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3.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81" r:id="rId3"/>
    <p:sldMasterId id="2147483696" r:id="rId4"/>
  </p:sldMasterIdLst>
  <p:notesMasterIdLst>
    <p:notesMasterId r:id="rId98"/>
  </p:notesMasterIdLst>
  <p:sldIdLst>
    <p:sldId id="1034" r:id="rId5"/>
    <p:sldId id="977" r:id="rId6"/>
    <p:sldId id="258" r:id="rId7"/>
    <p:sldId id="1036" r:id="rId8"/>
    <p:sldId id="979" r:id="rId9"/>
    <p:sldId id="982" r:id="rId10"/>
    <p:sldId id="1035" r:id="rId11"/>
    <p:sldId id="262" r:id="rId12"/>
    <p:sldId id="983" r:id="rId13"/>
    <p:sldId id="310" r:id="rId14"/>
    <p:sldId id="984" r:id="rId15"/>
    <p:sldId id="313" r:id="rId16"/>
    <p:sldId id="317" r:id="rId17"/>
    <p:sldId id="976" r:id="rId18"/>
    <p:sldId id="985" r:id="rId19"/>
    <p:sldId id="370" r:id="rId20"/>
    <p:sldId id="316" r:id="rId21"/>
    <p:sldId id="318" r:id="rId22"/>
    <p:sldId id="319" r:id="rId23"/>
    <p:sldId id="320" r:id="rId24"/>
    <p:sldId id="314" r:id="rId25"/>
    <p:sldId id="364" r:id="rId26"/>
    <p:sldId id="369" r:id="rId27"/>
    <p:sldId id="986" r:id="rId28"/>
    <p:sldId id="987" r:id="rId29"/>
    <p:sldId id="988" r:id="rId30"/>
    <p:sldId id="989" r:id="rId31"/>
    <p:sldId id="270" r:id="rId32"/>
    <p:sldId id="271" r:id="rId33"/>
    <p:sldId id="280" r:id="rId34"/>
    <p:sldId id="991" r:id="rId35"/>
    <p:sldId id="992" r:id="rId36"/>
    <p:sldId id="993" r:id="rId37"/>
    <p:sldId id="994" r:id="rId38"/>
    <p:sldId id="995" r:id="rId39"/>
    <p:sldId id="285" r:id="rId40"/>
    <p:sldId id="996" r:id="rId41"/>
    <p:sldId id="997" r:id="rId42"/>
    <p:sldId id="359" r:id="rId43"/>
    <p:sldId id="998" r:id="rId44"/>
    <p:sldId id="999" r:id="rId45"/>
    <p:sldId id="1000" r:id="rId46"/>
    <p:sldId id="1001" r:id="rId47"/>
    <p:sldId id="273" r:id="rId48"/>
    <p:sldId id="274" r:id="rId49"/>
    <p:sldId id="275" r:id="rId50"/>
    <p:sldId id="1002" r:id="rId51"/>
    <p:sldId id="1003" r:id="rId52"/>
    <p:sldId id="1004" r:id="rId53"/>
    <p:sldId id="1005" r:id="rId54"/>
    <p:sldId id="290" r:id="rId55"/>
    <p:sldId id="1006" r:id="rId56"/>
    <p:sldId id="1007" r:id="rId57"/>
    <p:sldId id="1008" r:id="rId58"/>
    <p:sldId id="1009" r:id="rId59"/>
    <p:sldId id="915" r:id="rId60"/>
    <p:sldId id="1010" r:id="rId61"/>
    <p:sldId id="343" r:id="rId62"/>
    <p:sldId id="344" r:id="rId63"/>
    <p:sldId id="345" r:id="rId64"/>
    <p:sldId id="1012" r:id="rId65"/>
    <p:sldId id="1013" r:id="rId66"/>
    <p:sldId id="1014" r:id="rId67"/>
    <p:sldId id="1015" r:id="rId68"/>
    <p:sldId id="1016" r:id="rId69"/>
    <p:sldId id="1017" r:id="rId70"/>
    <p:sldId id="1018" r:id="rId71"/>
    <p:sldId id="1019" r:id="rId72"/>
    <p:sldId id="1020" r:id="rId73"/>
    <p:sldId id="1021" r:id="rId74"/>
    <p:sldId id="1022" r:id="rId75"/>
    <p:sldId id="257" r:id="rId76"/>
    <p:sldId id="603" r:id="rId77"/>
    <p:sldId id="604" r:id="rId78"/>
    <p:sldId id="300" r:id="rId79"/>
    <p:sldId id="1033" r:id="rId80"/>
    <p:sldId id="362" r:id="rId81"/>
    <p:sldId id="1024" r:id="rId82"/>
    <p:sldId id="917" r:id="rId83"/>
    <p:sldId id="960" r:id="rId84"/>
    <p:sldId id="961" r:id="rId85"/>
    <p:sldId id="962" r:id="rId86"/>
    <p:sldId id="969" r:id="rId87"/>
    <p:sldId id="1030" r:id="rId88"/>
    <p:sldId id="1031" r:id="rId89"/>
    <p:sldId id="1032" r:id="rId90"/>
    <p:sldId id="970" r:id="rId91"/>
    <p:sldId id="325" r:id="rId92"/>
    <p:sldId id="347" r:id="rId93"/>
    <p:sldId id="1026" r:id="rId94"/>
    <p:sldId id="1027" r:id="rId95"/>
    <p:sldId id="1028" r:id="rId96"/>
    <p:sldId id="1029"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67895C6-5CD8-8940-9F42-E3CAE2D3C1FE}">
          <p14:sldIdLst>
            <p14:sldId id="1034"/>
          </p14:sldIdLst>
        </p14:section>
        <p14:section name="Welcome and Introduction" id="{79EEE386-E794-4ACF-AC61-4AE6919E6D5E}">
          <p14:sldIdLst>
            <p14:sldId id="977"/>
            <p14:sldId id="258"/>
            <p14:sldId id="1036"/>
            <p14:sldId id="979"/>
            <p14:sldId id="982"/>
            <p14:sldId id="1035"/>
            <p14:sldId id="262"/>
            <p14:sldId id="983"/>
          </p14:sldIdLst>
        </p14:section>
        <p14:section name="Organization Data Activity" id="{DF6C9916-545D-314B-9471-DC7AA94F0FA0}">
          <p14:sldIdLst>
            <p14:sldId id="310"/>
            <p14:sldId id="984"/>
            <p14:sldId id="313"/>
            <p14:sldId id="317"/>
            <p14:sldId id="976"/>
            <p14:sldId id="985"/>
            <p14:sldId id="370"/>
          </p14:sldIdLst>
        </p14:section>
        <p14:section name="Organizational Characteristics" id="{C6247091-FE8B-D345-B986-921B06EB1715}">
          <p14:sldIdLst>
            <p14:sldId id="316"/>
            <p14:sldId id="318"/>
            <p14:sldId id="319"/>
            <p14:sldId id="320"/>
          </p14:sldIdLst>
        </p14:section>
        <p14:section name="DSP Employment" id="{C9CAA605-9B53-5149-9322-A8EA8CC0D78E}">
          <p14:sldIdLst>
            <p14:sldId id="314"/>
            <p14:sldId id="364"/>
            <p14:sldId id="369"/>
            <p14:sldId id="986"/>
            <p14:sldId id="987"/>
            <p14:sldId id="988"/>
            <p14:sldId id="989"/>
            <p14:sldId id="270"/>
            <p14:sldId id="271"/>
          </p14:sldIdLst>
        </p14:section>
        <p14:section name="DSP Vacancies" id="{A1E13D15-B053-BC48-B85B-924FB0330F95}">
          <p14:sldIdLst>
            <p14:sldId id="280"/>
            <p14:sldId id="991"/>
            <p14:sldId id="992"/>
            <p14:sldId id="993"/>
            <p14:sldId id="994"/>
            <p14:sldId id="995"/>
          </p14:sldIdLst>
        </p14:section>
        <p14:section name="DSP Turnover" id="{F97F2035-7FDB-4B43-8076-82B85CF99CCA}">
          <p14:sldIdLst>
            <p14:sldId id="285"/>
            <p14:sldId id="996"/>
            <p14:sldId id="997"/>
            <p14:sldId id="359"/>
            <p14:sldId id="998"/>
            <p14:sldId id="999"/>
            <p14:sldId id="1000"/>
            <p14:sldId id="1001"/>
          </p14:sldIdLst>
        </p14:section>
        <p14:section name="DSP Wages" id="{AB058FFA-9552-664C-A0F9-A82FA0C77F17}">
          <p14:sldIdLst>
            <p14:sldId id="273"/>
            <p14:sldId id="274"/>
            <p14:sldId id="275"/>
            <p14:sldId id="1002"/>
            <p14:sldId id="1003"/>
            <p14:sldId id="1004"/>
            <p14:sldId id="1005"/>
          </p14:sldIdLst>
        </p14:section>
        <p14:section name="DSP Benefits" id="{F5C26947-A2BD-5B48-8C15-2456DB3EE332}">
          <p14:sldIdLst>
            <p14:sldId id="290"/>
            <p14:sldId id="1006"/>
            <p14:sldId id="1007"/>
            <p14:sldId id="1008"/>
            <p14:sldId id="1009"/>
            <p14:sldId id="915"/>
          </p14:sldIdLst>
        </p14:section>
        <p14:section name="DSP Overtime" id="{7CDD82EA-88A1-ED4A-9814-9A953F85B4F7}">
          <p14:sldIdLst>
            <p14:sldId id="1010"/>
            <p14:sldId id="343"/>
            <p14:sldId id="344"/>
            <p14:sldId id="345"/>
          </p14:sldIdLst>
        </p14:section>
        <p14:section name="FLS Wages" id="{D481788B-6563-CB41-9C0D-50F8B39A4676}">
          <p14:sldIdLst>
            <p14:sldId id="1012"/>
            <p14:sldId id="1013"/>
            <p14:sldId id="1014"/>
            <p14:sldId id="1015"/>
            <p14:sldId id="1016"/>
            <p14:sldId id="1017"/>
          </p14:sldIdLst>
        </p14:section>
        <p14:section name="FLS Turnover &amp; Vacancy" id="{C6205889-1FD1-CD40-BA58-EAC495D86F8A}">
          <p14:sldIdLst>
            <p14:sldId id="1018"/>
            <p14:sldId id="1019"/>
            <p14:sldId id="1020"/>
            <p14:sldId id="1021"/>
            <p14:sldId id="1022"/>
          </p14:sldIdLst>
        </p14:section>
        <p14:section name="Year 2 Survey - Understanding your data" id="{4F225DD0-5815-4008-B578-BE3B6E9D5A7F}">
          <p14:sldIdLst>
            <p14:sldId id="257"/>
            <p14:sldId id="603"/>
            <p14:sldId id="604"/>
            <p14:sldId id="300"/>
            <p14:sldId id="1033"/>
            <p14:sldId id="362"/>
            <p14:sldId id="1024"/>
          </p14:sldIdLst>
        </p14:section>
        <p14:section name="Overview of Implementation Reseach" id="{AA586EE4-E25F-44FD-9BB4-CCB1B19134D6}">
          <p14:sldIdLst>
            <p14:sldId id="917"/>
            <p14:sldId id="960"/>
            <p14:sldId id="961"/>
            <p14:sldId id="962"/>
            <p14:sldId id="969"/>
            <p14:sldId id="1030"/>
            <p14:sldId id="1031"/>
            <p14:sldId id="1032"/>
            <p14:sldId id="970"/>
          </p14:sldIdLst>
        </p14:section>
        <p14:section name="Self assessment Workbook and What's Next" id="{F17FF03F-CFB9-4A4E-AF4E-1F7AB6734387}">
          <p14:sldIdLst>
            <p14:sldId id="325"/>
            <p14:sldId id="347"/>
            <p14:sldId id="1026"/>
            <p14:sldId id="1027"/>
            <p14:sldId id="1028"/>
            <p14:sldId id="102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Barbara A Kleist" initials="BAK" lastIdx="2" clrIdx="0"/>
  <p:cmAuthor id="4" name="Laurie &quot;Chet&quot; Tschetter" initials="LT" lastIdx="3" clrIdx="1"/>
  <p:cmAuthor id="5" name="Connie J Burkhart" initials="CB"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838A"/>
    <a:srgbClr val="347C7E"/>
    <a:srgbClr val="00B1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FDA2CF-76C2-4FD9-BF09-0CCA1761EEF6}" v="356" dt="2020-10-22T14:05:36.798"/>
    <p1510:client id="{28B186E8-6196-415B-8581-CDA170997A30}" v="119" dt="2020-10-23T21:24:52.174"/>
    <p1510:client id="{37C3DE3E-21A7-44D1-BB88-3ED0F541BE77}" v="257" dt="2020-10-23T20:53:48.275"/>
    <p1510:client id="{547D843C-9940-4BD6-8123-706BFB49CBD8}" v="6" dt="2020-10-22T12:57:41.094"/>
    <p1510:client id="{C425A165-CF25-4938-91AF-45BD633C91F6}" v="7" dt="2020-10-22T13:06:51.535"/>
    <p1510:client id="{EF9A8990-6125-481F-80A4-364A84B0F4FD}" v="2" dt="2020-10-21T15:26:32.181"/>
    <p1510:client id="{F61FB496-9AEC-45C8-A3E1-A76C55D23179}" v="2" dt="2020-10-15T19:15:47.686"/>
    <p1510:client id="{F6CC7EFF-A3A9-4CB5-9A31-82AB698ED7C0}" v="348" dt="2020-10-21T16:11:07.9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65" autoAdjust="0"/>
    <p:restoredTop sz="60660" autoAdjust="0"/>
  </p:normalViewPr>
  <p:slideViewPr>
    <p:cSldViewPr snapToGrid="0">
      <p:cViewPr varScale="1">
        <p:scale>
          <a:sx n="69" d="100"/>
          <a:sy n="69" d="100"/>
        </p:scale>
        <p:origin x="2088" y="6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105"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ie &quot;Chet&quot; Tschetter" userId="ZfbOj8bIWOg4GtN4cFtDONZxAPuygRbIMIWUQj+akMI=" providerId="None" clId="Web-{B7764F04-C4FA-4D85-93B7-25EA3EC2C4D3}"/>
    <pc:docChg chg="modSld">
      <pc:chgData name="Laurie &quot;Chet&quot; Tschetter" userId="ZfbOj8bIWOg4GtN4cFtDONZxAPuygRbIMIWUQj+akMI=" providerId="None" clId="Web-{B7764F04-C4FA-4D85-93B7-25EA3EC2C4D3}" dt="2020-10-22T19:31:43.862" v="26"/>
      <pc:docMkLst>
        <pc:docMk/>
      </pc:docMkLst>
      <pc:sldChg chg="modNotes">
        <pc:chgData name="Laurie &quot;Chet&quot; Tschetter" userId="ZfbOj8bIWOg4GtN4cFtDONZxAPuygRbIMIWUQj+akMI=" providerId="None" clId="Web-{B7764F04-C4FA-4D85-93B7-25EA3EC2C4D3}" dt="2020-10-22T19:31:43.862" v="26"/>
        <pc:sldMkLst>
          <pc:docMk/>
          <pc:sldMk cId="105618834" sldId="1034"/>
        </pc:sldMkLst>
      </pc:sldChg>
    </pc:docChg>
  </pc:docChgLst>
  <pc:docChgLst>
    <pc:chgData name="Connie J Burkhart" userId="rEJa+XlJAXBJR861XPWw1Jt3Z/z71HKSdmzcKAHquhs=" providerId="None" clId="Web-{28B186E8-6196-415B-8581-CDA170997A30}"/>
    <pc:docChg chg="modSld">
      <pc:chgData name="Connie J Burkhart" userId="rEJa+XlJAXBJR861XPWw1Jt3Z/z71HKSdmzcKAHquhs=" providerId="None" clId="Web-{28B186E8-6196-415B-8581-CDA170997A30}" dt="2020-10-23T21:24:52.174" v="116" actId="1076"/>
      <pc:docMkLst>
        <pc:docMk/>
      </pc:docMkLst>
      <pc:sldChg chg="addCm">
        <pc:chgData name="Connie J Burkhart" userId="rEJa+XlJAXBJR861XPWw1Jt3Z/z71HKSdmzcKAHquhs=" providerId="None" clId="Web-{28B186E8-6196-415B-8581-CDA170997A30}" dt="2020-10-23T21:16:55.968" v="45"/>
        <pc:sldMkLst>
          <pc:docMk/>
          <pc:sldMk cId="412258453" sldId="258"/>
        </pc:sldMkLst>
      </pc:sldChg>
      <pc:sldChg chg="modSp mod modClrScheme chgLayout">
        <pc:chgData name="Connie J Burkhart" userId="rEJa+XlJAXBJR861XPWw1Jt3Z/z71HKSdmzcKAHquhs=" providerId="None" clId="Web-{28B186E8-6196-415B-8581-CDA170997A30}" dt="2020-10-23T21:18:24.937" v="49"/>
        <pc:sldMkLst>
          <pc:docMk/>
          <pc:sldMk cId="3168026006" sldId="262"/>
        </pc:sldMkLst>
        <pc:spChg chg="mod ord">
          <ac:chgData name="Connie J Burkhart" userId="rEJa+XlJAXBJR861XPWw1Jt3Z/z71HKSdmzcKAHquhs=" providerId="None" clId="Web-{28B186E8-6196-415B-8581-CDA170997A30}" dt="2020-10-23T21:18:24.937" v="49"/>
          <ac:spMkLst>
            <pc:docMk/>
            <pc:sldMk cId="3168026006" sldId="262"/>
            <ac:spMk id="2" creationId="{00000000-0000-0000-0000-000000000000}"/>
          </ac:spMkLst>
        </pc:spChg>
        <pc:spChg chg="mod ord">
          <ac:chgData name="Connie J Burkhart" userId="rEJa+XlJAXBJR861XPWw1Jt3Z/z71HKSdmzcKAHquhs=" providerId="None" clId="Web-{28B186E8-6196-415B-8581-CDA170997A30}" dt="2020-10-23T21:18:24.937" v="49"/>
          <ac:spMkLst>
            <pc:docMk/>
            <pc:sldMk cId="3168026006" sldId="262"/>
            <ac:spMk id="3" creationId="{00000000-0000-0000-0000-000000000000}"/>
          </ac:spMkLst>
        </pc:spChg>
      </pc:sldChg>
      <pc:sldChg chg="modSp mod modClrScheme chgLayout">
        <pc:chgData name="Connie J Burkhart" userId="rEJa+XlJAXBJR861XPWw1Jt3Z/z71HKSdmzcKAHquhs=" providerId="None" clId="Web-{28B186E8-6196-415B-8581-CDA170997A30}" dt="2020-10-23T21:19:47.750" v="57" actId="1076"/>
        <pc:sldMkLst>
          <pc:docMk/>
          <pc:sldMk cId="2777053810" sldId="310"/>
        </pc:sldMkLst>
        <pc:spChg chg="mod ord">
          <ac:chgData name="Connie J Burkhart" userId="rEJa+XlJAXBJR861XPWw1Jt3Z/z71HKSdmzcKAHquhs=" providerId="None" clId="Web-{28B186E8-6196-415B-8581-CDA170997A30}" dt="2020-10-23T21:19:47.750" v="57" actId="1076"/>
          <ac:spMkLst>
            <pc:docMk/>
            <pc:sldMk cId="2777053810" sldId="310"/>
            <ac:spMk id="2" creationId="{CBAB22D7-0A10-D24C-8DA0-03183FD05F67}"/>
          </ac:spMkLst>
        </pc:spChg>
        <pc:picChg chg="mod ord">
          <ac:chgData name="Connie J Burkhart" userId="rEJa+XlJAXBJR861XPWw1Jt3Z/z71HKSdmzcKAHquhs=" providerId="None" clId="Web-{28B186E8-6196-415B-8581-CDA170997A30}" dt="2020-10-23T21:19:40.187" v="55" actId="1076"/>
          <ac:picMkLst>
            <pc:docMk/>
            <pc:sldMk cId="2777053810" sldId="310"/>
            <ac:picMk id="10" creationId="{1658E0AE-F7D0-9C40-A501-579CE90234A8}"/>
          </ac:picMkLst>
        </pc:picChg>
      </pc:sldChg>
      <pc:sldChg chg="modSp">
        <pc:chgData name="Connie J Burkhart" userId="rEJa+XlJAXBJR861XPWw1Jt3Z/z71HKSdmzcKAHquhs=" providerId="None" clId="Web-{28B186E8-6196-415B-8581-CDA170997A30}" dt="2020-10-23T21:22:23.485" v="101" actId="1076"/>
        <pc:sldMkLst>
          <pc:docMk/>
          <pc:sldMk cId="1112230656" sldId="317"/>
        </pc:sldMkLst>
        <pc:picChg chg="mod">
          <ac:chgData name="Connie J Burkhart" userId="rEJa+XlJAXBJR861XPWw1Jt3Z/z71HKSdmzcKAHquhs=" providerId="None" clId="Web-{28B186E8-6196-415B-8581-CDA170997A30}" dt="2020-10-23T21:22:21.501" v="100" actId="1076"/>
          <ac:picMkLst>
            <pc:docMk/>
            <pc:sldMk cId="1112230656" sldId="317"/>
            <ac:picMk id="7" creationId="{117D9AE0-64F7-D64F-93E3-76E329B34FF9}"/>
          </ac:picMkLst>
        </pc:picChg>
        <pc:picChg chg="mod">
          <ac:chgData name="Connie J Burkhart" userId="rEJa+XlJAXBJR861XPWw1Jt3Z/z71HKSdmzcKAHquhs=" providerId="None" clId="Web-{28B186E8-6196-415B-8581-CDA170997A30}" dt="2020-10-23T21:22:20.126" v="99" actId="1076"/>
          <ac:picMkLst>
            <pc:docMk/>
            <pc:sldMk cId="1112230656" sldId="317"/>
            <ac:picMk id="9" creationId="{77BD162E-C47B-4945-B84A-0B0427A62068}"/>
          </ac:picMkLst>
        </pc:picChg>
        <pc:picChg chg="mod">
          <ac:chgData name="Connie J Burkhart" userId="rEJa+XlJAXBJR861XPWw1Jt3Z/z71HKSdmzcKAHquhs=" providerId="None" clId="Web-{28B186E8-6196-415B-8581-CDA170997A30}" dt="2020-10-23T21:22:18.017" v="98" actId="1076"/>
          <ac:picMkLst>
            <pc:docMk/>
            <pc:sldMk cId="1112230656" sldId="317"/>
            <ac:picMk id="11" creationId="{755F94E8-1005-4A4F-A242-A8D77F2FECC5}"/>
          </ac:picMkLst>
        </pc:picChg>
        <pc:picChg chg="mod ord">
          <ac:chgData name="Connie J Burkhart" userId="rEJa+XlJAXBJR861XPWw1Jt3Z/z71HKSdmzcKAHquhs=" providerId="None" clId="Web-{28B186E8-6196-415B-8581-CDA170997A30}" dt="2020-10-23T21:22:23.485" v="101" actId="1076"/>
          <ac:picMkLst>
            <pc:docMk/>
            <pc:sldMk cId="1112230656" sldId="317"/>
            <ac:picMk id="13" creationId="{DDF7232B-7909-FA4E-A8D2-824734798266}"/>
          </ac:picMkLst>
        </pc:picChg>
      </pc:sldChg>
      <pc:sldChg chg="addSp delSp modSp">
        <pc:chgData name="Connie J Burkhart" userId="rEJa+XlJAXBJR861XPWw1Jt3Z/z71HKSdmzcKAHquhs=" providerId="None" clId="Web-{28B186E8-6196-415B-8581-CDA170997A30}" dt="2020-10-23T21:24:52.174" v="116" actId="1076"/>
        <pc:sldMkLst>
          <pc:docMk/>
          <pc:sldMk cId="2396088333" sldId="976"/>
        </pc:sldMkLst>
        <pc:spChg chg="mod">
          <ac:chgData name="Connie J Burkhart" userId="rEJa+XlJAXBJR861XPWw1Jt3Z/z71HKSdmzcKAHquhs=" providerId="None" clId="Web-{28B186E8-6196-415B-8581-CDA170997A30}" dt="2020-10-23T21:22:55.782" v="102" actId="20577"/>
          <ac:spMkLst>
            <pc:docMk/>
            <pc:sldMk cId="2396088333" sldId="976"/>
            <ac:spMk id="2" creationId="{66BCC94B-76B8-FF47-843B-B153C766ABA7}"/>
          </ac:spMkLst>
        </pc:spChg>
        <pc:spChg chg="mod">
          <ac:chgData name="Connie J Burkhart" userId="rEJa+XlJAXBJR861XPWw1Jt3Z/z71HKSdmzcKAHquhs=" providerId="None" clId="Web-{28B186E8-6196-415B-8581-CDA170997A30}" dt="2020-10-23T21:23:14.501" v="107" actId="1076"/>
          <ac:spMkLst>
            <pc:docMk/>
            <pc:sldMk cId="2396088333" sldId="976"/>
            <ac:spMk id="11" creationId="{E61D87FF-32F0-7A4B-926D-CE9E16D9B931}"/>
          </ac:spMkLst>
        </pc:spChg>
        <pc:spChg chg="mod">
          <ac:chgData name="Connie J Burkhart" userId="rEJa+XlJAXBJR861XPWw1Jt3Z/z71HKSdmzcKAHquhs=" providerId="None" clId="Web-{28B186E8-6196-415B-8581-CDA170997A30}" dt="2020-10-23T21:24:52.174" v="116" actId="1076"/>
          <ac:spMkLst>
            <pc:docMk/>
            <pc:sldMk cId="2396088333" sldId="976"/>
            <ac:spMk id="12" creationId="{D6D40DD4-5222-C74D-89EB-06A9E1B06B86}"/>
          </ac:spMkLst>
        </pc:spChg>
        <pc:spChg chg="mod">
          <ac:chgData name="Connie J Burkhart" userId="rEJa+XlJAXBJR861XPWw1Jt3Z/z71HKSdmzcKAHquhs=" providerId="None" clId="Web-{28B186E8-6196-415B-8581-CDA170997A30}" dt="2020-10-23T21:24:48.846" v="115" actId="1076"/>
          <ac:spMkLst>
            <pc:docMk/>
            <pc:sldMk cId="2396088333" sldId="976"/>
            <ac:spMk id="13" creationId="{D3631DB0-800D-D64F-AA4B-C9553F988FFA}"/>
          </ac:spMkLst>
        </pc:spChg>
        <pc:picChg chg="add mod">
          <ac:chgData name="Connie J Burkhart" userId="rEJa+XlJAXBJR861XPWw1Jt3Z/z71HKSdmzcKAHquhs=" providerId="None" clId="Web-{28B186E8-6196-415B-8581-CDA170997A30}" dt="2020-10-23T21:24:40.627" v="112" actId="1076"/>
          <ac:picMkLst>
            <pc:docMk/>
            <pc:sldMk cId="2396088333" sldId="976"/>
            <ac:picMk id="3" creationId="{079BF8F4-91DD-494F-8634-5A6B85A94E68}"/>
          </ac:picMkLst>
        </pc:picChg>
        <pc:picChg chg="mod">
          <ac:chgData name="Connie J Burkhart" userId="rEJa+XlJAXBJR861XPWw1Jt3Z/z71HKSdmzcKAHquhs=" providerId="None" clId="Web-{28B186E8-6196-415B-8581-CDA170997A30}" dt="2020-10-23T21:23:06.782" v="105" actId="1076"/>
          <ac:picMkLst>
            <pc:docMk/>
            <pc:sldMk cId="2396088333" sldId="976"/>
            <ac:picMk id="4" creationId="{04EBC833-829E-B642-AE56-0E45FF2AED58}"/>
          </ac:picMkLst>
        </pc:picChg>
        <pc:picChg chg="del mod">
          <ac:chgData name="Connie J Burkhart" userId="rEJa+XlJAXBJR861XPWw1Jt3Z/z71HKSdmzcKAHquhs=" providerId="None" clId="Web-{28B186E8-6196-415B-8581-CDA170997A30}" dt="2020-10-23T21:24:37.861" v="111"/>
          <ac:picMkLst>
            <pc:docMk/>
            <pc:sldMk cId="2396088333" sldId="976"/>
            <ac:picMk id="8" creationId="{B430AE88-4E2D-9747-AE53-B5553D463532}"/>
          </ac:picMkLst>
        </pc:picChg>
        <pc:picChg chg="mod">
          <ac:chgData name="Connie J Burkhart" userId="rEJa+XlJAXBJR861XPWw1Jt3Z/z71HKSdmzcKAHquhs=" providerId="None" clId="Web-{28B186E8-6196-415B-8581-CDA170997A30}" dt="2020-10-23T21:24:43.111" v="113" actId="1076"/>
          <ac:picMkLst>
            <pc:docMk/>
            <pc:sldMk cId="2396088333" sldId="976"/>
            <ac:picMk id="9" creationId="{40C2BC5D-0F5C-C64F-A7F8-6D5AF2EA8F54}"/>
          </ac:picMkLst>
        </pc:picChg>
        <pc:picChg chg="mod">
          <ac:chgData name="Connie J Burkhart" userId="rEJa+XlJAXBJR861XPWw1Jt3Z/z71HKSdmzcKAHquhs=" providerId="None" clId="Web-{28B186E8-6196-415B-8581-CDA170997A30}" dt="2020-10-23T21:24:45.439" v="114" actId="1076"/>
          <ac:picMkLst>
            <pc:docMk/>
            <pc:sldMk cId="2396088333" sldId="976"/>
            <ac:picMk id="10" creationId="{7A46927D-EFC1-B140-ABA2-4EAB59568BCD}"/>
          </ac:picMkLst>
        </pc:picChg>
      </pc:sldChg>
      <pc:sldChg chg="addSp delSp modSp">
        <pc:chgData name="Connie J Burkhart" userId="rEJa+XlJAXBJR861XPWw1Jt3Z/z71HKSdmzcKAHquhs=" providerId="None" clId="Web-{28B186E8-6196-415B-8581-CDA170997A30}" dt="2020-10-23T21:15:56.936" v="44" actId="14100"/>
        <pc:sldMkLst>
          <pc:docMk/>
          <pc:sldMk cId="1701135720" sldId="977"/>
        </pc:sldMkLst>
        <pc:spChg chg="mod">
          <ac:chgData name="Connie J Burkhart" userId="rEJa+XlJAXBJR861XPWw1Jt3Z/z71HKSdmzcKAHquhs=" providerId="None" clId="Web-{28B186E8-6196-415B-8581-CDA170997A30}" dt="2020-10-23T21:15:56.936" v="44" actId="14100"/>
          <ac:spMkLst>
            <pc:docMk/>
            <pc:sldMk cId="1701135720" sldId="977"/>
            <ac:spMk id="3" creationId="{00000000-0000-0000-0000-000000000000}"/>
          </ac:spMkLst>
        </pc:spChg>
        <pc:picChg chg="add mod ord modCrop">
          <ac:chgData name="Connie J Burkhart" userId="rEJa+XlJAXBJR861XPWw1Jt3Z/z71HKSdmzcKAHquhs=" providerId="None" clId="Web-{28B186E8-6196-415B-8581-CDA170997A30}" dt="2020-10-23T21:15:51.358" v="43"/>
          <ac:picMkLst>
            <pc:docMk/>
            <pc:sldMk cId="1701135720" sldId="977"/>
            <ac:picMk id="4" creationId="{96087D44-A828-4F12-A413-197C2D125D94}"/>
          </ac:picMkLst>
        </pc:picChg>
        <pc:picChg chg="del">
          <ac:chgData name="Connie J Burkhart" userId="rEJa+XlJAXBJR861XPWw1Jt3Z/z71HKSdmzcKAHquhs=" providerId="None" clId="Web-{28B186E8-6196-415B-8581-CDA170997A30}" dt="2020-10-23T21:15:14.576" v="39"/>
          <ac:picMkLst>
            <pc:docMk/>
            <pc:sldMk cId="1701135720" sldId="977"/>
            <ac:picMk id="5" creationId="{00000000-0000-0000-0000-000000000000}"/>
          </ac:picMkLst>
        </pc:picChg>
      </pc:sldChg>
      <pc:sldChg chg="addSp delSp modSp mod modClrScheme chgLayout">
        <pc:chgData name="Connie J Burkhart" userId="rEJa+XlJAXBJR861XPWw1Jt3Z/z71HKSdmzcKAHquhs=" providerId="None" clId="Web-{28B186E8-6196-415B-8581-CDA170997A30}" dt="2020-10-23T21:18:03.843" v="47"/>
        <pc:sldMkLst>
          <pc:docMk/>
          <pc:sldMk cId="2981875375" sldId="983"/>
        </pc:sldMkLst>
        <pc:spChg chg="mod ord">
          <ac:chgData name="Connie J Burkhart" userId="rEJa+XlJAXBJR861XPWw1Jt3Z/z71HKSdmzcKAHquhs=" providerId="None" clId="Web-{28B186E8-6196-415B-8581-CDA170997A30}" dt="2020-10-23T21:18:03.843" v="47"/>
          <ac:spMkLst>
            <pc:docMk/>
            <pc:sldMk cId="2981875375" sldId="983"/>
            <ac:spMk id="2" creationId="{32FBD813-FA4A-3E4C-B9B3-D1E6DCA67327}"/>
          </ac:spMkLst>
        </pc:spChg>
        <pc:spChg chg="mod ord">
          <ac:chgData name="Connie J Burkhart" userId="rEJa+XlJAXBJR861XPWw1Jt3Z/z71HKSdmzcKAHquhs=" providerId="None" clId="Web-{28B186E8-6196-415B-8581-CDA170997A30}" dt="2020-10-23T21:18:03.843" v="47"/>
          <ac:spMkLst>
            <pc:docMk/>
            <pc:sldMk cId="2981875375" sldId="983"/>
            <ac:spMk id="3" creationId="{B6DF4158-A67E-9B44-AD88-CE525DB7F384}"/>
          </ac:spMkLst>
        </pc:spChg>
        <pc:spChg chg="add del mod ord">
          <ac:chgData name="Connie J Burkhart" userId="rEJa+XlJAXBJR861XPWw1Jt3Z/z71HKSdmzcKAHquhs=" providerId="None" clId="Web-{28B186E8-6196-415B-8581-CDA170997A30}" dt="2020-10-23T21:18:03.843" v="47"/>
          <ac:spMkLst>
            <pc:docMk/>
            <pc:sldMk cId="2981875375" sldId="983"/>
            <ac:spMk id="4" creationId="{0988302C-9CEE-43C6-8918-CC33605FF041}"/>
          </ac:spMkLst>
        </pc:spChg>
      </pc:sldChg>
      <pc:sldChg chg="modSp">
        <pc:chgData name="Connie J Burkhart" userId="rEJa+XlJAXBJR861XPWw1Jt3Z/z71HKSdmzcKAHquhs=" providerId="None" clId="Web-{28B186E8-6196-415B-8581-CDA170997A30}" dt="2020-10-23T21:04:45.573" v="9" actId="14100"/>
        <pc:sldMkLst>
          <pc:docMk/>
          <pc:sldMk cId="1167459502" sldId="993"/>
        </pc:sldMkLst>
        <pc:picChg chg="mod">
          <ac:chgData name="Connie J Burkhart" userId="rEJa+XlJAXBJR861XPWw1Jt3Z/z71HKSdmzcKAHquhs=" providerId="None" clId="Web-{28B186E8-6196-415B-8581-CDA170997A30}" dt="2020-10-23T21:04:45.573" v="9" actId="14100"/>
          <ac:picMkLst>
            <pc:docMk/>
            <pc:sldMk cId="1167459502" sldId="993"/>
            <ac:picMk id="3" creationId="{EE05F799-D48F-9B41-87DB-65C53F14BD9D}"/>
          </ac:picMkLst>
        </pc:picChg>
      </pc:sldChg>
      <pc:sldChg chg="modSp">
        <pc:chgData name="Connie J Burkhart" userId="rEJa+XlJAXBJR861XPWw1Jt3Z/z71HKSdmzcKAHquhs=" providerId="None" clId="Web-{28B186E8-6196-415B-8581-CDA170997A30}" dt="2020-10-23T21:05:45.964" v="13" actId="1076"/>
        <pc:sldMkLst>
          <pc:docMk/>
          <pc:sldMk cId="3087299101" sldId="1002"/>
        </pc:sldMkLst>
        <pc:spChg chg="mod">
          <ac:chgData name="Connie J Burkhart" userId="rEJa+XlJAXBJR861XPWw1Jt3Z/z71HKSdmzcKAHquhs=" providerId="None" clId="Web-{28B186E8-6196-415B-8581-CDA170997A30}" dt="2020-10-23T21:05:38.870" v="11" actId="1076"/>
          <ac:spMkLst>
            <pc:docMk/>
            <pc:sldMk cId="3087299101" sldId="1002"/>
            <ac:spMk id="9" creationId="{00000000-0000-0000-0000-000000000000}"/>
          </ac:spMkLst>
        </pc:spChg>
        <pc:spChg chg="mod">
          <ac:chgData name="Connie J Burkhart" userId="rEJa+XlJAXBJR861XPWw1Jt3Z/z71HKSdmzcKAHquhs=" providerId="None" clId="Web-{28B186E8-6196-415B-8581-CDA170997A30}" dt="2020-10-23T21:05:45.964" v="13" actId="1076"/>
          <ac:spMkLst>
            <pc:docMk/>
            <pc:sldMk cId="3087299101" sldId="1002"/>
            <ac:spMk id="10" creationId="{00000000-0000-0000-0000-000000000000}"/>
          </ac:spMkLst>
        </pc:spChg>
        <pc:spChg chg="mod">
          <ac:chgData name="Connie J Burkhart" userId="rEJa+XlJAXBJR861XPWw1Jt3Z/z71HKSdmzcKAHquhs=" providerId="None" clId="Web-{28B186E8-6196-415B-8581-CDA170997A30}" dt="2020-10-23T21:05:41.776" v="12" actId="1076"/>
          <ac:spMkLst>
            <pc:docMk/>
            <pc:sldMk cId="3087299101" sldId="1002"/>
            <ac:spMk id="11" creationId="{00000000-0000-0000-0000-000000000000}"/>
          </ac:spMkLst>
        </pc:spChg>
      </pc:sldChg>
      <pc:sldChg chg="modSp">
        <pc:chgData name="Connie J Burkhart" userId="rEJa+XlJAXBJR861XPWw1Jt3Z/z71HKSdmzcKAHquhs=" providerId="None" clId="Web-{28B186E8-6196-415B-8581-CDA170997A30}" dt="2020-10-23T21:07:53.746" v="15" actId="1076"/>
        <pc:sldMkLst>
          <pc:docMk/>
          <pc:sldMk cId="1881807710" sldId="1032"/>
        </pc:sldMkLst>
        <pc:spChg chg="mod">
          <ac:chgData name="Connie J Burkhart" userId="rEJa+XlJAXBJR861XPWw1Jt3Z/z71HKSdmzcKAHquhs=" providerId="None" clId="Web-{28B186E8-6196-415B-8581-CDA170997A30}" dt="2020-10-23T21:07:53.746" v="15" actId="1076"/>
          <ac:spMkLst>
            <pc:docMk/>
            <pc:sldMk cId="1881807710" sldId="1032"/>
            <ac:spMk id="8" creationId="{00000000-0000-0000-0000-000000000000}"/>
          </ac:spMkLst>
        </pc:spChg>
      </pc:sldChg>
    </pc:docChg>
  </pc:docChgLst>
  <pc:docChgLst>
    <pc:chgData name="Sarah Hall" userId="BiXO0zYXhc6Agds5NGJJgiS9uhs+fnwkjjDPe7tjfJg=" providerId="None" clId="Web-{37C3DE3E-21A7-44D1-BB88-3ED0F541BE77}"/>
    <pc:docChg chg="modSld">
      <pc:chgData name="Sarah Hall" userId="BiXO0zYXhc6Agds5NGJJgiS9uhs+fnwkjjDPe7tjfJg=" providerId="None" clId="Web-{37C3DE3E-21A7-44D1-BB88-3ED0F541BE77}" dt="2020-10-23T20:53:48.275" v="241" actId="20577"/>
      <pc:docMkLst>
        <pc:docMk/>
      </pc:docMkLst>
      <pc:sldChg chg="modSp">
        <pc:chgData name="Sarah Hall" userId="BiXO0zYXhc6Agds5NGJJgiS9uhs+fnwkjjDPe7tjfJg=" providerId="None" clId="Web-{37C3DE3E-21A7-44D1-BB88-3ED0F541BE77}" dt="2020-10-23T20:32:27.754" v="5" actId="20577"/>
        <pc:sldMkLst>
          <pc:docMk/>
          <pc:sldMk cId="412258453" sldId="258"/>
        </pc:sldMkLst>
        <pc:spChg chg="mod">
          <ac:chgData name="Sarah Hall" userId="BiXO0zYXhc6Agds5NGJJgiS9uhs+fnwkjjDPe7tjfJg=" providerId="None" clId="Web-{37C3DE3E-21A7-44D1-BB88-3ED0F541BE77}" dt="2020-10-23T20:32:27.754" v="5" actId="20577"/>
          <ac:spMkLst>
            <pc:docMk/>
            <pc:sldMk cId="412258453" sldId="258"/>
            <ac:spMk id="2" creationId="{00000000-0000-0000-0000-000000000000}"/>
          </ac:spMkLst>
        </pc:spChg>
      </pc:sldChg>
      <pc:sldChg chg="delSp modSp">
        <pc:chgData name="Sarah Hall" userId="BiXO0zYXhc6Agds5NGJJgiS9uhs+fnwkjjDPe7tjfJg=" providerId="None" clId="Web-{37C3DE3E-21A7-44D1-BB88-3ED0F541BE77}" dt="2020-10-23T20:39:55.516" v="67" actId="20577"/>
        <pc:sldMkLst>
          <pc:docMk/>
          <pc:sldMk cId="1811787006" sldId="274"/>
        </pc:sldMkLst>
        <pc:spChg chg="mod">
          <ac:chgData name="Sarah Hall" userId="BiXO0zYXhc6Agds5NGJJgiS9uhs+fnwkjjDPe7tjfJg=" providerId="None" clId="Web-{37C3DE3E-21A7-44D1-BB88-3ED0F541BE77}" dt="2020-10-23T20:39:25.282" v="61" actId="14100"/>
          <ac:spMkLst>
            <pc:docMk/>
            <pc:sldMk cId="1811787006" sldId="274"/>
            <ac:spMk id="2" creationId="{00000000-0000-0000-0000-000000000000}"/>
          </ac:spMkLst>
        </pc:spChg>
        <pc:spChg chg="del mod">
          <ac:chgData name="Sarah Hall" userId="BiXO0zYXhc6Agds5NGJJgiS9uhs+fnwkjjDPe7tjfJg=" providerId="None" clId="Web-{37C3DE3E-21A7-44D1-BB88-3ED0F541BE77}" dt="2020-10-23T20:39:13.298" v="59"/>
          <ac:spMkLst>
            <pc:docMk/>
            <pc:sldMk cId="1811787006" sldId="274"/>
            <ac:spMk id="7" creationId="{76979745-65E1-D84B-A356-F614603479A1}"/>
          </ac:spMkLst>
        </pc:spChg>
        <pc:spChg chg="mod">
          <ac:chgData name="Sarah Hall" userId="BiXO0zYXhc6Agds5NGJJgiS9uhs+fnwkjjDPe7tjfJg=" providerId="None" clId="Web-{37C3DE3E-21A7-44D1-BB88-3ED0F541BE77}" dt="2020-10-23T20:39:55.516" v="67" actId="20577"/>
          <ac:spMkLst>
            <pc:docMk/>
            <pc:sldMk cId="1811787006" sldId="274"/>
            <ac:spMk id="9" creationId="{DCF8AE6D-B9CE-E142-A8C2-FC6E4957A1AC}"/>
          </ac:spMkLst>
        </pc:spChg>
        <pc:picChg chg="mod">
          <ac:chgData name="Sarah Hall" userId="BiXO0zYXhc6Agds5NGJJgiS9uhs+fnwkjjDPe7tjfJg=" providerId="None" clId="Web-{37C3DE3E-21A7-44D1-BB88-3ED0F541BE77}" dt="2020-10-23T20:39:30.313" v="62" actId="1076"/>
          <ac:picMkLst>
            <pc:docMk/>
            <pc:sldMk cId="1811787006" sldId="274"/>
            <ac:picMk id="8" creationId="{00000000-0000-0000-0000-000000000000}"/>
          </ac:picMkLst>
        </pc:picChg>
      </pc:sldChg>
      <pc:sldChg chg="delSp modSp">
        <pc:chgData name="Sarah Hall" userId="BiXO0zYXhc6Agds5NGJJgiS9uhs+fnwkjjDPe7tjfJg=" providerId="None" clId="Web-{37C3DE3E-21A7-44D1-BB88-3ED0F541BE77}" dt="2020-10-23T20:40:15.360" v="71" actId="14100"/>
        <pc:sldMkLst>
          <pc:docMk/>
          <pc:sldMk cId="4156838382" sldId="275"/>
        </pc:sldMkLst>
        <pc:spChg chg="mod">
          <ac:chgData name="Sarah Hall" userId="BiXO0zYXhc6Agds5NGJJgiS9uhs+fnwkjjDPe7tjfJg=" providerId="None" clId="Web-{37C3DE3E-21A7-44D1-BB88-3ED0F541BE77}" dt="2020-10-23T20:40:15.360" v="71" actId="14100"/>
          <ac:spMkLst>
            <pc:docMk/>
            <pc:sldMk cId="4156838382" sldId="275"/>
            <ac:spMk id="2" creationId="{00000000-0000-0000-0000-000000000000}"/>
          </ac:spMkLst>
        </pc:spChg>
        <pc:spChg chg="del mod">
          <ac:chgData name="Sarah Hall" userId="BiXO0zYXhc6Agds5NGJJgiS9uhs+fnwkjjDPe7tjfJg=" providerId="None" clId="Web-{37C3DE3E-21A7-44D1-BB88-3ED0F541BE77}" dt="2020-10-23T20:40:09.360" v="70"/>
          <ac:spMkLst>
            <pc:docMk/>
            <pc:sldMk cId="4156838382" sldId="275"/>
            <ac:spMk id="6" creationId="{84BF4EEE-995A-AA4F-AEED-70DF21014064}"/>
          </ac:spMkLst>
        </pc:spChg>
      </pc:sldChg>
      <pc:sldChg chg="modSp">
        <pc:chgData name="Sarah Hall" userId="BiXO0zYXhc6Agds5NGJJgiS9uhs+fnwkjjDPe7tjfJg=" providerId="None" clId="Web-{37C3DE3E-21A7-44D1-BB88-3ED0F541BE77}" dt="2020-10-23T20:37:53.376" v="51" actId="1076"/>
        <pc:sldMkLst>
          <pc:docMk/>
          <pc:sldMk cId="3336844382" sldId="285"/>
        </pc:sldMkLst>
        <pc:spChg chg="mod">
          <ac:chgData name="Sarah Hall" userId="BiXO0zYXhc6Agds5NGJJgiS9uhs+fnwkjjDPe7tjfJg=" providerId="None" clId="Web-{37C3DE3E-21A7-44D1-BB88-3ED0F541BE77}" dt="2020-10-23T20:37:45.033" v="50" actId="14100"/>
          <ac:spMkLst>
            <pc:docMk/>
            <pc:sldMk cId="3336844382" sldId="285"/>
            <ac:spMk id="2" creationId="{00000000-0000-0000-0000-000000000000}"/>
          </ac:spMkLst>
        </pc:spChg>
        <pc:picChg chg="mod">
          <ac:chgData name="Sarah Hall" userId="BiXO0zYXhc6Agds5NGJJgiS9uhs+fnwkjjDPe7tjfJg=" providerId="None" clId="Web-{37C3DE3E-21A7-44D1-BB88-3ED0F541BE77}" dt="2020-10-23T20:37:53.376" v="51" actId="1076"/>
          <ac:picMkLst>
            <pc:docMk/>
            <pc:sldMk cId="3336844382" sldId="285"/>
            <ac:picMk id="5" creationId="{00000000-0000-0000-0000-000000000000}"/>
          </ac:picMkLst>
        </pc:picChg>
      </pc:sldChg>
      <pc:sldChg chg="addSp delSp modSp">
        <pc:chgData name="Sarah Hall" userId="BiXO0zYXhc6Agds5NGJJgiS9uhs+fnwkjjDPe7tjfJg=" providerId="None" clId="Web-{37C3DE3E-21A7-44D1-BB88-3ED0F541BE77}" dt="2020-10-23T20:41:29.328" v="80"/>
        <pc:sldMkLst>
          <pc:docMk/>
          <pc:sldMk cId="3945589968" sldId="290"/>
        </pc:sldMkLst>
        <pc:spChg chg="add del mod">
          <ac:chgData name="Sarah Hall" userId="BiXO0zYXhc6Agds5NGJJgiS9uhs+fnwkjjDPe7tjfJg=" providerId="None" clId="Web-{37C3DE3E-21A7-44D1-BB88-3ED0F541BE77}" dt="2020-10-23T20:41:29.328" v="80"/>
          <ac:spMkLst>
            <pc:docMk/>
            <pc:sldMk cId="3945589968" sldId="290"/>
            <ac:spMk id="7" creationId="{3BC61B60-6EEA-5F42-B402-63EE7246DD19}"/>
          </ac:spMkLst>
        </pc:spChg>
      </pc:sldChg>
      <pc:sldChg chg="modSp">
        <pc:chgData name="Sarah Hall" userId="BiXO0zYXhc6Agds5NGJJgiS9uhs+fnwkjjDPe7tjfJg=" providerId="None" clId="Web-{37C3DE3E-21A7-44D1-BB88-3ED0F541BE77}" dt="2020-10-23T20:34:44.628" v="27" actId="20577"/>
        <pc:sldMkLst>
          <pc:docMk/>
          <pc:sldMk cId="1112230656" sldId="317"/>
        </pc:sldMkLst>
        <pc:spChg chg="mod">
          <ac:chgData name="Sarah Hall" userId="BiXO0zYXhc6Agds5NGJJgiS9uhs+fnwkjjDPe7tjfJg=" providerId="None" clId="Web-{37C3DE3E-21A7-44D1-BB88-3ED0F541BE77}" dt="2020-10-23T20:34:44.628" v="27" actId="20577"/>
          <ac:spMkLst>
            <pc:docMk/>
            <pc:sldMk cId="1112230656" sldId="317"/>
            <ac:spMk id="4" creationId="{C4FF2830-B8F7-8745-BBAD-3D8614BB5DFA}"/>
          </ac:spMkLst>
        </pc:spChg>
      </pc:sldChg>
      <pc:sldChg chg="modSp">
        <pc:chgData name="Sarah Hall" userId="BiXO0zYXhc6Agds5NGJJgiS9uhs+fnwkjjDPe7tjfJg=" providerId="None" clId="Web-{37C3DE3E-21A7-44D1-BB88-3ED0F541BE77}" dt="2020-10-23T20:52:31.541" v="212" actId="20577"/>
        <pc:sldMkLst>
          <pc:docMk/>
          <pc:sldMk cId="1219969532" sldId="325"/>
        </pc:sldMkLst>
        <pc:spChg chg="mod">
          <ac:chgData name="Sarah Hall" userId="BiXO0zYXhc6Agds5NGJJgiS9uhs+fnwkjjDPe7tjfJg=" providerId="None" clId="Web-{37C3DE3E-21A7-44D1-BB88-3ED0F541BE77}" dt="2020-10-23T20:52:31.541" v="212" actId="20577"/>
          <ac:spMkLst>
            <pc:docMk/>
            <pc:sldMk cId="1219969532" sldId="325"/>
            <ac:spMk id="2" creationId="{A34FD8EA-6668-3048-BC13-15B939799DC4}"/>
          </ac:spMkLst>
        </pc:spChg>
      </pc:sldChg>
      <pc:sldChg chg="modSp">
        <pc:chgData name="Sarah Hall" userId="BiXO0zYXhc6Agds5NGJJgiS9uhs+fnwkjjDPe7tjfJg=" providerId="None" clId="Web-{37C3DE3E-21A7-44D1-BB88-3ED0F541BE77}" dt="2020-10-23T20:42:02.859" v="94" actId="1076"/>
        <pc:sldMkLst>
          <pc:docMk/>
          <pc:sldMk cId="4168181922" sldId="343"/>
        </pc:sldMkLst>
        <pc:picChg chg="mod">
          <ac:chgData name="Sarah Hall" userId="BiXO0zYXhc6Agds5NGJJgiS9uhs+fnwkjjDPe7tjfJg=" providerId="None" clId="Web-{37C3DE3E-21A7-44D1-BB88-3ED0F541BE77}" dt="2020-10-23T20:42:02.859" v="94" actId="1076"/>
          <ac:picMkLst>
            <pc:docMk/>
            <pc:sldMk cId="4168181922" sldId="343"/>
            <ac:picMk id="6" creationId="{FF0FC137-C11B-5B49-AFF8-58D5E039A13B}"/>
          </ac:picMkLst>
        </pc:picChg>
      </pc:sldChg>
      <pc:sldChg chg="modSp">
        <pc:chgData name="Sarah Hall" userId="BiXO0zYXhc6Agds5NGJJgiS9uhs+fnwkjjDPe7tjfJg=" providerId="None" clId="Web-{37C3DE3E-21A7-44D1-BB88-3ED0F541BE77}" dt="2020-10-23T20:41:52.625" v="91" actId="20577"/>
        <pc:sldMkLst>
          <pc:docMk/>
          <pc:sldMk cId="2977147555" sldId="915"/>
        </pc:sldMkLst>
        <pc:spChg chg="mod">
          <ac:chgData name="Sarah Hall" userId="BiXO0zYXhc6Agds5NGJJgiS9uhs+fnwkjjDPe7tjfJg=" providerId="None" clId="Web-{37C3DE3E-21A7-44D1-BB88-3ED0F541BE77}" dt="2020-10-23T20:41:52.625" v="91" actId="20577"/>
          <ac:spMkLst>
            <pc:docMk/>
            <pc:sldMk cId="2977147555" sldId="915"/>
            <ac:spMk id="2" creationId="{D3594052-0C2B-154A-A627-50392CB9660C}"/>
          </ac:spMkLst>
        </pc:spChg>
      </pc:sldChg>
      <pc:sldChg chg="modSp">
        <pc:chgData name="Sarah Hall" userId="BiXO0zYXhc6Agds5NGJJgiS9uhs+fnwkjjDPe7tjfJg=" providerId="None" clId="Web-{37C3DE3E-21A7-44D1-BB88-3ED0F541BE77}" dt="2020-10-23T20:43:51.780" v="121" actId="20577"/>
        <pc:sldMkLst>
          <pc:docMk/>
          <pc:sldMk cId="2690013177" sldId="917"/>
        </pc:sldMkLst>
        <pc:spChg chg="mod">
          <ac:chgData name="Sarah Hall" userId="BiXO0zYXhc6Agds5NGJJgiS9uhs+fnwkjjDPe7tjfJg=" providerId="None" clId="Web-{37C3DE3E-21A7-44D1-BB88-3ED0F541BE77}" dt="2020-10-23T20:43:51.780" v="121" actId="20577"/>
          <ac:spMkLst>
            <pc:docMk/>
            <pc:sldMk cId="2690013177" sldId="917"/>
            <ac:spMk id="2" creationId="{A34FD8EA-6668-3048-BC13-15B939799DC4}"/>
          </ac:spMkLst>
        </pc:spChg>
      </pc:sldChg>
      <pc:sldChg chg="modSp">
        <pc:chgData name="Sarah Hall" userId="BiXO0zYXhc6Agds5NGJJgiS9uhs+fnwkjjDPe7tjfJg=" providerId="None" clId="Web-{37C3DE3E-21A7-44D1-BB88-3ED0F541BE77}" dt="2020-10-23T20:51:06.651" v="199" actId="20577"/>
        <pc:sldMkLst>
          <pc:docMk/>
          <pc:sldMk cId="2272216694" sldId="969"/>
        </pc:sldMkLst>
        <pc:spChg chg="mod">
          <ac:chgData name="Sarah Hall" userId="BiXO0zYXhc6Agds5NGJJgiS9uhs+fnwkjjDPe7tjfJg=" providerId="None" clId="Web-{37C3DE3E-21A7-44D1-BB88-3ED0F541BE77}" dt="2020-10-23T20:51:06.651" v="199" actId="20577"/>
          <ac:spMkLst>
            <pc:docMk/>
            <pc:sldMk cId="2272216694" sldId="969"/>
            <ac:spMk id="3" creationId="{45BBEEFA-DE4F-5F41-9C19-6A8C764488AF}"/>
          </ac:spMkLst>
        </pc:spChg>
      </pc:sldChg>
      <pc:sldChg chg="modSp">
        <pc:chgData name="Sarah Hall" userId="BiXO0zYXhc6Agds5NGJJgiS9uhs+fnwkjjDPe7tjfJg=" providerId="None" clId="Web-{37C3DE3E-21A7-44D1-BB88-3ED0F541BE77}" dt="2020-10-23T20:52:07.995" v="208" actId="20577"/>
        <pc:sldMkLst>
          <pc:docMk/>
          <pc:sldMk cId="977910077" sldId="970"/>
        </pc:sldMkLst>
        <pc:spChg chg="mod">
          <ac:chgData name="Sarah Hall" userId="BiXO0zYXhc6Agds5NGJJgiS9uhs+fnwkjjDPe7tjfJg=" providerId="None" clId="Web-{37C3DE3E-21A7-44D1-BB88-3ED0F541BE77}" dt="2020-10-23T20:52:07.995" v="208" actId="20577"/>
          <ac:spMkLst>
            <pc:docMk/>
            <pc:sldMk cId="977910077" sldId="970"/>
            <ac:spMk id="2" creationId="{9678B480-40A3-0F47-BE51-CC05179F45EA}"/>
          </ac:spMkLst>
        </pc:spChg>
      </pc:sldChg>
      <pc:sldChg chg="modSp">
        <pc:chgData name="Sarah Hall" userId="BiXO0zYXhc6Agds5NGJJgiS9uhs+fnwkjjDPe7tjfJg=" providerId="None" clId="Web-{37C3DE3E-21A7-44D1-BB88-3ED0F541BE77}" dt="2020-10-23T20:32:06.614" v="0" actId="20577"/>
        <pc:sldMkLst>
          <pc:docMk/>
          <pc:sldMk cId="1701135720" sldId="977"/>
        </pc:sldMkLst>
        <pc:spChg chg="mod">
          <ac:chgData name="Sarah Hall" userId="BiXO0zYXhc6Agds5NGJJgiS9uhs+fnwkjjDPe7tjfJg=" providerId="None" clId="Web-{37C3DE3E-21A7-44D1-BB88-3ED0F541BE77}" dt="2020-10-23T20:32:06.614" v="0" actId="20577"/>
          <ac:spMkLst>
            <pc:docMk/>
            <pc:sldMk cId="1701135720" sldId="977"/>
            <ac:spMk id="3" creationId="{00000000-0000-0000-0000-000000000000}"/>
          </ac:spMkLst>
        </pc:spChg>
      </pc:sldChg>
      <pc:sldChg chg="modSp">
        <pc:chgData name="Sarah Hall" userId="BiXO0zYXhc6Agds5NGJJgiS9uhs+fnwkjjDPe7tjfJg=" providerId="None" clId="Web-{37C3DE3E-21A7-44D1-BB88-3ED0F541BE77}" dt="2020-10-23T20:33:12.488" v="23" actId="20577"/>
        <pc:sldMkLst>
          <pc:docMk/>
          <pc:sldMk cId="2769822600" sldId="978"/>
        </pc:sldMkLst>
        <pc:spChg chg="mod">
          <ac:chgData name="Sarah Hall" userId="BiXO0zYXhc6Agds5NGJJgiS9uhs+fnwkjjDPe7tjfJg=" providerId="None" clId="Web-{37C3DE3E-21A7-44D1-BB88-3ED0F541BE77}" dt="2020-10-23T20:33:12.488" v="23" actId="20577"/>
          <ac:spMkLst>
            <pc:docMk/>
            <pc:sldMk cId="2769822600" sldId="978"/>
            <ac:spMk id="3" creationId="{00000000-0000-0000-0000-000000000000}"/>
          </ac:spMkLst>
        </pc:spChg>
      </pc:sldChg>
      <pc:sldChg chg="modSp">
        <pc:chgData name="Sarah Hall" userId="BiXO0zYXhc6Agds5NGJJgiS9uhs+fnwkjjDPe7tjfJg=" providerId="None" clId="Web-{37C3DE3E-21A7-44D1-BB88-3ED0F541BE77}" dt="2020-10-23T20:35:36.659" v="48" actId="20577"/>
        <pc:sldMkLst>
          <pc:docMk/>
          <pc:sldMk cId="3869471613" sldId="985"/>
        </pc:sldMkLst>
        <pc:spChg chg="mod">
          <ac:chgData name="Sarah Hall" userId="BiXO0zYXhc6Agds5NGJJgiS9uhs+fnwkjjDPe7tjfJg=" providerId="None" clId="Web-{37C3DE3E-21A7-44D1-BB88-3ED0F541BE77}" dt="2020-10-23T20:35:36.659" v="48" actId="20577"/>
          <ac:spMkLst>
            <pc:docMk/>
            <pc:sldMk cId="3869471613" sldId="985"/>
            <ac:spMk id="6" creationId="{00000000-0000-0000-0000-000000000000}"/>
          </ac:spMkLst>
        </pc:spChg>
      </pc:sldChg>
      <pc:sldChg chg="modSp">
        <pc:chgData name="Sarah Hall" userId="BiXO0zYXhc6Agds5NGJJgiS9uhs+fnwkjjDPe7tjfJg=" providerId="None" clId="Web-{37C3DE3E-21A7-44D1-BB88-3ED0F541BE77}" dt="2020-10-23T20:40:27.203" v="72" actId="1076"/>
        <pc:sldMkLst>
          <pc:docMk/>
          <pc:sldMk cId="3087299101" sldId="1002"/>
        </pc:sldMkLst>
        <pc:picChg chg="mod">
          <ac:chgData name="Sarah Hall" userId="BiXO0zYXhc6Agds5NGJJgiS9uhs+fnwkjjDPe7tjfJg=" providerId="None" clId="Web-{37C3DE3E-21A7-44D1-BB88-3ED0F541BE77}" dt="2020-10-23T20:40:27.203" v="72" actId="1076"/>
          <ac:picMkLst>
            <pc:docMk/>
            <pc:sldMk cId="3087299101" sldId="1002"/>
            <ac:picMk id="6" creationId="{01A7B8CB-501D-A44D-BD9B-07976D93D44C}"/>
          </ac:picMkLst>
        </pc:picChg>
      </pc:sldChg>
      <pc:sldChg chg="modSp">
        <pc:chgData name="Sarah Hall" userId="BiXO0zYXhc6Agds5NGJJgiS9uhs+fnwkjjDPe7tjfJg=" providerId="None" clId="Web-{37C3DE3E-21A7-44D1-BB88-3ED0F541BE77}" dt="2020-10-23T20:41:19.984" v="78" actId="1076"/>
        <pc:sldMkLst>
          <pc:docMk/>
          <pc:sldMk cId="1547693091" sldId="1006"/>
        </pc:sldMkLst>
        <pc:picChg chg="mod">
          <ac:chgData name="Sarah Hall" userId="BiXO0zYXhc6Agds5NGJJgiS9uhs+fnwkjjDPe7tjfJg=" providerId="None" clId="Web-{37C3DE3E-21A7-44D1-BB88-3ED0F541BE77}" dt="2020-10-23T20:41:19.984" v="78" actId="1076"/>
          <ac:picMkLst>
            <pc:docMk/>
            <pc:sldMk cId="1547693091" sldId="1006"/>
            <ac:picMk id="5" creationId="{F143A52C-3FB2-0F40-AD40-DE6AD4A5DE10}"/>
          </ac:picMkLst>
        </pc:picChg>
      </pc:sldChg>
      <pc:sldChg chg="modSp">
        <pc:chgData name="Sarah Hall" userId="BiXO0zYXhc6Agds5NGJJgiS9uhs+fnwkjjDPe7tjfJg=" providerId="None" clId="Web-{37C3DE3E-21A7-44D1-BB88-3ED0F541BE77}" dt="2020-10-23T20:41:17.437" v="77" actId="1076"/>
        <pc:sldMkLst>
          <pc:docMk/>
          <pc:sldMk cId="3734126250" sldId="1008"/>
        </pc:sldMkLst>
        <pc:picChg chg="mod">
          <ac:chgData name="Sarah Hall" userId="BiXO0zYXhc6Agds5NGJJgiS9uhs+fnwkjjDPe7tjfJg=" providerId="None" clId="Web-{37C3DE3E-21A7-44D1-BB88-3ED0F541BE77}" dt="2020-10-23T20:41:17.437" v="77" actId="1076"/>
          <ac:picMkLst>
            <pc:docMk/>
            <pc:sldMk cId="3734126250" sldId="1008"/>
            <ac:picMk id="3" creationId="{BB6FF825-2588-B94C-AF49-70C9D830192B}"/>
          </ac:picMkLst>
        </pc:picChg>
      </pc:sldChg>
      <pc:sldChg chg="modSp">
        <pc:chgData name="Sarah Hall" userId="BiXO0zYXhc6Agds5NGJJgiS9uhs+fnwkjjDPe7tjfJg=" providerId="None" clId="Web-{37C3DE3E-21A7-44D1-BB88-3ED0F541BE77}" dt="2020-10-23T20:42:10.702" v="97" actId="20577"/>
        <pc:sldMkLst>
          <pc:docMk/>
          <pc:sldMk cId="2331698520" sldId="1012"/>
        </pc:sldMkLst>
        <pc:spChg chg="mod">
          <ac:chgData name="Sarah Hall" userId="BiXO0zYXhc6Agds5NGJJgiS9uhs+fnwkjjDPe7tjfJg=" providerId="None" clId="Web-{37C3DE3E-21A7-44D1-BB88-3ED0F541BE77}" dt="2020-10-23T20:42:10.702" v="97" actId="20577"/>
          <ac:spMkLst>
            <pc:docMk/>
            <pc:sldMk cId="2331698520" sldId="1012"/>
            <ac:spMk id="2" creationId="{1DE92759-59B9-794E-8482-BEC23FEE1D2B}"/>
          </ac:spMkLst>
        </pc:spChg>
      </pc:sldChg>
      <pc:sldChg chg="modSp">
        <pc:chgData name="Sarah Hall" userId="BiXO0zYXhc6Agds5NGJJgiS9uhs+fnwkjjDPe7tjfJg=" providerId="None" clId="Web-{37C3DE3E-21A7-44D1-BB88-3ED0F541BE77}" dt="2020-10-23T20:42:25.890" v="102" actId="20577"/>
        <pc:sldMkLst>
          <pc:docMk/>
          <pc:sldMk cId="2568660740" sldId="1017"/>
        </pc:sldMkLst>
        <pc:spChg chg="mod">
          <ac:chgData name="Sarah Hall" userId="BiXO0zYXhc6Agds5NGJJgiS9uhs+fnwkjjDPe7tjfJg=" providerId="None" clId="Web-{37C3DE3E-21A7-44D1-BB88-3ED0F541BE77}" dt="2020-10-23T20:42:25.890" v="102" actId="20577"/>
          <ac:spMkLst>
            <pc:docMk/>
            <pc:sldMk cId="2568660740" sldId="1017"/>
            <ac:spMk id="2" creationId="{DDA872B3-EBBD-664D-87D0-AAF4B8DE91B4}"/>
          </ac:spMkLst>
        </pc:spChg>
      </pc:sldChg>
      <pc:sldChg chg="modSp">
        <pc:chgData name="Sarah Hall" userId="BiXO0zYXhc6Agds5NGJJgiS9uhs+fnwkjjDPe7tjfJg=" providerId="None" clId="Web-{37C3DE3E-21A7-44D1-BB88-3ED0F541BE77}" dt="2020-10-23T20:42:52.093" v="107" actId="20577"/>
        <pc:sldMkLst>
          <pc:docMk/>
          <pc:sldMk cId="3901011387" sldId="1022"/>
        </pc:sldMkLst>
        <pc:spChg chg="mod">
          <ac:chgData name="Sarah Hall" userId="BiXO0zYXhc6Agds5NGJJgiS9uhs+fnwkjjDPe7tjfJg=" providerId="None" clId="Web-{37C3DE3E-21A7-44D1-BB88-3ED0F541BE77}" dt="2020-10-23T20:42:52.093" v="107" actId="20577"/>
          <ac:spMkLst>
            <pc:docMk/>
            <pc:sldMk cId="3901011387" sldId="1022"/>
            <ac:spMk id="2" creationId="{DDA872B3-EBBD-664D-87D0-AAF4B8DE91B4}"/>
          </ac:spMkLst>
        </pc:spChg>
      </pc:sldChg>
      <pc:sldChg chg="modSp">
        <pc:chgData name="Sarah Hall" userId="BiXO0zYXhc6Agds5NGJJgiS9uhs+fnwkjjDPe7tjfJg=" providerId="None" clId="Web-{37C3DE3E-21A7-44D1-BB88-3ED0F541BE77}" dt="2020-10-23T20:53:02.369" v="220" actId="20577"/>
        <pc:sldMkLst>
          <pc:docMk/>
          <pc:sldMk cId="102340603" sldId="1026"/>
        </pc:sldMkLst>
        <pc:spChg chg="mod">
          <ac:chgData name="Sarah Hall" userId="BiXO0zYXhc6Agds5NGJJgiS9uhs+fnwkjjDPe7tjfJg=" providerId="None" clId="Web-{37C3DE3E-21A7-44D1-BB88-3ED0F541BE77}" dt="2020-10-23T20:52:48.010" v="216" actId="20577"/>
          <ac:spMkLst>
            <pc:docMk/>
            <pc:sldMk cId="102340603" sldId="1026"/>
            <ac:spMk id="2" creationId="{00000000-0000-0000-0000-000000000000}"/>
          </ac:spMkLst>
        </pc:spChg>
        <pc:spChg chg="mod">
          <ac:chgData name="Sarah Hall" userId="BiXO0zYXhc6Agds5NGJJgiS9uhs+fnwkjjDPe7tjfJg=" providerId="None" clId="Web-{37C3DE3E-21A7-44D1-BB88-3ED0F541BE77}" dt="2020-10-23T20:53:02.369" v="220" actId="20577"/>
          <ac:spMkLst>
            <pc:docMk/>
            <pc:sldMk cId="102340603" sldId="1026"/>
            <ac:spMk id="3" creationId="{00000000-0000-0000-0000-000000000000}"/>
          </ac:spMkLst>
        </pc:spChg>
      </pc:sldChg>
      <pc:sldChg chg="modSp">
        <pc:chgData name="Sarah Hall" userId="BiXO0zYXhc6Agds5NGJJgiS9uhs+fnwkjjDPe7tjfJg=" providerId="None" clId="Web-{37C3DE3E-21A7-44D1-BB88-3ED0F541BE77}" dt="2020-10-23T20:53:48.275" v="240" actId="20577"/>
        <pc:sldMkLst>
          <pc:docMk/>
          <pc:sldMk cId="1059410513" sldId="1027"/>
        </pc:sldMkLst>
        <pc:spChg chg="mod">
          <ac:chgData name="Sarah Hall" userId="BiXO0zYXhc6Agds5NGJJgiS9uhs+fnwkjjDPe7tjfJg=" providerId="None" clId="Web-{37C3DE3E-21A7-44D1-BB88-3ED0F541BE77}" dt="2020-10-23T20:53:48.275" v="240" actId="20577"/>
          <ac:spMkLst>
            <pc:docMk/>
            <pc:sldMk cId="1059410513" sldId="1027"/>
            <ac:spMk id="7" creationId="{00000000-0000-0000-0000-000000000000}"/>
          </ac:spMkLst>
        </pc:spChg>
      </pc:sldChg>
      <pc:sldChg chg="modSp">
        <pc:chgData name="Sarah Hall" userId="BiXO0zYXhc6Agds5NGJJgiS9uhs+fnwkjjDPe7tjfJg=" providerId="None" clId="Web-{37C3DE3E-21A7-44D1-BB88-3ED0F541BE77}" dt="2020-10-23T20:43:35.592" v="110" actId="20577"/>
        <pc:sldMkLst>
          <pc:docMk/>
          <pc:sldMk cId="4244846105" sldId="1033"/>
        </pc:sldMkLst>
        <pc:spChg chg="mod">
          <ac:chgData name="Sarah Hall" userId="BiXO0zYXhc6Agds5NGJJgiS9uhs+fnwkjjDPe7tjfJg=" providerId="None" clId="Web-{37C3DE3E-21A7-44D1-BB88-3ED0F541BE77}" dt="2020-10-23T20:43:35.592" v="110" actId="20577"/>
          <ac:spMkLst>
            <pc:docMk/>
            <pc:sldMk cId="4244846105" sldId="1033"/>
            <ac:spMk id="3" creationId="{17DE1B0E-95A4-4D01-96EC-5A8C5678921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9688640791003"/>
          <c:y val="3.23410829169299E-2"/>
          <c:w val="0.72340097143029503"/>
          <c:h val="0.96667506252911195"/>
        </c:manualLayout>
      </c:layout>
      <c:barChart>
        <c:barDir val="bar"/>
        <c:grouping val="clustered"/>
        <c:varyColors val="0"/>
        <c:ser>
          <c:idx val="0"/>
          <c:order val="0"/>
          <c:tx>
            <c:strRef>
              <c:f>'workforce growth'!$B$2</c:f>
              <c:strCache>
                <c:ptCount val="1"/>
                <c:pt idx="0">
                  <c:v>2016</c:v>
                </c:pt>
              </c:strCache>
            </c:strRef>
          </c:tx>
          <c:spPr>
            <a:solidFill>
              <a:schemeClr val="accent1"/>
            </a:solidFill>
            <a:ln>
              <a:noFill/>
            </a:ln>
            <a:effectLst/>
          </c:spPr>
          <c:invertIfNegative val="0"/>
          <c:dLbls>
            <c:dLbl>
              <c:idx val="1"/>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0-C396-4CA0-AF7D-B1E46630F903}"/>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'workforce growth'!$A$3:$A$6</c:f>
              <c:strCache>
                <c:ptCount val="4"/>
                <c:pt idx="0">
                  <c:v>HOME CARE</c:v>
                </c:pt>
                <c:pt idx="1">
                  <c:v>NURSING HOMES</c:v>
                </c:pt>
                <c:pt idx="2">
                  <c:v>OTHER INDUSTRIES</c:v>
                </c:pt>
                <c:pt idx="3">
                  <c:v>TOTAL</c:v>
                </c:pt>
              </c:strCache>
            </c:strRef>
          </c:cat>
          <c:val>
            <c:numRef>
              <c:f>'workforce growth'!$B$3:$B$6</c:f>
              <c:numCache>
                <c:formatCode>#,##0</c:formatCode>
                <c:ptCount val="4"/>
                <c:pt idx="0">
                  <c:v>1970900</c:v>
                </c:pt>
                <c:pt idx="1">
                  <c:v>603700</c:v>
                </c:pt>
                <c:pt idx="2">
                  <c:v>1863300</c:v>
                </c:pt>
                <c:pt idx="3">
                  <c:v>4437900</c:v>
                </c:pt>
              </c:numCache>
            </c:numRef>
          </c:val>
          <c:extLst>
            <c:ext xmlns:c16="http://schemas.microsoft.com/office/drawing/2014/chart" uri="{C3380CC4-5D6E-409C-BE32-E72D297353CC}">
              <c16:uniqueId val="{00000001-A4C4-8B46-99F0-4BB2783CBEDD}"/>
            </c:ext>
          </c:extLst>
        </c:ser>
        <c:ser>
          <c:idx val="1"/>
          <c:order val="1"/>
          <c:tx>
            <c:strRef>
              <c:f>'workforce growth'!$C$2</c:f>
              <c:strCache>
                <c:ptCount val="1"/>
                <c:pt idx="0">
                  <c:v>2026</c:v>
                </c:pt>
              </c:strCache>
            </c:strRef>
          </c:tx>
          <c:spPr>
            <a:solidFill>
              <a:schemeClr val="accent1">
                <a:lumMod val="50000"/>
              </a:schemeClr>
            </a:solidFill>
            <a:ln>
              <a:noFill/>
            </a:ln>
            <a:effectLst/>
          </c:spPr>
          <c:invertIfNegative val="0"/>
          <c:dLbls>
            <c:dLbl>
              <c:idx val="1"/>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C396-4CA0-AF7D-B1E46630F903}"/>
                </c:ext>
              </c:extLst>
            </c:dLbl>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'workforce growth'!$A$3:$A$6</c:f>
              <c:strCache>
                <c:ptCount val="4"/>
                <c:pt idx="0">
                  <c:v>HOME CARE</c:v>
                </c:pt>
                <c:pt idx="1">
                  <c:v>NURSING HOMES</c:v>
                </c:pt>
                <c:pt idx="2">
                  <c:v>OTHER INDUSTRIES</c:v>
                </c:pt>
                <c:pt idx="3">
                  <c:v>TOTAL</c:v>
                </c:pt>
              </c:strCache>
            </c:strRef>
          </c:cat>
          <c:val>
            <c:numRef>
              <c:f>'workforce growth'!$C$3:$C$6</c:f>
              <c:numCache>
                <c:formatCode>#,##0</c:formatCode>
                <c:ptCount val="4"/>
                <c:pt idx="0">
                  <c:v>3003900</c:v>
                </c:pt>
                <c:pt idx="1">
                  <c:v>607900</c:v>
                </c:pt>
                <c:pt idx="2">
                  <c:v>2169700</c:v>
                </c:pt>
                <c:pt idx="3">
                  <c:v>5781500</c:v>
                </c:pt>
              </c:numCache>
            </c:numRef>
          </c:val>
          <c:extLst>
            <c:ext xmlns:c16="http://schemas.microsoft.com/office/drawing/2014/chart" uri="{C3380CC4-5D6E-409C-BE32-E72D297353CC}">
              <c16:uniqueId val="{00000003-A4C4-8B46-99F0-4BB2783CBEDD}"/>
            </c:ext>
          </c:extLst>
        </c:ser>
        <c:dLbls>
          <c:showLegendKey val="0"/>
          <c:showVal val="0"/>
          <c:showCatName val="0"/>
          <c:showSerName val="0"/>
          <c:showPercent val="0"/>
          <c:showBubbleSize val="0"/>
        </c:dLbls>
        <c:gapWidth val="50"/>
        <c:axId val="1004467024"/>
        <c:axId val="1004468800"/>
      </c:barChart>
      <c:catAx>
        <c:axId val="1004467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4468800"/>
        <c:crosses val="autoZero"/>
        <c:auto val="1"/>
        <c:lblAlgn val="ctr"/>
        <c:lblOffset val="100"/>
        <c:noMultiLvlLbl val="0"/>
      </c:catAx>
      <c:valAx>
        <c:axId val="1004468800"/>
        <c:scaling>
          <c:orientation val="minMax"/>
          <c:max val="6000000"/>
        </c:scaling>
        <c:delete val="0"/>
        <c:axPos val="t"/>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4467024"/>
        <c:crosses val="autoZero"/>
        <c:crossBetween val="between"/>
      </c:valAx>
      <c:spPr>
        <a:noFill/>
        <a:ln>
          <a:noFill/>
        </a:ln>
        <a:effectLst/>
      </c:spPr>
    </c:plotArea>
    <c:legend>
      <c:legendPos val="b"/>
      <c:layout>
        <c:manualLayout>
          <c:xMode val="edge"/>
          <c:yMode val="edge"/>
          <c:x val="0.68330500874890598"/>
          <c:y val="0.143448402949541"/>
          <c:w val="9.7278871391076105E-2"/>
          <c:h val="0.2038504598123709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9833289588801399"/>
          <c:y val="3.1132573566530299E-2"/>
          <c:w val="0.44333377077865299"/>
          <c:h val="0.91794137536995302"/>
        </c:manualLayout>
      </c:layout>
      <c:barChart>
        <c:barDir val="bar"/>
        <c:grouping val="clustered"/>
        <c:varyColors val="0"/>
        <c:ser>
          <c:idx val="1"/>
          <c:order val="1"/>
          <c:tx>
            <c:strRef>
              <c:f>'BLS Employment Stats'!$D$3</c:f>
              <c:strCache>
                <c:ptCount val="1"/>
                <c:pt idx="0">
                  <c:v>Median hourly</c:v>
                </c:pt>
              </c:strCache>
            </c:strRef>
          </c:tx>
          <c:spPr>
            <a:solidFill>
              <a:schemeClr val="accent2"/>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9935-416C-9E1F-32922D5C26D9}"/>
              </c:ext>
            </c:extLst>
          </c:dPt>
          <c:dPt>
            <c:idx val="1"/>
            <c:invertIfNegative val="0"/>
            <c:bubble3D val="0"/>
            <c:spPr>
              <a:solidFill>
                <a:srgbClr val="C00000"/>
              </a:solidFill>
              <a:ln>
                <a:noFill/>
              </a:ln>
              <a:effectLst/>
            </c:spPr>
            <c:extLst>
              <c:ext xmlns:c16="http://schemas.microsoft.com/office/drawing/2014/chart" uri="{C3380CC4-5D6E-409C-BE32-E72D297353CC}">
                <c16:uniqueId val="{00000003-9935-416C-9E1F-32922D5C26D9}"/>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9935-416C-9E1F-32922D5C26D9}"/>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7-9935-416C-9E1F-32922D5C26D9}"/>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9-9935-416C-9E1F-32922D5C26D9}"/>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B-9935-416C-9E1F-32922D5C26D9}"/>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D-9935-416C-9E1F-32922D5C26D9}"/>
              </c:ext>
            </c:extLst>
          </c:dPt>
          <c:dPt>
            <c:idx val="7"/>
            <c:invertIfNegative val="0"/>
            <c:bubble3D val="0"/>
            <c:spPr>
              <a:solidFill>
                <a:schemeClr val="tx2"/>
              </a:solidFill>
              <a:ln>
                <a:noFill/>
              </a:ln>
              <a:effectLst/>
            </c:spPr>
            <c:extLst>
              <c:ext xmlns:c16="http://schemas.microsoft.com/office/drawing/2014/chart" uri="{C3380CC4-5D6E-409C-BE32-E72D297353CC}">
                <c16:uniqueId val="{0000000F-9935-416C-9E1F-32922D5C26D9}"/>
              </c:ext>
            </c:extLst>
          </c:dPt>
          <c:dLbls>
            <c:spPr>
              <a:noFill/>
              <a:ln>
                <a:noFill/>
              </a:ln>
              <a:effectLst/>
            </c:spPr>
            <c:txPr>
              <a:bodyPr rot="0" spcFirstLastPara="1" vertOverflow="ellipsis" vert="horz" wrap="square" anchor="ctr" anchorCtr="1"/>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'BLS Employment Stats'!$B$4:$B$12</c:f>
              <c:strCache>
                <c:ptCount val="8"/>
                <c:pt idx="0">
                  <c:v>Parking Enforcement Workers</c:v>
                </c:pt>
                <c:pt idx="1">
                  <c:v>Refuse and Recyclable Material Collectors</c:v>
                </c:pt>
                <c:pt idx="2">
                  <c:v>Nursing Assistants</c:v>
                </c:pt>
                <c:pt idx="3">
                  <c:v>Orderlies</c:v>
                </c:pt>
                <c:pt idx="4">
                  <c:v>Other Personal Care and Service Workers</c:v>
                </c:pt>
                <c:pt idx="5">
                  <c:v>Home Health Aides</c:v>
                </c:pt>
                <c:pt idx="6">
                  <c:v>Personal Care Aides</c:v>
                </c:pt>
                <c:pt idx="7">
                  <c:v>Parking Lot Attendants</c:v>
                </c:pt>
              </c:strCache>
              <c:extLst/>
            </c:strRef>
          </c:cat>
          <c:val>
            <c:numRef>
              <c:f>'BLS Employment Stats'!$D$4:$D$12</c:f>
              <c:numCache>
                <c:formatCode>"$"#,##0.00</c:formatCode>
                <c:ptCount val="8"/>
                <c:pt idx="0">
                  <c:v>18.760000000000002</c:v>
                </c:pt>
                <c:pt idx="1">
                  <c:v>17.39</c:v>
                </c:pt>
                <c:pt idx="2">
                  <c:v>13.23</c:v>
                </c:pt>
                <c:pt idx="3">
                  <c:v>13.07</c:v>
                </c:pt>
                <c:pt idx="4">
                  <c:v>12.45</c:v>
                </c:pt>
                <c:pt idx="5">
                  <c:v>11.16</c:v>
                </c:pt>
                <c:pt idx="6">
                  <c:v>11.11</c:v>
                </c:pt>
                <c:pt idx="7">
                  <c:v>10.76</c:v>
                </c:pt>
              </c:numCache>
              <c:extLst/>
            </c:numRef>
          </c:val>
          <c:extLst>
            <c:ext xmlns:c16="http://schemas.microsoft.com/office/drawing/2014/chart" uri="{C3380CC4-5D6E-409C-BE32-E72D297353CC}">
              <c16:uniqueId val="{00000010-9935-416C-9E1F-32922D5C26D9}"/>
            </c:ext>
          </c:extLst>
        </c:ser>
        <c:dLbls>
          <c:showLegendKey val="0"/>
          <c:showVal val="0"/>
          <c:showCatName val="0"/>
          <c:showSerName val="0"/>
          <c:showPercent val="0"/>
          <c:showBubbleSize val="0"/>
        </c:dLbls>
        <c:gapWidth val="182"/>
        <c:axId val="1012502656"/>
        <c:axId val="1012471584"/>
        <c:extLst>
          <c:ext xmlns:c15="http://schemas.microsoft.com/office/drawing/2012/chart" uri="{02D57815-91ED-43cb-92C2-25804820EDAC}">
            <c15:filteredBarSeries>
              <c15:ser>
                <c:idx val="0"/>
                <c:order val="0"/>
                <c:tx>
                  <c:strRef>
                    <c:extLst>
                      <c:ext uri="{02D57815-91ED-43cb-92C2-25804820EDAC}">
                        <c15:formulaRef>
                          <c15:sqref>'BLS Employment Stats'!$C$3</c15:sqref>
                        </c15:formulaRef>
                      </c:ext>
                    </c:extLst>
                    <c:strCache>
                      <c:ptCount val="1"/>
                      <c:pt idx="0">
                        <c:v>Mean hourly</c:v>
                      </c:pt>
                    </c:strCache>
                  </c:strRef>
                </c:tx>
                <c:spPr>
                  <a:solidFill>
                    <a:schemeClr val="accent1"/>
                  </a:solidFill>
                  <a:ln>
                    <a:noFill/>
                  </a:ln>
                  <a:effectLst/>
                </c:spPr>
                <c:invertIfNegative val="0"/>
                <c:cat>
                  <c:strRef>
                    <c:extLst>
                      <c:ext uri="{02D57815-91ED-43cb-92C2-25804820EDAC}">
                        <c15:formulaRef>
                          <c15:sqref>'BLS Employment Stats'!$B$4:$B$12</c15:sqref>
                        </c15:formulaRef>
                      </c:ext>
                    </c:extLst>
                    <c:strCache>
                      <c:ptCount val="8"/>
                      <c:pt idx="0">
                        <c:v>Parking Enforcement Workers</c:v>
                      </c:pt>
                      <c:pt idx="1">
                        <c:v>Refuse and Recyclable Material Collectors</c:v>
                      </c:pt>
                      <c:pt idx="2">
                        <c:v>Nursing Assistants</c:v>
                      </c:pt>
                      <c:pt idx="3">
                        <c:v>Orderlies</c:v>
                      </c:pt>
                      <c:pt idx="4">
                        <c:v>Other Personal Care and Service Workers</c:v>
                      </c:pt>
                      <c:pt idx="5">
                        <c:v>Home Health Aides</c:v>
                      </c:pt>
                      <c:pt idx="6">
                        <c:v>Personal Care Aides</c:v>
                      </c:pt>
                      <c:pt idx="7">
                        <c:v>Parking Lot Attendants</c:v>
                      </c:pt>
                    </c:strCache>
                  </c:strRef>
                </c:cat>
                <c:val>
                  <c:numRef>
                    <c:extLst>
                      <c:ext uri="{02D57815-91ED-43cb-92C2-25804820EDAC}">
                        <c15:formulaRef>
                          <c15:sqref>'BLS Employment Stats'!$C$4:$C$12</c15:sqref>
                        </c15:formulaRef>
                      </c:ext>
                    </c:extLst>
                    <c:numCache>
                      <c:formatCode>"$"#,##0.00</c:formatCode>
                      <c:ptCount val="8"/>
                      <c:pt idx="0">
                        <c:v>19.63</c:v>
                      </c:pt>
                      <c:pt idx="1">
                        <c:v>18.71</c:v>
                      </c:pt>
                      <c:pt idx="2">
                        <c:v>13.72</c:v>
                      </c:pt>
                      <c:pt idx="3">
                        <c:v>13.94</c:v>
                      </c:pt>
                      <c:pt idx="4">
                        <c:v>13.35</c:v>
                      </c:pt>
                      <c:pt idx="5">
                        <c:v>11.67</c:v>
                      </c:pt>
                      <c:pt idx="6">
                        <c:v>11.59</c:v>
                      </c:pt>
                      <c:pt idx="7">
                        <c:v>11.7</c:v>
                      </c:pt>
                    </c:numCache>
                  </c:numRef>
                </c:val>
                <c:extLst>
                  <c:ext xmlns:c16="http://schemas.microsoft.com/office/drawing/2014/chart" uri="{C3380CC4-5D6E-409C-BE32-E72D297353CC}">
                    <c16:uniqueId val="{00000011-9935-416C-9E1F-32922D5C26D9}"/>
                  </c:ext>
                </c:extLst>
              </c15:ser>
            </c15:filteredBarSeries>
          </c:ext>
        </c:extLst>
      </c:barChart>
      <c:catAx>
        <c:axId val="10125026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12471584"/>
        <c:crosses val="autoZero"/>
        <c:auto val="1"/>
        <c:lblAlgn val="ctr"/>
        <c:lblOffset val="100"/>
        <c:noMultiLvlLbl val="0"/>
      </c:catAx>
      <c:valAx>
        <c:axId val="1012471584"/>
        <c:scaling>
          <c:orientation val="minMax"/>
        </c:scaling>
        <c:delete val="1"/>
        <c:axPos val="t"/>
        <c:numFmt formatCode="&quot;$&quot;#,##0.00" sourceLinked="1"/>
        <c:majorTickMark val="none"/>
        <c:minorTickMark val="none"/>
        <c:tickLblPos val="nextTo"/>
        <c:crossAx val="1012502656"/>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United States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'wage trends'!$A$4</c:f>
              <c:strCache>
                <c:ptCount val="1"/>
                <c:pt idx="0">
                  <c:v>Home Care</c:v>
                </c:pt>
              </c:strCache>
            </c:strRef>
          </c:tx>
          <c:spPr>
            <a:ln w="50800" cap="rnd">
              <a:solidFill>
                <a:schemeClr val="accent6"/>
              </a:solidFill>
              <a:round/>
            </a:ln>
            <a:effectLst/>
          </c:spPr>
          <c:marker>
            <c:symbol val="triangle"/>
            <c:size val="9"/>
            <c:spPr>
              <a:solidFill>
                <a:schemeClr val="accent6"/>
              </a:solidFill>
              <a:ln w="9525">
                <a:solidFill>
                  <a:schemeClr val="accent6"/>
                </a:solidFill>
              </a:ln>
              <a:effectLst/>
            </c:spPr>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E52-420E-9E9E-EC17B9BDD618}"/>
                </c:ext>
              </c:extLst>
            </c:dLbl>
            <c:dLbl>
              <c:idx val="1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E52-420E-9E9E-EC17B9BDD618}"/>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'wage trends'!$B$3:$L$3</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'wage trends'!$B$4:$L$4</c:f>
              <c:numCache>
                <c:formatCode>"$"#,##0.00_);[Red]\("$"#,##0.00\)</c:formatCode>
                <c:ptCount val="11"/>
                <c:pt idx="0">
                  <c:v>10.66</c:v>
                </c:pt>
                <c:pt idx="1">
                  <c:v>10.57</c:v>
                </c:pt>
                <c:pt idx="2">
                  <c:v>10.75</c:v>
                </c:pt>
                <c:pt idx="3">
                  <c:v>10.64</c:v>
                </c:pt>
                <c:pt idx="4">
                  <c:v>10.34</c:v>
                </c:pt>
                <c:pt idx="5">
                  <c:v>10.27</c:v>
                </c:pt>
                <c:pt idx="6">
                  <c:v>10.210000000000001</c:v>
                </c:pt>
                <c:pt idx="7">
                  <c:v>10.210000000000001</c:v>
                </c:pt>
                <c:pt idx="8">
                  <c:v>10.46</c:v>
                </c:pt>
                <c:pt idx="9">
                  <c:v>10.72</c:v>
                </c:pt>
                <c:pt idx="10">
                  <c:v>11.03</c:v>
                </c:pt>
              </c:numCache>
            </c:numRef>
          </c:val>
          <c:smooth val="0"/>
          <c:extLst>
            <c:ext xmlns:c16="http://schemas.microsoft.com/office/drawing/2014/chart" uri="{C3380CC4-5D6E-409C-BE32-E72D297353CC}">
              <c16:uniqueId val="{00000002-CE52-420E-9E9E-EC17B9BDD618}"/>
            </c:ext>
          </c:extLst>
        </c:ser>
        <c:ser>
          <c:idx val="1"/>
          <c:order val="1"/>
          <c:tx>
            <c:strRef>
              <c:f>'wage trends'!$A$5</c:f>
              <c:strCache>
                <c:ptCount val="1"/>
                <c:pt idx="0">
                  <c:v>Nursing homes</c:v>
                </c:pt>
              </c:strCache>
            </c:strRef>
          </c:tx>
          <c:spPr>
            <a:ln w="50800" cap="rnd">
              <a:solidFill>
                <a:schemeClr val="accent2"/>
              </a:solidFill>
              <a:round/>
            </a:ln>
            <a:effectLst/>
          </c:spPr>
          <c:marker>
            <c:symbol val="square"/>
            <c:size val="9"/>
            <c:spPr>
              <a:solidFill>
                <a:schemeClr val="accent2"/>
              </a:solidFill>
              <a:ln w="9525">
                <a:solidFill>
                  <a:schemeClr val="accent2"/>
                </a:solidFill>
              </a:ln>
              <a:effectLst/>
            </c:spPr>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52-420E-9E9E-EC17B9BDD618}"/>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E52-420E-9E9E-EC17B9BDD618}"/>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'wage trends'!$B$3:$L$3</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'wage trends'!$B$5:$L$5</c:f>
              <c:numCache>
                <c:formatCode>"$"#,##0.00_);[Red]\("$"#,##0.00\)</c:formatCode>
                <c:ptCount val="11"/>
                <c:pt idx="0">
                  <c:v>12.78</c:v>
                </c:pt>
                <c:pt idx="1">
                  <c:v>12.67</c:v>
                </c:pt>
                <c:pt idx="2">
                  <c:v>12.84</c:v>
                </c:pt>
                <c:pt idx="3">
                  <c:v>12.62</c:v>
                </c:pt>
                <c:pt idx="4">
                  <c:v>12.31</c:v>
                </c:pt>
                <c:pt idx="5">
                  <c:v>12.15</c:v>
                </c:pt>
                <c:pt idx="6">
                  <c:v>12.14</c:v>
                </c:pt>
                <c:pt idx="7">
                  <c:v>12.01</c:v>
                </c:pt>
                <c:pt idx="8">
                  <c:v>12.28</c:v>
                </c:pt>
                <c:pt idx="9">
                  <c:v>12.6</c:v>
                </c:pt>
                <c:pt idx="10">
                  <c:v>12.84</c:v>
                </c:pt>
              </c:numCache>
            </c:numRef>
          </c:val>
          <c:smooth val="0"/>
          <c:extLst>
            <c:ext xmlns:c16="http://schemas.microsoft.com/office/drawing/2014/chart" uri="{C3380CC4-5D6E-409C-BE32-E72D297353CC}">
              <c16:uniqueId val="{00000005-CE52-420E-9E9E-EC17B9BDD618}"/>
            </c:ext>
          </c:extLst>
        </c:ser>
        <c:ser>
          <c:idx val="2"/>
          <c:order val="2"/>
          <c:tx>
            <c:strRef>
              <c:f>'wage trends'!$A$6</c:f>
              <c:strCache>
                <c:ptCount val="1"/>
                <c:pt idx="0">
                  <c:v>Total</c:v>
                </c:pt>
              </c:strCache>
            </c:strRef>
          </c:tx>
          <c:spPr>
            <a:ln w="50800" cap="rnd">
              <a:solidFill>
                <a:schemeClr val="tx1"/>
              </a:solidFill>
              <a:round/>
            </a:ln>
            <a:effectLst/>
          </c:spPr>
          <c:marker>
            <c:symbol val="circle"/>
            <c:size val="9"/>
            <c:spPr>
              <a:solidFill>
                <a:schemeClr val="tx1"/>
              </a:solidFill>
              <a:ln w="9525">
                <a:solidFill>
                  <a:schemeClr val="tx1"/>
                </a:solidFill>
              </a:ln>
              <a:effectLst/>
            </c:spPr>
          </c:marker>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E52-420E-9E9E-EC17B9BDD618}"/>
                </c:ext>
              </c:extLst>
            </c:dLbl>
            <c:dLbl>
              <c:idx val="1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52-420E-9E9E-EC17B9BDD618}"/>
                </c:ext>
              </c:extLst>
            </c:dLbl>
            <c:spPr>
              <a:solidFill>
                <a:schemeClr val="bg1">
                  <a:lumMod val="95000"/>
                </a:schemeClr>
              </a:solidFill>
              <a:ln>
                <a:solidFill>
                  <a:schemeClr val="tx1"/>
                </a:solid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'wage trends'!$B$3:$L$3</c:f>
              <c:numCache>
                <c:formatCode>General</c:formatCode>
                <c:ptCount val="11"/>
                <c:pt idx="0">
                  <c:v>2007</c:v>
                </c:pt>
                <c:pt idx="1">
                  <c:v>2008</c:v>
                </c:pt>
                <c:pt idx="2">
                  <c:v>2009</c:v>
                </c:pt>
                <c:pt idx="3">
                  <c:v>2010</c:v>
                </c:pt>
                <c:pt idx="4">
                  <c:v>2011</c:v>
                </c:pt>
                <c:pt idx="5">
                  <c:v>2012</c:v>
                </c:pt>
                <c:pt idx="6">
                  <c:v>2013</c:v>
                </c:pt>
                <c:pt idx="7">
                  <c:v>2014</c:v>
                </c:pt>
                <c:pt idx="8">
                  <c:v>2015</c:v>
                </c:pt>
                <c:pt idx="9">
                  <c:v>2016</c:v>
                </c:pt>
                <c:pt idx="10">
                  <c:v>2017</c:v>
                </c:pt>
              </c:numCache>
            </c:numRef>
          </c:cat>
          <c:val>
            <c:numRef>
              <c:f>'wage trends'!$B$6:$L$6</c:f>
              <c:numCache>
                <c:formatCode>"$"#,##0.00_);[Red]\("$"#,##0.00\)</c:formatCode>
                <c:ptCount val="11"/>
                <c:pt idx="0">
                  <c:v>12.08</c:v>
                </c:pt>
                <c:pt idx="1">
                  <c:v>11.95</c:v>
                </c:pt>
                <c:pt idx="2">
                  <c:v>12.09</c:v>
                </c:pt>
                <c:pt idx="3">
                  <c:v>11.87</c:v>
                </c:pt>
                <c:pt idx="4">
                  <c:v>11.54</c:v>
                </c:pt>
                <c:pt idx="5">
                  <c:v>11.35</c:v>
                </c:pt>
                <c:pt idx="6">
                  <c:v>11.31</c:v>
                </c:pt>
                <c:pt idx="7">
                  <c:v>11.24</c:v>
                </c:pt>
                <c:pt idx="8">
                  <c:v>11.46</c:v>
                </c:pt>
                <c:pt idx="9">
                  <c:v>11.72</c:v>
                </c:pt>
                <c:pt idx="10">
                  <c:v>11.83</c:v>
                </c:pt>
              </c:numCache>
            </c:numRef>
          </c:val>
          <c:smooth val="0"/>
          <c:extLst>
            <c:ext xmlns:c16="http://schemas.microsoft.com/office/drawing/2014/chart" uri="{C3380CC4-5D6E-409C-BE32-E72D297353CC}">
              <c16:uniqueId val="{00000008-CE52-420E-9E9E-EC17B9BDD618}"/>
            </c:ext>
          </c:extLst>
        </c:ser>
        <c:dLbls>
          <c:showLegendKey val="0"/>
          <c:showVal val="0"/>
          <c:showCatName val="0"/>
          <c:showSerName val="0"/>
          <c:showPercent val="0"/>
          <c:showBubbleSize val="0"/>
        </c:dLbls>
        <c:marker val="1"/>
        <c:smooth val="0"/>
        <c:axId val="1005506192"/>
        <c:axId val="1004577456"/>
      </c:lineChart>
      <c:catAx>
        <c:axId val="1005506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04577456"/>
        <c:crosses val="autoZero"/>
        <c:auto val="1"/>
        <c:lblAlgn val="ctr"/>
        <c:lblOffset val="100"/>
        <c:noMultiLvlLbl val="0"/>
      </c:catAx>
      <c:valAx>
        <c:axId val="1004577456"/>
        <c:scaling>
          <c:orientation val="minMax"/>
          <c:min val="7.5"/>
        </c:scaling>
        <c:delete val="0"/>
        <c:axPos val="l"/>
        <c:majorGridlines>
          <c:spPr>
            <a:ln w="9525" cap="flat" cmpd="sng" algn="ctr">
              <a:solidFill>
                <a:schemeClr val="tx1">
                  <a:lumMod val="15000"/>
                  <a:lumOff val="85000"/>
                </a:schemeClr>
              </a:solidFill>
              <a:round/>
            </a:ln>
            <a:effectLst/>
          </c:spPr>
        </c:majorGridlines>
        <c:numFmt formatCode="&quot;$&quot;#,##0.00_);[Red]\(&quot;$&quot;#,##0.0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0550619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0-10-01T07:52:42.632" idx="2">
    <p:pos x="7438" y="1148"/>
    <p:text>Replace/update this graphic with either a photo or a different map.</p:text>
    <p:extLst>
      <p:ext uri="{C676402C-5697-4E1C-873F-D02D1690AC5C}">
        <p15:threadingInfo xmlns:p15="http://schemas.microsoft.com/office/powerpoint/2012/main" timeZoneBias="300"/>
      </p:ext>
    </p:extLst>
  </p:cm>
  <p:cm authorId="4" dt="2020-10-22T05:58:31.395" idx="2">
    <p:pos x="7438" y="1244"/>
    <p:text>Connie - please replace this graphic with an image of a DSP providing support, 
</p:text>
    <p:extLst>
      <p:ext uri="{C676402C-5697-4E1C-873F-D02D1690AC5C}">
        <p15:threadingInfo xmlns:p15="http://schemas.microsoft.com/office/powerpoint/2012/main" timeZoneBias="420">
          <p15:parentCm authorId="3" idx="2"/>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20-10-22T06:39:07.222" idx="3">
    <p:pos x="10" y="10"/>
    <p:text>Connie - please change this image to the  image of Tennessee that we use for the Tenncare project. Do you know which one I am referring to?
</p:text>
    <p:extLst>
      <p:ext uri="{C676402C-5697-4E1C-873F-D02D1690AC5C}">
        <p15:threadingInfo xmlns:p15="http://schemas.microsoft.com/office/powerpoint/2012/main" timeZoneBias="420"/>
      </p:ext>
    </p:extLst>
  </p:cm>
  <p:cm authorId="5" dt="2020-10-23T14:16:55.968" idx="1">
    <p:pos x="10" y="106"/>
    <p:text>Chet - Can you point me to where this image is?
</p:text>
    <p:extLst>
      <p:ext uri="{C676402C-5697-4E1C-873F-D02D1690AC5C}">
        <p15:threadingInfo xmlns:p15="http://schemas.microsoft.com/office/powerpoint/2012/main" timeZoneBias="420">
          <p15:parentCm authorId="4" idx="3"/>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20-10-15T12:15:22.623" idx="1">
    <p:pos x="10" y="10"/>
    <p:text>Connie please change to  image of Tennessee that we use to Tenncare, same as slide 3
</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5414EC-8B69-FA4F-BAD9-333D1C48C43B}"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CB2D58D2-5F5A-4246-8DE2-369A97E13D78}">
      <dgm:prSet/>
      <dgm:spPr/>
      <dgm:t>
        <a:bodyPr/>
        <a:lstStyle/>
        <a:p>
          <a:r>
            <a:rPr lang="en-US" dirty="0"/>
            <a:t>Direct Support Professionals</a:t>
          </a:r>
        </a:p>
      </dgm:t>
    </dgm:pt>
    <dgm:pt modelId="{4492404C-D0D7-5744-9950-AF29922DD7CD}" type="parTrans" cxnId="{E8F28219-A37C-6347-AA8B-29456DC079E1}">
      <dgm:prSet/>
      <dgm:spPr/>
      <dgm:t>
        <a:bodyPr/>
        <a:lstStyle/>
        <a:p>
          <a:endParaRPr lang="en-US"/>
        </a:p>
      </dgm:t>
    </dgm:pt>
    <dgm:pt modelId="{11F5C97E-B9A2-E24F-958B-F817A14559FB}" type="sibTrans" cxnId="{E8F28219-A37C-6347-AA8B-29456DC079E1}">
      <dgm:prSet/>
      <dgm:spPr/>
      <dgm:t>
        <a:bodyPr/>
        <a:lstStyle/>
        <a:p>
          <a:endParaRPr lang="en-US"/>
        </a:p>
      </dgm:t>
    </dgm:pt>
    <dgm:pt modelId="{8530A59E-7811-D94A-8E7F-5EC188FFAED4}">
      <dgm:prSet/>
      <dgm:spPr/>
      <dgm:t>
        <a:bodyPr/>
        <a:lstStyle/>
        <a:p>
          <a:r>
            <a:rPr lang="en-US" dirty="0"/>
            <a:t>50%+ hours spent in direct support tasks  (e.g. personal care, home care, community integration) </a:t>
          </a:r>
        </a:p>
      </dgm:t>
    </dgm:pt>
    <dgm:pt modelId="{05D5DC3F-8D2D-6940-B34C-EE99B3709926}" type="parTrans" cxnId="{5AB8065D-9E84-1643-96F8-62075448099D}">
      <dgm:prSet/>
      <dgm:spPr/>
      <dgm:t>
        <a:bodyPr/>
        <a:lstStyle/>
        <a:p>
          <a:endParaRPr lang="en-US"/>
        </a:p>
      </dgm:t>
    </dgm:pt>
    <dgm:pt modelId="{DBCF0C36-E594-3A45-85B1-B1B3B15C30C0}" type="sibTrans" cxnId="{5AB8065D-9E84-1643-96F8-62075448099D}">
      <dgm:prSet/>
      <dgm:spPr/>
      <dgm:t>
        <a:bodyPr/>
        <a:lstStyle/>
        <a:p>
          <a:endParaRPr lang="en-US"/>
        </a:p>
      </dgm:t>
    </dgm:pt>
    <dgm:pt modelId="{A779543C-9D8E-C94A-BCAB-9C5306F8A781}" type="pres">
      <dgm:prSet presAssocID="{8C5414EC-8B69-FA4F-BAD9-333D1C48C43B}" presName="Name0" presStyleCnt="0">
        <dgm:presLayoutVars>
          <dgm:chPref val="3"/>
          <dgm:dir/>
          <dgm:animLvl val="lvl"/>
          <dgm:resizeHandles/>
        </dgm:presLayoutVars>
      </dgm:prSet>
      <dgm:spPr/>
    </dgm:pt>
    <dgm:pt modelId="{8645B478-C1A7-4248-81D1-743F0EF3BA3F}" type="pres">
      <dgm:prSet presAssocID="{CB2D58D2-5F5A-4246-8DE2-369A97E13D78}" presName="horFlow" presStyleCnt="0"/>
      <dgm:spPr/>
    </dgm:pt>
    <dgm:pt modelId="{393B8ABF-3C6A-764D-ADEF-3CD8E294B3D5}" type="pres">
      <dgm:prSet presAssocID="{CB2D58D2-5F5A-4246-8DE2-369A97E13D78}" presName="bigChev" presStyleLbl="node1" presStyleIdx="0" presStyleCnt="1"/>
      <dgm:spPr/>
    </dgm:pt>
    <dgm:pt modelId="{8EE4DD2A-59CB-8A42-8004-D3B744519DAA}" type="pres">
      <dgm:prSet presAssocID="{05D5DC3F-8D2D-6940-B34C-EE99B3709926}" presName="parTrans" presStyleCnt="0"/>
      <dgm:spPr/>
    </dgm:pt>
    <dgm:pt modelId="{8DC182F2-4174-4E41-9637-631679B49AEB}" type="pres">
      <dgm:prSet presAssocID="{8530A59E-7811-D94A-8E7F-5EC188FFAED4}" presName="node" presStyleLbl="alignAccFollowNode1" presStyleIdx="0" presStyleCnt="1">
        <dgm:presLayoutVars>
          <dgm:bulletEnabled val="1"/>
        </dgm:presLayoutVars>
      </dgm:prSet>
      <dgm:spPr/>
    </dgm:pt>
  </dgm:ptLst>
  <dgm:cxnLst>
    <dgm:cxn modelId="{E8F28219-A37C-6347-AA8B-29456DC079E1}" srcId="{8C5414EC-8B69-FA4F-BAD9-333D1C48C43B}" destId="{CB2D58D2-5F5A-4246-8DE2-369A97E13D78}" srcOrd="0" destOrd="0" parTransId="{4492404C-D0D7-5744-9950-AF29922DD7CD}" sibTransId="{11F5C97E-B9A2-E24F-958B-F817A14559FB}"/>
    <dgm:cxn modelId="{5088B433-0075-2F49-B4AC-861CD7C758B9}" type="presOf" srcId="{CB2D58D2-5F5A-4246-8DE2-369A97E13D78}" destId="{393B8ABF-3C6A-764D-ADEF-3CD8E294B3D5}" srcOrd="0" destOrd="0" presId="urn:microsoft.com/office/officeart/2005/8/layout/lProcess3"/>
    <dgm:cxn modelId="{5AB8065D-9E84-1643-96F8-62075448099D}" srcId="{CB2D58D2-5F5A-4246-8DE2-369A97E13D78}" destId="{8530A59E-7811-D94A-8E7F-5EC188FFAED4}" srcOrd="0" destOrd="0" parTransId="{05D5DC3F-8D2D-6940-B34C-EE99B3709926}" sibTransId="{DBCF0C36-E594-3A45-85B1-B1B3B15C30C0}"/>
    <dgm:cxn modelId="{5A8B3F66-AFAD-414E-BD98-C3485EDE5754}" type="presOf" srcId="{8C5414EC-8B69-FA4F-BAD9-333D1C48C43B}" destId="{A779543C-9D8E-C94A-BCAB-9C5306F8A781}" srcOrd="0" destOrd="0" presId="urn:microsoft.com/office/officeart/2005/8/layout/lProcess3"/>
    <dgm:cxn modelId="{B6EF76DD-5579-E04F-BB44-A5F3D2783A36}" type="presOf" srcId="{8530A59E-7811-D94A-8E7F-5EC188FFAED4}" destId="{8DC182F2-4174-4E41-9637-631679B49AEB}" srcOrd="0" destOrd="0" presId="urn:microsoft.com/office/officeart/2005/8/layout/lProcess3"/>
    <dgm:cxn modelId="{A585C3CA-22D2-764D-B246-E95122C7C623}" type="presParOf" srcId="{A779543C-9D8E-C94A-BCAB-9C5306F8A781}" destId="{8645B478-C1A7-4248-81D1-743F0EF3BA3F}" srcOrd="0" destOrd="0" presId="urn:microsoft.com/office/officeart/2005/8/layout/lProcess3"/>
    <dgm:cxn modelId="{53B96F28-6B51-1A49-A6FD-E9136A7558AB}" type="presParOf" srcId="{8645B478-C1A7-4248-81D1-743F0EF3BA3F}" destId="{393B8ABF-3C6A-764D-ADEF-3CD8E294B3D5}" srcOrd="0" destOrd="0" presId="urn:microsoft.com/office/officeart/2005/8/layout/lProcess3"/>
    <dgm:cxn modelId="{12073CA9-03A4-6E45-BAFA-767BEB29ACAE}" type="presParOf" srcId="{8645B478-C1A7-4248-81D1-743F0EF3BA3F}" destId="{8EE4DD2A-59CB-8A42-8004-D3B744519DAA}" srcOrd="1" destOrd="0" presId="urn:microsoft.com/office/officeart/2005/8/layout/lProcess3"/>
    <dgm:cxn modelId="{565D1933-B27E-5E46-B083-761CDC0F62E1}" type="presParOf" srcId="{8645B478-C1A7-4248-81D1-743F0EF3BA3F}" destId="{8DC182F2-4174-4E41-9637-631679B49AEB}"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5414EC-8B69-FA4F-BAD9-333D1C48C43B}"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CB2D58D2-5F5A-4246-8DE2-369A97E13D78}">
      <dgm:prSet/>
      <dgm:spPr/>
      <dgm:t>
        <a:bodyPr/>
        <a:lstStyle/>
        <a:p>
          <a:r>
            <a:rPr lang="en-US" dirty="0"/>
            <a:t>Direct Support Professionals</a:t>
          </a:r>
        </a:p>
      </dgm:t>
    </dgm:pt>
    <dgm:pt modelId="{4492404C-D0D7-5744-9950-AF29922DD7CD}" type="parTrans" cxnId="{E8F28219-A37C-6347-AA8B-29456DC079E1}">
      <dgm:prSet/>
      <dgm:spPr/>
      <dgm:t>
        <a:bodyPr/>
        <a:lstStyle/>
        <a:p>
          <a:endParaRPr lang="en-US"/>
        </a:p>
      </dgm:t>
    </dgm:pt>
    <dgm:pt modelId="{11F5C97E-B9A2-E24F-958B-F817A14559FB}" type="sibTrans" cxnId="{E8F28219-A37C-6347-AA8B-29456DC079E1}">
      <dgm:prSet/>
      <dgm:spPr/>
      <dgm:t>
        <a:bodyPr/>
        <a:lstStyle/>
        <a:p>
          <a:endParaRPr lang="en-US"/>
        </a:p>
      </dgm:t>
    </dgm:pt>
    <dgm:pt modelId="{8ED1C4A5-C803-7D41-95F5-7D3A312AB688}">
      <dgm:prSet/>
      <dgm:spPr/>
      <dgm:t>
        <a:bodyPr/>
        <a:lstStyle/>
        <a:p>
          <a:r>
            <a:rPr lang="en-US" dirty="0"/>
            <a:t>Frontline Supervisor</a:t>
          </a:r>
        </a:p>
      </dgm:t>
    </dgm:pt>
    <dgm:pt modelId="{E76F3029-D7BF-CB48-9FAC-856506DAB667}" type="parTrans" cxnId="{F33F3D77-FFE5-CF42-B7E3-FBCC6E8706E8}">
      <dgm:prSet/>
      <dgm:spPr/>
      <dgm:t>
        <a:bodyPr/>
        <a:lstStyle/>
        <a:p>
          <a:endParaRPr lang="en-US"/>
        </a:p>
      </dgm:t>
    </dgm:pt>
    <dgm:pt modelId="{856AFA15-CB8F-F64B-8D30-CF7F13A88317}" type="sibTrans" cxnId="{F33F3D77-FFE5-CF42-B7E3-FBCC6E8706E8}">
      <dgm:prSet/>
      <dgm:spPr/>
      <dgm:t>
        <a:bodyPr/>
        <a:lstStyle/>
        <a:p>
          <a:endParaRPr lang="en-US"/>
        </a:p>
      </dgm:t>
    </dgm:pt>
    <dgm:pt modelId="{8530A59E-7811-D94A-8E7F-5EC188FFAED4}">
      <dgm:prSet/>
      <dgm:spPr/>
      <dgm:t>
        <a:bodyPr/>
        <a:lstStyle/>
        <a:p>
          <a:r>
            <a:rPr lang="en-US" dirty="0"/>
            <a:t>50%+ hours spent in direct support tasks  (e.g. personal care, home care, community integration) </a:t>
          </a:r>
        </a:p>
      </dgm:t>
    </dgm:pt>
    <dgm:pt modelId="{05D5DC3F-8D2D-6940-B34C-EE99B3709926}" type="parTrans" cxnId="{5AB8065D-9E84-1643-96F8-62075448099D}">
      <dgm:prSet/>
      <dgm:spPr/>
      <dgm:t>
        <a:bodyPr/>
        <a:lstStyle/>
        <a:p>
          <a:endParaRPr lang="en-US"/>
        </a:p>
      </dgm:t>
    </dgm:pt>
    <dgm:pt modelId="{DBCF0C36-E594-3A45-85B1-B1B3B15C30C0}" type="sibTrans" cxnId="{5AB8065D-9E84-1643-96F8-62075448099D}">
      <dgm:prSet/>
      <dgm:spPr/>
      <dgm:t>
        <a:bodyPr/>
        <a:lstStyle/>
        <a:p>
          <a:endParaRPr lang="en-US"/>
        </a:p>
      </dgm:t>
    </dgm:pt>
    <dgm:pt modelId="{BE15B251-C61D-1A46-BFD1-7E20B0926557}">
      <dgm:prSet/>
      <dgm:spPr/>
      <dgm:t>
        <a:bodyPr/>
        <a:lstStyle/>
        <a:p>
          <a:r>
            <a:rPr lang="en-US" dirty="0"/>
            <a:t>primary responsibility (50%+ of their role) is supervision of DSPs. </a:t>
          </a:r>
        </a:p>
      </dgm:t>
    </dgm:pt>
    <dgm:pt modelId="{6D60F3CD-11FD-A84D-B010-CD5EFE91CEE9}" type="parTrans" cxnId="{E122E408-AFB1-8A44-A90E-1F6BA619C7BD}">
      <dgm:prSet/>
      <dgm:spPr/>
      <dgm:t>
        <a:bodyPr/>
        <a:lstStyle/>
        <a:p>
          <a:endParaRPr lang="en-US"/>
        </a:p>
      </dgm:t>
    </dgm:pt>
    <dgm:pt modelId="{5E5FB899-1032-6243-89C4-F41D2C99663E}" type="sibTrans" cxnId="{E122E408-AFB1-8A44-A90E-1F6BA619C7BD}">
      <dgm:prSet/>
      <dgm:spPr/>
      <dgm:t>
        <a:bodyPr/>
        <a:lstStyle/>
        <a:p>
          <a:endParaRPr lang="en-US"/>
        </a:p>
      </dgm:t>
    </dgm:pt>
    <dgm:pt modelId="{A779543C-9D8E-C94A-BCAB-9C5306F8A781}" type="pres">
      <dgm:prSet presAssocID="{8C5414EC-8B69-FA4F-BAD9-333D1C48C43B}" presName="Name0" presStyleCnt="0">
        <dgm:presLayoutVars>
          <dgm:chPref val="3"/>
          <dgm:dir/>
          <dgm:animLvl val="lvl"/>
          <dgm:resizeHandles/>
        </dgm:presLayoutVars>
      </dgm:prSet>
      <dgm:spPr/>
    </dgm:pt>
    <dgm:pt modelId="{8645B478-C1A7-4248-81D1-743F0EF3BA3F}" type="pres">
      <dgm:prSet presAssocID="{CB2D58D2-5F5A-4246-8DE2-369A97E13D78}" presName="horFlow" presStyleCnt="0"/>
      <dgm:spPr/>
    </dgm:pt>
    <dgm:pt modelId="{393B8ABF-3C6A-764D-ADEF-3CD8E294B3D5}" type="pres">
      <dgm:prSet presAssocID="{CB2D58D2-5F5A-4246-8DE2-369A97E13D78}" presName="bigChev" presStyleLbl="node1" presStyleIdx="0" presStyleCnt="2"/>
      <dgm:spPr/>
    </dgm:pt>
    <dgm:pt modelId="{8EE4DD2A-59CB-8A42-8004-D3B744519DAA}" type="pres">
      <dgm:prSet presAssocID="{05D5DC3F-8D2D-6940-B34C-EE99B3709926}" presName="parTrans" presStyleCnt="0"/>
      <dgm:spPr/>
    </dgm:pt>
    <dgm:pt modelId="{8DC182F2-4174-4E41-9637-631679B49AEB}" type="pres">
      <dgm:prSet presAssocID="{8530A59E-7811-D94A-8E7F-5EC188FFAED4}" presName="node" presStyleLbl="alignAccFollowNode1" presStyleIdx="0" presStyleCnt="2">
        <dgm:presLayoutVars>
          <dgm:bulletEnabled val="1"/>
        </dgm:presLayoutVars>
      </dgm:prSet>
      <dgm:spPr/>
    </dgm:pt>
    <dgm:pt modelId="{E7367A7D-15D4-DB4B-A478-FA440FBBE5CE}" type="pres">
      <dgm:prSet presAssocID="{CB2D58D2-5F5A-4246-8DE2-369A97E13D78}" presName="vSp" presStyleCnt="0"/>
      <dgm:spPr/>
    </dgm:pt>
    <dgm:pt modelId="{E2114E57-9598-E644-9625-6F624B7DFFF4}" type="pres">
      <dgm:prSet presAssocID="{8ED1C4A5-C803-7D41-95F5-7D3A312AB688}" presName="horFlow" presStyleCnt="0"/>
      <dgm:spPr/>
    </dgm:pt>
    <dgm:pt modelId="{CBABA084-D360-6744-A59D-9A61642E0018}" type="pres">
      <dgm:prSet presAssocID="{8ED1C4A5-C803-7D41-95F5-7D3A312AB688}" presName="bigChev" presStyleLbl="node1" presStyleIdx="1" presStyleCnt="2"/>
      <dgm:spPr/>
    </dgm:pt>
    <dgm:pt modelId="{51D4E08B-7E7C-4947-B846-437B794CAA10}" type="pres">
      <dgm:prSet presAssocID="{6D60F3CD-11FD-A84D-B010-CD5EFE91CEE9}" presName="parTrans" presStyleCnt="0"/>
      <dgm:spPr/>
    </dgm:pt>
    <dgm:pt modelId="{7478D4C0-C49D-784D-A618-67FC8D5D08EE}" type="pres">
      <dgm:prSet presAssocID="{BE15B251-C61D-1A46-BFD1-7E20B0926557}" presName="node" presStyleLbl="alignAccFollowNode1" presStyleIdx="1" presStyleCnt="2">
        <dgm:presLayoutVars>
          <dgm:bulletEnabled val="1"/>
        </dgm:presLayoutVars>
      </dgm:prSet>
      <dgm:spPr/>
    </dgm:pt>
  </dgm:ptLst>
  <dgm:cxnLst>
    <dgm:cxn modelId="{E122E408-AFB1-8A44-A90E-1F6BA619C7BD}" srcId="{8ED1C4A5-C803-7D41-95F5-7D3A312AB688}" destId="{BE15B251-C61D-1A46-BFD1-7E20B0926557}" srcOrd="0" destOrd="0" parTransId="{6D60F3CD-11FD-A84D-B010-CD5EFE91CEE9}" sibTransId="{5E5FB899-1032-6243-89C4-F41D2C99663E}"/>
    <dgm:cxn modelId="{E8F28219-A37C-6347-AA8B-29456DC079E1}" srcId="{8C5414EC-8B69-FA4F-BAD9-333D1C48C43B}" destId="{CB2D58D2-5F5A-4246-8DE2-369A97E13D78}" srcOrd="0" destOrd="0" parTransId="{4492404C-D0D7-5744-9950-AF29922DD7CD}" sibTransId="{11F5C97E-B9A2-E24F-958B-F817A14559FB}"/>
    <dgm:cxn modelId="{5088B433-0075-2F49-B4AC-861CD7C758B9}" type="presOf" srcId="{CB2D58D2-5F5A-4246-8DE2-369A97E13D78}" destId="{393B8ABF-3C6A-764D-ADEF-3CD8E294B3D5}" srcOrd="0" destOrd="0" presId="urn:microsoft.com/office/officeart/2005/8/layout/lProcess3"/>
    <dgm:cxn modelId="{5AB8065D-9E84-1643-96F8-62075448099D}" srcId="{CB2D58D2-5F5A-4246-8DE2-369A97E13D78}" destId="{8530A59E-7811-D94A-8E7F-5EC188FFAED4}" srcOrd="0" destOrd="0" parTransId="{05D5DC3F-8D2D-6940-B34C-EE99B3709926}" sibTransId="{DBCF0C36-E594-3A45-85B1-B1B3B15C30C0}"/>
    <dgm:cxn modelId="{5A8B3F66-AFAD-414E-BD98-C3485EDE5754}" type="presOf" srcId="{8C5414EC-8B69-FA4F-BAD9-333D1C48C43B}" destId="{A779543C-9D8E-C94A-BCAB-9C5306F8A781}" srcOrd="0" destOrd="0" presId="urn:microsoft.com/office/officeart/2005/8/layout/lProcess3"/>
    <dgm:cxn modelId="{BD2C5D51-CF73-DF4D-9777-1FBD60D41B59}" type="presOf" srcId="{BE15B251-C61D-1A46-BFD1-7E20B0926557}" destId="{7478D4C0-C49D-784D-A618-67FC8D5D08EE}" srcOrd="0" destOrd="0" presId="urn:microsoft.com/office/officeart/2005/8/layout/lProcess3"/>
    <dgm:cxn modelId="{F33F3D77-FFE5-CF42-B7E3-FBCC6E8706E8}" srcId="{8C5414EC-8B69-FA4F-BAD9-333D1C48C43B}" destId="{8ED1C4A5-C803-7D41-95F5-7D3A312AB688}" srcOrd="1" destOrd="0" parTransId="{E76F3029-D7BF-CB48-9FAC-856506DAB667}" sibTransId="{856AFA15-CB8F-F64B-8D30-CF7F13A88317}"/>
    <dgm:cxn modelId="{988346B4-2D79-3D41-99EA-991F97F27A79}" type="presOf" srcId="{8ED1C4A5-C803-7D41-95F5-7D3A312AB688}" destId="{CBABA084-D360-6744-A59D-9A61642E0018}" srcOrd="0" destOrd="0" presId="urn:microsoft.com/office/officeart/2005/8/layout/lProcess3"/>
    <dgm:cxn modelId="{B6EF76DD-5579-E04F-BB44-A5F3D2783A36}" type="presOf" srcId="{8530A59E-7811-D94A-8E7F-5EC188FFAED4}" destId="{8DC182F2-4174-4E41-9637-631679B49AEB}" srcOrd="0" destOrd="0" presId="urn:microsoft.com/office/officeart/2005/8/layout/lProcess3"/>
    <dgm:cxn modelId="{A585C3CA-22D2-764D-B246-E95122C7C623}" type="presParOf" srcId="{A779543C-9D8E-C94A-BCAB-9C5306F8A781}" destId="{8645B478-C1A7-4248-81D1-743F0EF3BA3F}" srcOrd="0" destOrd="0" presId="urn:microsoft.com/office/officeart/2005/8/layout/lProcess3"/>
    <dgm:cxn modelId="{53B96F28-6B51-1A49-A6FD-E9136A7558AB}" type="presParOf" srcId="{8645B478-C1A7-4248-81D1-743F0EF3BA3F}" destId="{393B8ABF-3C6A-764D-ADEF-3CD8E294B3D5}" srcOrd="0" destOrd="0" presId="urn:microsoft.com/office/officeart/2005/8/layout/lProcess3"/>
    <dgm:cxn modelId="{12073CA9-03A4-6E45-BAFA-767BEB29ACAE}" type="presParOf" srcId="{8645B478-C1A7-4248-81D1-743F0EF3BA3F}" destId="{8EE4DD2A-59CB-8A42-8004-D3B744519DAA}" srcOrd="1" destOrd="0" presId="urn:microsoft.com/office/officeart/2005/8/layout/lProcess3"/>
    <dgm:cxn modelId="{565D1933-B27E-5E46-B083-761CDC0F62E1}" type="presParOf" srcId="{8645B478-C1A7-4248-81D1-743F0EF3BA3F}" destId="{8DC182F2-4174-4E41-9637-631679B49AEB}" srcOrd="2" destOrd="0" presId="urn:microsoft.com/office/officeart/2005/8/layout/lProcess3"/>
    <dgm:cxn modelId="{583A2B79-4DAB-9F49-8EF2-4A187AC16E75}" type="presParOf" srcId="{A779543C-9D8E-C94A-BCAB-9C5306F8A781}" destId="{E7367A7D-15D4-DB4B-A478-FA440FBBE5CE}" srcOrd="1" destOrd="0" presId="urn:microsoft.com/office/officeart/2005/8/layout/lProcess3"/>
    <dgm:cxn modelId="{19379DC6-175E-CE47-876A-B1647DBE742D}" type="presParOf" srcId="{A779543C-9D8E-C94A-BCAB-9C5306F8A781}" destId="{E2114E57-9598-E644-9625-6F624B7DFFF4}" srcOrd="2" destOrd="0" presId="urn:microsoft.com/office/officeart/2005/8/layout/lProcess3"/>
    <dgm:cxn modelId="{6FDEFB2A-3A12-7A4D-AA9C-0173177282A8}" type="presParOf" srcId="{E2114E57-9598-E644-9625-6F624B7DFFF4}" destId="{CBABA084-D360-6744-A59D-9A61642E0018}" srcOrd="0" destOrd="0" presId="urn:microsoft.com/office/officeart/2005/8/layout/lProcess3"/>
    <dgm:cxn modelId="{C7530F81-42FF-7749-877A-83F180127C6A}" type="presParOf" srcId="{E2114E57-9598-E644-9625-6F624B7DFFF4}" destId="{51D4E08B-7E7C-4947-B846-437B794CAA10}" srcOrd="1" destOrd="0" presId="urn:microsoft.com/office/officeart/2005/8/layout/lProcess3"/>
    <dgm:cxn modelId="{7D4CCBEB-7680-C24F-BE60-3AB2FA133722}" type="presParOf" srcId="{E2114E57-9598-E644-9625-6F624B7DFFF4}" destId="{7478D4C0-C49D-784D-A618-67FC8D5D08EE}"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5414EC-8B69-FA4F-BAD9-333D1C48C43B}"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CB2D58D2-5F5A-4246-8DE2-369A97E13D78}">
      <dgm:prSet/>
      <dgm:spPr/>
      <dgm:t>
        <a:bodyPr/>
        <a:lstStyle/>
        <a:p>
          <a:r>
            <a:rPr lang="en-US" dirty="0"/>
            <a:t>Direct Support Worker</a:t>
          </a:r>
        </a:p>
      </dgm:t>
    </dgm:pt>
    <dgm:pt modelId="{4492404C-D0D7-5744-9950-AF29922DD7CD}" type="parTrans" cxnId="{E8F28219-A37C-6347-AA8B-29456DC079E1}">
      <dgm:prSet/>
      <dgm:spPr/>
      <dgm:t>
        <a:bodyPr/>
        <a:lstStyle/>
        <a:p>
          <a:endParaRPr lang="en-US"/>
        </a:p>
      </dgm:t>
    </dgm:pt>
    <dgm:pt modelId="{11F5C97E-B9A2-E24F-958B-F817A14559FB}" type="sibTrans" cxnId="{E8F28219-A37C-6347-AA8B-29456DC079E1}">
      <dgm:prSet/>
      <dgm:spPr/>
      <dgm:t>
        <a:bodyPr/>
        <a:lstStyle/>
        <a:p>
          <a:endParaRPr lang="en-US"/>
        </a:p>
      </dgm:t>
    </dgm:pt>
    <dgm:pt modelId="{8ED1C4A5-C803-7D41-95F5-7D3A312AB688}">
      <dgm:prSet/>
      <dgm:spPr/>
      <dgm:t>
        <a:bodyPr/>
        <a:lstStyle/>
        <a:p>
          <a:r>
            <a:rPr lang="en-US" dirty="0"/>
            <a:t>Frontline Supervisor</a:t>
          </a:r>
        </a:p>
      </dgm:t>
    </dgm:pt>
    <dgm:pt modelId="{E76F3029-D7BF-CB48-9FAC-856506DAB667}" type="parTrans" cxnId="{F33F3D77-FFE5-CF42-B7E3-FBCC6E8706E8}">
      <dgm:prSet/>
      <dgm:spPr/>
      <dgm:t>
        <a:bodyPr/>
        <a:lstStyle/>
        <a:p>
          <a:endParaRPr lang="en-US"/>
        </a:p>
      </dgm:t>
    </dgm:pt>
    <dgm:pt modelId="{856AFA15-CB8F-F64B-8D30-CF7F13A88317}" type="sibTrans" cxnId="{F33F3D77-FFE5-CF42-B7E3-FBCC6E8706E8}">
      <dgm:prSet/>
      <dgm:spPr/>
      <dgm:t>
        <a:bodyPr/>
        <a:lstStyle/>
        <a:p>
          <a:endParaRPr lang="en-US"/>
        </a:p>
      </dgm:t>
    </dgm:pt>
    <dgm:pt modelId="{8530A59E-7811-D94A-8E7F-5EC188FFAED4}">
      <dgm:prSet/>
      <dgm:spPr/>
      <dgm:t>
        <a:bodyPr/>
        <a:lstStyle/>
        <a:p>
          <a:r>
            <a:rPr lang="en-US" dirty="0"/>
            <a:t>50%+ hours spent in direct support tasks  (e.g. personal care, home care, community integration) </a:t>
          </a:r>
        </a:p>
      </dgm:t>
    </dgm:pt>
    <dgm:pt modelId="{05D5DC3F-8D2D-6940-B34C-EE99B3709926}" type="parTrans" cxnId="{5AB8065D-9E84-1643-96F8-62075448099D}">
      <dgm:prSet/>
      <dgm:spPr/>
      <dgm:t>
        <a:bodyPr/>
        <a:lstStyle/>
        <a:p>
          <a:endParaRPr lang="en-US"/>
        </a:p>
      </dgm:t>
    </dgm:pt>
    <dgm:pt modelId="{DBCF0C36-E594-3A45-85B1-B1B3B15C30C0}" type="sibTrans" cxnId="{5AB8065D-9E84-1643-96F8-62075448099D}">
      <dgm:prSet/>
      <dgm:spPr/>
      <dgm:t>
        <a:bodyPr/>
        <a:lstStyle/>
        <a:p>
          <a:endParaRPr lang="en-US"/>
        </a:p>
      </dgm:t>
    </dgm:pt>
    <dgm:pt modelId="{BE15B251-C61D-1A46-BFD1-7E20B0926557}">
      <dgm:prSet/>
      <dgm:spPr/>
      <dgm:t>
        <a:bodyPr/>
        <a:lstStyle/>
        <a:p>
          <a:r>
            <a:rPr lang="en-US" dirty="0"/>
            <a:t>primary responsibility (50%+ of their role) is supervision of DSWs. </a:t>
          </a:r>
        </a:p>
      </dgm:t>
    </dgm:pt>
    <dgm:pt modelId="{6D60F3CD-11FD-A84D-B010-CD5EFE91CEE9}" type="parTrans" cxnId="{E122E408-AFB1-8A44-A90E-1F6BA619C7BD}">
      <dgm:prSet/>
      <dgm:spPr/>
      <dgm:t>
        <a:bodyPr/>
        <a:lstStyle/>
        <a:p>
          <a:endParaRPr lang="en-US"/>
        </a:p>
      </dgm:t>
    </dgm:pt>
    <dgm:pt modelId="{5E5FB899-1032-6243-89C4-F41D2C99663E}" type="sibTrans" cxnId="{E122E408-AFB1-8A44-A90E-1F6BA619C7BD}">
      <dgm:prSet/>
      <dgm:spPr/>
      <dgm:t>
        <a:bodyPr/>
        <a:lstStyle/>
        <a:p>
          <a:endParaRPr lang="en-US"/>
        </a:p>
      </dgm:t>
    </dgm:pt>
    <dgm:pt modelId="{A779543C-9D8E-C94A-BCAB-9C5306F8A781}" type="pres">
      <dgm:prSet presAssocID="{8C5414EC-8B69-FA4F-BAD9-333D1C48C43B}" presName="Name0" presStyleCnt="0">
        <dgm:presLayoutVars>
          <dgm:chPref val="3"/>
          <dgm:dir/>
          <dgm:animLvl val="lvl"/>
          <dgm:resizeHandles/>
        </dgm:presLayoutVars>
      </dgm:prSet>
      <dgm:spPr/>
    </dgm:pt>
    <dgm:pt modelId="{8645B478-C1A7-4248-81D1-743F0EF3BA3F}" type="pres">
      <dgm:prSet presAssocID="{CB2D58D2-5F5A-4246-8DE2-369A97E13D78}" presName="horFlow" presStyleCnt="0"/>
      <dgm:spPr/>
    </dgm:pt>
    <dgm:pt modelId="{393B8ABF-3C6A-764D-ADEF-3CD8E294B3D5}" type="pres">
      <dgm:prSet presAssocID="{CB2D58D2-5F5A-4246-8DE2-369A97E13D78}" presName="bigChev" presStyleLbl="node1" presStyleIdx="0" presStyleCnt="2"/>
      <dgm:spPr/>
    </dgm:pt>
    <dgm:pt modelId="{8EE4DD2A-59CB-8A42-8004-D3B744519DAA}" type="pres">
      <dgm:prSet presAssocID="{05D5DC3F-8D2D-6940-B34C-EE99B3709926}" presName="parTrans" presStyleCnt="0"/>
      <dgm:spPr/>
    </dgm:pt>
    <dgm:pt modelId="{8DC182F2-4174-4E41-9637-631679B49AEB}" type="pres">
      <dgm:prSet presAssocID="{8530A59E-7811-D94A-8E7F-5EC188FFAED4}" presName="node" presStyleLbl="alignAccFollowNode1" presStyleIdx="0" presStyleCnt="2">
        <dgm:presLayoutVars>
          <dgm:bulletEnabled val="1"/>
        </dgm:presLayoutVars>
      </dgm:prSet>
      <dgm:spPr/>
    </dgm:pt>
    <dgm:pt modelId="{E7367A7D-15D4-DB4B-A478-FA440FBBE5CE}" type="pres">
      <dgm:prSet presAssocID="{CB2D58D2-5F5A-4246-8DE2-369A97E13D78}" presName="vSp" presStyleCnt="0"/>
      <dgm:spPr/>
    </dgm:pt>
    <dgm:pt modelId="{E2114E57-9598-E644-9625-6F624B7DFFF4}" type="pres">
      <dgm:prSet presAssocID="{8ED1C4A5-C803-7D41-95F5-7D3A312AB688}" presName="horFlow" presStyleCnt="0"/>
      <dgm:spPr/>
    </dgm:pt>
    <dgm:pt modelId="{CBABA084-D360-6744-A59D-9A61642E0018}" type="pres">
      <dgm:prSet presAssocID="{8ED1C4A5-C803-7D41-95F5-7D3A312AB688}" presName="bigChev" presStyleLbl="node1" presStyleIdx="1" presStyleCnt="2"/>
      <dgm:spPr/>
    </dgm:pt>
    <dgm:pt modelId="{51D4E08B-7E7C-4947-B846-437B794CAA10}" type="pres">
      <dgm:prSet presAssocID="{6D60F3CD-11FD-A84D-B010-CD5EFE91CEE9}" presName="parTrans" presStyleCnt="0"/>
      <dgm:spPr/>
    </dgm:pt>
    <dgm:pt modelId="{7478D4C0-C49D-784D-A618-67FC8D5D08EE}" type="pres">
      <dgm:prSet presAssocID="{BE15B251-C61D-1A46-BFD1-7E20B0926557}" presName="node" presStyleLbl="alignAccFollowNode1" presStyleIdx="1" presStyleCnt="2">
        <dgm:presLayoutVars>
          <dgm:bulletEnabled val="1"/>
        </dgm:presLayoutVars>
      </dgm:prSet>
      <dgm:spPr/>
    </dgm:pt>
  </dgm:ptLst>
  <dgm:cxnLst>
    <dgm:cxn modelId="{E122E408-AFB1-8A44-A90E-1F6BA619C7BD}" srcId="{8ED1C4A5-C803-7D41-95F5-7D3A312AB688}" destId="{BE15B251-C61D-1A46-BFD1-7E20B0926557}" srcOrd="0" destOrd="0" parTransId="{6D60F3CD-11FD-A84D-B010-CD5EFE91CEE9}" sibTransId="{5E5FB899-1032-6243-89C4-F41D2C99663E}"/>
    <dgm:cxn modelId="{E8F28219-A37C-6347-AA8B-29456DC079E1}" srcId="{8C5414EC-8B69-FA4F-BAD9-333D1C48C43B}" destId="{CB2D58D2-5F5A-4246-8DE2-369A97E13D78}" srcOrd="0" destOrd="0" parTransId="{4492404C-D0D7-5744-9950-AF29922DD7CD}" sibTransId="{11F5C97E-B9A2-E24F-958B-F817A14559FB}"/>
    <dgm:cxn modelId="{5088B433-0075-2F49-B4AC-861CD7C758B9}" type="presOf" srcId="{CB2D58D2-5F5A-4246-8DE2-369A97E13D78}" destId="{393B8ABF-3C6A-764D-ADEF-3CD8E294B3D5}" srcOrd="0" destOrd="0" presId="urn:microsoft.com/office/officeart/2005/8/layout/lProcess3"/>
    <dgm:cxn modelId="{5AB8065D-9E84-1643-96F8-62075448099D}" srcId="{CB2D58D2-5F5A-4246-8DE2-369A97E13D78}" destId="{8530A59E-7811-D94A-8E7F-5EC188FFAED4}" srcOrd="0" destOrd="0" parTransId="{05D5DC3F-8D2D-6940-B34C-EE99B3709926}" sibTransId="{DBCF0C36-E594-3A45-85B1-B1B3B15C30C0}"/>
    <dgm:cxn modelId="{5A8B3F66-AFAD-414E-BD98-C3485EDE5754}" type="presOf" srcId="{8C5414EC-8B69-FA4F-BAD9-333D1C48C43B}" destId="{A779543C-9D8E-C94A-BCAB-9C5306F8A781}" srcOrd="0" destOrd="0" presId="urn:microsoft.com/office/officeart/2005/8/layout/lProcess3"/>
    <dgm:cxn modelId="{BD2C5D51-CF73-DF4D-9777-1FBD60D41B59}" type="presOf" srcId="{BE15B251-C61D-1A46-BFD1-7E20B0926557}" destId="{7478D4C0-C49D-784D-A618-67FC8D5D08EE}" srcOrd="0" destOrd="0" presId="urn:microsoft.com/office/officeart/2005/8/layout/lProcess3"/>
    <dgm:cxn modelId="{F33F3D77-FFE5-CF42-B7E3-FBCC6E8706E8}" srcId="{8C5414EC-8B69-FA4F-BAD9-333D1C48C43B}" destId="{8ED1C4A5-C803-7D41-95F5-7D3A312AB688}" srcOrd="1" destOrd="0" parTransId="{E76F3029-D7BF-CB48-9FAC-856506DAB667}" sibTransId="{856AFA15-CB8F-F64B-8D30-CF7F13A88317}"/>
    <dgm:cxn modelId="{988346B4-2D79-3D41-99EA-991F97F27A79}" type="presOf" srcId="{8ED1C4A5-C803-7D41-95F5-7D3A312AB688}" destId="{CBABA084-D360-6744-A59D-9A61642E0018}" srcOrd="0" destOrd="0" presId="urn:microsoft.com/office/officeart/2005/8/layout/lProcess3"/>
    <dgm:cxn modelId="{B6EF76DD-5579-E04F-BB44-A5F3D2783A36}" type="presOf" srcId="{8530A59E-7811-D94A-8E7F-5EC188FFAED4}" destId="{8DC182F2-4174-4E41-9637-631679B49AEB}" srcOrd="0" destOrd="0" presId="urn:microsoft.com/office/officeart/2005/8/layout/lProcess3"/>
    <dgm:cxn modelId="{A585C3CA-22D2-764D-B246-E95122C7C623}" type="presParOf" srcId="{A779543C-9D8E-C94A-BCAB-9C5306F8A781}" destId="{8645B478-C1A7-4248-81D1-743F0EF3BA3F}" srcOrd="0" destOrd="0" presId="urn:microsoft.com/office/officeart/2005/8/layout/lProcess3"/>
    <dgm:cxn modelId="{53B96F28-6B51-1A49-A6FD-E9136A7558AB}" type="presParOf" srcId="{8645B478-C1A7-4248-81D1-743F0EF3BA3F}" destId="{393B8ABF-3C6A-764D-ADEF-3CD8E294B3D5}" srcOrd="0" destOrd="0" presId="urn:microsoft.com/office/officeart/2005/8/layout/lProcess3"/>
    <dgm:cxn modelId="{12073CA9-03A4-6E45-BAFA-767BEB29ACAE}" type="presParOf" srcId="{8645B478-C1A7-4248-81D1-743F0EF3BA3F}" destId="{8EE4DD2A-59CB-8A42-8004-D3B744519DAA}" srcOrd="1" destOrd="0" presId="urn:microsoft.com/office/officeart/2005/8/layout/lProcess3"/>
    <dgm:cxn modelId="{565D1933-B27E-5E46-B083-761CDC0F62E1}" type="presParOf" srcId="{8645B478-C1A7-4248-81D1-743F0EF3BA3F}" destId="{8DC182F2-4174-4E41-9637-631679B49AEB}" srcOrd="2" destOrd="0" presId="urn:microsoft.com/office/officeart/2005/8/layout/lProcess3"/>
    <dgm:cxn modelId="{583A2B79-4DAB-9F49-8EF2-4A187AC16E75}" type="presParOf" srcId="{A779543C-9D8E-C94A-BCAB-9C5306F8A781}" destId="{E7367A7D-15D4-DB4B-A478-FA440FBBE5CE}" srcOrd="1" destOrd="0" presId="urn:microsoft.com/office/officeart/2005/8/layout/lProcess3"/>
    <dgm:cxn modelId="{19379DC6-175E-CE47-876A-B1647DBE742D}" type="presParOf" srcId="{A779543C-9D8E-C94A-BCAB-9C5306F8A781}" destId="{E2114E57-9598-E644-9625-6F624B7DFFF4}" srcOrd="2" destOrd="0" presId="urn:microsoft.com/office/officeart/2005/8/layout/lProcess3"/>
    <dgm:cxn modelId="{6FDEFB2A-3A12-7A4D-AA9C-0173177282A8}" type="presParOf" srcId="{E2114E57-9598-E644-9625-6F624B7DFFF4}" destId="{CBABA084-D360-6744-A59D-9A61642E0018}" srcOrd="0" destOrd="0" presId="urn:microsoft.com/office/officeart/2005/8/layout/lProcess3"/>
    <dgm:cxn modelId="{C7530F81-42FF-7749-877A-83F180127C6A}" type="presParOf" srcId="{E2114E57-9598-E644-9625-6F624B7DFFF4}" destId="{51D4E08B-7E7C-4947-B846-437B794CAA10}" srcOrd="1" destOrd="0" presId="urn:microsoft.com/office/officeart/2005/8/layout/lProcess3"/>
    <dgm:cxn modelId="{7D4CCBEB-7680-C24F-BE60-3AB2FA133722}" type="presParOf" srcId="{E2114E57-9598-E644-9625-6F624B7DFFF4}" destId="{7478D4C0-C49D-784D-A618-67FC8D5D08EE}"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20FD23-72B3-0049-B2BE-33DEB663A3FD}"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4C7692C7-C12E-1047-A4CF-3BAC0846F33F}">
      <dgm:prSet/>
      <dgm:spPr/>
      <dgm:t>
        <a:bodyPr/>
        <a:lstStyle/>
        <a:p>
          <a:r>
            <a:rPr lang="en-US" b="1"/>
            <a:t>Retention Trends</a:t>
          </a:r>
          <a:endParaRPr lang="en-US"/>
        </a:p>
      </dgm:t>
    </dgm:pt>
    <dgm:pt modelId="{94D48197-1E47-F443-8491-F8F2E8309968}" type="parTrans" cxnId="{6A146A80-B446-9C4D-B548-B7DECAFCD444}">
      <dgm:prSet/>
      <dgm:spPr/>
      <dgm:t>
        <a:bodyPr/>
        <a:lstStyle/>
        <a:p>
          <a:endParaRPr lang="en-US"/>
        </a:p>
      </dgm:t>
    </dgm:pt>
    <dgm:pt modelId="{F0E29257-E2CB-8C46-A439-A0D2D77C21B0}" type="sibTrans" cxnId="{6A146A80-B446-9C4D-B548-B7DECAFCD444}">
      <dgm:prSet/>
      <dgm:spPr/>
      <dgm:t>
        <a:bodyPr/>
        <a:lstStyle/>
        <a:p>
          <a:endParaRPr lang="en-US"/>
        </a:p>
      </dgm:t>
    </dgm:pt>
    <dgm:pt modelId="{6A00302C-EE4F-E14E-A1A3-7E223D9B8EFE}">
      <dgm:prSet/>
      <dgm:spPr/>
      <dgm:t>
        <a:bodyPr/>
        <a:lstStyle/>
        <a:p>
          <a:r>
            <a:rPr lang="en-US" b="1"/>
            <a:t>Attitudes or Opinions</a:t>
          </a:r>
          <a:endParaRPr lang="en-US"/>
        </a:p>
      </dgm:t>
    </dgm:pt>
    <dgm:pt modelId="{1F1CF20B-4781-0E40-868A-BC6D6A7708D3}" type="parTrans" cxnId="{E7578DCC-EFAA-9A4E-A287-8939DE9E2580}">
      <dgm:prSet/>
      <dgm:spPr/>
      <dgm:t>
        <a:bodyPr/>
        <a:lstStyle/>
        <a:p>
          <a:endParaRPr lang="en-US"/>
        </a:p>
      </dgm:t>
    </dgm:pt>
    <dgm:pt modelId="{C32C86A1-BD9C-674A-9BB6-9998861DAB83}" type="sibTrans" cxnId="{E7578DCC-EFAA-9A4E-A287-8939DE9E2580}">
      <dgm:prSet/>
      <dgm:spPr/>
      <dgm:t>
        <a:bodyPr/>
        <a:lstStyle/>
        <a:p>
          <a:endParaRPr lang="en-US"/>
        </a:p>
      </dgm:t>
    </dgm:pt>
    <dgm:pt modelId="{F271ACF5-39B5-2246-BCFE-FED6679D3671}">
      <dgm:prSet/>
      <dgm:spPr/>
      <dgm:t>
        <a:bodyPr/>
        <a:lstStyle/>
        <a:p>
          <a:r>
            <a:rPr lang="en-US" b="1"/>
            <a:t>Performance or Training Standards</a:t>
          </a:r>
          <a:endParaRPr lang="en-US"/>
        </a:p>
      </dgm:t>
    </dgm:pt>
    <dgm:pt modelId="{13238B5F-A001-994B-AEA4-A9EAD4F30765}" type="parTrans" cxnId="{473C8F74-D07C-EA41-8E46-DF9B8BC3A089}">
      <dgm:prSet/>
      <dgm:spPr/>
      <dgm:t>
        <a:bodyPr/>
        <a:lstStyle/>
        <a:p>
          <a:endParaRPr lang="en-US"/>
        </a:p>
      </dgm:t>
    </dgm:pt>
    <dgm:pt modelId="{90CB1D22-0CA7-634A-8DA2-D95BF75B7EA7}" type="sibTrans" cxnId="{473C8F74-D07C-EA41-8E46-DF9B8BC3A089}">
      <dgm:prSet/>
      <dgm:spPr/>
      <dgm:t>
        <a:bodyPr/>
        <a:lstStyle/>
        <a:p>
          <a:endParaRPr lang="en-US"/>
        </a:p>
      </dgm:t>
    </dgm:pt>
    <dgm:pt modelId="{09804B0D-7814-3B4C-89CF-7530BE00AC31}">
      <dgm:prSet/>
      <dgm:spPr/>
      <dgm:t>
        <a:bodyPr/>
        <a:lstStyle/>
        <a:p>
          <a:r>
            <a:rPr lang="en-US" b="1"/>
            <a:t>Cost and/or Benefits</a:t>
          </a:r>
          <a:endParaRPr lang="en-US"/>
        </a:p>
      </dgm:t>
    </dgm:pt>
    <dgm:pt modelId="{8F9C1A83-6AAE-4045-A8EA-CF150C072DED}" type="parTrans" cxnId="{30E504A5-798F-BC45-89CE-4019D59B25F3}">
      <dgm:prSet/>
      <dgm:spPr/>
      <dgm:t>
        <a:bodyPr/>
        <a:lstStyle/>
        <a:p>
          <a:endParaRPr lang="en-US"/>
        </a:p>
      </dgm:t>
    </dgm:pt>
    <dgm:pt modelId="{99405913-0E6A-E646-B9FA-B61B15B116D2}" type="sibTrans" cxnId="{30E504A5-798F-BC45-89CE-4019D59B25F3}">
      <dgm:prSet/>
      <dgm:spPr/>
      <dgm:t>
        <a:bodyPr/>
        <a:lstStyle/>
        <a:p>
          <a:endParaRPr lang="en-US"/>
        </a:p>
      </dgm:t>
    </dgm:pt>
    <dgm:pt modelId="{E861EB91-F97B-4043-BCD9-9842AEB09FAD}" type="pres">
      <dgm:prSet presAssocID="{5620FD23-72B3-0049-B2BE-33DEB663A3FD}" presName="linearFlow" presStyleCnt="0">
        <dgm:presLayoutVars>
          <dgm:dir/>
          <dgm:resizeHandles val="exact"/>
        </dgm:presLayoutVars>
      </dgm:prSet>
      <dgm:spPr/>
    </dgm:pt>
    <dgm:pt modelId="{40455CC4-BF83-A147-8159-45A77C2091B4}" type="pres">
      <dgm:prSet presAssocID="{4C7692C7-C12E-1047-A4CF-3BAC0846F33F}" presName="composite" presStyleCnt="0"/>
      <dgm:spPr/>
    </dgm:pt>
    <dgm:pt modelId="{EC32F6F1-9867-1449-B318-03B1C3F2E4C3}" type="pres">
      <dgm:prSet presAssocID="{4C7692C7-C12E-1047-A4CF-3BAC0846F33F}" presName="imgShp" presStyleLbl="fgImgPlace1" presStyleIdx="0" presStyleCnt="4"/>
      <dgm:spPr/>
    </dgm:pt>
    <dgm:pt modelId="{E2183997-FB6C-ED44-AD7E-6E09A82704E2}" type="pres">
      <dgm:prSet presAssocID="{4C7692C7-C12E-1047-A4CF-3BAC0846F33F}" presName="txShp" presStyleLbl="node1" presStyleIdx="0" presStyleCnt="4">
        <dgm:presLayoutVars>
          <dgm:bulletEnabled val="1"/>
        </dgm:presLayoutVars>
      </dgm:prSet>
      <dgm:spPr/>
    </dgm:pt>
    <dgm:pt modelId="{AF77E178-4745-C54F-8E90-515F8EEE3DC4}" type="pres">
      <dgm:prSet presAssocID="{F0E29257-E2CB-8C46-A439-A0D2D77C21B0}" presName="spacing" presStyleCnt="0"/>
      <dgm:spPr/>
    </dgm:pt>
    <dgm:pt modelId="{FFC7BB7F-C042-A944-A53F-286935C44D04}" type="pres">
      <dgm:prSet presAssocID="{6A00302C-EE4F-E14E-A1A3-7E223D9B8EFE}" presName="composite" presStyleCnt="0"/>
      <dgm:spPr/>
    </dgm:pt>
    <dgm:pt modelId="{D5EC83C2-5ED8-6248-9CDC-9A000723A866}" type="pres">
      <dgm:prSet presAssocID="{6A00302C-EE4F-E14E-A1A3-7E223D9B8EFE}" presName="imgShp" presStyleLbl="fgImgPlace1" presStyleIdx="1" presStyleCnt="4"/>
      <dgm:spPr/>
    </dgm:pt>
    <dgm:pt modelId="{78696183-E2CE-E044-8869-7161F299AD97}" type="pres">
      <dgm:prSet presAssocID="{6A00302C-EE4F-E14E-A1A3-7E223D9B8EFE}" presName="txShp" presStyleLbl="node1" presStyleIdx="1" presStyleCnt="4">
        <dgm:presLayoutVars>
          <dgm:bulletEnabled val="1"/>
        </dgm:presLayoutVars>
      </dgm:prSet>
      <dgm:spPr/>
    </dgm:pt>
    <dgm:pt modelId="{64756104-8965-3449-AAE7-3ABF36B833B3}" type="pres">
      <dgm:prSet presAssocID="{C32C86A1-BD9C-674A-9BB6-9998861DAB83}" presName="spacing" presStyleCnt="0"/>
      <dgm:spPr/>
    </dgm:pt>
    <dgm:pt modelId="{39B1D6C6-ABDC-9045-AF14-186B4482AF5A}" type="pres">
      <dgm:prSet presAssocID="{F271ACF5-39B5-2246-BCFE-FED6679D3671}" presName="composite" presStyleCnt="0"/>
      <dgm:spPr/>
    </dgm:pt>
    <dgm:pt modelId="{E4C9B4F7-FC66-4F42-86DF-26425EC79508}" type="pres">
      <dgm:prSet presAssocID="{F271ACF5-39B5-2246-BCFE-FED6679D3671}" presName="imgShp" presStyleLbl="fgImgPlace1" presStyleIdx="2" presStyleCnt="4"/>
      <dgm:spPr/>
    </dgm:pt>
    <dgm:pt modelId="{60FA4701-EF69-A244-A22E-32213D3D9B72}" type="pres">
      <dgm:prSet presAssocID="{F271ACF5-39B5-2246-BCFE-FED6679D3671}" presName="txShp" presStyleLbl="node1" presStyleIdx="2" presStyleCnt="4">
        <dgm:presLayoutVars>
          <dgm:bulletEnabled val="1"/>
        </dgm:presLayoutVars>
      </dgm:prSet>
      <dgm:spPr/>
    </dgm:pt>
    <dgm:pt modelId="{1C8607C9-01B3-4840-88B0-BAC905881103}" type="pres">
      <dgm:prSet presAssocID="{90CB1D22-0CA7-634A-8DA2-D95BF75B7EA7}" presName="spacing" presStyleCnt="0"/>
      <dgm:spPr/>
    </dgm:pt>
    <dgm:pt modelId="{73532916-1204-0E44-AA92-AA8EAFE07CF3}" type="pres">
      <dgm:prSet presAssocID="{09804B0D-7814-3B4C-89CF-7530BE00AC31}" presName="composite" presStyleCnt="0"/>
      <dgm:spPr/>
    </dgm:pt>
    <dgm:pt modelId="{EFAE7586-B515-C546-89DE-8B207FFC7FB5}" type="pres">
      <dgm:prSet presAssocID="{09804B0D-7814-3B4C-89CF-7530BE00AC31}" presName="imgShp" presStyleLbl="fgImgPlace1" presStyleIdx="3" presStyleCnt="4"/>
      <dgm:spPr/>
    </dgm:pt>
    <dgm:pt modelId="{D997EBD3-7B54-FC46-9AD7-8A8CF77A87B2}" type="pres">
      <dgm:prSet presAssocID="{09804B0D-7814-3B4C-89CF-7530BE00AC31}" presName="txShp" presStyleLbl="node1" presStyleIdx="3" presStyleCnt="4">
        <dgm:presLayoutVars>
          <dgm:bulletEnabled val="1"/>
        </dgm:presLayoutVars>
      </dgm:prSet>
      <dgm:spPr/>
    </dgm:pt>
  </dgm:ptLst>
  <dgm:cxnLst>
    <dgm:cxn modelId="{473C8F74-D07C-EA41-8E46-DF9B8BC3A089}" srcId="{5620FD23-72B3-0049-B2BE-33DEB663A3FD}" destId="{F271ACF5-39B5-2246-BCFE-FED6679D3671}" srcOrd="2" destOrd="0" parTransId="{13238B5F-A001-994B-AEA4-A9EAD4F30765}" sibTransId="{90CB1D22-0CA7-634A-8DA2-D95BF75B7EA7}"/>
    <dgm:cxn modelId="{6A146A80-B446-9C4D-B548-B7DECAFCD444}" srcId="{5620FD23-72B3-0049-B2BE-33DEB663A3FD}" destId="{4C7692C7-C12E-1047-A4CF-3BAC0846F33F}" srcOrd="0" destOrd="0" parTransId="{94D48197-1E47-F443-8491-F8F2E8309968}" sibTransId="{F0E29257-E2CB-8C46-A439-A0D2D77C21B0}"/>
    <dgm:cxn modelId="{95ADE593-1845-FB4C-91F4-C2F75CFAE46A}" type="presOf" srcId="{5620FD23-72B3-0049-B2BE-33DEB663A3FD}" destId="{E861EB91-F97B-4043-BCD9-9842AEB09FAD}" srcOrd="0" destOrd="0" presId="urn:microsoft.com/office/officeart/2005/8/layout/vList3"/>
    <dgm:cxn modelId="{66560798-F6E5-1941-B78E-FCDB69807A6A}" type="presOf" srcId="{F271ACF5-39B5-2246-BCFE-FED6679D3671}" destId="{60FA4701-EF69-A244-A22E-32213D3D9B72}" srcOrd="0" destOrd="0" presId="urn:microsoft.com/office/officeart/2005/8/layout/vList3"/>
    <dgm:cxn modelId="{30E504A5-798F-BC45-89CE-4019D59B25F3}" srcId="{5620FD23-72B3-0049-B2BE-33DEB663A3FD}" destId="{09804B0D-7814-3B4C-89CF-7530BE00AC31}" srcOrd="3" destOrd="0" parTransId="{8F9C1A83-6AAE-4045-A8EA-CF150C072DED}" sibTransId="{99405913-0E6A-E646-B9FA-B61B15B116D2}"/>
    <dgm:cxn modelId="{E7578DCC-EFAA-9A4E-A287-8939DE9E2580}" srcId="{5620FD23-72B3-0049-B2BE-33DEB663A3FD}" destId="{6A00302C-EE4F-E14E-A1A3-7E223D9B8EFE}" srcOrd="1" destOrd="0" parTransId="{1F1CF20B-4781-0E40-868A-BC6D6A7708D3}" sibTransId="{C32C86A1-BD9C-674A-9BB6-9998861DAB83}"/>
    <dgm:cxn modelId="{BF860CD4-F60F-7E49-A112-D12E73FA17BE}" type="presOf" srcId="{09804B0D-7814-3B4C-89CF-7530BE00AC31}" destId="{D997EBD3-7B54-FC46-9AD7-8A8CF77A87B2}" srcOrd="0" destOrd="0" presId="urn:microsoft.com/office/officeart/2005/8/layout/vList3"/>
    <dgm:cxn modelId="{F1CA17D7-A788-AF43-B1A9-8DD7E26D9CD9}" type="presOf" srcId="{6A00302C-EE4F-E14E-A1A3-7E223D9B8EFE}" destId="{78696183-E2CE-E044-8869-7161F299AD97}" srcOrd="0" destOrd="0" presId="urn:microsoft.com/office/officeart/2005/8/layout/vList3"/>
    <dgm:cxn modelId="{77F864E8-5DDD-ED42-94FB-387D8BE49430}" type="presOf" srcId="{4C7692C7-C12E-1047-A4CF-3BAC0846F33F}" destId="{E2183997-FB6C-ED44-AD7E-6E09A82704E2}" srcOrd="0" destOrd="0" presId="urn:microsoft.com/office/officeart/2005/8/layout/vList3"/>
    <dgm:cxn modelId="{68EB2B9B-DD16-1C44-AE63-40A2CA52F3A0}" type="presParOf" srcId="{E861EB91-F97B-4043-BCD9-9842AEB09FAD}" destId="{40455CC4-BF83-A147-8159-45A77C2091B4}" srcOrd="0" destOrd="0" presId="urn:microsoft.com/office/officeart/2005/8/layout/vList3"/>
    <dgm:cxn modelId="{FC593EAE-00B5-624E-A8D9-46E4320ADE34}" type="presParOf" srcId="{40455CC4-BF83-A147-8159-45A77C2091B4}" destId="{EC32F6F1-9867-1449-B318-03B1C3F2E4C3}" srcOrd="0" destOrd="0" presId="urn:microsoft.com/office/officeart/2005/8/layout/vList3"/>
    <dgm:cxn modelId="{F8450BA9-5068-F448-B712-3DC83F5AD435}" type="presParOf" srcId="{40455CC4-BF83-A147-8159-45A77C2091B4}" destId="{E2183997-FB6C-ED44-AD7E-6E09A82704E2}" srcOrd="1" destOrd="0" presId="urn:microsoft.com/office/officeart/2005/8/layout/vList3"/>
    <dgm:cxn modelId="{E2754C28-26FE-6E42-A634-55B58D803DF0}" type="presParOf" srcId="{E861EB91-F97B-4043-BCD9-9842AEB09FAD}" destId="{AF77E178-4745-C54F-8E90-515F8EEE3DC4}" srcOrd="1" destOrd="0" presId="urn:microsoft.com/office/officeart/2005/8/layout/vList3"/>
    <dgm:cxn modelId="{D2C61DF3-A936-6348-B164-A64CD585661B}" type="presParOf" srcId="{E861EB91-F97B-4043-BCD9-9842AEB09FAD}" destId="{FFC7BB7F-C042-A944-A53F-286935C44D04}" srcOrd="2" destOrd="0" presId="urn:microsoft.com/office/officeart/2005/8/layout/vList3"/>
    <dgm:cxn modelId="{27E70D62-41BE-2B4F-9A90-B3C09972DC74}" type="presParOf" srcId="{FFC7BB7F-C042-A944-A53F-286935C44D04}" destId="{D5EC83C2-5ED8-6248-9CDC-9A000723A866}" srcOrd="0" destOrd="0" presId="urn:microsoft.com/office/officeart/2005/8/layout/vList3"/>
    <dgm:cxn modelId="{90C87688-FD70-F44C-9357-34BC0894F92E}" type="presParOf" srcId="{FFC7BB7F-C042-A944-A53F-286935C44D04}" destId="{78696183-E2CE-E044-8869-7161F299AD97}" srcOrd="1" destOrd="0" presId="urn:microsoft.com/office/officeart/2005/8/layout/vList3"/>
    <dgm:cxn modelId="{A4DF7023-1E5E-1D4C-B704-13018D3C8896}" type="presParOf" srcId="{E861EB91-F97B-4043-BCD9-9842AEB09FAD}" destId="{64756104-8965-3449-AAE7-3ABF36B833B3}" srcOrd="3" destOrd="0" presId="urn:microsoft.com/office/officeart/2005/8/layout/vList3"/>
    <dgm:cxn modelId="{C95B577E-0135-884C-B844-967654343809}" type="presParOf" srcId="{E861EB91-F97B-4043-BCD9-9842AEB09FAD}" destId="{39B1D6C6-ABDC-9045-AF14-186B4482AF5A}" srcOrd="4" destOrd="0" presId="urn:microsoft.com/office/officeart/2005/8/layout/vList3"/>
    <dgm:cxn modelId="{77D645D9-779C-DF4B-9E69-34C20983B4F9}" type="presParOf" srcId="{39B1D6C6-ABDC-9045-AF14-186B4482AF5A}" destId="{E4C9B4F7-FC66-4F42-86DF-26425EC79508}" srcOrd="0" destOrd="0" presId="urn:microsoft.com/office/officeart/2005/8/layout/vList3"/>
    <dgm:cxn modelId="{B30A05AC-322C-C044-8384-E1EFAE4172EA}" type="presParOf" srcId="{39B1D6C6-ABDC-9045-AF14-186B4482AF5A}" destId="{60FA4701-EF69-A244-A22E-32213D3D9B72}" srcOrd="1" destOrd="0" presId="urn:microsoft.com/office/officeart/2005/8/layout/vList3"/>
    <dgm:cxn modelId="{E75B21FC-D58C-9841-B2BB-F988F727ED86}" type="presParOf" srcId="{E861EB91-F97B-4043-BCD9-9842AEB09FAD}" destId="{1C8607C9-01B3-4840-88B0-BAC905881103}" srcOrd="5" destOrd="0" presId="urn:microsoft.com/office/officeart/2005/8/layout/vList3"/>
    <dgm:cxn modelId="{C4650CBE-2BA3-D246-9957-6363C95D122F}" type="presParOf" srcId="{E861EB91-F97B-4043-BCD9-9842AEB09FAD}" destId="{73532916-1204-0E44-AA92-AA8EAFE07CF3}" srcOrd="6" destOrd="0" presId="urn:microsoft.com/office/officeart/2005/8/layout/vList3"/>
    <dgm:cxn modelId="{C52946E7-3A6E-A341-BCB6-698288230008}" type="presParOf" srcId="{73532916-1204-0E44-AA92-AA8EAFE07CF3}" destId="{EFAE7586-B515-C546-89DE-8B207FFC7FB5}" srcOrd="0" destOrd="0" presId="urn:microsoft.com/office/officeart/2005/8/layout/vList3"/>
    <dgm:cxn modelId="{EA6E9E27-A65C-2244-AB55-DB64BDA5A83B}" type="presParOf" srcId="{73532916-1204-0E44-AA92-AA8EAFE07CF3}" destId="{D997EBD3-7B54-FC46-9AD7-8A8CF77A87B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160E2A-1D26-40C7-A907-BB389D44CBDD}"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1CC027C8-23C0-41C1-9E74-E922B1A5DC78}">
      <dgm:prSet phldrT="[Text]"/>
      <dgm:spPr/>
      <dgm:t>
        <a:bodyPr/>
        <a:lstStyle/>
        <a:p>
          <a:r>
            <a:rPr lang="en-US"/>
            <a:t>Baseline</a:t>
          </a:r>
          <a:endParaRPr lang="en-US" dirty="0"/>
        </a:p>
      </dgm:t>
    </dgm:pt>
    <dgm:pt modelId="{8BBC8BE6-D6DB-4273-A8F6-3F86BEB8BF41}" type="parTrans" cxnId="{42A41219-3572-4E8B-BEA5-82BD3E15613A}">
      <dgm:prSet/>
      <dgm:spPr/>
      <dgm:t>
        <a:bodyPr/>
        <a:lstStyle/>
        <a:p>
          <a:endParaRPr lang="en-US"/>
        </a:p>
      </dgm:t>
    </dgm:pt>
    <dgm:pt modelId="{A582FBE3-991B-4322-B88A-17E25F92DA68}" type="sibTrans" cxnId="{42A41219-3572-4E8B-BEA5-82BD3E15613A}">
      <dgm:prSet/>
      <dgm:spPr/>
      <dgm:t>
        <a:bodyPr/>
        <a:lstStyle/>
        <a:p>
          <a:endParaRPr lang="en-US"/>
        </a:p>
      </dgm:t>
    </dgm:pt>
    <dgm:pt modelId="{743453C9-5505-4F47-A0A6-C1EA5523A866}">
      <dgm:prSet phldrT="[Text]"/>
      <dgm:spPr/>
      <dgm:t>
        <a:bodyPr/>
        <a:lstStyle/>
        <a:p>
          <a:r>
            <a:rPr lang="en-US" dirty="0"/>
            <a:t>Ongoing monitoring</a:t>
          </a:r>
        </a:p>
      </dgm:t>
    </dgm:pt>
    <dgm:pt modelId="{3EC9285F-F72F-4998-BB3B-53A19151240D}" type="parTrans" cxnId="{AC73B2C3-3A0D-43D3-BE37-DE5B38E67FAE}">
      <dgm:prSet/>
      <dgm:spPr/>
      <dgm:t>
        <a:bodyPr/>
        <a:lstStyle/>
        <a:p>
          <a:endParaRPr lang="en-US"/>
        </a:p>
      </dgm:t>
    </dgm:pt>
    <dgm:pt modelId="{EEA4B0A4-BFA3-4335-9060-96471A04337D}" type="sibTrans" cxnId="{AC73B2C3-3A0D-43D3-BE37-DE5B38E67FAE}">
      <dgm:prSet/>
      <dgm:spPr/>
      <dgm:t>
        <a:bodyPr/>
        <a:lstStyle/>
        <a:p>
          <a:endParaRPr lang="en-US"/>
        </a:p>
      </dgm:t>
    </dgm:pt>
    <dgm:pt modelId="{1B201A5D-D730-4F93-8AF8-45D349133BB7}">
      <dgm:prSet phldrT="[Text]"/>
      <dgm:spPr/>
      <dgm:t>
        <a:bodyPr/>
        <a:lstStyle/>
        <a:p>
          <a:r>
            <a:rPr lang="en-US" dirty="0"/>
            <a:t>Periodic Review</a:t>
          </a:r>
        </a:p>
      </dgm:t>
    </dgm:pt>
    <dgm:pt modelId="{94F7E0CB-1A2A-44E0-8F95-7DAC652F2C71}" type="parTrans" cxnId="{5834BB56-15ED-4E1D-BAD9-5F04DC43D43C}">
      <dgm:prSet/>
      <dgm:spPr/>
      <dgm:t>
        <a:bodyPr/>
        <a:lstStyle/>
        <a:p>
          <a:endParaRPr lang="en-US"/>
        </a:p>
      </dgm:t>
    </dgm:pt>
    <dgm:pt modelId="{3A10F6AD-A7D0-4B5D-AE50-C3E955BADD87}" type="sibTrans" cxnId="{5834BB56-15ED-4E1D-BAD9-5F04DC43D43C}">
      <dgm:prSet/>
      <dgm:spPr/>
      <dgm:t>
        <a:bodyPr/>
        <a:lstStyle/>
        <a:p>
          <a:endParaRPr lang="en-US"/>
        </a:p>
      </dgm:t>
    </dgm:pt>
    <dgm:pt modelId="{3D7F3856-1152-F74D-B31E-B053C6923B2C}" type="pres">
      <dgm:prSet presAssocID="{1E160E2A-1D26-40C7-A907-BB389D44CBDD}" presName="Name0" presStyleCnt="0">
        <dgm:presLayoutVars>
          <dgm:dir/>
          <dgm:resizeHandles val="exact"/>
        </dgm:presLayoutVars>
      </dgm:prSet>
      <dgm:spPr/>
    </dgm:pt>
    <dgm:pt modelId="{47FA1EDA-80A4-584C-9FA2-9A228A974007}" type="pres">
      <dgm:prSet presAssocID="{1CC027C8-23C0-41C1-9E74-E922B1A5DC78}" presName="parTxOnly" presStyleLbl="node1" presStyleIdx="0" presStyleCnt="3">
        <dgm:presLayoutVars>
          <dgm:bulletEnabled val="1"/>
        </dgm:presLayoutVars>
      </dgm:prSet>
      <dgm:spPr/>
    </dgm:pt>
    <dgm:pt modelId="{DA9B6964-2E74-1B47-94BF-D89906C2414C}" type="pres">
      <dgm:prSet presAssocID="{A582FBE3-991B-4322-B88A-17E25F92DA68}" presName="parSpace" presStyleCnt="0"/>
      <dgm:spPr/>
    </dgm:pt>
    <dgm:pt modelId="{1555F477-63AF-DF49-A978-9CB50DEEEC41}" type="pres">
      <dgm:prSet presAssocID="{743453C9-5505-4F47-A0A6-C1EA5523A866}" presName="parTxOnly" presStyleLbl="node1" presStyleIdx="1" presStyleCnt="3">
        <dgm:presLayoutVars>
          <dgm:bulletEnabled val="1"/>
        </dgm:presLayoutVars>
      </dgm:prSet>
      <dgm:spPr/>
    </dgm:pt>
    <dgm:pt modelId="{B653D375-D6DE-D242-92D2-B294BE477A04}" type="pres">
      <dgm:prSet presAssocID="{EEA4B0A4-BFA3-4335-9060-96471A04337D}" presName="parSpace" presStyleCnt="0"/>
      <dgm:spPr/>
    </dgm:pt>
    <dgm:pt modelId="{B79E385C-CC20-A14D-8424-8DBCE33988A9}" type="pres">
      <dgm:prSet presAssocID="{1B201A5D-D730-4F93-8AF8-45D349133BB7}" presName="parTxOnly" presStyleLbl="node1" presStyleIdx="2" presStyleCnt="3">
        <dgm:presLayoutVars>
          <dgm:bulletEnabled val="1"/>
        </dgm:presLayoutVars>
      </dgm:prSet>
      <dgm:spPr/>
    </dgm:pt>
  </dgm:ptLst>
  <dgm:cxnLst>
    <dgm:cxn modelId="{42A41219-3572-4E8B-BEA5-82BD3E15613A}" srcId="{1E160E2A-1D26-40C7-A907-BB389D44CBDD}" destId="{1CC027C8-23C0-41C1-9E74-E922B1A5DC78}" srcOrd="0" destOrd="0" parTransId="{8BBC8BE6-D6DB-4273-A8F6-3F86BEB8BF41}" sibTransId="{A582FBE3-991B-4322-B88A-17E25F92DA68}"/>
    <dgm:cxn modelId="{9FFCD21B-0041-AD4D-BE02-0D0D5E18C3CD}" type="presOf" srcId="{1CC027C8-23C0-41C1-9E74-E922B1A5DC78}" destId="{47FA1EDA-80A4-584C-9FA2-9A228A974007}" srcOrd="0" destOrd="0" presId="urn:microsoft.com/office/officeart/2005/8/layout/hChevron3"/>
    <dgm:cxn modelId="{1F19443D-F95A-EA4B-B67A-AD85989B1158}" type="presOf" srcId="{743453C9-5505-4F47-A0A6-C1EA5523A866}" destId="{1555F477-63AF-DF49-A978-9CB50DEEEC41}" srcOrd="0" destOrd="0" presId="urn:microsoft.com/office/officeart/2005/8/layout/hChevron3"/>
    <dgm:cxn modelId="{B6529243-2264-0E43-88CB-C9F005E9D6F4}" type="presOf" srcId="{1B201A5D-D730-4F93-8AF8-45D349133BB7}" destId="{B79E385C-CC20-A14D-8424-8DBCE33988A9}" srcOrd="0" destOrd="0" presId="urn:microsoft.com/office/officeart/2005/8/layout/hChevron3"/>
    <dgm:cxn modelId="{EBFC2B4A-E06F-644B-8A4A-85CA2F4A8348}" type="presOf" srcId="{1E160E2A-1D26-40C7-A907-BB389D44CBDD}" destId="{3D7F3856-1152-F74D-B31E-B053C6923B2C}" srcOrd="0" destOrd="0" presId="urn:microsoft.com/office/officeart/2005/8/layout/hChevron3"/>
    <dgm:cxn modelId="{5834BB56-15ED-4E1D-BAD9-5F04DC43D43C}" srcId="{1E160E2A-1D26-40C7-A907-BB389D44CBDD}" destId="{1B201A5D-D730-4F93-8AF8-45D349133BB7}" srcOrd="2" destOrd="0" parTransId="{94F7E0CB-1A2A-44E0-8F95-7DAC652F2C71}" sibTransId="{3A10F6AD-A7D0-4B5D-AE50-C3E955BADD87}"/>
    <dgm:cxn modelId="{AC73B2C3-3A0D-43D3-BE37-DE5B38E67FAE}" srcId="{1E160E2A-1D26-40C7-A907-BB389D44CBDD}" destId="{743453C9-5505-4F47-A0A6-C1EA5523A866}" srcOrd="1" destOrd="0" parTransId="{3EC9285F-F72F-4998-BB3B-53A19151240D}" sibTransId="{EEA4B0A4-BFA3-4335-9060-96471A04337D}"/>
    <dgm:cxn modelId="{760C68EF-4148-C244-9DB3-07E0E6D97DCC}" type="presParOf" srcId="{3D7F3856-1152-F74D-B31E-B053C6923B2C}" destId="{47FA1EDA-80A4-584C-9FA2-9A228A974007}" srcOrd="0" destOrd="0" presId="urn:microsoft.com/office/officeart/2005/8/layout/hChevron3"/>
    <dgm:cxn modelId="{EEB8485D-6707-084F-964D-30B101794027}" type="presParOf" srcId="{3D7F3856-1152-F74D-B31E-B053C6923B2C}" destId="{DA9B6964-2E74-1B47-94BF-D89906C2414C}" srcOrd="1" destOrd="0" presId="urn:microsoft.com/office/officeart/2005/8/layout/hChevron3"/>
    <dgm:cxn modelId="{75765457-7429-E846-9EA6-C5A905C5F53B}" type="presParOf" srcId="{3D7F3856-1152-F74D-B31E-B053C6923B2C}" destId="{1555F477-63AF-DF49-A978-9CB50DEEEC41}" srcOrd="2" destOrd="0" presId="urn:microsoft.com/office/officeart/2005/8/layout/hChevron3"/>
    <dgm:cxn modelId="{D12645C4-8CD7-8B4F-9CED-20AA629F06AB}" type="presParOf" srcId="{3D7F3856-1152-F74D-B31E-B053C6923B2C}" destId="{B653D375-D6DE-D242-92D2-B294BE477A04}" srcOrd="3" destOrd="0" presId="urn:microsoft.com/office/officeart/2005/8/layout/hChevron3"/>
    <dgm:cxn modelId="{216D978A-9C04-A74B-A354-76206F2F0520}" type="presParOf" srcId="{3D7F3856-1152-F74D-B31E-B053C6923B2C}" destId="{B79E385C-CC20-A14D-8424-8DBCE33988A9}"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B8ABF-3C6A-764D-ADEF-3CD8E294B3D5}">
      <dsp:nvSpPr>
        <dsp:cNvPr id="0" name=""/>
        <dsp:cNvSpPr/>
      </dsp:nvSpPr>
      <dsp:spPr>
        <a:xfrm>
          <a:off x="3080" y="939264"/>
          <a:ext cx="6182022" cy="247280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310" tIns="33655" rIns="0" bIns="33655" numCol="1" spcCol="1270" anchor="ctr" anchorCtr="0">
          <a:noAutofit/>
        </a:bodyPr>
        <a:lstStyle/>
        <a:p>
          <a:pPr marL="0" lvl="0" indent="0" algn="ctr" defTabSz="2355850">
            <a:lnSpc>
              <a:spcPct val="90000"/>
            </a:lnSpc>
            <a:spcBef>
              <a:spcPct val="0"/>
            </a:spcBef>
            <a:spcAft>
              <a:spcPct val="35000"/>
            </a:spcAft>
            <a:buNone/>
          </a:pPr>
          <a:r>
            <a:rPr lang="en-US" sz="5300" kern="1200" dirty="0"/>
            <a:t>Direct Support Professionals</a:t>
          </a:r>
        </a:p>
      </dsp:txBody>
      <dsp:txXfrm>
        <a:off x="1239485" y="939264"/>
        <a:ext cx="3709213" cy="2472809"/>
      </dsp:txXfrm>
    </dsp:sp>
    <dsp:sp modelId="{8DC182F2-4174-4E41-9637-631679B49AEB}">
      <dsp:nvSpPr>
        <dsp:cNvPr id="0" name=""/>
        <dsp:cNvSpPr/>
      </dsp:nvSpPr>
      <dsp:spPr>
        <a:xfrm>
          <a:off x="5381440" y="1149453"/>
          <a:ext cx="5131078" cy="205243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15875" rIns="0" bIns="15875" numCol="1" spcCol="1270" anchor="ctr" anchorCtr="0">
          <a:noAutofit/>
        </a:bodyPr>
        <a:lstStyle/>
        <a:p>
          <a:pPr marL="0" lvl="0" indent="0" algn="ctr" defTabSz="1111250">
            <a:lnSpc>
              <a:spcPct val="90000"/>
            </a:lnSpc>
            <a:spcBef>
              <a:spcPct val="0"/>
            </a:spcBef>
            <a:spcAft>
              <a:spcPct val="35000"/>
            </a:spcAft>
            <a:buNone/>
          </a:pPr>
          <a:r>
            <a:rPr lang="en-US" sz="2500" kern="1200" dirty="0"/>
            <a:t>50%+ hours spent in direct support tasks  (e.g. personal care, home care, community integration) </a:t>
          </a:r>
        </a:p>
      </dsp:txBody>
      <dsp:txXfrm>
        <a:off x="6407656" y="1149453"/>
        <a:ext cx="3078647" cy="20524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B8ABF-3C6A-764D-ADEF-3CD8E294B3D5}">
      <dsp:nvSpPr>
        <dsp:cNvPr id="0" name=""/>
        <dsp:cNvSpPr/>
      </dsp:nvSpPr>
      <dsp:spPr>
        <a:xfrm>
          <a:off x="937059" y="48"/>
          <a:ext cx="5083224" cy="203328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27940" rIns="0" bIns="27940" numCol="1" spcCol="1270" anchor="ctr" anchorCtr="0">
          <a:noAutofit/>
        </a:bodyPr>
        <a:lstStyle/>
        <a:p>
          <a:pPr marL="0" lvl="0" indent="0" algn="ctr" defTabSz="1955800">
            <a:lnSpc>
              <a:spcPct val="90000"/>
            </a:lnSpc>
            <a:spcBef>
              <a:spcPct val="0"/>
            </a:spcBef>
            <a:spcAft>
              <a:spcPct val="35000"/>
            </a:spcAft>
            <a:buNone/>
          </a:pPr>
          <a:r>
            <a:rPr lang="en-US" sz="4400" kern="1200" dirty="0"/>
            <a:t>Direct Support Professionals</a:t>
          </a:r>
        </a:p>
      </dsp:txBody>
      <dsp:txXfrm>
        <a:off x="1953704" y="48"/>
        <a:ext cx="3049935" cy="2033289"/>
      </dsp:txXfrm>
    </dsp:sp>
    <dsp:sp modelId="{8DC182F2-4174-4E41-9637-631679B49AEB}">
      <dsp:nvSpPr>
        <dsp:cNvPr id="0" name=""/>
        <dsp:cNvSpPr/>
      </dsp:nvSpPr>
      <dsp:spPr>
        <a:xfrm>
          <a:off x="5359464" y="172878"/>
          <a:ext cx="4219076" cy="168763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50%+ hours spent in direct support tasks  (e.g. personal care, home care, community integration) </a:t>
          </a:r>
        </a:p>
      </dsp:txBody>
      <dsp:txXfrm>
        <a:off x="6203279" y="172878"/>
        <a:ext cx="2531446" cy="1687630"/>
      </dsp:txXfrm>
    </dsp:sp>
    <dsp:sp modelId="{CBABA084-D360-6744-A59D-9A61642E0018}">
      <dsp:nvSpPr>
        <dsp:cNvPr id="0" name=""/>
        <dsp:cNvSpPr/>
      </dsp:nvSpPr>
      <dsp:spPr>
        <a:xfrm>
          <a:off x="937059" y="2317999"/>
          <a:ext cx="5083224" cy="203328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27940" rIns="0" bIns="27940" numCol="1" spcCol="1270" anchor="ctr" anchorCtr="0">
          <a:noAutofit/>
        </a:bodyPr>
        <a:lstStyle/>
        <a:p>
          <a:pPr marL="0" lvl="0" indent="0" algn="ctr" defTabSz="1955800">
            <a:lnSpc>
              <a:spcPct val="90000"/>
            </a:lnSpc>
            <a:spcBef>
              <a:spcPct val="0"/>
            </a:spcBef>
            <a:spcAft>
              <a:spcPct val="35000"/>
            </a:spcAft>
            <a:buNone/>
          </a:pPr>
          <a:r>
            <a:rPr lang="en-US" sz="4400" kern="1200" dirty="0"/>
            <a:t>Frontline Supervisor</a:t>
          </a:r>
        </a:p>
      </dsp:txBody>
      <dsp:txXfrm>
        <a:off x="1953704" y="2317999"/>
        <a:ext cx="3049935" cy="2033289"/>
      </dsp:txXfrm>
    </dsp:sp>
    <dsp:sp modelId="{7478D4C0-C49D-784D-A618-67FC8D5D08EE}">
      <dsp:nvSpPr>
        <dsp:cNvPr id="0" name=""/>
        <dsp:cNvSpPr/>
      </dsp:nvSpPr>
      <dsp:spPr>
        <a:xfrm>
          <a:off x="5359464" y="2490828"/>
          <a:ext cx="4219076" cy="168763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primary responsibility (50%+ of their role) is supervision of DSPs. </a:t>
          </a:r>
        </a:p>
      </dsp:txBody>
      <dsp:txXfrm>
        <a:off x="6203279" y="2490828"/>
        <a:ext cx="2531446" cy="16876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B8ABF-3C6A-764D-ADEF-3CD8E294B3D5}">
      <dsp:nvSpPr>
        <dsp:cNvPr id="0" name=""/>
        <dsp:cNvSpPr/>
      </dsp:nvSpPr>
      <dsp:spPr>
        <a:xfrm>
          <a:off x="937059" y="48"/>
          <a:ext cx="5083224" cy="203328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29845" rIns="0" bIns="29845" numCol="1" spcCol="1270" anchor="ctr" anchorCtr="0">
          <a:noAutofit/>
        </a:bodyPr>
        <a:lstStyle/>
        <a:p>
          <a:pPr marL="0" lvl="0" indent="0" algn="ctr" defTabSz="2089150">
            <a:lnSpc>
              <a:spcPct val="90000"/>
            </a:lnSpc>
            <a:spcBef>
              <a:spcPct val="0"/>
            </a:spcBef>
            <a:spcAft>
              <a:spcPct val="35000"/>
            </a:spcAft>
            <a:buNone/>
          </a:pPr>
          <a:r>
            <a:rPr lang="en-US" sz="4700" kern="1200" dirty="0"/>
            <a:t>Direct Support Worker</a:t>
          </a:r>
        </a:p>
      </dsp:txBody>
      <dsp:txXfrm>
        <a:off x="1953704" y="48"/>
        <a:ext cx="3049935" cy="2033289"/>
      </dsp:txXfrm>
    </dsp:sp>
    <dsp:sp modelId="{8DC182F2-4174-4E41-9637-631679B49AEB}">
      <dsp:nvSpPr>
        <dsp:cNvPr id="0" name=""/>
        <dsp:cNvSpPr/>
      </dsp:nvSpPr>
      <dsp:spPr>
        <a:xfrm>
          <a:off x="5359464" y="172878"/>
          <a:ext cx="4219076" cy="168763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50%+ hours spent in direct support tasks  (e.g. personal care, home care, community integration) </a:t>
          </a:r>
        </a:p>
      </dsp:txBody>
      <dsp:txXfrm>
        <a:off x="6203279" y="172878"/>
        <a:ext cx="2531446" cy="1687630"/>
      </dsp:txXfrm>
    </dsp:sp>
    <dsp:sp modelId="{CBABA084-D360-6744-A59D-9A61642E0018}">
      <dsp:nvSpPr>
        <dsp:cNvPr id="0" name=""/>
        <dsp:cNvSpPr/>
      </dsp:nvSpPr>
      <dsp:spPr>
        <a:xfrm>
          <a:off x="937059" y="2317999"/>
          <a:ext cx="5083224" cy="203328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690" tIns="29845" rIns="0" bIns="29845" numCol="1" spcCol="1270" anchor="ctr" anchorCtr="0">
          <a:noAutofit/>
        </a:bodyPr>
        <a:lstStyle/>
        <a:p>
          <a:pPr marL="0" lvl="0" indent="0" algn="ctr" defTabSz="2089150">
            <a:lnSpc>
              <a:spcPct val="90000"/>
            </a:lnSpc>
            <a:spcBef>
              <a:spcPct val="0"/>
            </a:spcBef>
            <a:spcAft>
              <a:spcPct val="35000"/>
            </a:spcAft>
            <a:buNone/>
          </a:pPr>
          <a:r>
            <a:rPr lang="en-US" sz="4700" kern="1200" dirty="0"/>
            <a:t>Frontline Supervisor</a:t>
          </a:r>
        </a:p>
      </dsp:txBody>
      <dsp:txXfrm>
        <a:off x="1953704" y="2317999"/>
        <a:ext cx="3049935" cy="2033289"/>
      </dsp:txXfrm>
    </dsp:sp>
    <dsp:sp modelId="{7478D4C0-C49D-784D-A618-67FC8D5D08EE}">
      <dsp:nvSpPr>
        <dsp:cNvPr id="0" name=""/>
        <dsp:cNvSpPr/>
      </dsp:nvSpPr>
      <dsp:spPr>
        <a:xfrm>
          <a:off x="5359464" y="2490828"/>
          <a:ext cx="4219076" cy="1687630"/>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primary responsibility (50%+ of their role) is supervision of DSWs. </a:t>
          </a:r>
        </a:p>
      </dsp:txBody>
      <dsp:txXfrm>
        <a:off x="6203279" y="2490828"/>
        <a:ext cx="2531446" cy="16876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183997-FB6C-ED44-AD7E-6E09A82704E2}">
      <dsp:nvSpPr>
        <dsp:cNvPr id="0" name=""/>
        <dsp:cNvSpPr/>
      </dsp:nvSpPr>
      <dsp:spPr>
        <a:xfrm rot="10800000">
          <a:off x="1983253" y="3129"/>
          <a:ext cx="6992874" cy="88756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390" tIns="125730" rIns="234696" bIns="125730" numCol="1" spcCol="1270" anchor="ctr" anchorCtr="0">
          <a:noAutofit/>
        </a:bodyPr>
        <a:lstStyle/>
        <a:p>
          <a:pPr marL="0" lvl="0" indent="0" algn="ctr" defTabSz="1466850">
            <a:lnSpc>
              <a:spcPct val="90000"/>
            </a:lnSpc>
            <a:spcBef>
              <a:spcPct val="0"/>
            </a:spcBef>
            <a:spcAft>
              <a:spcPct val="35000"/>
            </a:spcAft>
            <a:buNone/>
          </a:pPr>
          <a:r>
            <a:rPr lang="en-US" sz="3300" b="1" kern="1200"/>
            <a:t>Retention Trends</a:t>
          </a:r>
          <a:endParaRPr lang="en-US" sz="3300" kern="1200"/>
        </a:p>
      </dsp:txBody>
      <dsp:txXfrm rot="10800000">
        <a:off x="2205143" y="3129"/>
        <a:ext cx="6770984" cy="887561"/>
      </dsp:txXfrm>
    </dsp:sp>
    <dsp:sp modelId="{EC32F6F1-9867-1449-B318-03B1C3F2E4C3}">
      <dsp:nvSpPr>
        <dsp:cNvPr id="0" name=""/>
        <dsp:cNvSpPr/>
      </dsp:nvSpPr>
      <dsp:spPr>
        <a:xfrm>
          <a:off x="1539472" y="3129"/>
          <a:ext cx="887561" cy="887561"/>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696183-E2CE-E044-8869-7161F299AD97}">
      <dsp:nvSpPr>
        <dsp:cNvPr id="0" name=""/>
        <dsp:cNvSpPr/>
      </dsp:nvSpPr>
      <dsp:spPr>
        <a:xfrm rot="10800000">
          <a:off x="1983253" y="1155635"/>
          <a:ext cx="6992874" cy="88756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390" tIns="125730" rIns="234696" bIns="125730" numCol="1" spcCol="1270" anchor="ctr" anchorCtr="0">
          <a:noAutofit/>
        </a:bodyPr>
        <a:lstStyle/>
        <a:p>
          <a:pPr marL="0" lvl="0" indent="0" algn="ctr" defTabSz="1466850">
            <a:lnSpc>
              <a:spcPct val="90000"/>
            </a:lnSpc>
            <a:spcBef>
              <a:spcPct val="0"/>
            </a:spcBef>
            <a:spcAft>
              <a:spcPct val="35000"/>
            </a:spcAft>
            <a:buNone/>
          </a:pPr>
          <a:r>
            <a:rPr lang="en-US" sz="3300" b="1" kern="1200"/>
            <a:t>Attitudes or Opinions</a:t>
          </a:r>
          <a:endParaRPr lang="en-US" sz="3300" kern="1200"/>
        </a:p>
      </dsp:txBody>
      <dsp:txXfrm rot="10800000">
        <a:off x="2205143" y="1155635"/>
        <a:ext cx="6770984" cy="887561"/>
      </dsp:txXfrm>
    </dsp:sp>
    <dsp:sp modelId="{D5EC83C2-5ED8-6248-9CDC-9A000723A866}">
      <dsp:nvSpPr>
        <dsp:cNvPr id="0" name=""/>
        <dsp:cNvSpPr/>
      </dsp:nvSpPr>
      <dsp:spPr>
        <a:xfrm>
          <a:off x="1539472" y="1155635"/>
          <a:ext cx="887561" cy="887561"/>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FA4701-EF69-A244-A22E-32213D3D9B72}">
      <dsp:nvSpPr>
        <dsp:cNvPr id="0" name=""/>
        <dsp:cNvSpPr/>
      </dsp:nvSpPr>
      <dsp:spPr>
        <a:xfrm rot="10800000">
          <a:off x="1983253" y="2308140"/>
          <a:ext cx="6992874" cy="88756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390" tIns="125730" rIns="234696" bIns="125730" numCol="1" spcCol="1270" anchor="ctr" anchorCtr="0">
          <a:noAutofit/>
        </a:bodyPr>
        <a:lstStyle/>
        <a:p>
          <a:pPr marL="0" lvl="0" indent="0" algn="ctr" defTabSz="1466850">
            <a:lnSpc>
              <a:spcPct val="90000"/>
            </a:lnSpc>
            <a:spcBef>
              <a:spcPct val="0"/>
            </a:spcBef>
            <a:spcAft>
              <a:spcPct val="35000"/>
            </a:spcAft>
            <a:buNone/>
          </a:pPr>
          <a:r>
            <a:rPr lang="en-US" sz="3300" b="1" kern="1200"/>
            <a:t>Performance or Training Standards</a:t>
          </a:r>
          <a:endParaRPr lang="en-US" sz="3300" kern="1200"/>
        </a:p>
      </dsp:txBody>
      <dsp:txXfrm rot="10800000">
        <a:off x="2205143" y="2308140"/>
        <a:ext cx="6770984" cy="887561"/>
      </dsp:txXfrm>
    </dsp:sp>
    <dsp:sp modelId="{E4C9B4F7-FC66-4F42-86DF-26425EC79508}">
      <dsp:nvSpPr>
        <dsp:cNvPr id="0" name=""/>
        <dsp:cNvSpPr/>
      </dsp:nvSpPr>
      <dsp:spPr>
        <a:xfrm>
          <a:off x="1539472" y="2308140"/>
          <a:ext cx="887561" cy="887561"/>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97EBD3-7B54-FC46-9AD7-8A8CF77A87B2}">
      <dsp:nvSpPr>
        <dsp:cNvPr id="0" name=""/>
        <dsp:cNvSpPr/>
      </dsp:nvSpPr>
      <dsp:spPr>
        <a:xfrm rot="10800000">
          <a:off x="1983253" y="3460646"/>
          <a:ext cx="6992874" cy="88756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390" tIns="125730" rIns="234696" bIns="125730" numCol="1" spcCol="1270" anchor="ctr" anchorCtr="0">
          <a:noAutofit/>
        </a:bodyPr>
        <a:lstStyle/>
        <a:p>
          <a:pPr marL="0" lvl="0" indent="0" algn="ctr" defTabSz="1466850">
            <a:lnSpc>
              <a:spcPct val="90000"/>
            </a:lnSpc>
            <a:spcBef>
              <a:spcPct val="0"/>
            </a:spcBef>
            <a:spcAft>
              <a:spcPct val="35000"/>
            </a:spcAft>
            <a:buNone/>
          </a:pPr>
          <a:r>
            <a:rPr lang="en-US" sz="3300" b="1" kern="1200"/>
            <a:t>Cost and/or Benefits</a:t>
          </a:r>
          <a:endParaRPr lang="en-US" sz="3300" kern="1200"/>
        </a:p>
      </dsp:txBody>
      <dsp:txXfrm rot="10800000">
        <a:off x="2205143" y="3460646"/>
        <a:ext cx="6770984" cy="887561"/>
      </dsp:txXfrm>
    </dsp:sp>
    <dsp:sp modelId="{EFAE7586-B515-C546-89DE-8B207FFC7FB5}">
      <dsp:nvSpPr>
        <dsp:cNvPr id="0" name=""/>
        <dsp:cNvSpPr/>
      </dsp:nvSpPr>
      <dsp:spPr>
        <a:xfrm>
          <a:off x="1539472" y="3460646"/>
          <a:ext cx="887561" cy="887561"/>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A1EDA-80A4-584C-9FA2-9A228A974007}">
      <dsp:nvSpPr>
        <dsp:cNvPr id="0" name=""/>
        <dsp:cNvSpPr/>
      </dsp:nvSpPr>
      <dsp:spPr>
        <a:xfrm>
          <a:off x="5257" y="582618"/>
          <a:ext cx="4597263" cy="183890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kern="1200"/>
            <a:t>Baseline</a:t>
          </a:r>
          <a:endParaRPr lang="en-US" sz="4400" kern="1200" dirty="0"/>
        </a:p>
      </dsp:txBody>
      <dsp:txXfrm>
        <a:off x="5257" y="582618"/>
        <a:ext cx="4137537" cy="1838905"/>
      </dsp:txXfrm>
    </dsp:sp>
    <dsp:sp modelId="{1555F477-63AF-DF49-A978-9CB50DEEEC41}">
      <dsp:nvSpPr>
        <dsp:cNvPr id="0" name=""/>
        <dsp:cNvSpPr/>
      </dsp:nvSpPr>
      <dsp:spPr>
        <a:xfrm>
          <a:off x="3683068" y="582618"/>
          <a:ext cx="4597263" cy="183890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kern="1200" dirty="0"/>
            <a:t>Ongoing monitoring</a:t>
          </a:r>
        </a:p>
      </dsp:txBody>
      <dsp:txXfrm>
        <a:off x="4602521" y="582618"/>
        <a:ext cx="2758358" cy="1838905"/>
      </dsp:txXfrm>
    </dsp:sp>
    <dsp:sp modelId="{B79E385C-CC20-A14D-8424-8DBCE33988A9}">
      <dsp:nvSpPr>
        <dsp:cNvPr id="0" name=""/>
        <dsp:cNvSpPr/>
      </dsp:nvSpPr>
      <dsp:spPr>
        <a:xfrm>
          <a:off x="7360879" y="582618"/>
          <a:ext cx="4597263" cy="183890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6022" tIns="117348" rIns="58674" bIns="117348" numCol="1" spcCol="1270" anchor="ctr" anchorCtr="0">
          <a:noAutofit/>
        </a:bodyPr>
        <a:lstStyle/>
        <a:p>
          <a:pPr marL="0" lvl="0" indent="0" algn="ctr" defTabSz="1955800">
            <a:lnSpc>
              <a:spcPct val="90000"/>
            </a:lnSpc>
            <a:spcBef>
              <a:spcPct val="0"/>
            </a:spcBef>
            <a:spcAft>
              <a:spcPct val="35000"/>
            </a:spcAft>
            <a:buNone/>
          </a:pPr>
          <a:r>
            <a:rPr lang="en-US" sz="4400" kern="1200" dirty="0"/>
            <a:t>Periodic Review</a:t>
          </a:r>
        </a:p>
      </dsp:txBody>
      <dsp:txXfrm>
        <a:off x="8280332" y="582618"/>
        <a:ext cx="2758358" cy="183890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0.58467</cdr:x>
      <cdr:y>0.16761</cdr:y>
    </cdr:from>
    <cdr:to>
      <cdr:x>0.66383</cdr:x>
      <cdr:y>0.24976</cdr:y>
    </cdr:to>
    <cdr:sp macro="" textlink="">
      <cdr:nvSpPr>
        <cdr:cNvPr id="2" name="TextBox 3">
          <a:extLst xmlns:a="http://schemas.openxmlformats.org/drawingml/2006/main">
            <a:ext uri="{FF2B5EF4-FFF2-40B4-BE49-F238E27FC236}">
              <a16:creationId xmlns:a16="http://schemas.microsoft.com/office/drawing/2014/main" id="{85AA9CEB-F1A0-3D44-9A10-2A844A8B65F9}"/>
            </a:ext>
          </a:extLst>
        </cdr:cNvPr>
        <cdr:cNvSpPr txBox="1"/>
      </cdr:nvSpPr>
      <cdr:spPr>
        <a:xfrm xmlns:a="http://schemas.openxmlformats.org/drawingml/2006/main">
          <a:off x="4845052" y="753541"/>
          <a:ext cx="655949"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solidFill>
                <a:srgbClr val="00B1AB"/>
              </a:solidFill>
              <a:latin typeface="Open Sans" charset="0"/>
              <a:ea typeface="Open Sans" charset="0"/>
              <a:cs typeface="Open Sans" charset="0"/>
            </a:rPr>
            <a:t>52%</a:t>
          </a:r>
        </a:p>
      </cdr:txBody>
    </cdr:sp>
  </cdr:relSizeAnchor>
  <cdr:relSizeAnchor xmlns:cdr="http://schemas.openxmlformats.org/drawingml/2006/chartDrawing">
    <cdr:from>
      <cdr:x>0.29556</cdr:x>
      <cdr:y>0.41785</cdr:y>
    </cdr:from>
    <cdr:to>
      <cdr:x>0.35885</cdr:x>
      <cdr:y>0.5</cdr:y>
    </cdr:to>
    <cdr:sp macro="" textlink="">
      <cdr:nvSpPr>
        <cdr:cNvPr id="3" name="TextBox 8">
          <a:extLst xmlns:a="http://schemas.openxmlformats.org/drawingml/2006/main">
            <a:ext uri="{FF2B5EF4-FFF2-40B4-BE49-F238E27FC236}">
              <a16:creationId xmlns:a16="http://schemas.microsoft.com/office/drawing/2014/main" id="{8F23B64C-0830-4A48-8CF8-C234818B5C21}"/>
            </a:ext>
          </a:extLst>
        </cdr:cNvPr>
        <cdr:cNvSpPr txBox="1"/>
      </cdr:nvSpPr>
      <cdr:spPr>
        <a:xfrm xmlns:a="http://schemas.openxmlformats.org/drawingml/2006/main">
          <a:off x="2449217" y="1878568"/>
          <a:ext cx="524503"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solidFill>
                <a:srgbClr val="00B1AB"/>
              </a:solidFill>
              <a:latin typeface="Open Sans" charset="0"/>
              <a:ea typeface="Open Sans" charset="0"/>
              <a:cs typeface="Open Sans" charset="0"/>
            </a:rPr>
            <a:t>1%</a:t>
          </a:r>
        </a:p>
      </cdr:txBody>
    </cdr:sp>
  </cdr:relSizeAnchor>
  <cdr:relSizeAnchor xmlns:cdr="http://schemas.openxmlformats.org/drawingml/2006/chartDrawing">
    <cdr:from>
      <cdr:x>0.47952</cdr:x>
      <cdr:y>0.65045</cdr:y>
    </cdr:from>
    <cdr:to>
      <cdr:x>0.55868</cdr:x>
      <cdr:y>0.7326</cdr:y>
    </cdr:to>
    <cdr:sp macro="" textlink="">
      <cdr:nvSpPr>
        <cdr:cNvPr id="4" name="TextBox 9">
          <a:extLst xmlns:a="http://schemas.openxmlformats.org/drawingml/2006/main">
            <a:ext uri="{FF2B5EF4-FFF2-40B4-BE49-F238E27FC236}">
              <a16:creationId xmlns:a16="http://schemas.microsoft.com/office/drawing/2014/main" id="{E222C603-282F-2143-9752-3E9E6D6279C0}"/>
            </a:ext>
          </a:extLst>
        </cdr:cNvPr>
        <cdr:cNvSpPr txBox="1"/>
      </cdr:nvSpPr>
      <cdr:spPr>
        <a:xfrm xmlns:a="http://schemas.openxmlformats.org/drawingml/2006/main">
          <a:off x="3973693" y="2924283"/>
          <a:ext cx="655949"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solidFill>
                <a:srgbClr val="00B1AB"/>
              </a:solidFill>
              <a:latin typeface="Open Sans" charset="0"/>
              <a:ea typeface="Open Sans" charset="0"/>
              <a:cs typeface="Open Sans" charset="0"/>
            </a:rPr>
            <a:t>16%</a:t>
          </a:r>
        </a:p>
      </cdr:txBody>
    </cdr:sp>
  </cdr:relSizeAnchor>
  <cdr:relSizeAnchor xmlns:cdr="http://schemas.openxmlformats.org/drawingml/2006/chartDrawing">
    <cdr:from>
      <cdr:x>0.92157</cdr:x>
      <cdr:y>0.89608</cdr:y>
    </cdr:from>
    <cdr:to>
      <cdr:x>1</cdr:x>
      <cdr:y>0.97823</cdr:y>
    </cdr:to>
    <cdr:sp macro="" textlink="">
      <cdr:nvSpPr>
        <cdr:cNvPr id="5" name="TextBox 10">
          <a:extLst xmlns:a="http://schemas.openxmlformats.org/drawingml/2006/main">
            <a:ext uri="{FF2B5EF4-FFF2-40B4-BE49-F238E27FC236}">
              <a16:creationId xmlns:a16="http://schemas.microsoft.com/office/drawing/2014/main" id="{9F977159-942F-CB4E-B28F-AD532CE3989C}"/>
            </a:ext>
          </a:extLst>
        </cdr:cNvPr>
        <cdr:cNvSpPr txBox="1"/>
      </cdr:nvSpPr>
      <cdr:spPr>
        <a:xfrm xmlns:a="http://schemas.openxmlformats.org/drawingml/2006/main">
          <a:off x="7636820" y="4028596"/>
          <a:ext cx="64993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b="1" dirty="0">
              <a:solidFill>
                <a:srgbClr val="00B1AB"/>
              </a:solidFill>
              <a:latin typeface="Open Sans" charset="0"/>
              <a:ea typeface="Open Sans" charset="0"/>
              <a:cs typeface="Open Sans" charset="0"/>
            </a:rPr>
            <a:t>30%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0799A-0B77-4B81-863F-0691952A7DFB}" type="datetimeFigureOut">
              <a:rPr lang="en-US" smtClean="0"/>
              <a:t>7/21/2021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94951F-DB89-46A0-8245-A40C626A4F19}" type="slidenum">
              <a:rPr lang="en-US" smtClean="0"/>
              <a:t>‹#›</a:t>
            </a:fld>
            <a:endParaRPr lang="en-US"/>
          </a:p>
        </p:txBody>
      </p:sp>
    </p:spTree>
    <p:extLst>
      <p:ext uri="{BB962C8B-B14F-4D97-AF65-F5344CB8AC3E}">
        <p14:creationId xmlns:p14="http://schemas.microsoft.com/office/powerpoint/2010/main" val="1695407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8663" y="1162050"/>
            <a:ext cx="5576887" cy="3136900"/>
          </a:xfrm>
        </p:spPr>
      </p:sp>
      <p:sp>
        <p:nvSpPr>
          <p:cNvPr id="3" name="Notes Placeholder 2"/>
          <p:cNvSpPr>
            <a:spLocks noGrp="1"/>
          </p:cNvSpPr>
          <p:nvPr>
            <p:ph type="body" idx="1"/>
          </p:nvPr>
        </p:nvSpPr>
        <p:spPr/>
        <p:txBody>
          <a:bodyPr/>
          <a:lstStyle/>
          <a:p>
            <a:r>
              <a:rPr lang="en-US" i="1" dirty="0"/>
              <a:t>Facilitator’s Notes:</a:t>
            </a:r>
          </a:p>
          <a:p>
            <a:pPr marL="174708" indent="-174708">
              <a:buFont typeface="Wingdings" panose="05000000000000000000" pitchFamily="2" charset="2"/>
              <a:buChar char="Ø"/>
            </a:pPr>
            <a:r>
              <a:rPr lang="en-US" dirty="0"/>
              <a:t>Actions for Prior</a:t>
            </a:r>
            <a:r>
              <a:rPr lang="en-US" baseline="0" dirty="0"/>
              <a:t> to </a:t>
            </a:r>
            <a:r>
              <a:rPr lang="en-US" dirty="0"/>
              <a:t>the session:</a:t>
            </a:r>
          </a:p>
          <a:p>
            <a:pPr marL="631908" lvl="1" indent="-174708">
              <a:buFont typeface="Wingdings" panose="05000000000000000000" pitchFamily="2" charset="2"/>
              <a:buChar char="Ø"/>
            </a:pPr>
            <a:r>
              <a:rPr lang="en-US" dirty="0"/>
              <a:t>Slide #1 – Update presenter names</a:t>
            </a:r>
            <a:endParaRPr lang="en-US" dirty="0">
              <a:cs typeface="Calibri"/>
            </a:endParaRPr>
          </a:p>
          <a:p>
            <a:pPr marL="631908" lvl="1" indent="-174708">
              <a:buFont typeface="Wingdings" panose="05000000000000000000" pitchFamily="2" charset="2"/>
              <a:buChar char="Ø"/>
            </a:pPr>
            <a:r>
              <a:rPr lang="en-US" dirty="0"/>
              <a:t>Hide the other region consultant slide (8,9 or 10)</a:t>
            </a:r>
          </a:p>
          <a:p>
            <a:pPr marL="631908" lvl="1" indent="-174708">
              <a:buFont typeface="Wingdings" panose="05000000000000000000" pitchFamily="2" charset="2"/>
              <a:buChar char="Ø"/>
            </a:pPr>
            <a:r>
              <a:rPr lang="en-US" dirty="0"/>
              <a:t>Hide other regions workshop slide (79,80,or 81) for Upcoming Workshops</a:t>
            </a:r>
          </a:p>
          <a:p>
            <a:pPr marL="631908" lvl="1" indent="-174708">
              <a:buFont typeface="Wingdings" panose="05000000000000000000" pitchFamily="2" charset="2"/>
              <a:buChar char="Ø"/>
            </a:pPr>
            <a:r>
              <a:rPr lang="en-US" dirty="0"/>
              <a:t>Set up Polls</a:t>
            </a:r>
          </a:p>
          <a:p>
            <a:pPr marL="631908" lvl="1" indent="-174708">
              <a:buFont typeface="Wingdings" panose="05000000000000000000" pitchFamily="2" charset="2"/>
              <a:buChar char="Ø"/>
            </a:pPr>
            <a:r>
              <a:rPr lang="en-US" dirty="0"/>
              <a:t>Update</a:t>
            </a:r>
            <a:r>
              <a:rPr lang="en-US" baseline="0" dirty="0"/>
              <a:t> Opening Round Question</a:t>
            </a:r>
            <a:endParaRPr lang="en-US" dirty="0"/>
          </a:p>
          <a:p>
            <a:r>
              <a:rPr lang="en-US" i="1" dirty="0"/>
              <a:t>Facilitator’s Notes:</a:t>
            </a:r>
          </a:p>
          <a:p>
            <a:pPr marL="174708" indent="-174708">
              <a:buFont typeface="Wingdings" panose="05000000000000000000" pitchFamily="2" charset="2"/>
              <a:buChar char="Ø"/>
            </a:pPr>
            <a:r>
              <a:rPr lang="en-US" dirty="0"/>
              <a:t>Actions for</a:t>
            </a:r>
            <a:r>
              <a:rPr lang="en-US" baseline="0" dirty="0"/>
              <a:t> team to do 30 minutes prior to </a:t>
            </a:r>
            <a:r>
              <a:rPr lang="en-US" dirty="0"/>
              <a:t>the session:</a:t>
            </a:r>
          </a:p>
          <a:p>
            <a:pPr marL="631908" lvl="1" indent="-174708">
              <a:buFont typeface="Wingdings" panose="05000000000000000000" pitchFamily="2" charset="2"/>
              <a:buChar char="Ø"/>
            </a:pPr>
            <a:r>
              <a:rPr lang="en-US" dirty="0"/>
              <a:t>Check that the presenter can share their screen, run videos and video work</a:t>
            </a:r>
            <a:endParaRPr lang="en-US" dirty="0">
              <a:cs typeface="Calibri" panose="020F0502020204030204"/>
            </a:endParaRPr>
          </a:p>
          <a:p>
            <a:pPr marL="631908" lvl="1" indent="-174708">
              <a:buFont typeface="Wingdings" panose="05000000000000000000" pitchFamily="2" charset="2"/>
              <a:buChar char="Ø"/>
            </a:pPr>
            <a:r>
              <a:rPr lang="en-US" dirty="0"/>
              <a:t>Check that the presenter marks “Share Computer sounds” and “Optimize Screen sharing for video clip” so that any videos shown can be heard by others – it is on the same screen that you choose which screen to share. </a:t>
            </a:r>
          </a:p>
          <a:p>
            <a:pPr marL="631908" lvl="1" indent="-174708">
              <a:buFont typeface="Wingdings" panose="05000000000000000000" pitchFamily="2" charset="2"/>
              <a:buChar char="Ø"/>
              <a:defRPr/>
            </a:pPr>
            <a:r>
              <a:rPr lang="en-US" dirty="0"/>
              <a:t>Check the polls -</a:t>
            </a:r>
            <a:endParaRPr lang="en-US" dirty="0">
              <a:cs typeface="Calibri"/>
            </a:endParaRPr>
          </a:p>
          <a:p>
            <a:pPr marL="631908" lvl="1" indent="-174708">
              <a:buFont typeface="Wingdings" panose="05000000000000000000" pitchFamily="2" charset="2"/>
              <a:buChar char="Ø"/>
            </a:pPr>
            <a:r>
              <a:rPr lang="en-US" dirty="0"/>
              <a:t>Turn on transcript – </a:t>
            </a:r>
            <a:endParaRPr lang="en-US" dirty="0">
              <a:cs typeface="Calibri" panose="020F0502020204030204"/>
            </a:endParaRPr>
          </a:p>
          <a:p>
            <a:pPr marL="631908" lvl="1" indent="-174708">
              <a:buFont typeface="Wingdings" panose="05000000000000000000" pitchFamily="2" charset="2"/>
              <a:buChar char="Ø"/>
            </a:pPr>
            <a:r>
              <a:rPr lang="en-US" dirty="0">
                <a:cs typeface="Calibri" panose="020F0502020204030204"/>
              </a:rPr>
              <a:t>Assign some</a:t>
            </a:r>
            <a:r>
              <a:rPr lang="en-US" baseline="0" dirty="0">
                <a:cs typeface="Calibri" panose="020F0502020204030204"/>
              </a:rPr>
              <a:t>one to set up </a:t>
            </a:r>
            <a:r>
              <a:rPr lang="en-US" dirty="0">
                <a:cs typeface="Calibri" panose="020F0502020204030204"/>
              </a:rPr>
              <a:t>Break-out Groups </a:t>
            </a:r>
          </a:p>
          <a:p>
            <a:pPr marL="631908" lvl="1" indent="-174708">
              <a:buFont typeface="Wingdings" panose="05000000000000000000" pitchFamily="2" charset="2"/>
              <a:buChar char="Ø"/>
            </a:pPr>
            <a:r>
              <a:rPr lang="en-US" dirty="0">
                <a:cs typeface="Calibri" panose="020F0502020204030204"/>
              </a:rPr>
              <a:t>Assign</a:t>
            </a:r>
            <a:r>
              <a:rPr lang="en-US" baseline="0" dirty="0">
                <a:cs typeface="Calibri" panose="020F0502020204030204"/>
              </a:rPr>
              <a:t> taking </a:t>
            </a:r>
            <a:r>
              <a:rPr lang="en-US" dirty="0">
                <a:cs typeface="Calibri" panose="020F0502020204030204"/>
              </a:rPr>
              <a:t>attendance </a:t>
            </a:r>
          </a:p>
          <a:p>
            <a:pPr marL="631908" lvl="1" indent="-174708">
              <a:buFont typeface="Wingdings" panose="05000000000000000000" pitchFamily="2" charset="2"/>
              <a:buChar char="Ø"/>
            </a:pPr>
            <a:r>
              <a:rPr lang="en-US" dirty="0">
                <a:cs typeface="Calibri" panose="020F0502020204030204"/>
              </a:rPr>
              <a:t>Assign a time-keeper</a:t>
            </a:r>
            <a:endParaRPr lang="en-US" dirty="0"/>
          </a:p>
          <a:p>
            <a:pPr marL="631908" lvl="1" indent="-174708">
              <a:buFont typeface="Wingdings" panose="05000000000000000000" pitchFamily="2" charset="2"/>
              <a:buChar char="Ø"/>
            </a:pPr>
            <a:r>
              <a:rPr lang="en-US" dirty="0">
                <a:cs typeface="Calibri"/>
              </a:rPr>
              <a:t>Assign a Host</a:t>
            </a:r>
            <a:endParaRPr lang="en-US" dirty="0"/>
          </a:p>
          <a:p>
            <a:pPr marL="631908" lvl="1" indent="-174708">
              <a:buFont typeface="Wingdings" panose="05000000000000000000" pitchFamily="2" charset="2"/>
              <a:buChar char="Ø"/>
            </a:pPr>
            <a:r>
              <a:rPr lang="en-US" dirty="0">
                <a:cs typeface="Calibri"/>
              </a:rPr>
              <a:t>Assign someone to monitor Chat</a:t>
            </a:r>
            <a:endParaRPr lang="en-US" dirty="0"/>
          </a:p>
          <a:p>
            <a:pPr marL="631908" lvl="1" indent="-174708">
              <a:buFont typeface="Wingdings" panose="05000000000000000000" pitchFamily="2" charset="2"/>
              <a:buChar char="Ø"/>
            </a:pPr>
            <a:r>
              <a:rPr lang="en-US" dirty="0"/>
              <a:t>Assign someone</a:t>
            </a:r>
            <a:r>
              <a:rPr lang="en-US" baseline="0" dirty="0"/>
              <a:t> to t</a:t>
            </a:r>
            <a:r>
              <a:rPr lang="en-US" dirty="0"/>
              <a:t>urn on </a:t>
            </a:r>
            <a:r>
              <a:rPr lang="en-US" b="1" dirty="0">
                <a:solidFill>
                  <a:srgbClr val="FF0000"/>
                </a:solidFill>
              </a:rPr>
              <a:t>record</a:t>
            </a:r>
          </a:p>
          <a:p>
            <a:pPr marL="631908" lvl="1" indent="-174708">
              <a:buFont typeface="Wingdings" panose="05000000000000000000" pitchFamily="2" charset="2"/>
              <a:buChar char="Ø"/>
            </a:pPr>
            <a:r>
              <a:rPr lang="en-US" dirty="0"/>
              <a:t>Turn</a:t>
            </a:r>
            <a:r>
              <a:rPr lang="en-US" baseline="0" dirty="0"/>
              <a:t> on Auto-script</a:t>
            </a:r>
            <a:endParaRPr lang="en-US" dirty="0"/>
          </a:p>
          <a:p>
            <a:pPr marL="174708" indent="-174708">
              <a:buFont typeface="Wingdings" panose="05000000000000000000" pitchFamily="2" charset="2"/>
              <a:buChar char="Ø"/>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1</a:t>
            </a:fld>
            <a:endParaRPr lang="en-US"/>
          </a:p>
        </p:txBody>
      </p:sp>
    </p:spTree>
    <p:extLst>
      <p:ext uri="{BB962C8B-B14F-4D97-AF65-F5344CB8AC3E}">
        <p14:creationId xmlns:p14="http://schemas.microsoft.com/office/powerpoint/2010/main" val="4163006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t>
            </a:r>
            <a:r>
              <a:rPr lang="en-US" dirty="0"/>
              <a:t>The Organization Data Activity section – 16 minutes</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Your organization received an individualize profile that looks like the one on your screen. The data on it reflects what was submitted earlier this year on the 2019 annual </a:t>
            </a:r>
            <a:r>
              <a:rPr lang="en-US" dirty="0" err="1"/>
              <a:t>QuILTSS</a:t>
            </a:r>
            <a:r>
              <a:rPr lang="en-US" dirty="0"/>
              <a:t> initiative survey. There were a few outcomes on the profile that were computed by the data provided, and we will show you all these formulas in today’s session. </a:t>
            </a:r>
          </a:p>
          <a:p>
            <a:pPr marL="171450" indent="-171450">
              <a:buFont typeface="Wingdings" panose="05000000000000000000" pitchFamily="2" charset="2"/>
              <a:buChar char="Ø"/>
            </a:pPr>
            <a:r>
              <a:rPr lang="en-US" dirty="0"/>
              <a:t>Please pull out the profile to have it in front of you now.</a:t>
            </a:r>
          </a:p>
          <a:p>
            <a:pPr marL="171450" indent="-171450">
              <a:buFont typeface="Wingdings" panose="05000000000000000000" pitchFamily="2" charset="2"/>
              <a:buChar char="Ø"/>
            </a:pPr>
            <a:r>
              <a:rPr lang="en-US" dirty="0"/>
              <a:t>As you are doing that, we’d like you to respond to a quick poll that should appear on your screen now. The question is, how familiar are you with the kinds of data on your profile?</a:t>
            </a:r>
          </a:p>
          <a:p>
            <a:pPr marL="628650" lvl="1" indent="-171450">
              <a:buFont typeface="Wingdings" panose="05000000000000000000" pitchFamily="2" charset="2"/>
              <a:buChar char="Ø"/>
            </a:pPr>
            <a:r>
              <a:rPr lang="en-US" dirty="0"/>
              <a:t>Not at all familiar – I’ve never seen these kind of data before</a:t>
            </a:r>
          </a:p>
          <a:p>
            <a:pPr marL="628650" lvl="1" indent="-171450">
              <a:buFont typeface="Wingdings" panose="05000000000000000000" pitchFamily="2" charset="2"/>
              <a:buChar char="Ø"/>
            </a:pPr>
            <a:r>
              <a:rPr lang="en-US" dirty="0"/>
              <a:t>A little familiar – we track some of these data in our organization</a:t>
            </a:r>
          </a:p>
          <a:p>
            <a:pPr marL="628650" lvl="1" indent="-171450">
              <a:buFont typeface="Wingdings" panose="05000000000000000000" pitchFamily="2" charset="2"/>
              <a:buChar char="Ø"/>
            </a:pPr>
            <a:r>
              <a:rPr lang="en-US" dirty="0"/>
              <a:t>Familiar – we track many of these data regularly </a:t>
            </a:r>
          </a:p>
          <a:p>
            <a:pPr marL="628650" lvl="1" indent="-171450">
              <a:buFont typeface="Wingdings" panose="05000000000000000000" pitchFamily="2" charset="2"/>
              <a:buChar char="Ø"/>
            </a:pPr>
            <a:r>
              <a:rPr lang="en-US" dirty="0"/>
              <a:t>Very familiar – we track these data regularly and we use them for decision making</a:t>
            </a:r>
          </a:p>
          <a:p>
            <a:pPr marL="628650" lvl="1" indent="-171450">
              <a:buFont typeface="Wingdings" panose="05000000000000000000" pitchFamily="2" charset="2"/>
              <a:buChar char="Ø"/>
            </a:pPr>
            <a:endParaRPr lang="en-US"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Facilitator Notes:</a:t>
            </a:r>
          </a:p>
          <a:p>
            <a:pPr marL="171450" indent="-171450">
              <a:buFont typeface="Wingdings" panose="05000000000000000000" pitchFamily="2" charset="2"/>
              <a:buChar char="Ø"/>
            </a:pPr>
            <a:r>
              <a:rPr lang="en-US" i="1" dirty="0"/>
              <a:t>Show people the results and report back. Tell them that if they have a lot of questions, we hope the presentation will answer their questions and that they will learn a lot from the presentation.</a:t>
            </a:r>
          </a:p>
          <a:p>
            <a:pPr marL="171450" indent="-171450">
              <a:buFont typeface="Wingdings" panose="05000000000000000000" pitchFamily="2" charset="2"/>
              <a:buChar char="Ø"/>
            </a:pPr>
            <a:r>
              <a:rPr lang="en-US" i="1" dirty="0"/>
              <a:t>If they are familiar with the information, this will be a nice chance to review how their data compare to other organizations like theirs. </a:t>
            </a:r>
          </a:p>
        </p:txBody>
      </p:sp>
      <p:sp>
        <p:nvSpPr>
          <p:cNvPr id="4" name="Slide Number Placeholder 3"/>
          <p:cNvSpPr>
            <a:spLocks noGrp="1"/>
          </p:cNvSpPr>
          <p:nvPr>
            <p:ph type="sldNum" sz="quarter" idx="5"/>
          </p:nvPr>
        </p:nvSpPr>
        <p:spPr/>
        <p:txBody>
          <a:bodyPr/>
          <a:lstStyle/>
          <a:p>
            <a:fld id="{1794951F-DB89-46A0-8245-A40C626A4F19}" type="slidenum">
              <a:rPr lang="en-US" smtClean="0"/>
              <a:t>10</a:t>
            </a:fld>
            <a:endParaRPr lang="en-US"/>
          </a:p>
        </p:txBody>
      </p:sp>
    </p:spTree>
    <p:extLst>
      <p:ext uri="{BB962C8B-B14F-4D97-AF65-F5344CB8AC3E}">
        <p14:creationId xmlns:p14="http://schemas.microsoft.com/office/powerpoint/2010/main" val="3942157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Now that you have your organizational profile in front of you, turn to page 5 in your self-assessment workbook. The page in the workbook should have a chart on it, like the one on your screen. </a:t>
            </a:r>
          </a:p>
          <a:p>
            <a:pPr marL="628650" lvl="1" indent="-171450">
              <a:buFont typeface="Wingdings" panose="05000000000000000000" pitchFamily="2" charset="2"/>
              <a:buChar char="Ø"/>
            </a:pPr>
            <a:r>
              <a:rPr lang="en-US" dirty="0"/>
              <a:t>On the left of the chart are the types of data that are included on the organizational, regional and state profiles. The data from the top box on the profile are not included in the chart, as those are more descriptive data about your organization and don’t lend them selves as well to comparison. You’ll recall that we discussed those data in the last workshop session.</a:t>
            </a:r>
          </a:p>
          <a:p>
            <a:pPr marL="628650" lvl="1" indent="-171450">
              <a:buFont typeface="Wingdings" panose="05000000000000000000" pitchFamily="2" charset="2"/>
              <a:buChar char="Ø"/>
            </a:pPr>
            <a:r>
              <a:rPr lang="en-US" dirty="0"/>
              <a:t>The middle columns in the chart are labeled at the top with “my organization,” ”my region,” and “my state.” in each of those columns, you’ll have a chance in this presentation to enter the data for each item in the left column in their respective column for organization, region and state. </a:t>
            </a:r>
          </a:p>
          <a:p>
            <a:pPr marL="628650" lvl="1" indent="-171450">
              <a:buFont typeface="Wingdings" panose="05000000000000000000" pitchFamily="2" charset="2"/>
              <a:buChar char="Ø"/>
            </a:pPr>
            <a:r>
              <a:rPr lang="en-US" dirty="0"/>
              <a:t>On the right, there is a small space for you to make notes as we go along today. You can note data where you have some questions or concerns that you’d like to revisit later.</a:t>
            </a:r>
          </a:p>
          <a:p>
            <a:pPr marL="628650" lvl="1" indent="-171450">
              <a:buFont typeface="Wingdings" panose="05000000000000000000" pitchFamily="2" charset="2"/>
              <a:buChar char="Ø"/>
            </a:pPr>
            <a:r>
              <a:rPr lang="en-US" dirty="0"/>
              <a:t>Take a few minutes now to enter your organizations data in the second column from the left which is titled ”my organization.” using your organizational profile, go down the left column to enter the numbers from your organizational profile. You can start with the percent of your on-call or temporary DSPs. Then your percent of DSPs who are not distinguished between full time or part time, then your percent of part time DSPs, and so on. </a:t>
            </a:r>
          </a:p>
          <a:p>
            <a:pPr marL="628650" lvl="1" indent="-171450">
              <a:buFont typeface="Wingdings" panose="05000000000000000000" pitchFamily="2" charset="2"/>
              <a:buChar char="Ø"/>
            </a:pPr>
            <a:r>
              <a:rPr lang="en-US" dirty="0"/>
              <a:t>Take a few minutes now. Feel free to use the chat box or unmute yourself if you have questions.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Facilitator’s Notes:</a:t>
            </a:r>
          </a:p>
          <a:p>
            <a:pPr marL="171450" indent="-171450">
              <a:buFont typeface="Wingdings" panose="05000000000000000000" pitchFamily="2" charset="2"/>
              <a:buChar char="Ø"/>
            </a:pPr>
            <a:r>
              <a:rPr lang="en-US" i="1" dirty="0"/>
              <a:t>Allow for 5-6 minutes for participants to enter their organizational data into the workbook.</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073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The importance of looking at your data is not so much to keep score, but to use the data to inform your efforts and decision making about addressing your workforce challenges. </a:t>
            </a:r>
          </a:p>
          <a:p>
            <a:pPr marL="628650" lvl="1" indent="-171450">
              <a:buFont typeface="Wingdings" panose="05000000000000000000" pitchFamily="2" charset="2"/>
              <a:buChar char="Ø"/>
            </a:pPr>
            <a:r>
              <a:rPr lang="en-US" dirty="0"/>
              <a:t>If your organization is like many other provider organizations, you experience difficulties in recruiting, selecting, training, and/or retaining DSPs and FLSs. </a:t>
            </a:r>
          </a:p>
          <a:p>
            <a:pPr marL="628650" lvl="1" indent="-171450">
              <a:buFont typeface="Wingdings" panose="05000000000000000000" pitchFamily="2" charset="2"/>
              <a:buChar char="Ø"/>
            </a:pPr>
            <a:r>
              <a:rPr lang="en-US" dirty="0"/>
              <a:t>Knowing your data and how your data compares to other organizations like yours can help you be better informed about selecting a strategy to address one of these challenges. </a:t>
            </a:r>
          </a:p>
          <a:p>
            <a:pPr marL="628650" lvl="1" indent="-171450">
              <a:buFont typeface="Wingdings" panose="05000000000000000000" pitchFamily="2" charset="2"/>
              <a:buChar char="Ø"/>
            </a:pPr>
            <a:r>
              <a:rPr lang="en-US" dirty="0"/>
              <a:t>As you become more familiar with your data over time, you can compare your organizational data with your own numbers to see your changes over time.</a:t>
            </a:r>
          </a:p>
          <a:p>
            <a:pPr marL="628650" lvl="1" indent="-171450">
              <a:buFont typeface="Wingdings" panose="05000000000000000000" pitchFamily="2" charset="2"/>
              <a:buChar char="Ø"/>
            </a:pPr>
            <a:r>
              <a:rPr lang="en-US" dirty="0"/>
              <a:t>Ultimately, using your data for decision making can help you to work smarter, not harder.</a:t>
            </a:r>
          </a:p>
        </p:txBody>
      </p:sp>
      <p:sp>
        <p:nvSpPr>
          <p:cNvPr id="4" name="Slide Number Placeholder 3"/>
          <p:cNvSpPr>
            <a:spLocks noGrp="1"/>
          </p:cNvSpPr>
          <p:nvPr>
            <p:ph type="sldNum" sz="quarter" idx="5"/>
          </p:nvPr>
        </p:nvSpPr>
        <p:spPr/>
        <p:txBody>
          <a:bodyPr/>
          <a:lstStyle/>
          <a:p>
            <a:fld id="{1794951F-DB89-46A0-8245-A40C626A4F19}" type="slidenum">
              <a:rPr lang="en-US" smtClean="0"/>
              <a:t>12</a:t>
            </a:fld>
            <a:endParaRPr lang="en-US"/>
          </a:p>
        </p:txBody>
      </p:sp>
    </p:spTree>
    <p:extLst>
      <p:ext uri="{BB962C8B-B14F-4D97-AF65-F5344CB8AC3E}">
        <p14:creationId xmlns:p14="http://schemas.microsoft.com/office/powerpoint/2010/main" val="2731485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Thinking more broadly about using data in our lives, are there other kinds of data you use for decision making? Can you think of any kinds? </a:t>
            </a:r>
          </a:p>
          <a:p>
            <a:pPr marL="628650" lvl="1" indent="-171450">
              <a:buFont typeface="Wingdings" panose="05000000000000000000" pitchFamily="2" charset="2"/>
              <a:buChar char="Ø"/>
            </a:pPr>
            <a:r>
              <a:rPr lang="en-US" dirty="0"/>
              <a:t>As you’re thinking, here are a few examples:</a:t>
            </a:r>
          </a:p>
          <a:p>
            <a:pPr marL="628650" lvl="1" indent="-171450">
              <a:buFont typeface="Wingdings" panose="05000000000000000000" pitchFamily="2" charset="2"/>
              <a:buChar char="Ø"/>
            </a:pPr>
            <a:r>
              <a:rPr lang="en-US" dirty="0"/>
              <a:t>Do you have a smart watch with rings that track your active calories burned, or number of times you’ve stood up and walked around today? All the information can be used to inform your choices about exercise and activity.</a:t>
            </a:r>
          </a:p>
          <a:p>
            <a:pPr marL="628650" lvl="1" indent="-171450">
              <a:buFont typeface="Wingdings" panose="05000000000000000000" pitchFamily="2" charset="2"/>
              <a:buChar char="Ø"/>
            </a:pPr>
            <a:r>
              <a:rPr lang="en-US" dirty="0"/>
              <a:t>Do you use a budget to help you track your spending? Maybe you use some kind of rule of thumb like the one on your screen or a credit card report to help you track where your money is going. Knowing how you spend can help you make informed decisions about your choices in the future. </a:t>
            </a:r>
          </a:p>
          <a:p>
            <a:pPr marL="628650" lvl="1" indent="-171450">
              <a:buFont typeface="Wingdings" panose="05000000000000000000" pitchFamily="2" charset="2"/>
              <a:buChar char="Ø"/>
            </a:pPr>
            <a:r>
              <a:rPr lang="en-US" dirty="0"/>
              <a:t>Finally, report cards may have kind of data the help you inform your efforts in spending your time and energy as you or your children or grandchildren study. Ideally, your grade should reflect how well you have mastered the content. </a:t>
            </a:r>
          </a:p>
          <a:p>
            <a:pPr marL="628650" lvl="1" indent="-171450">
              <a:buFont typeface="Wingdings" panose="05000000000000000000" pitchFamily="2" charset="2"/>
              <a:buChar char="Ø"/>
            </a:pPr>
            <a:r>
              <a:rPr lang="en-US" dirty="0"/>
              <a:t>What other kinds of data do you use in your personal or work life? You can use the chat box or unmute your microphone to tell us.</a:t>
            </a:r>
          </a:p>
          <a:p>
            <a:pPr marL="1085850" lvl="2" indent="-171450">
              <a:buFont typeface="Wingdings" panose="05000000000000000000" pitchFamily="2" charset="2"/>
              <a:buChar char="Ø"/>
            </a:pPr>
            <a:r>
              <a:rPr lang="en-US" dirty="0"/>
              <a:t>[A few examples: taking temperature when going to work or school during the COVID-19 pandemic (going home if temperature is above 100.4), keeping track of your mileage you’ve driven on this tank of gas to make sure you fill up again before you run out, etc.]</a:t>
            </a:r>
          </a:p>
        </p:txBody>
      </p:sp>
      <p:sp>
        <p:nvSpPr>
          <p:cNvPr id="4" name="Slide Number Placeholder 3"/>
          <p:cNvSpPr>
            <a:spLocks noGrp="1"/>
          </p:cNvSpPr>
          <p:nvPr>
            <p:ph type="sldNum" sz="quarter" idx="5"/>
          </p:nvPr>
        </p:nvSpPr>
        <p:spPr/>
        <p:txBody>
          <a:bodyPr/>
          <a:lstStyle/>
          <a:p>
            <a:fld id="{1794951F-DB89-46A0-8245-A40C626A4F19}" type="slidenum">
              <a:rPr lang="en-US" smtClean="0"/>
              <a:t>13</a:t>
            </a:fld>
            <a:endParaRPr lang="en-US"/>
          </a:p>
        </p:txBody>
      </p:sp>
    </p:spTree>
    <p:extLst>
      <p:ext uri="{BB962C8B-B14F-4D97-AF65-F5344CB8AC3E}">
        <p14:creationId xmlns:p14="http://schemas.microsoft.com/office/powerpoint/2010/main" val="1578642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62022" cy="4447187"/>
          </a:xfrm>
        </p:spPr>
        <p:txBody>
          <a:bodyPr>
            <a:normAutofit fontScale="92500" lnSpcReduction="10000"/>
          </a:bodyPr>
          <a:lstStyle/>
          <a:p>
            <a:r>
              <a:rPr lang="en-US" sz="1200" dirty="0"/>
              <a:t>Talking Points</a:t>
            </a:r>
          </a:p>
          <a:p>
            <a:pPr marL="171450" indent="-171450">
              <a:buFont typeface="Wingdings" panose="05000000000000000000" pitchFamily="2" charset="2"/>
              <a:buChar char="Ø"/>
            </a:pPr>
            <a:r>
              <a:rPr lang="en-US" sz="1200" dirty="0"/>
              <a:t>How</a:t>
            </a:r>
            <a:r>
              <a:rPr lang="en-US" sz="1200" baseline="0" dirty="0"/>
              <a:t> many of you collect workforce data in your organizations?  </a:t>
            </a:r>
          </a:p>
          <a:p>
            <a:pPr marL="171450" indent="-171450">
              <a:buFont typeface="Wingdings" panose="05000000000000000000" pitchFamily="2" charset="2"/>
              <a:buChar char="Ø"/>
            </a:pPr>
            <a:endParaRPr lang="en-US" sz="1200" baseline="0" dirty="0"/>
          </a:p>
          <a:p>
            <a:pPr marL="171450" indent="-171450">
              <a:buFont typeface="Wingdings" panose="05000000000000000000" pitchFamily="2" charset="2"/>
              <a:buChar char="Ø"/>
            </a:pPr>
            <a:r>
              <a:rPr lang="en-US" sz="1200" baseline="0" dirty="0"/>
              <a:t>How do you use this data to make decision around which strategies or solutions to try to address a particular workforce challenge you may have?  Collecting and analyzing your workforce data is an important step in considering strategies for improving workforce stability in your organizations and really at all levels.  Understanding workforce data can you us make decisions about choosing workforce solutions that are most likely to result in improving workforce stability. </a:t>
            </a:r>
          </a:p>
          <a:p>
            <a:pPr marL="171450" indent="-171450">
              <a:buFont typeface="Wingdings" panose="05000000000000000000" pitchFamily="2" charset="2"/>
              <a:buChar char="Ø"/>
            </a:pPr>
            <a:endParaRPr lang="en-US" sz="1200" baseline="0"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aseline="0" dirty="0"/>
              <a:t>These are the current most commonly used data sources and include state level studies, national staff stability survey and data from Bureau of Labor Statistics and census data. </a:t>
            </a:r>
            <a:r>
              <a:rPr lang="en-US" sz="1200" dirty="0"/>
              <a:t>We have found PHI data sets to be most helpful in understanding the scope of the DSW workforce.  While there isn’t a standard occupational code for DSP, the PHI data captures the largest group of direct care workers that includes DSPs.  </a:t>
            </a:r>
          </a:p>
          <a:p>
            <a:pPr marL="171450" indent="-171450">
              <a:buFont typeface="Wingdings" panose="05000000000000000000" pitchFamily="2" charset="2"/>
              <a:buChar char="Ø"/>
            </a:pPr>
            <a:endParaRPr lang="en-US" sz="1200" dirty="0"/>
          </a:p>
          <a:p>
            <a:pPr marL="171450" indent="-171450">
              <a:buFont typeface="Wingdings" panose="05000000000000000000" pitchFamily="2" charset="2"/>
              <a:buChar char="Ø"/>
            </a:pPr>
            <a:r>
              <a:rPr lang="en-US" sz="1200" dirty="0"/>
              <a:t>Some ways we</a:t>
            </a:r>
            <a:r>
              <a:rPr lang="en-US" sz="1200" baseline="0" dirty="0"/>
              <a:t> use workforce data include:</a:t>
            </a:r>
            <a:endParaRPr lang="en-US" sz="1200" dirty="0"/>
          </a:p>
          <a:p>
            <a:pPr marL="628650" lvl="1" indent="-171450">
              <a:buFont typeface="Wingdings" panose="05000000000000000000" pitchFamily="2" charset="2"/>
              <a:buChar char="Ø"/>
            </a:pPr>
            <a:r>
              <a:rPr lang="en-US" sz="1200" dirty="0"/>
              <a:t>Is</a:t>
            </a:r>
            <a:r>
              <a:rPr lang="en-US" sz="1200" baseline="0" dirty="0"/>
              <a:t> i</a:t>
            </a:r>
            <a:r>
              <a:rPr lang="en-US" sz="1200" dirty="0"/>
              <a:t>n our legislative advocacy</a:t>
            </a:r>
          </a:p>
          <a:p>
            <a:pPr marL="628650" lvl="1" indent="-171450">
              <a:buFont typeface="Wingdings" panose="05000000000000000000" pitchFamily="2" charset="2"/>
              <a:buChar char="Ø"/>
            </a:pPr>
            <a:r>
              <a:rPr lang="en-US" sz="1200" dirty="0"/>
              <a:t>To</a:t>
            </a:r>
            <a:r>
              <a:rPr lang="en-US" sz="1200" baseline="0" dirty="0"/>
              <a:t> increase a</a:t>
            </a:r>
            <a:r>
              <a:rPr lang="en-US" sz="1200" dirty="0"/>
              <a:t>ccuracy in separating information DSP who with certain populations or types of services</a:t>
            </a:r>
          </a:p>
          <a:p>
            <a:pPr marL="628650" lvl="1" indent="-171450">
              <a:buFont typeface="Wingdings" panose="05000000000000000000" pitchFamily="2" charset="2"/>
              <a:buChar char="Ø"/>
            </a:pPr>
            <a:r>
              <a:rPr lang="en-US" sz="1200" dirty="0"/>
              <a:t>To make informed policy and practice decisions</a:t>
            </a:r>
          </a:p>
          <a:p>
            <a:pPr marL="628650" lvl="1" indent="-171450">
              <a:buFont typeface="Wingdings" panose="05000000000000000000" pitchFamily="2" charset="2"/>
              <a:buChar char="Ø"/>
            </a:pPr>
            <a:r>
              <a:rPr lang="en-US" sz="1200" dirty="0"/>
              <a:t>To drive Data-based decision making within states, counties and </a:t>
            </a:r>
            <a:r>
              <a:rPr lang="en-US" dirty="0"/>
              <a:t>organizations</a:t>
            </a:r>
            <a:endParaRPr lang="en-US" sz="1200" dirty="0"/>
          </a:p>
          <a:p>
            <a:pPr marL="628650" lvl="1" indent="-171450">
              <a:buFont typeface="Wingdings" panose="05000000000000000000" pitchFamily="2" charset="2"/>
              <a:buChar char="Ø"/>
            </a:pPr>
            <a:r>
              <a:rPr lang="en-US" sz="1200" dirty="0"/>
              <a:t>To create wage scales within organizations</a:t>
            </a:r>
          </a:p>
          <a:p>
            <a:pPr marL="171450" indent="-171450">
              <a:buFont typeface="Wingdings" panose="05000000000000000000" pitchFamily="2" charset="2"/>
              <a:buChar char="Ø"/>
            </a:pPr>
            <a:endParaRPr lang="en-US" sz="1200" dirty="0"/>
          </a:p>
          <a:p>
            <a:pPr marL="171450" indent="-171450">
              <a:buFont typeface="Wingdings" panose="05000000000000000000" pitchFamily="2" charset="2"/>
              <a:buChar char="Ø"/>
            </a:pPr>
            <a:r>
              <a:rPr lang="en-US" sz="1200" dirty="0"/>
              <a:t>One thing to be cautious of when comparing your data to other data sources is to ensure that the data are computed in similar ways and with similar populations. When we discuss PHI data, for example, we know that the data might include additional workers. </a:t>
            </a:r>
          </a:p>
          <a:p>
            <a:endParaRPr lang="en-US" dirty="0"/>
          </a:p>
        </p:txBody>
      </p:sp>
      <p:sp>
        <p:nvSpPr>
          <p:cNvPr id="4" name="Slide Number Placeholder 3"/>
          <p:cNvSpPr>
            <a:spLocks noGrp="1"/>
          </p:cNvSpPr>
          <p:nvPr>
            <p:ph type="sldNum" sz="quarter" idx="5"/>
          </p:nvPr>
        </p:nvSpPr>
        <p:spPr/>
        <p:txBody>
          <a:bodyPr/>
          <a:lstStyle/>
          <a:p>
            <a:fld id="{3BBCF397-A6DB-6D47-93FD-904234E67E82}" type="slidenum">
              <a:rPr lang="en-US" smtClean="0"/>
              <a:t>14</a:t>
            </a:fld>
            <a:endParaRPr lang="en-US" dirty="0"/>
          </a:p>
        </p:txBody>
      </p:sp>
    </p:spTree>
    <p:extLst>
      <p:ext uri="{BB962C8B-B14F-4D97-AF65-F5344CB8AC3E}">
        <p14:creationId xmlns:p14="http://schemas.microsoft.com/office/powerpoint/2010/main" val="1461834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Talking</a:t>
            </a:r>
            <a:r>
              <a:rPr lang="en-US" baseline="0" dirty="0"/>
              <a:t> Points</a:t>
            </a:r>
            <a:endParaRPr lang="en-US" dirty="0"/>
          </a:p>
          <a:p>
            <a:pPr marL="628650" lvl="1" indent="-171450">
              <a:buFont typeface="Wingdings" panose="05000000000000000000" pitchFamily="2" charset="2"/>
              <a:buChar char="Ø"/>
            </a:pPr>
            <a:r>
              <a:rPr lang="en-US" dirty="0"/>
              <a:t>We have collected two years of annual organizational data. There were Changes to survey used between year 1 and year 2. The year 3 survey is anticipated to be released in early 2021 to include data from 2020. </a:t>
            </a:r>
          </a:p>
          <a:p>
            <a:pPr marL="628650" lvl="1" indent="-171450">
              <a:buFont typeface="Wingdings" panose="05000000000000000000" pitchFamily="2" charset="2"/>
              <a:buChar char="Ø"/>
            </a:pPr>
            <a:endParaRPr lang="en-US" dirty="0"/>
          </a:p>
          <a:p>
            <a:pPr marL="628650" lvl="1" indent="-171450">
              <a:buFont typeface="Wingdings" panose="05000000000000000000" pitchFamily="2" charset="2"/>
              <a:buChar char="Ø"/>
            </a:pPr>
            <a:r>
              <a:rPr lang="en-US" dirty="0"/>
              <a:t>Results of year 1 with 2018 data were compiled in the year 1 report, along with state and regional profiles. These are available on the website. </a:t>
            </a:r>
          </a:p>
          <a:p>
            <a:pPr marL="628650" lvl="1" indent="-171450">
              <a:buFont typeface="Wingdings" panose="05000000000000000000" pitchFamily="2" charset="2"/>
              <a:buChar char="Ø"/>
            </a:pPr>
            <a:endParaRPr lang="en-US" dirty="0"/>
          </a:p>
          <a:p>
            <a:pPr marL="628650" lvl="1" indent="-171450">
              <a:buFont typeface="Wingdings" panose="05000000000000000000" pitchFamily="2" charset="2"/>
              <a:buChar char="Ø"/>
            </a:pPr>
            <a:r>
              <a:rPr lang="en-US" dirty="0"/>
              <a:t>We will look today at results from the Year 2 2019 survey results that are also available in report and profiles, and will be available on the website. The profiles contain selected information – not all the information provided by organizations that completed the survey are compiled in the profiles. The profiles are designed to include information that is particularly important for decision making regarding workforce recruitment and retention.</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Facilitator’s Notes:</a:t>
            </a:r>
          </a:p>
          <a:p>
            <a:pPr marL="171450" indent="-171450">
              <a:buFont typeface="Wingdings" panose="05000000000000000000" pitchFamily="2" charset="2"/>
              <a:buChar char="Ø"/>
            </a:pPr>
            <a:r>
              <a:rPr lang="en-US" i="1" dirty="0"/>
              <a:t>STOP FOR QUESTIONS.</a:t>
            </a:r>
          </a:p>
          <a:p>
            <a:pPr marL="171450" indent="-171450">
              <a:buFont typeface="Wingdings" panose="05000000000000000000" pitchFamily="2" charset="2"/>
              <a:buChar char="Ø"/>
            </a:pPr>
            <a:r>
              <a:rPr lang="en-US" i="1" dirty="0"/>
              <a:t>Quick snapshot of data:</a:t>
            </a:r>
          </a:p>
          <a:p>
            <a:pPr marL="628650" lvl="1" indent="-171450">
              <a:buFont typeface="Wingdings" panose="05000000000000000000" pitchFamily="2" charset="2"/>
              <a:buChar char="Ø"/>
            </a:pPr>
            <a:r>
              <a:rPr lang="en-US" i="1" dirty="0"/>
              <a:t>12 month period the data reflects </a:t>
            </a:r>
          </a:p>
          <a:p>
            <a:pPr marL="1085850" lvl="2" indent="-171450">
              <a:buFont typeface="Wingdings" panose="05000000000000000000" pitchFamily="2" charset="2"/>
              <a:buChar char="Ø"/>
            </a:pPr>
            <a:r>
              <a:rPr lang="en-US" i="1" dirty="0"/>
              <a:t>January 1, 2019 - December 31, 2019</a:t>
            </a:r>
          </a:p>
          <a:p>
            <a:pPr marL="628650" lvl="1" indent="-171450">
              <a:buFont typeface="Wingdings" panose="05000000000000000000" pitchFamily="2" charset="2"/>
              <a:buChar char="Ø"/>
            </a:pPr>
            <a:r>
              <a:rPr lang="en-US" i="1" dirty="0"/>
              <a:t>When it was fielded</a:t>
            </a:r>
          </a:p>
          <a:p>
            <a:pPr marL="1085850" lvl="2" indent="-171450">
              <a:buFont typeface="Wingdings" panose="05000000000000000000" pitchFamily="2" charset="2"/>
              <a:buChar char="Ø"/>
            </a:pPr>
            <a:r>
              <a:rPr lang="en-US" i="1" dirty="0"/>
              <a:t>March 2, 2020; closed May 13, 2020</a:t>
            </a:r>
          </a:p>
          <a:p>
            <a:pPr marL="628650" lvl="1" indent="-171450">
              <a:buFont typeface="Wingdings" panose="05000000000000000000" pitchFamily="2" charset="2"/>
              <a:buChar char="Ø"/>
            </a:pPr>
            <a:r>
              <a:rPr lang="en-US" i="1" dirty="0"/>
              <a:t>Response rates</a:t>
            </a:r>
          </a:p>
          <a:p>
            <a:pPr marL="1085850" lvl="2" indent="-171450">
              <a:buFont typeface="Wingdings" panose="05000000000000000000" pitchFamily="2" charset="2"/>
              <a:buChar char="Ø"/>
            </a:pPr>
            <a:r>
              <a:rPr lang="en-US" i="1" dirty="0"/>
              <a:t>Of the 124 providers in the sample</a:t>
            </a:r>
          </a:p>
          <a:p>
            <a:pPr marL="1543050" lvl="3" indent="-171450">
              <a:buFont typeface="Wingdings" panose="05000000000000000000" pitchFamily="2" charset="2"/>
              <a:buChar char="Ø"/>
            </a:pPr>
            <a:r>
              <a:rPr lang="en-US" i="1" dirty="0"/>
              <a:t>18.7% (20) did not respond at all</a:t>
            </a:r>
          </a:p>
          <a:p>
            <a:pPr marL="1543050" lvl="3" indent="-171450">
              <a:buFont typeface="Wingdings" panose="05000000000000000000" pitchFamily="2" charset="2"/>
              <a:buChar char="Ø"/>
            </a:pPr>
            <a:r>
              <a:rPr lang="en-US" i="1" dirty="0"/>
              <a:t>11.3% (12) had incomplete data</a:t>
            </a:r>
          </a:p>
          <a:p>
            <a:pPr marL="1543050" lvl="3" indent="-171450">
              <a:buFont typeface="Wingdings" panose="05000000000000000000" pitchFamily="2" charset="2"/>
              <a:buChar char="Ø"/>
            </a:pPr>
            <a:r>
              <a:rPr lang="en-US" i="1" dirty="0"/>
              <a:t>70% (75) submitted a year #2 survey</a:t>
            </a:r>
          </a:p>
          <a:p>
            <a:pPr marL="1085850" lvl="2" indent="-171450">
              <a:buFont typeface="Wingdings" panose="05000000000000000000" pitchFamily="2" charset="2"/>
              <a:buChar char="Ø"/>
            </a:pPr>
            <a:r>
              <a:rPr lang="en-US" i="1" dirty="0"/>
              <a:t>Of the 75 submitted surveys</a:t>
            </a:r>
          </a:p>
          <a:p>
            <a:pPr marL="1543050" lvl="3" indent="-171450">
              <a:buFont typeface="Wingdings" panose="05000000000000000000" pitchFamily="2" charset="2"/>
              <a:buChar char="Ø"/>
            </a:pPr>
            <a:r>
              <a:rPr lang="en-US" i="1" dirty="0"/>
              <a:t>53.3% (40) participated in Year 1 survey</a:t>
            </a:r>
          </a:p>
          <a:p>
            <a:pPr marL="1543050" lvl="3" indent="-171450">
              <a:buFont typeface="Wingdings" panose="05000000000000000000" pitchFamily="2" charset="2"/>
              <a:buChar char="Ø"/>
            </a:pPr>
            <a:r>
              <a:rPr lang="en-US" i="1" dirty="0"/>
              <a:t>46.7% (35) were new participants </a:t>
            </a:r>
          </a:p>
          <a:p>
            <a:pPr marL="1085850" lvl="2" indent="-171450">
              <a:buFont typeface="Wingdings" panose="05000000000000000000" pitchFamily="2" charset="2"/>
              <a:buChar char="Ø"/>
            </a:pPr>
            <a:endParaRPr lang="en-US" i="1" dirty="0"/>
          </a:p>
          <a:p>
            <a:pPr marL="628650" lvl="1" indent="-171450">
              <a:buFont typeface="Wingdings" panose="05000000000000000000" pitchFamily="2" charset="2"/>
              <a:buChar char="Ø"/>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365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A note about regional distribution. . </a:t>
            </a:r>
          </a:p>
          <a:p>
            <a:pPr marL="628650" lvl="1" indent="-171450">
              <a:buFont typeface="Wingdings" panose="05000000000000000000" pitchFamily="2" charset="2"/>
              <a:buChar char="Ø"/>
            </a:pPr>
            <a:r>
              <a:rPr lang="en-US" dirty="0"/>
              <a:t>Statewide data in this presentation includes all available data for organizations that answered the questions. </a:t>
            </a:r>
          </a:p>
          <a:p>
            <a:pPr marL="628650" lvl="1" indent="-171450">
              <a:buFont typeface="Wingdings" panose="05000000000000000000" pitchFamily="2" charset="2"/>
              <a:buChar char="Ø"/>
            </a:pPr>
            <a:r>
              <a:rPr lang="en-US" dirty="0"/>
              <a:t>The regional breakdowns include organizations that provided the highest percentage of services and had their regional office in the region of the state. A small number of organizations provided services in more than one region of the state. </a:t>
            </a:r>
          </a:p>
          <a:p>
            <a:pPr marL="628650" lvl="1" indent="-171450">
              <a:buFont typeface="Wingdings" panose="05000000000000000000" pitchFamily="2" charset="2"/>
              <a:buChar char="Ø"/>
            </a:pPr>
            <a:r>
              <a:rPr lang="en-US" dirty="0"/>
              <a:t>For the regional breakdowns, organizations were assigned to the regional group (that is the east, middle or west region) based on where they provide the highest percentage of services. All the organizations also had their administrative offices located in the region with the highest percentage of service s provided. Both of these were questions on the survey, so based on each organization’s response to these items they were assigned to these regions. In addition, you were invited to this workshop based on this designation.</a:t>
            </a:r>
          </a:p>
          <a:p>
            <a:pPr marL="628650" lvl="1" indent="-171450">
              <a:buFont typeface="Wingdings" panose="05000000000000000000" pitchFamily="2" charset="2"/>
              <a:buChar char="Ø"/>
            </a:pPr>
            <a:r>
              <a:rPr lang="en-US" dirty="0"/>
              <a:t>For today’s presentation, we will look at the regional breakdown of the xx region. The other regional data are available online in the full 2019 report if you are interested to look at data in other regions. </a:t>
            </a:r>
          </a:p>
        </p:txBody>
      </p:sp>
      <p:sp>
        <p:nvSpPr>
          <p:cNvPr id="4" name="Slide Number Placeholder 3"/>
          <p:cNvSpPr>
            <a:spLocks noGrp="1"/>
          </p:cNvSpPr>
          <p:nvPr>
            <p:ph type="sldNum" sz="quarter" idx="5"/>
          </p:nvPr>
        </p:nvSpPr>
        <p:spPr/>
        <p:txBody>
          <a:bodyPr/>
          <a:lstStyle/>
          <a:p>
            <a:fld id="{1794951F-DB89-46A0-8245-A40C626A4F19}" type="slidenum">
              <a:rPr lang="en-US" smtClean="0"/>
              <a:t>16</a:t>
            </a:fld>
            <a:endParaRPr lang="en-US"/>
          </a:p>
        </p:txBody>
      </p:sp>
    </p:spTree>
    <p:extLst>
      <p:ext uri="{BB962C8B-B14F-4D97-AF65-F5344CB8AC3E}">
        <p14:creationId xmlns:p14="http://schemas.microsoft.com/office/powerpoint/2010/main" val="3745529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Time: </a:t>
            </a:r>
            <a:r>
              <a:rPr lang="en-US" dirty="0"/>
              <a:t>Organizational Characteristics section  3-5</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Shown on your screen is the first box from the state of Tennessee profile from the 2019 survey results. These data are not included in the chart in your self-assessment workbook, so you don’t need to enter them there.</a:t>
            </a:r>
          </a:p>
          <a:p>
            <a:pPr marL="628650" lvl="1" indent="-171450">
              <a:buFont typeface="Wingdings" panose="05000000000000000000" pitchFamily="2" charset="2"/>
              <a:buChar char="Ø"/>
            </a:pPr>
            <a:r>
              <a:rPr lang="en-US" dirty="0"/>
              <a:t>In the organizational characteristics section of the profiles, there is some descriptive information provided that we will cover briefly.</a:t>
            </a:r>
          </a:p>
          <a:p>
            <a:pPr marL="628650" lvl="1" indent="-171450">
              <a:buFont typeface="Wingdings" panose="05000000000000000000" pitchFamily="2" charset="2"/>
              <a:buChar char="Ø"/>
            </a:pPr>
            <a:r>
              <a:rPr lang="en-US" dirty="0"/>
              <a:t>In the service regions section, 41% of people served are in the middle region of the state, 30% are in the east region, and 29% in the west region of the state. </a:t>
            </a:r>
          </a:p>
          <a:p>
            <a:pPr marL="628650" lvl="1" indent="-171450">
              <a:buFont typeface="Wingdings" panose="05000000000000000000" pitchFamily="2" charset="2"/>
              <a:buChar char="Ø"/>
            </a:pPr>
            <a:r>
              <a:rPr lang="en-US" dirty="0"/>
              <a:t>There were 12,752 people who received services across the organizations that reported. 12,975 DSPs were employed and 1,182 FLSs. The other employees at the organizations are also listed in the state profile. [don’t read the rest of them…]</a:t>
            </a:r>
          </a:p>
          <a:p>
            <a:pPr marL="628650" lvl="1" indent="-171450">
              <a:buFont typeface="Wingdings" panose="05000000000000000000" pitchFamily="2" charset="2"/>
              <a:buChar char="Ø"/>
            </a:pPr>
            <a:r>
              <a:rPr lang="en-US" dirty="0"/>
              <a:t>There were 4,587 services sites reported, which broke down into the following percentages: 54% of services were provided in family or individual homes, 23% were in agency or facility sites (including group homes), 16% in job sites, and 7% were provided in other types of sites. You can find more information about the other types of sites in the report.</a:t>
            </a:r>
          </a:p>
          <a:p>
            <a:pPr marL="171450" indent="-171450">
              <a:buFont typeface="Wingdings" panose="05000000000000000000" pitchFamily="2" charset="2"/>
              <a:buChar char="Ø"/>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794951F-DB89-46A0-8245-A40C626A4F19}" type="slidenum">
              <a:rPr lang="en-US" smtClean="0"/>
              <a:t>17</a:t>
            </a:fld>
            <a:endParaRPr lang="en-US"/>
          </a:p>
        </p:txBody>
      </p:sp>
    </p:spTree>
    <p:extLst>
      <p:ext uri="{BB962C8B-B14F-4D97-AF65-F5344CB8AC3E}">
        <p14:creationId xmlns:p14="http://schemas.microsoft.com/office/powerpoint/2010/main" val="3752745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In the East region of Tennessee in 2019. </a:t>
            </a:r>
          </a:p>
          <a:p>
            <a:pPr marL="628650" lvl="1" indent="-171450">
              <a:buFont typeface="Wingdings" panose="05000000000000000000" pitchFamily="2" charset="2"/>
              <a:buChar char="Ø"/>
            </a:pPr>
            <a:r>
              <a:rPr lang="en-US" dirty="0"/>
              <a:t>All of the organizations that indicated that they provided services primarily in the east region of TN served all of their people in the east region of TN. </a:t>
            </a:r>
          </a:p>
          <a:p>
            <a:pPr marL="628650" lvl="1" indent="-171450">
              <a:buFont typeface="Wingdings" panose="05000000000000000000" pitchFamily="2" charset="2"/>
              <a:buChar char="Ø"/>
            </a:pPr>
            <a:r>
              <a:rPr lang="en-US" dirty="0"/>
              <a:t>There were 1,706 people who received services across the organizations that reported. 1,950 DSPs were employed and 210 FLSs. The other employees at the organizations are also listed in the regional profile.</a:t>
            </a:r>
          </a:p>
          <a:p>
            <a:pPr marL="628650" lvl="1" indent="-171450">
              <a:buFont typeface="Wingdings" panose="05000000000000000000" pitchFamily="2" charset="2"/>
              <a:buChar char="Ø"/>
            </a:pPr>
            <a:r>
              <a:rPr lang="en-US" dirty="0"/>
              <a:t>There were 1,130 services sites reported, which broke down into the following percentages: 49% of services were provided in family or individual homes. 25% were in agency or facility sites (including group homes), 20% in job sites, and 6% were provided in other types of sites. </a:t>
            </a:r>
          </a:p>
          <a:p>
            <a:pPr marL="171450" indent="-171450">
              <a:buFont typeface="Wingdings" panose="05000000000000000000" pitchFamily="2" charset="2"/>
              <a:buChar char="Ø"/>
            </a:pPr>
            <a:endParaRPr lang="en-US" dirty="0"/>
          </a:p>
          <a:p>
            <a:pPr marL="171450" indent="-171450">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5"/>
          </p:nvPr>
        </p:nvSpPr>
        <p:spPr/>
        <p:txBody>
          <a:bodyPr/>
          <a:lstStyle/>
          <a:p>
            <a:fld id="{1794951F-DB89-46A0-8245-A40C626A4F19}" type="slidenum">
              <a:rPr lang="en-US" smtClean="0"/>
              <a:t>18</a:t>
            </a:fld>
            <a:endParaRPr lang="en-US"/>
          </a:p>
        </p:txBody>
      </p:sp>
    </p:spTree>
    <p:extLst>
      <p:ext uri="{BB962C8B-B14F-4D97-AF65-F5344CB8AC3E}">
        <p14:creationId xmlns:p14="http://schemas.microsoft.com/office/powerpoint/2010/main" val="1725169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In the Middle region of Tennessee in 2019. </a:t>
            </a:r>
          </a:p>
          <a:p>
            <a:pPr marL="171450" indent="-171450">
              <a:buFont typeface="Wingdings" panose="05000000000000000000" pitchFamily="2" charset="2"/>
              <a:buChar char="Ø"/>
            </a:pPr>
            <a:r>
              <a:rPr lang="en-US" dirty="0"/>
              <a:t>93% of people served by these organization were in the middle region of the state. 4% were in the east region, and 3% in the west region. </a:t>
            </a:r>
          </a:p>
          <a:p>
            <a:pPr marL="171450" indent="-171450">
              <a:buFont typeface="Wingdings" panose="05000000000000000000" pitchFamily="2" charset="2"/>
              <a:buChar char="Ø"/>
            </a:pPr>
            <a:r>
              <a:rPr lang="en-US" dirty="0"/>
              <a:t>There were 7,404 people who received services across the organizations that reported. 5,481 DSPs were employed and 379 FLSs. The other employees at the organizations are also listed in the regional profile.</a:t>
            </a:r>
          </a:p>
          <a:p>
            <a:pPr marL="171450" indent="-171450">
              <a:buFont typeface="Wingdings" panose="05000000000000000000" pitchFamily="2" charset="2"/>
              <a:buChar char="Ø"/>
            </a:pPr>
            <a:r>
              <a:rPr lang="en-US" dirty="0"/>
              <a:t>There were 1,711 services sites reported, which broke down into the following percentages: 46% of services were provided in family or individual homes. 27% were in agency or facility sites (including group homes), 15% in job sites, and 12% were provided in other types of sites. </a:t>
            </a:r>
          </a:p>
          <a:p>
            <a:pPr marL="171450" indent="-171450">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5"/>
          </p:nvPr>
        </p:nvSpPr>
        <p:spPr/>
        <p:txBody>
          <a:bodyPr/>
          <a:lstStyle/>
          <a:p>
            <a:fld id="{1794951F-DB89-46A0-8245-A40C626A4F19}" type="slidenum">
              <a:rPr lang="en-US" smtClean="0"/>
              <a:t>19</a:t>
            </a:fld>
            <a:endParaRPr lang="en-US"/>
          </a:p>
        </p:txBody>
      </p:sp>
    </p:spTree>
    <p:extLst>
      <p:ext uri="{BB962C8B-B14F-4D97-AF65-F5344CB8AC3E}">
        <p14:creationId xmlns:p14="http://schemas.microsoft.com/office/powerpoint/2010/main" val="4115127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Facilitator Notes:</a:t>
            </a:r>
          </a:p>
          <a:p>
            <a:pPr marL="174708" indent="-174708">
              <a:buFont typeface="Wingdings" panose="05000000000000000000" pitchFamily="2" charset="2"/>
              <a:buChar char="Ø"/>
            </a:pPr>
            <a:r>
              <a:rPr lang="en-US" i="1" dirty="0"/>
              <a:t>Actions Show list slide 10 minutes prior</a:t>
            </a:r>
            <a:r>
              <a:rPr lang="en-US" i="1" baseline="0" dirty="0"/>
              <a:t> to </a:t>
            </a:r>
            <a:r>
              <a:rPr lang="en-US" i="1" dirty="0"/>
              <a:t>the session as people</a:t>
            </a:r>
            <a:r>
              <a:rPr lang="en-US" i="1" baseline="0" dirty="0"/>
              <a:t> log in so they can know they are in the right place</a:t>
            </a:r>
            <a:r>
              <a:rPr lang="en-US" i="1" dirty="0"/>
              <a:t>:</a:t>
            </a:r>
          </a:p>
          <a:p>
            <a:pPr marL="457200" lvl="1" indent="0" rtl="0">
              <a:buFont typeface="Wingdings" panose="05000000000000000000" pitchFamily="2" charset="2"/>
              <a:buNone/>
            </a:pPr>
            <a:endParaRPr lang="en-US" b="0" i="0" dirty="0"/>
          </a:p>
          <a:p>
            <a:pPr rtl="0"/>
            <a:br>
              <a:rPr lang="en-US" b="0" dirty="0">
                <a:effectLst/>
              </a:rPr>
            </a:br>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602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a:t>
            </a:r>
            <a:r>
              <a:rPr lang="en-US" baseline="0" dirty="0"/>
              <a:t> Points</a:t>
            </a:r>
            <a:endParaRPr lang="en-US" dirty="0"/>
          </a:p>
          <a:p>
            <a:pPr marL="171450" indent="-171450">
              <a:buFont typeface="Wingdings" panose="05000000000000000000" pitchFamily="2" charset="2"/>
              <a:buChar char="Ø"/>
            </a:pPr>
            <a:r>
              <a:rPr lang="en-US" dirty="0"/>
              <a:t>In the West region of Tennessee in 2019. </a:t>
            </a:r>
          </a:p>
          <a:p>
            <a:pPr marL="628650" lvl="1" indent="-171450">
              <a:buFont typeface="Wingdings" panose="05000000000000000000" pitchFamily="2" charset="2"/>
              <a:buChar char="Ø"/>
            </a:pPr>
            <a:r>
              <a:rPr lang="en-US" dirty="0"/>
              <a:t>92% of people served by these organization were in the west region of the state. 4% were in the middle region, and 4% in the east region. </a:t>
            </a:r>
          </a:p>
          <a:p>
            <a:pPr marL="628650" lvl="1" indent="-171450">
              <a:buFont typeface="Wingdings" panose="05000000000000000000" pitchFamily="2" charset="2"/>
              <a:buChar char="Ø"/>
            </a:pPr>
            <a:r>
              <a:rPr lang="en-US" dirty="0"/>
              <a:t>There were 3,642 people who received services across the organizations that reported. 5,544 DSPs were employed and 411 FLSs. The other employees at the organizations are also listed in the regional profile.</a:t>
            </a:r>
          </a:p>
          <a:p>
            <a:pPr marL="628650" lvl="1" indent="-171450">
              <a:buFont typeface="Wingdings" panose="05000000000000000000" pitchFamily="2" charset="2"/>
              <a:buChar char="Ø"/>
            </a:pPr>
            <a:r>
              <a:rPr lang="en-US" dirty="0"/>
              <a:t>There were 1,746 services sites reported, which broke down into the following percentages: 69% of services were provided in family or individual homes. 16% were in agency or facility sites (including group homes), 13% in job sites, and 2% were provided in other types of sites. </a:t>
            </a:r>
          </a:p>
          <a:p>
            <a:pPr marL="628650" lvl="1" indent="-171450">
              <a:buFont typeface="Wingdings" panose="05000000000000000000" pitchFamily="2" charset="2"/>
              <a:buChar char="q"/>
            </a:pPr>
            <a:endParaRPr lang="en-US" dirty="0"/>
          </a:p>
        </p:txBody>
      </p:sp>
      <p:sp>
        <p:nvSpPr>
          <p:cNvPr id="4" name="Slide Number Placeholder 3"/>
          <p:cNvSpPr>
            <a:spLocks noGrp="1"/>
          </p:cNvSpPr>
          <p:nvPr>
            <p:ph type="sldNum" sz="quarter" idx="5"/>
          </p:nvPr>
        </p:nvSpPr>
        <p:spPr/>
        <p:txBody>
          <a:bodyPr/>
          <a:lstStyle/>
          <a:p>
            <a:fld id="{1794951F-DB89-46A0-8245-A40C626A4F19}" type="slidenum">
              <a:rPr lang="en-US" smtClean="0"/>
              <a:t>20</a:t>
            </a:fld>
            <a:endParaRPr lang="en-US"/>
          </a:p>
        </p:txBody>
      </p:sp>
    </p:spTree>
    <p:extLst>
      <p:ext uri="{BB962C8B-B14F-4D97-AF65-F5344CB8AC3E}">
        <p14:creationId xmlns:p14="http://schemas.microsoft.com/office/powerpoint/2010/main" val="572323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t>
            </a:r>
            <a:r>
              <a:rPr lang="en-US" dirty="0"/>
              <a:t>DSP Employment 25 minutes</a:t>
            </a:r>
          </a:p>
          <a:p>
            <a:pPr marL="171450" indent="-171450">
              <a:buFont typeface="Wingdings" panose="05000000000000000000" pitchFamily="2" charset="2"/>
              <a:buChar char="Ø"/>
            </a:pPr>
            <a:endParaRPr lang="en-US" dirty="0"/>
          </a:p>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The next section of will include information about state and regional comparison data on the employment of direct support professionals. Moving down the profile, this information is below the organization characteristics section. </a:t>
            </a:r>
          </a:p>
        </p:txBody>
      </p:sp>
      <p:sp>
        <p:nvSpPr>
          <p:cNvPr id="4" name="Slide Number Placeholder 3"/>
          <p:cNvSpPr>
            <a:spLocks noGrp="1"/>
          </p:cNvSpPr>
          <p:nvPr>
            <p:ph type="sldNum" sz="quarter" idx="5"/>
          </p:nvPr>
        </p:nvSpPr>
        <p:spPr/>
        <p:txBody>
          <a:bodyPr/>
          <a:lstStyle/>
          <a:p>
            <a:fld id="{1794951F-DB89-46A0-8245-A40C626A4F19}" type="slidenum">
              <a:rPr lang="en-US" smtClean="0"/>
              <a:t>21</a:t>
            </a:fld>
            <a:endParaRPr lang="en-US"/>
          </a:p>
        </p:txBody>
      </p:sp>
    </p:spTree>
    <p:extLst>
      <p:ext uri="{BB962C8B-B14F-4D97-AF65-F5344CB8AC3E}">
        <p14:creationId xmlns:p14="http://schemas.microsoft.com/office/powerpoint/2010/main" val="2669149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There are many job titles for both direct support professionals and frontline supervisors, so before we discuss the information reported on these workers, we wanted to be clear about the definitions we provided in the survey for these workers when we asked about them. </a:t>
            </a:r>
          </a:p>
          <a:p>
            <a:pPr marL="628650" lvl="1" indent="-171450">
              <a:buFont typeface="Wingdings" panose="05000000000000000000" pitchFamily="2" charset="2"/>
              <a:buChar char="Ø"/>
            </a:pPr>
            <a:r>
              <a:rPr lang="en-US" dirty="0"/>
              <a:t>Please note that these definitions are based on job descriptions for employees. Given that some workers may shift into different roles or work additional hours, the job descriptions are the best way to categorize employees and is also more likely to align with the ways that human resource staff can provided data.</a:t>
            </a:r>
          </a:p>
          <a:p>
            <a:pPr marL="628650" lvl="1" indent="-171450">
              <a:buFont typeface="Wingdings" panose="05000000000000000000" pitchFamily="2" charset="2"/>
              <a:buChar char="Ø"/>
            </a:pPr>
            <a:r>
              <a:rPr lang="en-US" dirty="0"/>
              <a:t>Direct support professionals were defined as, “those employees whose job descriptions require them to provide at least 50% of their scheduled hours doing direct support tasks.” Depending on the settings where you provide services, these may include personal care, medication administration, job supports, transportation, budgeting, and other tasks. Some DSPs provide supervision to other DSPs, but many organizations have found it helpful to use this designation to separate DSPs from FLSs, whose primary task is supervision of DSPs.</a:t>
            </a:r>
          </a:p>
          <a:p>
            <a:pPr marL="628650" lvl="1" indent="-171450">
              <a:buFont typeface="Wingdings" panose="05000000000000000000" pitchFamily="2" charset="2"/>
              <a:buChar char="Ø"/>
            </a:pPr>
            <a:r>
              <a:rPr lang="en-US" dirty="0"/>
              <a:t>The survey included organizations that employ DSPs in family model provider.</a:t>
            </a:r>
          </a:p>
          <a:p>
            <a:pPr marL="171450" indent="-171450">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5"/>
          </p:nvPr>
        </p:nvSpPr>
        <p:spPr/>
        <p:txBody>
          <a:bodyPr/>
          <a:lstStyle/>
          <a:p>
            <a:fld id="{1794951F-DB89-46A0-8245-A40C626A4F19}" type="slidenum">
              <a:rPr lang="en-US" smtClean="0"/>
              <a:t>22</a:t>
            </a:fld>
            <a:endParaRPr lang="en-US"/>
          </a:p>
        </p:txBody>
      </p:sp>
    </p:spTree>
    <p:extLst>
      <p:ext uri="{BB962C8B-B14F-4D97-AF65-F5344CB8AC3E}">
        <p14:creationId xmlns:p14="http://schemas.microsoft.com/office/powerpoint/2010/main" val="4283506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Frontline supervisors are distinguished by a different definition in which the employee provides at least 50% of their scheduled role in supervision of DSPs. They may also provide some direct support, but their primary responsibility, that is at least 50% of their job description in supervision. </a:t>
            </a:r>
          </a:p>
          <a:p>
            <a:pPr marL="628650" lvl="1" indent="-171450">
              <a:buFont typeface="Wingdings" panose="05000000000000000000" pitchFamily="2" charset="2"/>
              <a:buChar char="Ø"/>
            </a:pPr>
            <a:r>
              <a:rPr lang="en-US" dirty="0"/>
              <a:t>We often get questions about how to count FLS because many are providing direct support due to high vacancy rates and the inability to hire enough staff to fill all funded positions. This is where to refer to job descriptions if you have questions. </a:t>
            </a:r>
          </a:p>
          <a:p>
            <a:pPr marL="628650" lvl="1" indent="-171450">
              <a:buFont typeface="Wingdings" panose="05000000000000000000" pitchFamily="2" charset="2"/>
              <a:buChar char="Ø"/>
            </a:pPr>
            <a:r>
              <a:rPr lang="en-US" dirty="0"/>
              <a:t>FLS may have job titles like program director, house supervisor, house coordinator or others. </a:t>
            </a:r>
          </a:p>
          <a:p>
            <a:pPr marL="171450" indent="-171450">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5"/>
          </p:nvPr>
        </p:nvSpPr>
        <p:spPr/>
        <p:txBody>
          <a:bodyPr/>
          <a:lstStyle/>
          <a:p>
            <a:fld id="{1794951F-DB89-46A0-8245-A40C626A4F19}" type="slidenum">
              <a:rPr lang="en-US" smtClean="0"/>
              <a:t>23</a:t>
            </a:fld>
            <a:endParaRPr lang="en-US"/>
          </a:p>
        </p:txBody>
      </p:sp>
    </p:spTree>
    <p:extLst>
      <p:ext uri="{BB962C8B-B14F-4D97-AF65-F5344CB8AC3E}">
        <p14:creationId xmlns:p14="http://schemas.microsoft.com/office/powerpoint/2010/main" val="201215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Looking first at the Direct Support Professionals in the state. </a:t>
            </a:r>
          </a:p>
          <a:p>
            <a:pPr marL="171450" indent="-171450">
              <a:buFont typeface="Wingdings" panose="05000000000000000000" pitchFamily="2" charset="2"/>
              <a:buChar char="Ø"/>
            </a:pPr>
            <a:r>
              <a:rPr lang="en-US" dirty="0"/>
              <a:t>These are your first data points to enter into the State of Tennessee” column on your organizational workforce chart. </a:t>
            </a:r>
          </a:p>
          <a:p>
            <a:pPr marL="171450" indent="-171450">
              <a:buFont typeface="Wingdings" panose="05000000000000000000" pitchFamily="2" charset="2"/>
              <a:buChar char="Ø"/>
            </a:pPr>
            <a:r>
              <a:rPr lang="en-US" dirty="0"/>
              <a:t>Of the 12,975 DSPs reported in the state, there are:</a:t>
            </a:r>
          </a:p>
          <a:p>
            <a:pPr marL="628650" lvl="1" indent="-171450">
              <a:buFont typeface="Wingdings" panose="05000000000000000000" pitchFamily="2" charset="2"/>
              <a:buChar char="Ø"/>
            </a:pPr>
            <a:r>
              <a:rPr lang="en-US" dirty="0"/>
              <a:t>3% who are on-call, temporary or PRN staff. These are employees who do not work regular hours. As a note, they are not part time or full time DSPs who work extra hours on an as-needed basis. This 3% are staff who are not considered part time or full time DSPs. On call/temporary DSPs are not included in our numbers for turnover, for example, as we expect them to come and go. </a:t>
            </a:r>
          </a:p>
          <a:p>
            <a:pPr marL="628650" lvl="1" indent="-171450">
              <a:buFont typeface="Wingdings" panose="05000000000000000000" pitchFamily="2" charset="2"/>
              <a:buChar char="Ø"/>
            </a:pPr>
            <a:r>
              <a:rPr lang="en-US" dirty="0"/>
              <a:t>The next data point is “not distinguished.” this category for DSPs is for those organizations that do not or could not designate DSPs as part time or full time – they just have the one category for all DSPs that they employ in regular positions.  If you have DSPs in your organizational profile as “not distinguished,” you will not have DSPs as full time or part time and your data will not be broken down in that way on the profile. Statewide, 9% of DSPs were classified in this way.</a:t>
            </a:r>
          </a:p>
          <a:p>
            <a:pPr marL="628650" lvl="1" indent="-171450">
              <a:buFont typeface="Wingdings" panose="05000000000000000000" pitchFamily="2" charset="2"/>
              <a:buChar char="Ø"/>
            </a:pPr>
            <a:r>
              <a:rPr lang="en-US" dirty="0"/>
              <a:t>Across the state 27% of DSPs were part time DSPs.</a:t>
            </a:r>
          </a:p>
          <a:p>
            <a:pPr marL="628650" lvl="1" indent="-171450">
              <a:buFont typeface="Wingdings" panose="05000000000000000000" pitchFamily="2" charset="2"/>
              <a:buChar char="Ø"/>
            </a:pPr>
            <a:r>
              <a:rPr lang="en-US" dirty="0"/>
              <a:t>Finally, 61% of DSPs were considered “full time” by their organization. Organizations may have defined their DSPs as full time in different ways (for example working 30 hours per week, 40 hours per week, or another designation). Organizations also reported on the survey how they define “full time” for DSPs. If you’re interested to see how organizations responded to this question you can consult the 2019 report. </a:t>
            </a:r>
          </a:p>
          <a:p>
            <a:pPr marL="628650" lvl="1" indent="-171450">
              <a:buFont typeface="Wingdings" panose="05000000000000000000" pitchFamily="2" charset="2"/>
              <a:buChar char="Ø"/>
            </a:pPr>
            <a:r>
              <a:rPr lang="en-US" dirty="0"/>
              <a:t>Make sure to note these statewide data points on the organizational workforce data chart. You can pause the video to do this as needed.</a:t>
            </a:r>
          </a:p>
          <a:p>
            <a:pPr marL="628650" lvl="1" indent="-171450">
              <a:buFont typeface="Wingdings" panose="05000000000000000000" pitchFamily="2" charset="2"/>
              <a:buChar char="Ø"/>
            </a:pPr>
            <a:r>
              <a:rPr lang="en-US" dirty="0"/>
              <a:t>Finally, we asked organizations to indicate the percentage of DSPs who work across service types in their organization. Statewide, 47% of DSPs worked across service types, meaning that they worked in ECF CHOICES, as well as another service type including DIDD Waiver, Vocational Rehabilitation, and CHOICE (non-ECF CHOICES). This data point is not on your organizational workforce data chart but is an interesting piece of information to know about ECF Choices providers.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321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Turning to the east region. Note these data if your organization provides the highest percentage of service in the east region: Of the 1,950 DSPs reported in the east region, there are:</a:t>
            </a:r>
          </a:p>
          <a:p>
            <a:pPr marL="628650" lvl="1" indent="-171450">
              <a:buFont typeface="Wingdings" panose="05000000000000000000" pitchFamily="2" charset="2"/>
              <a:buChar char="Ø"/>
            </a:pPr>
            <a:r>
              <a:rPr lang="en-US" dirty="0"/>
              <a:t>1% who are on-call, temporary or PRN staff. </a:t>
            </a:r>
          </a:p>
          <a:p>
            <a:pPr marL="628650" lvl="1" indent="-171450">
              <a:buFont typeface="Wingdings" panose="05000000000000000000" pitchFamily="2" charset="2"/>
              <a:buChar char="Ø"/>
            </a:pPr>
            <a:r>
              <a:rPr lang="en-US" dirty="0"/>
              <a:t>2% are “not distinguished” between part time or full time.</a:t>
            </a:r>
          </a:p>
          <a:p>
            <a:pPr marL="628650" lvl="1" indent="-171450">
              <a:buFont typeface="Wingdings" panose="05000000000000000000" pitchFamily="2" charset="2"/>
              <a:buChar char="Ø"/>
            </a:pPr>
            <a:r>
              <a:rPr lang="en-US" dirty="0"/>
              <a:t>17% of DSPs were part time.</a:t>
            </a:r>
          </a:p>
          <a:p>
            <a:pPr marL="628650" lvl="1" indent="-171450">
              <a:buFont typeface="Wingdings" panose="05000000000000000000" pitchFamily="2" charset="2"/>
              <a:buChar char="Ø"/>
            </a:pPr>
            <a:r>
              <a:rPr lang="en-US" dirty="0"/>
              <a:t>Finally, 80% of DSPs were considered “full time. Again, organizations may have defined their DSPs as full time in different ways.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604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Turning to the middle region, and note these if your organization provides the highest percentage of service in the middle region</a:t>
            </a:r>
          </a:p>
          <a:p>
            <a:pPr marL="171450" indent="-171450">
              <a:buFont typeface="Wingdings" panose="05000000000000000000" pitchFamily="2" charset="2"/>
              <a:buChar char="Ø"/>
            </a:pPr>
            <a:r>
              <a:rPr lang="en-US" dirty="0"/>
              <a:t>Of the 5,481 DSPs reported in the middle region, there are:</a:t>
            </a:r>
          </a:p>
          <a:p>
            <a:pPr marL="628650" lvl="1" indent="-171450">
              <a:buFont typeface="Wingdings" panose="05000000000000000000" pitchFamily="2" charset="2"/>
              <a:buChar char="Ø"/>
            </a:pPr>
            <a:r>
              <a:rPr lang="en-US" dirty="0"/>
              <a:t>1% who are on-call, temporary or PRN staff. </a:t>
            </a:r>
          </a:p>
          <a:p>
            <a:pPr marL="628650" lvl="1" indent="-171450">
              <a:buFont typeface="Wingdings" panose="05000000000000000000" pitchFamily="2" charset="2"/>
              <a:buChar char="Ø"/>
            </a:pPr>
            <a:r>
              <a:rPr lang="en-US" dirty="0"/>
              <a:t>7% are “not distinguished” between part time or full time.</a:t>
            </a:r>
          </a:p>
          <a:p>
            <a:pPr marL="628650" lvl="1" indent="-171450">
              <a:buFont typeface="Wingdings" panose="05000000000000000000" pitchFamily="2" charset="2"/>
              <a:buChar char="Ø"/>
            </a:pPr>
            <a:r>
              <a:rPr lang="en-US" dirty="0"/>
              <a:t>33% of DSPs were part time.</a:t>
            </a:r>
          </a:p>
          <a:p>
            <a:pPr marL="628650" lvl="1" indent="-171450">
              <a:buFont typeface="Wingdings" panose="05000000000000000000" pitchFamily="2" charset="2"/>
              <a:buChar char="Ø"/>
            </a:pPr>
            <a:r>
              <a:rPr lang="en-US" dirty="0"/>
              <a:t>Finally, 59% of DSPs were considered “full time. Again, organizations may have defined their DSPs as full time in different ways. </a:t>
            </a:r>
          </a:p>
          <a:p>
            <a:pPr lv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992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Turning to the west region to note these data in your regional column if your organization provides the highest percentage of services in the west region.</a:t>
            </a:r>
          </a:p>
          <a:p>
            <a:pPr marL="171450" indent="-171450">
              <a:buFont typeface="Wingdings" panose="05000000000000000000" pitchFamily="2" charset="2"/>
              <a:buChar char="Ø"/>
            </a:pPr>
            <a:r>
              <a:rPr lang="en-US" dirty="0"/>
              <a:t>Of the 5,544 DSPs reported in the west region, there are:</a:t>
            </a:r>
          </a:p>
          <a:p>
            <a:pPr marL="628650" lvl="1" indent="-171450">
              <a:buFont typeface="Wingdings" panose="05000000000000000000" pitchFamily="2" charset="2"/>
              <a:buChar char="Ø"/>
            </a:pPr>
            <a:r>
              <a:rPr lang="en-US" dirty="0"/>
              <a:t>5% who are on-call, temporary or PRN staff. </a:t>
            </a:r>
          </a:p>
          <a:p>
            <a:pPr marL="628650" lvl="1" indent="-171450">
              <a:buFont typeface="Wingdings" panose="05000000000000000000" pitchFamily="2" charset="2"/>
              <a:buChar char="Ø"/>
            </a:pPr>
            <a:r>
              <a:rPr lang="en-US" dirty="0"/>
              <a:t>12% are “not distinguished” between part time or full time.</a:t>
            </a:r>
          </a:p>
          <a:p>
            <a:pPr marL="628650" lvl="1" indent="-171450">
              <a:buFont typeface="Wingdings" panose="05000000000000000000" pitchFamily="2" charset="2"/>
              <a:buChar char="Ø"/>
            </a:pPr>
            <a:r>
              <a:rPr lang="en-US" dirty="0"/>
              <a:t>25% of DSPs were part time.</a:t>
            </a:r>
          </a:p>
          <a:p>
            <a:pPr marL="628650" lvl="1" indent="-171450">
              <a:buFont typeface="Wingdings" panose="05000000000000000000" pitchFamily="2" charset="2"/>
              <a:buChar char="Ø"/>
            </a:pPr>
            <a:r>
              <a:rPr lang="en-US" dirty="0"/>
              <a:t>Finally, 58% of DSPs were considered “full time. Again, organizations may have defined their DSPs as full time in different ways.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3021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A few points of comparison with other available data about the direct support workforce. PHI analyzes data collected through the Bureau of Labor Statistics, including projected growth of various workforces over time. If you’ll remember, there is no SOC code for Direct Support Professionals, so one where DSPs are sometimes counted are home care workers. The growth in demand for home care workers is depicted in the top bars on the screen. In 2016, nearly 2 million home care workers were documented. There is a 52% increase in demand for homecare workers projected by 2026. In 2026, the demand for these workers is expected to be over 3 million! </a:t>
            </a:r>
          </a:p>
          <a:p>
            <a:pPr marL="171450" indent="-171450">
              <a:buFont typeface="Wingdings" panose="05000000000000000000" pitchFamily="2" charset="2"/>
              <a:buChar char="Ø"/>
            </a:pPr>
            <a:r>
              <a:rPr lang="en-US" baseline="0" dirty="0"/>
              <a:t>There are some other comparison figures on the screen to show the differences in demand. Demand for nursing home workers is expected to remain steady in the same time period. The average of other industries is expected to grow 16%. This means that the demand for home care workers is expected to grow by over three times that of other workforces. </a:t>
            </a:r>
          </a:p>
          <a:p>
            <a:pPr marL="171450" indent="-171450">
              <a:buFont typeface="Wingdings" panose="05000000000000000000" pitchFamily="2" charset="2"/>
              <a:buChar char="Ø"/>
            </a:pPr>
            <a:r>
              <a:rPr lang="en-US" baseline="0" dirty="0"/>
              <a:t>These help provide some national context for understanding the workforce challenges that many organizations are currently experiencing. Given these statistics, we might expect that there are pipeline programs or other ways for people to learn about careers in home care or as direct support professionals, but unfortunately this is not often the case. </a:t>
            </a:r>
          </a:p>
          <a:p>
            <a:endParaRPr lang="en-US" dirty="0"/>
          </a:p>
        </p:txBody>
      </p:sp>
      <p:sp>
        <p:nvSpPr>
          <p:cNvPr id="4" name="Slide Number Placeholder 3"/>
          <p:cNvSpPr>
            <a:spLocks noGrp="1"/>
          </p:cNvSpPr>
          <p:nvPr>
            <p:ph type="sldNum" sz="quarter" idx="10"/>
          </p:nvPr>
        </p:nvSpPr>
        <p:spPr/>
        <p:txBody>
          <a:bodyPr/>
          <a:lstStyle/>
          <a:p>
            <a:pPr defTabSz="931774"/>
            <a:fld id="{F253B46A-D643-0A49-93D2-6742FCA04024}" type="slidenum">
              <a:rPr lang="en-US">
                <a:solidFill>
                  <a:prstClr val="black"/>
                </a:solidFill>
                <a:latin typeface="Calibri"/>
              </a:rPr>
              <a:pPr defTabSz="931774"/>
              <a:t>28</a:t>
            </a:fld>
            <a:endParaRPr lang="en-US">
              <a:solidFill>
                <a:prstClr val="black"/>
              </a:solidFill>
              <a:latin typeface="Calibri"/>
            </a:endParaRPr>
          </a:p>
        </p:txBody>
      </p:sp>
    </p:spTree>
    <p:extLst>
      <p:ext uri="{BB962C8B-B14F-4D97-AF65-F5344CB8AC3E}">
        <p14:creationId xmlns:p14="http://schemas.microsoft.com/office/powerpoint/2010/main" val="3412545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Talking Points</a:t>
            </a:r>
          </a:p>
          <a:p>
            <a:pPr marL="171450" indent="-171450">
              <a:buFont typeface="Wingdings" panose="05000000000000000000" pitchFamily="2" charset="2"/>
              <a:buChar char="Ø"/>
            </a:pPr>
            <a:r>
              <a:rPr lang="en-US" baseline="0" dirty="0"/>
              <a:t>PHI includes a data base of state specific data. On the screen are some of data collected by SOC codes, showing the </a:t>
            </a:r>
            <a:r>
              <a:rPr lang="en-US" baseline="0" dirty="0" err="1"/>
              <a:t>damand</a:t>
            </a:r>
            <a:r>
              <a:rPr lang="en-US" baseline="0" dirty="0"/>
              <a:t> for these workers in Tennessee specifically. You can see that demand for all classes of these workers that provide supports in the community is higher than that of all occupations (which is denoted by the gray bar on the bottom). The community based positions, including personal care aids and home health aides is higher than nursing assistants.</a:t>
            </a:r>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29</a:t>
            </a:fld>
            <a:endParaRPr lang="en-US"/>
          </a:p>
        </p:txBody>
      </p:sp>
    </p:spTree>
    <p:extLst>
      <p:ext uri="{BB962C8B-B14F-4D97-AF65-F5344CB8AC3E}">
        <p14:creationId xmlns:p14="http://schemas.microsoft.com/office/powerpoint/2010/main" val="3033264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effectLst/>
              </a:rPr>
              <a:t>Time: </a:t>
            </a:r>
            <a:r>
              <a:rPr lang="en-US" b="0" dirty="0">
                <a:effectLst/>
              </a:rPr>
              <a:t>The Welcome and Introduction section will take 15-18 minutes</a:t>
            </a:r>
          </a:p>
          <a:p>
            <a:pPr marL="0" indent="0" rtl="0">
              <a:buFont typeface="Wingdings" panose="05000000000000000000" pitchFamily="2" charset="2"/>
              <a:buNone/>
            </a:pPr>
            <a:r>
              <a:rPr lang="en-US" b="0" i="1" dirty="0">
                <a:effectLst/>
              </a:rPr>
              <a:t>Facilitator Note: </a:t>
            </a:r>
          </a:p>
          <a:p>
            <a:pPr marL="628650" lvl="1" indent="-171450" rtl="0">
              <a:buFont typeface="Wingdings" panose="05000000000000000000" pitchFamily="2" charset="2"/>
              <a:buChar char="Ø"/>
            </a:pPr>
            <a:r>
              <a:rPr lang="en-US" b="0" i="1" dirty="0">
                <a:effectLst/>
              </a:rPr>
              <a:t>Action – Start to record</a:t>
            </a:r>
            <a:br>
              <a:rPr lang="en-US" b="0" dirty="0">
                <a:effectLst/>
              </a:rPr>
            </a:br>
            <a:endParaRPr lang="en-US" b="0" dirty="0">
              <a:effectLst/>
            </a:endParaRPr>
          </a:p>
          <a:p>
            <a:pPr marL="171450" indent="-171450" rtl="0">
              <a:buFont typeface="Wingdings" panose="05000000000000000000" pitchFamily="2" charset="2"/>
              <a:buChar char="Ø"/>
            </a:pPr>
            <a:endParaRPr lang="en-US" sz="1200" b="0" i="0" u="none" strike="noStrike" kern="1200" dirty="0">
              <a:solidFill>
                <a:schemeClr val="tx1"/>
              </a:solidFill>
              <a:effectLst/>
              <a:latin typeface="+mn-lt"/>
              <a:ea typeface="+mn-ea"/>
              <a:cs typeface="+mn-cs"/>
            </a:endParaRPr>
          </a:p>
          <a:p>
            <a:pPr marL="0" indent="0" rtl="0" fontAlgn="base">
              <a:buFont typeface="Wingdings" panose="05000000000000000000" pitchFamily="2" charset="2"/>
              <a:buNone/>
            </a:pPr>
            <a:r>
              <a:rPr lang="en-US" sz="1200" b="0" i="0" u="none" strike="noStrike" kern="1200" dirty="0">
                <a:solidFill>
                  <a:schemeClr val="tx1"/>
                </a:solidFill>
                <a:effectLst/>
                <a:latin typeface="+mn-lt"/>
                <a:ea typeface="+mn-ea"/>
                <a:cs typeface="+mn-cs"/>
              </a:rPr>
              <a:t>Talking Points</a:t>
            </a:r>
          </a:p>
          <a:p>
            <a:pPr marL="171450" indent="-171450" rtl="0" fontAlgn="base">
              <a:buFont typeface="Wingdings" panose="05000000000000000000" pitchFamily="2" charset="2"/>
              <a:buChar char="Ø"/>
            </a:pPr>
            <a:r>
              <a:rPr lang="en-US" sz="1200" b="0" i="0" u="none" strike="noStrike" kern="1200" dirty="0">
                <a:solidFill>
                  <a:schemeClr val="tx1"/>
                </a:solidFill>
                <a:effectLst/>
                <a:latin typeface="+mn-lt"/>
                <a:ea typeface="+mn-ea"/>
                <a:cs typeface="+mn-cs"/>
              </a:rPr>
              <a:t>Welcome to session 2 in our QuILTSS Initiative kickoff workshop webinar series</a:t>
            </a:r>
            <a:r>
              <a:rPr lang="en-US" sz="1200" b="1"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ea typeface="+mn-ea"/>
              <a:cs typeface="+mn-cs"/>
            </a:endParaRPr>
          </a:p>
          <a:p>
            <a:pPr marL="171450" indent="-171450" rtl="0" fontAlgn="base">
              <a:buFont typeface="Wingdings" panose="05000000000000000000" pitchFamily="2" charset="2"/>
              <a:buChar char="Ø"/>
            </a:pPr>
            <a:r>
              <a:rPr lang="en-US" sz="1200" b="0" i="0" u="none" strike="noStrike" kern="1200" dirty="0">
                <a:solidFill>
                  <a:schemeClr val="tx1"/>
                </a:solidFill>
                <a:effectLst/>
                <a:latin typeface="+mn-lt"/>
                <a:ea typeface="+mn-ea"/>
                <a:cs typeface="+mn-cs"/>
              </a:rPr>
              <a:t>My name is xx and I am a xx with the Institute on Community Integration at the University of Minnesota.</a:t>
            </a:r>
          </a:p>
          <a:p>
            <a:pPr marL="628650" lvl="1" indent="-171450" rtl="0" fontAlgn="base">
              <a:buFont typeface="Wingdings" panose="05000000000000000000" pitchFamily="2" charset="2"/>
              <a:buChar char="Ø"/>
            </a:pPr>
            <a:r>
              <a:rPr lang="en-US" sz="1200" b="0" i="0" u="none" strike="noStrike" kern="1200" dirty="0">
                <a:solidFill>
                  <a:schemeClr val="tx1"/>
                </a:solidFill>
                <a:effectLst/>
                <a:latin typeface="+mn-lt"/>
                <a:ea typeface="+mn-ea"/>
                <a:cs typeface="+mn-cs"/>
              </a:rPr>
              <a:t>Thank you so much for joining us today. Today’s session includes an overview of the 2019 survey results, and the opportunity to examine your organization’s data with reference to your region in the state and the statewide results.</a:t>
            </a:r>
          </a:p>
          <a:p>
            <a:pPr marL="171450" indent="-171450" rtl="0" fontAlgn="base">
              <a:buFont typeface="Wingdings" panose="05000000000000000000" pitchFamily="2" charset="2"/>
              <a:buChar char="Ø"/>
            </a:pPr>
            <a:r>
              <a:rPr lang="en-US" sz="1200" b="0" i="0" u="none" strike="noStrike" kern="1200" dirty="0">
                <a:solidFill>
                  <a:schemeClr val="tx1"/>
                </a:solidFill>
                <a:effectLst/>
                <a:latin typeface="+mn-lt"/>
                <a:ea typeface="+mn-ea"/>
                <a:cs typeface="+mn-cs"/>
              </a:rPr>
              <a:t>This webinar is currently being </a:t>
            </a:r>
            <a:r>
              <a:rPr lang="en-US" sz="1200" b="1" i="0" u="none" strike="noStrike" kern="1200" dirty="0">
                <a:solidFill>
                  <a:schemeClr val="tx1"/>
                </a:solidFill>
                <a:effectLst/>
                <a:latin typeface="+mn-lt"/>
                <a:ea typeface="+mn-ea"/>
                <a:cs typeface="+mn-cs"/>
              </a:rPr>
              <a:t>recorded</a:t>
            </a:r>
            <a:r>
              <a:rPr lang="en-US" sz="1200" b="0" i="0" u="none" strike="noStrike" kern="1200" dirty="0">
                <a:solidFill>
                  <a:schemeClr val="tx1"/>
                </a:solidFill>
                <a:effectLst/>
                <a:latin typeface="+mn-lt"/>
                <a:ea typeface="+mn-ea"/>
                <a:cs typeface="+mn-cs"/>
              </a:rPr>
              <a:t>. We will send the recording to you if you would like to view again or share with others.</a:t>
            </a:r>
          </a:p>
          <a:p>
            <a:pPr rtl="0"/>
            <a:endParaRPr lang="en-US" b="0" dirty="0">
              <a:effectLst/>
            </a:endParaRPr>
          </a:p>
        </p:txBody>
      </p:sp>
      <p:sp>
        <p:nvSpPr>
          <p:cNvPr id="4" name="Slide Number Placeholder 3"/>
          <p:cNvSpPr>
            <a:spLocks noGrp="1"/>
          </p:cNvSpPr>
          <p:nvPr>
            <p:ph type="sldNum" sz="quarter" idx="10"/>
          </p:nvPr>
        </p:nvSpPr>
        <p:spPr/>
        <p:txBody>
          <a:bodyPr/>
          <a:lstStyle/>
          <a:p>
            <a:fld id="{487D6291-FB8F-4913-892F-08B16A588B0E}" type="slidenum">
              <a:rPr lang="en-US" smtClean="0"/>
              <a:t>3</a:t>
            </a:fld>
            <a:endParaRPr lang="en-US"/>
          </a:p>
        </p:txBody>
      </p:sp>
    </p:spTree>
    <p:extLst>
      <p:ext uri="{BB962C8B-B14F-4D97-AF65-F5344CB8AC3E}">
        <p14:creationId xmlns:p14="http://schemas.microsoft.com/office/powerpoint/2010/main" val="688908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Time: </a:t>
            </a:r>
            <a:r>
              <a:rPr lang="en-US" dirty="0"/>
              <a:t>DSP Vacancies section 3-5</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Talking Point</a:t>
            </a:r>
          </a:p>
          <a:p>
            <a:pPr marL="171450" indent="-171450">
              <a:buFont typeface="Wingdings" panose="05000000000000000000" pitchFamily="2" charset="2"/>
              <a:buChar char="Ø"/>
            </a:pPr>
            <a:r>
              <a:rPr lang="en-US" dirty="0"/>
              <a:t>Vacancy rates are tied to staffing trends, as the previous information included only those staff who were employed on the last day of 2019. Vacancy rates are those positions that are funded but were unfilled on the last day of the period. </a:t>
            </a:r>
          </a:p>
          <a:p>
            <a:pPr marL="171450" indent="-171450">
              <a:buFont typeface="Wingdings" panose="05000000000000000000" pitchFamily="2" charset="2"/>
              <a:buChar char="Ø"/>
            </a:pPr>
            <a:r>
              <a:rPr lang="en-US" baseline="0" dirty="0"/>
              <a:t>On your screen right now are national data from 2017 from the NCI Staff Stability survey. You’ll recall that these workers are specifically those that employ DSPs. In 2017, 19 states (including some in TN) plus the District of Columbia provided data for this report. </a:t>
            </a:r>
          </a:p>
          <a:p>
            <a:pPr marL="171450" indent="-171450">
              <a:buFont typeface="Wingdings" panose="05000000000000000000" pitchFamily="2" charset="2"/>
              <a:buChar char="Ø"/>
            </a:pPr>
            <a:r>
              <a:rPr lang="en-US" baseline="0" dirty="0"/>
              <a:t>Across these states, over 17% of part time DSP positions were vacant, and 8% of full time DSPs were vacant.</a:t>
            </a:r>
          </a:p>
          <a:p>
            <a:pPr marL="171450" indent="-171450">
              <a:buFont typeface="Wingdings" panose="05000000000000000000" pitchFamily="2" charset="2"/>
              <a:buChar char="Ø"/>
            </a:pPr>
            <a:r>
              <a:rPr lang="en-US" baseline="0" dirty="0"/>
              <a:t>This information is provided in order to help understand the national landscape regarding demand for DSPs.</a:t>
            </a:r>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30</a:t>
            </a:fld>
            <a:endParaRPr lang="en-US"/>
          </a:p>
        </p:txBody>
      </p:sp>
    </p:spTree>
    <p:extLst>
      <p:ext uri="{BB962C8B-B14F-4D97-AF65-F5344CB8AC3E}">
        <p14:creationId xmlns:p14="http://schemas.microsoft.com/office/powerpoint/2010/main" val="3129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Some significant challenges in our industry stem from a high number of vacant but funded positions.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Vacancy rates are the percentage of positions that are funded but were unfilled on the last day of the period – in this case, on December 31, 2019. </a:t>
            </a:r>
          </a:p>
          <a:p>
            <a:pPr marL="171450" indent="-171450">
              <a:buFont typeface="Wingdings" panose="05000000000000000000" pitchFamily="2" charset="2"/>
              <a:buChar char="Ø"/>
            </a:pPr>
            <a:r>
              <a:rPr lang="en-US" dirty="0"/>
              <a:t>Vacancy is one of the computed measures in the survey – meaning that we utilize the information provided regarding staffing to compute vacancy rates for you. </a:t>
            </a:r>
          </a:p>
          <a:p>
            <a:pPr marL="171450" indent="-171450">
              <a:buFont typeface="Wingdings" panose="05000000000000000000" pitchFamily="2" charset="2"/>
              <a:buChar char="Ø"/>
            </a:pPr>
            <a:r>
              <a:rPr lang="en-US" dirty="0"/>
              <a:t>The formula for vacancy rate is provided in the workbook from the kickoff workshops last year on page 19. </a:t>
            </a:r>
          </a:p>
          <a:p>
            <a:pPr marL="171450" indent="-171450">
              <a:buFont typeface="Wingdings" panose="05000000000000000000" pitchFamily="2" charset="2"/>
              <a:buChar char="Ø"/>
            </a:pPr>
            <a:r>
              <a:rPr lang="en-US" dirty="0"/>
              <a:t>[box] Vacancy is computed by taking the total number of vacant positions on December 31, 2019 divided by the total number of positions on the same date. The total number of positions is:</a:t>
            </a:r>
          </a:p>
          <a:p>
            <a:pPr marL="628650" lvl="1" indent="-171450">
              <a:buFont typeface="Wingdings" panose="05000000000000000000" pitchFamily="2" charset="2"/>
              <a:buChar char="Ø"/>
            </a:pPr>
            <a:r>
              <a:rPr lang="en-US" dirty="0"/>
              <a:t> the total number of DSPs employed plus</a:t>
            </a:r>
          </a:p>
          <a:p>
            <a:pPr marL="628650" lvl="1" indent="-171450">
              <a:buFont typeface="Wingdings" panose="05000000000000000000" pitchFamily="2" charset="2"/>
              <a:buChar char="Ø"/>
            </a:pPr>
            <a:r>
              <a:rPr lang="en-US" dirty="0"/>
              <a:t> the total number of vacant positions. Then this is multiplied by 100 to get a percentage.</a:t>
            </a:r>
          </a:p>
          <a:p>
            <a:pPr marL="171450" indent="-171450">
              <a:buFont typeface="Wingdings" panose="05000000000000000000" pitchFamily="2" charset="2"/>
              <a:buChar char="Ø"/>
            </a:pPr>
            <a:r>
              <a:rPr lang="en-US" dirty="0"/>
              <a:t>In the QuILTTS Survey, we computed this for overall, part time and full time DSPs.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6467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Talking Points</a:t>
            </a:r>
          </a:p>
          <a:p>
            <a:pPr marL="171450" indent="-171450">
              <a:buFont typeface="Wingdings" panose="05000000000000000000" pitchFamily="2" charset="2"/>
              <a:buChar char="Ø"/>
            </a:pPr>
            <a:r>
              <a:rPr lang="en-US" dirty="0"/>
              <a:t>Statewide, </a:t>
            </a:r>
          </a:p>
          <a:p>
            <a:pPr marL="628650" lvl="1" indent="-171450">
              <a:buFont typeface="Wingdings" panose="05000000000000000000" pitchFamily="2" charset="2"/>
              <a:buChar char="Ø"/>
            </a:pPr>
            <a:r>
              <a:rPr lang="en-US" dirty="0"/>
              <a:t>there was an overall vacancy rate of 13%. This means that 13% of DSP positions in the state were unfilled on the last day of the year.</a:t>
            </a:r>
          </a:p>
          <a:p>
            <a:pPr marL="628650" lvl="1" indent="-171450">
              <a:buFont typeface="Wingdings" panose="05000000000000000000" pitchFamily="2" charset="2"/>
              <a:buChar char="Ø"/>
            </a:pPr>
            <a:r>
              <a:rPr lang="en-US" dirty="0"/>
              <a:t>You can add this into your workbook. </a:t>
            </a:r>
          </a:p>
          <a:p>
            <a:pPr marL="628650" lvl="1" indent="-171450">
              <a:buFont typeface="Wingdings" panose="05000000000000000000" pitchFamily="2" charset="2"/>
              <a:buChar char="Ø"/>
            </a:pPr>
            <a:r>
              <a:rPr lang="en-US" dirty="0"/>
              <a:t>We don’t have spaces for you to add part time and fulltime vacancy rates, but these are provided on the profiles.</a:t>
            </a:r>
          </a:p>
          <a:p>
            <a:pPr marL="628650" lvl="1" indent="-171450">
              <a:buFont typeface="Wingdings" panose="05000000000000000000" pitchFamily="2" charset="2"/>
              <a:buChar char="Ø"/>
            </a:pPr>
            <a:r>
              <a:rPr lang="en-US" dirty="0"/>
              <a:t>Of note, there was a higher vacancy rate among part time DSP positions.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912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a:t>
            </a:r>
            <a:r>
              <a:rPr lang="en-US" baseline="0" dirty="0"/>
              <a:t> Points</a:t>
            </a:r>
            <a:endParaRPr lang="en-US" dirty="0"/>
          </a:p>
          <a:p>
            <a:pPr marL="171450" indent="-171450">
              <a:buFont typeface="Wingdings" panose="05000000000000000000" pitchFamily="2" charset="2"/>
              <a:buChar char="Ø"/>
            </a:pPr>
            <a:r>
              <a:rPr lang="en-US" dirty="0"/>
              <a:t>In the East region</a:t>
            </a:r>
          </a:p>
          <a:p>
            <a:pPr marL="628650" lvl="1" indent="-171450">
              <a:buFont typeface="Wingdings" panose="05000000000000000000" pitchFamily="2" charset="2"/>
              <a:buChar char="Ø"/>
            </a:pPr>
            <a:r>
              <a:rPr lang="en-US" dirty="0"/>
              <a:t>There was also an overall vacancy rate of 13%. And, the part time vacancies are higher than full time vacancies.</a:t>
            </a:r>
          </a:p>
          <a:p>
            <a:pPr marL="628650" lvl="1" indent="-171450">
              <a:buFont typeface="Wingdings" panose="05000000000000000000" pitchFamily="2" charset="2"/>
              <a:buChar char="Ø"/>
            </a:pPr>
            <a:r>
              <a:rPr lang="en-US" dirty="0"/>
              <a:t>You can note the overall vacancy rate of 13% in the chart in the workbook if you provide services in the east region.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3699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In the middle region, </a:t>
            </a:r>
          </a:p>
          <a:p>
            <a:pPr marL="628650" lvl="1" indent="-171450">
              <a:buFont typeface="Wingdings" panose="05000000000000000000" pitchFamily="2" charset="2"/>
              <a:buChar char="Ø"/>
            </a:pPr>
            <a:r>
              <a:rPr lang="en-US" dirty="0"/>
              <a:t>there was an overall vacancy rate of 14%. And, again the part time vacancies are higher than full time vacancies.</a:t>
            </a:r>
          </a:p>
          <a:p>
            <a:pPr marL="628650" lvl="1" indent="-171450">
              <a:buFont typeface="Wingdings" panose="05000000000000000000" pitchFamily="2" charset="2"/>
              <a:buChar char="Ø"/>
            </a:pPr>
            <a:r>
              <a:rPr lang="en-US" dirty="0"/>
              <a:t>You can note the overall vacancy rate of 14% in the chart in the workbook if you provide services in the middle region.</a:t>
            </a:r>
          </a:p>
          <a:p>
            <a:pPr marL="171450" indent="-171450">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398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In the west region, </a:t>
            </a:r>
          </a:p>
          <a:p>
            <a:pPr marL="628650" lvl="1" indent="-171450">
              <a:buFont typeface="Wingdings" panose="05000000000000000000" pitchFamily="2" charset="2"/>
              <a:buChar char="Ø"/>
            </a:pPr>
            <a:r>
              <a:rPr lang="en-US" dirty="0"/>
              <a:t>There was also an overall vacancy rate of 13%. And, again the part time vacancies are higher than full time vacancies.</a:t>
            </a:r>
          </a:p>
          <a:p>
            <a:pPr marL="628650" lvl="1" indent="-171450">
              <a:buFont typeface="Wingdings" panose="05000000000000000000" pitchFamily="2" charset="2"/>
              <a:buChar char="Ø"/>
            </a:pPr>
            <a:r>
              <a:rPr lang="en-US" dirty="0"/>
              <a:t>You can note the overall vacancy rate of 13% in the chart in the workbook if you provide services in the west region.</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865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Time: </a:t>
            </a:r>
            <a:r>
              <a:rPr lang="en-US" sz="1200" dirty="0"/>
              <a:t>DSP Turnover section – 19 minutes</a:t>
            </a:r>
          </a:p>
          <a:p>
            <a:pPr marL="0" indent="0">
              <a:buFont typeface="Wingdings" panose="05000000000000000000" pitchFamily="2" charset="2"/>
              <a:buNone/>
            </a:pPr>
            <a:endParaRPr lang="en-US" sz="1200" dirty="0"/>
          </a:p>
          <a:p>
            <a:pPr marL="0" indent="0">
              <a:buFont typeface="Wingdings" panose="05000000000000000000" pitchFamily="2" charset="2"/>
              <a:buNone/>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sz="1200" dirty="0"/>
              <a:t>Looking at the NCI data from 2017 in 19 states including TN and the District of Columbia, 44% of DSPs left their positions in the calendar year. This is similar to the 2019 turnover in the </a:t>
            </a:r>
            <a:r>
              <a:rPr lang="en-US" sz="1200" dirty="0" err="1"/>
              <a:t>QuILTSS</a:t>
            </a:r>
            <a:r>
              <a:rPr lang="en-US" sz="1200" dirty="0"/>
              <a:t> survey, however NCI does not use “vacancies” in their computation for turnover so the formula results in a slightly different result - it is not directly comparable.</a:t>
            </a:r>
          </a:p>
          <a:p>
            <a:pPr marL="171450" indent="-171450">
              <a:buFont typeface="Wingdings" panose="05000000000000000000" pitchFamily="2" charset="2"/>
              <a:buChar char="Ø"/>
            </a:pPr>
            <a:r>
              <a:rPr lang="en-US" sz="1200" dirty="0"/>
              <a:t>Of those who left their position, a slightly percentage of DSPs left between 0-6 months and between 6-12 months. </a:t>
            </a:r>
          </a:p>
          <a:p>
            <a:pPr marL="171450" indent="-171450">
              <a:buFont typeface="Wingdings" panose="05000000000000000000" pitchFamily="2" charset="2"/>
              <a:buChar char="Ø"/>
            </a:pPr>
            <a:r>
              <a:rPr lang="en-US" sz="1200" dirty="0"/>
              <a:t>This can indicate that strategies are needed to support DSPs early in their TN. </a:t>
            </a:r>
          </a:p>
          <a:p>
            <a:endParaRPr lang="en-US" sz="1200" dirty="0"/>
          </a:p>
        </p:txBody>
      </p:sp>
      <p:sp>
        <p:nvSpPr>
          <p:cNvPr id="4" name="Slide Number Placeholder 3"/>
          <p:cNvSpPr>
            <a:spLocks noGrp="1"/>
          </p:cNvSpPr>
          <p:nvPr>
            <p:ph type="sldNum" sz="quarter" idx="5"/>
          </p:nvPr>
        </p:nvSpPr>
        <p:spPr/>
        <p:txBody>
          <a:bodyPr/>
          <a:lstStyle/>
          <a:p>
            <a:fld id="{F253B46A-D643-0A49-93D2-6742FCA04024}" type="slidenum">
              <a:rPr lang="en-US" smtClean="0"/>
              <a:t>36</a:t>
            </a:fld>
            <a:endParaRPr lang="en-US"/>
          </a:p>
        </p:txBody>
      </p:sp>
    </p:spTree>
    <p:extLst>
      <p:ext uri="{BB962C8B-B14F-4D97-AF65-F5344CB8AC3E}">
        <p14:creationId xmlns:p14="http://schemas.microsoft.com/office/powerpoint/2010/main" val="41104758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Turnover is the other computed measure that we compute for your organization using the formula on the screen. Like the formula for vacancy rate, this formula is also provided in the kickoff workbook on page 19.</a:t>
            </a:r>
          </a:p>
          <a:p>
            <a:pPr marL="171450" indent="-171450">
              <a:buFont typeface="Wingdings" panose="05000000000000000000" pitchFamily="2" charset="2"/>
              <a:buChar char="Ø"/>
            </a:pPr>
            <a:r>
              <a:rPr lang="en-US" dirty="0"/>
              <a:t>There are many ways to calculate turnover, and it is important to make sure that you are comparing data that are computed using the same formula (or note the differences when interpreting). </a:t>
            </a:r>
          </a:p>
          <a:p>
            <a:pPr marL="171450" indent="-171450">
              <a:buFont typeface="Wingdings" panose="05000000000000000000" pitchFamily="2" charset="2"/>
              <a:buChar char="Ø"/>
            </a:pPr>
            <a:r>
              <a:rPr lang="en-US" dirty="0"/>
              <a:t>We compute turnover using the formula for annual crude separation rate. </a:t>
            </a:r>
          </a:p>
          <a:p>
            <a:pPr marL="171450" indent="-171450">
              <a:buFont typeface="Wingdings" panose="05000000000000000000" pitchFamily="2" charset="2"/>
              <a:buChar char="Ø"/>
            </a:pPr>
            <a:r>
              <a:rPr lang="en-US" dirty="0"/>
              <a:t>The formula is:</a:t>
            </a:r>
          </a:p>
          <a:p>
            <a:pPr marL="628650" lvl="1" indent="-171450">
              <a:buFont typeface="Wingdings" panose="05000000000000000000" pitchFamily="2" charset="2"/>
              <a:buChar char="Ø"/>
            </a:pPr>
            <a:r>
              <a:rPr lang="en-US" dirty="0"/>
              <a:t> the total number of DSPs who left in the calendar year (2019 in this case) divided by the total number of DSP positions, which includes:</a:t>
            </a:r>
          </a:p>
          <a:p>
            <a:pPr marL="628650" lvl="1" indent="-171450">
              <a:buFont typeface="Wingdings" panose="05000000000000000000" pitchFamily="2" charset="2"/>
              <a:buChar char="Ø"/>
            </a:pPr>
            <a:r>
              <a:rPr lang="en-US" dirty="0"/>
              <a:t> the number of DSPs employed plus </a:t>
            </a:r>
          </a:p>
          <a:p>
            <a:pPr marL="628650" lvl="1" indent="-171450">
              <a:buFont typeface="Wingdings" panose="05000000000000000000" pitchFamily="2" charset="2"/>
              <a:buChar char="Ø"/>
            </a:pPr>
            <a:r>
              <a:rPr lang="en-US" dirty="0"/>
              <a:t>the number of DSP vacant positions. That number is multiplied by 100 to get a percentage.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2638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Statewide, 47% of DSPs left their positions in 2019. You can note this number in your workbook chart.</a:t>
            </a:r>
          </a:p>
          <a:p>
            <a:pPr marL="171450" indent="-171450">
              <a:buFont typeface="Wingdings" panose="05000000000000000000" pitchFamily="2" charset="2"/>
              <a:buChar char="Ø"/>
            </a:pPr>
            <a:r>
              <a:rPr lang="en-US" dirty="0"/>
              <a:t>We also collected top reasons for DSP departure from organizations that collected this information. Organizations could select the top three reasons, as well as the option to write in an “other” reason. The top reasons for DSP departure in the state are on the screen. We will not cover them specifically here, but you can note those in the state and your region and note if any of your reasons differ. This can be particularly helpful information for addressing workforce challenges – specifically trying to address reasons why DSPs leave if those reasons are in your control.</a:t>
            </a:r>
          </a:p>
          <a:p>
            <a:pPr marL="171450" indent="-171450">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3858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We also included some tenure specific information related to turnover. In addition to reporting the number of DSPs who left in the calendar year, we asked you to report how many who left who had been employed between 0-6 months when they left, and those who had been employed between 6-12 months before they left. This formula is on page xx of the workbook.</a:t>
            </a:r>
          </a:p>
          <a:p>
            <a:pPr marL="628650" lvl="1" indent="-171450">
              <a:buFont typeface="Wingdings" panose="05000000000000000000" pitchFamily="2" charset="2"/>
              <a:buChar char="Ø"/>
            </a:pPr>
            <a:r>
              <a:rPr lang="en-US" dirty="0"/>
              <a:t>Note that this is a portion of the DSPs who left, not a percentage of your DSP staff which includes those who stayed.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To compute early turnover, that is those staff who left between 0-6 months tenure,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take the number of DSPs who left and were employed less than six months by:</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 the number of DSPs who left in the year (the number you used in the annual turnover computation). Multiply this by 100 to get the rate of DSP early turnover. </a:t>
            </a:r>
          </a:p>
          <a:p>
            <a:pPr marL="628650" lvl="1" indent="-171450">
              <a:buFont typeface="Wingdings" panose="05000000000000000000" pitchFamily="2" charset="2"/>
              <a:buChar char="Ø"/>
            </a:pPr>
            <a:r>
              <a:rPr lang="en-US" dirty="0"/>
              <a:t>The formula is repeated with the number of DSPs who left with 6-12 months of tenure in the calendar year.</a:t>
            </a:r>
          </a:p>
          <a:p>
            <a:pPr marL="628650" lvl="1" indent="-171450">
              <a:buFont typeface="Wingdings" panose="05000000000000000000" pitchFamily="2" charset="2"/>
              <a:buChar char="q"/>
            </a:pPr>
            <a:endParaRPr lang="en-US" dirty="0"/>
          </a:p>
        </p:txBody>
      </p:sp>
      <p:sp>
        <p:nvSpPr>
          <p:cNvPr id="4" name="Slide Number Placeholder 3"/>
          <p:cNvSpPr>
            <a:spLocks noGrp="1"/>
          </p:cNvSpPr>
          <p:nvPr>
            <p:ph type="sldNum" sz="quarter" idx="5"/>
          </p:nvPr>
        </p:nvSpPr>
        <p:spPr/>
        <p:txBody>
          <a:bodyPr/>
          <a:lstStyle/>
          <a:p>
            <a:fld id="{1794951F-DB89-46A0-8245-A40C626A4F19}" type="slidenum">
              <a:rPr lang="en-US" smtClean="0"/>
              <a:t>39</a:t>
            </a:fld>
            <a:endParaRPr lang="en-US"/>
          </a:p>
        </p:txBody>
      </p:sp>
    </p:spTree>
    <p:extLst>
      <p:ext uri="{BB962C8B-B14F-4D97-AF65-F5344CB8AC3E}">
        <p14:creationId xmlns:p14="http://schemas.microsoft.com/office/powerpoint/2010/main" val="3340221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Points:</a:t>
            </a:r>
          </a:p>
          <a:p>
            <a:pPr marL="174708" indent="-174708">
              <a:buFont typeface="Wingdings" panose="05000000000000000000" pitchFamily="2" charset="2"/>
              <a:buChar char="Ø"/>
            </a:pPr>
            <a:r>
              <a:rPr lang="en-US" dirty="0"/>
              <a:t>Some of us are used to working on Zoom in a group, while others are less familiar. So we will take a few minutes to talk about some guidelines that will help us work together better. </a:t>
            </a:r>
          </a:p>
          <a:p>
            <a:pPr marL="174708" indent="-174708">
              <a:buFont typeface="Wingdings" panose="05000000000000000000" pitchFamily="2" charset="2"/>
              <a:buChar char="Ø"/>
            </a:pPr>
            <a:r>
              <a:rPr lang="en-US" dirty="0"/>
              <a:t>Please re-name yourself with your</a:t>
            </a:r>
            <a:r>
              <a:rPr lang="en-US" baseline="0" dirty="0"/>
              <a:t> first name and the name of you organization. </a:t>
            </a:r>
          </a:p>
          <a:p>
            <a:pPr marL="174708" indent="-174708">
              <a:buFont typeface="Wingdings" panose="05000000000000000000" pitchFamily="2" charset="2"/>
              <a:buChar char="Ø"/>
            </a:pPr>
            <a:r>
              <a:rPr lang="en-US" baseline="0" dirty="0"/>
              <a:t>You can use Chat for questions or comments. </a:t>
            </a:r>
            <a:r>
              <a:rPr lang="en-US" dirty="0"/>
              <a:t>We will be monitoring Chat throughout the session.</a:t>
            </a:r>
          </a:p>
          <a:p>
            <a:pPr marL="174708" indent="-174708" fontAlgn="base">
              <a:buFont typeface="Wingdings" panose="05000000000000000000" pitchFamily="2" charset="2"/>
              <a:buChar char="Ø"/>
            </a:pPr>
            <a:r>
              <a:rPr lang="en-US" dirty="0"/>
              <a:t>Please keep your microphone on mute while others are speaking today to help reduce background noise. We</a:t>
            </a:r>
            <a:r>
              <a:rPr lang="en-US" baseline="0" dirty="0"/>
              <a:t> do understand that we will </a:t>
            </a:r>
            <a:r>
              <a:rPr lang="en-US" dirty="0"/>
              <a:t>When you’re in breakout groups, please unmute and discuss the topic within your group.</a:t>
            </a:r>
          </a:p>
          <a:p>
            <a:pPr marL="174708" indent="-174708" fontAlgn="base">
              <a:buFont typeface="Wingdings" panose="05000000000000000000" pitchFamily="2" charset="2"/>
              <a:buChar char="Ø"/>
            </a:pPr>
            <a:r>
              <a:rPr lang="en-US" dirty="0"/>
              <a:t>Keep your camera</a:t>
            </a:r>
            <a:r>
              <a:rPr lang="en-US" baseline="0" dirty="0"/>
              <a:t> on if you are able and comfortable.  The decision is yours. </a:t>
            </a:r>
            <a:endParaRPr lang="en-US" dirty="0"/>
          </a:p>
          <a:p>
            <a:pPr marL="174708" indent="-174708">
              <a:buFont typeface="Wingdings" panose="05000000000000000000" pitchFamily="2" charset="2"/>
              <a:buChar char="Ø"/>
            </a:pPr>
            <a:r>
              <a:rPr lang="en-US" dirty="0">
                <a:cs typeface="Calibri" panose="020F0502020204030204"/>
              </a:rPr>
              <a:t>We</a:t>
            </a:r>
            <a:r>
              <a:rPr lang="en-US" baseline="0" dirty="0">
                <a:cs typeface="Calibri" panose="020F0502020204030204"/>
              </a:rPr>
              <a:t> have turned on the Live Script for you. You are able to Hide it if you don’t want to see it – find it on the ribbon on the bottom of the page. </a:t>
            </a:r>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4</a:t>
            </a:fld>
            <a:endParaRPr lang="en-US"/>
          </a:p>
        </p:txBody>
      </p:sp>
    </p:spTree>
    <p:extLst>
      <p:ext uri="{BB962C8B-B14F-4D97-AF65-F5344CB8AC3E}">
        <p14:creationId xmlns:p14="http://schemas.microsoft.com/office/powerpoint/2010/main" val="18478647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We also included some tenure specific information related to turnover. In addition to reporting the number of DSPs who left in the calendar year, we asked you to report how many who left who had been employed between 0-6 months when they left, and those who had been employed between 6-12 months before they left. This formula for early turnover is also on page 19 of the workbook. It is calculated as a percentage of the DSPs who left.</a:t>
            </a:r>
          </a:p>
          <a:p>
            <a:pPr marL="171450" indent="-171450">
              <a:buFont typeface="Wingdings" panose="05000000000000000000" pitchFamily="2" charset="2"/>
              <a:buChar char="Ø"/>
            </a:pPr>
            <a:r>
              <a:rPr lang="en-US" dirty="0"/>
              <a:t>In the state, of those DSPs who left the organization, 53% left with 0-6 months of hire. 33% who left had been employed between 6-12 months of hire. </a:t>
            </a:r>
          </a:p>
          <a:p>
            <a:pPr marL="171450" indent="-171450">
              <a:buFont typeface="Wingdings" panose="05000000000000000000" pitchFamily="2" charset="2"/>
              <a:buChar char="Ø"/>
            </a:pPr>
            <a:r>
              <a:rPr lang="en-US" dirty="0"/>
              <a:t>What this can indicate is that more strategies are needed to hire DSPs with appropriate expectations about the job, and more support for training, supervision, matching or mentoring DSPs in the early months of the job. Over half of the workforce who left had been working for less than six months. Many who have worked as DSPs know that six months is not long enough to have learned this role, and when workers leave within six months of being hired this is likely to impact peoples’ quality of life and the morale of other workers. The good news is that there are strategies identified to help address these challenges over time.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As a note, if your organization did not provide any vacancy data for DSPs, turnover could not be computed. Turnover could be computed only if all the data points were provided. Otherwise, your profile will say “data not available.” if you can find the applicable data, you can use the formulas on page 19 of your workbook to compute any missing data points on the infographic.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9139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Overall DSP turnover rates in the East are similar to the state at 45%. </a:t>
            </a:r>
          </a:p>
          <a:p>
            <a:pPr marL="171450" indent="-171450">
              <a:buFont typeface="Wingdings" panose="05000000000000000000" pitchFamily="2" charset="2"/>
              <a:buChar char="Ø"/>
            </a:pPr>
            <a:r>
              <a:rPr lang="en-US" dirty="0"/>
              <a:t>Of those DSPs who left their positions, 45% left within 0-6 months of hire, and 40% left within 6-12 months of hire.</a:t>
            </a:r>
          </a:p>
          <a:p>
            <a:pPr marL="171450" indent="-171450">
              <a:buFont typeface="Wingdings" panose="05000000000000000000" pitchFamily="2" charset="2"/>
              <a:buChar char="Ø"/>
            </a:pPr>
            <a:r>
              <a:rPr lang="en-US" dirty="0"/>
              <a:t>Note these regional data in your workbook if you provide service in the East now.</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8100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Overall DSP turnover rates in the middle region are similar at 42%. </a:t>
            </a:r>
          </a:p>
          <a:p>
            <a:pPr marL="171450" indent="-171450">
              <a:buFont typeface="Wingdings" panose="05000000000000000000" pitchFamily="2" charset="2"/>
              <a:buChar char="Ø"/>
            </a:pPr>
            <a:r>
              <a:rPr lang="en-US" dirty="0"/>
              <a:t>Of those DSPs who left their positions, 53% left within 0-6 months of hire, and 30% left within 6-12 months of hire.</a:t>
            </a:r>
          </a:p>
          <a:p>
            <a:pPr marL="171450" indent="-171450">
              <a:buFont typeface="Wingdings" panose="05000000000000000000" pitchFamily="2" charset="2"/>
              <a:buChar char="Ø"/>
            </a:pPr>
            <a:r>
              <a:rPr lang="en-US" dirty="0"/>
              <a:t>Note these regional data in your workbook if you provide services in the middle now.</a:t>
            </a:r>
          </a:p>
          <a:p>
            <a:pPr marL="171450" indent="-171450">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499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Overall DSP turnover rates in the East are slightly higher at 56%. </a:t>
            </a:r>
          </a:p>
          <a:p>
            <a:pPr marL="171450" indent="-171450">
              <a:buFont typeface="Wingdings" panose="05000000000000000000" pitchFamily="2" charset="2"/>
              <a:buChar char="Ø"/>
            </a:pPr>
            <a:r>
              <a:rPr lang="en-US" dirty="0"/>
              <a:t>Of those DSPs who left their positions, 60% left within 0-6 months of hire, and 30% left within 6-12 months of hire.</a:t>
            </a:r>
          </a:p>
          <a:p>
            <a:pPr marL="171450" indent="-171450">
              <a:buFont typeface="Wingdings" panose="05000000000000000000" pitchFamily="2" charset="2"/>
              <a:buChar char="Ø"/>
            </a:pPr>
            <a:r>
              <a:rPr lang="en-US" dirty="0"/>
              <a:t>Note these regional data in your workbook if you provide services in the west now.</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1041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4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p40: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Time: </a:t>
            </a:r>
            <a:r>
              <a:rPr lang="en-US" sz="1200" dirty="0"/>
              <a:t>DSP Wages section – 8-9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Wages for direct support professionals have been low when compared to entry level workers that require less skill. On the screen are average hourly wages paid to various worker groups in 2017 based on data from the Bureau of Labor Statistics. </a:t>
            </a:r>
          </a:p>
          <a:p>
            <a:pPr marL="171450" indent="-171450">
              <a:buFont typeface="Wingdings" panose="05000000000000000000" pitchFamily="2" charset="2"/>
              <a:buChar char="Ø"/>
            </a:pPr>
            <a:r>
              <a:rPr lang="en-US" dirty="0"/>
              <a:t>Wages for home health and personal care aids nationally were around $11 per hour, compared to parking enforcement workers earning $18.76 per hour and refuse and recyclable materials collectors earning $17.39 per hour. </a:t>
            </a:r>
            <a:endParaRPr lang="en-US" baseline="0" dirty="0"/>
          </a:p>
          <a:p>
            <a:pPr marL="171450" indent="-171450">
              <a:buFont typeface="Wingdings" panose="05000000000000000000" pitchFamily="2" charset="2"/>
              <a:buChar char="q"/>
            </a:pPr>
            <a:endParaRPr dirty="0"/>
          </a:p>
        </p:txBody>
      </p:sp>
      <p:sp>
        <p:nvSpPr>
          <p:cNvPr id="660" name="Google Shape;660;p40: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latin typeface="Calibri"/>
                <a:ea typeface="Calibri"/>
                <a:cs typeface="Calibri"/>
                <a:sym typeface="Calibri"/>
              </a:rPr>
              <a:pPr algn="r">
                <a:buSzPts val="1200"/>
              </a:pPr>
              <a:t>44</a:t>
            </a:fld>
            <a:endParaRPr sz="1200">
              <a:latin typeface="Calibri"/>
              <a:ea typeface="Calibri"/>
              <a:cs typeface="Calibri"/>
              <a:sym typeface="Calibri"/>
            </a:endParaRPr>
          </a:p>
        </p:txBody>
      </p:sp>
    </p:spTree>
    <p:extLst>
      <p:ext uri="{BB962C8B-B14F-4D97-AF65-F5344CB8AC3E}">
        <p14:creationId xmlns:p14="http://schemas.microsoft.com/office/powerpoint/2010/main" val="584225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19750" cy="44386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Furthermore, </a:t>
            </a:r>
            <a:r>
              <a:rPr lang="en-US" dirty="0">
                <a:ea typeface="ＭＳ Ｐゴシック" charset="0"/>
                <a:cs typeface="ＭＳ Ｐゴシック" charset="0"/>
              </a:rPr>
              <a:t>DSP wages are one of the most alarming and discouraging trends.  As we track DSP wages over time and adjust for inflation the wage has gone down over time yet cost of living continues to rise for these already low paid workers. </a:t>
            </a:r>
          </a:p>
          <a:p>
            <a:pPr marL="171450" indent="-171450">
              <a:buFont typeface="Wingdings" panose="05000000000000000000" pitchFamily="2" charset="2"/>
              <a:buChar char="Ø"/>
            </a:pPr>
            <a:r>
              <a:rPr lang="en-US" dirty="0">
                <a:ea typeface="ＭＳ Ｐゴシック" charset="0"/>
                <a:cs typeface="ＭＳ Ｐゴシック" charset="0"/>
              </a:rPr>
              <a:t>In</a:t>
            </a:r>
            <a:r>
              <a:rPr lang="en-US" baseline="0" dirty="0">
                <a:ea typeface="ＭＳ Ｐゴシック" charset="0"/>
                <a:cs typeface="ＭＳ Ｐゴシック" charset="0"/>
              </a:rPr>
              <a:t> every state, every year, </a:t>
            </a:r>
            <a:r>
              <a:rPr lang="en-US" dirty="0">
                <a:ea typeface="ＭＳ Ｐゴシック" charset="0"/>
                <a:cs typeface="ＭＳ Ｐゴシック" charset="0"/>
              </a:rPr>
              <a:t>wage and rate increase campaigns occur.</a:t>
            </a:r>
            <a:r>
              <a:rPr lang="en-US" baseline="0" dirty="0">
                <a:ea typeface="ＭＳ Ｐゴシック" charset="0"/>
                <a:cs typeface="ＭＳ Ｐゴシック" charset="0"/>
              </a:rPr>
              <a:t> These ask DSPs, people with IDD, families and allies to </a:t>
            </a:r>
            <a:r>
              <a:rPr lang="en-US" dirty="0">
                <a:ea typeface="ＭＳ Ｐゴシック" charset="0"/>
                <a:cs typeface="ＭＳ Ｐゴシック" charset="0"/>
              </a:rPr>
              <a:t>write letters and go to state capitols and tell their stories. This slide tells you how effective that strategy has been.  </a:t>
            </a:r>
          </a:p>
          <a:p>
            <a:pPr marL="171450" indent="-171450">
              <a:buFont typeface="Wingdings" panose="05000000000000000000" pitchFamily="2" charset="2"/>
              <a:buChar char="Ø"/>
            </a:pPr>
            <a:r>
              <a:rPr lang="en-US" dirty="0">
                <a:ea typeface="ＭＳ Ｐゴシック" charset="0"/>
                <a:cs typeface="ＭＳ Ｐゴシック" charset="0"/>
              </a:rPr>
              <a:t>While the news is not good, there is something else on this slide that is worth pointing out. In the U.S. Certified Nursing Assistants are required to have a credential that is usually offered in post secondary educational programs or by an employer in partnership with an educational institution. CNAs work in institutional care. Yet they are required to be credentialed. While their wages have on average gone down over time, they earn $2.00 more than non credentialed workers. </a:t>
            </a:r>
          </a:p>
          <a:p>
            <a:pPr marL="171450" indent="-171450">
              <a:buFont typeface="Wingdings" panose="05000000000000000000" pitchFamily="2" charset="2"/>
              <a:buChar char="Ø"/>
            </a:pPr>
            <a:r>
              <a:rPr lang="en-US" b="0" i="0" kern="1200" dirty="0">
                <a:solidFill>
                  <a:schemeClr val="tx1"/>
                </a:solidFill>
                <a:effectLst/>
              </a:rPr>
              <a:t>“Home Care” includes all direct care workers who are employed in two industries: Services for the Elderly and Persons with Disabilities and Home Health Care Services. “Nursing Homes” reflects nursing assistants employed in the Nursing Care Facilities (Skilled Nursing Homes) industry. Total includes all industries where direct care workers are employed.</a:t>
            </a:r>
            <a:endParaRPr lang="en-US" dirty="0">
              <a:ea typeface="ＭＳ Ｐゴシック" charset="0"/>
              <a:cs typeface="ＭＳ Ｐゴシック" charset="0"/>
            </a:endParaRPr>
          </a:p>
          <a:p>
            <a:endParaRPr lang="en-US" sz="1200" dirty="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F253B46A-D643-0A49-93D2-6742FCA04024}" type="slidenum">
              <a:rPr lang="en-US" smtClean="0"/>
              <a:t>45</a:t>
            </a:fld>
            <a:endParaRPr lang="en-US"/>
          </a:p>
        </p:txBody>
      </p:sp>
    </p:spTree>
    <p:extLst>
      <p:ext uri="{BB962C8B-B14F-4D97-AF65-F5344CB8AC3E}">
        <p14:creationId xmlns:p14="http://schemas.microsoft.com/office/powerpoint/2010/main" val="38490502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sz="1200" dirty="0"/>
              <a:t>In 2017 in the NCI Staff Stability Survey, the average starting wage paid to DSPs was $11.44 per hour. It was $12.52 on average for the workforce in the states that participated. This is less than one dollar difference between starting and average wages. One consideration is to look at the wages paid to your veteran workers and determine if the wages paid to them reflect the level of skill that they have developed through longer tenure on the job. Looking at rewarding workers (in a number of ways) for longer tenure is an important retention strategy. </a:t>
            </a:r>
          </a:p>
          <a:p>
            <a:endParaRPr lang="en-US" sz="1200" dirty="0"/>
          </a:p>
        </p:txBody>
      </p:sp>
      <p:sp>
        <p:nvSpPr>
          <p:cNvPr id="4" name="Slide Number Placeholder 3"/>
          <p:cNvSpPr>
            <a:spLocks noGrp="1"/>
          </p:cNvSpPr>
          <p:nvPr>
            <p:ph type="sldNum" sz="quarter" idx="5"/>
          </p:nvPr>
        </p:nvSpPr>
        <p:spPr/>
        <p:txBody>
          <a:bodyPr/>
          <a:lstStyle/>
          <a:p>
            <a:fld id="{F253B46A-D643-0A49-93D2-6742FCA04024}" type="slidenum">
              <a:rPr lang="en-US" smtClean="0"/>
              <a:t>46</a:t>
            </a:fld>
            <a:endParaRPr lang="en-US"/>
          </a:p>
        </p:txBody>
      </p:sp>
    </p:spTree>
    <p:extLst>
      <p:ext uri="{BB962C8B-B14F-4D97-AF65-F5344CB8AC3E}">
        <p14:creationId xmlns:p14="http://schemas.microsoft.com/office/powerpoint/2010/main" val="7753638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In 2019 in Tennessee,</a:t>
            </a:r>
          </a:p>
          <a:p>
            <a:pPr marL="628650" lvl="1" indent="-171450">
              <a:buFont typeface="Wingdings" panose="05000000000000000000" pitchFamily="2" charset="2"/>
              <a:buChar char="Ø"/>
            </a:pPr>
            <a:r>
              <a:rPr lang="en-US" dirty="0"/>
              <a:t> the average starting wage paid to DSPs was $9.88 per hour. </a:t>
            </a:r>
          </a:p>
          <a:p>
            <a:pPr marL="628650" lvl="1" indent="-171450">
              <a:buFont typeface="Wingdings" panose="05000000000000000000" pitchFamily="2" charset="2"/>
              <a:buChar char="Ø"/>
            </a:pPr>
            <a:r>
              <a:rPr lang="en-US" dirty="0"/>
              <a:t>The average wage was $10.56 per hour, and</a:t>
            </a:r>
          </a:p>
          <a:p>
            <a:pPr marL="628650" lvl="1" indent="-171450">
              <a:buFont typeface="Wingdings" panose="05000000000000000000" pitchFamily="2" charset="2"/>
              <a:buChar char="Ø"/>
            </a:pPr>
            <a:r>
              <a:rPr lang="en-US" dirty="0"/>
              <a:t> on average, the highest wage paid to a DSP was $13.11 per hour. Costs of living in Tennessee may be lower than they are nationally, as these numbers are below the national averages in the NCI Staff Stability survey. Asking about costs of living in an area is an important retention question to ask when considering the supports needed for workers to stay on the job. </a:t>
            </a:r>
          </a:p>
          <a:p>
            <a:pPr marL="171450" indent="-171450">
              <a:buFont typeface="Wingdings" panose="05000000000000000000" pitchFamily="2" charset="2"/>
              <a:buChar char="Ø"/>
            </a:pPr>
            <a:r>
              <a:rPr lang="en-US" dirty="0"/>
              <a:t>You can note these wages in the ”state” column on your chart.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4076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In the east region, </a:t>
            </a:r>
          </a:p>
          <a:p>
            <a:pPr marL="628650" lvl="1" indent="-171450">
              <a:buFont typeface="Wingdings" panose="05000000000000000000" pitchFamily="2" charset="2"/>
              <a:buChar char="Ø"/>
            </a:pPr>
            <a:r>
              <a:rPr lang="en-US" dirty="0"/>
              <a:t>the average starting wage was $9.87 per hour. </a:t>
            </a:r>
          </a:p>
          <a:p>
            <a:pPr marL="628650" lvl="1" indent="-171450">
              <a:buFont typeface="Wingdings" panose="05000000000000000000" pitchFamily="2" charset="2"/>
              <a:buChar char="Ø"/>
            </a:pPr>
            <a:r>
              <a:rPr lang="en-US" dirty="0"/>
              <a:t>The average wage was $10.60, </a:t>
            </a:r>
          </a:p>
          <a:p>
            <a:pPr marL="628650" lvl="1" indent="-171450">
              <a:buFont typeface="Wingdings" panose="05000000000000000000" pitchFamily="2" charset="2"/>
              <a:buChar char="Ø"/>
            </a:pPr>
            <a:r>
              <a:rPr lang="en-US" dirty="0"/>
              <a:t>and on average, the highest wage paid to DSPs was $12.56 per hour.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You can note these wages in the ”region” column on your chart if you provide services in the east.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2221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In the middle region, </a:t>
            </a:r>
          </a:p>
          <a:p>
            <a:pPr marL="628650" lvl="1" indent="-171450">
              <a:buFont typeface="Wingdings" panose="05000000000000000000" pitchFamily="2" charset="2"/>
              <a:buChar char="Ø"/>
            </a:pPr>
            <a:r>
              <a:rPr lang="en-US" dirty="0"/>
              <a:t>the average starting wage was slightly higher at $10.29 per hour. </a:t>
            </a:r>
          </a:p>
          <a:p>
            <a:pPr marL="628650" lvl="1" indent="-171450">
              <a:buFont typeface="Wingdings" panose="05000000000000000000" pitchFamily="2" charset="2"/>
              <a:buChar char="Ø"/>
            </a:pPr>
            <a:r>
              <a:rPr lang="en-US" dirty="0"/>
              <a:t>The average wage was $10.98, </a:t>
            </a:r>
          </a:p>
          <a:p>
            <a:pPr marL="628650" lvl="1" indent="-171450">
              <a:buFont typeface="Wingdings" panose="05000000000000000000" pitchFamily="2" charset="2"/>
              <a:buChar char="Ø"/>
            </a:pPr>
            <a:r>
              <a:rPr lang="en-US" dirty="0"/>
              <a:t>and on average, the highest wage paid to DSPs was $13.94 per hour.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You can note these wages in the ”region” column on your chart if you provide services in the middle.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087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Wingdings" panose="05000000000000000000" pitchFamily="2" charset="2"/>
              <a:buNone/>
            </a:pPr>
            <a:r>
              <a:rPr lang="en-US" baseline="0" dirty="0"/>
              <a:t>Transition slide</a:t>
            </a:r>
          </a:p>
        </p:txBody>
      </p:sp>
      <p:sp>
        <p:nvSpPr>
          <p:cNvPr id="4" name="Slide Number Placeholder 3"/>
          <p:cNvSpPr>
            <a:spLocks noGrp="1"/>
          </p:cNvSpPr>
          <p:nvPr>
            <p:ph type="sldNum" sz="quarter" idx="10"/>
          </p:nvPr>
        </p:nvSpPr>
        <p:spPr/>
        <p:txBody>
          <a:bodyPr/>
          <a:lstStyle/>
          <a:p>
            <a:fld id="{487D6291-FB8F-4913-892F-08B16A588B0E}" type="slidenum">
              <a:rPr lang="en-US" smtClean="0"/>
              <a:t>5</a:t>
            </a:fld>
            <a:endParaRPr lang="en-US"/>
          </a:p>
        </p:txBody>
      </p:sp>
    </p:spTree>
    <p:extLst>
      <p:ext uri="{BB962C8B-B14F-4D97-AF65-F5344CB8AC3E}">
        <p14:creationId xmlns:p14="http://schemas.microsoft.com/office/powerpoint/2010/main" val="24112247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In the west region, </a:t>
            </a:r>
          </a:p>
          <a:p>
            <a:pPr marL="628650" lvl="1" indent="-171450">
              <a:buFont typeface="Wingdings" panose="05000000000000000000" pitchFamily="2" charset="2"/>
              <a:buChar char="Ø"/>
            </a:pPr>
            <a:r>
              <a:rPr lang="en-US" dirty="0"/>
              <a:t>the average starting wage was slightly lower at $9.25 per hour. </a:t>
            </a:r>
          </a:p>
          <a:p>
            <a:pPr marL="628650" lvl="1" indent="-171450">
              <a:buFont typeface="Wingdings" panose="05000000000000000000" pitchFamily="2" charset="2"/>
              <a:buChar char="Ø"/>
            </a:pPr>
            <a:r>
              <a:rPr lang="en-US" dirty="0"/>
              <a:t>The average wage was $9.85, </a:t>
            </a:r>
          </a:p>
          <a:p>
            <a:pPr marL="628650" lvl="1" indent="-171450">
              <a:buFont typeface="Wingdings" panose="05000000000000000000" pitchFamily="2" charset="2"/>
              <a:buChar char="Ø"/>
            </a:pPr>
            <a:r>
              <a:rPr lang="en-US" dirty="0"/>
              <a:t>and on average, the highest wage paid to DSPs was $12.34 per hour.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You can note these wages in the ”region” column on your chart if you provide services in the west.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0821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Time: </a:t>
            </a:r>
            <a:r>
              <a:rPr lang="en-US" sz="1200" dirty="0"/>
              <a:t>DSP Benefits section – 4-6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Availability of benefits is another important factor in retaining workers over time. NCI asks questions about benefits, specifically about health insurance in slightly different ways that we do on our survey. In 2017, 72% of organizations that participated in that survey offered health insurance to some or all DSPs. </a:t>
            </a:r>
          </a:p>
          <a:p>
            <a:pPr marL="628650" lvl="1" indent="-171450">
              <a:buFont typeface="Wingdings" panose="05000000000000000000" pitchFamily="2" charset="2"/>
              <a:buChar char="Ø"/>
            </a:pPr>
            <a:r>
              <a:rPr lang="en-US" dirty="0"/>
              <a:t>Of those organizations that offer health insurance, 69% of organizations offer health insurance to full time DSPs only. </a:t>
            </a:r>
          </a:p>
          <a:p>
            <a:pPr marL="628650" lvl="1" indent="-171450">
              <a:buFont typeface="Wingdings" panose="05000000000000000000" pitchFamily="2" charset="2"/>
              <a:buChar char="Ø"/>
            </a:pPr>
            <a:r>
              <a:rPr lang="en-US" dirty="0"/>
              <a:t>Of those organizations that offer health insurance, a little more than one third require DSPs to be eligible for a certain length of time to be eligible for benefits. </a:t>
            </a:r>
          </a:p>
          <a:p>
            <a:pPr marL="628650" lvl="1" indent="-171450">
              <a:buFont typeface="Wingdings" panose="05000000000000000000" pitchFamily="2" charset="2"/>
              <a:buChar char="Ø"/>
            </a:pPr>
            <a:r>
              <a:rPr lang="en-US" dirty="0"/>
              <a:t>Only 2% of organizations that offer health insurance offer it to all DSPs.</a:t>
            </a:r>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51</a:t>
            </a:fld>
            <a:endParaRPr lang="en-US"/>
          </a:p>
        </p:txBody>
      </p:sp>
    </p:spTree>
    <p:extLst>
      <p:ext uri="{BB962C8B-B14F-4D97-AF65-F5344CB8AC3E}">
        <p14:creationId xmlns:p14="http://schemas.microsoft.com/office/powerpoint/2010/main" val="6824214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On average across the state, for organizations that offer health insurance, </a:t>
            </a:r>
          </a:p>
          <a:p>
            <a:pPr marL="628650" lvl="1" indent="-171450">
              <a:buFont typeface="Wingdings" panose="05000000000000000000" pitchFamily="2" charset="2"/>
              <a:buChar char="Ø"/>
            </a:pPr>
            <a:r>
              <a:rPr lang="en-US" dirty="0"/>
              <a:t>34% of DSPs are enrolled in health care plans through the organization. You can note this number on your chart in the workbook.</a:t>
            </a:r>
          </a:p>
          <a:p>
            <a:pPr marL="171450" indent="-171450">
              <a:buFont typeface="Wingdings" panose="05000000000000000000" pitchFamily="2" charset="2"/>
              <a:buChar char="Ø"/>
            </a:pPr>
            <a:r>
              <a:rPr lang="en-US" dirty="0"/>
              <a:t>Looking at the numbers in the bubbles on the right side of the screen. These percentages are the number of organizations that checked “yes” to offering these benefits to DSPs. This information will look like check marks on your organizational profile – indicating that you offer the type of benefit if you offer any of these benefits to DSP. The types of benefits that we asked about were:</a:t>
            </a:r>
          </a:p>
          <a:p>
            <a:pPr marL="628650" lvl="1" indent="-171450">
              <a:buFont typeface="Wingdings" panose="05000000000000000000" pitchFamily="2" charset="2"/>
              <a:buChar char="Ø"/>
            </a:pPr>
            <a:r>
              <a:rPr lang="en-US" dirty="0"/>
              <a:t>Paid time off. </a:t>
            </a:r>
          </a:p>
          <a:p>
            <a:pPr marL="628650" lvl="1" indent="-171450">
              <a:buFont typeface="Wingdings" panose="05000000000000000000" pitchFamily="2" charset="2"/>
              <a:buChar char="Ø"/>
            </a:pPr>
            <a:r>
              <a:rPr lang="en-US" dirty="0"/>
              <a:t>Paid sick leave</a:t>
            </a:r>
          </a:p>
          <a:p>
            <a:pPr marL="628650" lvl="1" indent="-171450">
              <a:buFont typeface="Wingdings" panose="05000000000000000000" pitchFamily="2" charset="2"/>
              <a:buChar char="Ø"/>
            </a:pPr>
            <a:r>
              <a:rPr lang="en-US" dirty="0"/>
              <a:t>Paid vacation</a:t>
            </a:r>
          </a:p>
          <a:p>
            <a:pPr marL="628650" lvl="1" indent="-171450">
              <a:buFont typeface="Wingdings" panose="05000000000000000000" pitchFamily="2" charset="2"/>
              <a:buChar char="Ø"/>
            </a:pPr>
            <a:r>
              <a:rPr lang="en-US" dirty="0"/>
              <a:t>Health insurance.</a:t>
            </a:r>
          </a:p>
          <a:p>
            <a:pPr marL="171450" indent="-171450">
              <a:buFont typeface="Wingdings" panose="05000000000000000000" pitchFamily="2" charset="2"/>
              <a:buChar char="Ø"/>
            </a:pPr>
            <a:r>
              <a:rPr lang="en-US" dirty="0"/>
              <a:t>The three columns are for offering the type of benefit to full time DSPs (however the organization defined those workers), to part time DSPs, and to “all DSPs”, which was the organizations that did not distinguish between full time and part time DSPs. </a:t>
            </a:r>
          </a:p>
          <a:p>
            <a:pPr marL="171450" indent="-171450">
              <a:buFont typeface="Wingdings" panose="05000000000000000000" pitchFamily="2" charset="2"/>
              <a:buChar char="Ø"/>
            </a:pPr>
            <a:r>
              <a:rPr lang="en-US" dirty="0"/>
              <a:t>If your organization does not offer these benefits to DSPs, none of the bubbles would be checked. Overall, organizations were more likely to offer these types of benefits to full time DSPs than to part time DSPs. Most organizations offer some type of paid time off to DSPs, but there are some that do not. Just over 81% of organizations offer health insurance to full time DSPs. Given that only 34% on average are enrolled in health care plans when they are offered indicates that DSPs may be offering health insurance through another source, or they may be uninsured. </a:t>
            </a:r>
          </a:p>
          <a:p>
            <a:pPr marL="171450" indent="-171450">
              <a:buFont typeface="Wingdings" panose="05000000000000000000" pitchFamily="2" charset="2"/>
              <a:buChar char="Ø"/>
            </a:pPr>
            <a:r>
              <a:rPr lang="en-US" dirty="0"/>
              <a:t>We have surveyed DSPs in other states to learn more about where they offer health insurance. We will look at those results after looking at the regional data.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9969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A slightly higher percentage of DSPs in the east region are enrolled in health insurance through their employer. </a:t>
            </a:r>
          </a:p>
          <a:p>
            <a:pPr marL="628650" lvl="1" indent="-171450">
              <a:buFont typeface="Wingdings" panose="05000000000000000000" pitchFamily="2" charset="2"/>
              <a:buChar char="Ø"/>
            </a:pPr>
            <a:r>
              <a:rPr lang="en-US" dirty="0"/>
              <a:t>On average, 39% were enrolled in health care plans in organizations in the east region. You can note this number in the “regional column” on your chart if you provide services in the east region. </a:t>
            </a:r>
            <a:endParaRPr lang="en-US" baseline="0" dirty="0"/>
          </a:p>
          <a:p>
            <a:pPr marL="171450" indent="-171450">
              <a:buFont typeface="Wingdings" panose="05000000000000000000" pitchFamily="2" charset="2"/>
              <a:buChar char="Ø"/>
            </a:pPr>
            <a:r>
              <a:rPr lang="en-US" dirty="0"/>
              <a:t>You can note the percentage of organizations that offer health insurance and the three types of paid time off in your region, but for time’s sake we will not look specifically at those here.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429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A slightly higher percentage of DSPs in the middle region are enrolled in health insurance through their employer. </a:t>
            </a:r>
          </a:p>
          <a:p>
            <a:pPr marL="628650" lvl="1" indent="-171450">
              <a:buFont typeface="Wingdings" panose="05000000000000000000" pitchFamily="2" charset="2"/>
              <a:buChar char="Ø"/>
            </a:pPr>
            <a:r>
              <a:rPr lang="en-US" dirty="0"/>
              <a:t>On average, 41% were enrolled in health care plans in organizations in the middle region. You can note this number in the “regional column” on your chart if you provide services in the middle region. </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You can note the percentage of organizations that offer health insurance and the three types of paid time off in your region, but for time’s sake we will not look specifically at those here.</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1125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A slightly lower percentage of DSPs in the west region are enrolled in health insurance through their employer. </a:t>
            </a:r>
          </a:p>
          <a:p>
            <a:pPr marL="628650" lvl="1" indent="-171450">
              <a:buFont typeface="Wingdings" panose="05000000000000000000" pitchFamily="2" charset="2"/>
              <a:buChar char="Ø"/>
            </a:pPr>
            <a:r>
              <a:rPr lang="en-US" dirty="0"/>
              <a:t>On average, 24% were enrolled in health care plans in organizations in the west region. You can note this number in the “regional column” on your chart if you provide services in the west region. </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You can note the percentage of organizations that offer health insurance and the three types of paid time off in your region, but for time’s sake we will not look specifically at those here.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5799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I mentioned that we have surveyed DSPs in other states about where they access their health insurance benefits. This results that you see on your screen were from several hundred DSPs in Minnesota who responded to a survey in 2018 where we asked them to indicate where they access health insurance.</a:t>
            </a:r>
          </a:p>
          <a:p>
            <a:pPr marL="628650" lvl="1" indent="-171450">
              <a:buFont typeface="Wingdings" panose="05000000000000000000" pitchFamily="2" charset="2"/>
              <a:buChar char="Ø"/>
            </a:pPr>
            <a:r>
              <a:rPr lang="en-US" dirty="0"/>
              <a:t>The results of the survey are noted in the graph on the screen. Over 30% of DSPs accessed through government paid programs. More DSPs access health insurance through a government paid program than any other source. </a:t>
            </a:r>
          </a:p>
          <a:p>
            <a:pPr marL="628650" lvl="1" indent="-171450">
              <a:buFont typeface="Wingdings" panose="05000000000000000000" pitchFamily="2" charset="2"/>
              <a:buChar char="Ø"/>
            </a:pPr>
            <a:r>
              <a:rPr lang="en-US" dirty="0"/>
              <a:t>About 28% accessed from their employer. </a:t>
            </a:r>
          </a:p>
          <a:p>
            <a:pPr marL="628650" lvl="1" indent="-171450">
              <a:buFont typeface="Wingdings" panose="05000000000000000000" pitchFamily="2" charset="2"/>
              <a:buChar char="Ø"/>
            </a:pPr>
            <a:r>
              <a:rPr lang="en-US" dirty="0"/>
              <a:t>Over 20% accessed from their spouse or parent. </a:t>
            </a:r>
          </a:p>
          <a:p>
            <a:pPr marL="628650" lvl="1" indent="-171450">
              <a:buFont typeface="Wingdings" panose="05000000000000000000" pitchFamily="2" charset="2"/>
              <a:buChar char="Ø"/>
            </a:pPr>
            <a:r>
              <a:rPr lang="en-US" dirty="0"/>
              <a:t>Over 10% do not have health insurance. </a:t>
            </a:r>
          </a:p>
          <a:p>
            <a:pPr marL="171450" indent="-171450">
              <a:buFont typeface="Wingdings" panose="05000000000000000000" pitchFamily="2" charset="2"/>
              <a:buChar char="Ø"/>
            </a:pPr>
            <a:r>
              <a:rPr lang="en-US" dirty="0"/>
              <a:t>Knowing this, can you provide resources for your workers about accessing government paid programs when you cannot offer health insurance benefits? Can you provide self-care resources for your DSPs? </a:t>
            </a:r>
          </a:p>
          <a:p>
            <a:pPr marL="171450" indent="-171450">
              <a:buFont typeface="Wingdings" panose="05000000000000000000" pitchFamily="2" charset="2"/>
              <a:buChar char="Ø"/>
            </a:pPr>
            <a:r>
              <a:rPr lang="en-US" dirty="0"/>
              <a:t>We recognize that there is not an easy solution for providing health insurance in our current context. Our point about viewing this as a workforce outcome is being attentive to the numbers to better understand where your workers are at, and to consider options for addressing your workforce challenges.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53B46A-D643-0A49-93D2-6742FCA0402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06054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Time: </a:t>
            </a:r>
            <a:r>
              <a:rPr lang="en-US" sz="1200" dirty="0"/>
              <a:t>DSP Overtime section – 2-3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Turning now from benefits to overtime hours paid to DSPs, we know from previous research that many DSPs will work additional hours when asked in order to help make ends meet financially. Additionally, people who receive supports are in need of DSPs to fill vacancies in any reasonable ways possible.</a:t>
            </a:r>
          </a:p>
          <a:p>
            <a:pPr marL="171450" indent="-171450">
              <a:buFont typeface="Wingdings" panose="05000000000000000000" pitchFamily="2" charset="2"/>
              <a:buChar char="Ø"/>
            </a:pPr>
            <a:r>
              <a:rPr lang="en-US" dirty="0"/>
              <a:t>We didn’t provide a column on the chart in your workbook for you to compare your number of overtime hours paid as these numbers reported on this slide and the regional slide are total numbers in the region, rather than average numbers. Overtime hours depends somewhat on the size of your organization and the number of people served, so we provided only the sum total for the state and the region.</a:t>
            </a:r>
          </a:p>
          <a:p>
            <a:pPr marL="171450" indent="-171450">
              <a:buFont typeface="Wingdings" panose="05000000000000000000" pitchFamily="2" charset="2"/>
              <a:buChar char="Ø"/>
            </a:pPr>
            <a:r>
              <a:rPr lang="en-US" dirty="0"/>
              <a:t>Statewide, organizations that completed the survey reported over 186,000 overtime hours in the last 3- day period when they completed the survey. Sometimes overtime hours are more or less dependent upon the time of the year when the survey was completed so this number is reflective of early 2020 numbers. </a:t>
            </a:r>
          </a:p>
          <a:p>
            <a:pPr marL="171450" indent="-171450">
              <a:buFont typeface="Wingdings" panose="05000000000000000000" pitchFamily="2" charset="2"/>
              <a:buChar char="Ø"/>
            </a:pPr>
            <a:r>
              <a:rPr lang="en-US" dirty="0"/>
              <a:t>If you pay out a lot of overtime hours, what may be helpful to consider is that overtime hours are paid at time and half, and it is worth asking the question about raising wages paid to DSPs on the front end (that is, their base wages) rather than paying overtime hours to help stabilize the workforce. However, prior to doing this, it is important to ask your workers who take on overtime hours if they are dependent upon overtime hours to pay their bills and if you could raise wages enough to ensure that they will stay with your company. </a:t>
            </a:r>
          </a:p>
          <a:p>
            <a:pPr marL="171450" indent="-171450">
              <a:buFont typeface="Wingdings" panose="05000000000000000000" pitchFamily="2" charset="2"/>
              <a:buChar char="q"/>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7D6291-FB8F-4913-892F-08B16A588B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3108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In the east region, there was a sum of over 40,000 overtime hours paid in a 30-day period. </a:t>
            </a:r>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58</a:t>
            </a:fld>
            <a:endParaRPr lang="en-US"/>
          </a:p>
        </p:txBody>
      </p:sp>
    </p:spTree>
    <p:extLst>
      <p:ext uri="{BB962C8B-B14F-4D97-AF65-F5344CB8AC3E}">
        <p14:creationId xmlns:p14="http://schemas.microsoft.com/office/powerpoint/2010/main" val="7122885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In the middle region, there was a sum of over 75,000 overtime hours paid in a 30-day period. </a:t>
            </a:r>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59</a:t>
            </a:fld>
            <a:endParaRPr lang="en-US"/>
          </a:p>
        </p:txBody>
      </p:sp>
    </p:spTree>
    <p:extLst>
      <p:ext uri="{BB962C8B-B14F-4D97-AF65-F5344CB8AC3E}">
        <p14:creationId xmlns:p14="http://schemas.microsoft.com/office/powerpoint/2010/main" val="1533050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 </a:t>
            </a:r>
            <a:r>
              <a:rPr lang="en-US" i="0" dirty="0"/>
              <a:t>Notes:  The </a:t>
            </a:r>
            <a:r>
              <a:rPr lang="en-US" sz="1200" i="0" baseline="0" dirty="0">
                <a:latin typeface="+mn-lt"/>
              </a:rPr>
              <a:t>Poll Question to lead into Getting to Know you breakout conversation.</a:t>
            </a:r>
          </a:p>
          <a:p>
            <a:endParaRPr lang="en-US" sz="1200" baseline="0" dirty="0">
              <a:latin typeface="+mn-lt"/>
            </a:endParaRPr>
          </a:p>
          <a:p>
            <a:pPr marL="0" indent="0">
              <a:buFont typeface="Wingdings" panose="05000000000000000000" pitchFamily="2" charset="2"/>
              <a:buNone/>
            </a:pPr>
            <a:r>
              <a:rPr lang="en-US" sz="1200" baseline="0" dirty="0">
                <a:latin typeface="+mn-lt"/>
              </a:rPr>
              <a:t>Talking Points </a:t>
            </a:r>
          </a:p>
          <a:p>
            <a:pPr marL="171450" indent="-171450">
              <a:buFont typeface="Wingdings" panose="05000000000000000000" pitchFamily="2" charset="2"/>
              <a:buChar char="Ø"/>
            </a:pPr>
            <a:r>
              <a:rPr lang="en-US" sz="1200" baseline="0" dirty="0">
                <a:latin typeface="+mn-lt"/>
              </a:rPr>
              <a:t>Years of experience informs and influences our work supporting people with disabilities. It is also a valuable metric when thinking about organizational readiness and succession planning. Let’s do a quick poll to see get a sense of the range of experience and wisdom in  supporting people with disabilities in community living. </a:t>
            </a:r>
            <a:endParaRPr lang="en-US" sz="1200" dirty="0">
              <a:latin typeface="+mn-lt"/>
            </a:endParaRPr>
          </a:p>
          <a:p>
            <a:endParaRPr lang="en-US" sz="1200" dirty="0">
              <a:latin typeface="+mn-lt"/>
            </a:endParaRPr>
          </a:p>
          <a:p>
            <a:r>
              <a:rPr lang="en-US" sz="1200" dirty="0">
                <a:latin typeface="+mn-lt"/>
              </a:rPr>
              <a:t>Read</a:t>
            </a:r>
            <a:r>
              <a:rPr lang="en-US" sz="1200" baseline="0" dirty="0">
                <a:latin typeface="+mn-lt"/>
              </a:rPr>
              <a:t> the Slide </a:t>
            </a:r>
            <a:endParaRPr lang="en-US" sz="1200" dirty="0">
              <a:latin typeface="+mn-lt"/>
            </a:endParaRPr>
          </a:p>
          <a:p>
            <a:pPr marL="628650" lvl="1" indent="-171450">
              <a:buFont typeface="Wingdings" panose="05000000000000000000" pitchFamily="2" charset="2"/>
              <a:buChar char="q"/>
            </a:pPr>
            <a:r>
              <a:rPr lang="en-US" sz="1200" dirty="0">
                <a:latin typeface="+mn-lt"/>
              </a:rPr>
              <a:t>Poll Question #1 -</a:t>
            </a:r>
            <a:r>
              <a:rPr lang="en-US" sz="2800" dirty="0"/>
              <a:t>How long</a:t>
            </a:r>
            <a:r>
              <a:rPr lang="en-US" sz="2800" baseline="0" dirty="0"/>
              <a:t> have you been working in the field of supporting people with disabilities? </a:t>
            </a:r>
          </a:p>
          <a:p>
            <a:pPr marL="1371600" lvl="2" indent="-457200">
              <a:buFont typeface="Wingdings" panose="05000000000000000000" pitchFamily="2" charset="2"/>
              <a:buChar char="q"/>
            </a:pPr>
            <a:r>
              <a:rPr lang="en-US" sz="2800" baseline="0" dirty="0"/>
              <a:t>Less than a year</a:t>
            </a:r>
          </a:p>
          <a:p>
            <a:pPr marL="1371600" lvl="2" indent="-457200">
              <a:buFont typeface="Wingdings" panose="05000000000000000000" pitchFamily="2" charset="2"/>
              <a:buChar char="q"/>
            </a:pPr>
            <a:r>
              <a:rPr lang="en-US" sz="2800" baseline="0" dirty="0"/>
              <a:t>1-5 years</a:t>
            </a:r>
          </a:p>
          <a:p>
            <a:pPr marL="1371600" lvl="2" indent="-457200">
              <a:buFont typeface="Wingdings" panose="05000000000000000000" pitchFamily="2" charset="2"/>
              <a:buChar char="q"/>
            </a:pPr>
            <a:r>
              <a:rPr lang="en-US" sz="2800" baseline="0" dirty="0"/>
              <a:t>6-10 years</a:t>
            </a:r>
          </a:p>
          <a:p>
            <a:pPr marL="1371600" lvl="2" indent="-457200">
              <a:buFont typeface="Wingdings" panose="05000000000000000000" pitchFamily="2" charset="2"/>
              <a:buChar char="q"/>
            </a:pPr>
            <a:r>
              <a:rPr lang="en-US" sz="2800" baseline="0" dirty="0"/>
              <a:t>More than 15 years</a:t>
            </a:r>
          </a:p>
          <a:p>
            <a:pPr marL="1371600" lvl="2" indent="-457200">
              <a:buFont typeface="Wingdings" panose="05000000000000000000" pitchFamily="2" charset="2"/>
              <a:buChar char="q"/>
            </a:pPr>
            <a:r>
              <a:rPr lang="en-US" sz="2800" baseline="0" dirty="0"/>
              <a:t>More than 20 years</a:t>
            </a:r>
            <a:endParaRPr lang="x-none" sz="2800" dirty="0"/>
          </a:p>
          <a:p>
            <a:endParaRPr kumimoji="0" lang="en-US" sz="2800" b="0" i="0" u="none" strike="noStrike" kern="1200" cap="none" spc="0" normalizeH="0" baseline="0" noProof="0" dirty="0">
              <a:ln>
                <a:noFill/>
              </a:ln>
              <a:solidFill>
                <a:prstClr val="black"/>
              </a:solidFill>
              <a:effectLst/>
              <a:uLnTx/>
              <a:uFillTx/>
              <a:latin typeface="Open Sans Light" charset="0"/>
            </a:endParaRPr>
          </a:p>
          <a:p>
            <a:pPr marL="171450" indent="-171450">
              <a:buFont typeface="Wingdings" panose="05000000000000000000" pitchFamily="2" charset="2"/>
              <a:buChar char="Ø"/>
            </a:pPr>
            <a:r>
              <a:rPr lang="en-US" i="0" dirty="0"/>
              <a:t>Action - Show and discuss the results.</a:t>
            </a:r>
          </a:p>
        </p:txBody>
      </p:sp>
      <p:sp>
        <p:nvSpPr>
          <p:cNvPr id="4" name="Slide Number Placeholder 3"/>
          <p:cNvSpPr>
            <a:spLocks noGrp="1"/>
          </p:cNvSpPr>
          <p:nvPr>
            <p:ph type="sldNum" sz="quarter" idx="10"/>
          </p:nvPr>
        </p:nvSpPr>
        <p:spPr/>
        <p:txBody>
          <a:bodyPr/>
          <a:lstStyle/>
          <a:p>
            <a:fld id="{7C7EF461-0DA1-49B8-9494-EA2A34B00B64}" type="slidenum">
              <a:rPr lang="en-US" smtClean="0"/>
              <a:t>6</a:t>
            </a:fld>
            <a:endParaRPr lang="en-US"/>
          </a:p>
        </p:txBody>
      </p:sp>
    </p:spTree>
    <p:extLst>
      <p:ext uri="{BB962C8B-B14F-4D97-AF65-F5344CB8AC3E}">
        <p14:creationId xmlns:p14="http://schemas.microsoft.com/office/powerpoint/2010/main" val="30675556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In the west region, there was a </a:t>
            </a:r>
            <a:r>
              <a:rPr lang="en-US" dirty="0" err="1"/>
              <a:t>suml</a:t>
            </a:r>
            <a:r>
              <a:rPr lang="en-US" dirty="0"/>
              <a:t> of nearly 71,000 overtime hours paid in a 30-day period. </a:t>
            </a:r>
          </a:p>
          <a:p>
            <a:endParaRPr lang="en-US" dirty="0"/>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60</a:t>
            </a:fld>
            <a:endParaRPr lang="en-US"/>
          </a:p>
        </p:txBody>
      </p:sp>
    </p:spTree>
    <p:extLst>
      <p:ext uri="{BB962C8B-B14F-4D97-AF65-F5344CB8AC3E}">
        <p14:creationId xmlns:p14="http://schemas.microsoft.com/office/powerpoint/2010/main" val="33541867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Time: </a:t>
            </a:r>
            <a:r>
              <a:rPr lang="en-US" sz="1200" dirty="0"/>
              <a:t>FLS Wages section – 4-6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The next section turns from looking at information related to DSP staffing and compensation to frontline supervisors. We know that FLS are an important reason why DSPs stay in their jobs, and the quality of supervision that DSPs receive from FLS may be a major reason why they stay in or they leave their position. Therefore, knowing the stability of your FLSs can be an important part of the equation for stabilizing your DSP workforce.</a:t>
            </a:r>
          </a:p>
          <a:p>
            <a:pPr marL="171450" indent="-171450">
              <a:buFont typeface="Wingdings" panose="05000000000000000000" pitchFamily="2" charset="2"/>
              <a:buChar char="Ø"/>
            </a:pPr>
            <a:endParaRPr lang="en-US" dirty="0"/>
          </a:p>
          <a:p>
            <a:pPr marL="628650" lvl="1" indent="-171450">
              <a:buFont typeface="Wingdings" panose="05000000000000000000" pitchFamily="2" charset="2"/>
              <a:buChar char="Ø"/>
            </a:pPr>
            <a:r>
              <a:rPr lang="en-US" dirty="0"/>
              <a:t>As a reminder, FLS are the level of staff whose primary responsibility is to provide supervision to DSPs. While they may provide some direct support, more than 50% of their role is to supervise DSPs.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6576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For wage data, the survey asked your organization to report annual wage data rather than hourly wage data. </a:t>
            </a:r>
          </a:p>
          <a:p>
            <a:pPr marL="171450" indent="-171450">
              <a:buFont typeface="Wingdings" panose="05000000000000000000" pitchFamily="2" charset="2"/>
              <a:buChar char="Ø"/>
            </a:pPr>
            <a:r>
              <a:rPr lang="en-US" dirty="0"/>
              <a:t>Across the state of Tennessee, </a:t>
            </a:r>
          </a:p>
          <a:p>
            <a:pPr marL="628650" lvl="1" indent="-171450">
              <a:buFont typeface="Wingdings" panose="05000000000000000000" pitchFamily="2" charset="2"/>
              <a:buChar char="Ø"/>
            </a:pPr>
            <a:r>
              <a:rPr lang="en-US" dirty="0"/>
              <a:t>the average starting FLS wage was $31,187 to be exact.</a:t>
            </a:r>
          </a:p>
          <a:p>
            <a:pPr marL="628650" lvl="1" indent="-171450">
              <a:buFont typeface="Wingdings" panose="05000000000000000000" pitchFamily="2" charset="2"/>
              <a:buChar char="Ø"/>
            </a:pPr>
            <a:r>
              <a:rPr lang="en-US" dirty="0"/>
              <a:t>The average FLS salary was $34, 670. </a:t>
            </a:r>
          </a:p>
          <a:p>
            <a:pPr marL="628650" lvl="1" indent="-171450">
              <a:buFont typeface="Wingdings" panose="05000000000000000000" pitchFamily="2" charset="2"/>
              <a:buChar char="Ø"/>
            </a:pPr>
            <a:r>
              <a:rPr lang="en-US" dirty="0"/>
              <a:t>The highest FLS salary was $42,654. You can note these data in your chart in the workbook.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5865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In the East region,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the average starting FLS wage was $30,487.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The average FLS salary was $36,111.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The highest FLS salary was $46,500. You can note these data in your chart in the workbook if you provide services in the east region.</a:t>
            </a:r>
          </a:p>
          <a:p>
            <a:pPr lv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626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In the Middle region,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the average starting FLS wage was $31,322.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The average FLS salary was $35,003.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The highest FLS salary was $43,842. You can note these data in your chart in the workbook if you provide services in the middle region.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5678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In the West region,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the average starting FLS wage was $31,623.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The average FLS salary was $32,877.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The highest FLS salary was $36,956. You can note these data in your chart in the workbook if you provide services in the west region.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407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The NCI Staff Stability Survey does not currently ask questions about FLS, so we have included some data from a recent survey of HCBS providers in MN. </a:t>
            </a:r>
          </a:p>
          <a:p>
            <a:pPr marL="171450" indent="-171450">
              <a:buFont typeface="Wingdings" panose="05000000000000000000" pitchFamily="2" charset="2"/>
              <a:buChar char="Ø"/>
            </a:pPr>
            <a:r>
              <a:rPr lang="en-US" dirty="0"/>
              <a:t>The median salary of frontline supervisors who were defined using the same definition as that in the 2019 QuILTSS Initiative survey was $40,729. A median is literally the middle salary reported by the organizations that responded to this survey. The median is often similar to the average. You’ll see that the range of FLS salaries in MN in this year was over a $100,000 difference in average salaries reported! There was a large range reported among FLS in TN, as well. The key idea here is to reflect upon compensation for your FLS and how they are supported in their jobs.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7480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b="1" dirty="0"/>
              <a:t>Time:  </a:t>
            </a:r>
            <a:r>
              <a:rPr lang="en-US" sz="1200" dirty="0"/>
              <a:t>FLS Turnover &amp; Vacancy section – 4-6 minutes</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Turnover (or annual crude separation rates) for FLS was calculated in the same way for FLS as they were for DSPs, but just using the data collected from different questions on the survey that asked specifically about FLSs. </a:t>
            </a:r>
          </a:p>
          <a:p>
            <a:pPr marL="628650" lvl="1" indent="-171450">
              <a:buFont typeface="Wingdings" panose="05000000000000000000" pitchFamily="2" charset="2"/>
              <a:buChar char="Ø"/>
            </a:pPr>
            <a:r>
              <a:rPr lang="en-US" dirty="0"/>
              <a:t>For the organizations that reported on FLS, 25% left their positions in the calendar year. You can write this in for the “state” number in the chart.</a:t>
            </a:r>
          </a:p>
          <a:p>
            <a:pPr marL="628650" lvl="1" indent="-171450">
              <a:buFont typeface="Wingdings" panose="05000000000000000000" pitchFamily="2" charset="2"/>
              <a:buChar char="Ø"/>
            </a:pPr>
            <a:r>
              <a:rPr lang="en-US" dirty="0"/>
              <a:t>In the same way that we asked organizations to report on the number of DSPs who left their position who left between 0-6 months tenure and between 6-12 months tenure, we asked organizations to report this information for FLS. </a:t>
            </a:r>
          </a:p>
          <a:p>
            <a:pPr marL="628650" lvl="1" indent="-171450">
              <a:buFont typeface="Wingdings" panose="05000000000000000000" pitchFamily="2" charset="2"/>
              <a:buChar char="Ø"/>
            </a:pPr>
            <a:r>
              <a:rPr lang="en-US" dirty="0"/>
              <a:t>Of the FLS who left in 2019, 29% left within 0-6 months of hire and 28% left within 6-12 months of hire. This indicates that better supports for newly hired FLS may also be needed.</a:t>
            </a:r>
          </a:p>
          <a:p>
            <a:pPr marL="628650" lvl="1" indent="-171450">
              <a:buFont typeface="Wingdings" panose="05000000000000000000" pitchFamily="2" charset="2"/>
              <a:buChar char="Ø"/>
            </a:pPr>
            <a:r>
              <a:rPr lang="en-US" dirty="0"/>
              <a:t>Of the FLS positions in the state, 13% of funded positions were vacant on the last day of 2019. </a:t>
            </a:r>
          </a:p>
          <a:p>
            <a:pPr marL="171450" indent="-171450">
              <a:buFont typeface="Wingdings" panose="05000000000000000000" pitchFamily="2" charset="2"/>
              <a:buChar char="Ø"/>
            </a:pPr>
            <a:r>
              <a:rPr lang="en-US" dirty="0"/>
              <a:t>You can note these data in your workbook now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9390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In the east region, for the organizations that reported on FLS, </a:t>
            </a:r>
          </a:p>
          <a:p>
            <a:pPr marL="628650" lvl="1" indent="-171450">
              <a:buFont typeface="Wingdings" panose="05000000000000000000" pitchFamily="2" charset="2"/>
              <a:buChar char="Ø"/>
            </a:pPr>
            <a:r>
              <a:rPr lang="en-US" dirty="0"/>
              <a:t>35% left their positions in the calendar year. You can write this in for the “region” number in the chart if you provide service in the east region.</a:t>
            </a:r>
          </a:p>
          <a:p>
            <a:pPr marL="628650" lvl="1" indent="-171450">
              <a:buFont typeface="Wingdings" panose="05000000000000000000" pitchFamily="2" charset="2"/>
              <a:buChar char="Ø"/>
            </a:pPr>
            <a:r>
              <a:rPr lang="en-US" dirty="0"/>
              <a:t>Of the FLS who left in 2019, 29% left within 0-6 months of hire and </a:t>
            </a:r>
          </a:p>
          <a:p>
            <a:pPr marL="628650" lvl="1" indent="-171450">
              <a:buFont typeface="Wingdings" panose="05000000000000000000" pitchFamily="2" charset="2"/>
              <a:buChar char="Ø"/>
            </a:pPr>
            <a:r>
              <a:rPr lang="en-US" dirty="0"/>
              <a:t>21% left within 6-12 months of hire. </a:t>
            </a:r>
          </a:p>
          <a:p>
            <a:pPr marL="171450" indent="-171450">
              <a:buFont typeface="Wingdings" panose="05000000000000000000" pitchFamily="2" charset="2"/>
              <a:buChar char="Ø"/>
            </a:pPr>
            <a:r>
              <a:rPr lang="en-US" dirty="0"/>
              <a:t>Of the FLS positions in the east region, 15% of funded positions were vacant on the last day of 2019.</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You can fill in these numbers to complete the chart in the workbook if you provided services in the east region.</a:t>
            </a:r>
          </a:p>
          <a:p>
            <a:pPr marL="0" indent="0">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0834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In the middle region, </a:t>
            </a:r>
          </a:p>
          <a:p>
            <a:pPr marL="628650" lvl="1" indent="-171450">
              <a:buFont typeface="Wingdings" panose="05000000000000000000" pitchFamily="2" charset="2"/>
              <a:buChar char="Ø"/>
            </a:pPr>
            <a:r>
              <a:rPr lang="en-US" dirty="0"/>
              <a:t>for the organizations that reported on FLS, 24% left their positions in the calendar year. You can write this in for the “region” number in the chart if you provide services in the middle region.</a:t>
            </a:r>
          </a:p>
          <a:p>
            <a:pPr marL="628650" lvl="1" indent="-171450">
              <a:buFont typeface="Wingdings" panose="05000000000000000000" pitchFamily="2" charset="2"/>
              <a:buChar char="Ø"/>
            </a:pPr>
            <a:r>
              <a:rPr lang="en-US" dirty="0"/>
              <a:t>Of the FLS who left in 2019, 31% left within 0-6 months of hire and </a:t>
            </a:r>
          </a:p>
          <a:p>
            <a:pPr marL="628650" lvl="1" indent="-171450">
              <a:buFont typeface="Wingdings" panose="05000000000000000000" pitchFamily="2" charset="2"/>
              <a:buChar char="Ø"/>
            </a:pPr>
            <a:r>
              <a:rPr lang="en-US" dirty="0"/>
              <a:t>35% left within 6-12 months of hire. </a:t>
            </a:r>
          </a:p>
          <a:p>
            <a:pPr marL="171450" indent="-171450">
              <a:buFont typeface="Wingdings" panose="05000000000000000000" pitchFamily="2" charset="2"/>
              <a:buChar char="Ø"/>
            </a:pPr>
            <a:r>
              <a:rPr lang="en-US" dirty="0"/>
              <a:t>Of the FLS positions in the middle region, 9% of funded positions were vacant on the last day of 2019.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dirty="0"/>
              <a:t>You can fill in these numbers to complete the chart in the workbook if you provided service in the middle region.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44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Facilitator Notes:</a:t>
            </a:r>
          </a:p>
          <a:p>
            <a:pPr marL="628650" lvl="1" indent="-171450">
              <a:buFont typeface="Wingdings" panose="05000000000000000000" pitchFamily="2" charset="2"/>
              <a:buChar char="Ø"/>
            </a:pPr>
            <a:r>
              <a:rPr lang="en-US" sz="1200" i="1" dirty="0"/>
              <a:t>Activity :  </a:t>
            </a:r>
            <a:r>
              <a:rPr lang="en-US" sz="1200" i="1" baseline="0" dirty="0"/>
              <a:t>(</a:t>
            </a:r>
            <a:r>
              <a:rPr lang="en-US" sz="1200" i="1" dirty="0"/>
              <a:t>5-8 </a:t>
            </a:r>
            <a:r>
              <a:rPr lang="en-US" sz="1200" i="1" baseline="0" dirty="0"/>
              <a:t>minutes) – 5 people per breakout, each person gets one minute, assign 1 consultant or coach to each breakout group</a:t>
            </a:r>
            <a:endParaRPr lang="en-US" sz="1200" i="1" dirty="0"/>
          </a:p>
          <a:p>
            <a:pPr marL="628650" lvl="1" indent="-171450">
              <a:buFont typeface="Wingdings" panose="05000000000000000000" pitchFamily="2" charset="2"/>
              <a:buChar char="Ø"/>
            </a:pPr>
            <a:r>
              <a:rPr lang="en-US" sz="1200" i="1" dirty="0"/>
              <a:t>Purpose: Gives consultants and coaches  opportunity</a:t>
            </a:r>
            <a:r>
              <a:rPr lang="en-US" sz="1200" i="1" baseline="0" dirty="0"/>
              <a:t> to learn who is in the room. </a:t>
            </a:r>
            <a:endParaRPr lang="en-US" sz="1200" i="1" dirty="0"/>
          </a:p>
          <a:p>
            <a:pPr marL="0" indent="0">
              <a:buFont typeface="Wingdings" panose="05000000000000000000" pitchFamily="2" charset="2"/>
              <a:buNone/>
            </a:pPr>
            <a:r>
              <a:rPr lang="en-US" sz="1200" dirty="0"/>
              <a:t>Talking</a:t>
            </a:r>
            <a:r>
              <a:rPr lang="en-US" sz="1200" baseline="0" dirty="0"/>
              <a:t> Points:</a:t>
            </a:r>
          </a:p>
          <a:p>
            <a:pPr marL="171450" indent="-171450">
              <a:buFont typeface="Wingdings" panose="05000000000000000000" pitchFamily="2" charset="2"/>
              <a:buChar char="Ø"/>
            </a:pPr>
            <a:r>
              <a:rPr lang="en-US" sz="1200" baseline="0" dirty="0"/>
              <a:t>We are going to have the opportunity to get to know who is in the workshop today.  In a moment but not yet, you will be send to a Breakout room with 5-6 others. </a:t>
            </a:r>
          </a:p>
          <a:p>
            <a:pPr marL="171450" indent="-171450">
              <a:buFont typeface="Wingdings" panose="05000000000000000000" pitchFamily="2" charset="2"/>
              <a:buChar char="Ø"/>
            </a:pPr>
            <a:r>
              <a:rPr lang="en-US" sz="1200" baseline="0" dirty="0"/>
              <a:t>Everyone will have the:</a:t>
            </a:r>
          </a:p>
          <a:p>
            <a:pPr marL="628650" lvl="1" indent="-171450">
              <a:buFont typeface="Wingdings" panose="05000000000000000000" pitchFamily="2" charset="2"/>
              <a:buChar char="Ø"/>
            </a:pPr>
            <a:r>
              <a:rPr lang="en-US" sz="1200" baseline="0" dirty="0"/>
              <a:t>Opportunity to introduce your self with your name, your organization and your role in the organization. </a:t>
            </a:r>
          </a:p>
          <a:p>
            <a:pPr marL="628650" lvl="1" indent="-171450">
              <a:buFont typeface="Wingdings" panose="05000000000000000000" pitchFamily="2" charset="2"/>
              <a:buChar char="Ø"/>
            </a:pPr>
            <a:r>
              <a:rPr lang="en-US" sz="1200" baseline="0" dirty="0"/>
              <a:t>And answer the questions on the screen. </a:t>
            </a:r>
          </a:p>
          <a:p>
            <a:pPr marL="1085850" lvl="2" indent="-171450">
              <a:buFont typeface="Wingdings" panose="05000000000000000000" pitchFamily="2" charset="2"/>
              <a:buChar char="Ø"/>
            </a:pPr>
            <a:r>
              <a:rPr lang="en-US" sz="1200" baseline="0" dirty="0"/>
              <a:t>What is one thing your organization did to celebrate DSP week or to recognize DSPs during the year. </a:t>
            </a:r>
          </a:p>
          <a:p>
            <a:pPr marL="171450" indent="-171450">
              <a:buFont typeface="Wingdings" panose="05000000000000000000" pitchFamily="2" charset="2"/>
              <a:buChar char="Ø"/>
            </a:pPr>
            <a:r>
              <a:rPr lang="en-US" sz="1200" baseline="0" dirty="0"/>
              <a:t>When you get to your group, find one facilitator and another person to report back for the group the responses to the two questions. </a:t>
            </a:r>
          </a:p>
          <a:p>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Facilitator’s Notes:</a:t>
            </a:r>
          </a:p>
          <a:p>
            <a:r>
              <a:rPr lang="en-US" sz="1200" kern="1200" baseline="0" dirty="0">
                <a:solidFill>
                  <a:schemeClr val="tx1"/>
                </a:solidFill>
                <a:effectLst/>
                <a:latin typeface="+mn-lt"/>
                <a:ea typeface="+mn-ea"/>
                <a:cs typeface="+mn-cs"/>
              </a:rPr>
              <a:t>When the group returns call on the reporter from each group to report back on themes for question #1.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3619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In the west region, </a:t>
            </a:r>
          </a:p>
          <a:p>
            <a:pPr marL="628650" lvl="1" indent="-171450">
              <a:buFont typeface="Wingdings" panose="05000000000000000000" pitchFamily="2" charset="2"/>
              <a:buChar char="Ø"/>
            </a:pPr>
            <a:r>
              <a:rPr lang="en-US" dirty="0"/>
              <a:t>for the organizations that reported on FLS, 18% left their positions in the calendar year. You can write this in for the “region” number in the chart if you provide services in the west region.</a:t>
            </a:r>
          </a:p>
          <a:p>
            <a:pPr marL="628650" lvl="1" indent="-171450">
              <a:buFont typeface="Wingdings" panose="05000000000000000000" pitchFamily="2" charset="2"/>
              <a:buChar char="Ø"/>
            </a:pPr>
            <a:r>
              <a:rPr lang="en-US" dirty="0"/>
              <a:t>Of the FLS who left in 2019, 26% left within 0-6 months of hire and 23% left within 6-12 months of hire. </a:t>
            </a:r>
          </a:p>
          <a:p>
            <a:pPr marL="171450" indent="-171450">
              <a:buFont typeface="Wingdings" panose="05000000000000000000" pitchFamily="2" charset="2"/>
              <a:buChar char="Ø"/>
            </a:pPr>
            <a:r>
              <a:rPr lang="en-US" dirty="0"/>
              <a:t>Of the FLS positions in the middle region, 18% of funded positions were vacant on the last day of 2019. </a:t>
            </a:r>
          </a:p>
          <a:p>
            <a:pPr marL="171450" indent="-171450">
              <a:buFont typeface="Wingdings" panose="05000000000000000000" pitchFamily="2" charset="2"/>
              <a:buChar char="Ø"/>
            </a:pPr>
            <a:r>
              <a:rPr lang="en-US" dirty="0"/>
              <a:t>You can fill in these numbers to complete the chart in the workbook if you provide services in the west region.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5409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Again, we struggle to find national data sources to compare the FLS turnover data as well. These data are also from the MN Workforce Project and computed using the same formulas for the FLS data in this project. </a:t>
            </a:r>
          </a:p>
          <a:p>
            <a:pPr marL="171450" indent="-171450">
              <a:buFont typeface="Wingdings" panose="05000000000000000000" pitchFamily="2" charset="2"/>
              <a:buChar char="Ø"/>
            </a:pPr>
            <a:r>
              <a:rPr lang="en-US" dirty="0"/>
              <a:t>In MN, there was a 15% annual TO rate among FLS, and 24% left within 6 months of hire. We did not unfortunately ask about turnover between 6-12 months after hire. </a:t>
            </a:r>
          </a:p>
          <a:p>
            <a:pPr marL="171450" indent="-171450">
              <a:buFont typeface="Wingdings" panose="05000000000000000000" pitchFamily="2" charset="2"/>
              <a:buChar char="Ø"/>
            </a:pPr>
            <a:r>
              <a:rPr lang="en-US" dirty="0"/>
              <a:t>9% of the FLS positions were vacant.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9949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Time:  </a:t>
            </a:r>
            <a:r>
              <a:rPr lang="en-US" sz="1200" dirty="0"/>
              <a:t>Year 2 Survey – Understanding your Data section – 30 minutes (includes breakout groups and large group report 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dirty="0"/>
              <a:t>You can find</a:t>
            </a:r>
            <a:r>
              <a:rPr lang="en-US" baseline="0" dirty="0"/>
              <a:t> the full report on the our Tenncare website. You see the link here on this slide</a:t>
            </a:r>
            <a:endParaRPr lang="en-US" dirty="0"/>
          </a:p>
        </p:txBody>
      </p:sp>
      <p:sp>
        <p:nvSpPr>
          <p:cNvPr id="4" name="Slide Number Placeholder 3"/>
          <p:cNvSpPr>
            <a:spLocks noGrp="1"/>
          </p:cNvSpPr>
          <p:nvPr>
            <p:ph type="sldNum" sz="quarter" idx="10"/>
          </p:nvPr>
        </p:nvSpPr>
        <p:spPr/>
        <p:txBody>
          <a:bodyPr/>
          <a:lstStyle/>
          <a:p>
            <a:fld id="{1794951F-DB89-46A0-8245-A40C626A4F19}" type="slidenum">
              <a:rPr lang="en-US" smtClean="0"/>
              <a:t>72</a:t>
            </a:fld>
            <a:endParaRPr lang="en-US"/>
          </a:p>
        </p:txBody>
      </p:sp>
    </p:spTree>
    <p:extLst>
      <p:ext uri="{BB962C8B-B14F-4D97-AF65-F5344CB8AC3E}">
        <p14:creationId xmlns:p14="http://schemas.microsoft.com/office/powerpoint/2010/main" val="542869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715000" cy="42846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b="0" dirty="0"/>
              <a:t>In addition to tracking retention trends, you might collect or want to collect other types of data from your staff or organization about an intervention. You’ll have a chance shortly to think about the types of data you currently collect in your organization that might also provide helpful information about where you’re currently at. </a:t>
            </a:r>
          </a:p>
          <a:p>
            <a:pPr marL="171450" indent="-171450">
              <a:buFont typeface="Wingdings" panose="05000000000000000000" pitchFamily="2" charset="2"/>
              <a:buChar char="Ø"/>
            </a:pPr>
            <a:r>
              <a:rPr lang="en-US" b="0" dirty="0"/>
              <a:t>Depending on the type of intervention that you implement, these additional types of data might be essential pieces of evaluation to support its success over time. For example, you might want to survey, or hold focus groups to learn more about staff satisfaction. You might want to collect exit interviews, as possible. </a:t>
            </a:r>
          </a:p>
          <a:p>
            <a:pPr marL="171450" indent="-171450">
              <a:buFont typeface="Wingdings" panose="05000000000000000000" pitchFamily="2" charset="2"/>
              <a:buChar char="Ø"/>
            </a:pPr>
            <a:r>
              <a:rPr lang="en-US" b="0" dirty="0"/>
              <a:t>You might already collect important data on performance or training standards that would help inform your efforts, including performance reviews, training needs assessments or job analyses. </a:t>
            </a:r>
          </a:p>
          <a:p>
            <a:pPr marL="171450" indent="-171450">
              <a:buFont typeface="Wingdings" panose="05000000000000000000" pitchFamily="2" charset="2"/>
              <a:buChar char="Ø"/>
            </a:pPr>
            <a:r>
              <a:rPr lang="en-US" b="0" dirty="0"/>
              <a:t>Finally, especially important to administration and boards when implementing a new initiative is providing cost and benefits analysis. What is meant by this is keeping track of staff and resources needed to implement an intervention and the cost savings that result. It is estimated that it costs between $3000-5000 to replace each DSP that turns over. An intervention that increases retention can result in exponential cost savings for your organization when it results in staff that stay longer in the job. For example, a credentialing initiative in an organization in another state was relatively resource heavy for the organization. However, the increased skill and retention of those staff has kept the program running over more than a decade of funding cuts and shifts experienced in the organization. It is now viewed as a retention strategy that they cannot afford not to do.</a:t>
            </a:r>
          </a:p>
          <a:p>
            <a:pPr marL="171450" indent="-171450">
              <a:buFont typeface="Wingdings" panose="05000000000000000000" pitchFamily="2" charset="2"/>
              <a:buChar char="Ø"/>
            </a:pPr>
            <a:r>
              <a:rPr lang="en-US" b="0" dirty="0"/>
              <a:t>Assessing Attitudes or Opinions</a:t>
            </a:r>
          </a:p>
          <a:p>
            <a:pPr marL="628650" lvl="1" indent="-171450">
              <a:buFont typeface="Wingdings" panose="05000000000000000000" pitchFamily="2" charset="2"/>
              <a:buChar char="Ø"/>
            </a:pPr>
            <a:r>
              <a:rPr lang="en-US" dirty="0"/>
              <a:t>Exit interviews or surveys</a:t>
            </a:r>
          </a:p>
          <a:p>
            <a:pPr marL="628650" lvl="1" indent="-171450">
              <a:buFont typeface="Wingdings" panose="05000000000000000000" pitchFamily="2" charset="2"/>
              <a:buChar char="Ø"/>
            </a:pPr>
            <a:r>
              <a:rPr lang="en-US" dirty="0"/>
              <a:t>New staff survey</a:t>
            </a:r>
          </a:p>
          <a:p>
            <a:pPr marL="628650" lvl="1" indent="-171450">
              <a:buFont typeface="Wingdings" panose="05000000000000000000" pitchFamily="2" charset="2"/>
              <a:buChar char="Ø"/>
            </a:pPr>
            <a:r>
              <a:rPr lang="en-US" dirty="0"/>
              <a:t>Organizational commitment survey</a:t>
            </a:r>
          </a:p>
          <a:p>
            <a:pPr marL="628650" lvl="1" indent="-171450">
              <a:buFont typeface="Wingdings" panose="05000000000000000000" pitchFamily="2" charset="2"/>
              <a:buChar char="Ø"/>
            </a:pPr>
            <a:r>
              <a:rPr lang="en-US" dirty="0"/>
              <a:t>Staff satisfaction survey</a:t>
            </a:r>
          </a:p>
          <a:p>
            <a:pPr marL="628650" lvl="1" indent="-171450">
              <a:buFont typeface="Wingdings" panose="05000000000000000000" pitchFamily="2" charset="2"/>
              <a:buChar char="Ø"/>
            </a:pPr>
            <a:r>
              <a:rPr lang="en-US" dirty="0"/>
              <a:t>Teamwork assessment</a:t>
            </a:r>
          </a:p>
          <a:p>
            <a:pPr marL="628650" lvl="1" indent="-171450">
              <a:buFont typeface="Wingdings" panose="05000000000000000000" pitchFamily="2" charset="2"/>
              <a:buChar char="Ø"/>
            </a:pPr>
            <a:r>
              <a:rPr lang="en-US" dirty="0"/>
              <a:t>Personality or style inventories</a:t>
            </a:r>
          </a:p>
          <a:p>
            <a:pPr marL="171450" indent="-171450">
              <a:buFont typeface="Wingdings" panose="05000000000000000000" pitchFamily="2" charset="2"/>
              <a:buChar char="Ø"/>
            </a:pPr>
            <a:r>
              <a:rPr lang="en-US" b="0" dirty="0"/>
              <a:t>Identifying Performance or Training Standards – Mark touches on most of these in the Employee Development (Retention) Webinars</a:t>
            </a:r>
          </a:p>
          <a:p>
            <a:pPr marL="628650" lvl="1" indent="-171450">
              <a:buFont typeface="Wingdings" panose="05000000000000000000" pitchFamily="2" charset="2"/>
              <a:buChar char="Ø"/>
            </a:pPr>
            <a:r>
              <a:rPr lang="en-US" dirty="0"/>
              <a:t>Job description review -</a:t>
            </a:r>
          </a:p>
          <a:p>
            <a:pPr marL="628650" lvl="1" indent="-171450">
              <a:buFont typeface="Wingdings" panose="05000000000000000000" pitchFamily="2" charset="2"/>
              <a:buChar char="Ø"/>
            </a:pPr>
            <a:r>
              <a:rPr lang="en-US" dirty="0"/>
              <a:t>Competency assessments</a:t>
            </a:r>
          </a:p>
          <a:p>
            <a:pPr marL="628650" lvl="1" indent="-171450">
              <a:buFont typeface="Wingdings" panose="05000000000000000000" pitchFamily="2" charset="2"/>
              <a:buChar char="Ø"/>
            </a:pPr>
            <a:r>
              <a:rPr lang="en-US" dirty="0"/>
              <a:t>Inventory of current employee skill</a:t>
            </a:r>
          </a:p>
          <a:p>
            <a:pPr marL="628650" lvl="1" indent="-171450">
              <a:buFont typeface="Wingdings" panose="05000000000000000000" pitchFamily="2" charset="2"/>
              <a:buChar char="Ø"/>
            </a:pPr>
            <a:r>
              <a:rPr lang="en-US" dirty="0"/>
              <a:t>Performance review system</a:t>
            </a:r>
          </a:p>
          <a:p>
            <a:pPr marL="628650" lvl="1" indent="-171450">
              <a:buFont typeface="Wingdings" panose="05000000000000000000" pitchFamily="2" charset="2"/>
              <a:buChar char="Ø"/>
            </a:pPr>
            <a:r>
              <a:rPr lang="en-US" dirty="0"/>
              <a:t>Training needs assessment</a:t>
            </a:r>
          </a:p>
          <a:p>
            <a:pPr marL="628650" lvl="1" indent="-171450">
              <a:buFont typeface="Wingdings" panose="05000000000000000000" pitchFamily="2" charset="2"/>
              <a:buChar char="Ø"/>
            </a:pPr>
            <a:r>
              <a:rPr lang="en-US" dirty="0"/>
              <a:t>Job analysis assessment - </a:t>
            </a:r>
          </a:p>
          <a:p>
            <a:pPr marL="171450" indent="-171450">
              <a:buFont typeface="Wingdings" panose="05000000000000000000" pitchFamily="2" charset="2"/>
              <a:buChar char="Ø"/>
            </a:pPr>
            <a:r>
              <a:rPr lang="en-US" b="0" dirty="0"/>
              <a:t>Analyzing Cost and/or Benefit costs</a:t>
            </a:r>
          </a:p>
          <a:p>
            <a:pPr marL="628650" lvl="1" indent="-171450">
              <a:buFont typeface="Wingdings" panose="05000000000000000000" pitchFamily="2" charset="2"/>
              <a:buChar char="Ø"/>
            </a:pPr>
            <a:r>
              <a:rPr lang="en-US" dirty="0"/>
              <a:t>Wage/benefit market analysis</a:t>
            </a:r>
          </a:p>
          <a:p>
            <a:pPr marL="628650" lvl="1" indent="-171450">
              <a:buFont typeface="Wingdings" panose="05000000000000000000" pitchFamily="2" charset="2"/>
              <a:buChar char="Ø"/>
            </a:pPr>
            <a:r>
              <a:rPr lang="en-US" dirty="0"/>
              <a:t>Recruitment and hiring bonuses effectiveness analysis </a:t>
            </a:r>
          </a:p>
          <a:p>
            <a:pPr marL="628650" lvl="1" indent="-171450">
              <a:buFont typeface="Wingdings" panose="05000000000000000000" pitchFamily="2" charset="2"/>
              <a:buChar char="Ø"/>
            </a:pPr>
            <a:r>
              <a:rPr lang="en-US" dirty="0"/>
              <a:t>Recruitment source cost-benefit analysis</a:t>
            </a:r>
          </a:p>
        </p:txBody>
      </p:sp>
      <p:sp>
        <p:nvSpPr>
          <p:cNvPr id="4" name="Slide Number Placeholder 3"/>
          <p:cNvSpPr>
            <a:spLocks noGrp="1"/>
          </p:cNvSpPr>
          <p:nvPr>
            <p:ph type="sldNum" sz="quarter" idx="10"/>
          </p:nvPr>
        </p:nvSpPr>
        <p:spPr/>
        <p:txBody>
          <a:bodyPr/>
          <a:lstStyle/>
          <a:p>
            <a:fld id="{F253B46A-D643-0A49-93D2-6742FCA04024}" type="slidenum">
              <a:rPr lang="en-US" smtClean="0"/>
              <a:t>73</a:t>
            </a:fld>
            <a:endParaRPr lang="en-US"/>
          </a:p>
        </p:txBody>
      </p:sp>
    </p:spTree>
    <p:extLst>
      <p:ext uri="{BB962C8B-B14F-4D97-AF65-F5344CB8AC3E}">
        <p14:creationId xmlns:p14="http://schemas.microsoft.com/office/powerpoint/2010/main" val="22407993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76750"/>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sz="1200" dirty="0"/>
              <a:t>One note on assessment is to collect information about where you’re currently at – before changing anything about your current practices. This is your “baseline’ measurement.</a:t>
            </a:r>
          </a:p>
          <a:p>
            <a:pPr marL="171450" indent="-171450">
              <a:buFont typeface="Wingdings" panose="05000000000000000000" pitchFamily="2" charset="2"/>
              <a:buChar char="Ø"/>
            </a:pPr>
            <a:r>
              <a:rPr lang="en-US" sz="1200" dirty="0"/>
              <a:t>Plan to measure your progress over time – figure out how frequently it would be helpful to monitor your progress (and remember to be practical). You’ll participate in the annual survey again in January, but you might want to set up a spreadsheet or report with some meaningful data by quarter or month to help your team better understand your progress. We’ll talk more about this when we talk with you about evaluation. </a:t>
            </a:r>
          </a:p>
          <a:p>
            <a:pPr marL="171450" indent="-171450">
              <a:buFont typeface="Wingdings" panose="05000000000000000000" pitchFamily="2" charset="2"/>
              <a:buChar char="Ø"/>
            </a:pPr>
            <a:r>
              <a:rPr lang="en-US" sz="1200" dirty="0"/>
              <a:t>The third component is to set aside time to review your data. Its important to not just collect your data, but to use it to help you inform your efforts. And most importantly, you can use the data you collect to celebrate your successes. Some organizations also like to provide their data for stakeholder and share with others about the successes of their efforts. </a:t>
            </a:r>
          </a:p>
        </p:txBody>
      </p:sp>
      <p:sp>
        <p:nvSpPr>
          <p:cNvPr id="4" name="Slide Number Placeholder 3"/>
          <p:cNvSpPr>
            <a:spLocks noGrp="1"/>
          </p:cNvSpPr>
          <p:nvPr>
            <p:ph type="sldNum" sz="quarter" idx="10"/>
          </p:nvPr>
        </p:nvSpPr>
        <p:spPr/>
        <p:txBody>
          <a:bodyPr/>
          <a:lstStyle/>
          <a:p>
            <a:fld id="{F253B46A-D643-0A49-93D2-6742FCA04024}" type="slidenum">
              <a:rPr lang="en-US" smtClean="0"/>
              <a:t>74</a:t>
            </a:fld>
            <a:endParaRPr lang="en-US"/>
          </a:p>
        </p:txBody>
      </p:sp>
    </p:spTree>
    <p:extLst>
      <p:ext uri="{BB962C8B-B14F-4D97-AF65-F5344CB8AC3E}">
        <p14:creationId xmlns:p14="http://schemas.microsoft.com/office/powerpoint/2010/main" val="27336725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indent="-171450">
              <a:buFont typeface="Wingdings" panose="05000000000000000000" pitchFamily="2" charset="2"/>
              <a:buChar char="Ø"/>
            </a:pPr>
            <a:r>
              <a:rPr lang="en-US" sz="1200" dirty="0"/>
              <a:t>After this all this data, we wanted to pause for a few minutes to let you take a look at the information presented to start to identify any areas that you might want to target with a strategy to see change over time. </a:t>
            </a:r>
          </a:p>
        </p:txBody>
      </p:sp>
      <p:sp>
        <p:nvSpPr>
          <p:cNvPr id="4" name="Slide Number Placeholder 3"/>
          <p:cNvSpPr>
            <a:spLocks noGrp="1"/>
          </p:cNvSpPr>
          <p:nvPr>
            <p:ph type="sldNum" sz="quarter" idx="10"/>
          </p:nvPr>
        </p:nvSpPr>
        <p:spPr/>
        <p:txBody>
          <a:bodyPr/>
          <a:lstStyle/>
          <a:p>
            <a:fld id="{487D6291-FB8F-4913-892F-08B16A588B0E}" type="slidenum">
              <a:rPr lang="en-US" smtClean="0"/>
              <a:t>75</a:t>
            </a:fld>
            <a:endParaRPr lang="en-US"/>
          </a:p>
        </p:txBody>
      </p:sp>
    </p:spTree>
    <p:extLst>
      <p:ext uri="{BB962C8B-B14F-4D97-AF65-F5344CB8AC3E}">
        <p14:creationId xmlns:p14="http://schemas.microsoft.com/office/powerpoint/2010/main" val="1324490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i="1" u="none" dirty="0">
                <a:cs typeface="Calibri Light"/>
              </a:rPr>
              <a:t>Facilitator note: </a:t>
            </a:r>
          </a:p>
          <a:p>
            <a:pPr marL="628650" lvl="1" indent="-171450">
              <a:buFont typeface="Wingdings" panose="05000000000000000000" pitchFamily="2" charset="2"/>
              <a:buChar char="Ø"/>
            </a:pPr>
            <a:r>
              <a:rPr lang="en-US" b="0" i="1" dirty="0"/>
              <a:t>Breakout room conversation: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i="1" dirty="0"/>
              <a:t>Timing:</a:t>
            </a:r>
            <a:r>
              <a:rPr lang="en-US" b="0" i="1" baseline="0" dirty="0"/>
              <a:t> 15 minutes before the break or this activity can be the first thing after the break depending on timing.</a:t>
            </a:r>
            <a:endParaRPr lang="en-US" b="0" i="1" dirty="0"/>
          </a:p>
          <a:p>
            <a:pPr marL="628650" lvl="1" indent="-171450">
              <a:buFont typeface="Wingdings" panose="05000000000000000000" pitchFamily="2" charset="2"/>
              <a:buChar char="Ø"/>
            </a:pPr>
            <a:r>
              <a:rPr lang="en-US" sz="1200" b="0" i="1" dirty="0"/>
              <a:t>Breakout</a:t>
            </a:r>
            <a:r>
              <a:rPr lang="en-US" sz="1200" b="0" i="1" baseline="0" dirty="0"/>
              <a:t> Time in small group 10 minutes </a:t>
            </a:r>
          </a:p>
          <a:p>
            <a:pPr marL="628650" lvl="1" indent="-171450">
              <a:buFont typeface="Wingdings" panose="05000000000000000000" pitchFamily="2" charset="2"/>
              <a:buChar char="Ø"/>
            </a:pPr>
            <a:r>
              <a:rPr lang="en-US" sz="1200" b="0" i="1" dirty="0"/>
              <a:t>Breakout</a:t>
            </a:r>
            <a:r>
              <a:rPr lang="en-US" sz="1200" b="0" i="1" baseline="0" dirty="0"/>
              <a:t> groups – 4-5 per group, follow-up similar pattern of splitting MCOs between groups, select someone to take notes and someone to report – can be the same person</a:t>
            </a:r>
          </a:p>
          <a:p>
            <a:pPr marL="628650" lvl="1" indent="-171450">
              <a:buFont typeface="Wingdings" panose="05000000000000000000" pitchFamily="2" charset="2"/>
              <a:buChar char="Ø"/>
            </a:pPr>
            <a:r>
              <a:rPr lang="en-US" sz="1200" b="0" i="1" baseline="0" dirty="0"/>
              <a:t>Report Out to Large group- 5 minutes</a:t>
            </a:r>
            <a:endParaRPr lang="en-US" sz="1200" b="0" i="1" dirty="0"/>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b="0" i="1" dirty="0"/>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i="1" dirty="0"/>
              <a:t>May </a:t>
            </a:r>
            <a:r>
              <a:rPr lang="x-none" b="0" i="1" dirty="0"/>
              <a:t>stay in large group depending on size.  </a:t>
            </a:r>
            <a:r>
              <a:rPr lang="en-US" b="0" i="1" dirty="0"/>
              <a:t>If breaking off bring back to have each group report out on what they learned or discovered.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b="0" i="1" dirty="0"/>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b="0" i="1" dirty="0"/>
              <a:t>Let people discuss in small groups then share out their group’s discussion with the larger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Talking</a:t>
            </a:r>
            <a:r>
              <a:rPr lang="en-US" sz="1200" baseline="0" dirty="0"/>
              <a:t> Points</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0" dirty="0"/>
              <a:t>Breakout questions: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0" dirty="0"/>
              <a:t>Use round robin to make sure everyone responds to this question</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0" dirty="0"/>
              <a:t>What is one thing that stands</a:t>
            </a:r>
            <a:r>
              <a:rPr lang="en-US" i="0" baseline="0" dirty="0"/>
              <a:t> out to you in your organizational profile? </a:t>
            </a:r>
            <a:endParaRPr lang="en-US" i="0"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0" dirty="0"/>
              <a:t>Remaining questions can be done popcorn style, whoever wants to answer. </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0" dirty="0"/>
              <a:t>What surprises you?</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0" dirty="0"/>
              <a:t>What concerns you?</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0" dirty="0">
                <a:solidFill>
                  <a:prstClr val="black"/>
                </a:solidFill>
              </a:rPr>
              <a:t>Who else do you need to talk with in your organization about your workforce data, challenges you’re identifying and what you’d like to see change?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0" dirty="0">
                <a:solidFill>
                  <a:prstClr val="black"/>
                </a:solidFill>
              </a:rPr>
              <a:t>Breakout</a:t>
            </a:r>
            <a:r>
              <a:rPr lang="en-US" i="0" baseline="0" dirty="0">
                <a:solidFill>
                  <a:prstClr val="black"/>
                </a:solidFill>
              </a:rPr>
              <a:t> session facilitators, prompt organizations to take notes in the self assessment workbook of who they want to connect with.  </a:t>
            </a:r>
            <a:endParaRPr lang="en-US" i="0" dirty="0">
              <a:solidFill>
                <a:prstClr val="black"/>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i="0" dirty="0"/>
              <a:t>When we return to the large group report out:</a:t>
            </a:r>
            <a:endParaRPr lang="en-US" i="0" baseline="0" dirty="0"/>
          </a:p>
          <a:p>
            <a:pPr marL="628650" lvl="1" indent="-171450">
              <a:buFont typeface="Wingdings" panose="05000000000000000000" pitchFamily="2" charset="2"/>
              <a:buChar char="Ø"/>
            </a:pPr>
            <a:r>
              <a:rPr lang="en-US" b="0" i="0" baseline="0" dirty="0"/>
              <a:t>What did you hear/learn? </a:t>
            </a:r>
            <a:endParaRPr lang="en-US" b="0" i="0" dirty="0"/>
          </a:p>
          <a:p>
            <a:pPr marL="457200" lvl="1" indent="0">
              <a:buFontTx/>
              <a:buNone/>
            </a:pPr>
            <a:endParaRPr lang="en-US" sz="1200" dirty="0">
              <a:cs typeface="+mn-cs"/>
            </a:endParaRPr>
          </a:p>
          <a:p>
            <a:pPr marL="0" lvl="0" indent="0">
              <a:buFont typeface="Wingdings" panose="05000000000000000000" pitchFamily="2" charset="2"/>
              <a:buNone/>
            </a:pPr>
            <a:r>
              <a:rPr lang="en-US" sz="3200" b="0" i="1" dirty="0">
                <a:cs typeface="Calibri Light"/>
              </a:rPr>
              <a:t>Facilitator note: </a:t>
            </a:r>
          </a:p>
          <a:p>
            <a:pPr marL="457200" lvl="0" indent="-457200">
              <a:buFont typeface="Wingdings" panose="05000000000000000000" pitchFamily="2" charset="2"/>
              <a:buChar char="Ø"/>
            </a:pPr>
            <a:r>
              <a:rPr lang="en-US" sz="3200" i="1" dirty="0">
                <a:cs typeface="Calibri Light"/>
              </a:rPr>
              <a:t>Use the Zoom whiteboard take this information down. </a:t>
            </a:r>
          </a:p>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4660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cs typeface="Calibri Light"/>
              </a:rPr>
              <a:t>Facilitator note</a:t>
            </a:r>
            <a:r>
              <a:rPr lang="en-US" sz="1200" dirty="0">
                <a:cs typeface="Calibri Light"/>
              </a:rPr>
              <a:t>: </a:t>
            </a:r>
          </a:p>
          <a:p>
            <a:pPr marL="171450" indent="-171450">
              <a:buFont typeface="Wingdings" panose="05000000000000000000" pitchFamily="2" charset="2"/>
              <a:buChar char="Ø"/>
            </a:pPr>
            <a:r>
              <a:rPr lang="en-US" i="1" dirty="0"/>
              <a:t>Turn to page 26 in the self-assessment workbook. The title of this page is the “Action Planning Worksheet.”</a:t>
            </a:r>
          </a:p>
          <a:p>
            <a:pPr marL="171450" indent="-171450">
              <a:buFont typeface="Wingdings" panose="05000000000000000000" pitchFamily="2" charset="2"/>
              <a:buChar char="Ø"/>
            </a:pPr>
            <a:r>
              <a:rPr lang="en-US" i="1" dirty="0"/>
              <a:t>On this page, you will see several copies of the chart that is pictured on the screen. </a:t>
            </a:r>
          </a:p>
          <a:p>
            <a:pPr marL="171450" indent="-171450">
              <a:buFont typeface="Wingdings" panose="05000000000000000000" pitchFamily="2" charset="2"/>
              <a:buChar char="Ø"/>
            </a:pPr>
            <a:r>
              <a:rPr lang="en-US" i="1" dirty="0"/>
              <a:t>In the top box called “Desired outcome #1,” you can jot down ideas from your conversation about what you would like to see changed. </a:t>
            </a:r>
          </a:p>
          <a:p>
            <a:pPr marL="171450" indent="-171450">
              <a:buFont typeface="Wingdings" panose="05000000000000000000" pitchFamily="2" charset="2"/>
              <a:buChar char="Ø"/>
            </a:pPr>
            <a:r>
              <a:rPr lang="en-US" i="1" dirty="0"/>
              <a:t>For the present time, you can ignore the rows below this, as we will fill in this information in future sessions in the workshop.</a:t>
            </a:r>
          </a:p>
          <a:p>
            <a:pPr marL="171450" indent="-171450">
              <a:buFont typeface="Wingdings" panose="05000000000000000000" pitchFamily="2" charset="2"/>
              <a:buChar char="Ø"/>
            </a:pPr>
            <a:r>
              <a:rPr lang="en-US" i="1" dirty="0"/>
              <a:t>Then, take a xx minute break.</a:t>
            </a:r>
          </a:p>
        </p:txBody>
      </p:sp>
      <p:sp>
        <p:nvSpPr>
          <p:cNvPr id="4" name="Slide Number Placeholder 3"/>
          <p:cNvSpPr>
            <a:spLocks noGrp="1"/>
          </p:cNvSpPr>
          <p:nvPr>
            <p:ph type="sldNum" sz="quarter" idx="5"/>
          </p:nvPr>
        </p:nvSpPr>
        <p:spPr/>
        <p:txBody>
          <a:bodyPr/>
          <a:lstStyle/>
          <a:p>
            <a:fld id="{1794951F-DB89-46A0-8245-A40C626A4F19}" type="slidenum">
              <a:rPr lang="en-US" smtClean="0"/>
              <a:t>77</a:t>
            </a:fld>
            <a:endParaRPr lang="en-US"/>
          </a:p>
        </p:txBody>
      </p:sp>
    </p:spTree>
    <p:extLst>
      <p:ext uri="{BB962C8B-B14F-4D97-AF65-F5344CB8AC3E}">
        <p14:creationId xmlns:p14="http://schemas.microsoft.com/office/powerpoint/2010/main" val="37086273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cs typeface="Calibri Light"/>
              </a:rPr>
              <a:t>Facilitator note</a:t>
            </a:r>
            <a:r>
              <a:rPr lang="en-US" sz="1200" dirty="0">
                <a:cs typeface="Calibri Light"/>
              </a:rPr>
              <a:t>: </a:t>
            </a:r>
            <a:r>
              <a:rPr lang="en-US" i="1" dirty="0"/>
              <a:t>Timing: Break should occur</a:t>
            </a:r>
            <a:r>
              <a:rPr lang="en-US" i="1" baseline="0" dirty="0"/>
              <a:t> 5 minutes before the start of the second hour of the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Calibri Light"/>
            </a:endParaRPr>
          </a:p>
          <a:p>
            <a:r>
              <a:rPr lang="en-US" dirty="0"/>
              <a:t>Talking point</a:t>
            </a:r>
          </a:p>
          <a:p>
            <a:pPr marL="171450" indent="-171450">
              <a:buFont typeface="Wingdings" panose="05000000000000000000" pitchFamily="2" charset="2"/>
              <a:buChar char="Ø"/>
            </a:pPr>
            <a:r>
              <a:rPr lang="en-US" dirty="0"/>
              <a:t>Turn off</a:t>
            </a:r>
            <a:r>
              <a:rPr lang="en-US" baseline="0" dirty="0"/>
              <a:t> video and audio when you leave. Turn video back on when you return so we know you are back.</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3404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 </a:t>
            </a:r>
            <a:r>
              <a:rPr lang="en-US" dirty="0"/>
              <a:t>Overview of Implementation Research section 13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a:t>
            </a:r>
          </a:p>
          <a:p>
            <a:pPr marL="171450" indent="-171450">
              <a:buFont typeface="Wingdings" panose="05000000000000000000" pitchFamily="2" charset="2"/>
              <a:buChar char="Ø"/>
            </a:pPr>
            <a:r>
              <a:rPr lang="en-US" dirty="0"/>
              <a:t>Welcome</a:t>
            </a:r>
            <a:r>
              <a:rPr lang="en-US" baseline="0" dirty="0"/>
              <a:t> back. </a:t>
            </a:r>
          </a:p>
          <a:p>
            <a:pPr marL="171450" indent="-171450">
              <a:buFont typeface="Wingdings" panose="05000000000000000000" pitchFamily="2" charset="2"/>
              <a:buChar char="Ø"/>
            </a:pPr>
            <a:r>
              <a:rPr lang="en-US" baseline="0" dirty="0"/>
              <a:t>We will finish you the session today talking about Implementation Research. </a:t>
            </a:r>
            <a:endParaRPr lang="en-US" dirty="0"/>
          </a:p>
        </p:txBody>
      </p:sp>
      <p:sp>
        <p:nvSpPr>
          <p:cNvPr id="4" name="Slide Number Placeholder 3"/>
          <p:cNvSpPr>
            <a:spLocks noGrp="1"/>
          </p:cNvSpPr>
          <p:nvPr>
            <p:ph type="sldNum" sz="quarter" idx="5"/>
          </p:nvPr>
        </p:nvSpPr>
        <p:spPr/>
        <p:txBody>
          <a:bodyPr/>
          <a:lstStyle/>
          <a:p>
            <a:fld id="{1794951F-DB89-46A0-8245-A40C626A4F19}" type="slidenum">
              <a:rPr lang="en-US" smtClean="0"/>
              <a:t>79</a:t>
            </a:fld>
            <a:endParaRPr lang="en-US"/>
          </a:p>
        </p:txBody>
      </p:sp>
    </p:spTree>
    <p:extLst>
      <p:ext uri="{BB962C8B-B14F-4D97-AF65-F5344CB8AC3E}">
        <p14:creationId xmlns:p14="http://schemas.microsoft.com/office/powerpoint/2010/main" val="1841903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r>
              <a:rPr lang="en-US" dirty="0"/>
              <a:t>Talking</a:t>
            </a:r>
            <a:r>
              <a:rPr lang="en-US" baseline="0" dirty="0"/>
              <a:t> Points</a:t>
            </a:r>
            <a:endParaRPr lang="en-US" dirty="0"/>
          </a:p>
          <a:p>
            <a:pPr marL="171450" indent="-171450">
              <a:buFont typeface="Wingdings" panose="05000000000000000000" pitchFamily="2" charset="2"/>
              <a:buChar char="Ø"/>
            </a:pPr>
            <a:r>
              <a:rPr lang="en-US" dirty="0"/>
              <a:t>We have several goals for today’s session. These goals include:</a:t>
            </a:r>
          </a:p>
          <a:p>
            <a:pPr marL="628650" lvl="1" indent="-171450">
              <a:buFont typeface="Wingdings" panose="05000000000000000000" pitchFamily="2" charset="2"/>
              <a:buChar char="Ø"/>
            </a:pPr>
            <a:r>
              <a:rPr lang="en-US" dirty="0"/>
              <a:t>Learning more about your organization’s workforce, specifically your direct support workforce, including direct support professionals and frontline supervisors.</a:t>
            </a:r>
          </a:p>
          <a:p>
            <a:pPr marL="628650" lvl="1" indent="-171450">
              <a:buFont typeface="Wingdings" panose="05000000000000000000" pitchFamily="2" charset="2"/>
              <a:buChar char="Ø"/>
            </a:pPr>
            <a:r>
              <a:rPr lang="en-US" dirty="0"/>
              <a:t>Review the results of the 2019 survey by the region you are in (the xx region), and the state. The statewide sample included 75 provider organizations.</a:t>
            </a:r>
          </a:p>
          <a:p>
            <a:pPr marL="628650" lvl="1" indent="-171450">
              <a:buFont typeface="Wingdings" panose="05000000000000000000" pitchFamily="2" charset="2"/>
              <a:buChar char="Ø"/>
            </a:pPr>
            <a:r>
              <a:rPr lang="en-US" dirty="0"/>
              <a:t>You will compare your organization’s workforce data to your region and state data. The intention of this is to help identify areas of challenge in your workforce that you would like to address with a strategy from the toolkit.</a:t>
            </a:r>
          </a:p>
          <a:p>
            <a:pPr marL="628650" lvl="1" indent="-171450">
              <a:buFont typeface="Wingdings" panose="05000000000000000000" pitchFamily="2" charset="2"/>
              <a:buChar char="Ø"/>
            </a:pPr>
            <a:r>
              <a:rPr lang="en-US" dirty="0"/>
              <a:t>Finally, we will have time for you to start thinking about your desired workforce outcome that you would like to see, and the steps you might need to take to start forming a team and putting a strategy into place. This will be a task that you will come back to in future sessions as you continue refining your identified challenge. </a:t>
            </a:r>
          </a:p>
          <a:p>
            <a:endParaRPr lang="en-US" dirty="0"/>
          </a:p>
        </p:txBody>
      </p:sp>
      <p:sp>
        <p:nvSpPr>
          <p:cNvPr id="4" name="Slide Number Placeholder 3"/>
          <p:cNvSpPr>
            <a:spLocks noGrp="1"/>
          </p:cNvSpPr>
          <p:nvPr>
            <p:ph type="sldNum" sz="quarter" idx="10"/>
          </p:nvPr>
        </p:nvSpPr>
        <p:spPr/>
        <p:txBody>
          <a:bodyPr/>
          <a:lstStyle/>
          <a:p>
            <a:fld id="{487D6291-FB8F-4913-892F-08B16A588B0E}" type="slidenum">
              <a:rPr lang="en-US" smtClean="0"/>
              <a:t>8</a:t>
            </a:fld>
            <a:endParaRPr lang="en-US"/>
          </a:p>
        </p:txBody>
      </p:sp>
    </p:spTree>
    <p:extLst>
      <p:ext uri="{BB962C8B-B14F-4D97-AF65-F5344CB8AC3E}">
        <p14:creationId xmlns:p14="http://schemas.microsoft.com/office/powerpoint/2010/main" val="6594776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a:t>
            </a:r>
          </a:p>
          <a:p>
            <a:pPr marL="171450" indent="-171450">
              <a:buFont typeface="Wingdings" panose="05000000000000000000" pitchFamily="2" charset="2"/>
              <a:buChar char="Ø"/>
            </a:pPr>
            <a:r>
              <a:rPr lang="en-US" dirty="0"/>
              <a:t>What is implementation? </a:t>
            </a:r>
          </a:p>
          <a:p>
            <a:pPr marL="171450" indent="-171450">
              <a:buFont typeface="Wingdings" panose="05000000000000000000" pitchFamily="2" charset="2"/>
              <a:buChar char="Ø"/>
            </a:pPr>
            <a:r>
              <a:rPr lang="en-US" dirty="0"/>
              <a:t>Evidence-based practices have been identified! </a:t>
            </a:r>
          </a:p>
          <a:p>
            <a:pPr marL="171450" indent="-171450">
              <a:buFont typeface="Wingdings" panose="05000000000000000000" pitchFamily="2" charset="2"/>
              <a:buChar char="Ø"/>
            </a:pPr>
            <a:r>
              <a:rPr lang="en-US" dirty="0"/>
              <a:t>BUT the effectiveness of the intervention is drastically impacted by the way its implemented.</a:t>
            </a:r>
          </a:p>
          <a:p>
            <a:pPr marL="171450" indent="-171450">
              <a:buFont typeface="Wingdings" panose="05000000000000000000" pitchFamily="2" charset="2"/>
              <a:buChar char="Ø"/>
            </a:pPr>
            <a:r>
              <a:rPr lang="en-US" dirty="0"/>
              <a:t>Implement = Use</a:t>
            </a:r>
          </a:p>
          <a:p>
            <a:pPr marL="171450" indent="-171450">
              <a:buFont typeface="Wingdings" panose="05000000000000000000" pitchFamily="2" charset="2"/>
              <a:buChar char="Ø"/>
            </a:pPr>
            <a:r>
              <a:rPr lang="en-US" i="1" dirty="0"/>
              <a:t>[Insert a story]</a:t>
            </a:r>
          </a:p>
          <a:p>
            <a:pPr marL="171450" indent="-171450">
              <a:buFont typeface="Wingdings" panose="05000000000000000000" pitchFamily="2" charset="2"/>
              <a:buChar char="Ø"/>
            </a:pPr>
            <a:r>
              <a:rPr lang="en-US" dirty="0"/>
              <a:t>What we know from research is that implementation matters, and it takes time. If you have tried a strategy in the past, but didn’t have the support, time, or staff to implement you are unlikely to see the changes you hope to see. We will discuss this topic more in the next session but wanted to discuss this briefly here and as we introduce the sections of the self-assessment workbook.</a:t>
            </a:r>
          </a:p>
        </p:txBody>
      </p:sp>
      <p:sp>
        <p:nvSpPr>
          <p:cNvPr id="4" name="Slide Number Placeholder 3"/>
          <p:cNvSpPr>
            <a:spLocks noGrp="1"/>
          </p:cNvSpPr>
          <p:nvPr>
            <p:ph type="sldNum" sz="quarter" idx="5"/>
          </p:nvPr>
        </p:nvSpPr>
        <p:spPr/>
        <p:txBody>
          <a:bodyPr/>
          <a:lstStyle/>
          <a:p>
            <a:fld id="{18024860-F6B3-3947-8AC9-0A9A7C43A5B6}" type="slidenum">
              <a:rPr lang="en-US" smtClean="0"/>
              <a:t>80</a:t>
            </a:fld>
            <a:endParaRPr lang="en-US"/>
          </a:p>
        </p:txBody>
      </p:sp>
    </p:spTree>
    <p:extLst>
      <p:ext uri="{BB962C8B-B14F-4D97-AF65-F5344CB8AC3E}">
        <p14:creationId xmlns:p14="http://schemas.microsoft.com/office/powerpoint/2010/main" val="32719163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Facilitor Note: [Slide used with permission from Caryn Ward (Julie Kramme received permission in May 2019).]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a:t>
            </a:r>
          </a:p>
          <a:p>
            <a:pPr marL="171450" indent="-171450">
              <a:buFont typeface="Wingdings" panose="05000000000000000000" pitchFamily="2" charset="2"/>
              <a:buChar char="Ø"/>
            </a:pPr>
            <a:r>
              <a:rPr lang="en-US" dirty="0"/>
              <a:t>Implementation is a process, iterative process.</a:t>
            </a:r>
          </a:p>
          <a:p>
            <a:pPr marL="171450" indent="-171450">
              <a:buFont typeface="Wingdings" panose="05000000000000000000" pitchFamily="2" charset="2"/>
              <a:buChar char="Ø"/>
            </a:pPr>
            <a:r>
              <a:rPr lang="en-US" dirty="0"/>
              <a:t>Implementation of a strategy in your organization is a process that takes time and effort, and it is iterative. What that means is that you will likely move along the phases of implementation based on how thing are going in your organization. </a:t>
            </a:r>
          </a:p>
          <a:p>
            <a:pPr marL="171450" indent="-171450">
              <a:buFont typeface="Wingdings" panose="05000000000000000000" pitchFamily="2" charset="2"/>
              <a:buChar char="Ø"/>
            </a:pPr>
            <a:r>
              <a:rPr lang="en-US" dirty="0"/>
              <a:t>Right now, you’re likely here to explore what’s available to you in this project. You likely see areas that need attention in your organization based on the data we just explored. So, what is a good strategy for you to start using to address the strategy. This is the key question of ”exploration.” </a:t>
            </a:r>
          </a:p>
          <a:p>
            <a:pPr marL="171450" indent="-171450">
              <a:buFont typeface="Wingdings" panose="05000000000000000000" pitchFamily="2" charset="2"/>
              <a:buChar char="Ø"/>
            </a:pPr>
            <a:r>
              <a:rPr lang="en-US" dirty="0"/>
              <a:t>When you’ve examined need, fit, and feasibility (which is about how practical it would be to implement this strategy), you attend to “installation.” this means that you make sure you have time, resources, staff, and any other essential items you’d need to start implementing. And it can mean that you start communicating with others about what you’re planning to do. Help them start seeing the need and fit of using this strategy to improve your practices. </a:t>
            </a:r>
          </a:p>
          <a:p>
            <a:pPr marL="171450" indent="-171450">
              <a:buFont typeface="Wingdings" panose="05000000000000000000" pitchFamily="2" charset="2"/>
              <a:buChar char="Ø"/>
            </a:pPr>
            <a:r>
              <a:rPr lang="en-US" dirty="0"/>
              <a:t>Initial implementation is about those first steps you’ll take to implement the strategy. Prior to implementation, you’ll want to make sure you have an evaluation system in place to give you needed feedback about how things are going. </a:t>
            </a:r>
          </a:p>
          <a:p>
            <a:pPr marL="171450" indent="-171450">
              <a:buFont typeface="Wingdings" panose="05000000000000000000" pitchFamily="2" charset="2"/>
              <a:buChar char="Ø"/>
            </a:pPr>
            <a:r>
              <a:rPr lang="en-US" dirty="0"/>
              <a:t>When you’ve been implementing for some time (maybe around 2 years or more), you’ll notice that a successful practice will become more consistent in how you do things. You’ll start seeing the positive outcomes that you’re expecting to see. However, we also know from research that things like staff turnover and lack of support can inhibit practices from reaching full implementation, or it can take longer to reach full implementation. </a:t>
            </a:r>
          </a:p>
          <a:p>
            <a:pPr marL="171450" indent="-171450">
              <a:buFont typeface="Wingdings" panose="05000000000000000000" pitchFamily="2" charset="2"/>
              <a:buChar char="Ø"/>
            </a:pPr>
            <a:r>
              <a:rPr lang="en-US" dirty="0"/>
              <a:t>The key ideas here are about giving a practice time to implement and expect that you may go back and forth between these phases in the ways that things progress. For example, some of our organizations last year recalibrated their process when COVID-19 hit. They needed to adjust their expectations and figure out their priorities as they moved forward.</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57987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49"/>
            <a:ext cx="5791200" cy="4284664"/>
          </a:xfrm>
        </p:spPr>
        <p:txBody>
          <a:bodyPr/>
          <a:lstStyle/>
          <a:p>
            <a:r>
              <a:rPr lang="en-US" i="1" dirty="0"/>
              <a:t>Facilitor Note: </a:t>
            </a:r>
            <a:r>
              <a:rPr lang="en-US" sz="1200" i="1" dirty="0"/>
              <a:t>[Slide used with permission from Caryn Ward (Julie Kramme received permission in May 2019).]</a:t>
            </a:r>
          </a:p>
          <a:p>
            <a:endParaRPr lang="en-US" sz="1200" dirty="0"/>
          </a:p>
          <a:p>
            <a:r>
              <a:rPr lang="en-US" sz="1200" dirty="0"/>
              <a:t>Talking Points</a:t>
            </a:r>
          </a:p>
          <a:p>
            <a:pPr marL="171450" indent="-171450">
              <a:buFont typeface="Wingdings" panose="05000000000000000000" pitchFamily="2" charset="2"/>
              <a:buChar char="Ø"/>
            </a:pPr>
            <a:r>
              <a:rPr lang="en-US" sz="1200" dirty="0"/>
              <a:t>We want to acknowledge a body of research that identifies some of the things that we hinted at in the last slide. Active implementation is about identifying an effective practice to implement, and the need to use effective implementation strategies in contexts that encourage and support implementation  - all these factors play a role in your team seeing the outcomes improve as you wish.</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dirty="0"/>
              <a:t>Effective practices (usable innovations) x effective implementation (Stages, drivers) x enabling contexts (teams, improvement cycles) = improved outcomes</a:t>
            </a:r>
          </a:p>
          <a:p>
            <a:pPr marL="171450" indent="-171450">
              <a:buFont typeface="Wingdings" panose="05000000000000000000" pitchFamily="2" charset="2"/>
              <a:buChar char="Ø"/>
            </a:pPr>
            <a:endParaRPr lang="en-US" dirty="0"/>
          </a:p>
          <a:p>
            <a:endParaRPr lang="en-US" dirty="0"/>
          </a:p>
        </p:txBody>
      </p:sp>
      <p:sp>
        <p:nvSpPr>
          <p:cNvPr id="4" name="Slide Number Placeholder 3"/>
          <p:cNvSpPr>
            <a:spLocks noGrp="1"/>
          </p:cNvSpPr>
          <p:nvPr>
            <p:ph type="sldNum" sz="quarter" idx="5"/>
          </p:nvPr>
        </p:nvSpPr>
        <p:spPr/>
        <p:txBody>
          <a:bodyPr/>
          <a:lstStyle/>
          <a:p>
            <a:fld id="{D083FDAE-1DD4-4AC5-8AC9-67B4E9D0DD6E}" type="slidenum">
              <a:rPr lang="en-US" smtClean="0"/>
              <a:t>82</a:t>
            </a:fld>
            <a:endParaRPr lang="en-US"/>
          </a:p>
        </p:txBody>
      </p:sp>
    </p:spTree>
    <p:extLst>
      <p:ext uri="{BB962C8B-B14F-4D97-AF65-F5344CB8AC3E}">
        <p14:creationId xmlns:p14="http://schemas.microsoft.com/office/powerpoint/2010/main" val="39945387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715000" cy="42846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Talking point</a:t>
            </a:r>
          </a:p>
          <a:p>
            <a:endParaRPr lang="en-US" sz="1200" dirty="0"/>
          </a:p>
          <a:p>
            <a:pPr marL="171450" indent="-171450">
              <a:buFont typeface="Wingdings" panose="05000000000000000000" pitchFamily="2" charset="2"/>
              <a:buChar char="Ø"/>
            </a:pPr>
            <a:r>
              <a:rPr lang="en-US" sz="1200" dirty="0"/>
              <a:t>Here are some key components of effective implementation and enabling contexts. </a:t>
            </a:r>
          </a:p>
          <a:p>
            <a:pPr marL="0" indent="0">
              <a:buFont typeface="Wingdings" panose="05000000000000000000" pitchFamily="2" charset="2"/>
              <a:buNone/>
            </a:pPr>
            <a:endParaRPr lang="en-US" i="1" dirty="0"/>
          </a:p>
          <a:p>
            <a:pPr marL="0" indent="0">
              <a:buFont typeface="Wingdings" panose="05000000000000000000" pitchFamily="2" charset="2"/>
              <a:buNone/>
            </a:pPr>
            <a:r>
              <a:rPr lang="en-US" i="1" dirty="0"/>
              <a:t>Facilitor Note: </a:t>
            </a:r>
            <a:endParaRPr lang="en-US" sz="1200" dirty="0"/>
          </a:p>
          <a:p>
            <a:pPr marL="171450" indent="-171450">
              <a:buFont typeface="Wingdings" panose="05000000000000000000" pitchFamily="2" charset="2"/>
              <a:buChar char="Ø"/>
            </a:pPr>
            <a:r>
              <a:rPr lang="en-US" sz="1200" i="1" dirty="0"/>
              <a:t>[Here’s additional notes we may or may not want to touch on:]</a:t>
            </a:r>
          </a:p>
          <a:p>
            <a:pPr marL="171450" indent="-171450">
              <a:buFont typeface="Wingdings" panose="05000000000000000000" pitchFamily="2" charset="2"/>
              <a:buChar char="Ø"/>
            </a:pPr>
            <a:r>
              <a:rPr lang="en-US" sz="1200" i="1" dirty="0"/>
              <a:t>[Training plan template available on NIRN – key components included </a:t>
            </a:r>
          </a:p>
          <a:p>
            <a:pPr marL="628650" lvl="1" indent="-171450">
              <a:buFont typeface="Wingdings" panose="05000000000000000000" pitchFamily="2" charset="2"/>
              <a:buChar char="Ø"/>
            </a:pPr>
            <a:r>
              <a:rPr lang="en-US" sz="1200" i="1" dirty="0"/>
              <a:t>data demonstrating need for training – focus resources on places where greatest need</a:t>
            </a:r>
          </a:p>
          <a:p>
            <a:pPr marL="628650" lvl="1" indent="-171450">
              <a:buFont typeface="Wingdings" panose="05000000000000000000" pitchFamily="2" charset="2"/>
              <a:buChar char="Ø"/>
            </a:pPr>
            <a:r>
              <a:rPr lang="en-US" sz="1200" i="1" dirty="0"/>
              <a:t>EBP to be trained – review hexagon tool</a:t>
            </a:r>
          </a:p>
          <a:p>
            <a:pPr marL="628650" lvl="1" indent="-171450">
              <a:buFont typeface="Wingdings" panose="05000000000000000000" pitchFamily="2" charset="2"/>
              <a:buChar char="Ø"/>
            </a:pPr>
            <a:r>
              <a:rPr lang="en-US" sz="1200" i="1" dirty="0"/>
              <a:t>hours available for training – how and when it will fit into staff schedules, </a:t>
            </a:r>
          </a:p>
          <a:p>
            <a:pPr marL="628650" lvl="1" indent="-171450">
              <a:buFont typeface="Wingdings" panose="05000000000000000000" pitchFamily="2" charset="2"/>
              <a:buChar char="Ø"/>
            </a:pPr>
            <a:r>
              <a:rPr lang="en-US" sz="1200" i="1" dirty="0"/>
              <a:t>trainer qualifications – which KSA should trainers have? </a:t>
            </a:r>
          </a:p>
          <a:p>
            <a:pPr marL="628650" lvl="1" indent="-171450">
              <a:buFont typeface="Wingdings" panose="05000000000000000000" pitchFamily="2" charset="2"/>
              <a:buChar char="Ø"/>
            </a:pPr>
            <a:r>
              <a:rPr lang="en-US" sz="1200" i="1" dirty="0"/>
              <a:t>key ingredients – addresses each in the training plan to ensure they are all covered, </a:t>
            </a:r>
          </a:p>
          <a:p>
            <a:pPr marL="628650" lvl="1" indent="-171450">
              <a:buFont typeface="Wingdings" panose="05000000000000000000" pitchFamily="2" charset="2"/>
              <a:buChar char="Ø"/>
            </a:pPr>
            <a:r>
              <a:rPr lang="en-US" sz="1200" i="1" dirty="0"/>
              <a:t>outcomes desired – what does the team hope to see as a result of the training? On DSPs, supervisors, people receiving supports, families, other staff? </a:t>
            </a:r>
          </a:p>
          <a:p>
            <a:pPr marL="628650" lvl="1" indent="-171450">
              <a:buFont typeface="Wingdings" panose="05000000000000000000" pitchFamily="2" charset="2"/>
              <a:buChar char="Ø"/>
            </a:pPr>
            <a:r>
              <a:rPr lang="en-US" sz="1200" i="1" dirty="0"/>
              <a:t>outcomes measured – how can they determine if they are experiencing improvement? And </a:t>
            </a:r>
            <a:r>
              <a:rPr lang="en-US" i="1" dirty="0"/>
              <a:t>identify</a:t>
            </a:r>
            <a:r>
              <a:rPr lang="en-US" sz="1200" i="1" dirty="0"/>
              <a:t> areas that need improvement so that they can correct them? )]</a:t>
            </a:r>
          </a:p>
        </p:txBody>
      </p:sp>
      <p:sp>
        <p:nvSpPr>
          <p:cNvPr id="4" name="Slide Number Placeholder 3"/>
          <p:cNvSpPr>
            <a:spLocks noGrp="1"/>
          </p:cNvSpPr>
          <p:nvPr>
            <p:ph type="sldNum" sz="quarter" idx="5"/>
          </p:nvPr>
        </p:nvSpPr>
        <p:spPr/>
        <p:txBody>
          <a:bodyPr/>
          <a:lstStyle/>
          <a:p>
            <a:fld id="{18024860-F6B3-3947-8AC9-0A9A7C43A5B6}" type="slidenum">
              <a:rPr lang="en-US" smtClean="0"/>
              <a:t>83</a:t>
            </a:fld>
            <a:endParaRPr lang="en-US"/>
          </a:p>
        </p:txBody>
      </p:sp>
    </p:spTree>
    <p:extLst>
      <p:ext uri="{BB962C8B-B14F-4D97-AF65-F5344CB8AC3E}">
        <p14:creationId xmlns:p14="http://schemas.microsoft.com/office/powerpoint/2010/main" val="21679504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a:t>
            </a:r>
          </a:p>
          <a:p>
            <a:pPr marL="171450" indent="-171450">
              <a:buFont typeface="Wingdings" panose="05000000000000000000" pitchFamily="2" charset="2"/>
              <a:buChar char="Ø"/>
            </a:pPr>
            <a:r>
              <a:rPr lang="en-US" dirty="0"/>
              <a:t>Consistent</a:t>
            </a:r>
            <a:r>
              <a:rPr lang="en-US" baseline="0" dirty="0"/>
              <a:t> with implementation science, reminder that: </a:t>
            </a:r>
            <a:endParaRPr lang="en-US" dirty="0"/>
          </a:p>
          <a:p>
            <a:pPr marL="628650" lvl="1" indent="-171450">
              <a:buFont typeface="Wingdings" panose="05000000000000000000" pitchFamily="2" charset="2"/>
              <a:buChar char="Ø"/>
            </a:pPr>
            <a:r>
              <a:rPr lang="en-US" dirty="0"/>
              <a:t>We will be using the 8-step framework for implementation of workforce strategies – let’s do a quick overview as we  will be revisiting these in more depth in future sessions</a:t>
            </a:r>
            <a:endParaRPr lang="en-US" dirty="0">
              <a:cs typeface="Calibri"/>
            </a:endParaRPr>
          </a:p>
          <a:p>
            <a:pPr marL="628650" lvl="1" indent="-171450">
              <a:buFont typeface="Wingdings" panose="05000000000000000000" pitchFamily="2" charset="2"/>
              <a:buChar char="Ø"/>
            </a:pPr>
            <a:r>
              <a:rPr lang="en-US" dirty="0"/>
              <a:t>Step one is identifying and accessing the workforce challenge that your organization decided to address. </a:t>
            </a:r>
            <a:endParaRPr lang="en-US" dirty="0">
              <a:cs typeface="Calibri"/>
            </a:endParaRPr>
          </a:p>
          <a:p>
            <a:pPr marL="628650" lvl="1" indent="-171450">
              <a:buFont typeface="Wingdings" panose="05000000000000000000" pitchFamily="2" charset="2"/>
              <a:buChar char="Ø"/>
            </a:pPr>
            <a:r>
              <a:rPr lang="en-US" dirty="0"/>
              <a:t>In Step 2 you will select an intervention strategy from the workforce toolkit. </a:t>
            </a:r>
            <a:endParaRPr lang="en-US" dirty="0">
              <a:cs typeface="Calibri"/>
            </a:endParaRPr>
          </a:p>
          <a:p>
            <a:pPr marL="628650" lvl="1" indent="-171450">
              <a:buFont typeface="Wingdings" panose="05000000000000000000" pitchFamily="2" charset="2"/>
              <a:buChar char="Ø"/>
            </a:pPr>
            <a:r>
              <a:rPr lang="en-US" dirty="0"/>
              <a:t>During Step 3 your team will identify the components of the strategy. </a:t>
            </a:r>
            <a:endParaRPr lang="en-US" dirty="0">
              <a:cs typeface="Calibri" panose="020F0502020204030204"/>
            </a:endParaRPr>
          </a:p>
          <a:p>
            <a:pPr marL="628650" lvl="1" indent="-171450">
              <a:buFont typeface="Wingdings" panose="05000000000000000000" pitchFamily="2" charset="2"/>
              <a:buChar char="Ø"/>
            </a:pPr>
            <a:r>
              <a:rPr lang="en-US" dirty="0"/>
              <a:t>Then you will identify barriers to implementing the strategy</a:t>
            </a:r>
            <a:endParaRPr lang="en-US" dirty="0">
              <a:cs typeface="Calibri"/>
            </a:endParaRPr>
          </a:p>
          <a:p>
            <a:pPr marL="628650" lvl="1" indent="-171450">
              <a:buFont typeface="Wingdings" panose="05000000000000000000" pitchFamily="2" charset="2"/>
              <a:buChar char="Ø"/>
            </a:pPr>
            <a:endParaRPr lang="en-US" baseline="0" dirty="0">
              <a:cs typeface="Calibri"/>
            </a:endParaRPr>
          </a:p>
          <a:p>
            <a:pPr marL="628650" lvl="1" indent="-171450">
              <a:buFont typeface="Wingdings" panose="05000000000000000000" pitchFamily="2" charset="2"/>
              <a:buChar char="Ø"/>
            </a:pPr>
            <a:endParaRPr lang="en-US" baseline="0"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744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dirty="0"/>
              <a:t>Facilitor Note: </a:t>
            </a:r>
            <a:r>
              <a:rPr kumimoji="0" lang="en-US" sz="1200" b="0" i="1" u="none" strike="noStrike" kern="1200" cap="none" spc="0" normalizeH="0" baseline="0" noProof="0" dirty="0">
                <a:ln>
                  <a:noFill/>
                </a:ln>
                <a:solidFill>
                  <a:prstClr val="black"/>
                </a:solidFill>
                <a:effectLst/>
                <a:uLnTx/>
                <a:uFillTx/>
                <a:latin typeface="+mn-lt"/>
                <a:ea typeface="+mn-ea"/>
                <a:cs typeface="+mn-cs"/>
              </a:rPr>
              <a:t>Briefly review steps and note that we will be revisiting these in more depth in future sessions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1200" b="0" i="1"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Talking Points</a:t>
            </a:r>
          </a:p>
          <a:p>
            <a:pPr marL="285750" indent="-285750">
              <a:buFont typeface="Wingdings" panose="05000000000000000000" pitchFamily="2" charset="2"/>
              <a:buChar char="Ø"/>
            </a:pPr>
            <a:r>
              <a:rPr lang="en-US" dirty="0"/>
              <a:t>Next will be figuring out the supports that you need and are available to you. </a:t>
            </a:r>
            <a:endParaRPr lang="en-US" dirty="0">
              <a:cs typeface="Calibri"/>
            </a:endParaRPr>
          </a:p>
          <a:p>
            <a:pPr marL="285750" indent="-285750">
              <a:buFont typeface="Wingdings" panose="05000000000000000000" pitchFamily="2" charset="2"/>
              <a:buChar char="Ø"/>
            </a:pPr>
            <a:r>
              <a:rPr lang="en-US" dirty="0"/>
              <a:t>Step 6 is where you will set your goals, based upon what you have learned in step 1-5, while establishing how you will measure your process, and a timeframe. </a:t>
            </a:r>
            <a:endParaRPr lang="en-US" dirty="0">
              <a:cs typeface="Calibri"/>
            </a:endParaRPr>
          </a:p>
          <a:p>
            <a:pPr marL="285750" indent="-285750">
              <a:buFont typeface="Wingdings" panose="05000000000000000000" pitchFamily="2" charset="2"/>
              <a:buChar char="Ø"/>
            </a:pPr>
            <a:r>
              <a:rPr lang="en-US" dirty="0"/>
              <a:t>Then it is time to implement the strategy and using what you decided in Step 6, you will evaluate the success of the strategy. </a:t>
            </a:r>
            <a:endParaRPr lang="en-US" dirty="0">
              <a:cs typeface="Calibri"/>
            </a:endParaRPr>
          </a:p>
          <a:p>
            <a:pPr marL="285750" indent="-285750">
              <a:buFont typeface="Wingdings" panose="05000000000000000000" pitchFamily="2" charset="2"/>
              <a:buChar char="Ø"/>
            </a:pPr>
            <a:r>
              <a:rPr lang="en-US" dirty="0"/>
              <a:t>I know this was brief, but it gives you an idea of how you will prepare for and them implement a strategy. </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40E140-93E8-471F-9349-F0BB6098DE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3673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Facilitator’s Notes:</a:t>
            </a:r>
          </a:p>
          <a:p>
            <a:pPr marL="628650" lvl="1" indent="-171450">
              <a:buFont typeface="Wingdings" panose="05000000000000000000" pitchFamily="2" charset="2"/>
              <a:buChar char="Ø"/>
            </a:pPr>
            <a:r>
              <a:rPr lang="en-US" i="1" dirty="0"/>
              <a:t>This is a slide used to refresh</a:t>
            </a:r>
            <a:r>
              <a:rPr lang="en-US" i="1" baseline="0" dirty="0"/>
              <a:t> their memory on the timelines</a:t>
            </a:r>
          </a:p>
          <a:p>
            <a:pPr marL="628650" lvl="1" indent="-171450">
              <a:buFont typeface="Wingdings" panose="05000000000000000000" pitchFamily="2" charset="2"/>
              <a:buChar char="Ø"/>
            </a:pPr>
            <a:endParaRPr lang="en-US" i="1" baseline="0"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t>Talking point</a:t>
            </a:r>
          </a:p>
          <a:p>
            <a:pPr marL="171450" indent="-171450">
              <a:buFont typeface="Wingdings" panose="05000000000000000000" pitchFamily="2" charset="2"/>
              <a:buChar char="Ø"/>
            </a:pPr>
            <a:r>
              <a:rPr lang="en-US" dirty="0"/>
              <a:t>Let’s take a look at the Timeline for the Workforce Initiative for the cohort. </a:t>
            </a:r>
            <a:endParaRPr lang="en-US" dirty="0">
              <a:cs typeface="Calibri"/>
            </a:endParaRPr>
          </a:p>
          <a:p>
            <a:pPr marL="171450" indent="-171450">
              <a:buFont typeface="Wingdings" panose="05000000000000000000" pitchFamily="2" charset="2"/>
              <a:buChar char="Ø"/>
            </a:pPr>
            <a:r>
              <a:rPr lang="en-US" dirty="0"/>
              <a:t>In Sept you received your organizations’ profile, along with your region and the state profile.  </a:t>
            </a:r>
            <a:endParaRPr lang="en-US" dirty="0">
              <a:cs typeface="Calibri"/>
            </a:endParaRPr>
          </a:p>
          <a:p>
            <a:pPr marL="628650" lvl="1" indent="-171450">
              <a:buFont typeface="Wingdings" panose="05000000000000000000" pitchFamily="2" charset="2"/>
              <a:buChar char="Ø"/>
            </a:pPr>
            <a:r>
              <a:rPr lang="en-US" dirty="0"/>
              <a:t>You were invited to the Kick-off workshops and asked to you to identify two key contacts who would attend the kick-off workshops.</a:t>
            </a:r>
            <a:endParaRPr lang="en-US" dirty="0">
              <a:cs typeface="Calibri"/>
            </a:endParaRPr>
          </a:p>
          <a:p>
            <a:pPr marL="171450" indent="-171450">
              <a:buFont typeface="Wingdings" panose="05000000000000000000" pitchFamily="2" charset="2"/>
              <a:buChar char="Ø"/>
            </a:pPr>
            <a:r>
              <a:rPr lang="en-US" dirty="0"/>
              <a:t>In October – we are starting the Workshops, and you will be introduced to the Self –Assessment Workbook.  </a:t>
            </a:r>
            <a:endParaRPr lang="en-US" dirty="0">
              <a:cs typeface="Calibri"/>
            </a:endParaRPr>
          </a:p>
          <a:p>
            <a:pPr marL="628650" lvl="1" indent="-171450">
              <a:buFont typeface="Wingdings" panose="05000000000000000000" pitchFamily="2" charset="2"/>
              <a:buChar char="Ø"/>
            </a:pPr>
            <a:r>
              <a:rPr lang="en-US" dirty="0"/>
              <a:t>You will also begin to consider the level of technical assistance that your organization prefers. You will learn more about this in a bit. </a:t>
            </a:r>
          </a:p>
          <a:p>
            <a:pPr marL="628650" lvl="1" indent="-171450">
              <a:buFont typeface="Wingdings" panose="05000000000000000000" pitchFamily="2" charset="2"/>
              <a:buChar char="Ø"/>
            </a:pPr>
            <a:r>
              <a:rPr lang="en-US" dirty="0"/>
              <a:t>Action plans will be started. </a:t>
            </a:r>
            <a:endParaRPr lang="en-US" dirty="0">
              <a:cs typeface="Calibri"/>
            </a:endParaRPr>
          </a:p>
          <a:p>
            <a:pPr marL="171450" indent="-171450">
              <a:buFont typeface="Wingdings" panose="05000000000000000000" pitchFamily="2" charset="2"/>
              <a:buChar char="Ø"/>
            </a:pPr>
            <a:r>
              <a:rPr lang="en-US" dirty="0"/>
              <a:t>In Nov &amp; Dec. we will continue and wrap up the workshops.  </a:t>
            </a:r>
            <a:endParaRPr lang="en-US" dirty="0">
              <a:cs typeface="Calibri"/>
            </a:endParaRPr>
          </a:p>
          <a:p>
            <a:pPr marL="628650" lvl="1" indent="-171450">
              <a:buFont typeface="Wingdings" panose="05000000000000000000" pitchFamily="2" charset="2"/>
              <a:buChar char="Ø"/>
            </a:pPr>
            <a:r>
              <a:rPr lang="en-US" dirty="0"/>
              <a:t>Through-out the workshops you will be completing the self-assessment and reviewing your self assessment. Organizations will be assessing and confirming their readiness.  </a:t>
            </a:r>
            <a:endParaRPr lang="en-US" dirty="0">
              <a:cs typeface="Calibri"/>
            </a:endParaRPr>
          </a:p>
          <a:p>
            <a:pPr marL="628650" lvl="1" indent="-171450">
              <a:buFont typeface="Wingdings" panose="05000000000000000000" pitchFamily="2" charset="2"/>
              <a:buChar char="Ø"/>
            </a:pPr>
            <a:r>
              <a:rPr lang="en-US" dirty="0"/>
              <a:t>You will make decisions on the level of technical assistance you want.  </a:t>
            </a:r>
            <a:endParaRPr lang="en-US" dirty="0">
              <a:cs typeface="Calibri"/>
            </a:endParaRPr>
          </a:p>
          <a:p>
            <a:pPr marL="628650" lvl="1" indent="-171450">
              <a:buFont typeface="Wingdings" panose="05000000000000000000" pitchFamily="2" charset="2"/>
              <a:buChar char="Ø"/>
            </a:pPr>
            <a:r>
              <a:rPr lang="en-US" dirty="0"/>
              <a:t>During this time you will have access to and can begin to watch the toolkit webinars on Recruitment, Selection and Retention.  </a:t>
            </a:r>
            <a:endParaRPr lang="en-US" dirty="0">
              <a:cs typeface="Calibri"/>
            </a:endParaRPr>
          </a:p>
          <a:p>
            <a:pPr marL="171450" indent="-171450">
              <a:buFont typeface="Wingdings" panose="05000000000000000000" pitchFamily="2" charset="2"/>
              <a:buChar char="Ø"/>
            </a:pPr>
            <a:r>
              <a:rPr lang="en-US" dirty="0"/>
              <a:t>From January and February – Organizations who decide to have individual technical assistance will begin consultations. The consultation will be with the Staff from the University of MN and the regional coaches. </a:t>
            </a:r>
            <a:endParaRPr lang="en-US" dirty="0">
              <a:cs typeface="Calibri"/>
            </a:endParaRPr>
          </a:p>
          <a:p>
            <a:pPr marL="628650" lvl="1" indent="-171450">
              <a:buFont typeface="Wingdings" panose="05000000000000000000" pitchFamily="2" charset="2"/>
              <a:buChar char="Ø"/>
            </a:pPr>
            <a:r>
              <a:rPr lang="en-US" dirty="0"/>
              <a:t>Organizations will have the opportunity to participate in the Year 2, 2020 Survey. </a:t>
            </a:r>
            <a:endParaRPr lang="en-US" dirty="0">
              <a:cs typeface="Calibri"/>
            </a:endParaRPr>
          </a:p>
          <a:p>
            <a:pPr marL="628650" lvl="1" indent="-171450">
              <a:buFont typeface="Wingdings" panose="05000000000000000000" pitchFamily="2" charset="2"/>
              <a:buChar char="Ø"/>
            </a:pPr>
            <a:r>
              <a:rPr lang="en-US" dirty="0"/>
              <a:t>The organizations workforce team will decide on and begin to implement a strategy.</a:t>
            </a:r>
            <a:endParaRPr lang="en-US" dirty="0">
              <a:cs typeface="Calibri"/>
            </a:endParaRPr>
          </a:p>
          <a:p>
            <a:pPr marL="628650" lvl="1" indent="-171450">
              <a:buFont typeface="Wingdings" panose="05000000000000000000" pitchFamily="2" charset="2"/>
              <a:buChar char="Ø"/>
            </a:pPr>
            <a:r>
              <a:rPr lang="en-US" dirty="0"/>
              <a:t>There will be a virtual Community of Practice in January that you will be invited to. More to come on that later.</a:t>
            </a:r>
            <a:endParaRPr lang="en-US" dirty="0">
              <a:cs typeface="Calibri"/>
            </a:endParaRPr>
          </a:p>
          <a:p>
            <a:pPr marL="171450" indent="-171450">
              <a:buFont typeface="Wingdings" panose="05000000000000000000" pitchFamily="2" charset="2"/>
              <a:buChar char="Ø"/>
            </a:pPr>
            <a:r>
              <a:rPr lang="en-US" dirty="0"/>
              <a:t>March through July organization will be working on their implementation of their action plan with technical assistance as desired.  There will be another community of practice in April.  </a:t>
            </a:r>
            <a:endParaRPr lang="en-US" dirty="0">
              <a:cs typeface="Calibri"/>
            </a:endParaRPr>
          </a:p>
          <a:p>
            <a:pPr marL="171450" indent="-171450">
              <a:buFont typeface="Wingdings" panose="05000000000000000000" pitchFamily="2" charset="2"/>
              <a:buChar char="Ø"/>
            </a:pPr>
            <a:r>
              <a:rPr lang="en-US" dirty="0"/>
              <a:t>In August you will receive the Year 3, 2020 survey results for your organization, your region and the state. We will have a webinar about the Year 3 2020 results and you will be invited to continue being supported through the community of practice. </a:t>
            </a:r>
            <a:endParaRPr lang="en-US" dirty="0">
              <a:cs typeface="Calibri"/>
            </a:endParaRPr>
          </a:p>
          <a:p>
            <a:pPr marL="171450" indent="-171450">
              <a:buFont typeface="Wingdings" panose="05000000000000000000" pitchFamily="2" charset="2"/>
              <a:buChar char="Ø"/>
            </a:pPr>
            <a:r>
              <a:rPr lang="en-US" dirty="0"/>
              <a:t>During this year, your organization will be moving through the 8 steps of implementation at your own pace. And with being in the middle of a pandemic, we know that priorities shift according to what is occurring with COVID-19 and the people who accept services from you and the people who provide services. </a:t>
            </a:r>
            <a:endParaRPr lang="en-US" dirty="0">
              <a:cs typeface="Calibri"/>
            </a:endParaRPr>
          </a:p>
          <a:p>
            <a:pPr marL="171450" indent="-171450">
              <a:buFont typeface="Wingdings" panose="05000000000000000000" pitchFamily="2" charset="2"/>
              <a:buChar char="Ø"/>
            </a:pPr>
            <a:r>
              <a:rPr lang="en-US" dirty="0"/>
              <a:t>We will talk more about the 8 steps on the next slide. </a:t>
            </a:r>
            <a:endParaRPr lang="en-US" dirty="0">
              <a:cs typeface="Calibri"/>
            </a:endParaRPr>
          </a:p>
          <a:p>
            <a:pPr marL="171450" indent="-171450">
              <a:buFont typeface="Wingdings" panose="05000000000000000000" pitchFamily="2" charset="2"/>
              <a:buChar char="Ø"/>
            </a:pPr>
            <a:r>
              <a:rPr lang="en-US" dirty="0"/>
              <a:t>This timeline and the 8 steps are included in the Self-Assessment Workbook</a:t>
            </a:r>
            <a:endParaRPr lang="en-US" dirty="0">
              <a:cs typeface="Calibri"/>
            </a:endParaRPr>
          </a:p>
          <a:p>
            <a:pPr marL="171450" indent="-171450">
              <a:buFont typeface="Wingdings" panose="05000000000000000000" pitchFamily="2" charset="2"/>
              <a:buChar char="Ø"/>
            </a:pPr>
            <a:r>
              <a:rPr lang="en-US" dirty="0"/>
              <a:t>Are there any questions?</a:t>
            </a: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EF461-0DA1-49B8-9494-EA2A34B00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5694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Looking at your data today, and what we know about the workforce from decades of research it is likely that case that there is not a single “silver bullet” solution needed by your organization to solve your workforce issues. However, making an informed decision to implement a strategy with the tools you have can be the first step in improving your practices. You might need to try several strategies over time, but we suggest gathering a team to start with one and we aim to provide you with resources across these sessions to help you get started.</a:t>
            </a:r>
          </a:p>
        </p:txBody>
      </p:sp>
      <p:sp>
        <p:nvSpPr>
          <p:cNvPr id="4" name="Slide Number Placeholder 3"/>
          <p:cNvSpPr>
            <a:spLocks noGrp="1"/>
          </p:cNvSpPr>
          <p:nvPr>
            <p:ph type="sldNum" sz="quarter" idx="5"/>
          </p:nvPr>
        </p:nvSpPr>
        <p:spPr/>
        <p:txBody>
          <a:bodyPr/>
          <a:lstStyle/>
          <a:p>
            <a:fld id="{1794951F-DB89-46A0-8245-A40C626A4F19}" type="slidenum">
              <a:rPr lang="en-US" smtClean="0"/>
              <a:t>87</a:t>
            </a:fld>
            <a:endParaRPr lang="en-US"/>
          </a:p>
        </p:txBody>
      </p:sp>
    </p:spTree>
    <p:extLst>
      <p:ext uri="{BB962C8B-B14F-4D97-AF65-F5344CB8AC3E}">
        <p14:creationId xmlns:p14="http://schemas.microsoft.com/office/powerpoint/2010/main" val="5364694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t>
            </a:r>
            <a:r>
              <a:rPr lang="en-US" b="0" dirty="0"/>
              <a:t>Self-assessment Workbook and What’s next Section – 5 minutes for content ---- plus time for questions.</a:t>
            </a:r>
          </a:p>
          <a:p>
            <a:endParaRPr lang="en-US" dirty="0"/>
          </a:p>
          <a:p>
            <a:r>
              <a:rPr lang="en-US" dirty="0"/>
              <a:t>Talking Points</a:t>
            </a:r>
          </a:p>
          <a:p>
            <a:pPr marL="171450" indent="-171450">
              <a:buFont typeface="Wingdings" panose="05000000000000000000" pitchFamily="2" charset="2"/>
              <a:buChar char="Ø"/>
            </a:pPr>
            <a:r>
              <a:rPr lang="en-US" dirty="0"/>
              <a:t>We are going to move into an activity that you can do in small groups. Turn in your self-assessment workbook to page 6. You’ll get a chance to think about your organization’s current practices and reflect on where you’re at.</a:t>
            </a:r>
          </a:p>
        </p:txBody>
      </p:sp>
      <p:sp>
        <p:nvSpPr>
          <p:cNvPr id="4" name="Slide Number Placeholder 3"/>
          <p:cNvSpPr>
            <a:spLocks noGrp="1"/>
          </p:cNvSpPr>
          <p:nvPr>
            <p:ph type="sldNum" sz="quarter" idx="5"/>
          </p:nvPr>
        </p:nvSpPr>
        <p:spPr/>
        <p:txBody>
          <a:bodyPr/>
          <a:lstStyle/>
          <a:p>
            <a:fld id="{1794951F-DB89-46A0-8245-A40C626A4F19}" type="slidenum">
              <a:rPr lang="en-US" smtClean="0"/>
              <a:t>88</a:t>
            </a:fld>
            <a:endParaRPr lang="en-US"/>
          </a:p>
        </p:txBody>
      </p:sp>
    </p:spTree>
    <p:extLst>
      <p:ext uri="{BB962C8B-B14F-4D97-AF65-F5344CB8AC3E}">
        <p14:creationId xmlns:p14="http://schemas.microsoft.com/office/powerpoint/2010/main" val="35608187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 Points</a:t>
            </a:r>
          </a:p>
          <a:p>
            <a:pPr marL="171450" indent="-171450">
              <a:buFont typeface="Wingdings" panose="05000000000000000000" pitchFamily="2" charset="2"/>
              <a:buChar char="Ø"/>
            </a:pPr>
            <a:r>
              <a:rPr lang="en-US" dirty="0"/>
              <a:t>Section 1 looks like the images on your screen.</a:t>
            </a:r>
          </a:p>
          <a:p>
            <a:pPr marL="171450" indent="-171450">
              <a:buFont typeface="Wingdings" panose="05000000000000000000" pitchFamily="2" charset="2"/>
              <a:buChar char="Ø"/>
            </a:pPr>
            <a:r>
              <a:rPr lang="en-US" dirty="0"/>
              <a:t>Section 1 is about reflecting on the items you already may collect that can be used for assessment of your workforce. This is intended to be a discovery tool to help you explore what you’re already doing and areas where you might want to put some attention as you move forward. </a:t>
            </a:r>
          </a:p>
          <a:p>
            <a:pPr marL="171450" indent="-171450">
              <a:buFont typeface="Wingdings" panose="05000000000000000000" pitchFamily="2" charset="2"/>
              <a:buChar char="Ø"/>
            </a:pPr>
            <a:r>
              <a:rPr lang="en-US" dirty="0"/>
              <a:t>There are ten initial questions that we will lead you through in small groups. You’ll think about what you know you’re currently doing based on the following scale. For each item, you can indicate:</a:t>
            </a:r>
          </a:p>
          <a:p>
            <a:pPr marL="628650" lvl="1" indent="-171450">
              <a:buFont typeface="Wingdings" panose="05000000000000000000" pitchFamily="2" charset="2"/>
              <a:buChar char="Ø"/>
            </a:pPr>
            <a:r>
              <a:rPr lang="en-US" dirty="0"/>
              <a:t>Never evident</a:t>
            </a:r>
          </a:p>
          <a:p>
            <a:pPr marL="628650" lvl="1" indent="-171450">
              <a:buFont typeface="Wingdings" panose="05000000000000000000" pitchFamily="2" charset="2"/>
              <a:buChar char="Ø"/>
            </a:pPr>
            <a:r>
              <a:rPr lang="en-US" dirty="0"/>
              <a:t>Sometimes evident, or </a:t>
            </a:r>
          </a:p>
          <a:p>
            <a:pPr marL="628650" lvl="1" indent="-171450">
              <a:buFont typeface="Wingdings" panose="05000000000000000000" pitchFamily="2" charset="2"/>
              <a:buChar char="Ø"/>
            </a:pPr>
            <a:r>
              <a:rPr lang="en-US" dirty="0"/>
              <a:t>Consistently evident</a:t>
            </a:r>
          </a:p>
          <a:p>
            <a:pPr marL="171450" indent="-171450">
              <a:buFont typeface="Wingdings" panose="05000000000000000000" pitchFamily="2" charset="2"/>
              <a:buChar char="Ø"/>
            </a:pPr>
            <a:r>
              <a:rPr lang="en-US" dirty="0"/>
              <a:t>The difference between sometimes and consistently might be that if the practice is used by some staff or some areas of the organization, you’d rate as “sometimes evident.” If the practice is used consistently by most staff, you’d rate as “consistently evident.” if you don’t know about the practice, rate it is “never evident,” but you put a star next to it and you can ask questions of your colleagues in the next weeks to better understand if someone is doing something with the practice.</a:t>
            </a:r>
          </a:p>
          <a:p>
            <a:pPr marL="171450" indent="-171450">
              <a:buFont typeface="Wingdings" panose="05000000000000000000" pitchFamily="2" charset="2"/>
              <a:buChar char="Ø"/>
            </a:pPr>
            <a:r>
              <a:rPr lang="en-US" dirty="0"/>
              <a:t>This is intended to be a simple tool to help you start thinking about what you’re currently doing.</a:t>
            </a:r>
          </a:p>
          <a:p>
            <a:pPr marL="171450" indent="-171450">
              <a:buFont typeface="Wingdings" panose="05000000000000000000" pitchFamily="2" charset="2"/>
              <a:buChar char="Ø"/>
            </a:pPr>
            <a:r>
              <a:rPr lang="en-US" dirty="0"/>
              <a:t>After you do that, take a few minutes to reflect on what you’ve tried, and what you’ve learned today. If you have time, you can keep working on those reflection questions on page 7. </a:t>
            </a:r>
          </a:p>
          <a:p>
            <a:pPr marL="171450" indent="-171450">
              <a:buFont typeface="Wingdings" panose="05000000000000000000" pitchFamily="2" charset="2"/>
              <a:buChar char="Ø"/>
            </a:pPr>
            <a:endParaRPr lang="en-US" i="1" dirty="0"/>
          </a:p>
          <a:p>
            <a:pPr marL="0" indent="0">
              <a:buFont typeface="Wingdings" panose="05000000000000000000" pitchFamily="2" charset="2"/>
              <a:buNone/>
            </a:pPr>
            <a:r>
              <a:rPr lang="en-US" i="1" dirty="0"/>
              <a:t>Facilitor Notes</a:t>
            </a:r>
          </a:p>
          <a:p>
            <a:pPr marL="171450" indent="-171450">
              <a:buFont typeface="Wingdings" panose="05000000000000000000" pitchFamily="2" charset="2"/>
              <a:buChar char="Ø"/>
            </a:pPr>
            <a:r>
              <a:rPr lang="en-US" i="1" dirty="0"/>
              <a:t>GO INTO BREAKOUT GROUPS – UMN CONSULTANTS OR COACHES TO FACILITATE. ALLOW PARTICIPANTS TO ASK QUESTIONS AS YOU READ THE ITEMS. </a:t>
            </a:r>
          </a:p>
          <a:p>
            <a:pPr marL="171450" indent="-171450">
              <a:buFont typeface="Wingdings" panose="05000000000000000000" pitchFamily="2" charset="2"/>
              <a:buChar char="Ø"/>
            </a:pPr>
            <a:r>
              <a:rPr lang="en-US" i="1" dirty="0"/>
              <a:t>10 minutes: 2-3 minutes for the initial questions, 3-4 minutes for the reflections, 2-3 minutes to share out in small groups.</a:t>
            </a:r>
          </a:p>
        </p:txBody>
      </p:sp>
      <p:sp>
        <p:nvSpPr>
          <p:cNvPr id="4" name="Slide Number Placeholder 3"/>
          <p:cNvSpPr>
            <a:spLocks noGrp="1"/>
          </p:cNvSpPr>
          <p:nvPr>
            <p:ph type="sldNum" sz="quarter" idx="5"/>
          </p:nvPr>
        </p:nvSpPr>
        <p:spPr/>
        <p:txBody>
          <a:bodyPr/>
          <a:lstStyle/>
          <a:p>
            <a:fld id="{C940E140-93E8-471F-9349-F0BB6098DEA7}" type="slidenum">
              <a:rPr lang="en-US" smtClean="0"/>
              <a:t>89</a:t>
            </a:fld>
            <a:endParaRPr lang="en-US"/>
          </a:p>
        </p:txBody>
      </p:sp>
    </p:spTree>
    <p:extLst>
      <p:ext uri="{BB962C8B-B14F-4D97-AF65-F5344CB8AC3E}">
        <p14:creationId xmlns:p14="http://schemas.microsoft.com/office/powerpoint/2010/main" val="2550380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rtl="0" fontAlgn="base"/>
            <a:r>
              <a:rPr lang="en-US" sz="1200" b="0" i="0" u="none" strike="noStrike" kern="1200" baseline="0" dirty="0">
                <a:solidFill>
                  <a:schemeClr val="tx1"/>
                </a:solidFill>
                <a:effectLst/>
                <a:latin typeface="+mn-lt"/>
                <a:ea typeface="+mn-ea"/>
                <a:cs typeface="+mn-cs"/>
              </a:rPr>
              <a:t>Talking Points</a:t>
            </a:r>
          </a:p>
          <a:p>
            <a:pPr marL="628650" lvl="1" indent="-171450" rtl="0" fontAlgn="base">
              <a:buFont typeface="Wingdings" panose="05000000000000000000" pitchFamily="2" charset="2"/>
              <a:buChar char="Ø"/>
            </a:pPr>
            <a:r>
              <a:rPr lang="en-US" sz="1200" b="0" i="0" u="none" strike="noStrike" kern="1200" baseline="0" dirty="0">
                <a:solidFill>
                  <a:schemeClr val="tx1"/>
                </a:solidFill>
                <a:effectLst/>
                <a:latin typeface="+mn-lt"/>
                <a:ea typeface="+mn-ea"/>
                <a:cs typeface="+mn-cs"/>
              </a:rPr>
              <a:t>In preparation for reviewing the data presented in this webinar, please make sure that you have the following items close at hand during the webinar:</a:t>
            </a:r>
          </a:p>
          <a:p>
            <a:pPr marL="1085850" lvl="2" indent="-171450" rtl="0" fontAlgn="base">
              <a:buFont typeface="Wingdings" panose="05000000000000000000" pitchFamily="2" charset="2"/>
              <a:buChar char="Ø"/>
            </a:pPr>
            <a:r>
              <a:rPr lang="en-US" sz="1200" b="0" i="0" u="none" strike="noStrike" kern="1200" baseline="0" dirty="0">
                <a:solidFill>
                  <a:schemeClr val="tx1"/>
                </a:solidFill>
                <a:effectLst/>
                <a:latin typeface="+mn-lt"/>
                <a:ea typeface="+mn-ea"/>
                <a:cs typeface="+mn-cs"/>
              </a:rPr>
              <a:t>Your workbook from last year’s kickoff workshop.</a:t>
            </a:r>
          </a:p>
          <a:p>
            <a:pPr marL="1085850" lvl="2" indent="-171450" rtl="0" fontAlgn="base">
              <a:buFont typeface="Wingdings" panose="05000000000000000000" pitchFamily="2" charset="2"/>
              <a:buChar char="Ø"/>
            </a:pPr>
            <a:r>
              <a:rPr lang="en-US" sz="1200" b="0" i="0" u="none" strike="noStrike" kern="1200" baseline="0" dirty="0">
                <a:solidFill>
                  <a:schemeClr val="tx1"/>
                </a:solidFill>
                <a:effectLst/>
                <a:latin typeface="+mn-lt"/>
                <a:ea typeface="+mn-ea"/>
                <a:cs typeface="+mn-cs"/>
              </a:rPr>
              <a:t>Your organization’s individualized profile that was emailed to your key contacts in September 2020</a:t>
            </a:r>
          </a:p>
          <a:p>
            <a:pPr marL="1085850" lvl="2" indent="-171450" rtl="0" fontAlgn="base">
              <a:buFont typeface="Wingdings" panose="05000000000000000000" pitchFamily="2" charset="2"/>
              <a:buChar char="Ø"/>
            </a:pPr>
            <a:r>
              <a:rPr lang="en-US" sz="1200" b="0" i="0" u="none" strike="noStrike" kern="1200" baseline="0" dirty="0">
                <a:solidFill>
                  <a:schemeClr val="tx1"/>
                </a:solidFill>
                <a:effectLst/>
                <a:latin typeface="+mn-lt"/>
                <a:ea typeface="+mn-ea"/>
                <a:cs typeface="+mn-cs"/>
              </a:rPr>
              <a:t>The updated workbook page from the website called “organizational workforce data.” this is the updated chart with the data points included in this year’s profiles for you to reflect on your organizations data as well as state and regional averages. If you have not already, you can download and print this page from the website, which is www.tenncare.ici.umn.edu .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4951F-DB89-46A0-8245-A40C626A4F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0308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dirty="0"/>
              <a:t>Talking Points</a:t>
            </a:r>
          </a:p>
          <a:p>
            <a:pPr marL="171450" indent="-171450">
              <a:buFont typeface="Wingdings" panose="05000000000000000000" pitchFamily="2" charset="2"/>
              <a:buChar char="Ø"/>
            </a:pPr>
            <a:r>
              <a:rPr lang="en-US" dirty="0"/>
              <a:t>Your next Workshop</a:t>
            </a:r>
            <a:r>
              <a:rPr lang="en-US" baseline="0" dirty="0"/>
              <a:t> is Session 2 where we will spend time looking the DSP workforce issues together.</a:t>
            </a:r>
          </a:p>
          <a:p>
            <a:pPr marL="171450" indent="-171450">
              <a:buFont typeface="Wingdings" panose="05000000000000000000" pitchFamily="2" charset="2"/>
              <a:buChar char="Ø"/>
            </a:pPr>
            <a:r>
              <a:rPr lang="en-US" baseline="0" dirty="0"/>
              <a:t>Your organizations key contacts should plan to attend this workshop.</a:t>
            </a:r>
          </a:p>
          <a:p>
            <a:pPr marL="171450" indent="-171450">
              <a:buFont typeface="Wingdings" panose="05000000000000000000" pitchFamily="2" charset="2"/>
              <a:buChar char="Ø"/>
            </a:pPr>
            <a:r>
              <a:rPr lang="en-US" baseline="0" dirty="0"/>
              <a:t>You can invite other members of your team to attend any of the upcoming workshops as you like. </a:t>
            </a:r>
          </a:p>
          <a:p>
            <a:pPr marL="171450" indent="-171450">
              <a:buFont typeface="Wingdings" panose="05000000000000000000" pitchFamily="2" charset="2"/>
              <a:buChar char="Ø"/>
            </a:pPr>
            <a:r>
              <a:rPr lang="en-US" baseline="0" dirty="0"/>
              <a:t>We will be meeting on: (insert date and time) </a:t>
            </a:r>
          </a:p>
          <a:p>
            <a:pPr marL="171450" indent="-171450">
              <a:buFont typeface="Wingdings" panose="05000000000000000000" pitchFamily="2" charset="2"/>
              <a:buChar char="Ø"/>
            </a:pPr>
            <a:r>
              <a:rPr lang="en-US" baseline="0" dirty="0"/>
              <a:t>You should have already received a Zoom invitation to this and the other workshops. </a:t>
            </a:r>
          </a:p>
          <a:p>
            <a:pPr marL="171450" indent="-171450">
              <a:buFont typeface="Wingdings" panose="05000000000000000000" pitchFamily="2" charset="2"/>
              <a:buChar char="Ø"/>
            </a:pPr>
            <a:r>
              <a:rPr lang="en-US" baseline="0" dirty="0"/>
              <a:t>If you didn’t please contact us at the email address on the bottom of the screen: dsp-tn@umn.edu</a:t>
            </a:r>
          </a:p>
          <a:p>
            <a:pPr marL="171450" indent="-171450">
              <a:buFont typeface="Wingdings" panose="05000000000000000000" pitchFamily="2" charset="2"/>
              <a:buChar char="Ø"/>
            </a:pPr>
            <a:r>
              <a:rPr lang="en-US" baseline="0" dirty="0"/>
              <a:t>Your homework is: </a:t>
            </a:r>
          </a:p>
          <a:p>
            <a:pPr marL="685800" lvl="1" indent="-228600">
              <a:buFont typeface="Wingdings" panose="05000000000000000000" pitchFamily="2" charset="2"/>
              <a:buChar char="Ø"/>
            </a:pPr>
            <a:r>
              <a:rPr lang="en-US" baseline="0" dirty="0"/>
              <a:t>To complete the Self-Assessment Workbook if you haven’t already</a:t>
            </a:r>
          </a:p>
          <a:p>
            <a:pPr marL="685800" lvl="1" indent="-228600">
              <a:buFont typeface="Wingdings" panose="05000000000000000000" pitchFamily="2" charset="2"/>
              <a:buChar char="Ø"/>
            </a:pPr>
            <a:r>
              <a:rPr lang="en-US" baseline="0" dirty="0"/>
              <a:t>Check out the Workforce website to see what is available to you. This is a rich resource of tools that are not available to you. This website has been developed for Tennessee providers who are involved in this Workforce Initiative, so the website and tools should not be shared with other organizations or individuals who are not a part of this project. </a:t>
            </a:r>
          </a:p>
          <a:p>
            <a:pPr marL="228600" indent="-228600">
              <a:buFont typeface="Wingdings" panose="05000000000000000000" pitchFamily="2" charset="2"/>
              <a:buChar char="Ø"/>
            </a:pPr>
            <a:endParaRPr lang="en-US" baseline="0" dirty="0"/>
          </a:p>
          <a:p>
            <a:pPr marL="0" indent="0">
              <a:buNone/>
            </a:pPr>
            <a:endParaRPr lang="en-US" baseline="0" dirty="0"/>
          </a:p>
          <a:p>
            <a:pPr marL="0" indent="0">
              <a:buNone/>
            </a:pPr>
            <a:endParaRPr lang="en-US" baseline="0" dirty="0"/>
          </a:p>
          <a:p>
            <a:pPr marL="228600" indent="-228600">
              <a:buAutoNum type="arabicParenR"/>
            </a:pPr>
            <a:endParaRPr lang="en-US" baseline="0" dirty="0"/>
          </a:p>
          <a:p>
            <a:pPr marL="0" indent="0">
              <a:buNone/>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EF461-0DA1-49B8-9494-EA2A34B00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7445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i="1" dirty="0"/>
              <a:t>Facilitator</a:t>
            </a:r>
            <a:r>
              <a:rPr lang="en-US" i="1" baseline="0" dirty="0"/>
              <a:t> Note: improvised based upon the amount of time left. </a:t>
            </a:r>
          </a:p>
          <a:p>
            <a:r>
              <a:rPr lang="en-US" baseline="0" dirty="0"/>
              <a:t>Talking Point</a:t>
            </a:r>
          </a:p>
          <a:p>
            <a:pPr marL="171450" indent="-171450">
              <a:buFont typeface="Wingdings" panose="05000000000000000000" pitchFamily="2" charset="2"/>
              <a:buChar char="Ø"/>
            </a:pPr>
            <a:r>
              <a:rPr lang="en-US" baseline="0" dirty="0"/>
              <a:t>We have a little bit of time for questions. </a:t>
            </a:r>
          </a:p>
          <a:p>
            <a:pPr marL="171450" indent="-171450">
              <a:buFont typeface="Wingdings" panose="05000000000000000000" pitchFamily="2" charset="2"/>
              <a:buChar char="Ø"/>
            </a:pPr>
            <a:r>
              <a:rPr lang="en-US" baseline="0" dirty="0"/>
              <a:t>If we don’t have time to answer your questions, please contact your UMN consultant or email us at dsp-tn@umn.edu</a:t>
            </a:r>
          </a:p>
          <a:p>
            <a:pPr marL="171450" indent="-171450">
              <a:buFont typeface="Wingdings" panose="05000000000000000000" pitchFamily="2" charset="2"/>
              <a:buChar char="Ø"/>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677A1-90BB-BF4C-9B1D-1923743CB9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957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i="1" dirty="0"/>
              <a:t>Facilitator’s Notes: </a:t>
            </a:r>
            <a:endParaRPr lang="en-US" altLang="en-US" b="1" dirty="0"/>
          </a:p>
          <a:p>
            <a:pPr marL="171450" indent="-171450" eaLnBrk="1" hangingPunct="1">
              <a:spcBef>
                <a:spcPct val="0"/>
              </a:spcBef>
              <a:buFont typeface="Wingdings" panose="05000000000000000000" pitchFamily="2" charset="2"/>
              <a:buChar char="Ø"/>
            </a:pPr>
            <a:r>
              <a:rPr lang="en-US" altLang="en-US" dirty="0">
                <a:cs typeface="Calibri" panose="020F0502020204030204"/>
              </a:rPr>
              <a:t>We can use this slide there is time.</a:t>
            </a:r>
          </a:p>
        </p:txBody>
      </p:sp>
      <p:sp>
        <p:nvSpPr>
          <p:cNvPr id="227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0007" indent="-296033">
              <a:defRPr>
                <a:solidFill>
                  <a:schemeClr val="tx1"/>
                </a:solidFill>
                <a:latin typeface="Calibri" panose="020F0502020204030204" pitchFamily="34" charset="0"/>
              </a:defRPr>
            </a:lvl2pPr>
            <a:lvl3pPr marL="1185747" indent="-236179">
              <a:defRPr>
                <a:solidFill>
                  <a:schemeClr val="tx1"/>
                </a:solidFill>
                <a:latin typeface="Calibri" panose="020F0502020204030204" pitchFamily="34" charset="0"/>
              </a:defRPr>
            </a:lvl3pPr>
            <a:lvl4pPr marL="1661340" indent="-236179">
              <a:defRPr>
                <a:solidFill>
                  <a:schemeClr val="tx1"/>
                </a:solidFill>
                <a:latin typeface="Calibri" panose="020F0502020204030204" pitchFamily="34" charset="0"/>
              </a:defRPr>
            </a:lvl4pPr>
            <a:lvl5pPr marL="2135315" indent="-236179">
              <a:defRPr>
                <a:solidFill>
                  <a:schemeClr val="tx1"/>
                </a:solidFill>
                <a:latin typeface="Calibri" panose="020F0502020204030204" pitchFamily="34" charset="0"/>
              </a:defRPr>
            </a:lvl5pPr>
            <a:lvl6pPr marL="2601201" indent="-236179" eaLnBrk="0" fontAlgn="base" hangingPunct="0">
              <a:spcBef>
                <a:spcPct val="0"/>
              </a:spcBef>
              <a:spcAft>
                <a:spcPct val="0"/>
              </a:spcAft>
              <a:defRPr>
                <a:solidFill>
                  <a:schemeClr val="tx1"/>
                </a:solidFill>
                <a:latin typeface="Calibri" panose="020F0502020204030204" pitchFamily="34" charset="0"/>
              </a:defRPr>
            </a:lvl6pPr>
            <a:lvl7pPr marL="3067088" indent="-236179" eaLnBrk="0" fontAlgn="base" hangingPunct="0">
              <a:spcBef>
                <a:spcPct val="0"/>
              </a:spcBef>
              <a:spcAft>
                <a:spcPct val="0"/>
              </a:spcAft>
              <a:defRPr>
                <a:solidFill>
                  <a:schemeClr val="tx1"/>
                </a:solidFill>
                <a:latin typeface="Calibri" panose="020F0502020204030204" pitchFamily="34" charset="0"/>
              </a:defRPr>
            </a:lvl7pPr>
            <a:lvl8pPr marL="3532975" indent="-236179" eaLnBrk="0" fontAlgn="base" hangingPunct="0">
              <a:spcBef>
                <a:spcPct val="0"/>
              </a:spcBef>
              <a:spcAft>
                <a:spcPct val="0"/>
              </a:spcAft>
              <a:defRPr>
                <a:solidFill>
                  <a:schemeClr val="tx1"/>
                </a:solidFill>
                <a:latin typeface="Calibri" panose="020F0502020204030204" pitchFamily="34" charset="0"/>
              </a:defRPr>
            </a:lvl8pPr>
            <a:lvl9pPr marL="3998862" indent="-236179"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C85A6D-DA4B-4FD0-80EB-1CD44D39377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1584765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7EF461-0DA1-49B8-9494-EA2A34B00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211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054943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200300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057462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1"/>
          <p:cNvSpPr/>
          <p:nvPr userDrawn="1"/>
        </p:nvSpPr>
        <p:spPr>
          <a:xfrm>
            <a:off x="0" y="344845"/>
            <a:ext cx="12192000" cy="155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quarter" idx="10"/>
          </p:nvPr>
        </p:nvSpPr>
        <p:spPr>
          <a:xfrm>
            <a:off x="852481" y="664458"/>
            <a:ext cx="10787248" cy="5071181"/>
          </a:xfrm>
          <a:prstGeom prst="rect">
            <a:avLst/>
          </a:prstGeom>
          <a:noFill/>
          <a:ln>
            <a:noFill/>
          </a:ln>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17396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6"/>
            <a:ext cx="10972800" cy="3884613"/>
          </a:xfrm>
          <a:prstGeom prst="rect">
            <a:avLst/>
          </a:prstGeom>
        </p:spPr>
        <p:txBody>
          <a:bodyPr vert="horz"/>
          <a:lstStyle>
            <a:lvl1pPr marL="174625" indent="-174625">
              <a:tabLst/>
              <a:defRPr sz="2400">
                <a:solidFill>
                  <a:srgbClr val="0F3F59"/>
                </a:solidFill>
                <a:latin typeface="Open Sans"/>
                <a:cs typeface="Open Sans"/>
              </a:defRPr>
            </a:lvl1pPr>
            <a:lvl2pPr>
              <a:defRPr sz="2400">
                <a:solidFill>
                  <a:srgbClr val="0F3F59"/>
                </a:solidFill>
                <a:latin typeface="Open Sans"/>
                <a:cs typeface="Open Sans"/>
              </a:defRPr>
            </a:lvl2pPr>
            <a:lvl3pPr>
              <a:defRPr sz="2400">
                <a:solidFill>
                  <a:srgbClr val="0F3F59"/>
                </a:solidFill>
                <a:latin typeface="Open Sans"/>
                <a:cs typeface="Open Sans"/>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2611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7504" y="1428207"/>
            <a:ext cx="10276296" cy="3940628"/>
          </a:xfrm>
        </p:spPr>
        <p:txBody>
          <a:bodyPr anchor="ctr"/>
          <a:lstStyle>
            <a:lvl1pPr>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12" name="Rectangle 11">
            <a:extLst>
              <a:ext uri="{FF2B5EF4-FFF2-40B4-BE49-F238E27FC236}">
                <a16:creationId xmlns:a16="http://schemas.microsoft.com/office/drawing/2014/main" id="{D9B21D71-06FB-E64D-A5F6-CCE9BAFC0BEE}"/>
              </a:ext>
            </a:extLst>
          </p:cNvPr>
          <p:cNvSpPr/>
          <p:nvPr userDrawn="1"/>
        </p:nvSpPr>
        <p:spPr>
          <a:xfrm>
            <a:off x="892537" y="1445624"/>
            <a:ext cx="10559235" cy="3923211"/>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FD7AB8-1011-9D4B-BCE3-9AA61E5EC5B6}"/>
              </a:ext>
            </a:extLst>
          </p:cNvPr>
          <p:cNvSpPr/>
          <p:nvPr userDrawn="1"/>
        </p:nvSpPr>
        <p:spPr>
          <a:xfrm>
            <a:off x="838200" y="1419498"/>
            <a:ext cx="108676" cy="3971108"/>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949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9FD7AB8-1011-9D4B-BCE3-9AA61E5EC5B6}"/>
              </a:ext>
            </a:extLst>
          </p:cNvPr>
          <p:cNvSpPr/>
          <p:nvPr userDrawn="1"/>
        </p:nvSpPr>
        <p:spPr>
          <a:xfrm>
            <a:off x="0" y="0"/>
            <a:ext cx="12192000" cy="6858000"/>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13F1A8E-B361-034F-905F-9E9FE732489D}"/>
              </a:ext>
            </a:extLst>
          </p:cNvPr>
          <p:cNvSpPr/>
          <p:nvPr userDrawn="1"/>
        </p:nvSpPr>
        <p:spPr>
          <a:xfrm>
            <a:off x="1095284" y="1029788"/>
            <a:ext cx="9988731" cy="4798423"/>
          </a:xfrm>
          <a:prstGeom prst="roundRect">
            <a:avLst>
              <a:gd name="adj" fmla="val 75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84366" y="1353671"/>
            <a:ext cx="9805851" cy="4071768"/>
          </a:xfrm>
        </p:spPr>
        <p:txBody>
          <a:bodyPr anchor="ctr">
            <a:normAutofit/>
          </a:bodyPr>
          <a:lstStyle>
            <a:lvl1pPr>
              <a:defRPr sz="5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Tree>
    <p:extLst>
      <p:ext uri="{BB962C8B-B14F-4D97-AF65-F5344CB8AC3E}">
        <p14:creationId xmlns:p14="http://schemas.microsoft.com/office/powerpoint/2010/main" val="2186294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3013584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8146" y="735318"/>
            <a:ext cx="5351647" cy="3648779"/>
          </a:xfrm>
        </p:spPr>
        <p:txBody>
          <a:bodyPr anchor="ctr"/>
          <a:lstStyle>
            <a:lvl1pPr algn="ctr">
              <a:defRPr sz="6000" b="0" i="0">
                <a:latin typeface="Open Sans Light" charset="0"/>
                <a:ea typeface="Open Sans Light" charset="0"/>
                <a:cs typeface="Open Sans Light" charset="0"/>
              </a:defRPr>
            </a:lvl1pPr>
          </a:lstStyle>
          <a:p>
            <a:r>
              <a:rPr lang="en-US" dirty="0"/>
              <a:t>Click to edit Master title style</a:t>
            </a:r>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sp>
        <p:nvSpPr>
          <p:cNvPr id="13" name="Freeform 2"/>
          <p:cNvSpPr>
            <a:spLocks noChangeArrowheads="1"/>
          </p:cNvSpPr>
          <p:nvPr userDrawn="1"/>
        </p:nvSpPr>
        <p:spPr bwMode="auto">
          <a:xfrm>
            <a:off x="9901355" y="6311504"/>
            <a:ext cx="2172791" cy="391674"/>
          </a:xfrm>
          <a:custGeom>
            <a:avLst/>
            <a:gdLst>
              <a:gd name="T0" fmla="*/ 2616 w 33515"/>
              <a:gd name="T1" fmla="*/ 2507 h 6042"/>
              <a:gd name="T2" fmla="*/ 2458 w 33515"/>
              <a:gd name="T3" fmla="*/ 1033 h 6042"/>
              <a:gd name="T4" fmla="*/ 4937 w 33515"/>
              <a:gd name="T5" fmla="*/ 1186 h 6042"/>
              <a:gd name="T6" fmla="*/ 7481 w 33515"/>
              <a:gd name="T7" fmla="*/ 1150 h 6042"/>
              <a:gd name="T8" fmla="*/ 9928 w 33515"/>
              <a:gd name="T9" fmla="*/ 911 h 6042"/>
              <a:gd name="T10" fmla="*/ 11228 w 33515"/>
              <a:gd name="T11" fmla="*/ 2567 h 6042"/>
              <a:gd name="T12" fmla="*/ 14214 w 33515"/>
              <a:gd name="T13" fmla="*/ 1012 h 6042"/>
              <a:gd name="T14" fmla="*/ 14574 w 33515"/>
              <a:gd name="T15" fmla="*/ 1571 h 6042"/>
              <a:gd name="T16" fmla="*/ 16275 w 33515"/>
              <a:gd name="T17" fmla="*/ 960 h 6042"/>
              <a:gd name="T18" fmla="*/ 18506 w 33515"/>
              <a:gd name="T19" fmla="*/ 1304 h 6042"/>
              <a:gd name="T20" fmla="*/ 20350 w 33515"/>
              <a:gd name="T21" fmla="*/ 960 h 6042"/>
              <a:gd name="T22" fmla="*/ 21958 w 33515"/>
              <a:gd name="T23" fmla="*/ 1296 h 6042"/>
              <a:gd name="T24" fmla="*/ 22845 w 33515"/>
              <a:gd name="T25" fmla="*/ 745 h 6042"/>
              <a:gd name="T26" fmla="*/ 23388 w 33515"/>
              <a:gd name="T27" fmla="*/ 2802 h 6042"/>
              <a:gd name="T28" fmla="*/ 27062 w 33515"/>
              <a:gd name="T29" fmla="*/ 745 h 6042"/>
              <a:gd name="T30" fmla="*/ 29310 w 33515"/>
              <a:gd name="T31" fmla="*/ 745 h 6042"/>
              <a:gd name="T32" fmla="*/ 31453 w 33515"/>
              <a:gd name="T33" fmla="*/ 2802 h 6042"/>
              <a:gd name="T34" fmla="*/ 33284 w 33515"/>
              <a:gd name="T35" fmla="*/ 960 h 6042"/>
              <a:gd name="T36" fmla="*/ 33077 w 33515"/>
              <a:gd name="T37" fmla="*/ 1357 h 6042"/>
              <a:gd name="T38" fmla="*/ 32866 w 33515"/>
              <a:gd name="T39" fmla="*/ 5272 h 6042"/>
              <a:gd name="T40" fmla="*/ 33332 w 33515"/>
              <a:gd name="T41" fmla="*/ 5725 h 6042"/>
              <a:gd name="T42" fmla="*/ 33259 w 33515"/>
              <a:gd name="T43" fmla="*/ 5519 h 6042"/>
              <a:gd name="T44" fmla="*/ 30894 w 33515"/>
              <a:gd name="T45" fmla="*/ 5089 h 6042"/>
              <a:gd name="T46" fmla="*/ 31096 w 33515"/>
              <a:gd name="T47" fmla="*/ 5579 h 6042"/>
              <a:gd name="T48" fmla="*/ 30144 w 33515"/>
              <a:gd name="T49" fmla="*/ 5592 h 6042"/>
              <a:gd name="T50" fmla="*/ 30055 w 33515"/>
              <a:gd name="T51" fmla="*/ 5089 h 6042"/>
              <a:gd name="T52" fmla="*/ 29399 w 33515"/>
              <a:gd name="T53" fmla="*/ 5806 h 6042"/>
              <a:gd name="T54" fmla="*/ 27475 w 33515"/>
              <a:gd name="T55" fmla="*/ 5604 h 6042"/>
              <a:gd name="T56" fmla="*/ 28496 w 33515"/>
              <a:gd name="T57" fmla="*/ 5207 h 6042"/>
              <a:gd name="T58" fmla="*/ 26912 w 33515"/>
              <a:gd name="T59" fmla="*/ 5089 h 6042"/>
              <a:gd name="T60" fmla="*/ 26584 w 33515"/>
              <a:gd name="T61" fmla="*/ 5166 h 6042"/>
              <a:gd name="T62" fmla="*/ 24550 w 33515"/>
              <a:gd name="T63" fmla="*/ 5272 h 6042"/>
              <a:gd name="T64" fmla="*/ 25133 w 33515"/>
              <a:gd name="T65" fmla="*/ 5770 h 6042"/>
              <a:gd name="T66" fmla="*/ 23027 w 33515"/>
              <a:gd name="T67" fmla="*/ 5579 h 6042"/>
              <a:gd name="T68" fmla="*/ 23618 w 33515"/>
              <a:gd name="T69" fmla="*/ 5114 h 6042"/>
              <a:gd name="T70" fmla="*/ 22087 w 33515"/>
              <a:gd name="T71" fmla="*/ 5304 h 6042"/>
              <a:gd name="T72" fmla="*/ 22934 w 33515"/>
              <a:gd name="T73" fmla="*/ 5778 h 6042"/>
              <a:gd name="T74" fmla="*/ 22934 w 33515"/>
              <a:gd name="T75" fmla="*/ 5778 h 6042"/>
              <a:gd name="T76" fmla="*/ 20690 w 33515"/>
              <a:gd name="T77" fmla="*/ 5681 h 6042"/>
              <a:gd name="T78" fmla="*/ 21087 w 33515"/>
              <a:gd name="T79" fmla="*/ 5158 h 6042"/>
              <a:gd name="T80" fmla="*/ 19106 w 33515"/>
              <a:gd name="T81" fmla="*/ 4867 h 6042"/>
              <a:gd name="T82" fmla="*/ 19815 w 33515"/>
              <a:gd name="T83" fmla="*/ 5664 h 6042"/>
              <a:gd name="T84" fmla="*/ 243 w 33515"/>
              <a:gd name="T85" fmla="*/ 5077 h 6042"/>
              <a:gd name="T86" fmla="*/ 947 w 33515"/>
              <a:gd name="T87" fmla="*/ 5413 h 6042"/>
              <a:gd name="T88" fmla="*/ 1717 w 33515"/>
              <a:gd name="T89" fmla="*/ 5814 h 6042"/>
              <a:gd name="T90" fmla="*/ 3240 w 33515"/>
              <a:gd name="T91" fmla="*/ 5563 h 6042"/>
              <a:gd name="T92" fmla="*/ 4468 w 33515"/>
              <a:gd name="T93" fmla="*/ 5737 h 6042"/>
              <a:gd name="T94" fmla="*/ 4808 w 33515"/>
              <a:gd name="T95" fmla="*/ 5527 h 6042"/>
              <a:gd name="T96" fmla="*/ 5355 w 33515"/>
              <a:gd name="T97" fmla="*/ 5195 h 6042"/>
              <a:gd name="T98" fmla="*/ 6546 w 33515"/>
              <a:gd name="T99" fmla="*/ 5288 h 6042"/>
              <a:gd name="T100" fmla="*/ 7036 w 33515"/>
              <a:gd name="T101" fmla="*/ 5689 h 6042"/>
              <a:gd name="T102" fmla="*/ 7854 w 33515"/>
              <a:gd name="T103" fmla="*/ 5268 h 6042"/>
              <a:gd name="T104" fmla="*/ 9389 w 33515"/>
              <a:gd name="T105" fmla="*/ 5073 h 6042"/>
              <a:gd name="T106" fmla="*/ 9648 w 33515"/>
              <a:gd name="T107" fmla="*/ 5231 h 6042"/>
              <a:gd name="T108" fmla="*/ 11362 w 33515"/>
              <a:gd name="T109" fmla="*/ 5814 h 6042"/>
              <a:gd name="T110" fmla="*/ 12622 w 33515"/>
              <a:gd name="T111" fmla="*/ 5077 h 6042"/>
              <a:gd name="T112" fmla="*/ 13108 w 33515"/>
              <a:gd name="T113" fmla="*/ 5814 h 6042"/>
              <a:gd name="T114" fmla="*/ 14218 w 33515"/>
              <a:gd name="T115" fmla="*/ 5502 h 6042"/>
              <a:gd name="T116" fmla="*/ 14935 w 33515"/>
              <a:gd name="T117" fmla="*/ 5482 h 6042"/>
              <a:gd name="T118" fmla="*/ 15538 w 33515"/>
              <a:gd name="T119" fmla="*/ 5073 h 6042"/>
              <a:gd name="T120" fmla="*/ 15955 w 33515"/>
              <a:gd name="T121" fmla="*/ 5146 h 6042"/>
              <a:gd name="T122" fmla="*/ 16979 w 33515"/>
              <a:gd name="T123" fmla="*/ 5446 h 6042"/>
              <a:gd name="T124" fmla="*/ 17737 w 33515"/>
              <a:gd name="T125" fmla="*/ 5810 h 6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15" h="6042">
                <a:moveTo>
                  <a:pt x="1028" y="1178"/>
                </a:moveTo>
                <a:cubicBezTo>
                  <a:pt x="680" y="1191"/>
                  <a:pt x="490" y="1446"/>
                  <a:pt x="490" y="1717"/>
                </a:cubicBezTo>
                <a:lnTo>
                  <a:pt x="490" y="2798"/>
                </a:lnTo>
                <a:lnTo>
                  <a:pt x="0" y="2798"/>
                </a:lnTo>
                <a:lnTo>
                  <a:pt x="0" y="405"/>
                </a:lnTo>
                <a:lnTo>
                  <a:pt x="457" y="405"/>
                </a:lnTo>
                <a:lnTo>
                  <a:pt x="461" y="862"/>
                </a:lnTo>
                <a:cubicBezTo>
                  <a:pt x="631" y="777"/>
                  <a:pt x="725" y="725"/>
                  <a:pt x="1032" y="729"/>
                </a:cubicBezTo>
                <a:lnTo>
                  <a:pt x="1028" y="1178"/>
                </a:lnTo>
                <a:close/>
                <a:moveTo>
                  <a:pt x="4273" y="1523"/>
                </a:moveTo>
                <a:cubicBezTo>
                  <a:pt x="4220" y="1300"/>
                  <a:pt x="4107" y="1122"/>
                  <a:pt x="3937" y="988"/>
                </a:cubicBezTo>
                <a:cubicBezTo>
                  <a:pt x="3767" y="854"/>
                  <a:pt x="3568" y="790"/>
                  <a:pt x="3333" y="790"/>
                </a:cubicBezTo>
                <a:cubicBezTo>
                  <a:pt x="3192" y="790"/>
                  <a:pt x="3058" y="818"/>
                  <a:pt x="2932" y="871"/>
                </a:cubicBezTo>
                <a:cubicBezTo>
                  <a:pt x="2811" y="923"/>
                  <a:pt x="2697" y="1004"/>
                  <a:pt x="2600" y="1110"/>
                </a:cubicBezTo>
                <a:cubicBezTo>
                  <a:pt x="2511" y="1203"/>
                  <a:pt x="2442" y="1307"/>
                  <a:pt x="2398" y="1425"/>
                </a:cubicBezTo>
                <a:cubicBezTo>
                  <a:pt x="2353" y="1542"/>
                  <a:pt x="2329" y="1668"/>
                  <a:pt x="2329" y="1802"/>
                </a:cubicBezTo>
                <a:cubicBezTo>
                  <a:pt x="2329" y="1932"/>
                  <a:pt x="2357" y="2057"/>
                  <a:pt x="2406" y="2183"/>
                </a:cubicBezTo>
                <a:cubicBezTo>
                  <a:pt x="2454" y="2304"/>
                  <a:pt x="2527" y="2414"/>
                  <a:pt x="2616" y="2507"/>
                </a:cubicBezTo>
                <a:cubicBezTo>
                  <a:pt x="2714" y="2604"/>
                  <a:pt x="2819" y="2681"/>
                  <a:pt x="2940" y="2729"/>
                </a:cubicBezTo>
                <a:cubicBezTo>
                  <a:pt x="3058" y="2778"/>
                  <a:pt x="3187" y="2802"/>
                  <a:pt x="3329" y="2802"/>
                </a:cubicBezTo>
                <a:cubicBezTo>
                  <a:pt x="3568" y="2802"/>
                  <a:pt x="3771" y="2738"/>
                  <a:pt x="3937" y="2604"/>
                </a:cubicBezTo>
                <a:cubicBezTo>
                  <a:pt x="4103" y="2470"/>
                  <a:pt x="4216" y="2288"/>
                  <a:pt x="4273" y="2057"/>
                </a:cubicBezTo>
                <a:lnTo>
                  <a:pt x="3803" y="2057"/>
                </a:lnTo>
                <a:cubicBezTo>
                  <a:pt x="3763" y="2158"/>
                  <a:pt x="3706" y="2235"/>
                  <a:pt x="3625" y="2288"/>
                </a:cubicBezTo>
                <a:cubicBezTo>
                  <a:pt x="3544" y="2341"/>
                  <a:pt x="3447" y="2365"/>
                  <a:pt x="3325" y="2365"/>
                </a:cubicBezTo>
                <a:cubicBezTo>
                  <a:pt x="3171" y="2365"/>
                  <a:pt x="3042" y="2312"/>
                  <a:pt x="2936" y="2203"/>
                </a:cubicBezTo>
                <a:cubicBezTo>
                  <a:pt x="2835" y="2094"/>
                  <a:pt x="2782" y="1960"/>
                  <a:pt x="2782" y="1798"/>
                </a:cubicBezTo>
                <a:cubicBezTo>
                  <a:pt x="2782" y="1636"/>
                  <a:pt x="2830" y="1498"/>
                  <a:pt x="2932" y="1389"/>
                </a:cubicBezTo>
                <a:cubicBezTo>
                  <a:pt x="3033" y="1280"/>
                  <a:pt x="3159" y="1227"/>
                  <a:pt x="3309" y="1227"/>
                </a:cubicBezTo>
                <a:cubicBezTo>
                  <a:pt x="3422" y="1227"/>
                  <a:pt x="3520" y="1251"/>
                  <a:pt x="3601" y="1300"/>
                </a:cubicBezTo>
                <a:cubicBezTo>
                  <a:pt x="3686" y="1348"/>
                  <a:pt x="3751" y="1425"/>
                  <a:pt x="3803" y="1523"/>
                </a:cubicBezTo>
                <a:lnTo>
                  <a:pt x="4273" y="1523"/>
                </a:lnTo>
                <a:close/>
                <a:moveTo>
                  <a:pt x="1993" y="2802"/>
                </a:moveTo>
                <a:lnTo>
                  <a:pt x="1993" y="1182"/>
                </a:lnTo>
                <a:lnTo>
                  <a:pt x="2337" y="1182"/>
                </a:lnTo>
                <a:cubicBezTo>
                  <a:pt x="2373" y="1130"/>
                  <a:pt x="2414" y="1077"/>
                  <a:pt x="2458" y="1033"/>
                </a:cubicBezTo>
                <a:cubicBezTo>
                  <a:pt x="2560" y="923"/>
                  <a:pt x="2677" y="842"/>
                  <a:pt x="2803" y="786"/>
                </a:cubicBezTo>
                <a:cubicBezTo>
                  <a:pt x="2863" y="757"/>
                  <a:pt x="2924" y="737"/>
                  <a:pt x="2989" y="725"/>
                </a:cubicBezTo>
                <a:lnTo>
                  <a:pt x="1988" y="725"/>
                </a:lnTo>
                <a:lnTo>
                  <a:pt x="1988" y="0"/>
                </a:lnTo>
                <a:lnTo>
                  <a:pt x="1502" y="0"/>
                </a:lnTo>
                <a:lnTo>
                  <a:pt x="1506" y="725"/>
                </a:lnTo>
                <a:lnTo>
                  <a:pt x="1182" y="725"/>
                </a:lnTo>
                <a:lnTo>
                  <a:pt x="1178" y="1182"/>
                </a:lnTo>
                <a:lnTo>
                  <a:pt x="1502" y="1182"/>
                </a:lnTo>
                <a:lnTo>
                  <a:pt x="1506" y="2802"/>
                </a:lnTo>
                <a:lnTo>
                  <a:pt x="1993" y="2802"/>
                </a:lnTo>
                <a:close/>
                <a:moveTo>
                  <a:pt x="4937" y="2567"/>
                </a:moveTo>
                <a:cubicBezTo>
                  <a:pt x="5120" y="2758"/>
                  <a:pt x="5347" y="2855"/>
                  <a:pt x="5610" y="2855"/>
                </a:cubicBezTo>
                <a:cubicBezTo>
                  <a:pt x="5873" y="2855"/>
                  <a:pt x="6096" y="2757"/>
                  <a:pt x="6278" y="2563"/>
                </a:cubicBezTo>
                <a:cubicBezTo>
                  <a:pt x="6460" y="2368"/>
                  <a:pt x="6554" y="2134"/>
                  <a:pt x="6554" y="1859"/>
                </a:cubicBezTo>
                <a:cubicBezTo>
                  <a:pt x="6554" y="1600"/>
                  <a:pt x="6460" y="1372"/>
                  <a:pt x="6274" y="1182"/>
                </a:cubicBezTo>
                <a:cubicBezTo>
                  <a:pt x="6088" y="991"/>
                  <a:pt x="5861" y="899"/>
                  <a:pt x="5594" y="899"/>
                </a:cubicBezTo>
                <a:cubicBezTo>
                  <a:pt x="5342" y="899"/>
                  <a:pt x="5124" y="996"/>
                  <a:pt x="4937" y="1186"/>
                </a:cubicBezTo>
                <a:cubicBezTo>
                  <a:pt x="4755" y="1377"/>
                  <a:pt x="4662" y="1608"/>
                  <a:pt x="4662" y="1879"/>
                </a:cubicBezTo>
                <a:cubicBezTo>
                  <a:pt x="4662" y="2150"/>
                  <a:pt x="4751" y="2381"/>
                  <a:pt x="4937" y="2567"/>
                </a:cubicBezTo>
                <a:close/>
                <a:moveTo>
                  <a:pt x="5108" y="1348"/>
                </a:moveTo>
                <a:cubicBezTo>
                  <a:pt x="5241" y="1203"/>
                  <a:pt x="5403" y="1134"/>
                  <a:pt x="5590" y="1134"/>
                </a:cubicBezTo>
                <a:cubicBezTo>
                  <a:pt x="5800" y="1134"/>
                  <a:pt x="5970" y="1203"/>
                  <a:pt x="6104" y="1344"/>
                </a:cubicBezTo>
                <a:cubicBezTo>
                  <a:pt x="6238" y="1486"/>
                  <a:pt x="6307" y="1664"/>
                  <a:pt x="6307" y="1879"/>
                </a:cubicBezTo>
                <a:cubicBezTo>
                  <a:pt x="6307" y="2094"/>
                  <a:pt x="6242" y="2272"/>
                  <a:pt x="6108" y="2418"/>
                </a:cubicBezTo>
                <a:cubicBezTo>
                  <a:pt x="5974" y="2559"/>
                  <a:pt x="5808" y="2632"/>
                  <a:pt x="5610" y="2632"/>
                </a:cubicBezTo>
                <a:cubicBezTo>
                  <a:pt x="5411" y="2632"/>
                  <a:pt x="5241" y="2559"/>
                  <a:pt x="5108" y="2418"/>
                </a:cubicBezTo>
                <a:cubicBezTo>
                  <a:pt x="4974" y="2276"/>
                  <a:pt x="4905" y="2098"/>
                  <a:pt x="4905" y="1883"/>
                </a:cubicBezTo>
                <a:cubicBezTo>
                  <a:pt x="4905" y="1668"/>
                  <a:pt x="4974" y="1490"/>
                  <a:pt x="5108" y="1348"/>
                </a:cubicBezTo>
                <a:close/>
                <a:moveTo>
                  <a:pt x="6708" y="2802"/>
                </a:moveTo>
                <a:lnTo>
                  <a:pt x="6934" y="2802"/>
                </a:lnTo>
                <a:lnTo>
                  <a:pt x="6934" y="1907"/>
                </a:lnTo>
                <a:cubicBezTo>
                  <a:pt x="6934" y="1749"/>
                  <a:pt x="6938" y="1636"/>
                  <a:pt x="6951" y="1571"/>
                </a:cubicBezTo>
                <a:cubicBezTo>
                  <a:pt x="6963" y="1506"/>
                  <a:pt x="6983" y="1450"/>
                  <a:pt x="7011" y="1401"/>
                </a:cubicBezTo>
                <a:cubicBezTo>
                  <a:pt x="7060" y="1320"/>
                  <a:pt x="7121" y="1259"/>
                  <a:pt x="7202" y="1215"/>
                </a:cubicBezTo>
                <a:cubicBezTo>
                  <a:pt x="7283" y="1174"/>
                  <a:pt x="7376" y="1150"/>
                  <a:pt x="7481" y="1150"/>
                </a:cubicBezTo>
                <a:cubicBezTo>
                  <a:pt x="7664" y="1150"/>
                  <a:pt x="7797" y="1199"/>
                  <a:pt x="7878" y="1296"/>
                </a:cubicBezTo>
                <a:cubicBezTo>
                  <a:pt x="7963" y="1393"/>
                  <a:pt x="8004" y="1551"/>
                  <a:pt x="8004" y="1770"/>
                </a:cubicBezTo>
                <a:lnTo>
                  <a:pt x="8004" y="2802"/>
                </a:lnTo>
                <a:lnTo>
                  <a:pt x="8235" y="2802"/>
                </a:lnTo>
                <a:lnTo>
                  <a:pt x="8235" y="1843"/>
                </a:lnTo>
                <a:cubicBezTo>
                  <a:pt x="8235" y="1668"/>
                  <a:pt x="8226" y="1539"/>
                  <a:pt x="8206" y="1450"/>
                </a:cubicBezTo>
                <a:cubicBezTo>
                  <a:pt x="8185" y="1361"/>
                  <a:pt x="8158" y="1284"/>
                  <a:pt x="8117" y="1219"/>
                </a:cubicBezTo>
                <a:cubicBezTo>
                  <a:pt x="8056" y="1126"/>
                  <a:pt x="7971" y="1052"/>
                  <a:pt x="7866" y="1004"/>
                </a:cubicBezTo>
                <a:cubicBezTo>
                  <a:pt x="7761" y="955"/>
                  <a:pt x="7639" y="931"/>
                  <a:pt x="7506" y="931"/>
                </a:cubicBezTo>
                <a:cubicBezTo>
                  <a:pt x="7384" y="931"/>
                  <a:pt x="7275" y="951"/>
                  <a:pt x="7182" y="992"/>
                </a:cubicBezTo>
                <a:cubicBezTo>
                  <a:pt x="7088" y="1032"/>
                  <a:pt x="7003" y="1093"/>
                  <a:pt x="6930" y="1178"/>
                </a:cubicBezTo>
                <a:lnTo>
                  <a:pt x="6930" y="960"/>
                </a:lnTo>
                <a:lnTo>
                  <a:pt x="6704" y="960"/>
                </a:lnTo>
                <a:lnTo>
                  <a:pt x="6704" y="2802"/>
                </a:lnTo>
                <a:lnTo>
                  <a:pt x="6708" y="2802"/>
                </a:lnTo>
                <a:close/>
                <a:moveTo>
                  <a:pt x="10795" y="1527"/>
                </a:moveTo>
                <a:cubicBezTo>
                  <a:pt x="10718" y="1332"/>
                  <a:pt x="10604" y="1178"/>
                  <a:pt x="10455" y="1073"/>
                </a:cubicBezTo>
                <a:cubicBezTo>
                  <a:pt x="10305" y="964"/>
                  <a:pt x="10126" y="911"/>
                  <a:pt x="9928" y="911"/>
                </a:cubicBezTo>
                <a:cubicBezTo>
                  <a:pt x="9665" y="911"/>
                  <a:pt x="9437" y="1004"/>
                  <a:pt x="9251" y="1195"/>
                </a:cubicBezTo>
                <a:cubicBezTo>
                  <a:pt x="9064" y="1385"/>
                  <a:pt x="8976" y="1616"/>
                  <a:pt x="8976" y="1887"/>
                </a:cubicBezTo>
                <a:cubicBezTo>
                  <a:pt x="8976" y="2154"/>
                  <a:pt x="9068" y="2380"/>
                  <a:pt x="9251" y="2571"/>
                </a:cubicBezTo>
                <a:cubicBezTo>
                  <a:pt x="9433" y="2761"/>
                  <a:pt x="9661" y="2855"/>
                  <a:pt x="9924" y="2855"/>
                </a:cubicBezTo>
                <a:cubicBezTo>
                  <a:pt x="10130" y="2855"/>
                  <a:pt x="10309" y="2798"/>
                  <a:pt x="10463" y="2689"/>
                </a:cubicBezTo>
                <a:cubicBezTo>
                  <a:pt x="10617" y="2580"/>
                  <a:pt x="10726" y="2426"/>
                  <a:pt x="10799" y="2223"/>
                </a:cubicBezTo>
                <a:lnTo>
                  <a:pt x="10540" y="2223"/>
                </a:lnTo>
                <a:cubicBezTo>
                  <a:pt x="10483" y="2349"/>
                  <a:pt x="10402" y="2450"/>
                  <a:pt x="10293" y="2519"/>
                </a:cubicBezTo>
                <a:cubicBezTo>
                  <a:pt x="10183" y="2588"/>
                  <a:pt x="10058" y="2624"/>
                  <a:pt x="9916" y="2624"/>
                </a:cubicBezTo>
                <a:cubicBezTo>
                  <a:pt x="9721" y="2624"/>
                  <a:pt x="9555" y="2551"/>
                  <a:pt x="9426" y="2409"/>
                </a:cubicBezTo>
                <a:cubicBezTo>
                  <a:pt x="9292" y="2268"/>
                  <a:pt x="9227" y="2090"/>
                  <a:pt x="9227" y="1879"/>
                </a:cubicBezTo>
                <a:cubicBezTo>
                  <a:pt x="9227" y="1668"/>
                  <a:pt x="9296" y="1490"/>
                  <a:pt x="9426" y="1344"/>
                </a:cubicBezTo>
                <a:cubicBezTo>
                  <a:pt x="9559" y="1199"/>
                  <a:pt x="9717" y="1130"/>
                  <a:pt x="9908" y="1130"/>
                </a:cubicBezTo>
                <a:cubicBezTo>
                  <a:pt x="10049" y="1130"/>
                  <a:pt x="10175" y="1162"/>
                  <a:pt x="10280" y="1227"/>
                </a:cubicBezTo>
                <a:cubicBezTo>
                  <a:pt x="10386" y="1292"/>
                  <a:pt x="10471" y="1389"/>
                  <a:pt x="10544" y="1523"/>
                </a:cubicBezTo>
                <a:lnTo>
                  <a:pt x="10795" y="1523"/>
                </a:lnTo>
                <a:lnTo>
                  <a:pt x="10795" y="1527"/>
                </a:lnTo>
                <a:close/>
                <a:moveTo>
                  <a:pt x="11228" y="2567"/>
                </a:moveTo>
                <a:cubicBezTo>
                  <a:pt x="11415" y="2758"/>
                  <a:pt x="11637" y="2855"/>
                  <a:pt x="11901" y="2855"/>
                </a:cubicBezTo>
                <a:cubicBezTo>
                  <a:pt x="12164" y="2855"/>
                  <a:pt x="12383" y="2758"/>
                  <a:pt x="12565" y="2563"/>
                </a:cubicBezTo>
                <a:cubicBezTo>
                  <a:pt x="12751" y="2369"/>
                  <a:pt x="12840" y="2134"/>
                  <a:pt x="12840" y="1859"/>
                </a:cubicBezTo>
                <a:cubicBezTo>
                  <a:pt x="12840" y="1600"/>
                  <a:pt x="12747" y="1373"/>
                  <a:pt x="12561" y="1182"/>
                </a:cubicBezTo>
                <a:cubicBezTo>
                  <a:pt x="12375" y="992"/>
                  <a:pt x="12148" y="899"/>
                  <a:pt x="11880" y="899"/>
                </a:cubicBezTo>
                <a:cubicBezTo>
                  <a:pt x="11629" y="899"/>
                  <a:pt x="11411" y="996"/>
                  <a:pt x="11224" y="1186"/>
                </a:cubicBezTo>
                <a:cubicBezTo>
                  <a:pt x="11038" y="1377"/>
                  <a:pt x="10945" y="1608"/>
                  <a:pt x="10945" y="1879"/>
                </a:cubicBezTo>
                <a:cubicBezTo>
                  <a:pt x="10953" y="2150"/>
                  <a:pt x="11042" y="2381"/>
                  <a:pt x="11228" y="2567"/>
                </a:cubicBezTo>
                <a:close/>
                <a:moveTo>
                  <a:pt x="11398" y="1348"/>
                </a:moveTo>
                <a:cubicBezTo>
                  <a:pt x="11532" y="1203"/>
                  <a:pt x="11694" y="1134"/>
                  <a:pt x="11880" y="1134"/>
                </a:cubicBezTo>
                <a:cubicBezTo>
                  <a:pt x="12087" y="1134"/>
                  <a:pt x="12261" y="1202"/>
                  <a:pt x="12395" y="1344"/>
                </a:cubicBezTo>
                <a:cubicBezTo>
                  <a:pt x="12529" y="1485"/>
                  <a:pt x="12597" y="1664"/>
                  <a:pt x="12597" y="1879"/>
                </a:cubicBezTo>
                <a:cubicBezTo>
                  <a:pt x="12597" y="2094"/>
                  <a:pt x="12529" y="2272"/>
                  <a:pt x="12399" y="2418"/>
                </a:cubicBezTo>
                <a:cubicBezTo>
                  <a:pt x="12265" y="2559"/>
                  <a:pt x="12099" y="2632"/>
                  <a:pt x="11905" y="2632"/>
                </a:cubicBezTo>
                <a:cubicBezTo>
                  <a:pt x="11702" y="2632"/>
                  <a:pt x="11536" y="2559"/>
                  <a:pt x="11402" y="2418"/>
                </a:cubicBezTo>
                <a:cubicBezTo>
                  <a:pt x="11269" y="2276"/>
                  <a:pt x="11200" y="2098"/>
                  <a:pt x="11200" y="1883"/>
                </a:cubicBezTo>
                <a:cubicBezTo>
                  <a:pt x="11200" y="1668"/>
                  <a:pt x="11265" y="1490"/>
                  <a:pt x="11398" y="1348"/>
                </a:cubicBezTo>
                <a:close/>
                <a:moveTo>
                  <a:pt x="14214" y="1012"/>
                </a:moveTo>
                <a:cubicBezTo>
                  <a:pt x="14100" y="956"/>
                  <a:pt x="13975" y="923"/>
                  <a:pt x="13833" y="923"/>
                </a:cubicBezTo>
                <a:cubicBezTo>
                  <a:pt x="13715" y="923"/>
                  <a:pt x="13606" y="943"/>
                  <a:pt x="13509" y="984"/>
                </a:cubicBezTo>
                <a:cubicBezTo>
                  <a:pt x="13416" y="1024"/>
                  <a:pt x="13331" y="1085"/>
                  <a:pt x="13262" y="1166"/>
                </a:cubicBezTo>
                <a:lnTo>
                  <a:pt x="13262" y="960"/>
                </a:lnTo>
                <a:lnTo>
                  <a:pt x="13031" y="960"/>
                </a:lnTo>
                <a:lnTo>
                  <a:pt x="13031" y="2802"/>
                </a:lnTo>
                <a:lnTo>
                  <a:pt x="13262" y="2802"/>
                </a:lnTo>
                <a:lnTo>
                  <a:pt x="13262" y="1907"/>
                </a:lnTo>
                <a:cubicBezTo>
                  <a:pt x="13262" y="1749"/>
                  <a:pt x="13266" y="1636"/>
                  <a:pt x="13278" y="1571"/>
                </a:cubicBezTo>
                <a:cubicBezTo>
                  <a:pt x="13290" y="1506"/>
                  <a:pt x="13310" y="1450"/>
                  <a:pt x="13339" y="1401"/>
                </a:cubicBezTo>
                <a:cubicBezTo>
                  <a:pt x="13383" y="1320"/>
                  <a:pt x="13448" y="1259"/>
                  <a:pt x="13529" y="1215"/>
                </a:cubicBezTo>
                <a:cubicBezTo>
                  <a:pt x="13610" y="1174"/>
                  <a:pt x="13703" y="1150"/>
                  <a:pt x="13809" y="1150"/>
                </a:cubicBezTo>
                <a:cubicBezTo>
                  <a:pt x="13987" y="1150"/>
                  <a:pt x="14116" y="1199"/>
                  <a:pt x="14201" y="1300"/>
                </a:cubicBezTo>
                <a:cubicBezTo>
                  <a:pt x="14287" y="1401"/>
                  <a:pt x="14331" y="1559"/>
                  <a:pt x="14331" y="1770"/>
                </a:cubicBezTo>
                <a:lnTo>
                  <a:pt x="14331" y="2802"/>
                </a:lnTo>
                <a:lnTo>
                  <a:pt x="14554" y="2802"/>
                </a:lnTo>
                <a:lnTo>
                  <a:pt x="14554" y="1907"/>
                </a:lnTo>
                <a:cubicBezTo>
                  <a:pt x="14554" y="1749"/>
                  <a:pt x="14558" y="1636"/>
                  <a:pt x="14574" y="1571"/>
                </a:cubicBezTo>
                <a:cubicBezTo>
                  <a:pt x="14586" y="1506"/>
                  <a:pt x="14607" y="1450"/>
                  <a:pt x="14635" y="1401"/>
                </a:cubicBezTo>
                <a:cubicBezTo>
                  <a:pt x="14679" y="1320"/>
                  <a:pt x="14744" y="1259"/>
                  <a:pt x="14825" y="1215"/>
                </a:cubicBezTo>
                <a:cubicBezTo>
                  <a:pt x="14906" y="1174"/>
                  <a:pt x="14995" y="1150"/>
                  <a:pt x="15101" y="1150"/>
                </a:cubicBezTo>
                <a:cubicBezTo>
                  <a:pt x="15279" y="1150"/>
                  <a:pt x="15413" y="1203"/>
                  <a:pt x="15490" y="1304"/>
                </a:cubicBezTo>
                <a:cubicBezTo>
                  <a:pt x="15571" y="1405"/>
                  <a:pt x="15611" y="1579"/>
                  <a:pt x="15611" y="1822"/>
                </a:cubicBezTo>
                <a:lnTo>
                  <a:pt x="15611" y="2798"/>
                </a:lnTo>
                <a:lnTo>
                  <a:pt x="15838" y="2798"/>
                </a:lnTo>
                <a:lnTo>
                  <a:pt x="15838" y="1875"/>
                </a:lnTo>
                <a:cubicBezTo>
                  <a:pt x="15838" y="1543"/>
                  <a:pt x="15781" y="1300"/>
                  <a:pt x="15668" y="1150"/>
                </a:cubicBezTo>
                <a:cubicBezTo>
                  <a:pt x="15554" y="1000"/>
                  <a:pt x="15372" y="927"/>
                  <a:pt x="15125" y="927"/>
                </a:cubicBezTo>
                <a:cubicBezTo>
                  <a:pt x="14987" y="927"/>
                  <a:pt x="14866" y="956"/>
                  <a:pt x="14756" y="1008"/>
                </a:cubicBezTo>
                <a:cubicBezTo>
                  <a:pt x="14647" y="1065"/>
                  <a:pt x="14554" y="1146"/>
                  <a:pt x="14477" y="1251"/>
                </a:cubicBezTo>
                <a:cubicBezTo>
                  <a:pt x="14416" y="1150"/>
                  <a:pt x="14327" y="1073"/>
                  <a:pt x="14214" y="1012"/>
                </a:cubicBezTo>
                <a:close/>
                <a:moveTo>
                  <a:pt x="17222" y="1012"/>
                </a:moveTo>
                <a:cubicBezTo>
                  <a:pt x="17109" y="956"/>
                  <a:pt x="16979" y="923"/>
                  <a:pt x="16842" y="923"/>
                </a:cubicBezTo>
                <a:cubicBezTo>
                  <a:pt x="16721" y="923"/>
                  <a:pt x="16616" y="943"/>
                  <a:pt x="16523" y="984"/>
                </a:cubicBezTo>
                <a:cubicBezTo>
                  <a:pt x="16425" y="1024"/>
                  <a:pt x="16344" y="1085"/>
                  <a:pt x="16275" y="1166"/>
                </a:cubicBezTo>
                <a:lnTo>
                  <a:pt x="16275" y="960"/>
                </a:lnTo>
                <a:lnTo>
                  <a:pt x="16045" y="960"/>
                </a:lnTo>
                <a:lnTo>
                  <a:pt x="16045" y="2802"/>
                </a:lnTo>
                <a:lnTo>
                  <a:pt x="16275" y="2802"/>
                </a:lnTo>
                <a:lnTo>
                  <a:pt x="16275" y="1907"/>
                </a:lnTo>
                <a:cubicBezTo>
                  <a:pt x="16275" y="1749"/>
                  <a:pt x="16284" y="1636"/>
                  <a:pt x="16292" y="1571"/>
                </a:cubicBezTo>
                <a:cubicBezTo>
                  <a:pt x="16304" y="1506"/>
                  <a:pt x="16324" y="1450"/>
                  <a:pt x="16352" y="1401"/>
                </a:cubicBezTo>
                <a:cubicBezTo>
                  <a:pt x="16397" y="1320"/>
                  <a:pt x="16462" y="1259"/>
                  <a:pt x="16543" y="1215"/>
                </a:cubicBezTo>
                <a:cubicBezTo>
                  <a:pt x="16624" y="1174"/>
                  <a:pt x="16717" y="1150"/>
                  <a:pt x="16821" y="1150"/>
                </a:cubicBezTo>
                <a:cubicBezTo>
                  <a:pt x="17000" y="1150"/>
                  <a:pt x="17129" y="1199"/>
                  <a:pt x="17214" y="1300"/>
                </a:cubicBezTo>
                <a:cubicBezTo>
                  <a:pt x="17299" y="1401"/>
                  <a:pt x="17344" y="1559"/>
                  <a:pt x="17344" y="1770"/>
                </a:cubicBezTo>
                <a:lnTo>
                  <a:pt x="17344" y="2802"/>
                </a:lnTo>
                <a:lnTo>
                  <a:pt x="17567" y="2802"/>
                </a:lnTo>
                <a:lnTo>
                  <a:pt x="17567" y="1907"/>
                </a:lnTo>
                <a:cubicBezTo>
                  <a:pt x="17567" y="1749"/>
                  <a:pt x="17571" y="1636"/>
                  <a:pt x="17587" y="1571"/>
                </a:cubicBezTo>
                <a:cubicBezTo>
                  <a:pt x="17599" y="1506"/>
                  <a:pt x="17619" y="1450"/>
                  <a:pt x="17648" y="1401"/>
                </a:cubicBezTo>
                <a:cubicBezTo>
                  <a:pt x="17696" y="1320"/>
                  <a:pt x="17757" y="1259"/>
                  <a:pt x="17838" y="1215"/>
                </a:cubicBezTo>
                <a:cubicBezTo>
                  <a:pt x="17919" y="1174"/>
                  <a:pt x="18008" y="1150"/>
                  <a:pt x="18114" y="1150"/>
                </a:cubicBezTo>
                <a:cubicBezTo>
                  <a:pt x="18296" y="1150"/>
                  <a:pt x="18425" y="1203"/>
                  <a:pt x="18506" y="1304"/>
                </a:cubicBezTo>
                <a:cubicBezTo>
                  <a:pt x="18587" y="1405"/>
                  <a:pt x="18628" y="1579"/>
                  <a:pt x="18628" y="1822"/>
                </a:cubicBezTo>
                <a:lnTo>
                  <a:pt x="18628" y="2798"/>
                </a:lnTo>
                <a:lnTo>
                  <a:pt x="18855" y="2798"/>
                </a:lnTo>
                <a:lnTo>
                  <a:pt x="18855" y="1875"/>
                </a:lnTo>
                <a:cubicBezTo>
                  <a:pt x="18855" y="1543"/>
                  <a:pt x="18799" y="1300"/>
                  <a:pt x="18685" y="1150"/>
                </a:cubicBezTo>
                <a:cubicBezTo>
                  <a:pt x="18572" y="1000"/>
                  <a:pt x="18389" y="927"/>
                  <a:pt x="18142" y="927"/>
                </a:cubicBezTo>
                <a:cubicBezTo>
                  <a:pt x="18004" y="927"/>
                  <a:pt x="17879" y="956"/>
                  <a:pt x="17769" y="1008"/>
                </a:cubicBezTo>
                <a:cubicBezTo>
                  <a:pt x="17660" y="1065"/>
                  <a:pt x="17567" y="1146"/>
                  <a:pt x="17490" y="1251"/>
                </a:cubicBezTo>
                <a:cubicBezTo>
                  <a:pt x="17425" y="1150"/>
                  <a:pt x="17336" y="1073"/>
                  <a:pt x="17222" y="1012"/>
                </a:cubicBezTo>
                <a:close/>
                <a:moveTo>
                  <a:pt x="19045" y="1924"/>
                </a:moveTo>
                <a:cubicBezTo>
                  <a:pt x="19045" y="2256"/>
                  <a:pt x="19102" y="2495"/>
                  <a:pt x="19219" y="2636"/>
                </a:cubicBezTo>
                <a:cubicBezTo>
                  <a:pt x="19337" y="2782"/>
                  <a:pt x="19527" y="2851"/>
                  <a:pt x="19791" y="2851"/>
                </a:cubicBezTo>
                <a:cubicBezTo>
                  <a:pt x="19916" y="2851"/>
                  <a:pt x="20021" y="2831"/>
                  <a:pt x="20111" y="2794"/>
                </a:cubicBezTo>
                <a:cubicBezTo>
                  <a:pt x="20200" y="2754"/>
                  <a:pt x="20277" y="2693"/>
                  <a:pt x="20350" y="2604"/>
                </a:cubicBezTo>
                <a:lnTo>
                  <a:pt x="20350" y="2802"/>
                </a:lnTo>
                <a:lnTo>
                  <a:pt x="20584" y="2802"/>
                </a:lnTo>
                <a:lnTo>
                  <a:pt x="20584" y="960"/>
                </a:lnTo>
                <a:lnTo>
                  <a:pt x="20350" y="960"/>
                </a:lnTo>
                <a:lnTo>
                  <a:pt x="20350" y="1867"/>
                </a:lnTo>
                <a:cubicBezTo>
                  <a:pt x="20350" y="2029"/>
                  <a:pt x="20345" y="2142"/>
                  <a:pt x="20333" y="2207"/>
                </a:cubicBezTo>
                <a:cubicBezTo>
                  <a:pt x="20321" y="2272"/>
                  <a:pt x="20301" y="2328"/>
                  <a:pt x="20273" y="2377"/>
                </a:cubicBezTo>
                <a:cubicBezTo>
                  <a:pt x="20224" y="2458"/>
                  <a:pt x="20159" y="2518"/>
                  <a:pt x="20078" y="2563"/>
                </a:cubicBezTo>
                <a:cubicBezTo>
                  <a:pt x="19997" y="2607"/>
                  <a:pt x="19904" y="2628"/>
                  <a:pt x="19799" y="2628"/>
                </a:cubicBezTo>
                <a:cubicBezTo>
                  <a:pt x="19612" y="2628"/>
                  <a:pt x="19479" y="2575"/>
                  <a:pt x="19398" y="2470"/>
                </a:cubicBezTo>
                <a:cubicBezTo>
                  <a:pt x="19317" y="2364"/>
                  <a:pt x="19276" y="2187"/>
                  <a:pt x="19276" y="1936"/>
                </a:cubicBezTo>
                <a:lnTo>
                  <a:pt x="19276" y="960"/>
                </a:lnTo>
                <a:lnTo>
                  <a:pt x="19045" y="960"/>
                </a:lnTo>
                <a:lnTo>
                  <a:pt x="19045" y="1924"/>
                </a:lnTo>
                <a:close/>
                <a:moveTo>
                  <a:pt x="20787" y="2802"/>
                </a:moveTo>
                <a:lnTo>
                  <a:pt x="21014" y="2802"/>
                </a:lnTo>
                <a:lnTo>
                  <a:pt x="21014" y="1907"/>
                </a:lnTo>
                <a:cubicBezTo>
                  <a:pt x="21014" y="1749"/>
                  <a:pt x="21022" y="1636"/>
                  <a:pt x="21030" y="1571"/>
                </a:cubicBezTo>
                <a:cubicBezTo>
                  <a:pt x="21042" y="1506"/>
                  <a:pt x="21062" y="1450"/>
                  <a:pt x="21091" y="1401"/>
                </a:cubicBezTo>
                <a:cubicBezTo>
                  <a:pt x="21135" y="1320"/>
                  <a:pt x="21200" y="1259"/>
                  <a:pt x="21281" y="1215"/>
                </a:cubicBezTo>
                <a:cubicBezTo>
                  <a:pt x="21362" y="1174"/>
                  <a:pt x="21455" y="1150"/>
                  <a:pt x="21561" y="1150"/>
                </a:cubicBezTo>
                <a:cubicBezTo>
                  <a:pt x="21743" y="1150"/>
                  <a:pt x="21877" y="1199"/>
                  <a:pt x="21958" y="1296"/>
                </a:cubicBezTo>
                <a:cubicBezTo>
                  <a:pt x="22039" y="1393"/>
                  <a:pt x="22083" y="1551"/>
                  <a:pt x="22083" y="1770"/>
                </a:cubicBezTo>
                <a:lnTo>
                  <a:pt x="22083" y="2802"/>
                </a:lnTo>
                <a:lnTo>
                  <a:pt x="22314" y="2802"/>
                </a:lnTo>
                <a:lnTo>
                  <a:pt x="22314" y="1843"/>
                </a:lnTo>
                <a:cubicBezTo>
                  <a:pt x="22314" y="1668"/>
                  <a:pt x="22306" y="1539"/>
                  <a:pt x="22286" y="1450"/>
                </a:cubicBezTo>
                <a:cubicBezTo>
                  <a:pt x="22266" y="1361"/>
                  <a:pt x="22237" y="1284"/>
                  <a:pt x="22193" y="1219"/>
                </a:cubicBezTo>
                <a:cubicBezTo>
                  <a:pt x="22132" y="1126"/>
                  <a:pt x="22047" y="1053"/>
                  <a:pt x="21946" y="1004"/>
                </a:cubicBezTo>
                <a:cubicBezTo>
                  <a:pt x="21840" y="956"/>
                  <a:pt x="21719" y="931"/>
                  <a:pt x="21585" y="931"/>
                </a:cubicBezTo>
                <a:cubicBezTo>
                  <a:pt x="21463" y="931"/>
                  <a:pt x="21354" y="951"/>
                  <a:pt x="21261" y="992"/>
                </a:cubicBezTo>
                <a:cubicBezTo>
                  <a:pt x="21168" y="1032"/>
                  <a:pt x="21083" y="1093"/>
                  <a:pt x="21010" y="1178"/>
                </a:cubicBezTo>
                <a:lnTo>
                  <a:pt x="21010" y="960"/>
                </a:lnTo>
                <a:lnTo>
                  <a:pt x="20783" y="960"/>
                </a:lnTo>
                <a:lnTo>
                  <a:pt x="20783" y="2802"/>
                </a:lnTo>
                <a:lnTo>
                  <a:pt x="20787" y="2802"/>
                </a:lnTo>
                <a:close/>
                <a:moveTo>
                  <a:pt x="22845" y="364"/>
                </a:moveTo>
                <a:lnTo>
                  <a:pt x="22610" y="364"/>
                </a:lnTo>
                <a:lnTo>
                  <a:pt x="22610" y="745"/>
                </a:lnTo>
                <a:lnTo>
                  <a:pt x="22845" y="745"/>
                </a:lnTo>
                <a:lnTo>
                  <a:pt x="22845" y="364"/>
                </a:lnTo>
                <a:close/>
                <a:moveTo>
                  <a:pt x="22845" y="2802"/>
                </a:moveTo>
                <a:lnTo>
                  <a:pt x="22845" y="960"/>
                </a:lnTo>
                <a:lnTo>
                  <a:pt x="22610" y="960"/>
                </a:lnTo>
                <a:lnTo>
                  <a:pt x="22610" y="2802"/>
                </a:lnTo>
                <a:lnTo>
                  <a:pt x="22845" y="2802"/>
                </a:lnTo>
                <a:close/>
                <a:moveTo>
                  <a:pt x="23623" y="2802"/>
                </a:moveTo>
                <a:lnTo>
                  <a:pt x="23623" y="1199"/>
                </a:lnTo>
                <a:lnTo>
                  <a:pt x="23971" y="1199"/>
                </a:lnTo>
                <a:lnTo>
                  <a:pt x="23971" y="960"/>
                </a:lnTo>
                <a:lnTo>
                  <a:pt x="23623" y="960"/>
                </a:lnTo>
                <a:lnTo>
                  <a:pt x="23623" y="364"/>
                </a:lnTo>
                <a:lnTo>
                  <a:pt x="23388" y="364"/>
                </a:lnTo>
                <a:lnTo>
                  <a:pt x="23388" y="960"/>
                </a:lnTo>
                <a:lnTo>
                  <a:pt x="23039" y="960"/>
                </a:lnTo>
                <a:lnTo>
                  <a:pt x="23039" y="1199"/>
                </a:lnTo>
                <a:lnTo>
                  <a:pt x="23388" y="1199"/>
                </a:lnTo>
                <a:lnTo>
                  <a:pt x="23388" y="2802"/>
                </a:lnTo>
                <a:lnTo>
                  <a:pt x="23623" y="2802"/>
                </a:lnTo>
                <a:close/>
                <a:moveTo>
                  <a:pt x="24793" y="2798"/>
                </a:moveTo>
                <a:lnTo>
                  <a:pt x="24550" y="3397"/>
                </a:lnTo>
                <a:lnTo>
                  <a:pt x="24801" y="3397"/>
                </a:lnTo>
                <a:lnTo>
                  <a:pt x="25790" y="960"/>
                </a:lnTo>
                <a:lnTo>
                  <a:pt x="25518" y="960"/>
                </a:lnTo>
                <a:lnTo>
                  <a:pt x="24923" y="2458"/>
                </a:lnTo>
                <a:lnTo>
                  <a:pt x="24356" y="964"/>
                </a:lnTo>
                <a:lnTo>
                  <a:pt x="24084" y="964"/>
                </a:lnTo>
                <a:lnTo>
                  <a:pt x="24793" y="2798"/>
                </a:lnTo>
                <a:close/>
                <a:moveTo>
                  <a:pt x="26766" y="2802"/>
                </a:moveTo>
                <a:lnTo>
                  <a:pt x="26766" y="364"/>
                </a:lnTo>
                <a:lnTo>
                  <a:pt x="26531" y="364"/>
                </a:lnTo>
                <a:lnTo>
                  <a:pt x="26531" y="2802"/>
                </a:lnTo>
                <a:lnTo>
                  <a:pt x="26766" y="2802"/>
                </a:lnTo>
                <a:close/>
                <a:moveTo>
                  <a:pt x="27297" y="364"/>
                </a:moveTo>
                <a:lnTo>
                  <a:pt x="27062" y="364"/>
                </a:lnTo>
                <a:lnTo>
                  <a:pt x="27062" y="745"/>
                </a:lnTo>
                <a:lnTo>
                  <a:pt x="27297" y="745"/>
                </a:lnTo>
                <a:lnTo>
                  <a:pt x="27297" y="364"/>
                </a:lnTo>
                <a:close/>
                <a:moveTo>
                  <a:pt x="27297" y="2802"/>
                </a:moveTo>
                <a:lnTo>
                  <a:pt x="27297" y="960"/>
                </a:lnTo>
                <a:lnTo>
                  <a:pt x="27062" y="960"/>
                </a:lnTo>
                <a:lnTo>
                  <a:pt x="27062" y="2802"/>
                </a:lnTo>
                <a:lnTo>
                  <a:pt x="27297" y="2802"/>
                </a:lnTo>
                <a:close/>
                <a:moveTo>
                  <a:pt x="29144" y="960"/>
                </a:moveTo>
                <a:lnTo>
                  <a:pt x="28889" y="960"/>
                </a:lnTo>
                <a:lnTo>
                  <a:pt x="28297" y="2446"/>
                </a:lnTo>
                <a:lnTo>
                  <a:pt x="27710" y="960"/>
                </a:lnTo>
                <a:lnTo>
                  <a:pt x="27459" y="960"/>
                </a:lnTo>
                <a:lnTo>
                  <a:pt x="28180" y="2802"/>
                </a:lnTo>
                <a:lnTo>
                  <a:pt x="28394" y="2802"/>
                </a:lnTo>
                <a:lnTo>
                  <a:pt x="29144" y="960"/>
                </a:lnTo>
                <a:close/>
                <a:moveTo>
                  <a:pt x="29545" y="364"/>
                </a:moveTo>
                <a:lnTo>
                  <a:pt x="29310" y="364"/>
                </a:lnTo>
                <a:lnTo>
                  <a:pt x="29310" y="745"/>
                </a:lnTo>
                <a:lnTo>
                  <a:pt x="29545" y="745"/>
                </a:lnTo>
                <a:lnTo>
                  <a:pt x="29545" y="364"/>
                </a:lnTo>
                <a:close/>
                <a:moveTo>
                  <a:pt x="29545" y="2802"/>
                </a:moveTo>
                <a:lnTo>
                  <a:pt x="29545" y="960"/>
                </a:lnTo>
                <a:lnTo>
                  <a:pt x="29310" y="960"/>
                </a:lnTo>
                <a:lnTo>
                  <a:pt x="29310" y="2802"/>
                </a:lnTo>
                <a:lnTo>
                  <a:pt x="29545" y="2802"/>
                </a:lnTo>
                <a:close/>
                <a:moveTo>
                  <a:pt x="29925" y="2802"/>
                </a:moveTo>
                <a:lnTo>
                  <a:pt x="30152" y="2802"/>
                </a:lnTo>
                <a:lnTo>
                  <a:pt x="30152" y="1907"/>
                </a:lnTo>
                <a:cubicBezTo>
                  <a:pt x="30152" y="1749"/>
                  <a:pt x="30157" y="1636"/>
                  <a:pt x="30169" y="1571"/>
                </a:cubicBezTo>
                <a:cubicBezTo>
                  <a:pt x="30182" y="1506"/>
                  <a:pt x="30201" y="1450"/>
                  <a:pt x="30229" y="1401"/>
                </a:cubicBezTo>
                <a:cubicBezTo>
                  <a:pt x="30278" y="1320"/>
                  <a:pt x="30339" y="1259"/>
                  <a:pt x="30420" y="1215"/>
                </a:cubicBezTo>
                <a:cubicBezTo>
                  <a:pt x="30501" y="1174"/>
                  <a:pt x="30594" y="1150"/>
                  <a:pt x="30699" y="1150"/>
                </a:cubicBezTo>
                <a:cubicBezTo>
                  <a:pt x="30881" y="1150"/>
                  <a:pt x="31015" y="1199"/>
                  <a:pt x="31096" y="1296"/>
                </a:cubicBezTo>
                <a:cubicBezTo>
                  <a:pt x="31177" y="1393"/>
                  <a:pt x="31222" y="1551"/>
                  <a:pt x="31222" y="1770"/>
                </a:cubicBezTo>
                <a:lnTo>
                  <a:pt x="31222" y="2802"/>
                </a:lnTo>
                <a:lnTo>
                  <a:pt x="31453" y="2802"/>
                </a:lnTo>
                <a:lnTo>
                  <a:pt x="31453" y="1843"/>
                </a:lnTo>
                <a:cubicBezTo>
                  <a:pt x="31453" y="1668"/>
                  <a:pt x="31445" y="1539"/>
                  <a:pt x="31424" y="1450"/>
                </a:cubicBezTo>
                <a:cubicBezTo>
                  <a:pt x="31404" y="1361"/>
                  <a:pt x="31376" y="1284"/>
                  <a:pt x="31335" y="1219"/>
                </a:cubicBezTo>
                <a:cubicBezTo>
                  <a:pt x="31274" y="1126"/>
                  <a:pt x="31189" y="1052"/>
                  <a:pt x="31084" y="1004"/>
                </a:cubicBezTo>
                <a:cubicBezTo>
                  <a:pt x="30979" y="955"/>
                  <a:pt x="30857" y="931"/>
                  <a:pt x="30723" y="931"/>
                </a:cubicBezTo>
                <a:cubicBezTo>
                  <a:pt x="30602" y="931"/>
                  <a:pt x="30493" y="952"/>
                  <a:pt x="30395" y="992"/>
                </a:cubicBezTo>
                <a:cubicBezTo>
                  <a:pt x="30302" y="1033"/>
                  <a:pt x="30217" y="1093"/>
                  <a:pt x="30144" y="1178"/>
                </a:cubicBezTo>
                <a:lnTo>
                  <a:pt x="30144" y="960"/>
                </a:lnTo>
                <a:lnTo>
                  <a:pt x="29917" y="960"/>
                </a:lnTo>
                <a:lnTo>
                  <a:pt x="29917" y="2802"/>
                </a:lnTo>
                <a:lnTo>
                  <a:pt x="29925" y="2802"/>
                </a:lnTo>
                <a:close/>
                <a:moveTo>
                  <a:pt x="31785" y="2952"/>
                </a:moveTo>
                <a:cubicBezTo>
                  <a:pt x="31829" y="3125"/>
                  <a:pt x="31923" y="3263"/>
                  <a:pt x="32072" y="3364"/>
                </a:cubicBezTo>
                <a:cubicBezTo>
                  <a:pt x="32222" y="3465"/>
                  <a:pt x="32401" y="3518"/>
                  <a:pt x="32607" y="3518"/>
                </a:cubicBezTo>
                <a:cubicBezTo>
                  <a:pt x="32891" y="3518"/>
                  <a:pt x="33113" y="3429"/>
                  <a:pt x="33271" y="3247"/>
                </a:cubicBezTo>
                <a:cubicBezTo>
                  <a:pt x="33433" y="3065"/>
                  <a:pt x="33510" y="2814"/>
                  <a:pt x="33510" y="2495"/>
                </a:cubicBezTo>
                <a:lnTo>
                  <a:pt x="33510" y="960"/>
                </a:lnTo>
                <a:lnTo>
                  <a:pt x="33284" y="960"/>
                </a:lnTo>
                <a:lnTo>
                  <a:pt x="33284" y="1259"/>
                </a:lnTo>
                <a:cubicBezTo>
                  <a:pt x="33199" y="1142"/>
                  <a:pt x="33097" y="1053"/>
                  <a:pt x="32984" y="1000"/>
                </a:cubicBezTo>
                <a:cubicBezTo>
                  <a:pt x="32870" y="943"/>
                  <a:pt x="32737" y="915"/>
                  <a:pt x="32583" y="915"/>
                </a:cubicBezTo>
                <a:cubicBezTo>
                  <a:pt x="32315" y="915"/>
                  <a:pt x="32093" y="1008"/>
                  <a:pt x="31914" y="1191"/>
                </a:cubicBezTo>
                <a:cubicBezTo>
                  <a:pt x="31736" y="1373"/>
                  <a:pt x="31643" y="1604"/>
                  <a:pt x="31643" y="1875"/>
                </a:cubicBezTo>
                <a:cubicBezTo>
                  <a:pt x="31643" y="2150"/>
                  <a:pt x="31732" y="2381"/>
                  <a:pt x="31918" y="2567"/>
                </a:cubicBezTo>
                <a:cubicBezTo>
                  <a:pt x="32101" y="2754"/>
                  <a:pt x="32328" y="2843"/>
                  <a:pt x="32607" y="2843"/>
                </a:cubicBezTo>
                <a:cubicBezTo>
                  <a:pt x="32745" y="2843"/>
                  <a:pt x="32871" y="2810"/>
                  <a:pt x="32984" y="2750"/>
                </a:cubicBezTo>
                <a:cubicBezTo>
                  <a:pt x="33098" y="2689"/>
                  <a:pt x="33199" y="2596"/>
                  <a:pt x="33288" y="2474"/>
                </a:cubicBezTo>
                <a:lnTo>
                  <a:pt x="33288" y="2523"/>
                </a:lnTo>
                <a:cubicBezTo>
                  <a:pt x="33288" y="2758"/>
                  <a:pt x="33223" y="2944"/>
                  <a:pt x="33097" y="3081"/>
                </a:cubicBezTo>
                <a:cubicBezTo>
                  <a:pt x="32972" y="3222"/>
                  <a:pt x="32802" y="3291"/>
                  <a:pt x="32595" y="3291"/>
                </a:cubicBezTo>
                <a:cubicBezTo>
                  <a:pt x="32461" y="3291"/>
                  <a:pt x="32348" y="3263"/>
                  <a:pt x="32255" y="3202"/>
                </a:cubicBezTo>
                <a:cubicBezTo>
                  <a:pt x="32162" y="3141"/>
                  <a:pt x="32097" y="3060"/>
                  <a:pt x="32060" y="2952"/>
                </a:cubicBezTo>
                <a:lnTo>
                  <a:pt x="31785" y="2952"/>
                </a:lnTo>
                <a:close/>
                <a:moveTo>
                  <a:pt x="32101" y="1344"/>
                </a:moveTo>
                <a:cubicBezTo>
                  <a:pt x="32238" y="1203"/>
                  <a:pt x="32401" y="1134"/>
                  <a:pt x="32595" y="1134"/>
                </a:cubicBezTo>
                <a:cubicBezTo>
                  <a:pt x="32781" y="1134"/>
                  <a:pt x="32943" y="1207"/>
                  <a:pt x="33077" y="1357"/>
                </a:cubicBezTo>
                <a:cubicBezTo>
                  <a:pt x="33215" y="1506"/>
                  <a:pt x="33284" y="1685"/>
                  <a:pt x="33284" y="1895"/>
                </a:cubicBezTo>
                <a:cubicBezTo>
                  <a:pt x="33284" y="2094"/>
                  <a:pt x="33215" y="2264"/>
                  <a:pt x="33073" y="2409"/>
                </a:cubicBezTo>
                <a:cubicBezTo>
                  <a:pt x="32935" y="2555"/>
                  <a:pt x="32773" y="2628"/>
                  <a:pt x="32595" y="2628"/>
                </a:cubicBezTo>
                <a:cubicBezTo>
                  <a:pt x="32405" y="2628"/>
                  <a:pt x="32238" y="2555"/>
                  <a:pt x="32101" y="2409"/>
                </a:cubicBezTo>
                <a:cubicBezTo>
                  <a:pt x="31963" y="2264"/>
                  <a:pt x="31894" y="2086"/>
                  <a:pt x="31894" y="1871"/>
                </a:cubicBezTo>
                <a:cubicBezTo>
                  <a:pt x="31894" y="1660"/>
                  <a:pt x="31963" y="1486"/>
                  <a:pt x="32101" y="1344"/>
                </a:cubicBezTo>
                <a:close/>
                <a:moveTo>
                  <a:pt x="32344" y="5089"/>
                </a:moveTo>
                <a:lnTo>
                  <a:pt x="32340" y="5272"/>
                </a:lnTo>
                <a:lnTo>
                  <a:pt x="32364" y="5272"/>
                </a:lnTo>
                <a:cubicBezTo>
                  <a:pt x="32388" y="5154"/>
                  <a:pt x="32417" y="5134"/>
                  <a:pt x="32567" y="5134"/>
                </a:cubicBezTo>
                <a:lnTo>
                  <a:pt x="32567" y="5681"/>
                </a:lnTo>
                <a:cubicBezTo>
                  <a:pt x="32567" y="5745"/>
                  <a:pt x="32534" y="5774"/>
                  <a:pt x="32473" y="5774"/>
                </a:cubicBezTo>
                <a:lnTo>
                  <a:pt x="32473" y="5798"/>
                </a:lnTo>
                <a:lnTo>
                  <a:pt x="32757" y="5798"/>
                </a:lnTo>
                <a:lnTo>
                  <a:pt x="32757" y="5774"/>
                </a:lnTo>
                <a:cubicBezTo>
                  <a:pt x="32696" y="5774"/>
                  <a:pt x="32664" y="5745"/>
                  <a:pt x="32664" y="5681"/>
                </a:cubicBezTo>
                <a:lnTo>
                  <a:pt x="32664" y="5134"/>
                </a:lnTo>
                <a:cubicBezTo>
                  <a:pt x="32818" y="5134"/>
                  <a:pt x="32846" y="5154"/>
                  <a:pt x="32866" y="5272"/>
                </a:cubicBezTo>
                <a:lnTo>
                  <a:pt x="32891" y="5272"/>
                </a:lnTo>
                <a:lnTo>
                  <a:pt x="32887" y="5089"/>
                </a:lnTo>
                <a:lnTo>
                  <a:pt x="32344" y="5089"/>
                </a:lnTo>
                <a:close/>
                <a:moveTo>
                  <a:pt x="32259" y="5442"/>
                </a:moveTo>
                <a:cubicBezTo>
                  <a:pt x="32259" y="5664"/>
                  <a:pt x="32117" y="5810"/>
                  <a:pt x="31943" y="5810"/>
                </a:cubicBezTo>
                <a:cubicBezTo>
                  <a:pt x="31769" y="5810"/>
                  <a:pt x="31627" y="5665"/>
                  <a:pt x="31627" y="5442"/>
                </a:cubicBezTo>
                <a:cubicBezTo>
                  <a:pt x="31627" y="5220"/>
                  <a:pt x="31769" y="5073"/>
                  <a:pt x="31943" y="5073"/>
                </a:cubicBezTo>
                <a:cubicBezTo>
                  <a:pt x="32117" y="5077"/>
                  <a:pt x="32259" y="5219"/>
                  <a:pt x="32259" y="5442"/>
                </a:cubicBezTo>
                <a:close/>
                <a:moveTo>
                  <a:pt x="32153" y="5442"/>
                </a:moveTo>
                <a:cubicBezTo>
                  <a:pt x="32153" y="5243"/>
                  <a:pt x="32076" y="5118"/>
                  <a:pt x="31947" y="5118"/>
                </a:cubicBezTo>
                <a:cubicBezTo>
                  <a:pt x="31813" y="5118"/>
                  <a:pt x="31736" y="5244"/>
                  <a:pt x="31736" y="5442"/>
                </a:cubicBezTo>
                <a:cubicBezTo>
                  <a:pt x="31736" y="5641"/>
                  <a:pt x="31813" y="5766"/>
                  <a:pt x="31947" y="5766"/>
                </a:cubicBezTo>
                <a:cubicBezTo>
                  <a:pt x="32076" y="5770"/>
                  <a:pt x="32153" y="5640"/>
                  <a:pt x="32153" y="5442"/>
                </a:cubicBezTo>
                <a:close/>
                <a:moveTo>
                  <a:pt x="33514" y="5774"/>
                </a:moveTo>
                <a:lnTo>
                  <a:pt x="33514" y="5798"/>
                </a:lnTo>
                <a:lnTo>
                  <a:pt x="33267" y="5798"/>
                </a:lnTo>
                <a:lnTo>
                  <a:pt x="33267" y="5774"/>
                </a:lnTo>
                <a:cubicBezTo>
                  <a:pt x="33308" y="5774"/>
                  <a:pt x="33332" y="5750"/>
                  <a:pt x="33332" y="5725"/>
                </a:cubicBezTo>
                <a:cubicBezTo>
                  <a:pt x="33332" y="5717"/>
                  <a:pt x="33328" y="5705"/>
                  <a:pt x="33324" y="5693"/>
                </a:cubicBezTo>
                <a:cubicBezTo>
                  <a:pt x="33324" y="5689"/>
                  <a:pt x="33304" y="5636"/>
                  <a:pt x="33280" y="5571"/>
                </a:cubicBezTo>
                <a:lnTo>
                  <a:pt x="33032" y="5571"/>
                </a:lnTo>
                <a:cubicBezTo>
                  <a:pt x="33008" y="5640"/>
                  <a:pt x="32988" y="5693"/>
                  <a:pt x="32984" y="5701"/>
                </a:cubicBezTo>
                <a:cubicBezTo>
                  <a:pt x="32980" y="5709"/>
                  <a:pt x="32980" y="5717"/>
                  <a:pt x="32980" y="5729"/>
                </a:cubicBezTo>
                <a:cubicBezTo>
                  <a:pt x="32980" y="5762"/>
                  <a:pt x="33012" y="5778"/>
                  <a:pt x="33041" y="5778"/>
                </a:cubicBezTo>
                <a:lnTo>
                  <a:pt x="33041" y="5802"/>
                </a:lnTo>
                <a:lnTo>
                  <a:pt x="32846" y="5802"/>
                </a:lnTo>
                <a:lnTo>
                  <a:pt x="32846" y="5778"/>
                </a:lnTo>
                <a:cubicBezTo>
                  <a:pt x="32870" y="5778"/>
                  <a:pt x="32903" y="5762"/>
                  <a:pt x="32927" y="5697"/>
                </a:cubicBezTo>
                <a:cubicBezTo>
                  <a:pt x="32951" y="5632"/>
                  <a:pt x="33162" y="5085"/>
                  <a:pt x="33162" y="5085"/>
                </a:cubicBezTo>
                <a:lnTo>
                  <a:pt x="33186" y="5085"/>
                </a:lnTo>
                <a:cubicBezTo>
                  <a:pt x="33186" y="5085"/>
                  <a:pt x="33421" y="5685"/>
                  <a:pt x="33437" y="5717"/>
                </a:cubicBezTo>
                <a:cubicBezTo>
                  <a:pt x="33454" y="5745"/>
                  <a:pt x="33486" y="5774"/>
                  <a:pt x="33514" y="5774"/>
                </a:cubicBezTo>
                <a:close/>
                <a:moveTo>
                  <a:pt x="33259" y="5519"/>
                </a:moveTo>
                <a:cubicBezTo>
                  <a:pt x="33211" y="5389"/>
                  <a:pt x="33154" y="5235"/>
                  <a:pt x="33154" y="5235"/>
                </a:cubicBezTo>
                <a:cubicBezTo>
                  <a:pt x="33154" y="5235"/>
                  <a:pt x="33097" y="5389"/>
                  <a:pt x="33049" y="5519"/>
                </a:cubicBezTo>
                <a:lnTo>
                  <a:pt x="33259" y="5519"/>
                </a:lnTo>
                <a:close/>
                <a:moveTo>
                  <a:pt x="30922" y="5616"/>
                </a:moveTo>
                <a:cubicBezTo>
                  <a:pt x="30890" y="5689"/>
                  <a:pt x="30849" y="5754"/>
                  <a:pt x="30740" y="5754"/>
                </a:cubicBezTo>
                <a:cubicBezTo>
                  <a:pt x="30715" y="5754"/>
                  <a:pt x="30667" y="5754"/>
                  <a:pt x="30626" y="5754"/>
                </a:cubicBezTo>
                <a:cubicBezTo>
                  <a:pt x="30586" y="5754"/>
                  <a:pt x="30566" y="5737"/>
                  <a:pt x="30566" y="5705"/>
                </a:cubicBezTo>
                <a:cubicBezTo>
                  <a:pt x="30566" y="5693"/>
                  <a:pt x="30566" y="5575"/>
                  <a:pt x="30566" y="5454"/>
                </a:cubicBezTo>
                <a:cubicBezTo>
                  <a:pt x="30594" y="5454"/>
                  <a:pt x="30679" y="5454"/>
                  <a:pt x="30719" y="5454"/>
                </a:cubicBezTo>
                <a:cubicBezTo>
                  <a:pt x="30780" y="5454"/>
                  <a:pt x="30809" y="5486"/>
                  <a:pt x="30821" y="5551"/>
                </a:cubicBezTo>
                <a:lnTo>
                  <a:pt x="30845" y="5551"/>
                </a:lnTo>
                <a:lnTo>
                  <a:pt x="30845" y="5304"/>
                </a:lnTo>
                <a:lnTo>
                  <a:pt x="30821" y="5304"/>
                </a:lnTo>
                <a:cubicBezTo>
                  <a:pt x="30817" y="5373"/>
                  <a:pt x="30780" y="5405"/>
                  <a:pt x="30728" y="5405"/>
                </a:cubicBezTo>
                <a:cubicBezTo>
                  <a:pt x="30683" y="5405"/>
                  <a:pt x="30594" y="5405"/>
                  <a:pt x="30570" y="5405"/>
                </a:cubicBezTo>
                <a:cubicBezTo>
                  <a:pt x="30570" y="5288"/>
                  <a:pt x="30570" y="5179"/>
                  <a:pt x="30570" y="5166"/>
                </a:cubicBezTo>
                <a:cubicBezTo>
                  <a:pt x="30570" y="5142"/>
                  <a:pt x="30586" y="5134"/>
                  <a:pt x="30610" y="5134"/>
                </a:cubicBezTo>
                <a:cubicBezTo>
                  <a:pt x="30630" y="5134"/>
                  <a:pt x="30683" y="5134"/>
                  <a:pt x="30744" y="5134"/>
                </a:cubicBezTo>
                <a:cubicBezTo>
                  <a:pt x="30829" y="5134"/>
                  <a:pt x="30857" y="5170"/>
                  <a:pt x="30877" y="5247"/>
                </a:cubicBezTo>
                <a:lnTo>
                  <a:pt x="30902" y="5247"/>
                </a:lnTo>
                <a:lnTo>
                  <a:pt x="30894" y="5089"/>
                </a:lnTo>
                <a:lnTo>
                  <a:pt x="30383" y="5089"/>
                </a:lnTo>
                <a:lnTo>
                  <a:pt x="30383" y="5114"/>
                </a:lnTo>
                <a:cubicBezTo>
                  <a:pt x="30444" y="5114"/>
                  <a:pt x="30468" y="5142"/>
                  <a:pt x="30468" y="5207"/>
                </a:cubicBezTo>
                <a:lnTo>
                  <a:pt x="30468" y="5681"/>
                </a:lnTo>
                <a:cubicBezTo>
                  <a:pt x="30468" y="5745"/>
                  <a:pt x="30440" y="5774"/>
                  <a:pt x="30383" y="5774"/>
                </a:cubicBezTo>
                <a:lnTo>
                  <a:pt x="30383" y="5798"/>
                </a:lnTo>
                <a:lnTo>
                  <a:pt x="30906" y="5798"/>
                </a:lnTo>
                <a:lnTo>
                  <a:pt x="30950" y="5616"/>
                </a:lnTo>
                <a:lnTo>
                  <a:pt x="30922" y="5616"/>
                </a:lnTo>
                <a:close/>
                <a:moveTo>
                  <a:pt x="31436" y="5077"/>
                </a:moveTo>
                <a:cubicBezTo>
                  <a:pt x="31432" y="5093"/>
                  <a:pt x="31424" y="5110"/>
                  <a:pt x="31404" y="5110"/>
                </a:cubicBezTo>
                <a:cubicBezTo>
                  <a:pt x="31376" y="5110"/>
                  <a:pt x="31323" y="5077"/>
                  <a:pt x="31274" y="5077"/>
                </a:cubicBezTo>
                <a:cubicBezTo>
                  <a:pt x="31165" y="5077"/>
                  <a:pt x="31100" y="5158"/>
                  <a:pt x="31100" y="5255"/>
                </a:cubicBezTo>
                <a:cubicBezTo>
                  <a:pt x="31100" y="5336"/>
                  <a:pt x="31133" y="5389"/>
                  <a:pt x="31189" y="5426"/>
                </a:cubicBezTo>
                <a:cubicBezTo>
                  <a:pt x="31226" y="5450"/>
                  <a:pt x="31282" y="5490"/>
                  <a:pt x="31331" y="5523"/>
                </a:cubicBezTo>
                <a:cubicBezTo>
                  <a:pt x="31372" y="5551"/>
                  <a:pt x="31408" y="5583"/>
                  <a:pt x="31408" y="5652"/>
                </a:cubicBezTo>
                <a:cubicBezTo>
                  <a:pt x="31408" y="5725"/>
                  <a:pt x="31359" y="5770"/>
                  <a:pt x="31291" y="5770"/>
                </a:cubicBezTo>
                <a:cubicBezTo>
                  <a:pt x="31201" y="5770"/>
                  <a:pt x="31141" y="5701"/>
                  <a:pt x="31096" y="5579"/>
                </a:cubicBezTo>
                <a:lnTo>
                  <a:pt x="31072" y="5579"/>
                </a:lnTo>
                <a:lnTo>
                  <a:pt x="31100" y="5814"/>
                </a:lnTo>
                <a:lnTo>
                  <a:pt x="31125" y="5814"/>
                </a:lnTo>
                <a:cubicBezTo>
                  <a:pt x="31129" y="5798"/>
                  <a:pt x="31137" y="5778"/>
                  <a:pt x="31157" y="5778"/>
                </a:cubicBezTo>
                <a:cubicBezTo>
                  <a:pt x="31193" y="5778"/>
                  <a:pt x="31238" y="5814"/>
                  <a:pt x="31307" y="5814"/>
                </a:cubicBezTo>
                <a:cubicBezTo>
                  <a:pt x="31420" y="5814"/>
                  <a:pt x="31505" y="5729"/>
                  <a:pt x="31505" y="5616"/>
                </a:cubicBezTo>
                <a:cubicBezTo>
                  <a:pt x="31505" y="5539"/>
                  <a:pt x="31457" y="5474"/>
                  <a:pt x="31404" y="5438"/>
                </a:cubicBezTo>
                <a:cubicBezTo>
                  <a:pt x="31384" y="5426"/>
                  <a:pt x="31347" y="5397"/>
                  <a:pt x="31291" y="5361"/>
                </a:cubicBezTo>
                <a:cubicBezTo>
                  <a:pt x="31234" y="5320"/>
                  <a:pt x="31189" y="5284"/>
                  <a:pt x="31189" y="5223"/>
                </a:cubicBezTo>
                <a:cubicBezTo>
                  <a:pt x="31189" y="5166"/>
                  <a:pt x="31226" y="5126"/>
                  <a:pt x="31287" y="5126"/>
                </a:cubicBezTo>
                <a:cubicBezTo>
                  <a:pt x="31372" y="5126"/>
                  <a:pt x="31428" y="5199"/>
                  <a:pt x="31465" y="5312"/>
                </a:cubicBezTo>
                <a:lnTo>
                  <a:pt x="31489" y="5312"/>
                </a:lnTo>
                <a:lnTo>
                  <a:pt x="31469" y="5077"/>
                </a:lnTo>
                <a:lnTo>
                  <a:pt x="31436" y="5077"/>
                </a:lnTo>
                <a:close/>
                <a:moveTo>
                  <a:pt x="30055" y="5089"/>
                </a:moveTo>
                <a:lnTo>
                  <a:pt x="30055" y="5114"/>
                </a:lnTo>
                <a:cubicBezTo>
                  <a:pt x="30112" y="5114"/>
                  <a:pt x="30144" y="5154"/>
                  <a:pt x="30144" y="5219"/>
                </a:cubicBezTo>
                <a:cubicBezTo>
                  <a:pt x="30144" y="5264"/>
                  <a:pt x="30144" y="5466"/>
                  <a:pt x="30144" y="5592"/>
                </a:cubicBezTo>
                <a:lnTo>
                  <a:pt x="29776" y="5085"/>
                </a:lnTo>
                <a:lnTo>
                  <a:pt x="29618" y="5085"/>
                </a:lnTo>
                <a:lnTo>
                  <a:pt x="29618" y="5110"/>
                </a:lnTo>
                <a:cubicBezTo>
                  <a:pt x="29650" y="5110"/>
                  <a:pt x="29674" y="5126"/>
                  <a:pt x="29686" y="5142"/>
                </a:cubicBezTo>
                <a:cubicBezTo>
                  <a:pt x="29686" y="5142"/>
                  <a:pt x="29695" y="5154"/>
                  <a:pt x="29707" y="5170"/>
                </a:cubicBezTo>
                <a:cubicBezTo>
                  <a:pt x="29707" y="5247"/>
                  <a:pt x="29707" y="5583"/>
                  <a:pt x="29707" y="5644"/>
                </a:cubicBezTo>
                <a:cubicBezTo>
                  <a:pt x="29707" y="5725"/>
                  <a:pt x="29678" y="5766"/>
                  <a:pt x="29614" y="5766"/>
                </a:cubicBezTo>
                <a:lnTo>
                  <a:pt x="29614" y="5790"/>
                </a:lnTo>
                <a:lnTo>
                  <a:pt x="29840" y="5790"/>
                </a:lnTo>
                <a:lnTo>
                  <a:pt x="29840" y="5766"/>
                </a:lnTo>
                <a:cubicBezTo>
                  <a:pt x="29784" y="5766"/>
                  <a:pt x="29751" y="5729"/>
                  <a:pt x="29751" y="5664"/>
                </a:cubicBezTo>
                <a:cubicBezTo>
                  <a:pt x="29751" y="5612"/>
                  <a:pt x="29751" y="5332"/>
                  <a:pt x="29751" y="5231"/>
                </a:cubicBezTo>
                <a:cubicBezTo>
                  <a:pt x="29885" y="5413"/>
                  <a:pt x="30173" y="5802"/>
                  <a:pt x="30173" y="5802"/>
                </a:cubicBezTo>
                <a:lnTo>
                  <a:pt x="30189" y="5802"/>
                </a:lnTo>
                <a:cubicBezTo>
                  <a:pt x="30189" y="5802"/>
                  <a:pt x="30189" y="5304"/>
                  <a:pt x="30189" y="5231"/>
                </a:cubicBezTo>
                <a:cubicBezTo>
                  <a:pt x="30189" y="5142"/>
                  <a:pt x="30225" y="5110"/>
                  <a:pt x="30282" y="5110"/>
                </a:cubicBezTo>
                <a:lnTo>
                  <a:pt x="30282" y="5089"/>
                </a:lnTo>
                <a:lnTo>
                  <a:pt x="30055" y="5089"/>
                </a:lnTo>
                <a:close/>
                <a:moveTo>
                  <a:pt x="29269" y="5089"/>
                </a:moveTo>
                <a:lnTo>
                  <a:pt x="29269" y="5114"/>
                </a:lnTo>
                <a:cubicBezTo>
                  <a:pt x="29326" y="5114"/>
                  <a:pt x="29358" y="5154"/>
                  <a:pt x="29358" y="5219"/>
                </a:cubicBezTo>
                <a:cubicBezTo>
                  <a:pt x="29358" y="5264"/>
                  <a:pt x="29358" y="5466"/>
                  <a:pt x="29358" y="5592"/>
                </a:cubicBezTo>
                <a:lnTo>
                  <a:pt x="28990" y="5089"/>
                </a:lnTo>
                <a:lnTo>
                  <a:pt x="28828" y="5089"/>
                </a:lnTo>
                <a:lnTo>
                  <a:pt x="28828" y="5114"/>
                </a:lnTo>
                <a:cubicBezTo>
                  <a:pt x="28860" y="5114"/>
                  <a:pt x="28884" y="5130"/>
                  <a:pt x="28897" y="5146"/>
                </a:cubicBezTo>
                <a:cubicBezTo>
                  <a:pt x="28897" y="5146"/>
                  <a:pt x="28905" y="5158"/>
                  <a:pt x="28917" y="5174"/>
                </a:cubicBezTo>
                <a:cubicBezTo>
                  <a:pt x="28917" y="5251"/>
                  <a:pt x="28917" y="5588"/>
                  <a:pt x="28917" y="5648"/>
                </a:cubicBezTo>
                <a:cubicBezTo>
                  <a:pt x="28917" y="5729"/>
                  <a:pt x="28889" y="5770"/>
                  <a:pt x="28824" y="5770"/>
                </a:cubicBezTo>
                <a:lnTo>
                  <a:pt x="28824" y="5794"/>
                </a:lnTo>
                <a:lnTo>
                  <a:pt x="29051" y="5794"/>
                </a:lnTo>
                <a:lnTo>
                  <a:pt x="29051" y="5770"/>
                </a:lnTo>
                <a:cubicBezTo>
                  <a:pt x="28998" y="5770"/>
                  <a:pt x="28961" y="5733"/>
                  <a:pt x="28961" y="5669"/>
                </a:cubicBezTo>
                <a:cubicBezTo>
                  <a:pt x="28961" y="5616"/>
                  <a:pt x="28961" y="5336"/>
                  <a:pt x="28961" y="5235"/>
                </a:cubicBezTo>
                <a:cubicBezTo>
                  <a:pt x="29095" y="5417"/>
                  <a:pt x="29383" y="5806"/>
                  <a:pt x="29383" y="5806"/>
                </a:cubicBezTo>
                <a:lnTo>
                  <a:pt x="29399" y="5806"/>
                </a:lnTo>
                <a:cubicBezTo>
                  <a:pt x="29399" y="5806"/>
                  <a:pt x="29399" y="5308"/>
                  <a:pt x="29399" y="5235"/>
                </a:cubicBezTo>
                <a:cubicBezTo>
                  <a:pt x="29399" y="5146"/>
                  <a:pt x="29435" y="5114"/>
                  <a:pt x="29492" y="5114"/>
                </a:cubicBezTo>
                <a:lnTo>
                  <a:pt x="29492" y="5089"/>
                </a:lnTo>
                <a:lnTo>
                  <a:pt x="29269" y="5089"/>
                </a:lnTo>
                <a:close/>
                <a:moveTo>
                  <a:pt x="28321" y="4887"/>
                </a:moveTo>
                <a:lnTo>
                  <a:pt x="28321" y="4863"/>
                </a:lnTo>
                <a:lnTo>
                  <a:pt x="28103" y="4863"/>
                </a:lnTo>
                <a:lnTo>
                  <a:pt x="27819" y="5628"/>
                </a:lnTo>
                <a:lnTo>
                  <a:pt x="27531" y="4863"/>
                </a:lnTo>
                <a:lnTo>
                  <a:pt x="27309" y="4863"/>
                </a:lnTo>
                <a:lnTo>
                  <a:pt x="27309" y="4887"/>
                </a:lnTo>
                <a:cubicBezTo>
                  <a:pt x="27402" y="4887"/>
                  <a:pt x="27430" y="4940"/>
                  <a:pt x="27430" y="5029"/>
                </a:cubicBezTo>
                <a:cubicBezTo>
                  <a:pt x="27430" y="5122"/>
                  <a:pt x="27430" y="5588"/>
                  <a:pt x="27430" y="5604"/>
                </a:cubicBezTo>
                <a:cubicBezTo>
                  <a:pt x="27430" y="5737"/>
                  <a:pt x="27394" y="5770"/>
                  <a:pt x="27309" y="5770"/>
                </a:cubicBezTo>
                <a:lnTo>
                  <a:pt x="27309" y="5794"/>
                </a:lnTo>
                <a:lnTo>
                  <a:pt x="27596" y="5794"/>
                </a:lnTo>
                <a:lnTo>
                  <a:pt x="27596" y="5770"/>
                </a:lnTo>
                <a:cubicBezTo>
                  <a:pt x="27515" y="5770"/>
                  <a:pt x="27475" y="5733"/>
                  <a:pt x="27475" y="5604"/>
                </a:cubicBezTo>
                <a:cubicBezTo>
                  <a:pt x="27475" y="5470"/>
                  <a:pt x="27475" y="5000"/>
                  <a:pt x="27475" y="5000"/>
                </a:cubicBezTo>
                <a:lnTo>
                  <a:pt x="27770" y="5798"/>
                </a:lnTo>
                <a:lnTo>
                  <a:pt x="27799" y="5798"/>
                </a:lnTo>
                <a:lnTo>
                  <a:pt x="28103" y="4988"/>
                </a:lnTo>
                <a:cubicBezTo>
                  <a:pt x="28103" y="4988"/>
                  <a:pt x="28103" y="5579"/>
                  <a:pt x="28103" y="5604"/>
                </a:cubicBezTo>
                <a:cubicBezTo>
                  <a:pt x="28103" y="5737"/>
                  <a:pt x="28074" y="5770"/>
                  <a:pt x="27989" y="5770"/>
                </a:cubicBezTo>
                <a:lnTo>
                  <a:pt x="27989" y="5794"/>
                </a:lnTo>
                <a:lnTo>
                  <a:pt x="28321" y="5794"/>
                </a:lnTo>
                <a:lnTo>
                  <a:pt x="28321" y="5770"/>
                </a:lnTo>
                <a:cubicBezTo>
                  <a:pt x="28240" y="5770"/>
                  <a:pt x="28208" y="5733"/>
                  <a:pt x="28208" y="5604"/>
                </a:cubicBezTo>
                <a:cubicBezTo>
                  <a:pt x="28208" y="5551"/>
                  <a:pt x="28208" y="5093"/>
                  <a:pt x="28208" y="5017"/>
                </a:cubicBezTo>
                <a:cubicBezTo>
                  <a:pt x="28208" y="4911"/>
                  <a:pt x="28265" y="4887"/>
                  <a:pt x="28321" y="4887"/>
                </a:cubicBezTo>
                <a:close/>
                <a:moveTo>
                  <a:pt x="28593" y="5207"/>
                </a:moveTo>
                <a:cubicBezTo>
                  <a:pt x="28593" y="5142"/>
                  <a:pt x="28625" y="5114"/>
                  <a:pt x="28686" y="5114"/>
                </a:cubicBezTo>
                <a:lnTo>
                  <a:pt x="28686" y="5089"/>
                </a:lnTo>
                <a:lnTo>
                  <a:pt x="28402" y="5089"/>
                </a:lnTo>
                <a:lnTo>
                  <a:pt x="28402" y="5114"/>
                </a:lnTo>
                <a:cubicBezTo>
                  <a:pt x="28463" y="5114"/>
                  <a:pt x="28496" y="5142"/>
                  <a:pt x="28496" y="5207"/>
                </a:cubicBezTo>
                <a:lnTo>
                  <a:pt x="28496" y="5681"/>
                </a:lnTo>
                <a:cubicBezTo>
                  <a:pt x="28496" y="5745"/>
                  <a:pt x="28463" y="5774"/>
                  <a:pt x="28402" y="5774"/>
                </a:cubicBezTo>
                <a:lnTo>
                  <a:pt x="28402" y="5798"/>
                </a:lnTo>
                <a:lnTo>
                  <a:pt x="28686" y="5798"/>
                </a:lnTo>
                <a:lnTo>
                  <a:pt x="28686" y="5774"/>
                </a:lnTo>
                <a:cubicBezTo>
                  <a:pt x="28625" y="5774"/>
                  <a:pt x="28593" y="5745"/>
                  <a:pt x="28593" y="5681"/>
                </a:cubicBezTo>
                <a:lnTo>
                  <a:pt x="28593" y="5207"/>
                </a:lnTo>
                <a:close/>
                <a:moveTo>
                  <a:pt x="26300" y="5446"/>
                </a:moveTo>
                <a:cubicBezTo>
                  <a:pt x="26300" y="5669"/>
                  <a:pt x="26158" y="5814"/>
                  <a:pt x="25984" y="5814"/>
                </a:cubicBezTo>
                <a:cubicBezTo>
                  <a:pt x="25810" y="5814"/>
                  <a:pt x="25668" y="5669"/>
                  <a:pt x="25668" y="5446"/>
                </a:cubicBezTo>
                <a:cubicBezTo>
                  <a:pt x="25668" y="5223"/>
                  <a:pt x="25810" y="5077"/>
                  <a:pt x="25984" y="5077"/>
                </a:cubicBezTo>
                <a:cubicBezTo>
                  <a:pt x="26158" y="5077"/>
                  <a:pt x="26300" y="5223"/>
                  <a:pt x="26300" y="5446"/>
                </a:cubicBezTo>
                <a:close/>
                <a:moveTo>
                  <a:pt x="26191" y="5446"/>
                </a:moveTo>
                <a:cubicBezTo>
                  <a:pt x="26191" y="5247"/>
                  <a:pt x="26114" y="5122"/>
                  <a:pt x="25984" y="5122"/>
                </a:cubicBezTo>
                <a:cubicBezTo>
                  <a:pt x="25850" y="5122"/>
                  <a:pt x="25778" y="5248"/>
                  <a:pt x="25778" y="5446"/>
                </a:cubicBezTo>
                <a:cubicBezTo>
                  <a:pt x="25778" y="5645"/>
                  <a:pt x="25854" y="5770"/>
                  <a:pt x="25984" y="5770"/>
                </a:cubicBezTo>
                <a:cubicBezTo>
                  <a:pt x="26114" y="5770"/>
                  <a:pt x="26191" y="5640"/>
                  <a:pt x="26191" y="5446"/>
                </a:cubicBezTo>
                <a:close/>
                <a:moveTo>
                  <a:pt x="26912" y="5089"/>
                </a:moveTo>
                <a:lnTo>
                  <a:pt x="26397" y="5089"/>
                </a:lnTo>
                <a:lnTo>
                  <a:pt x="26397" y="5114"/>
                </a:lnTo>
                <a:cubicBezTo>
                  <a:pt x="26458" y="5114"/>
                  <a:pt x="26482" y="5142"/>
                  <a:pt x="26482" y="5207"/>
                </a:cubicBezTo>
                <a:lnTo>
                  <a:pt x="26482" y="5681"/>
                </a:lnTo>
                <a:cubicBezTo>
                  <a:pt x="26482" y="5745"/>
                  <a:pt x="26454" y="5774"/>
                  <a:pt x="26397" y="5774"/>
                </a:cubicBezTo>
                <a:lnTo>
                  <a:pt x="26397" y="5798"/>
                </a:lnTo>
                <a:lnTo>
                  <a:pt x="26673" y="5798"/>
                </a:lnTo>
                <a:lnTo>
                  <a:pt x="26673" y="5774"/>
                </a:lnTo>
                <a:cubicBezTo>
                  <a:pt x="26616" y="5774"/>
                  <a:pt x="26584" y="5745"/>
                  <a:pt x="26584" y="5681"/>
                </a:cubicBezTo>
                <a:cubicBezTo>
                  <a:pt x="26584" y="5669"/>
                  <a:pt x="26584" y="5563"/>
                  <a:pt x="26584" y="5454"/>
                </a:cubicBezTo>
                <a:cubicBezTo>
                  <a:pt x="26612" y="5454"/>
                  <a:pt x="26689" y="5454"/>
                  <a:pt x="26729" y="5454"/>
                </a:cubicBezTo>
                <a:cubicBezTo>
                  <a:pt x="26790" y="5454"/>
                  <a:pt x="26819" y="5486"/>
                  <a:pt x="26831" y="5551"/>
                </a:cubicBezTo>
                <a:lnTo>
                  <a:pt x="26855" y="5551"/>
                </a:lnTo>
                <a:lnTo>
                  <a:pt x="26855" y="5304"/>
                </a:lnTo>
                <a:lnTo>
                  <a:pt x="26831" y="5304"/>
                </a:lnTo>
                <a:cubicBezTo>
                  <a:pt x="26827" y="5373"/>
                  <a:pt x="26794" y="5405"/>
                  <a:pt x="26738" y="5405"/>
                </a:cubicBezTo>
                <a:cubicBezTo>
                  <a:pt x="26693" y="5405"/>
                  <a:pt x="26612" y="5405"/>
                  <a:pt x="26584" y="5405"/>
                </a:cubicBezTo>
                <a:cubicBezTo>
                  <a:pt x="26584" y="5292"/>
                  <a:pt x="26584" y="5179"/>
                  <a:pt x="26584" y="5166"/>
                </a:cubicBezTo>
                <a:cubicBezTo>
                  <a:pt x="26584" y="5142"/>
                  <a:pt x="26600" y="5134"/>
                  <a:pt x="26620" y="5134"/>
                </a:cubicBezTo>
                <a:cubicBezTo>
                  <a:pt x="26644" y="5134"/>
                  <a:pt x="26697" y="5134"/>
                  <a:pt x="26762" y="5134"/>
                </a:cubicBezTo>
                <a:cubicBezTo>
                  <a:pt x="26847" y="5134"/>
                  <a:pt x="26875" y="5170"/>
                  <a:pt x="26896" y="5247"/>
                </a:cubicBezTo>
                <a:lnTo>
                  <a:pt x="26920" y="5247"/>
                </a:lnTo>
                <a:lnTo>
                  <a:pt x="26912" y="5089"/>
                </a:lnTo>
                <a:close/>
                <a:moveTo>
                  <a:pt x="24003" y="5089"/>
                </a:moveTo>
                <a:lnTo>
                  <a:pt x="23999" y="5272"/>
                </a:lnTo>
                <a:lnTo>
                  <a:pt x="24024" y="5272"/>
                </a:lnTo>
                <a:cubicBezTo>
                  <a:pt x="24048" y="5154"/>
                  <a:pt x="24076" y="5134"/>
                  <a:pt x="24226" y="5134"/>
                </a:cubicBezTo>
                <a:lnTo>
                  <a:pt x="24226" y="5677"/>
                </a:lnTo>
                <a:cubicBezTo>
                  <a:pt x="24226" y="5741"/>
                  <a:pt x="24194" y="5770"/>
                  <a:pt x="24133" y="5770"/>
                </a:cubicBezTo>
                <a:lnTo>
                  <a:pt x="24133" y="5794"/>
                </a:lnTo>
                <a:lnTo>
                  <a:pt x="24416" y="5794"/>
                </a:lnTo>
                <a:lnTo>
                  <a:pt x="24416" y="5770"/>
                </a:lnTo>
                <a:cubicBezTo>
                  <a:pt x="24356" y="5770"/>
                  <a:pt x="24323" y="5741"/>
                  <a:pt x="24323" y="5677"/>
                </a:cubicBezTo>
                <a:lnTo>
                  <a:pt x="24323" y="5134"/>
                </a:lnTo>
                <a:cubicBezTo>
                  <a:pt x="24477" y="5134"/>
                  <a:pt x="24506" y="5154"/>
                  <a:pt x="24526" y="5272"/>
                </a:cubicBezTo>
                <a:lnTo>
                  <a:pt x="24550" y="5272"/>
                </a:lnTo>
                <a:lnTo>
                  <a:pt x="24546" y="5089"/>
                </a:lnTo>
                <a:lnTo>
                  <a:pt x="24003" y="5089"/>
                </a:lnTo>
                <a:close/>
                <a:moveTo>
                  <a:pt x="25158" y="5158"/>
                </a:moveTo>
                <a:cubicBezTo>
                  <a:pt x="25158" y="5166"/>
                  <a:pt x="25158" y="5175"/>
                  <a:pt x="25154" y="5183"/>
                </a:cubicBezTo>
                <a:cubicBezTo>
                  <a:pt x="25150" y="5192"/>
                  <a:pt x="25016" y="5426"/>
                  <a:pt x="25016" y="5426"/>
                </a:cubicBezTo>
                <a:cubicBezTo>
                  <a:pt x="25016" y="5426"/>
                  <a:pt x="24878" y="5199"/>
                  <a:pt x="24874" y="5191"/>
                </a:cubicBezTo>
                <a:cubicBezTo>
                  <a:pt x="24870" y="5183"/>
                  <a:pt x="24862" y="5166"/>
                  <a:pt x="24862" y="5154"/>
                </a:cubicBezTo>
                <a:cubicBezTo>
                  <a:pt x="24862" y="5134"/>
                  <a:pt x="24890" y="5118"/>
                  <a:pt x="24927" y="5118"/>
                </a:cubicBezTo>
                <a:lnTo>
                  <a:pt x="24927" y="5089"/>
                </a:lnTo>
                <a:lnTo>
                  <a:pt x="24647" y="5089"/>
                </a:lnTo>
                <a:lnTo>
                  <a:pt x="24647" y="5114"/>
                </a:lnTo>
                <a:cubicBezTo>
                  <a:pt x="24688" y="5114"/>
                  <a:pt x="24724" y="5150"/>
                  <a:pt x="24745" y="5183"/>
                </a:cubicBezTo>
                <a:cubicBezTo>
                  <a:pt x="24765" y="5215"/>
                  <a:pt x="24931" y="5482"/>
                  <a:pt x="24931" y="5482"/>
                </a:cubicBezTo>
                <a:lnTo>
                  <a:pt x="24931" y="5677"/>
                </a:lnTo>
                <a:cubicBezTo>
                  <a:pt x="24931" y="5745"/>
                  <a:pt x="24907" y="5770"/>
                  <a:pt x="24834" y="5770"/>
                </a:cubicBezTo>
                <a:lnTo>
                  <a:pt x="24834" y="5794"/>
                </a:lnTo>
                <a:lnTo>
                  <a:pt x="25133" y="5794"/>
                </a:lnTo>
                <a:lnTo>
                  <a:pt x="25133" y="5770"/>
                </a:lnTo>
                <a:cubicBezTo>
                  <a:pt x="25061" y="5770"/>
                  <a:pt x="25032" y="5745"/>
                  <a:pt x="25032" y="5677"/>
                </a:cubicBezTo>
                <a:lnTo>
                  <a:pt x="25032" y="5470"/>
                </a:lnTo>
                <a:cubicBezTo>
                  <a:pt x="25032" y="5470"/>
                  <a:pt x="25182" y="5219"/>
                  <a:pt x="25206" y="5179"/>
                </a:cubicBezTo>
                <a:cubicBezTo>
                  <a:pt x="25227" y="5146"/>
                  <a:pt x="25275" y="5110"/>
                  <a:pt x="25308" y="5110"/>
                </a:cubicBezTo>
                <a:lnTo>
                  <a:pt x="25308" y="5089"/>
                </a:lnTo>
                <a:lnTo>
                  <a:pt x="25093" y="5089"/>
                </a:lnTo>
                <a:lnTo>
                  <a:pt x="25093" y="5114"/>
                </a:lnTo>
                <a:cubicBezTo>
                  <a:pt x="25150" y="5118"/>
                  <a:pt x="25158" y="5138"/>
                  <a:pt x="25158" y="5158"/>
                </a:cubicBezTo>
                <a:close/>
                <a:moveTo>
                  <a:pt x="23396" y="5077"/>
                </a:moveTo>
                <a:cubicBezTo>
                  <a:pt x="23392" y="5093"/>
                  <a:pt x="23384" y="5110"/>
                  <a:pt x="23363" y="5110"/>
                </a:cubicBezTo>
                <a:cubicBezTo>
                  <a:pt x="23335" y="5110"/>
                  <a:pt x="23282" y="5077"/>
                  <a:pt x="23234" y="5077"/>
                </a:cubicBezTo>
                <a:cubicBezTo>
                  <a:pt x="23124" y="5077"/>
                  <a:pt x="23059" y="5158"/>
                  <a:pt x="23059" y="5255"/>
                </a:cubicBezTo>
                <a:cubicBezTo>
                  <a:pt x="23059" y="5336"/>
                  <a:pt x="23092" y="5389"/>
                  <a:pt x="23149" y="5426"/>
                </a:cubicBezTo>
                <a:cubicBezTo>
                  <a:pt x="23181" y="5450"/>
                  <a:pt x="23242" y="5490"/>
                  <a:pt x="23286" y="5523"/>
                </a:cubicBezTo>
                <a:cubicBezTo>
                  <a:pt x="23327" y="5551"/>
                  <a:pt x="23363" y="5583"/>
                  <a:pt x="23363" y="5652"/>
                </a:cubicBezTo>
                <a:cubicBezTo>
                  <a:pt x="23363" y="5725"/>
                  <a:pt x="23315" y="5770"/>
                  <a:pt x="23246" y="5770"/>
                </a:cubicBezTo>
                <a:cubicBezTo>
                  <a:pt x="23157" y="5770"/>
                  <a:pt x="23092" y="5701"/>
                  <a:pt x="23051" y="5579"/>
                </a:cubicBezTo>
                <a:lnTo>
                  <a:pt x="23027" y="5579"/>
                </a:lnTo>
                <a:lnTo>
                  <a:pt x="23055" y="5814"/>
                </a:lnTo>
                <a:lnTo>
                  <a:pt x="23080" y="5814"/>
                </a:lnTo>
                <a:cubicBezTo>
                  <a:pt x="23084" y="5798"/>
                  <a:pt x="23092" y="5778"/>
                  <a:pt x="23112" y="5778"/>
                </a:cubicBezTo>
                <a:cubicBezTo>
                  <a:pt x="23149" y="5778"/>
                  <a:pt x="23189" y="5814"/>
                  <a:pt x="23262" y="5814"/>
                </a:cubicBezTo>
                <a:cubicBezTo>
                  <a:pt x="23375" y="5814"/>
                  <a:pt x="23465" y="5729"/>
                  <a:pt x="23465" y="5616"/>
                </a:cubicBezTo>
                <a:cubicBezTo>
                  <a:pt x="23465" y="5539"/>
                  <a:pt x="23416" y="5474"/>
                  <a:pt x="23359" y="5438"/>
                </a:cubicBezTo>
                <a:cubicBezTo>
                  <a:pt x="23343" y="5426"/>
                  <a:pt x="23303" y="5397"/>
                  <a:pt x="23246" y="5361"/>
                </a:cubicBezTo>
                <a:cubicBezTo>
                  <a:pt x="23189" y="5320"/>
                  <a:pt x="23145" y="5284"/>
                  <a:pt x="23145" y="5223"/>
                </a:cubicBezTo>
                <a:cubicBezTo>
                  <a:pt x="23145" y="5166"/>
                  <a:pt x="23181" y="5126"/>
                  <a:pt x="23242" y="5126"/>
                </a:cubicBezTo>
                <a:cubicBezTo>
                  <a:pt x="23327" y="5126"/>
                  <a:pt x="23384" y="5199"/>
                  <a:pt x="23420" y="5312"/>
                </a:cubicBezTo>
                <a:lnTo>
                  <a:pt x="23444" y="5312"/>
                </a:lnTo>
                <a:lnTo>
                  <a:pt x="23424" y="5077"/>
                </a:lnTo>
                <a:lnTo>
                  <a:pt x="23396" y="5077"/>
                </a:lnTo>
                <a:close/>
                <a:moveTo>
                  <a:pt x="23809" y="5207"/>
                </a:moveTo>
                <a:cubicBezTo>
                  <a:pt x="23809" y="5142"/>
                  <a:pt x="23841" y="5114"/>
                  <a:pt x="23902" y="5114"/>
                </a:cubicBezTo>
                <a:lnTo>
                  <a:pt x="23902" y="5089"/>
                </a:lnTo>
                <a:lnTo>
                  <a:pt x="23618" y="5089"/>
                </a:lnTo>
                <a:lnTo>
                  <a:pt x="23618" y="5114"/>
                </a:lnTo>
                <a:cubicBezTo>
                  <a:pt x="23679" y="5114"/>
                  <a:pt x="23712" y="5142"/>
                  <a:pt x="23712" y="5207"/>
                </a:cubicBezTo>
                <a:lnTo>
                  <a:pt x="23712" y="5681"/>
                </a:lnTo>
                <a:cubicBezTo>
                  <a:pt x="23712" y="5745"/>
                  <a:pt x="23679" y="5774"/>
                  <a:pt x="23618" y="5774"/>
                </a:cubicBezTo>
                <a:lnTo>
                  <a:pt x="23618" y="5798"/>
                </a:lnTo>
                <a:lnTo>
                  <a:pt x="23902" y="5798"/>
                </a:lnTo>
                <a:lnTo>
                  <a:pt x="23902" y="5774"/>
                </a:lnTo>
                <a:cubicBezTo>
                  <a:pt x="23841" y="5774"/>
                  <a:pt x="23809" y="5745"/>
                  <a:pt x="23809" y="5681"/>
                </a:cubicBezTo>
                <a:lnTo>
                  <a:pt x="23809" y="5207"/>
                </a:lnTo>
                <a:close/>
                <a:moveTo>
                  <a:pt x="22189" y="5616"/>
                </a:moveTo>
                <a:cubicBezTo>
                  <a:pt x="22156" y="5689"/>
                  <a:pt x="22116" y="5754"/>
                  <a:pt x="22006" y="5754"/>
                </a:cubicBezTo>
                <a:cubicBezTo>
                  <a:pt x="21982" y="5754"/>
                  <a:pt x="21934" y="5754"/>
                  <a:pt x="21893" y="5754"/>
                </a:cubicBezTo>
                <a:cubicBezTo>
                  <a:pt x="21853" y="5754"/>
                  <a:pt x="21832" y="5737"/>
                  <a:pt x="21832" y="5705"/>
                </a:cubicBezTo>
                <a:cubicBezTo>
                  <a:pt x="21832" y="5693"/>
                  <a:pt x="21832" y="5575"/>
                  <a:pt x="21832" y="5454"/>
                </a:cubicBezTo>
                <a:cubicBezTo>
                  <a:pt x="21860" y="5454"/>
                  <a:pt x="21946" y="5454"/>
                  <a:pt x="21986" y="5454"/>
                </a:cubicBezTo>
                <a:cubicBezTo>
                  <a:pt x="22047" y="5454"/>
                  <a:pt x="22075" y="5486"/>
                  <a:pt x="22087" y="5551"/>
                </a:cubicBezTo>
                <a:lnTo>
                  <a:pt x="22112" y="5551"/>
                </a:lnTo>
                <a:lnTo>
                  <a:pt x="22112" y="5304"/>
                </a:lnTo>
                <a:lnTo>
                  <a:pt x="22087" y="5304"/>
                </a:lnTo>
                <a:cubicBezTo>
                  <a:pt x="22083" y="5373"/>
                  <a:pt x="22047" y="5405"/>
                  <a:pt x="21994" y="5405"/>
                </a:cubicBezTo>
                <a:cubicBezTo>
                  <a:pt x="21950" y="5405"/>
                  <a:pt x="21860" y="5405"/>
                  <a:pt x="21836" y="5405"/>
                </a:cubicBezTo>
                <a:cubicBezTo>
                  <a:pt x="21836" y="5288"/>
                  <a:pt x="21836" y="5179"/>
                  <a:pt x="21836" y="5166"/>
                </a:cubicBezTo>
                <a:cubicBezTo>
                  <a:pt x="21836" y="5142"/>
                  <a:pt x="21852" y="5134"/>
                  <a:pt x="21877" y="5134"/>
                </a:cubicBezTo>
                <a:cubicBezTo>
                  <a:pt x="21897" y="5134"/>
                  <a:pt x="21950" y="5134"/>
                  <a:pt x="22014" y="5134"/>
                </a:cubicBezTo>
                <a:cubicBezTo>
                  <a:pt x="22099" y="5134"/>
                  <a:pt x="22128" y="5170"/>
                  <a:pt x="22148" y="5247"/>
                </a:cubicBezTo>
                <a:lnTo>
                  <a:pt x="22172" y="5247"/>
                </a:lnTo>
                <a:lnTo>
                  <a:pt x="22168" y="5089"/>
                </a:lnTo>
                <a:lnTo>
                  <a:pt x="21658" y="5089"/>
                </a:lnTo>
                <a:lnTo>
                  <a:pt x="21658" y="5114"/>
                </a:lnTo>
                <a:cubicBezTo>
                  <a:pt x="21719" y="5114"/>
                  <a:pt x="21743" y="5142"/>
                  <a:pt x="21743" y="5207"/>
                </a:cubicBezTo>
                <a:lnTo>
                  <a:pt x="21743" y="5681"/>
                </a:lnTo>
                <a:cubicBezTo>
                  <a:pt x="21743" y="5745"/>
                  <a:pt x="21715" y="5774"/>
                  <a:pt x="21658" y="5774"/>
                </a:cubicBezTo>
                <a:lnTo>
                  <a:pt x="21658" y="5798"/>
                </a:lnTo>
                <a:lnTo>
                  <a:pt x="22180" y="5798"/>
                </a:lnTo>
                <a:lnTo>
                  <a:pt x="22225" y="5616"/>
                </a:lnTo>
                <a:lnTo>
                  <a:pt x="22189" y="5616"/>
                </a:lnTo>
                <a:close/>
                <a:moveTo>
                  <a:pt x="22934" y="5778"/>
                </a:moveTo>
                <a:lnTo>
                  <a:pt x="22934" y="5798"/>
                </a:lnTo>
                <a:lnTo>
                  <a:pt x="22780" y="5798"/>
                </a:lnTo>
                <a:lnTo>
                  <a:pt x="22549" y="5470"/>
                </a:lnTo>
                <a:cubicBezTo>
                  <a:pt x="22533" y="5470"/>
                  <a:pt x="22513" y="5470"/>
                  <a:pt x="22496" y="5470"/>
                </a:cubicBezTo>
                <a:lnTo>
                  <a:pt x="22496" y="5677"/>
                </a:lnTo>
                <a:cubicBezTo>
                  <a:pt x="22496" y="5741"/>
                  <a:pt x="22525" y="5770"/>
                  <a:pt x="22586" y="5770"/>
                </a:cubicBezTo>
                <a:lnTo>
                  <a:pt x="22586" y="5794"/>
                </a:lnTo>
                <a:lnTo>
                  <a:pt x="22306" y="5794"/>
                </a:lnTo>
                <a:lnTo>
                  <a:pt x="22306" y="5770"/>
                </a:lnTo>
                <a:cubicBezTo>
                  <a:pt x="22367" y="5770"/>
                  <a:pt x="22391" y="5741"/>
                  <a:pt x="22391" y="5677"/>
                </a:cubicBezTo>
                <a:lnTo>
                  <a:pt x="22391" y="5203"/>
                </a:lnTo>
                <a:cubicBezTo>
                  <a:pt x="22391" y="5138"/>
                  <a:pt x="22363" y="5110"/>
                  <a:pt x="22306" y="5110"/>
                </a:cubicBezTo>
                <a:lnTo>
                  <a:pt x="22306" y="5089"/>
                </a:lnTo>
                <a:cubicBezTo>
                  <a:pt x="22306" y="5089"/>
                  <a:pt x="22569" y="5089"/>
                  <a:pt x="22590" y="5089"/>
                </a:cubicBezTo>
                <a:cubicBezTo>
                  <a:pt x="22739" y="5089"/>
                  <a:pt x="22825" y="5162"/>
                  <a:pt x="22825" y="5276"/>
                </a:cubicBezTo>
                <a:cubicBezTo>
                  <a:pt x="22825" y="5369"/>
                  <a:pt x="22780" y="5434"/>
                  <a:pt x="22654" y="5458"/>
                </a:cubicBezTo>
                <a:cubicBezTo>
                  <a:pt x="22691" y="5507"/>
                  <a:pt x="22845" y="5721"/>
                  <a:pt x="22861" y="5741"/>
                </a:cubicBezTo>
                <a:cubicBezTo>
                  <a:pt x="22877" y="5762"/>
                  <a:pt x="22906" y="5778"/>
                  <a:pt x="22934" y="5778"/>
                </a:cubicBezTo>
                <a:close/>
                <a:moveTo>
                  <a:pt x="22521" y="5430"/>
                </a:moveTo>
                <a:cubicBezTo>
                  <a:pt x="22642" y="5430"/>
                  <a:pt x="22723" y="5385"/>
                  <a:pt x="22723" y="5276"/>
                </a:cubicBezTo>
                <a:cubicBezTo>
                  <a:pt x="22723" y="5187"/>
                  <a:pt x="22679" y="5130"/>
                  <a:pt x="22561" y="5130"/>
                </a:cubicBezTo>
                <a:cubicBezTo>
                  <a:pt x="22509" y="5130"/>
                  <a:pt x="22496" y="5142"/>
                  <a:pt x="22496" y="5191"/>
                </a:cubicBezTo>
                <a:lnTo>
                  <a:pt x="22496" y="5430"/>
                </a:lnTo>
                <a:cubicBezTo>
                  <a:pt x="22500" y="5430"/>
                  <a:pt x="22509" y="5430"/>
                  <a:pt x="22521" y="5430"/>
                </a:cubicBezTo>
                <a:close/>
                <a:moveTo>
                  <a:pt x="20690" y="5207"/>
                </a:moveTo>
                <a:cubicBezTo>
                  <a:pt x="20690" y="5142"/>
                  <a:pt x="20722" y="5114"/>
                  <a:pt x="20783" y="5114"/>
                </a:cubicBezTo>
                <a:lnTo>
                  <a:pt x="20783" y="5089"/>
                </a:lnTo>
                <a:lnTo>
                  <a:pt x="20499" y="5089"/>
                </a:lnTo>
                <a:lnTo>
                  <a:pt x="20499" y="5114"/>
                </a:lnTo>
                <a:cubicBezTo>
                  <a:pt x="20560" y="5114"/>
                  <a:pt x="20593" y="5142"/>
                  <a:pt x="20593" y="5207"/>
                </a:cubicBezTo>
                <a:lnTo>
                  <a:pt x="20593" y="5681"/>
                </a:lnTo>
                <a:cubicBezTo>
                  <a:pt x="20593" y="5745"/>
                  <a:pt x="20560" y="5774"/>
                  <a:pt x="20499" y="5774"/>
                </a:cubicBezTo>
                <a:lnTo>
                  <a:pt x="20499" y="5798"/>
                </a:lnTo>
                <a:lnTo>
                  <a:pt x="20783" y="5798"/>
                </a:lnTo>
                <a:lnTo>
                  <a:pt x="20783" y="5774"/>
                </a:lnTo>
                <a:cubicBezTo>
                  <a:pt x="20722" y="5774"/>
                  <a:pt x="20690" y="5745"/>
                  <a:pt x="20690" y="5681"/>
                </a:cubicBezTo>
                <a:lnTo>
                  <a:pt x="20690" y="5207"/>
                </a:lnTo>
                <a:close/>
                <a:moveTo>
                  <a:pt x="21156" y="5118"/>
                </a:moveTo>
                <a:lnTo>
                  <a:pt x="21156" y="5089"/>
                </a:lnTo>
                <a:lnTo>
                  <a:pt x="20896" y="5089"/>
                </a:lnTo>
                <a:lnTo>
                  <a:pt x="20896" y="5114"/>
                </a:lnTo>
                <a:cubicBezTo>
                  <a:pt x="20929" y="5114"/>
                  <a:pt x="20961" y="5134"/>
                  <a:pt x="20981" y="5187"/>
                </a:cubicBezTo>
                <a:cubicBezTo>
                  <a:pt x="21006" y="5239"/>
                  <a:pt x="21237" y="5806"/>
                  <a:pt x="21237" y="5806"/>
                </a:cubicBezTo>
                <a:lnTo>
                  <a:pt x="21253" y="5806"/>
                </a:lnTo>
                <a:cubicBezTo>
                  <a:pt x="21253" y="5806"/>
                  <a:pt x="21455" y="5235"/>
                  <a:pt x="21476" y="5187"/>
                </a:cubicBezTo>
                <a:cubicBezTo>
                  <a:pt x="21492" y="5138"/>
                  <a:pt x="21524" y="5114"/>
                  <a:pt x="21553" y="5114"/>
                </a:cubicBezTo>
                <a:lnTo>
                  <a:pt x="21553" y="5089"/>
                </a:lnTo>
                <a:lnTo>
                  <a:pt x="21354" y="5089"/>
                </a:lnTo>
                <a:lnTo>
                  <a:pt x="21354" y="5114"/>
                </a:lnTo>
                <a:cubicBezTo>
                  <a:pt x="21399" y="5114"/>
                  <a:pt x="21423" y="5138"/>
                  <a:pt x="21423" y="5170"/>
                </a:cubicBezTo>
                <a:cubicBezTo>
                  <a:pt x="21423" y="5179"/>
                  <a:pt x="21419" y="5191"/>
                  <a:pt x="21419" y="5199"/>
                </a:cubicBezTo>
                <a:cubicBezTo>
                  <a:pt x="21415" y="5211"/>
                  <a:pt x="21269" y="5616"/>
                  <a:pt x="21269" y="5616"/>
                </a:cubicBezTo>
                <a:cubicBezTo>
                  <a:pt x="21269" y="5616"/>
                  <a:pt x="21099" y="5207"/>
                  <a:pt x="21091" y="5191"/>
                </a:cubicBezTo>
                <a:cubicBezTo>
                  <a:pt x="21087" y="5183"/>
                  <a:pt x="21087" y="5170"/>
                  <a:pt x="21087" y="5158"/>
                </a:cubicBezTo>
                <a:cubicBezTo>
                  <a:pt x="21087" y="5134"/>
                  <a:pt x="21111" y="5118"/>
                  <a:pt x="21156" y="5118"/>
                </a:cubicBezTo>
                <a:close/>
                <a:moveTo>
                  <a:pt x="18778" y="4887"/>
                </a:moveTo>
                <a:cubicBezTo>
                  <a:pt x="18855" y="4887"/>
                  <a:pt x="18895" y="4928"/>
                  <a:pt x="18895" y="5037"/>
                </a:cubicBezTo>
                <a:cubicBezTo>
                  <a:pt x="18895" y="5147"/>
                  <a:pt x="18895" y="5292"/>
                  <a:pt x="18895" y="5474"/>
                </a:cubicBezTo>
                <a:cubicBezTo>
                  <a:pt x="18895" y="5697"/>
                  <a:pt x="19017" y="5814"/>
                  <a:pt x="19227" y="5814"/>
                </a:cubicBezTo>
                <a:cubicBezTo>
                  <a:pt x="19410" y="5814"/>
                  <a:pt x="19547" y="5705"/>
                  <a:pt x="19547" y="5490"/>
                </a:cubicBezTo>
                <a:cubicBezTo>
                  <a:pt x="19547" y="5292"/>
                  <a:pt x="19547" y="5085"/>
                  <a:pt x="19547" y="5012"/>
                </a:cubicBezTo>
                <a:cubicBezTo>
                  <a:pt x="19547" y="4940"/>
                  <a:pt x="19568" y="4891"/>
                  <a:pt x="19657" y="4891"/>
                </a:cubicBezTo>
                <a:lnTo>
                  <a:pt x="19657" y="4867"/>
                </a:lnTo>
                <a:lnTo>
                  <a:pt x="19377" y="4867"/>
                </a:lnTo>
                <a:lnTo>
                  <a:pt x="19377" y="4891"/>
                </a:lnTo>
                <a:cubicBezTo>
                  <a:pt x="19458" y="4891"/>
                  <a:pt x="19491" y="4927"/>
                  <a:pt x="19491" y="5021"/>
                </a:cubicBezTo>
                <a:cubicBezTo>
                  <a:pt x="19495" y="5118"/>
                  <a:pt x="19499" y="5366"/>
                  <a:pt x="19499" y="5515"/>
                </a:cubicBezTo>
                <a:cubicBezTo>
                  <a:pt x="19499" y="5665"/>
                  <a:pt x="19394" y="5758"/>
                  <a:pt x="19248" y="5758"/>
                </a:cubicBezTo>
                <a:cubicBezTo>
                  <a:pt x="19110" y="5758"/>
                  <a:pt x="18997" y="5677"/>
                  <a:pt x="18997" y="5502"/>
                </a:cubicBezTo>
                <a:cubicBezTo>
                  <a:pt x="18997" y="5328"/>
                  <a:pt x="18997" y="5089"/>
                  <a:pt x="18997" y="5012"/>
                </a:cubicBezTo>
                <a:cubicBezTo>
                  <a:pt x="18997" y="4940"/>
                  <a:pt x="19025" y="4891"/>
                  <a:pt x="19106" y="4891"/>
                </a:cubicBezTo>
                <a:lnTo>
                  <a:pt x="19106" y="4867"/>
                </a:lnTo>
                <a:lnTo>
                  <a:pt x="18774" y="4867"/>
                </a:lnTo>
                <a:lnTo>
                  <a:pt x="18774" y="4887"/>
                </a:lnTo>
                <a:lnTo>
                  <a:pt x="18778" y="4887"/>
                </a:lnTo>
                <a:close/>
                <a:moveTo>
                  <a:pt x="20123" y="5089"/>
                </a:moveTo>
                <a:lnTo>
                  <a:pt x="20123" y="5114"/>
                </a:lnTo>
                <a:cubicBezTo>
                  <a:pt x="20179" y="5114"/>
                  <a:pt x="20212" y="5154"/>
                  <a:pt x="20212" y="5219"/>
                </a:cubicBezTo>
                <a:cubicBezTo>
                  <a:pt x="20212" y="5264"/>
                  <a:pt x="20212" y="5466"/>
                  <a:pt x="20212" y="5592"/>
                </a:cubicBezTo>
                <a:lnTo>
                  <a:pt x="19843" y="5085"/>
                </a:lnTo>
                <a:lnTo>
                  <a:pt x="19681" y="5085"/>
                </a:lnTo>
                <a:lnTo>
                  <a:pt x="19681" y="5110"/>
                </a:lnTo>
                <a:cubicBezTo>
                  <a:pt x="19714" y="5110"/>
                  <a:pt x="19738" y="5126"/>
                  <a:pt x="19750" y="5142"/>
                </a:cubicBezTo>
                <a:cubicBezTo>
                  <a:pt x="19750" y="5142"/>
                  <a:pt x="19758" y="5154"/>
                  <a:pt x="19770" y="5170"/>
                </a:cubicBezTo>
                <a:cubicBezTo>
                  <a:pt x="19770" y="5247"/>
                  <a:pt x="19770" y="5583"/>
                  <a:pt x="19770" y="5644"/>
                </a:cubicBezTo>
                <a:cubicBezTo>
                  <a:pt x="19770" y="5725"/>
                  <a:pt x="19742" y="5766"/>
                  <a:pt x="19677" y="5766"/>
                </a:cubicBezTo>
                <a:lnTo>
                  <a:pt x="19677" y="5790"/>
                </a:lnTo>
                <a:lnTo>
                  <a:pt x="19904" y="5790"/>
                </a:lnTo>
                <a:lnTo>
                  <a:pt x="19904" y="5766"/>
                </a:lnTo>
                <a:cubicBezTo>
                  <a:pt x="19847" y="5766"/>
                  <a:pt x="19815" y="5729"/>
                  <a:pt x="19815" y="5664"/>
                </a:cubicBezTo>
                <a:cubicBezTo>
                  <a:pt x="19815" y="5612"/>
                  <a:pt x="19815" y="5332"/>
                  <a:pt x="19815" y="5231"/>
                </a:cubicBezTo>
                <a:cubicBezTo>
                  <a:pt x="19948" y="5413"/>
                  <a:pt x="20236" y="5802"/>
                  <a:pt x="20236" y="5802"/>
                </a:cubicBezTo>
                <a:lnTo>
                  <a:pt x="20252" y="5802"/>
                </a:lnTo>
                <a:cubicBezTo>
                  <a:pt x="20252" y="5802"/>
                  <a:pt x="20252" y="5304"/>
                  <a:pt x="20252" y="5231"/>
                </a:cubicBezTo>
                <a:cubicBezTo>
                  <a:pt x="20252" y="5142"/>
                  <a:pt x="20289" y="5110"/>
                  <a:pt x="20345" y="5110"/>
                </a:cubicBezTo>
                <a:lnTo>
                  <a:pt x="20345" y="5089"/>
                </a:lnTo>
                <a:lnTo>
                  <a:pt x="20123" y="5089"/>
                </a:lnTo>
                <a:close/>
                <a:moveTo>
                  <a:pt x="85" y="5814"/>
                </a:moveTo>
                <a:lnTo>
                  <a:pt x="81" y="5073"/>
                </a:lnTo>
                <a:lnTo>
                  <a:pt x="0" y="5077"/>
                </a:lnTo>
                <a:lnTo>
                  <a:pt x="4" y="5814"/>
                </a:lnTo>
                <a:lnTo>
                  <a:pt x="85" y="5814"/>
                </a:lnTo>
                <a:close/>
                <a:moveTo>
                  <a:pt x="789" y="5814"/>
                </a:moveTo>
                <a:lnTo>
                  <a:pt x="785" y="5073"/>
                </a:lnTo>
                <a:lnTo>
                  <a:pt x="704" y="5077"/>
                </a:lnTo>
                <a:lnTo>
                  <a:pt x="704" y="5652"/>
                </a:lnTo>
                <a:lnTo>
                  <a:pt x="320" y="5073"/>
                </a:lnTo>
                <a:lnTo>
                  <a:pt x="243" y="5077"/>
                </a:lnTo>
                <a:lnTo>
                  <a:pt x="247" y="5814"/>
                </a:lnTo>
                <a:lnTo>
                  <a:pt x="328" y="5810"/>
                </a:lnTo>
                <a:lnTo>
                  <a:pt x="328" y="5231"/>
                </a:lnTo>
                <a:lnTo>
                  <a:pt x="712" y="5810"/>
                </a:lnTo>
                <a:lnTo>
                  <a:pt x="789" y="5810"/>
                </a:lnTo>
                <a:lnTo>
                  <a:pt x="789" y="5814"/>
                </a:lnTo>
                <a:close/>
                <a:moveTo>
                  <a:pt x="1393" y="5608"/>
                </a:moveTo>
                <a:cubicBezTo>
                  <a:pt x="1393" y="5547"/>
                  <a:pt x="1373" y="5494"/>
                  <a:pt x="1328" y="5458"/>
                </a:cubicBezTo>
                <a:cubicBezTo>
                  <a:pt x="1296" y="5430"/>
                  <a:pt x="1259" y="5417"/>
                  <a:pt x="1190" y="5405"/>
                </a:cubicBezTo>
                <a:lnTo>
                  <a:pt x="1109" y="5393"/>
                </a:lnTo>
                <a:cubicBezTo>
                  <a:pt x="1069" y="5385"/>
                  <a:pt x="1032" y="5374"/>
                  <a:pt x="1012" y="5353"/>
                </a:cubicBezTo>
                <a:cubicBezTo>
                  <a:pt x="992" y="5333"/>
                  <a:pt x="980" y="5308"/>
                  <a:pt x="980" y="5272"/>
                </a:cubicBezTo>
                <a:cubicBezTo>
                  <a:pt x="980" y="5191"/>
                  <a:pt x="1037" y="5138"/>
                  <a:pt x="1130" y="5138"/>
                </a:cubicBezTo>
                <a:cubicBezTo>
                  <a:pt x="1203" y="5138"/>
                  <a:pt x="1251" y="5154"/>
                  <a:pt x="1304" y="5199"/>
                </a:cubicBezTo>
                <a:lnTo>
                  <a:pt x="1352" y="5142"/>
                </a:lnTo>
                <a:cubicBezTo>
                  <a:pt x="1288" y="5085"/>
                  <a:pt x="1223" y="5061"/>
                  <a:pt x="1130" y="5061"/>
                </a:cubicBezTo>
                <a:cubicBezTo>
                  <a:pt x="984" y="5061"/>
                  <a:pt x="891" y="5142"/>
                  <a:pt x="891" y="5272"/>
                </a:cubicBezTo>
                <a:cubicBezTo>
                  <a:pt x="891" y="5332"/>
                  <a:pt x="911" y="5377"/>
                  <a:pt x="947" y="5413"/>
                </a:cubicBezTo>
                <a:cubicBezTo>
                  <a:pt x="980" y="5442"/>
                  <a:pt x="1024" y="5462"/>
                  <a:pt x="1085" y="5470"/>
                </a:cubicBezTo>
                <a:lnTo>
                  <a:pt x="1170" y="5482"/>
                </a:lnTo>
                <a:cubicBezTo>
                  <a:pt x="1223" y="5490"/>
                  <a:pt x="1243" y="5498"/>
                  <a:pt x="1263" y="5515"/>
                </a:cubicBezTo>
                <a:cubicBezTo>
                  <a:pt x="1284" y="5535"/>
                  <a:pt x="1296" y="5563"/>
                  <a:pt x="1296" y="5604"/>
                </a:cubicBezTo>
                <a:cubicBezTo>
                  <a:pt x="1296" y="5689"/>
                  <a:pt x="1231" y="5737"/>
                  <a:pt x="1126" y="5737"/>
                </a:cubicBezTo>
                <a:cubicBezTo>
                  <a:pt x="1041" y="5737"/>
                  <a:pt x="984" y="5717"/>
                  <a:pt x="923" y="5656"/>
                </a:cubicBezTo>
                <a:lnTo>
                  <a:pt x="870" y="5713"/>
                </a:lnTo>
                <a:cubicBezTo>
                  <a:pt x="939" y="5782"/>
                  <a:pt x="1012" y="5810"/>
                  <a:pt x="1126" y="5810"/>
                </a:cubicBezTo>
                <a:cubicBezTo>
                  <a:pt x="1292" y="5818"/>
                  <a:pt x="1393" y="5737"/>
                  <a:pt x="1393" y="5608"/>
                </a:cubicBezTo>
                <a:close/>
                <a:moveTo>
                  <a:pt x="1717" y="5814"/>
                </a:moveTo>
                <a:lnTo>
                  <a:pt x="1713" y="5150"/>
                </a:lnTo>
                <a:lnTo>
                  <a:pt x="1928" y="5146"/>
                </a:lnTo>
                <a:lnTo>
                  <a:pt x="1924" y="5073"/>
                </a:lnTo>
                <a:lnTo>
                  <a:pt x="1417" y="5077"/>
                </a:lnTo>
                <a:lnTo>
                  <a:pt x="1421" y="5150"/>
                </a:lnTo>
                <a:lnTo>
                  <a:pt x="1632" y="5146"/>
                </a:lnTo>
                <a:lnTo>
                  <a:pt x="1636" y="5814"/>
                </a:lnTo>
                <a:lnTo>
                  <a:pt x="1717" y="5814"/>
                </a:lnTo>
                <a:close/>
                <a:moveTo>
                  <a:pt x="2122" y="5814"/>
                </a:moveTo>
                <a:lnTo>
                  <a:pt x="2118" y="5073"/>
                </a:lnTo>
                <a:lnTo>
                  <a:pt x="2037" y="5077"/>
                </a:lnTo>
                <a:lnTo>
                  <a:pt x="2041" y="5814"/>
                </a:lnTo>
                <a:lnTo>
                  <a:pt x="2122" y="5814"/>
                </a:lnTo>
                <a:close/>
                <a:moveTo>
                  <a:pt x="2523" y="5814"/>
                </a:moveTo>
                <a:lnTo>
                  <a:pt x="2519" y="5150"/>
                </a:lnTo>
                <a:lnTo>
                  <a:pt x="2734" y="5146"/>
                </a:lnTo>
                <a:lnTo>
                  <a:pt x="2730" y="5073"/>
                </a:lnTo>
                <a:lnTo>
                  <a:pt x="2223" y="5077"/>
                </a:lnTo>
                <a:lnTo>
                  <a:pt x="2227" y="5150"/>
                </a:lnTo>
                <a:lnTo>
                  <a:pt x="2438" y="5146"/>
                </a:lnTo>
                <a:lnTo>
                  <a:pt x="2442" y="5814"/>
                </a:lnTo>
                <a:lnTo>
                  <a:pt x="2523" y="5814"/>
                </a:lnTo>
                <a:close/>
                <a:moveTo>
                  <a:pt x="3325" y="5567"/>
                </a:moveTo>
                <a:lnTo>
                  <a:pt x="3321" y="5073"/>
                </a:lnTo>
                <a:lnTo>
                  <a:pt x="3240" y="5077"/>
                </a:lnTo>
                <a:lnTo>
                  <a:pt x="3240" y="5563"/>
                </a:lnTo>
                <a:cubicBezTo>
                  <a:pt x="3240" y="5673"/>
                  <a:pt x="3171" y="5745"/>
                  <a:pt x="3066" y="5745"/>
                </a:cubicBezTo>
                <a:cubicBezTo>
                  <a:pt x="2961" y="5745"/>
                  <a:pt x="2892" y="5673"/>
                  <a:pt x="2892" y="5563"/>
                </a:cubicBezTo>
                <a:lnTo>
                  <a:pt x="2888" y="5073"/>
                </a:lnTo>
                <a:lnTo>
                  <a:pt x="2807" y="5077"/>
                </a:lnTo>
                <a:lnTo>
                  <a:pt x="2807" y="5567"/>
                </a:lnTo>
                <a:cubicBezTo>
                  <a:pt x="2807" y="5717"/>
                  <a:pt x="2912" y="5818"/>
                  <a:pt x="3066" y="5818"/>
                </a:cubicBezTo>
                <a:cubicBezTo>
                  <a:pt x="3216" y="5818"/>
                  <a:pt x="3325" y="5713"/>
                  <a:pt x="3325" y="5567"/>
                </a:cubicBezTo>
                <a:close/>
                <a:moveTo>
                  <a:pt x="3690" y="5814"/>
                </a:moveTo>
                <a:lnTo>
                  <a:pt x="3686" y="5150"/>
                </a:lnTo>
                <a:lnTo>
                  <a:pt x="3900" y="5146"/>
                </a:lnTo>
                <a:lnTo>
                  <a:pt x="3896" y="5073"/>
                </a:lnTo>
                <a:lnTo>
                  <a:pt x="3390" y="5077"/>
                </a:lnTo>
                <a:lnTo>
                  <a:pt x="3394" y="5150"/>
                </a:lnTo>
                <a:lnTo>
                  <a:pt x="3605" y="5146"/>
                </a:lnTo>
                <a:lnTo>
                  <a:pt x="3609" y="5814"/>
                </a:lnTo>
                <a:lnTo>
                  <a:pt x="3690" y="5814"/>
                </a:lnTo>
                <a:close/>
                <a:moveTo>
                  <a:pt x="4472" y="5814"/>
                </a:moveTo>
                <a:lnTo>
                  <a:pt x="4468" y="5737"/>
                </a:lnTo>
                <a:lnTo>
                  <a:pt x="4095" y="5741"/>
                </a:lnTo>
                <a:lnTo>
                  <a:pt x="4091" y="5478"/>
                </a:lnTo>
                <a:lnTo>
                  <a:pt x="4415" y="5474"/>
                </a:lnTo>
                <a:lnTo>
                  <a:pt x="4411" y="5401"/>
                </a:lnTo>
                <a:lnTo>
                  <a:pt x="4091" y="5405"/>
                </a:lnTo>
                <a:lnTo>
                  <a:pt x="4087" y="5150"/>
                </a:lnTo>
                <a:lnTo>
                  <a:pt x="4468" y="5146"/>
                </a:lnTo>
                <a:lnTo>
                  <a:pt x="4463" y="5073"/>
                </a:lnTo>
                <a:lnTo>
                  <a:pt x="4006" y="5077"/>
                </a:lnTo>
                <a:lnTo>
                  <a:pt x="4010" y="5814"/>
                </a:lnTo>
                <a:lnTo>
                  <a:pt x="4472" y="5814"/>
                </a:lnTo>
                <a:close/>
                <a:moveTo>
                  <a:pt x="5120" y="5644"/>
                </a:moveTo>
                <a:cubicBezTo>
                  <a:pt x="5168" y="5604"/>
                  <a:pt x="5197" y="5539"/>
                  <a:pt x="5213" y="5442"/>
                </a:cubicBezTo>
                <a:cubicBezTo>
                  <a:pt x="5217" y="5426"/>
                  <a:pt x="5221" y="5385"/>
                  <a:pt x="5221" y="5353"/>
                </a:cubicBezTo>
                <a:cubicBezTo>
                  <a:pt x="5221" y="5191"/>
                  <a:pt x="5083" y="5183"/>
                  <a:pt x="5055" y="5183"/>
                </a:cubicBezTo>
                <a:cubicBezTo>
                  <a:pt x="4998" y="5183"/>
                  <a:pt x="4950" y="5203"/>
                  <a:pt x="4909" y="5235"/>
                </a:cubicBezTo>
                <a:cubicBezTo>
                  <a:pt x="4864" y="5276"/>
                  <a:pt x="4832" y="5341"/>
                  <a:pt x="4816" y="5438"/>
                </a:cubicBezTo>
                <a:cubicBezTo>
                  <a:pt x="4812" y="5454"/>
                  <a:pt x="4808" y="5494"/>
                  <a:pt x="4808" y="5527"/>
                </a:cubicBezTo>
                <a:cubicBezTo>
                  <a:pt x="4808" y="5652"/>
                  <a:pt x="4897" y="5697"/>
                  <a:pt x="4974" y="5697"/>
                </a:cubicBezTo>
                <a:cubicBezTo>
                  <a:pt x="5031" y="5701"/>
                  <a:pt x="5079" y="5681"/>
                  <a:pt x="5120" y="5644"/>
                </a:cubicBezTo>
                <a:close/>
                <a:moveTo>
                  <a:pt x="5148" y="5357"/>
                </a:moveTo>
                <a:cubicBezTo>
                  <a:pt x="5148" y="5377"/>
                  <a:pt x="5144" y="5405"/>
                  <a:pt x="5136" y="5442"/>
                </a:cubicBezTo>
                <a:cubicBezTo>
                  <a:pt x="5120" y="5519"/>
                  <a:pt x="5103" y="5563"/>
                  <a:pt x="5071" y="5596"/>
                </a:cubicBezTo>
                <a:cubicBezTo>
                  <a:pt x="5047" y="5620"/>
                  <a:pt x="5014" y="5632"/>
                  <a:pt x="4982" y="5632"/>
                </a:cubicBezTo>
                <a:cubicBezTo>
                  <a:pt x="4962" y="5632"/>
                  <a:pt x="4889" y="5624"/>
                  <a:pt x="4889" y="5531"/>
                </a:cubicBezTo>
                <a:cubicBezTo>
                  <a:pt x="4889" y="5511"/>
                  <a:pt x="4893" y="5478"/>
                  <a:pt x="4901" y="5442"/>
                </a:cubicBezTo>
                <a:cubicBezTo>
                  <a:pt x="4917" y="5365"/>
                  <a:pt x="4933" y="5320"/>
                  <a:pt x="4966" y="5288"/>
                </a:cubicBezTo>
                <a:cubicBezTo>
                  <a:pt x="4990" y="5264"/>
                  <a:pt x="5022" y="5251"/>
                  <a:pt x="5055" y="5251"/>
                </a:cubicBezTo>
                <a:cubicBezTo>
                  <a:pt x="5075" y="5251"/>
                  <a:pt x="5148" y="5260"/>
                  <a:pt x="5148" y="5357"/>
                </a:cubicBezTo>
                <a:close/>
                <a:moveTo>
                  <a:pt x="5634" y="5693"/>
                </a:moveTo>
                <a:lnTo>
                  <a:pt x="5699" y="5377"/>
                </a:lnTo>
                <a:cubicBezTo>
                  <a:pt x="5703" y="5361"/>
                  <a:pt x="5703" y="5345"/>
                  <a:pt x="5703" y="5328"/>
                </a:cubicBezTo>
                <a:cubicBezTo>
                  <a:pt x="5703" y="5243"/>
                  <a:pt x="5646" y="5183"/>
                  <a:pt x="5561" y="5183"/>
                </a:cubicBezTo>
                <a:cubicBezTo>
                  <a:pt x="5500" y="5183"/>
                  <a:pt x="5456" y="5203"/>
                  <a:pt x="5419" y="5239"/>
                </a:cubicBezTo>
                <a:lnTo>
                  <a:pt x="5428" y="5191"/>
                </a:lnTo>
                <a:lnTo>
                  <a:pt x="5355" y="5195"/>
                </a:lnTo>
                <a:lnTo>
                  <a:pt x="5257" y="5697"/>
                </a:lnTo>
                <a:lnTo>
                  <a:pt x="5330" y="5693"/>
                </a:lnTo>
                <a:lnTo>
                  <a:pt x="5391" y="5389"/>
                </a:lnTo>
                <a:cubicBezTo>
                  <a:pt x="5415" y="5264"/>
                  <a:pt x="5517" y="5255"/>
                  <a:pt x="5537" y="5255"/>
                </a:cubicBezTo>
                <a:cubicBezTo>
                  <a:pt x="5590" y="5255"/>
                  <a:pt x="5622" y="5288"/>
                  <a:pt x="5622" y="5341"/>
                </a:cubicBezTo>
                <a:cubicBezTo>
                  <a:pt x="5622" y="5353"/>
                  <a:pt x="5622" y="5369"/>
                  <a:pt x="5618" y="5385"/>
                </a:cubicBezTo>
                <a:lnTo>
                  <a:pt x="5561" y="5697"/>
                </a:lnTo>
                <a:lnTo>
                  <a:pt x="5634" y="5697"/>
                </a:lnTo>
                <a:lnTo>
                  <a:pt x="5634" y="5693"/>
                </a:lnTo>
                <a:close/>
                <a:moveTo>
                  <a:pt x="6542" y="5592"/>
                </a:moveTo>
                <a:lnTo>
                  <a:pt x="6460" y="5596"/>
                </a:lnTo>
                <a:cubicBezTo>
                  <a:pt x="6440" y="5689"/>
                  <a:pt x="6375" y="5741"/>
                  <a:pt x="6286" y="5741"/>
                </a:cubicBezTo>
                <a:cubicBezTo>
                  <a:pt x="6238" y="5741"/>
                  <a:pt x="6193" y="5721"/>
                  <a:pt x="6161" y="5693"/>
                </a:cubicBezTo>
                <a:cubicBezTo>
                  <a:pt x="6116" y="5648"/>
                  <a:pt x="6112" y="5600"/>
                  <a:pt x="6112" y="5442"/>
                </a:cubicBezTo>
                <a:cubicBezTo>
                  <a:pt x="6112" y="5284"/>
                  <a:pt x="6116" y="5239"/>
                  <a:pt x="6161" y="5191"/>
                </a:cubicBezTo>
                <a:cubicBezTo>
                  <a:pt x="6193" y="5158"/>
                  <a:pt x="6238" y="5142"/>
                  <a:pt x="6286" y="5142"/>
                </a:cubicBezTo>
                <a:cubicBezTo>
                  <a:pt x="6371" y="5142"/>
                  <a:pt x="6436" y="5195"/>
                  <a:pt x="6460" y="5292"/>
                </a:cubicBezTo>
                <a:lnTo>
                  <a:pt x="6546" y="5288"/>
                </a:lnTo>
                <a:cubicBezTo>
                  <a:pt x="6521" y="5150"/>
                  <a:pt x="6424" y="5065"/>
                  <a:pt x="6286" y="5065"/>
                </a:cubicBezTo>
                <a:cubicBezTo>
                  <a:pt x="6213" y="5065"/>
                  <a:pt x="6145" y="5093"/>
                  <a:pt x="6096" y="5142"/>
                </a:cubicBezTo>
                <a:cubicBezTo>
                  <a:pt x="6027" y="5211"/>
                  <a:pt x="6027" y="5284"/>
                  <a:pt x="6027" y="5442"/>
                </a:cubicBezTo>
                <a:cubicBezTo>
                  <a:pt x="6027" y="5600"/>
                  <a:pt x="6027" y="5673"/>
                  <a:pt x="6096" y="5741"/>
                </a:cubicBezTo>
                <a:cubicBezTo>
                  <a:pt x="6145" y="5790"/>
                  <a:pt x="6213" y="5818"/>
                  <a:pt x="6286" y="5818"/>
                </a:cubicBezTo>
                <a:cubicBezTo>
                  <a:pt x="6420" y="5818"/>
                  <a:pt x="6521" y="5733"/>
                  <a:pt x="6542" y="5592"/>
                </a:cubicBezTo>
                <a:close/>
                <a:moveTo>
                  <a:pt x="7109" y="5741"/>
                </a:moveTo>
                <a:cubicBezTo>
                  <a:pt x="7177" y="5673"/>
                  <a:pt x="7177" y="5600"/>
                  <a:pt x="7177" y="5442"/>
                </a:cubicBezTo>
                <a:cubicBezTo>
                  <a:pt x="7177" y="5284"/>
                  <a:pt x="7177" y="5211"/>
                  <a:pt x="7109" y="5142"/>
                </a:cubicBezTo>
                <a:cubicBezTo>
                  <a:pt x="7060" y="5093"/>
                  <a:pt x="6991" y="5065"/>
                  <a:pt x="6918" y="5065"/>
                </a:cubicBezTo>
                <a:cubicBezTo>
                  <a:pt x="6845" y="5065"/>
                  <a:pt x="6780" y="5093"/>
                  <a:pt x="6728" y="5142"/>
                </a:cubicBezTo>
                <a:cubicBezTo>
                  <a:pt x="6659" y="5211"/>
                  <a:pt x="6659" y="5284"/>
                  <a:pt x="6659" y="5442"/>
                </a:cubicBezTo>
                <a:cubicBezTo>
                  <a:pt x="6659" y="5600"/>
                  <a:pt x="6659" y="5673"/>
                  <a:pt x="6728" y="5741"/>
                </a:cubicBezTo>
                <a:cubicBezTo>
                  <a:pt x="6776" y="5790"/>
                  <a:pt x="6845" y="5818"/>
                  <a:pt x="6918" y="5818"/>
                </a:cubicBezTo>
                <a:cubicBezTo>
                  <a:pt x="6991" y="5818"/>
                  <a:pt x="7056" y="5794"/>
                  <a:pt x="7109" y="5741"/>
                </a:cubicBezTo>
                <a:close/>
                <a:moveTo>
                  <a:pt x="7040" y="5195"/>
                </a:moveTo>
                <a:cubicBezTo>
                  <a:pt x="7084" y="5239"/>
                  <a:pt x="7088" y="5288"/>
                  <a:pt x="7088" y="5442"/>
                </a:cubicBezTo>
                <a:cubicBezTo>
                  <a:pt x="7088" y="5600"/>
                  <a:pt x="7084" y="5644"/>
                  <a:pt x="7036" y="5689"/>
                </a:cubicBezTo>
                <a:cubicBezTo>
                  <a:pt x="7003" y="5721"/>
                  <a:pt x="6958" y="5741"/>
                  <a:pt x="6910" y="5741"/>
                </a:cubicBezTo>
                <a:cubicBezTo>
                  <a:pt x="6861" y="5741"/>
                  <a:pt x="6817" y="5721"/>
                  <a:pt x="6785" y="5689"/>
                </a:cubicBezTo>
                <a:cubicBezTo>
                  <a:pt x="6740" y="5644"/>
                  <a:pt x="6736" y="5596"/>
                  <a:pt x="6736" y="5442"/>
                </a:cubicBezTo>
                <a:cubicBezTo>
                  <a:pt x="6736" y="5284"/>
                  <a:pt x="6740" y="5239"/>
                  <a:pt x="6789" y="5195"/>
                </a:cubicBezTo>
                <a:cubicBezTo>
                  <a:pt x="6821" y="5162"/>
                  <a:pt x="6866" y="5142"/>
                  <a:pt x="6914" y="5142"/>
                </a:cubicBezTo>
                <a:cubicBezTo>
                  <a:pt x="6963" y="5142"/>
                  <a:pt x="7011" y="5162"/>
                  <a:pt x="7040" y="5195"/>
                </a:cubicBezTo>
                <a:close/>
                <a:moveTo>
                  <a:pt x="7939" y="5814"/>
                </a:moveTo>
                <a:lnTo>
                  <a:pt x="7935" y="5073"/>
                </a:lnTo>
                <a:lnTo>
                  <a:pt x="7854" y="5073"/>
                </a:lnTo>
                <a:lnTo>
                  <a:pt x="7623" y="5588"/>
                </a:lnTo>
                <a:lnTo>
                  <a:pt x="7384" y="5073"/>
                </a:lnTo>
                <a:lnTo>
                  <a:pt x="7303" y="5077"/>
                </a:lnTo>
                <a:lnTo>
                  <a:pt x="7307" y="5814"/>
                </a:lnTo>
                <a:lnTo>
                  <a:pt x="7388" y="5810"/>
                </a:lnTo>
                <a:lnTo>
                  <a:pt x="7388" y="5268"/>
                </a:lnTo>
                <a:lnTo>
                  <a:pt x="7591" y="5697"/>
                </a:lnTo>
                <a:lnTo>
                  <a:pt x="7660" y="5697"/>
                </a:lnTo>
                <a:lnTo>
                  <a:pt x="7854" y="5268"/>
                </a:lnTo>
                <a:lnTo>
                  <a:pt x="7858" y="5814"/>
                </a:lnTo>
                <a:lnTo>
                  <a:pt x="7939" y="5814"/>
                </a:lnTo>
                <a:close/>
                <a:moveTo>
                  <a:pt x="8729" y="5814"/>
                </a:moveTo>
                <a:lnTo>
                  <a:pt x="8725" y="5073"/>
                </a:lnTo>
                <a:lnTo>
                  <a:pt x="8644" y="5073"/>
                </a:lnTo>
                <a:lnTo>
                  <a:pt x="8413" y="5588"/>
                </a:lnTo>
                <a:lnTo>
                  <a:pt x="8174" y="5073"/>
                </a:lnTo>
                <a:lnTo>
                  <a:pt x="8093" y="5077"/>
                </a:lnTo>
                <a:lnTo>
                  <a:pt x="8097" y="5814"/>
                </a:lnTo>
                <a:lnTo>
                  <a:pt x="8178" y="5810"/>
                </a:lnTo>
                <a:lnTo>
                  <a:pt x="8178" y="5268"/>
                </a:lnTo>
                <a:lnTo>
                  <a:pt x="8381" y="5697"/>
                </a:lnTo>
                <a:lnTo>
                  <a:pt x="8449" y="5697"/>
                </a:lnTo>
                <a:lnTo>
                  <a:pt x="8644" y="5268"/>
                </a:lnTo>
                <a:lnTo>
                  <a:pt x="8648" y="5814"/>
                </a:lnTo>
                <a:lnTo>
                  <a:pt x="8729" y="5814"/>
                </a:lnTo>
                <a:close/>
                <a:moveTo>
                  <a:pt x="9393" y="5567"/>
                </a:moveTo>
                <a:lnTo>
                  <a:pt x="9389" y="5073"/>
                </a:lnTo>
                <a:lnTo>
                  <a:pt x="9308" y="5077"/>
                </a:lnTo>
                <a:lnTo>
                  <a:pt x="9308" y="5563"/>
                </a:lnTo>
                <a:cubicBezTo>
                  <a:pt x="9308" y="5673"/>
                  <a:pt x="9239" y="5745"/>
                  <a:pt x="9134" y="5745"/>
                </a:cubicBezTo>
                <a:cubicBezTo>
                  <a:pt x="9029" y="5745"/>
                  <a:pt x="8960" y="5673"/>
                  <a:pt x="8960" y="5563"/>
                </a:cubicBezTo>
                <a:lnTo>
                  <a:pt x="8956" y="5073"/>
                </a:lnTo>
                <a:lnTo>
                  <a:pt x="8875" y="5077"/>
                </a:lnTo>
                <a:lnTo>
                  <a:pt x="8875" y="5567"/>
                </a:lnTo>
                <a:cubicBezTo>
                  <a:pt x="8875" y="5717"/>
                  <a:pt x="8980" y="5818"/>
                  <a:pt x="9134" y="5818"/>
                </a:cubicBezTo>
                <a:cubicBezTo>
                  <a:pt x="9284" y="5818"/>
                  <a:pt x="9393" y="5713"/>
                  <a:pt x="9393" y="5567"/>
                </a:cubicBezTo>
                <a:close/>
                <a:moveTo>
                  <a:pt x="10110" y="5814"/>
                </a:moveTo>
                <a:lnTo>
                  <a:pt x="10106" y="5073"/>
                </a:lnTo>
                <a:lnTo>
                  <a:pt x="10025" y="5077"/>
                </a:lnTo>
                <a:lnTo>
                  <a:pt x="10025" y="5652"/>
                </a:lnTo>
                <a:lnTo>
                  <a:pt x="9640" y="5073"/>
                </a:lnTo>
                <a:lnTo>
                  <a:pt x="9563" y="5077"/>
                </a:lnTo>
                <a:lnTo>
                  <a:pt x="9567" y="5814"/>
                </a:lnTo>
                <a:lnTo>
                  <a:pt x="9648" y="5810"/>
                </a:lnTo>
                <a:lnTo>
                  <a:pt x="9648" y="5231"/>
                </a:lnTo>
                <a:lnTo>
                  <a:pt x="10033" y="5810"/>
                </a:lnTo>
                <a:lnTo>
                  <a:pt x="10110" y="5810"/>
                </a:lnTo>
                <a:lnTo>
                  <a:pt x="10110" y="5814"/>
                </a:lnTo>
                <a:close/>
                <a:moveTo>
                  <a:pt x="10378" y="5814"/>
                </a:moveTo>
                <a:lnTo>
                  <a:pt x="10374" y="5073"/>
                </a:lnTo>
                <a:lnTo>
                  <a:pt x="10293" y="5077"/>
                </a:lnTo>
                <a:lnTo>
                  <a:pt x="10297" y="5814"/>
                </a:lnTo>
                <a:lnTo>
                  <a:pt x="10378" y="5814"/>
                </a:lnTo>
                <a:close/>
                <a:moveTo>
                  <a:pt x="10779" y="5814"/>
                </a:moveTo>
                <a:lnTo>
                  <a:pt x="10775" y="5150"/>
                </a:lnTo>
                <a:lnTo>
                  <a:pt x="10989" y="5146"/>
                </a:lnTo>
                <a:lnTo>
                  <a:pt x="10985" y="5073"/>
                </a:lnTo>
                <a:lnTo>
                  <a:pt x="10479" y="5077"/>
                </a:lnTo>
                <a:lnTo>
                  <a:pt x="10483" y="5150"/>
                </a:lnTo>
                <a:lnTo>
                  <a:pt x="10694" y="5146"/>
                </a:lnTo>
                <a:lnTo>
                  <a:pt x="10698" y="5814"/>
                </a:lnTo>
                <a:lnTo>
                  <a:pt x="10779" y="5814"/>
                </a:lnTo>
                <a:close/>
                <a:moveTo>
                  <a:pt x="11362" y="5814"/>
                </a:moveTo>
                <a:lnTo>
                  <a:pt x="11362" y="5511"/>
                </a:lnTo>
                <a:lnTo>
                  <a:pt x="11577" y="5073"/>
                </a:lnTo>
                <a:lnTo>
                  <a:pt x="11487" y="5073"/>
                </a:lnTo>
                <a:lnTo>
                  <a:pt x="11317" y="5417"/>
                </a:lnTo>
                <a:lnTo>
                  <a:pt x="11143" y="5069"/>
                </a:lnTo>
                <a:lnTo>
                  <a:pt x="11054" y="5073"/>
                </a:lnTo>
                <a:lnTo>
                  <a:pt x="11273" y="5502"/>
                </a:lnTo>
                <a:lnTo>
                  <a:pt x="11277" y="5810"/>
                </a:lnTo>
                <a:lnTo>
                  <a:pt x="11362" y="5810"/>
                </a:lnTo>
                <a:lnTo>
                  <a:pt x="11362" y="5814"/>
                </a:lnTo>
                <a:close/>
                <a:moveTo>
                  <a:pt x="12026" y="5814"/>
                </a:moveTo>
                <a:lnTo>
                  <a:pt x="12022" y="5073"/>
                </a:lnTo>
                <a:lnTo>
                  <a:pt x="11941" y="5077"/>
                </a:lnTo>
                <a:lnTo>
                  <a:pt x="11945" y="5814"/>
                </a:lnTo>
                <a:lnTo>
                  <a:pt x="12026" y="5814"/>
                </a:lnTo>
                <a:close/>
                <a:moveTo>
                  <a:pt x="12707" y="5814"/>
                </a:moveTo>
                <a:lnTo>
                  <a:pt x="12703" y="5073"/>
                </a:lnTo>
                <a:lnTo>
                  <a:pt x="12622" y="5077"/>
                </a:lnTo>
                <a:lnTo>
                  <a:pt x="12622" y="5652"/>
                </a:lnTo>
                <a:lnTo>
                  <a:pt x="12237" y="5073"/>
                </a:lnTo>
                <a:lnTo>
                  <a:pt x="12160" y="5077"/>
                </a:lnTo>
                <a:lnTo>
                  <a:pt x="12164" y="5814"/>
                </a:lnTo>
                <a:lnTo>
                  <a:pt x="12245" y="5810"/>
                </a:lnTo>
                <a:lnTo>
                  <a:pt x="12245" y="5231"/>
                </a:lnTo>
                <a:lnTo>
                  <a:pt x="12630" y="5810"/>
                </a:lnTo>
                <a:lnTo>
                  <a:pt x="12707" y="5810"/>
                </a:lnTo>
                <a:lnTo>
                  <a:pt x="12707" y="5814"/>
                </a:lnTo>
                <a:close/>
                <a:moveTo>
                  <a:pt x="13108" y="5814"/>
                </a:moveTo>
                <a:lnTo>
                  <a:pt x="13104" y="5150"/>
                </a:lnTo>
                <a:lnTo>
                  <a:pt x="13318" y="5146"/>
                </a:lnTo>
                <a:lnTo>
                  <a:pt x="13314" y="5073"/>
                </a:lnTo>
                <a:lnTo>
                  <a:pt x="12808" y="5077"/>
                </a:lnTo>
                <a:lnTo>
                  <a:pt x="12812" y="5150"/>
                </a:lnTo>
                <a:lnTo>
                  <a:pt x="13023" y="5146"/>
                </a:lnTo>
                <a:lnTo>
                  <a:pt x="13027" y="5814"/>
                </a:lnTo>
                <a:lnTo>
                  <a:pt x="13108" y="5814"/>
                </a:lnTo>
                <a:close/>
                <a:moveTo>
                  <a:pt x="13873" y="5814"/>
                </a:moveTo>
                <a:lnTo>
                  <a:pt x="13869" y="5737"/>
                </a:lnTo>
                <a:lnTo>
                  <a:pt x="13497" y="5741"/>
                </a:lnTo>
                <a:lnTo>
                  <a:pt x="13493" y="5478"/>
                </a:lnTo>
                <a:lnTo>
                  <a:pt x="13817" y="5474"/>
                </a:lnTo>
                <a:lnTo>
                  <a:pt x="13813" y="5401"/>
                </a:lnTo>
                <a:lnTo>
                  <a:pt x="13493" y="5405"/>
                </a:lnTo>
                <a:lnTo>
                  <a:pt x="13489" y="5150"/>
                </a:lnTo>
                <a:lnTo>
                  <a:pt x="13869" y="5146"/>
                </a:lnTo>
                <a:lnTo>
                  <a:pt x="13865" y="5073"/>
                </a:lnTo>
                <a:lnTo>
                  <a:pt x="13408" y="5077"/>
                </a:lnTo>
                <a:lnTo>
                  <a:pt x="13412" y="5814"/>
                </a:lnTo>
                <a:lnTo>
                  <a:pt x="13873" y="5814"/>
                </a:lnTo>
                <a:close/>
                <a:moveTo>
                  <a:pt x="14416" y="5737"/>
                </a:moveTo>
                <a:cubicBezTo>
                  <a:pt x="14461" y="5689"/>
                  <a:pt x="14481" y="5632"/>
                  <a:pt x="14481" y="5547"/>
                </a:cubicBezTo>
                <a:lnTo>
                  <a:pt x="14477" y="5426"/>
                </a:lnTo>
                <a:lnTo>
                  <a:pt x="14214" y="5430"/>
                </a:lnTo>
                <a:lnTo>
                  <a:pt x="14218" y="5502"/>
                </a:lnTo>
                <a:lnTo>
                  <a:pt x="14396" y="5498"/>
                </a:lnTo>
                <a:lnTo>
                  <a:pt x="14396" y="5555"/>
                </a:lnTo>
                <a:cubicBezTo>
                  <a:pt x="14396" y="5612"/>
                  <a:pt x="14384" y="5652"/>
                  <a:pt x="14355" y="5685"/>
                </a:cubicBezTo>
                <a:cubicBezTo>
                  <a:pt x="14323" y="5725"/>
                  <a:pt x="14274" y="5745"/>
                  <a:pt x="14218" y="5745"/>
                </a:cubicBezTo>
                <a:cubicBezTo>
                  <a:pt x="14169" y="5745"/>
                  <a:pt x="14125" y="5725"/>
                  <a:pt x="14092" y="5697"/>
                </a:cubicBezTo>
                <a:cubicBezTo>
                  <a:pt x="14048" y="5652"/>
                  <a:pt x="14043" y="5604"/>
                  <a:pt x="14043" y="5446"/>
                </a:cubicBezTo>
                <a:cubicBezTo>
                  <a:pt x="14043" y="5288"/>
                  <a:pt x="14048" y="5243"/>
                  <a:pt x="14096" y="5199"/>
                </a:cubicBezTo>
                <a:cubicBezTo>
                  <a:pt x="14129" y="5166"/>
                  <a:pt x="14173" y="5146"/>
                  <a:pt x="14222" y="5146"/>
                </a:cubicBezTo>
                <a:cubicBezTo>
                  <a:pt x="14311" y="5146"/>
                  <a:pt x="14376" y="5203"/>
                  <a:pt x="14400" y="5296"/>
                </a:cubicBezTo>
                <a:lnTo>
                  <a:pt x="14481" y="5292"/>
                </a:lnTo>
                <a:cubicBezTo>
                  <a:pt x="14457" y="5154"/>
                  <a:pt x="14359" y="5069"/>
                  <a:pt x="14222" y="5069"/>
                </a:cubicBezTo>
                <a:cubicBezTo>
                  <a:pt x="14149" y="5069"/>
                  <a:pt x="14084" y="5098"/>
                  <a:pt x="14031" y="5146"/>
                </a:cubicBezTo>
                <a:cubicBezTo>
                  <a:pt x="13962" y="5215"/>
                  <a:pt x="13962" y="5288"/>
                  <a:pt x="13962" y="5446"/>
                </a:cubicBezTo>
                <a:cubicBezTo>
                  <a:pt x="13962" y="5604"/>
                  <a:pt x="13962" y="5677"/>
                  <a:pt x="14031" y="5745"/>
                </a:cubicBezTo>
                <a:cubicBezTo>
                  <a:pt x="14080" y="5794"/>
                  <a:pt x="14149" y="5822"/>
                  <a:pt x="14222" y="5822"/>
                </a:cubicBezTo>
                <a:cubicBezTo>
                  <a:pt x="14295" y="5822"/>
                  <a:pt x="14368" y="5790"/>
                  <a:pt x="14416" y="5737"/>
                </a:cubicBezTo>
                <a:close/>
                <a:moveTo>
                  <a:pt x="15113" y="5814"/>
                </a:moveTo>
                <a:lnTo>
                  <a:pt x="14935" y="5482"/>
                </a:lnTo>
                <a:cubicBezTo>
                  <a:pt x="15036" y="5462"/>
                  <a:pt x="15097" y="5385"/>
                  <a:pt x="15097" y="5284"/>
                </a:cubicBezTo>
                <a:cubicBezTo>
                  <a:pt x="15097" y="5158"/>
                  <a:pt x="15012" y="5077"/>
                  <a:pt x="14874" y="5077"/>
                </a:cubicBezTo>
                <a:lnTo>
                  <a:pt x="14590" y="5081"/>
                </a:lnTo>
                <a:lnTo>
                  <a:pt x="14594" y="5818"/>
                </a:lnTo>
                <a:lnTo>
                  <a:pt x="14675" y="5814"/>
                </a:lnTo>
                <a:lnTo>
                  <a:pt x="14671" y="5490"/>
                </a:lnTo>
                <a:lnTo>
                  <a:pt x="14846" y="5490"/>
                </a:lnTo>
                <a:lnTo>
                  <a:pt x="15016" y="5818"/>
                </a:lnTo>
                <a:lnTo>
                  <a:pt x="15113" y="5818"/>
                </a:lnTo>
                <a:lnTo>
                  <a:pt x="15113" y="5814"/>
                </a:lnTo>
                <a:close/>
                <a:moveTo>
                  <a:pt x="14675" y="5150"/>
                </a:moveTo>
                <a:lnTo>
                  <a:pt x="14870" y="5150"/>
                </a:lnTo>
                <a:cubicBezTo>
                  <a:pt x="14959" y="5150"/>
                  <a:pt x="15012" y="5199"/>
                  <a:pt x="15012" y="5284"/>
                </a:cubicBezTo>
                <a:cubicBezTo>
                  <a:pt x="15012" y="5365"/>
                  <a:pt x="14959" y="5413"/>
                  <a:pt x="14870" y="5413"/>
                </a:cubicBezTo>
                <a:lnTo>
                  <a:pt x="14675" y="5417"/>
                </a:lnTo>
                <a:lnTo>
                  <a:pt x="14675" y="5150"/>
                </a:lnTo>
                <a:close/>
                <a:moveTo>
                  <a:pt x="15814" y="5814"/>
                </a:moveTo>
                <a:lnTo>
                  <a:pt x="15538" y="5073"/>
                </a:lnTo>
                <a:lnTo>
                  <a:pt x="15469" y="5077"/>
                </a:lnTo>
                <a:lnTo>
                  <a:pt x="15202" y="5814"/>
                </a:lnTo>
                <a:lnTo>
                  <a:pt x="15287" y="5810"/>
                </a:lnTo>
                <a:lnTo>
                  <a:pt x="15344" y="5648"/>
                </a:lnTo>
                <a:lnTo>
                  <a:pt x="15660" y="5644"/>
                </a:lnTo>
                <a:lnTo>
                  <a:pt x="15721" y="5814"/>
                </a:lnTo>
                <a:lnTo>
                  <a:pt x="15814" y="5814"/>
                </a:lnTo>
                <a:close/>
                <a:moveTo>
                  <a:pt x="15506" y="5199"/>
                </a:moveTo>
                <a:lnTo>
                  <a:pt x="15644" y="5571"/>
                </a:lnTo>
                <a:lnTo>
                  <a:pt x="15372" y="5575"/>
                </a:lnTo>
                <a:lnTo>
                  <a:pt x="15506" y="5199"/>
                </a:lnTo>
                <a:close/>
                <a:moveTo>
                  <a:pt x="16041" y="5814"/>
                </a:moveTo>
                <a:lnTo>
                  <a:pt x="16036" y="5150"/>
                </a:lnTo>
                <a:lnTo>
                  <a:pt x="16251" y="5146"/>
                </a:lnTo>
                <a:lnTo>
                  <a:pt x="16247" y="5073"/>
                </a:lnTo>
                <a:lnTo>
                  <a:pt x="15741" y="5077"/>
                </a:lnTo>
                <a:lnTo>
                  <a:pt x="15745" y="5150"/>
                </a:lnTo>
                <a:lnTo>
                  <a:pt x="15955" y="5146"/>
                </a:lnTo>
                <a:lnTo>
                  <a:pt x="15960" y="5814"/>
                </a:lnTo>
                <a:lnTo>
                  <a:pt x="16041" y="5814"/>
                </a:lnTo>
                <a:close/>
                <a:moveTo>
                  <a:pt x="16446" y="5814"/>
                </a:moveTo>
                <a:lnTo>
                  <a:pt x="16442" y="5073"/>
                </a:lnTo>
                <a:lnTo>
                  <a:pt x="16361" y="5077"/>
                </a:lnTo>
                <a:lnTo>
                  <a:pt x="16365" y="5814"/>
                </a:lnTo>
                <a:lnTo>
                  <a:pt x="16446" y="5814"/>
                </a:lnTo>
                <a:close/>
                <a:moveTo>
                  <a:pt x="16995" y="5745"/>
                </a:moveTo>
                <a:cubicBezTo>
                  <a:pt x="17064" y="5677"/>
                  <a:pt x="17064" y="5604"/>
                  <a:pt x="17064" y="5446"/>
                </a:cubicBezTo>
                <a:cubicBezTo>
                  <a:pt x="17064" y="5288"/>
                  <a:pt x="17064" y="5215"/>
                  <a:pt x="16995" y="5146"/>
                </a:cubicBezTo>
                <a:cubicBezTo>
                  <a:pt x="16947" y="5098"/>
                  <a:pt x="16878" y="5069"/>
                  <a:pt x="16805" y="5069"/>
                </a:cubicBezTo>
                <a:cubicBezTo>
                  <a:pt x="16733" y="5069"/>
                  <a:pt x="16668" y="5098"/>
                  <a:pt x="16616" y="5146"/>
                </a:cubicBezTo>
                <a:cubicBezTo>
                  <a:pt x="16547" y="5215"/>
                  <a:pt x="16547" y="5288"/>
                  <a:pt x="16547" y="5446"/>
                </a:cubicBezTo>
                <a:cubicBezTo>
                  <a:pt x="16547" y="5604"/>
                  <a:pt x="16547" y="5677"/>
                  <a:pt x="16616" y="5745"/>
                </a:cubicBezTo>
                <a:cubicBezTo>
                  <a:pt x="16664" y="5794"/>
                  <a:pt x="16733" y="5822"/>
                  <a:pt x="16805" y="5822"/>
                </a:cubicBezTo>
                <a:cubicBezTo>
                  <a:pt x="16882" y="5822"/>
                  <a:pt x="16947" y="5794"/>
                  <a:pt x="16995" y="5745"/>
                </a:cubicBezTo>
                <a:close/>
                <a:moveTo>
                  <a:pt x="16931" y="5199"/>
                </a:moveTo>
                <a:cubicBezTo>
                  <a:pt x="16975" y="5243"/>
                  <a:pt x="16979" y="5292"/>
                  <a:pt x="16979" y="5446"/>
                </a:cubicBezTo>
                <a:cubicBezTo>
                  <a:pt x="16979" y="5604"/>
                  <a:pt x="16975" y="5648"/>
                  <a:pt x="16927" y="5693"/>
                </a:cubicBezTo>
                <a:cubicBezTo>
                  <a:pt x="16894" y="5725"/>
                  <a:pt x="16850" y="5745"/>
                  <a:pt x="16801" y="5745"/>
                </a:cubicBezTo>
                <a:cubicBezTo>
                  <a:pt x="16753" y="5745"/>
                  <a:pt x="16709" y="5725"/>
                  <a:pt x="16676" y="5693"/>
                </a:cubicBezTo>
                <a:cubicBezTo>
                  <a:pt x="16632" y="5648"/>
                  <a:pt x="16628" y="5600"/>
                  <a:pt x="16628" y="5446"/>
                </a:cubicBezTo>
                <a:cubicBezTo>
                  <a:pt x="16628" y="5288"/>
                  <a:pt x="16632" y="5243"/>
                  <a:pt x="16681" y="5199"/>
                </a:cubicBezTo>
                <a:cubicBezTo>
                  <a:pt x="16713" y="5166"/>
                  <a:pt x="16758" y="5146"/>
                  <a:pt x="16805" y="5146"/>
                </a:cubicBezTo>
                <a:cubicBezTo>
                  <a:pt x="16854" y="5146"/>
                  <a:pt x="16898" y="5162"/>
                  <a:pt x="16931" y="5199"/>
                </a:cubicBezTo>
                <a:close/>
                <a:moveTo>
                  <a:pt x="17737" y="5814"/>
                </a:moveTo>
                <a:lnTo>
                  <a:pt x="17733" y="5073"/>
                </a:lnTo>
                <a:lnTo>
                  <a:pt x="17652" y="5077"/>
                </a:lnTo>
                <a:lnTo>
                  <a:pt x="17652" y="5652"/>
                </a:lnTo>
                <a:lnTo>
                  <a:pt x="17267" y="5073"/>
                </a:lnTo>
                <a:lnTo>
                  <a:pt x="17190" y="5077"/>
                </a:lnTo>
                <a:lnTo>
                  <a:pt x="17194" y="5814"/>
                </a:lnTo>
                <a:lnTo>
                  <a:pt x="17275" y="5810"/>
                </a:lnTo>
                <a:lnTo>
                  <a:pt x="17275" y="5231"/>
                </a:lnTo>
                <a:lnTo>
                  <a:pt x="17660" y="5810"/>
                </a:lnTo>
                <a:lnTo>
                  <a:pt x="17737" y="5810"/>
                </a:lnTo>
                <a:lnTo>
                  <a:pt x="17737" y="5814"/>
                </a:lnTo>
                <a:close/>
                <a:moveTo>
                  <a:pt x="18316" y="4664"/>
                </a:moveTo>
                <a:lnTo>
                  <a:pt x="18271" y="4664"/>
                </a:lnTo>
                <a:lnTo>
                  <a:pt x="18271" y="6041"/>
                </a:lnTo>
                <a:lnTo>
                  <a:pt x="18316" y="6041"/>
                </a:lnTo>
                <a:lnTo>
                  <a:pt x="18316" y="4664"/>
                </a:lnTo>
                <a:close/>
              </a:path>
            </a:pathLst>
          </a:custGeom>
          <a:solidFill>
            <a:srgbClr val="8A243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23021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8146" y="735318"/>
            <a:ext cx="5351647" cy="3648779"/>
          </a:xfrm>
        </p:spPr>
        <p:txBody>
          <a:bodyPr anchor="ctr"/>
          <a:lstStyle>
            <a:lvl1pPr algn="ctr">
              <a:defRPr sz="6000" b="0" i="0">
                <a:latin typeface="Open Sans Light" charset="0"/>
                <a:ea typeface="Open Sans Light" charset="0"/>
                <a:cs typeface="Open Sans Light" charset="0"/>
              </a:defRPr>
            </a:lvl1pPr>
          </a:lstStyle>
          <a:p>
            <a:r>
              <a:rPr lang="en-US" dirty="0"/>
              <a:t>Click to edit Master title style</a:t>
            </a:r>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pic>
        <p:nvPicPr>
          <p:cNvPr id="12" name="Picture 11">
            <a:extLst>
              <a:ext uri="{FF2B5EF4-FFF2-40B4-BE49-F238E27FC236}">
                <a16:creationId xmlns:a16="http://schemas.microsoft.com/office/drawing/2014/main" id="{3A198D90-59E2-E745-AE40-BF19D75A02E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6516"/>
          <a:stretch/>
        </p:blipFill>
        <p:spPr>
          <a:xfrm>
            <a:off x="9887501" y="6333056"/>
            <a:ext cx="2172792" cy="388419"/>
          </a:xfrm>
          <a:prstGeom prst="rect">
            <a:avLst/>
          </a:prstGeom>
        </p:spPr>
      </p:pic>
    </p:spTree>
    <p:extLst>
      <p:ext uri="{BB962C8B-B14F-4D97-AF65-F5344CB8AC3E}">
        <p14:creationId xmlns:p14="http://schemas.microsoft.com/office/powerpoint/2010/main" val="1742228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659559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748782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680644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512093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572598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939385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566956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84725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074842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1701822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691270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1"/>
          <p:cNvSpPr/>
          <p:nvPr userDrawn="1"/>
        </p:nvSpPr>
        <p:spPr>
          <a:xfrm>
            <a:off x="0" y="344845"/>
            <a:ext cx="12192000" cy="155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quarter" idx="10"/>
          </p:nvPr>
        </p:nvSpPr>
        <p:spPr>
          <a:xfrm>
            <a:off x="852481" y="664458"/>
            <a:ext cx="10787248" cy="5071181"/>
          </a:xfrm>
          <a:prstGeom prst="rect">
            <a:avLst/>
          </a:prstGeom>
          <a:noFill/>
          <a:ln>
            <a:noFill/>
          </a:ln>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214222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719804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6"/>
            <a:ext cx="10972800" cy="3884613"/>
          </a:xfrm>
          <a:prstGeom prst="rect">
            <a:avLst/>
          </a:prstGeom>
        </p:spPr>
        <p:txBody>
          <a:bodyPr vert="horz"/>
          <a:lstStyle>
            <a:lvl1pPr marL="174625" indent="-174625">
              <a:tabLst/>
              <a:defRPr sz="2400">
                <a:solidFill>
                  <a:srgbClr val="0F3F59"/>
                </a:solidFill>
                <a:latin typeface="Open Sans"/>
                <a:cs typeface="Open Sans"/>
              </a:defRPr>
            </a:lvl1pPr>
            <a:lvl2pPr>
              <a:defRPr sz="2400">
                <a:solidFill>
                  <a:srgbClr val="0F3F59"/>
                </a:solidFill>
                <a:latin typeface="Open Sans"/>
                <a:cs typeface="Open Sans"/>
              </a:defRPr>
            </a:lvl2pPr>
            <a:lvl3pPr>
              <a:defRPr sz="2400">
                <a:solidFill>
                  <a:srgbClr val="0F3F59"/>
                </a:solidFill>
                <a:latin typeface="Open Sans"/>
                <a:cs typeface="Open Sans"/>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8297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7504" y="1428207"/>
            <a:ext cx="10276296" cy="3940628"/>
          </a:xfrm>
        </p:spPr>
        <p:txBody>
          <a:bodyPr anchor="ctr"/>
          <a:lstStyle>
            <a:lvl1pPr>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12" name="Rectangle 11">
            <a:extLst>
              <a:ext uri="{FF2B5EF4-FFF2-40B4-BE49-F238E27FC236}">
                <a16:creationId xmlns:a16="http://schemas.microsoft.com/office/drawing/2014/main" id="{D9B21D71-06FB-E64D-A5F6-CCE9BAFC0BEE}"/>
              </a:ext>
            </a:extLst>
          </p:cNvPr>
          <p:cNvSpPr/>
          <p:nvPr userDrawn="1"/>
        </p:nvSpPr>
        <p:spPr>
          <a:xfrm>
            <a:off x="892537" y="1445624"/>
            <a:ext cx="10559235" cy="3923211"/>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FD7AB8-1011-9D4B-BCE3-9AA61E5EC5B6}"/>
              </a:ext>
            </a:extLst>
          </p:cNvPr>
          <p:cNvSpPr/>
          <p:nvPr userDrawn="1"/>
        </p:nvSpPr>
        <p:spPr>
          <a:xfrm>
            <a:off x="838200" y="1419498"/>
            <a:ext cx="108676" cy="3971108"/>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38515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4095D5-6B0B-E541-B3B3-DE7CE23F9517}"/>
              </a:ext>
            </a:extLst>
          </p:cNvPr>
          <p:cNvSpPr/>
          <p:nvPr userDrawn="1"/>
        </p:nvSpPr>
        <p:spPr>
          <a:xfrm>
            <a:off x="817563" y="0"/>
            <a:ext cx="5351462" cy="404813"/>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02327A38-3038-524C-B488-896D7EE9ABBB}"/>
              </a:ext>
            </a:extLst>
          </p:cNvPr>
          <p:cNvSpPr/>
          <p:nvPr userDrawn="1"/>
        </p:nvSpPr>
        <p:spPr>
          <a:xfrm>
            <a:off x="817563" y="4468813"/>
            <a:ext cx="5351462" cy="2389187"/>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4E11E13D-5495-2E4E-B8E9-8278BCBBA209}"/>
              </a:ext>
            </a:extLst>
          </p:cNvPr>
          <p:cNvSpPr/>
          <p:nvPr userDrawn="1"/>
        </p:nvSpPr>
        <p:spPr>
          <a:xfrm>
            <a:off x="6737350" y="4545013"/>
            <a:ext cx="5454650" cy="74612"/>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159750" y="6275388"/>
            <a:ext cx="14874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170613" y="6042025"/>
            <a:ext cx="183038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886950" y="6332538"/>
            <a:ext cx="217328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38200" y="531765"/>
            <a:ext cx="5331593" cy="3801015"/>
          </a:xfrm>
        </p:spPr>
        <p:txBody>
          <a:bodyPr/>
          <a:lstStyle>
            <a:lvl1pPr algn="l">
              <a:defRPr sz="6000"/>
            </a:lvl1pPr>
          </a:lstStyle>
          <a:p>
            <a:r>
              <a:rPr lang="en-US" dirty="0"/>
              <a:t>Click to edit Master title style</a:t>
            </a:r>
          </a:p>
        </p:txBody>
      </p:sp>
      <p:sp>
        <p:nvSpPr>
          <p:cNvPr id="9"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BBBFD9DD-F1DF-45E6-B46C-4CE31F9929B9}" type="datetimeFigureOut">
              <a:rPr lang="en-US"/>
              <a:pPr>
                <a:defRPr/>
              </a:pPr>
              <a:t>7/21/2021</a:t>
            </a:fld>
            <a:endParaRPr lang="en-US" dirty="0"/>
          </a:p>
        </p:txBody>
      </p:sp>
    </p:spTree>
    <p:extLst>
      <p:ext uri="{BB962C8B-B14F-4D97-AF65-F5344CB8AC3E}">
        <p14:creationId xmlns:p14="http://schemas.microsoft.com/office/powerpoint/2010/main" val="41310218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0920D-EFD8-D840-B054-5D23C248CBFF}"/>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C644F66F-3F35-AE4F-8217-CF6C93567902}"/>
              </a:ext>
            </a:extLst>
          </p:cNvPr>
          <p:cNvSpPr/>
          <p:nvPr userDrawn="1"/>
        </p:nvSpPr>
        <p:spPr>
          <a:xfrm>
            <a:off x="2192338" y="6259513"/>
            <a:ext cx="7793037" cy="598487"/>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B7687A03-5711-496B-8ED0-CFBBD89719B1}" type="datetimeFigureOut">
              <a:rPr lang="en-US"/>
              <a:pPr>
                <a:defRPr/>
              </a:pPr>
              <a:t>7/21/2021</a:t>
            </a:fld>
            <a:endParaRPr lang="en-US"/>
          </a:p>
        </p:txBody>
      </p:sp>
      <p:sp>
        <p:nvSpPr>
          <p:cNvPr id="7"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8"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CFA4CDE-71E5-4313-A639-D025093EE751}" type="slidenum">
              <a:rPr lang="en-US"/>
              <a:pPr>
                <a:defRPr/>
              </a:pPr>
              <a:t>‹#›</a:t>
            </a:fld>
            <a:endParaRPr lang="en-US"/>
          </a:p>
        </p:txBody>
      </p:sp>
    </p:spTree>
    <p:extLst>
      <p:ext uri="{BB962C8B-B14F-4D97-AF65-F5344CB8AC3E}">
        <p14:creationId xmlns:p14="http://schemas.microsoft.com/office/powerpoint/2010/main" val="3530935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D24011-C832-684A-8DD1-47FDC5EA7202}"/>
              </a:ext>
            </a:extLst>
          </p:cNvPr>
          <p:cNvSpPr/>
          <p:nvPr userDrawn="1"/>
        </p:nvSpPr>
        <p:spPr>
          <a:xfrm>
            <a:off x="847725" y="403225"/>
            <a:ext cx="3594100" cy="493713"/>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FE2B2CE5-86D5-A64B-B556-C42CD68907F1}"/>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3617664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6A1A6F-789C-7C44-9179-157E0BCAEA32}"/>
              </a:ext>
            </a:extLst>
          </p:cNvPr>
          <p:cNvSpPr/>
          <p:nvPr userDrawn="1"/>
        </p:nvSpPr>
        <p:spPr>
          <a:xfrm>
            <a:off x="817563" y="1663700"/>
            <a:ext cx="10529887" cy="46038"/>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A49FE60B-4005-CA44-89C5-CA8B7CEC5705}"/>
              </a:ext>
            </a:extLst>
          </p:cNvPr>
          <p:cNvSpPr/>
          <p:nvPr userDrawn="1"/>
        </p:nvSpPr>
        <p:spPr>
          <a:xfrm>
            <a:off x="817563" y="4589463"/>
            <a:ext cx="10529887" cy="46037"/>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481F3CC9-087A-409D-BA64-1743782E594C}" type="datetimeFigureOut">
              <a:rPr lang="en-US"/>
              <a:pPr>
                <a:defRPr/>
              </a:pPr>
              <a:t>7/21/2021</a:t>
            </a:fld>
            <a:endParaRPr lang="en-US"/>
          </a:p>
        </p:txBody>
      </p:sp>
      <p:sp>
        <p:nvSpPr>
          <p:cNvPr id="7"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8"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7C33904-A108-451A-BCB2-07D57F7C1EDB}" type="slidenum">
              <a:rPr lang="en-US"/>
              <a:pPr>
                <a:defRPr/>
              </a:pPr>
              <a:t>‹#›</a:t>
            </a:fld>
            <a:endParaRPr lang="en-US"/>
          </a:p>
        </p:txBody>
      </p:sp>
    </p:spTree>
    <p:extLst>
      <p:ext uri="{BB962C8B-B14F-4D97-AF65-F5344CB8AC3E}">
        <p14:creationId xmlns:p14="http://schemas.microsoft.com/office/powerpoint/2010/main" val="39586253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FD7AB8-1011-9D4B-BCE3-9AA61E5EC5B6}"/>
              </a:ext>
            </a:extLst>
          </p:cNvPr>
          <p:cNvSpPr/>
          <p:nvPr userDrawn="1"/>
        </p:nvSpPr>
        <p:spPr>
          <a:xfrm>
            <a:off x="0" y="0"/>
            <a:ext cx="12192000" cy="6858000"/>
          </a:xfrm>
          <a:prstGeom prst="rect">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ed Rectangle 3">
            <a:extLst>
              <a:ext uri="{FF2B5EF4-FFF2-40B4-BE49-F238E27FC236}">
                <a16:creationId xmlns:a16="http://schemas.microsoft.com/office/drawing/2014/main" id="{913F1A8E-B361-034F-905F-9E9FE732489D}"/>
              </a:ext>
            </a:extLst>
          </p:cNvPr>
          <p:cNvSpPr/>
          <p:nvPr userDrawn="1"/>
        </p:nvSpPr>
        <p:spPr>
          <a:xfrm>
            <a:off x="1095375" y="1030288"/>
            <a:ext cx="9988550" cy="4797425"/>
          </a:xfrm>
          <a:prstGeom prst="roundRect">
            <a:avLst>
              <a:gd name="adj" fmla="val 75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1184366" y="1353671"/>
            <a:ext cx="9805851" cy="4071768"/>
          </a:xfrm>
        </p:spPr>
        <p:txBody>
          <a:bodyPr>
            <a:normAutofit/>
          </a:bodyPr>
          <a:lstStyle>
            <a:lvl1pPr>
              <a:defRPr sz="5000"/>
            </a:lvl1pPr>
          </a:lstStyle>
          <a:p>
            <a:r>
              <a:rPr lang="en-US" dirty="0"/>
              <a:t>Click to edit Master title style</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56661B0F-4D1C-49DD-8827-2D0E11BAC29E}" type="datetimeFigureOut">
              <a:rPr lang="en-US"/>
              <a:pPr>
                <a:defRPr/>
              </a:pPr>
              <a:t>7/21/2021</a:t>
            </a:fld>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CD2F8E8-6C9B-47FE-A1DD-B54DAD21B433}" type="slidenum">
              <a:rPr lang="en-US"/>
              <a:pPr>
                <a:defRPr/>
              </a:pPr>
              <a:t>‹#›</a:t>
            </a:fld>
            <a:endParaRPr lang="en-US"/>
          </a:p>
        </p:txBody>
      </p:sp>
    </p:spTree>
    <p:extLst>
      <p:ext uri="{BB962C8B-B14F-4D97-AF65-F5344CB8AC3E}">
        <p14:creationId xmlns:p14="http://schemas.microsoft.com/office/powerpoint/2010/main" val="26286744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B21D71-06FB-E64D-A5F6-CCE9BAFC0BEE}"/>
              </a:ext>
            </a:extLst>
          </p:cNvPr>
          <p:cNvSpPr/>
          <p:nvPr userDrawn="1"/>
        </p:nvSpPr>
        <p:spPr>
          <a:xfrm>
            <a:off x="892175" y="1446213"/>
            <a:ext cx="10560050" cy="3922712"/>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09FD7AB8-1011-9D4B-BCE3-9AA61E5EC5B6}"/>
              </a:ext>
            </a:extLst>
          </p:cNvPr>
          <p:cNvSpPr/>
          <p:nvPr userDrawn="1"/>
        </p:nvSpPr>
        <p:spPr>
          <a:xfrm>
            <a:off x="838200" y="1419225"/>
            <a:ext cx="107950" cy="3971925"/>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1077504" y="1428207"/>
            <a:ext cx="10276296" cy="3940628"/>
          </a:xfrm>
        </p:spPr>
        <p:txBody>
          <a:bodyPr/>
          <a:lstStyle>
            <a:lvl1pPr>
              <a:defRPr sz="6000"/>
            </a:lvl1pPr>
          </a:lstStyle>
          <a:p>
            <a:r>
              <a:rPr lang="en-US" dirty="0"/>
              <a:t>Click to edit Master title style</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ACF64102-2F1C-423C-A62C-50031E7CE886}" type="datetimeFigureOut">
              <a:rPr lang="en-US"/>
              <a:pPr>
                <a:defRPr/>
              </a:pPr>
              <a:t>7/21/2021</a:t>
            </a:fld>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9C0A793-95A9-4AE8-B864-817BD06780B0}" type="slidenum">
              <a:rPr lang="en-US"/>
              <a:pPr>
                <a:defRPr/>
              </a:pPr>
              <a:t>‹#›</a:t>
            </a:fld>
            <a:endParaRPr lang="en-US"/>
          </a:p>
        </p:txBody>
      </p:sp>
    </p:spTree>
    <p:extLst>
      <p:ext uri="{BB962C8B-B14F-4D97-AF65-F5344CB8AC3E}">
        <p14:creationId xmlns:p14="http://schemas.microsoft.com/office/powerpoint/2010/main" val="19265826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6ECC58-DC6C-2A4F-8290-D2220A39C945}"/>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p:cNvSpPr>
            <a:spLocks noGrp="1"/>
          </p:cNvSpPr>
          <p:nvPr>
            <p:ph type="dt" sz="half" idx="10"/>
          </p:nvPr>
        </p:nvSpPr>
        <p:spPr>
          <a:xfrm>
            <a:off x="838200" y="6356350"/>
            <a:ext cx="2743200" cy="365125"/>
          </a:xfrm>
          <a:prstGeom prst="rect">
            <a:avLst/>
          </a:prstGeom>
        </p:spPr>
        <p:txBody>
          <a:bodyPr/>
          <a:lstStyle>
            <a:lvl1pPr>
              <a:defRPr/>
            </a:lvl1pPr>
          </a:lstStyle>
          <a:p>
            <a:pPr>
              <a:defRPr/>
            </a:pPr>
            <a:fld id="{45D9A1A8-B30B-4D16-BDF5-A00A0D7876AA}" type="datetimeFigureOut">
              <a:rPr lang="en-US"/>
              <a:pPr>
                <a:defRPr/>
              </a:pPr>
              <a:t>7/21/2021</a:t>
            </a:fld>
            <a:endParaRPr lang="en-US"/>
          </a:p>
        </p:txBody>
      </p:sp>
      <p:sp>
        <p:nvSpPr>
          <p:cNvPr id="7" name="Footer Placeholder 5"/>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8"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B22A32A-80A1-4ABB-AAAE-DD14386A903D}" type="slidenum">
              <a:rPr lang="en-US"/>
              <a:pPr>
                <a:defRPr/>
              </a:pPr>
              <a:t>‹#›</a:t>
            </a:fld>
            <a:endParaRPr lang="en-US"/>
          </a:p>
        </p:txBody>
      </p:sp>
    </p:spTree>
    <p:extLst>
      <p:ext uri="{BB962C8B-B14F-4D97-AF65-F5344CB8AC3E}">
        <p14:creationId xmlns:p14="http://schemas.microsoft.com/office/powerpoint/2010/main" val="1125797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B04E29-1FB7-2D43-9379-B7D757767005}"/>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i="0">
                <a:solidFill>
                  <a:srgbClr val="4C768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i="0">
                <a:solidFill>
                  <a:srgbClr val="4C768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p:cNvSpPr>
            <a:spLocks noGrp="1"/>
          </p:cNvSpPr>
          <p:nvPr>
            <p:ph type="dt" sz="half" idx="10"/>
          </p:nvPr>
        </p:nvSpPr>
        <p:spPr>
          <a:xfrm>
            <a:off x="838200" y="6356350"/>
            <a:ext cx="2743200" cy="365125"/>
          </a:xfrm>
          <a:prstGeom prst="rect">
            <a:avLst/>
          </a:prstGeom>
        </p:spPr>
        <p:txBody>
          <a:bodyPr/>
          <a:lstStyle>
            <a:lvl1pPr>
              <a:defRPr/>
            </a:lvl1pPr>
          </a:lstStyle>
          <a:p>
            <a:pPr>
              <a:defRPr/>
            </a:pPr>
            <a:fld id="{857FCF38-739A-4858-BB5E-0BDCB42BB3E5}" type="datetimeFigureOut">
              <a:rPr lang="en-US"/>
              <a:pPr>
                <a:defRPr/>
              </a:pPr>
              <a:t>7/21/2021</a:t>
            </a:fld>
            <a:endParaRPr lang="en-US" dirty="0"/>
          </a:p>
        </p:txBody>
      </p:sp>
      <p:sp>
        <p:nvSpPr>
          <p:cNvPr id="9" name="Footer Placeholder 7"/>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10" name="Slide Number Placeholder 8"/>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18E3C61-F6DE-45DE-B0ED-F43E51BB7892}" type="slidenum">
              <a:rPr lang="en-US"/>
              <a:pPr>
                <a:defRPr/>
              </a:pPr>
              <a:t>‹#›</a:t>
            </a:fld>
            <a:endParaRPr lang="en-US" dirty="0"/>
          </a:p>
        </p:txBody>
      </p:sp>
    </p:spTree>
    <p:extLst>
      <p:ext uri="{BB962C8B-B14F-4D97-AF65-F5344CB8AC3E}">
        <p14:creationId xmlns:p14="http://schemas.microsoft.com/office/powerpoint/2010/main" val="2463707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9805875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B3F4C6-A444-A14D-957A-BEC11AE76162}"/>
              </a:ext>
            </a:extLst>
          </p:cNvPr>
          <p:cNvSpPr/>
          <p:nvPr userDrawn="1"/>
        </p:nvSpPr>
        <p:spPr>
          <a:xfrm>
            <a:off x="847725" y="358775"/>
            <a:ext cx="11344275" cy="50800"/>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p:cNvSpPr>
            <a:spLocks noGrp="1"/>
          </p:cNvSpPr>
          <p:nvPr>
            <p:ph type="dt" sz="half" idx="10"/>
          </p:nvPr>
        </p:nvSpPr>
        <p:spPr>
          <a:xfrm>
            <a:off x="838200" y="6356350"/>
            <a:ext cx="2743200" cy="365125"/>
          </a:xfrm>
          <a:prstGeom prst="rect">
            <a:avLst/>
          </a:prstGeom>
        </p:spPr>
        <p:txBody>
          <a:bodyPr/>
          <a:lstStyle>
            <a:lvl1pPr>
              <a:defRPr/>
            </a:lvl1pPr>
          </a:lstStyle>
          <a:p>
            <a:pPr>
              <a:defRPr/>
            </a:pPr>
            <a:fld id="{3B47EB63-4A14-40D5-98BB-6D36E7C73169}" type="datetimeFigureOut">
              <a:rPr lang="en-US"/>
              <a:pPr>
                <a:defRPr/>
              </a:pPr>
              <a:t>7/21/2021</a:t>
            </a:fld>
            <a:endParaRPr lang="en-US"/>
          </a:p>
        </p:txBody>
      </p:sp>
      <p:sp>
        <p:nvSpPr>
          <p:cNvPr id="5" name="Footer Placeholder 3"/>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6" name="Slide Number Placeholder 4"/>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F2D0131-B3BA-4174-90A5-F7DB9C5499DD}" type="slidenum">
              <a:rPr lang="en-US"/>
              <a:pPr>
                <a:defRPr/>
              </a:pPr>
              <a:t>‹#›</a:t>
            </a:fld>
            <a:endParaRPr lang="en-US"/>
          </a:p>
        </p:txBody>
      </p:sp>
    </p:spTree>
    <p:extLst>
      <p:ext uri="{BB962C8B-B14F-4D97-AF65-F5344CB8AC3E}">
        <p14:creationId xmlns:p14="http://schemas.microsoft.com/office/powerpoint/2010/main" val="1281528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a:defRPr/>
            </a:lvl1pPr>
          </a:lstStyle>
          <a:p>
            <a:pPr>
              <a:defRPr/>
            </a:pPr>
            <a:fld id="{E6D6F25F-A357-4866-98F6-753FC3A1405F}" type="datetimeFigureOut">
              <a:rPr lang="en-US"/>
              <a:pPr>
                <a:defRPr/>
              </a:pPr>
              <a:t>7/21/2021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2BEE92B-433A-4076-9ABC-30D29848915A}" type="slidenum">
              <a:rPr lang="en-US"/>
              <a:pPr>
                <a:defRPr/>
              </a:pPr>
              <a:t>‹#›</a:t>
            </a:fld>
            <a:endParaRPr lang="en-US"/>
          </a:p>
        </p:txBody>
      </p:sp>
    </p:spTree>
    <p:extLst>
      <p:ext uri="{BB962C8B-B14F-4D97-AF65-F5344CB8AC3E}">
        <p14:creationId xmlns:p14="http://schemas.microsoft.com/office/powerpoint/2010/main" val="1383350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vl1pPr>
          </a:lstStyle>
          <a:p>
            <a:pPr>
              <a:defRPr/>
            </a:pPr>
            <a:fld id="{9AABACE7-FAC2-4420-BA92-B81180D8B462}" type="datetimeFigureOut">
              <a:rPr lang="en-US"/>
              <a:pPr>
                <a:defRPr/>
              </a:pPr>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FC2C8AF-E72C-4760-8A56-C60DD097CFE2}" type="slidenum">
              <a:rPr lang="en-US"/>
              <a:pPr>
                <a:defRPr/>
              </a:pPr>
              <a:t>‹#›</a:t>
            </a:fld>
            <a:endParaRPr lang="en-US"/>
          </a:p>
        </p:txBody>
      </p:sp>
    </p:spTree>
    <p:extLst>
      <p:ext uri="{BB962C8B-B14F-4D97-AF65-F5344CB8AC3E}">
        <p14:creationId xmlns:p14="http://schemas.microsoft.com/office/powerpoint/2010/main" val="5745821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vl1pPr>
          </a:lstStyle>
          <a:p>
            <a:pPr>
              <a:defRPr/>
            </a:pPr>
            <a:fld id="{D292A919-900E-44B7-8AD6-267A7B28B2D2}" type="datetimeFigureOut">
              <a:rPr lang="en-US"/>
              <a:pPr>
                <a:defRPr/>
              </a:pPr>
              <a:t>7/21/2021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31D19F2-34E4-48E6-917C-2EC6F5D412D3}" type="slidenum">
              <a:rPr lang="en-US"/>
              <a:pPr>
                <a:defRPr/>
              </a:pPr>
              <a:t>‹#›</a:t>
            </a:fld>
            <a:endParaRPr lang="en-US" dirty="0"/>
          </a:p>
        </p:txBody>
      </p:sp>
    </p:spTree>
    <p:extLst>
      <p:ext uri="{BB962C8B-B14F-4D97-AF65-F5344CB8AC3E}">
        <p14:creationId xmlns:p14="http://schemas.microsoft.com/office/powerpoint/2010/main" val="23378756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27E07B70-5BF8-4389-9571-6E8B6423EB85}" type="datetimeFigureOut">
              <a:rPr lang="en-US"/>
              <a:pPr>
                <a:defRPr/>
              </a:pPr>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B53256D-C2FB-461A-AD64-C1425471BD1B}" type="slidenum">
              <a:rPr lang="en-US"/>
              <a:pPr>
                <a:defRPr/>
              </a:pPr>
              <a:t>‹#›</a:t>
            </a:fld>
            <a:endParaRPr lang="en-US"/>
          </a:p>
        </p:txBody>
      </p:sp>
    </p:spTree>
    <p:extLst>
      <p:ext uri="{BB962C8B-B14F-4D97-AF65-F5344CB8AC3E}">
        <p14:creationId xmlns:p14="http://schemas.microsoft.com/office/powerpoint/2010/main" val="40885302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fld id="{7EC37571-E050-4EA7-8A82-C66CD822602C}" type="datetimeFigureOut">
              <a:rPr lang="en-US"/>
              <a:pPr>
                <a:defRPr/>
              </a:pPr>
              <a:t>7/21/2021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dirty="0"/>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8673E2C-289B-43FA-AD7B-F69A0CC45F62}" type="slidenum">
              <a:rPr lang="en-US"/>
              <a:pPr>
                <a:defRPr/>
              </a:pPr>
              <a:t>‹#›</a:t>
            </a:fld>
            <a:endParaRPr lang="en-US"/>
          </a:p>
        </p:txBody>
      </p:sp>
    </p:spTree>
    <p:extLst>
      <p:ext uri="{BB962C8B-B14F-4D97-AF65-F5344CB8AC3E}">
        <p14:creationId xmlns:p14="http://schemas.microsoft.com/office/powerpoint/2010/main" val="34551680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8146" y="735318"/>
            <a:ext cx="5351647" cy="3648779"/>
          </a:xfrm>
        </p:spPr>
        <p:txBody>
          <a:bodyPr anchor="ctr"/>
          <a:lstStyle>
            <a:lvl1pPr algn="ctr">
              <a:defRPr sz="6000" b="0" i="0">
                <a:latin typeface="Open Sans Light" charset="0"/>
                <a:ea typeface="Open Sans Light" charset="0"/>
                <a:cs typeface="Open Sans Light" charset="0"/>
              </a:defRPr>
            </a:lvl1pPr>
          </a:lstStyle>
          <a:p>
            <a:r>
              <a:rPr lang="en-US" dirty="0"/>
              <a:t>Click to edit Master title style</a:t>
            </a:r>
          </a:p>
        </p:txBody>
      </p:sp>
      <p:sp>
        <p:nvSpPr>
          <p:cNvPr id="7" name="Rectangle 6">
            <a:extLst>
              <a:ext uri="{FF2B5EF4-FFF2-40B4-BE49-F238E27FC236}">
                <a16:creationId xmlns:a16="http://schemas.microsoft.com/office/drawing/2014/main" id="{5D4095D5-6B0B-E541-B3B3-DE7CE23F9517}"/>
              </a:ext>
            </a:extLst>
          </p:cNvPr>
          <p:cNvSpPr/>
          <p:nvPr userDrawn="1"/>
        </p:nvSpPr>
        <p:spPr>
          <a:xfrm>
            <a:off x="818147" y="-1"/>
            <a:ext cx="5351647" cy="40426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2327A38-3038-524C-B488-896D7EE9ABBB}"/>
              </a:ext>
            </a:extLst>
          </p:cNvPr>
          <p:cNvSpPr/>
          <p:nvPr userDrawn="1"/>
        </p:nvSpPr>
        <p:spPr>
          <a:xfrm>
            <a:off x="818146" y="4469307"/>
            <a:ext cx="5351647" cy="238869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11E13D-5495-2E4E-B8E9-8278BCBBA209}"/>
              </a:ext>
            </a:extLst>
          </p:cNvPr>
          <p:cNvSpPr/>
          <p:nvPr userDrawn="1"/>
        </p:nvSpPr>
        <p:spPr>
          <a:xfrm>
            <a:off x="6737684" y="4544715"/>
            <a:ext cx="5454316" cy="75411"/>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1B0B003-7E13-BC4D-AB56-0F75B198E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9720" y="6276081"/>
            <a:ext cx="1487776" cy="462521"/>
          </a:xfrm>
          <a:prstGeom prst="rect">
            <a:avLst/>
          </a:prstGeom>
        </p:spPr>
      </p:pic>
      <p:pic>
        <p:nvPicPr>
          <p:cNvPr id="11" name="Picture 10">
            <a:extLst>
              <a:ext uri="{FF2B5EF4-FFF2-40B4-BE49-F238E27FC236}">
                <a16:creationId xmlns:a16="http://schemas.microsoft.com/office/drawing/2014/main" id="{F76BAF2D-1416-6F4C-946E-29510DD9A95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450" t="19894" r="22003" b="36357"/>
          <a:stretch/>
        </p:blipFill>
        <p:spPr>
          <a:xfrm>
            <a:off x="6170988" y="6041922"/>
            <a:ext cx="1830010" cy="730870"/>
          </a:xfrm>
          <a:prstGeom prst="rect">
            <a:avLst/>
          </a:prstGeom>
        </p:spPr>
      </p:pic>
      <p:pic>
        <p:nvPicPr>
          <p:cNvPr id="12" name="Picture 11">
            <a:extLst>
              <a:ext uri="{FF2B5EF4-FFF2-40B4-BE49-F238E27FC236}">
                <a16:creationId xmlns:a16="http://schemas.microsoft.com/office/drawing/2014/main" id="{3A198D90-59E2-E745-AE40-BF19D75A02E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6516"/>
          <a:stretch/>
        </p:blipFill>
        <p:spPr>
          <a:xfrm>
            <a:off x="9887501" y="6333056"/>
            <a:ext cx="2172792" cy="388419"/>
          </a:xfrm>
          <a:prstGeom prst="rect">
            <a:avLst/>
          </a:prstGeom>
        </p:spPr>
      </p:pic>
    </p:spTree>
    <p:extLst>
      <p:ext uri="{BB962C8B-B14F-4D97-AF65-F5344CB8AC3E}">
        <p14:creationId xmlns:p14="http://schemas.microsoft.com/office/powerpoint/2010/main" val="5352693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1992658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8018220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515565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48A568-EAB6-44B3-ACC3-AAC7C3B2D858}" type="datetimeFigureOut">
              <a:rPr lang="en-US" smtClean="0"/>
              <a:t>7/21/2021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7166429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34700631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5915332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0746918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22500423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8111992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9648299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48A568-EAB6-44B3-ACC3-AAC7C3B2D858}"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414150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1"/>
          <p:cNvSpPr/>
          <p:nvPr userDrawn="1"/>
        </p:nvSpPr>
        <p:spPr>
          <a:xfrm>
            <a:off x="0" y="344845"/>
            <a:ext cx="12192000" cy="155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quarter" idx="10"/>
          </p:nvPr>
        </p:nvSpPr>
        <p:spPr>
          <a:xfrm>
            <a:off x="852481" y="664458"/>
            <a:ext cx="10787248" cy="5071181"/>
          </a:xfrm>
          <a:prstGeom prst="rect">
            <a:avLst/>
          </a:prstGeom>
          <a:noFill/>
          <a:ln>
            <a:noFill/>
          </a:ln>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9352895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609600" y="274638"/>
            <a:ext cx="109728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609600" y="1743076"/>
            <a:ext cx="10972800" cy="3884613"/>
          </a:xfrm>
          <a:prstGeom prst="rect">
            <a:avLst/>
          </a:prstGeom>
        </p:spPr>
        <p:txBody>
          <a:bodyPr vert="horz"/>
          <a:lstStyle>
            <a:lvl1pPr marL="174625" indent="-174625">
              <a:tabLst/>
              <a:defRPr sz="2400">
                <a:solidFill>
                  <a:srgbClr val="0F3F59"/>
                </a:solidFill>
                <a:latin typeface="Open Sans"/>
                <a:cs typeface="Open Sans"/>
              </a:defRPr>
            </a:lvl1pPr>
            <a:lvl2pPr>
              <a:defRPr sz="2400">
                <a:solidFill>
                  <a:srgbClr val="0F3F59"/>
                </a:solidFill>
                <a:latin typeface="Open Sans"/>
                <a:cs typeface="Open Sans"/>
              </a:defRPr>
            </a:lvl2pPr>
            <a:lvl3pPr>
              <a:defRPr sz="2400">
                <a:solidFill>
                  <a:srgbClr val="0F3F59"/>
                </a:solidFill>
                <a:latin typeface="Open Sans"/>
                <a:cs typeface="Open Sans"/>
              </a:defRPr>
            </a:lvl3pPr>
            <a:lvl4pPr>
              <a:defRPr sz="2400">
                <a:solidFill>
                  <a:srgbClr val="0F3F59"/>
                </a:solidFill>
                <a:latin typeface="Open Sans"/>
                <a:cs typeface="Open Sans"/>
              </a:defRPr>
            </a:lvl4pPr>
            <a:lvl5pPr>
              <a:defRPr sz="2400">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00016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77504" y="1428207"/>
            <a:ext cx="10276296" cy="3940628"/>
          </a:xfrm>
        </p:spPr>
        <p:txBody>
          <a:bodyPr anchor="ctr"/>
          <a:lstStyle>
            <a:lvl1pPr>
              <a:defRPr sz="6000"/>
            </a:lvl1pPr>
          </a:lstStyle>
          <a:p>
            <a:r>
              <a:rPr lang="en-US" dirty="0"/>
              <a:t>Click to edit Master 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2C7999D-FFF7-4B5D-A991-3BB29E6DD703}" type="datetimeFigureOut">
              <a:rPr lang="en-US" smtClean="0"/>
              <a:t>7/21/2021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D6A595-1AF5-448D-81BA-CFAB830FD781}" type="slidenum">
              <a:rPr lang="en-US" smtClean="0"/>
              <a:t>‹#›</a:t>
            </a:fld>
            <a:endParaRPr lang="en-US"/>
          </a:p>
        </p:txBody>
      </p:sp>
      <p:sp>
        <p:nvSpPr>
          <p:cNvPr id="12" name="Rectangle 11">
            <a:extLst>
              <a:ext uri="{FF2B5EF4-FFF2-40B4-BE49-F238E27FC236}">
                <a16:creationId xmlns:a16="http://schemas.microsoft.com/office/drawing/2014/main" id="{D9B21D71-06FB-E64D-A5F6-CCE9BAFC0BEE}"/>
              </a:ext>
            </a:extLst>
          </p:cNvPr>
          <p:cNvSpPr/>
          <p:nvPr userDrawn="1"/>
        </p:nvSpPr>
        <p:spPr>
          <a:xfrm>
            <a:off x="892537" y="1445624"/>
            <a:ext cx="10559235" cy="3923211"/>
          </a:xfrm>
          <a:prstGeom prst="rect">
            <a:avLst/>
          </a:prstGeom>
          <a:noFill/>
          <a:ln w="38100">
            <a:solidFill>
              <a:srgbClr val="8EC7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FD7AB8-1011-9D4B-BCE3-9AA61E5EC5B6}"/>
              </a:ext>
            </a:extLst>
          </p:cNvPr>
          <p:cNvSpPr/>
          <p:nvPr userDrawn="1"/>
        </p:nvSpPr>
        <p:spPr>
          <a:xfrm>
            <a:off x="838200" y="1419498"/>
            <a:ext cx="108676" cy="3971108"/>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72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48A568-EAB6-44B3-ACC3-AAC7C3B2D858}" type="datetimeFigureOut">
              <a:rPr lang="en-US" smtClean="0"/>
              <a:t>7/21/2021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7768789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49624" y="304800"/>
            <a:ext cx="11435976" cy="914400"/>
          </a:xfrm>
        </p:spPr>
        <p:txBody>
          <a:bodyPr/>
          <a:lstStyle>
            <a:lvl1pPr>
              <a:defRPr>
                <a:solidFill>
                  <a:srgbClr val="800000"/>
                </a:solidFill>
              </a:defRPr>
            </a:lvl1pPr>
          </a:lstStyle>
          <a:p>
            <a:r>
              <a:rPr lang="en-US" dirty="0"/>
              <a:t>Click to edit Master title style</a:t>
            </a:r>
          </a:p>
        </p:txBody>
      </p:sp>
      <p:sp>
        <p:nvSpPr>
          <p:cNvPr id="4" name="Text Placeholder 3"/>
          <p:cNvSpPr>
            <a:spLocks noGrp="1"/>
          </p:cNvSpPr>
          <p:nvPr>
            <p:ph type="body" sz="half" idx="2" hasCustomPrompt="1"/>
          </p:nvPr>
        </p:nvSpPr>
        <p:spPr>
          <a:xfrm>
            <a:off x="349623" y="1604309"/>
            <a:ext cx="6777317" cy="4236197"/>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5">
            <a:extLst>
              <a:ext uri="{FF2B5EF4-FFF2-40B4-BE49-F238E27FC236}">
                <a16:creationId xmlns:a16="http://schemas.microsoft.com/office/drawing/2014/main" id="{455B1555-9EDF-FF45-985E-3942E52C207A}"/>
              </a:ext>
            </a:extLst>
          </p:cNvPr>
          <p:cNvSpPr>
            <a:spLocks noGrp="1"/>
          </p:cNvSpPr>
          <p:nvPr>
            <p:ph type="pic" sz="quarter" idx="10"/>
          </p:nvPr>
        </p:nvSpPr>
        <p:spPr>
          <a:xfrm>
            <a:off x="7401859" y="1604309"/>
            <a:ext cx="4383741" cy="4357594"/>
          </a:xfrm>
        </p:spPr>
        <p:txBody>
          <a:bodyPr/>
          <a:lstStyle/>
          <a:p>
            <a:endParaRPr lang="en-US" dirty="0"/>
          </a:p>
        </p:txBody>
      </p:sp>
    </p:spTree>
    <p:extLst>
      <p:ext uri="{BB962C8B-B14F-4D97-AF65-F5344CB8AC3E}">
        <p14:creationId xmlns:p14="http://schemas.microsoft.com/office/powerpoint/2010/main" val="36407275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D24011-C832-684A-8DD1-47FDC5EA7202}"/>
              </a:ext>
            </a:extLst>
          </p:cNvPr>
          <p:cNvSpPr/>
          <p:nvPr userDrawn="1"/>
        </p:nvSpPr>
        <p:spPr>
          <a:xfrm>
            <a:off x="847252" y="402937"/>
            <a:ext cx="3594226" cy="493354"/>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E2B2CE5-86D5-A64B-B556-C42CD68907F1}"/>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AACBB2F-09A0-AD40-9777-EE1E77A81F7A}"/>
              </a:ext>
            </a:extLst>
          </p:cNvPr>
          <p:cNvSpPr>
            <a:spLocks noGrp="1"/>
          </p:cNvSpPr>
          <p:nvPr>
            <p:ph idx="1"/>
          </p:nvPr>
        </p:nvSpPr>
        <p:spPr>
          <a:xfrm>
            <a:off x="838200" y="1188053"/>
            <a:ext cx="10515600" cy="4988910"/>
          </a:xfrm>
        </p:spPr>
        <p:txBody>
          <a:bodyPr/>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FF74080A-7183-D044-8F23-50E787BC444B}"/>
              </a:ext>
            </a:extLst>
          </p:cNvPr>
          <p:cNvSpPr>
            <a:spLocks noGrp="1"/>
          </p:cNvSpPr>
          <p:nvPr>
            <p:ph type="title"/>
          </p:nvPr>
        </p:nvSpPr>
        <p:spPr>
          <a:xfrm>
            <a:off x="944988" y="476439"/>
            <a:ext cx="3353356" cy="344515"/>
          </a:xfrm>
        </p:spPr>
        <p:txBody>
          <a:bodyPr>
            <a:noAutofit/>
          </a:bodyPr>
          <a:lstStyle>
            <a:lvl1pPr>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1784900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8A568-EAB6-44B3-ACC3-AAC7C3B2D858}" type="datetimeFigureOut">
              <a:rPr lang="en-US" smtClean="0"/>
              <a:t>7/21/2021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450585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553688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48A568-EAB6-44B3-ACC3-AAC7C3B2D858}" type="datetimeFigureOut">
              <a:rPr lang="en-US" smtClean="0"/>
              <a:t>7/21/2021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0C117-791C-4675-BB2E-97E0CB113645}" type="slidenum">
              <a:rPr lang="en-US" smtClean="0"/>
              <a:t>‹#›</a:t>
            </a:fld>
            <a:endParaRPr lang="en-US"/>
          </a:p>
        </p:txBody>
      </p:sp>
    </p:spTree>
    <p:extLst>
      <p:ext uri="{BB962C8B-B14F-4D97-AF65-F5344CB8AC3E}">
        <p14:creationId xmlns:p14="http://schemas.microsoft.com/office/powerpoint/2010/main" val="106805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4.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8A568-EAB6-44B3-ACC3-AAC7C3B2D858}" type="datetimeFigureOut">
              <a:rPr lang="en-US" smtClean="0"/>
              <a:t>7/21/2021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0C117-791C-4675-BB2E-97E0CB113645}" type="slidenum">
              <a:rPr lang="en-US" smtClean="0"/>
              <a:t>‹#›</a:t>
            </a:fld>
            <a:endParaRPr lang="en-US"/>
          </a:p>
        </p:txBody>
      </p:sp>
    </p:spTree>
    <p:extLst>
      <p:ext uri="{BB962C8B-B14F-4D97-AF65-F5344CB8AC3E}">
        <p14:creationId xmlns:p14="http://schemas.microsoft.com/office/powerpoint/2010/main" val="2165673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A0920D-EFD8-D840-B054-5D23C248CBFF}"/>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721178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txStyles>
    <p:titleStyle>
      <a:lvl1pPr algn="l" defTabSz="914400" rtl="0" eaLnBrk="1" latinLnBrk="0" hangingPunct="1">
        <a:lnSpc>
          <a:spcPct val="90000"/>
        </a:lnSpc>
        <a:spcBef>
          <a:spcPct val="0"/>
        </a:spcBef>
        <a:buNone/>
        <a:defRPr sz="4400" b="0" i="0" kern="1200">
          <a:solidFill>
            <a:schemeClr val="tx1"/>
          </a:solidFill>
          <a:latin typeface="Open Sans Light" charset="0"/>
          <a:ea typeface="Open Sans Light" charset="0"/>
          <a:cs typeface="Open Sans Light" charset="0"/>
        </a:defRPr>
      </a:lvl1pPr>
    </p:titleStyle>
    <p:bodyStyle>
      <a:lvl1pPr marL="228600" indent="-228600" algn="l" defTabSz="914400" rtl="0" eaLnBrk="1" latinLnBrk="0" hangingPunct="1">
        <a:lnSpc>
          <a:spcPct val="100000"/>
        </a:lnSpc>
        <a:spcBef>
          <a:spcPts val="1000"/>
        </a:spcBef>
        <a:buClr>
          <a:srgbClr val="4C768C"/>
        </a:buClr>
        <a:buFont typeface="Arial" panose="020B0604020202020204" pitchFamily="34" charset="0"/>
        <a:buChar char="•"/>
        <a:defRPr sz="2800" b="0" i="0" kern="1200">
          <a:solidFill>
            <a:schemeClr val="tx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buClr>
          <a:srgbClr val="4C768C"/>
        </a:buClr>
        <a:buFont typeface=".AppleSystemUIFont" charset="-120"/>
        <a:buChar char="»"/>
        <a:defRPr sz="24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buClr>
          <a:srgbClr val="4C768C"/>
        </a:buClr>
        <a:buFont typeface="Arial" panose="020B0604020202020204" pitchFamily="34" charset="0"/>
        <a:buChar char="•"/>
        <a:defRPr sz="20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6427233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p:txStyles>
    <p:titleStyle>
      <a:lvl1pPr algn="l" rtl="0" fontAlgn="base">
        <a:lnSpc>
          <a:spcPct val="90000"/>
        </a:lnSpc>
        <a:spcBef>
          <a:spcPct val="0"/>
        </a:spcBef>
        <a:spcAft>
          <a:spcPct val="0"/>
        </a:spcAft>
        <a:defRPr sz="4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algn="l" rtl="0" fontAlgn="base">
        <a:lnSpc>
          <a:spcPct val="90000"/>
        </a:lnSpc>
        <a:spcBef>
          <a:spcPct val="0"/>
        </a:spcBef>
        <a:spcAft>
          <a:spcPct val="0"/>
        </a:spcAft>
        <a:defRPr sz="4400">
          <a:solidFill>
            <a:schemeClr val="tx1"/>
          </a:solidFill>
          <a:latin typeface="Open Sans Light"/>
          <a:ea typeface="Open Sans Light"/>
          <a:cs typeface="Open Sans Light"/>
        </a:defRPr>
      </a:lvl2pPr>
      <a:lvl3pPr algn="l" rtl="0" fontAlgn="base">
        <a:lnSpc>
          <a:spcPct val="90000"/>
        </a:lnSpc>
        <a:spcBef>
          <a:spcPct val="0"/>
        </a:spcBef>
        <a:spcAft>
          <a:spcPct val="0"/>
        </a:spcAft>
        <a:defRPr sz="4400">
          <a:solidFill>
            <a:schemeClr val="tx1"/>
          </a:solidFill>
          <a:latin typeface="Open Sans Light"/>
          <a:ea typeface="Open Sans Light"/>
          <a:cs typeface="Open Sans Light"/>
        </a:defRPr>
      </a:lvl3pPr>
      <a:lvl4pPr algn="l" rtl="0" fontAlgn="base">
        <a:lnSpc>
          <a:spcPct val="90000"/>
        </a:lnSpc>
        <a:spcBef>
          <a:spcPct val="0"/>
        </a:spcBef>
        <a:spcAft>
          <a:spcPct val="0"/>
        </a:spcAft>
        <a:defRPr sz="4400">
          <a:solidFill>
            <a:schemeClr val="tx1"/>
          </a:solidFill>
          <a:latin typeface="Open Sans Light"/>
          <a:ea typeface="Open Sans Light"/>
          <a:cs typeface="Open Sans Light"/>
        </a:defRPr>
      </a:lvl4pPr>
      <a:lvl5pPr algn="l" rtl="0" fontAlgn="base">
        <a:lnSpc>
          <a:spcPct val="90000"/>
        </a:lnSpc>
        <a:spcBef>
          <a:spcPct val="0"/>
        </a:spcBef>
        <a:spcAft>
          <a:spcPct val="0"/>
        </a:spcAft>
        <a:defRPr sz="4400">
          <a:solidFill>
            <a:schemeClr val="tx1"/>
          </a:solidFill>
          <a:latin typeface="Open Sans Light"/>
          <a:ea typeface="Open Sans Light"/>
          <a:cs typeface="Open Sans Light"/>
        </a:defRPr>
      </a:lvl5pPr>
      <a:lvl6pPr marL="457200" algn="l" rtl="0" fontAlgn="base">
        <a:lnSpc>
          <a:spcPct val="90000"/>
        </a:lnSpc>
        <a:spcBef>
          <a:spcPct val="0"/>
        </a:spcBef>
        <a:spcAft>
          <a:spcPct val="0"/>
        </a:spcAft>
        <a:defRPr sz="4400">
          <a:solidFill>
            <a:schemeClr val="tx1"/>
          </a:solidFill>
          <a:latin typeface="Open Sans Light"/>
          <a:ea typeface="Open Sans Light"/>
          <a:cs typeface="Open Sans Light"/>
        </a:defRPr>
      </a:lvl6pPr>
      <a:lvl7pPr marL="914400" algn="l" rtl="0" fontAlgn="base">
        <a:lnSpc>
          <a:spcPct val="90000"/>
        </a:lnSpc>
        <a:spcBef>
          <a:spcPct val="0"/>
        </a:spcBef>
        <a:spcAft>
          <a:spcPct val="0"/>
        </a:spcAft>
        <a:defRPr sz="4400">
          <a:solidFill>
            <a:schemeClr val="tx1"/>
          </a:solidFill>
          <a:latin typeface="Open Sans Light"/>
          <a:ea typeface="Open Sans Light"/>
          <a:cs typeface="Open Sans Light"/>
        </a:defRPr>
      </a:lvl7pPr>
      <a:lvl8pPr marL="1371600" algn="l" rtl="0" fontAlgn="base">
        <a:lnSpc>
          <a:spcPct val="90000"/>
        </a:lnSpc>
        <a:spcBef>
          <a:spcPct val="0"/>
        </a:spcBef>
        <a:spcAft>
          <a:spcPct val="0"/>
        </a:spcAft>
        <a:defRPr sz="4400">
          <a:solidFill>
            <a:schemeClr val="tx1"/>
          </a:solidFill>
          <a:latin typeface="Open Sans Light"/>
          <a:ea typeface="Open Sans Light"/>
          <a:cs typeface="Open Sans Light"/>
        </a:defRPr>
      </a:lvl8pPr>
      <a:lvl9pPr marL="1828800" algn="l" rtl="0" fontAlgn="base">
        <a:lnSpc>
          <a:spcPct val="90000"/>
        </a:lnSpc>
        <a:spcBef>
          <a:spcPct val="0"/>
        </a:spcBef>
        <a:spcAft>
          <a:spcPct val="0"/>
        </a:spcAft>
        <a:defRPr sz="4400">
          <a:solidFill>
            <a:schemeClr val="tx1"/>
          </a:solidFill>
          <a:latin typeface="Open Sans Light"/>
          <a:ea typeface="Open Sans Light"/>
          <a:cs typeface="Open Sans Light"/>
        </a:defRPr>
      </a:lvl9pPr>
    </p:titleStyle>
    <p:bodyStyle>
      <a:lvl1pPr marL="228600" indent="-228600" algn="l" rtl="0" fontAlgn="base">
        <a:lnSpc>
          <a:spcPct val="150000"/>
        </a:lnSpc>
        <a:spcBef>
          <a:spcPts val="1000"/>
        </a:spcBef>
        <a:spcAft>
          <a:spcPct val="0"/>
        </a:spcAft>
        <a:buFont typeface="Arial" panose="020B0604020202020204" pitchFamily="34" charset="0"/>
        <a:buChar char="•"/>
        <a:defRPr sz="2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rtl="0" fontAlgn="base">
        <a:lnSpc>
          <a:spcPct val="150000"/>
        </a:lnSpc>
        <a:spcBef>
          <a:spcPts val="500"/>
        </a:spcBef>
        <a:spcAft>
          <a:spcPct val="0"/>
        </a:spcAft>
        <a:buFont typeface="Arial" panose="020B0604020202020204" pitchFamily="34" charset="0"/>
        <a:buChar char="•"/>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rtl="0" fontAlgn="base">
        <a:lnSpc>
          <a:spcPct val="150000"/>
        </a:lnSpc>
        <a:spcBef>
          <a:spcPts val="500"/>
        </a:spcBef>
        <a:spcAft>
          <a:spcPct val="0"/>
        </a:spcAft>
        <a:buFont typeface="Arial" panose="020B0604020202020204" pitchFamily="34" charset="0"/>
        <a:buChar char="•"/>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rtl="0" fontAlgn="base">
        <a:lnSpc>
          <a:spcPct val="15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rtl="0" fontAlgn="base">
        <a:lnSpc>
          <a:spcPct val="150000"/>
        </a:lnSpc>
        <a:spcBef>
          <a:spcPts val="500"/>
        </a:spcBef>
        <a:spcAft>
          <a:spcPct val="0"/>
        </a:spcAft>
        <a:buFont typeface="Arial" panose="020B0604020202020204" pitchFamily="34" charset="0"/>
        <a:buChar char="•"/>
        <a:defRPr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A0920D-EFD8-D840-B054-5D23C248CBFF}"/>
              </a:ext>
            </a:extLst>
          </p:cNvPr>
          <p:cNvSpPr/>
          <p:nvPr userDrawn="1"/>
        </p:nvSpPr>
        <p:spPr>
          <a:xfrm>
            <a:off x="847023" y="358540"/>
            <a:ext cx="11344978" cy="51159"/>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50627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914400" rtl="0" eaLnBrk="1" latinLnBrk="0" hangingPunct="1">
        <a:lnSpc>
          <a:spcPct val="90000"/>
        </a:lnSpc>
        <a:spcBef>
          <a:spcPct val="0"/>
        </a:spcBef>
        <a:buNone/>
        <a:defRPr sz="4400" b="0" i="0" kern="1200">
          <a:solidFill>
            <a:schemeClr val="tx1"/>
          </a:solidFill>
          <a:latin typeface="Open Sans Light" charset="0"/>
          <a:ea typeface="Open Sans Light" charset="0"/>
          <a:cs typeface="Open Sans Light" charset="0"/>
        </a:defRPr>
      </a:lvl1pPr>
    </p:titleStyle>
    <p:bodyStyle>
      <a:lvl1pPr marL="228600" indent="-228600" algn="l" defTabSz="914400" rtl="0" eaLnBrk="1" latinLnBrk="0" hangingPunct="1">
        <a:lnSpc>
          <a:spcPct val="100000"/>
        </a:lnSpc>
        <a:spcBef>
          <a:spcPts val="1000"/>
        </a:spcBef>
        <a:buClr>
          <a:srgbClr val="4C768C"/>
        </a:buClr>
        <a:buFont typeface="Arial" panose="020B0604020202020204" pitchFamily="34" charset="0"/>
        <a:buChar char="•"/>
        <a:defRPr sz="2800" b="0" i="0" kern="1200">
          <a:solidFill>
            <a:schemeClr val="tx1"/>
          </a:solidFill>
          <a:latin typeface="Open Sans Light" charset="0"/>
          <a:ea typeface="Open Sans Light" charset="0"/>
          <a:cs typeface="Open Sans Light" charset="0"/>
        </a:defRPr>
      </a:lvl1pPr>
      <a:lvl2pPr marL="685800" indent="-228600" algn="l" defTabSz="914400" rtl="0" eaLnBrk="1" latinLnBrk="0" hangingPunct="1">
        <a:lnSpc>
          <a:spcPct val="100000"/>
        </a:lnSpc>
        <a:spcBef>
          <a:spcPts val="500"/>
        </a:spcBef>
        <a:buClr>
          <a:srgbClr val="4C768C"/>
        </a:buClr>
        <a:buFont typeface=".AppleSystemUIFont" charset="-120"/>
        <a:buChar char="»"/>
        <a:defRPr sz="2400" b="0" i="0" kern="1200">
          <a:solidFill>
            <a:schemeClr val="tx1"/>
          </a:solidFill>
          <a:latin typeface="Open Sans Light" charset="0"/>
          <a:ea typeface="Open Sans Light" charset="0"/>
          <a:cs typeface="Open Sans Light" charset="0"/>
        </a:defRPr>
      </a:lvl2pPr>
      <a:lvl3pPr marL="1143000" indent="-228600" algn="l" defTabSz="914400" rtl="0" eaLnBrk="1" latinLnBrk="0" hangingPunct="1">
        <a:lnSpc>
          <a:spcPct val="100000"/>
        </a:lnSpc>
        <a:spcBef>
          <a:spcPts val="500"/>
        </a:spcBef>
        <a:buClr>
          <a:srgbClr val="4C768C"/>
        </a:buClr>
        <a:buFont typeface="Arial" panose="020B0604020202020204" pitchFamily="34" charset="0"/>
        <a:buChar char="•"/>
        <a:defRPr sz="2000" b="0" i="0" kern="1200">
          <a:solidFill>
            <a:schemeClr val="tx1"/>
          </a:solidFill>
          <a:latin typeface="Open Sans Light" charset="0"/>
          <a:ea typeface="Open Sans Light" charset="0"/>
          <a:cs typeface="Open Sans Light" charset="0"/>
        </a:defRPr>
      </a:lvl3pPr>
      <a:lvl4pPr marL="16002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4pPr>
      <a:lvl5pPr marL="2057400" indent="-228600" algn="l" defTabSz="914400" rtl="0" eaLnBrk="1" latinLnBrk="0" hangingPunct="1">
        <a:lnSpc>
          <a:spcPct val="100000"/>
        </a:lnSpc>
        <a:spcBef>
          <a:spcPts val="500"/>
        </a:spcBef>
        <a:buClr>
          <a:srgbClr val="4C768C"/>
        </a:buClr>
        <a:buFont typeface="Arial" panose="020B0604020202020204" pitchFamily="34" charset="0"/>
        <a:buChar char="•"/>
        <a:defRPr sz="1800" b="0" i="0" kern="1200">
          <a:solidFill>
            <a:schemeClr val="tx1"/>
          </a:solidFill>
          <a:latin typeface="Open Sans Light" charset="0"/>
          <a:ea typeface="Open Sans Light" charset="0"/>
          <a:cs typeface="Open Sans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hyperlink" Target="https://phinational.org/policy-research/workforce-data-center/" TargetMode="External"/><Relationship Id="rId2" Type="http://schemas.openxmlformats.org/officeDocument/2006/relationships/notesSlide" Target="../notesSlides/notesSlide28.xml"/><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hyperlink" Target="http://www.nationalcoreindicators.org/resources/staff-stability-survey/" TargetMode="Externa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hyperlink" Target="http://www.nationalcoreindicators.org/resources/staff-stability-survey/" TargetMode="External"/><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hyperlink" Target="https://www.bls.gov/oes/"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hyperlink" Target="https://phinational.org/policy-research/workforce-data-center/"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hyperlink" Target="http://www.nationalcoreindicators.org/resources/staff-stability-survey/" TargetMode="External"/><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hyperlink" Target="http://www.nationalcoreindicators.org/resources/staff-stability-survey/" TargetMode="External"/><Relationship Id="rId4" Type="http://schemas.openxmlformats.org/officeDocument/2006/relationships/image" Target="../media/image14.pn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1.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19.xml"/><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19.xml"/><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19.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19.xml"/><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3.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4.xml"/><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1.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8" Type="http://schemas.openxmlformats.org/officeDocument/2006/relationships/image" Target="../media/image76.tiff"/><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81.xml"/><Relationship Id="rId1" Type="http://schemas.openxmlformats.org/officeDocument/2006/relationships/slideLayout" Target="../slideLayouts/slideLayout1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2.xml"/><Relationship Id="rId1" Type="http://schemas.openxmlformats.org/officeDocument/2006/relationships/slideLayout" Target="../slideLayouts/slideLayout19.xml"/><Relationship Id="rId4" Type="http://schemas.openxmlformats.org/officeDocument/2006/relationships/image" Target="../media/image76.tiff"/></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3" Type="http://schemas.openxmlformats.org/officeDocument/2006/relationships/hyperlink" Target="http://www.tenncare.ici.umn.edu/" TargetMode="External"/><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hyperlink" Target="https://tenncare.ici.umn.edu/" TargetMode="External"/><Relationship Id="rId2" Type="http://schemas.openxmlformats.org/officeDocument/2006/relationships/notesSlide" Target="../notesSlides/notesSlide90.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hyperlink" Target="mailto:dsp-tn@umn.edu" TargetMode="External"/><Relationship Id="rId2" Type="http://schemas.openxmlformats.org/officeDocument/2006/relationships/notesSlide" Target="../notesSlides/notesSlide91.xml"/><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outdoor, person, fence, person&#10;&#10;Description automatically generated">
            <a:extLst>
              <a:ext uri="{FF2B5EF4-FFF2-40B4-BE49-F238E27FC236}">
                <a16:creationId xmlns:a16="http://schemas.microsoft.com/office/drawing/2014/main" id="{F463BF37-914C-43A7-82B3-D56335A6192B}"/>
              </a:ext>
            </a:extLst>
          </p:cNvPr>
          <p:cNvPicPr>
            <a:picLocks noChangeAspect="1"/>
          </p:cNvPicPr>
          <p:nvPr/>
        </p:nvPicPr>
        <p:blipFill>
          <a:blip r:embed="rId3"/>
          <a:stretch>
            <a:fillRect/>
          </a:stretch>
        </p:blipFill>
        <p:spPr>
          <a:xfrm>
            <a:off x="-1814" y="54"/>
            <a:ext cx="12195627" cy="6857892"/>
          </a:xfrm>
          <a:prstGeom prst="rect">
            <a:avLst/>
          </a:prstGeom>
        </p:spPr>
      </p:pic>
    </p:spTree>
    <p:extLst>
      <p:ext uri="{BB962C8B-B14F-4D97-AF65-F5344CB8AC3E}">
        <p14:creationId xmlns:p14="http://schemas.microsoft.com/office/powerpoint/2010/main" val="105618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22D7-0A10-D24C-8DA0-03183FD05F67}"/>
              </a:ext>
            </a:extLst>
          </p:cNvPr>
          <p:cNvSpPr>
            <a:spLocks noGrp="1"/>
          </p:cNvSpPr>
          <p:nvPr>
            <p:ph type="title"/>
          </p:nvPr>
        </p:nvSpPr>
        <p:spPr>
          <a:xfrm>
            <a:off x="875923" y="870610"/>
            <a:ext cx="4721383" cy="4184949"/>
          </a:xfrm>
        </p:spPr>
        <p:txBody>
          <a:bodyPr/>
          <a:lstStyle/>
          <a:p>
            <a:r>
              <a:rPr lang="en-US" dirty="0"/>
              <a:t>Your organization’s data</a:t>
            </a:r>
          </a:p>
        </p:txBody>
      </p:sp>
      <p:pic>
        <p:nvPicPr>
          <p:cNvPr id="10" name="Content Placeholder 9">
            <a:extLst>
              <a:ext uri="{FF2B5EF4-FFF2-40B4-BE49-F238E27FC236}">
                <a16:creationId xmlns:a16="http://schemas.microsoft.com/office/drawing/2014/main" id="{1658E0AE-F7D0-9C40-A501-579CE90234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34079" y="178523"/>
            <a:ext cx="4946752" cy="6411001"/>
          </a:xfrm>
        </p:spPr>
      </p:pic>
    </p:spTree>
    <p:extLst>
      <p:ext uri="{BB962C8B-B14F-4D97-AF65-F5344CB8AC3E}">
        <p14:creationId xmlns:p14="http://schemas.microsoft.com/office/powerpoint/2010/main" val="2777053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50B7B-0707-3640-A4FC-54D6DD12721D}"/>
              </a:ext>
            </a:extLst>
          </p:cNvPr>
          <p:cNvSpPr>
            <a:spLocks noGrp="1"/>
          </p:cNvSpPr>
          <p:nvPr>
            <p:ph type="title" idx="4294967295"/>
          </p:nvPr>
        </p:nvSpPr>
        <p:spPr>
          <a:xfrm>
            <a:off x="1662545" y="2252532"/>
            <a:ext cx="2732088" cy="1325562"/>
          </a:xfrm>
        </p:spPr>
        <p:txBody>
          <a:bodyPr/>
          <a:lstStyle/>
          <a:p>
            <a:r>
              <a:rPr lang="en-US" dirty="0"/>
              <a:t>Activity</a:t>
            </a:r>
          </a:p>
        </p:txBody>
      </p:sp>
      <p:grpSp>
        <p:nvGrpSpPr>
          <p:cNvPr id="4" name="Group 3"/>
          <p:cNvGrpSpPr>
            <a:grpSpLocks/>
          </p:cNvGrpSpPr>
          <p:nvPr/>
        </p:nvGrpSpPr>
        <p:grpSpPr bwMode="auto">
          <a:xfrm>
            <a:off x="5012550" y="559298"/>
            <a:ext cx="6162464" cy="6058318"/>
            <a:chOff x="326" y="377"/>
            <a:chExt cx="8639" cy="8493"/>
          </a:xfrm>
        </p:grpSpPr>
        <p:sp>
          <p:nvSpPr>
            <p:cNvPr id="5" name="Freeform 4"/>
            <p:cNvSpPr>
              <a:spLocks noChangeArrowheads="1"/>
            </p:cNvSpPr>
            <p:nvPr/>
          </p:nvSpPr>
          <p:spPr bwMode="auto">
            <a:xfrm>
              <a:off x="343" y="378"/>
              <a:ext cx="162" cy="221"/>
            </a:xfrm>
            <a:custGeom>
              <a:avLst/>
              <a:gdLst>
                <a:gd name="T0" fmla="*/ 619 w 718"/>
                <a:gd name="T1" fmla="*/ 872 h 979"/>
                <a:gd name="T2" fmla="*/ 358 w 718"/>
                <a:gd name="T3" fmla="*/ 978 h 979"/>
                <a:gd name="T4" fmla="*/ 98 w 718"/>
                <a:gd name="T5" fmla="*/ 872 h 979"/>
                <a:gd name="T6" fmla="*/ 4 w 718"/>
                <a:gd name="T7" fmla="*/ 489 h 979"/>
                <a:gd name="T8" fmla="*/ 98 w 718"/>
                <a:gd name="T9" fmla="*/ 106 h 979"/>
                <a:gd name="T10" fmla="*/ 358 w 718"/>
                <a:gd name="T11" fmla="*/ 0 h 979"/>
                <a:gd name="T12" fmla="*/ 619 w 718"/>
                <a:gd name="T13" fmla="*/ 106 h 979"/>
                <a:gd name="T14" fmla="*/ 717 w 718"/>
                <a:gd name="T15" fmla="*/ 489 h 979"/>
                <a:gd name="T16" fmla="*/ 619 w 718"/>
                <a:gd name="T17" fmla="*/ 872 h 979"/>
                <a:gd name="T18" fmla="*/ 480 w 718"/>
                <a:gd name="T19" fmla="*/ 216 h 979"/>
                <a:gd name="T20" fmla="*/ 362 w 718"/>
                <a:gd name="T21" fmla="*/ 163 h 979"/>
                <a:gd name="T22" fmla="*/ 240 w 718"/>
                <a:gd name="T23" fmla="*/ 216 h 979"/>
                <a:gd name="T24" fmla="*/ 195 w 718"/>
                <a:gd name="T25" fmla="*/ 485 h 979"/>
                <a:gd name="T26" fmla="*/ 240 w 718"/>
                <a:gd name="T27" fmla="*/ 754 h 979"/>
                <a:gd name="T28" fmla="*/ 362 w 718"/>
                <a:gd name="T29" fmla="*/ 807 h 979"/>
                <a:gd name="T30" fmla="*/ 480 w 718"/>
                <a:gd name="T31" fmla="*/ 754 h 979"/>
                <a:gd name="T32" fmla="*/ 529 w 718"/>
                <a:gd name="T33" fmla="*/ 485 h 979"/>
                <a:gd name="T34" fmla="*/ 480 w 718"/>
                <a:gd name="T35" fmla="*/ 216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8" h="979">
                  <a:moveTo>
                    <a:pt x="619" y="872"/>
                  </a:moveTo>
                  <a:cubicBezTo>
                    <a:pt x="550" y="941"/>
                    <a:pt x="468" y="978"/>
                    <a:pt x="358" y="978"/>
                  </a:cubicBezTo>
                  <a:cubicBezTo>
                    <a:pt x="248" y="978"/>
                    <a:pt x="167" y="941"/>
                    <a:pt x="98" y="872"/>
                  </a:cubicBezTo>
                  <a:cubicBezTo>
                    <a:pt x="0" y="774"/>
                    <a:pt x="4" y="656"/>
                    <a:pt x="4" y="489"/>
                  </a:cubicBezTo>
                  <a:cubicBezTo>
                    <a:pt x="4" y="322"/>
                    <a:pt x="0" y="204"/>
                    <a:pt x="98" y="106"/>
                  </a:cubicBezTo>
                  <a:cubicBezTo>
                    <a:pt x="167" y="37"/>
                    <a:pt x="248" y="0"/>
                    <a:pt x="358" y="0"/>
                  </a:cubicBezTo>
                  <a:cubicBezTo>
                    <a:pt x="468" y="0"/>
                    <a:pt x="550" y="37"/>
                    <a:pt x="619" y="106"/>
                  </a:cubicBezTo>
                  <a:cubicBezTo>
                    <a:pt x="717" y="204"/>
                    <a:pt x="717" y="322"/>
                    <a:pt x="717" y="489"/>
                  </a:cubicBezTo>
                  <a:cubicBezTo>
                    <a:pt x="717" y="652"/>
                    <a:pt x="717" y="774"/>
                    <a:pt x="619" y="872"/>
                  </a:cubicBezTo>
                  <a:close/>
                  <a:moveTo>
                    <a:pt x="480" y="216"/>
                  </a:moveTo>
                  <a:cubicBezTo>
                    <a:pt x="452" y="184"/>
                    <a:pt x="410" y="163"/>
                    <a:pt x="362" y="163"/>
                  </a:cubicBezTo>
                  <a:cubicBezTo>
                    <a:pt x="313" y="163"/>
                    <a:pt x="269" y="184"/>
                    <a:pt x="240" y="216"/>
                  </a:cubicBezTo>
                  <a:cubicBezTo>
                    <a:pt x="204" y="257"/>
                    <a:pt x="195" y="302"/>
                    <a:pt x="195" y="485"/>
                  </a:cubicBezTo>
                  <a:cubicBezTo>
                    <a:pt x="195" y="668"/>
                    <a:pt x="204" y="713"/>
                    <a:pt x="240" y="754"/>
                  </a:cubicBezTo>
                  <a:cubicBezTo>
                    <a:pt x="269" y="786"/>
                    <a:pt x="309" y="807"/>
                    <a:pt x="362" y="807"/>
                  </a:cubicBezTo>
                  <a:cubicBezTo>
                    <a:pt x="415" y="807"/>
                    <a:pt x="456" y="786"/>
                    <a:pt x="480" y="754"/>
                  </a:cubicBezTo>
                  <a:cubicBezTo>
                    <a:pt x="517" y="713"/>
                    <a:pt x="529" y="668"/>
                    <a:pt x="529" y="485"/>
                  </a:cubicBezTo>
                  <a:cubicBezTo>
                    <a:pt x="529" y="302"/>
                    <a:pt x="517" y="257"/>
                    <a:pt x="480" y="216"/>
                  </a:cubicBez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Freeform 6"/>
            <p:cNvSpPr>
              <a:spLocks noChangeArrowheads="1"/>
            </p:cNvSpPr>
            <p:nvPr/>
          </p:nvSpPr>
          <p:spPr bwMode="auto">
            <a:xfrm>
              <a:off x="545" y="436"/>
              <a:ext cx="116" cy="161"/>
            </a:xfrm>
            <a:custGeom>
              <a:avLst/>
              <a:gdLst>
                <a:gd name="T0" fmla="*/ 382 w 514"/>
                <a:gd name="T1" fmla="*/ 200 h 714"/>
                <a:gd name="T2" fmla="*/ 289 w 514"/>
                <a:gd name="T3" fmla="*/ 159 h 714"/>
                <a:gd name="T4" fmla="*/ 175 w 514"/>
                <a:gd name="T5" fmla="*/ 289 h 714"/>
                <a:gd name="T6" fmla="*/ 175 w 514"/>
                <a:gd name="T7" fmla="*/ 713 h 714"/>
                <a:gd name="T8" fmla="*/ 0 w 514"/>
                <a:gd name="T9" fmla="*/ 713 h 714"/>
                <a:gd name="T10" fmla="*/ 0 w 514"/>
                <a:gd name="T11" fmla="*/ 8 h 714"/>
                <a:gd name="T12" fmla="*/ 171 w 514"/>
                <a:gd name="T13" fmla="*/ 8 h 714"/>
                <a:gd name="T14" fmla="*/ 171 w 514"/>
                <a:gd name="T15" fmla="*/ 77 h 714"/>
                <a:gd name="T16" fmla="*/ 346 w 514"/>
                <a:gd name="T17" fmla="*/ 0 h 714"/>
                <a:gd name="T18" fmla="*/ 513 w 514"/>
                <a:gd name="T19" fmla="*/ 65 h 714"/>
                <a:gd name="T20" fmla="*/ 382 w 514"/>
                <a:gd name="T21" fmla="*/ 20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4" h="714">
                  <a:moveTo>
                    <a:pt x="382" y="200"/>
                  </a:moveTo>
                  <a:cubicBezTo>
                    <a:pt x="354" y="171"/>
                    <a:pt x="334" y="159"/>
                    <a:pt x="289" y="159"/>
                  </a:cubicBezTo>
                  <a:cubicBezTo>
                    <a:pt x="236" y="159"/>
                    <a:pt x="175" y="200"/>
                    <a:pt x="175" y="289"/>
                  </a:cubicBezTo>
                  <a:lnTo>
                    <a:pt x="175" y="713"/>
                  </a:lnTo>
                  <a:lnTo>
                    <a:pt x="0" y="713"/>
                  </a:lnTo>
                  <a:lnTo>
                    <a:pt x="0" y="8"/>
                  </a:lnTo>
                  <a:lnTo>
                    <a:pt x="171" y="8"/>
                  </a:lnTo>
                  <a:lnTo>
                    <a:pt x="171" y="77"/>
                  </a:lnTo>
                  <a:cubicBezTo>
                    <a:pt x="203" y="37"/>
                    <a:pt x="272" y="0"/>
                    <a:pt x="346" y="0"/>
                  </a:cubicBezTo>
                  <a:cubicBezTo>
                    <a:pt x="415" y="0"/>
                    <a:pt x="464" y="16"/>
                    <a:pt x="513" y="65"/>
                  </a:cubicBezTo>
                  <a:lnTo>
                    <a:pt x="382" y="200"/>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 name="Freeform 7"/>
            <p:cNvSpPr>
              <a:spLocks noChangeArrowheads="1"/>
            </p:cNvSpPr>
            <p:nvPr/>
          </p:nvSpPr>
          <p:spPr bwMode="auto">
            <a:xfrm>
              <a:off x="668" y="436"/>
              <a:ext cx="132" cy="221"/>
            </a:xfrm>
            <a:custGeom>
              <a:avLst/>
              <a:gdLst>
                <a:gd name="T0" fmla="*/ 277 w 588"/>
                <a:gd name="T1" fmla="*/ 977 h 978"/>
                <a:gd name="T2" fmla="*/ 21 w 588"/>
                <a:gd name="T3" fmla="*/ 884 h 978"/>
                <a:gd name="T4" fmla="*/ 131 w 588"/>
                <a:gd name="T5" fmla="*/ 774 h 978"/>
                <a:gd name="T6" fmla="*/ 269 w 588"/>
                <a:gd name="T7" fmla="*/ 827 h 978"/>
                <a:gd name="T8" fmla="*/ 411 w 588"/>
                <a:gd name="T9" fmla="*/ 680 h 978"/>
                <a:gd name="T10" fmla="*/ 411 w 588"/>
                <a:gd name="T11" fmla="*/ 607 h 978"/>
                <a:gd name="T12" fmla="*/ 245 w 588"/>
                <a:gd name="T13" fmla="*/ 676 h 978"/>
                <a:gd name="T14" fmla="*/ 74 w 588"/>
                <a:gd name="T15" fmla="*/ 619 h 978"/>
                <a:gd name="T16" fmla="*/ 0 w 588"/>
                <a:gd name="T17" fmla="*/ 338 h 978"/>
                <a:gd name="T18" fmla="*/ 74 w 588"/>
                <a:gd name="T19" fmla="*/ 61 h 978"/>
                <a:gd name="T20" fmla="*/ 240 w 588"/>
                <a:gd name="T21" fmla="*/ 0 h 978"/>
                <a:gd name="T22" fmla="*/ 411 w 588"/>
                <a:gd name="T23" fmla="*/ 73 h 978"/>
                <a:gd name="T24" fmla="*/ 411 w 588"/>
                <a:gd name="T25" fmla="*/ 8 h 978"/>
                <a:gd name="T26" fmla="*/ 582 w 588"/>
                <a:gd name="T27" fmla="*/ 8 h 978"/>
                <a:gd name="T28" fmla="*/ 582 w 588"/>
                <a:gd name="T29" fmla="*/ 684 h 978"/>
                <a:gd name="T30" fmla="*/ 277 w 588"/>
                <a:gd name="T31" fmla="*/ 977 h 978"/>
                <a:gd name="T32" fmla="*/ 293 w 588"/>
                <a:gd name="T33" fmla="*/ 159 h 978"/>
                <a:gd name="T34" fmla="*/ 179 w 588"/>
                <a:gd name="T35" fmla="*/ 342 h 978"/>
                <a:gd name="T36" fmla="*/ 293 w 588"/>
                <a:gd name="T37" fmla="*/ 525 h 978"/>
                <a:gd name="T38" fmla="*/ 407 w 588"/>
                <a:gd name="T39" fmla="*/ 342 h 978"/>
                <a:gd name="T40" fmla="*/ 293 w 588"/>
                <a:gd name="T41" fmla="*/ 159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8" h="978">
                  <a:moveTo>
                    <a:pt x="277" y="977"/>
                  </a:moveTo>
                  <a:cubicBezTo>
                    <a:pt x="171" y="977"/>
                    <a:pt x="94" y="957"/>
                    <a:pt x="21" y="884"/>
                  </a:cubicBezTo>
                  <a:lnTo>
                    <a:pt x="131" y="774"/>
                  </a:lnTo>
                  <a:cubicBezTo>
                    <a:pt x="171" y="810"/>
                    <a:pt x="208" y="827"/>
                    <a:pt x="269" y="827"/>
                  </a:cubicBezTo>
                  <a:cubicBezTo>
                    <a:pt x="375" y="827"/>
                    <a:pt x="411" y="753"/>
                    <a:pt x="411" y="680"/>
                  </a:cubicBezTo>
                  <a:lnTo>
                    <a:pt x="411" y="607"/>
                  </a:lnTo>
                  <a:cubicBezTo>
                    <a:pt x="367" y="660"/>
                    <a:pt x="314" y="676"/>
                    <a:pt x="245" y="676"/>
                  </a:cubicBezTo>
                  <a:cubicBezTo>
                    <a:pt x="175" y="676"/>
                    <a:pt x="114" y="659"/>
                    <a:pt x="74" y="619"/>
                  </a:cubicBezTo>
                  <a:cubicBezTo>
                    <a:pt x="8" y="553"/>
                    <a:pt x="0" y="464"/>
                    <a:pt x="0" y="338"/>
                  </a:cubicBezTo>
                  <a:cubicBezTo>
                    <a:pt x="0" y="212"/>
                    <a:pt x="4" y="126"/>
                    <a:pt x="74" y="61"/>
                  </a:cubicBezTo>
                  <a:cubicBezTo>
                    <a:pt x="114" y="20"/>
                    <a:pt x="175" y="0"/>
                    <a:pt x="240" y="0"/>
                  </a:cubicBezTo>
                  <a:cubicBezTo>
                    <a:pt x="314" y="0"/>
                    <a:pt x="363" y="20"/>
                    <a:pt x="411" y="73"/>
                  </a:cubicBezTo>
                  <a:lnTo>
                    <a:pt x="411" y="8"/>
                  </a:lnTo>
                  <a:lnTo>
                    <a:pt x="582" y="8"/>
                  </a:lnTo>
                  <a:lnTo>
                    <a:pt x="582" y="684"/>
                  </a:lnTo>
                  <a:cubicBezTo>
                    <a:pt x="587" y="855"/>
                    <a:pt x="464" y="977"/>
                    <a:pt x="277" y="977"/>
                  </a:cubicBezTo>
                  <a:close/>
                  <a:moveTo>
                    <a:pt x="293" y="159"/>
                  </a:moveTo>
                  <a:cubicBezTo>
                    <a:pt x="188" y="159"/>
                    <a:pt x="179" y="248"/>
                    <a:pt x="179" y="342"/>
                  </a:cubicBezTo>
                  <a:cubicBezTo>
                    <a:pt x="179" y="436"/>
                    <a:pt x="191" y="525"/>
                    <a:pt x="293" y="525"/>
                  </a:cubicBezTo>
                  <a:cubicBezTo>
                    <a:pt x="394" y="525"/>
                    <a:pt x="407" y="436"/>
                    <a:pt x="407" y="342"/>
                  </a:cubicBezTo>
                  <a:cubicBezTo>
                    <a:pt x="407" y="248"/>
                    <a:pt x="399" y="159"/>
                    <a:pt x="293" y="159"/>
                  </a:cubicBez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Freeform 8"/>
            <p:cNvSpPr>
              <a:spLocks noChangeArrowheads="1"/>
            </p:cNvSpPr>
            <p:nvPr/>
          </p:nvSpPr>
          <p:spPr bwMode="auto">
            <a:xfrm>
              <a:off x="834" y="436"/>
              <a:ext cx="132" cy="163"/>
            </a:xfrm>
            <a:custGeom>
              <a:avLst/>
              <a:gdLst>
                <a:gd name="T0" fmla="*/ 407 w 587"/>
                <a:gd name="T1" fmla="*/ 651 h 722"/>
                <a:gd name="T2" fmla="*/ 236 w 587"/>
                <a:gd name="T3" fmla="*/ 721 h 722"/>
                <a:gd name="T4" fmla="*/ 57 w 587"/>
                <a:gd name="T5" fmla="*/ 660 h 722"/>
                <a:gd name="T6" fmla="*/ 0 w 587"/>
                <a:gd name="T7" fmla="*/ 501 h 722"/>
                <a:gd name="T8" fmla="*/ 240 w 587"/>
                <a:gd name="T9" fmla="*/ 297 h 722"/>
                <a:gd name="T10" fmla="*/ 407 w 587"/>
                <a:gd name="T11" fmla="*/ 297 h 722"/>
                <a:gd name="T12" fmla="*/ 407 w 587"/>
                <a:gd name="T13" fmla="*/ 261 h 722"/>
                <a:gd name="T14" fmla="*/ 277 w 587"/>
                <a:gd name="T15" fmla="*/ 151 h 722"/>
                <a:gd name="T16" fmla="*/ 143 w 587"/>
                <a:gd name="T17" fmla="*/ 208 h 722"/>
                <a:gd name="T18" fmla="*/ 33 w 587"/>
                <a:gd name="T19" fmla="*/ 98 h 722"/>
                <a:gd name="T20" fmla="*/ 285 w 587"/>
                <a:gd name="T21" fmla="*/ 0 h 722"/>
                <a:gd name="T22" fmla="*/ 586 w 587"/>
                <a:gd name="T23" fmla="*/ 248 h 722"/>
                <a:gd name="T24" fmla="*/ 586 w 587"/>
                <a:gd name="T25" fmla="*/ 713 h 722"/>
                <a:gd name="T26" fmla="*/ 407 w 587"/>
                <a:gd name="T27" fmla="*/ 713 h 722"/>
                <a:gd name="T28" fmla="*/ 407 w 587"/>
                <a:gd name="T29" fmla="*/ 651 h 722"/>
                <a:gd name="T30" fmla="*/ 265 w 587"/>
                <a:gd name="T31" fmla="*/ 415 h 722"/>
                <a:gd name="T32" fmla="*/ 167 w 587"/>
                <a:gd name="T33" fmla="*/ 497 h 722"/>
                <a:gd name="T34" fmla="*/ 269 w 587"/>
                <a:gd name="T35" fmla="*/ 578 h 722"/>
                <a:gd name="T36" fmla="*/ 379 w 587"/>
                <a:gd name="T37" fmla="*/ 546 h 722"/>
                <a:gd name="T38" fmla="*/ 403 w 587"/>
                <a:gd name="T39" fmla="*/ 456 h 722"/>
                <a:gd name="T40" fmla="*/ 403 w 587"/>
                <a:gd name="T41" fmla="*/ 415 h 722"/>
                <a:gd name="T42" fmla="*/ 265 w 587"/>
                <a:gd name="T43" fmla="*/ 41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7" h="722">
                  <a:moveTo>
                    <a:pt x="407" y="651"/>
                  </a:moveTo>
                  <a:cubicBezTo>
                    <a:pt x="358" y="700"/>
                    <a:pt x="314" y="721"/>
                    <a:pt x="236" y="721"/>
                  </a:cubicBezTo>
                  <a:cubicBezTo>
                    <a:pt x="155" y="721"/>
                    <a:pt x="98" y="700"/>
                    <a:pt x="57" y="660"/>
                  </a:cubicBezTo>
                  <a:cubicBezTo>
                    <a:pt x="20" y="619"/>
                    <a:pt x="0" y="562"/>
                    <a:pt x="0" y="501"/>
                  </a:cubicBezTo>
                  <a:cubicBezTo>
                    <a:pt x="0" y="391"/>
                    <a:pt x="78" y="297"/>
                    <a:pt x="240" y="297"/>
                  </a:cubicBezTo>
                  <a:lnTo>
                    <a:pt x="407" y="297"/>
                  </a:lnTo>
                  <a:lnTo>
                    <a:pt x="407" y="261"/>
                  </a:lnTo>
                  <a:cubicBezTo>
                    <a:pt x="407" y="183"/>
                    <a:pt x="371" y="151"/>
                    <a:pt x="277" y="151"/>
                  </a:cubicBezTo>
                  <a:cubicBezTo>
                    <a:pt x="208" y="151"/>
                    <a:pt x="179" y="167"/>
                    <a:pt x="143" y="208"/>
                  </a:cubicBezTo>
                  <a:lnTo>
                    <a:pt x="33" y="98"/>
                  </a:lnTo>
                  <a:cubicBezTo>
                    <a:pt x="102" y="20"/>
                    <a:pt x="167" y="0"/>
                    <a:pt x="285" y="0"/>
                  </a:cubicBezTo>
                  <a:cubicBezTo>
                    <a:pt x="481" y="0"/>
                    <a:pt x="586" y="85"/>
                    <a:pt x="586" y="248"/>
                  </a:cubicBezTo>
                  <a:lnTo>
                    <a:pt x="586" y="713"/>
                  </a:lnTo>
                  <a:lnTo>
                    <a:pt x="407" y="713"/>
                  </a:lnTo>
                  <a:lnTo>
                    <a:pt x="407" y="651"/>
                  </a:lnTo>
                  <a:close/>
                  <a:moveTo>
                    <a:pt x="265" y="415"/>
                  </a:moveTo>
                  <a:cubicBezTo>
                    <a:pt x="200" y="415"/>
                    <a:pt x="167" y="444"/>
                    <a:pt x="167" y="497"/>
                  </a:cubicBezTo>
                  <a:cubicBezTo>
                    <a:pt x="167" y="546"/>
                    <a:pt x="200" y="578"/>
                    <a:pt x="269" y="578"/>
                  </a:cubicBezTo>
                  <a:cubicBezTo>
                    <a:pt x="318" y="578"/>
                    <a:pt x="350" y="574"/>
                    <a:pt x="379" y="546"/>
                  </a:cubicBezTo>
                  <a:cubicBezTo>
                    <a:pt x="399" y="529"/>
                    <a:pt x="403" y="501"/>
                    <a:pt x="403" y="456"/>
                  </a:cubicBezTo>
                  <a:lnTo>
                    <a:pt x="403" y="415"/>
                  </a:lnTo>
                  <a:lnTo>
                    <a:pt x="265" y="415"/>
                  </a:ln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9"/>
            <p:cNvSpPr>
              <a:spLocks noChangeArrowheads="1"/>
            </p:cNvSpPr>
            <p:nvPr/>
          </p:nvSpPr>
          <p:spPr bwMode="auto">
            <a:xfrm>
              <a:off x="1009" y="436"/>
              <a:ext cx="132" cy="160"/>
            </a:xfrm>
            <a:custGeom>
              <a:avLst/>
              <a:gdLst>
                <a:gd name="T0" fmla="*/ 407 w 587"/>
                <a:gd name="T1" fmla="*/ 285 h 709"/>
                <a:gd name="T2" fmla="*/ 293 w 587"/>
                <a:gd name="T3" fmla="*/ 159 h 709"/>
                <a:gd name="T4" fmla="*/ 175 w 587"/>
                <a:gd name="T5" fmla="*/ 285 h 709"/>
                <a:gd name="T6" fmla="*/ 175 w 587"/>
                <a:gd name="T7" fmla="*/ 708 h 709"/>
                <a:gd name="T8" fmla="*/ 0 w 587"/>
                <a:gd name="T9" fmla="*/ 708 h 709"/>
                <a:gd name="T10" fmla="*/ 0 w 587"/>
                <a:gd name="T11" fmla="*/ 8 h 709"/>
                <a:gd name="T12" fmla="*/ 171 w 587"/>
                <a:gd name="T13" fmla="*/ 8 h 709"/>
                <a:gd name="T14" fmla="*/ 171 w 587"/>
                <a:gd name="T15" fmla="*/ 73 h 709"/>
                <a:gd name="T16" fmla="*/ 346 w 587"/>
                <a:gd name="T17" fmla="*/ 0 h 709"/>
                <a:gd name="T18" fmla="*/ 513 w 587"/>
                <a:gd name="T19" fmla="*/ 61 h 709"/>
                <a:gd name="T20" fmla="*/ 586 w 587"/>
                <a:gd name="T21" fmla="*/ 261 h 709"/>
                <a:gd name="T22" fmla="*/ 586 w 587"/>
                <a:gd name="T23" fmla="*/ 708 h 709"/>
                <a:gd name="T24" fmla="*/ 407 w 587"/>
                <a:gd name="T25" fmla="*/ 708 h 709"/>
                <a:gd name="T26" fmla="*/ 407 w 587"/>
                <a:gd name="T27" fmla="*/ 285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7" h="709">
                  <a:moveTo>
                    <a:pt x="407" y="285"/>
                  </a:moveTo>
                  <a:cubicBezTo>
                    <a:pt x="407" y="187"/>
                    <a:pt x="346" y="159"/>
                    <a:pt x="293" y="159"/>
                  </a:cubicBezTo>
                  <a:cubicBezTo>
                    <a:pt x="236" y="159"/>
                    <a:pt x="175" y="191"/>
                    <a:pt x="175" y="285"/>
                  </a:cubicBezTo>
                  <a:lnTo>
                    <a:pt x="175" y="708"/>
                  </a:lnTo>
                  <a:lnTo>
                    <a:pt x="0" y="708"/>
                  </a:lnTo>
                  <a:lnTo>
                    <a:pt x="0" y="8"/>
                  </a:lnTo>
                  <a:lnTo>
                    <a:pt x="171" y="8"/>
                  </a:lnTo>
                  <a:lnTo>
                    <a:pt x="171" y="73"/>
                  </a:lnTo>
                  <a:cubicBezTo>
                    <a:pt x="215" y="24"/>
                    <a:pt x="281" y="0"/>
                    <a:pt x="346" y="0"/>
                  </a:cubicBezTo>
                  <a:cubicBezTo>
                    <a:pt x="415" y="0"/>
                    <a:pt x="472" y="24"/>
                    <a:pt x="513" y="61"/>
                  </a:cubicBezTo>
                  <a:cubicBezTo>
                    <a:pt x="570" y="118"/>
                    <a:pt x="586" y="183"/>
                    <a:pt x="586" y="261"/>
                  </a:cubicBezTo>
                  <a:lnTo>
                    <a:pt x="586" y="708"/>
                  </a:lnTo>
                  <a:lnTo>
                    <a:pt x="407" y="708"/>
                  </a:lnTo>
                  <a:lnTo>
                    <a:pt x="407" y="285"/>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10"/>
            <p:cNvSpPr>
              <a:spLocks noChangeArrowheads="1"/>
            </p:cNvSpPr>
            <p:nvPr/>
          </p:nvSpPr>
          <p:spPr bwMode="auto">
            <a:xfrm>
              <a:off x="1183" y="379"/>
              <a:ext cx="40" cy="218"/>
            </a:xfrm>
            <a:custGeom>
              <a:avLst/>
              <a:gdLst>
                <a:gd name="T0" fmla="*/ 0 w 180"/>
                <a:gd name="T1" fmla="*/ 142 h 966"/>
                <a:gd name="T2" fmla="*/ 0 w 180"/>
                <a:gd name="T3" fmla="*/ 0 h 966"/>
                <a:gd name="T4" fmla="*/ 179 w 180"/>
                <a:gd name="T5" fmla="*/ 0 h 966"/>
                <a:gd name="T6" fmla="*/ 179 w 180"/>
                <a:gd name="T7" fmla="*/ 142 h 966"/>
                <a:gd name="T8" fmla="*/ 0 w 180"/>
                <a:gd name="T9" fmla="*/ 142 h 966"/>
                <a:gd name="T10" fmla="*/ 4 w 180"/>
                <a:gd name="T11" fmla="*/ 965 h 966"/>
                <a:gd name="T12" fmla="*/ 4 w 180"/>
                <a:gd name="T13" fmla="*/ 260 h 966"/>
                <a:gd name="T14" fmla="*/ 179 w 180"/>
                <a:gd name="T15" fmla="*/ 260 h 966"/>
                <a:gd name="T16" fmla="*/ 179 w 180"/>
                <a:gd name="T17" fmla="*/ 965 h 966"/>
                <a:gd name="T18" fmla="*/ 4 w 180"/>
                <a:gd name="T19" fmla="*/ 965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966">
                  <a:moveTo>
                    <a:pt x="0" y="142"/>
                  </a:moveTo>
                  <a:lnTo>
                    <a:pt x="0" y="0"/>
                  </a:lnTo>
                  <a:lnTo>
                    <a:pt x="179" y="0"/>
                  </a:lnTo>
                  <a:lnTo>
                    <a:pt x="179" y="142"/>
                  </a:lnTo>
                  <a:lnTo>
                    <a:pt x="0" y="142"/>
                  </a:lnTo>
                  <a:close/>
                  <a:moveTo>
                    <a:pt x="4" y="965"/>
                  </a:moveTo>
                  <a:lnTo>
                    <a:pt x="4" y="260"/>
                  </a:lnTo>
                  <a:lnTo>
                    <a:pt x="179" y="260"/>
                  </a:lnTo>
                  <a:lnTo>
                    <a:pt x="179" y="965"/>
                  </a:lnTo>
                  <a:lnTo>
                    <a:pt x="4" y="965"/>
                  </a:ln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11"/>
            <p:cNvSpPr>
              <a:spLocks noChangeArrowheads="1"/>
            </p:cNvSpPr>
            <p:nvPr/>
          </p:nvSpPr>
          <p:spPr bwMode="auto">
            <a:xfrm>
              <a:off x="1257" y="438"/>
              <a:ext cx="121" cy="159"/>
            </a:xfrm>
            <a:custGeom>
              <a:avLst/>
              <a:gdLst>
                <a:gd name="T0" fmla="*/ 0 w 538"/>
                <a:gd name="T1" fmla="*/ 705 h 706"/>
                <a:gd name="T2" fmla="*/ 0 w 538"/>
                <a:gd name="T3" fmla="*/ 570 h 706"/>
                <a:gd name="T4" fmla="*/ 314 w 538"/>
                <a:gd name="T5" fmla="*/ 159 h 706"/>
                <a:gd name="T6" fmla="*/ 20 w 538"/>
                <a:gd name="T7" fmla="*/ 159 h 706"/>
                <a:gd name="T8" fmla="*/ 20 w 538"/>
                <a:gd name="T9" fmla="*/ 0 h 706"/>
                <a:gd name="T10" fmla="*/ 537 w 538"/>
                <a:gd name="T11" fmla="*/ 0 h 706"/>
                <a:gd name="T12" fmla="*/ 537 w 538"/>
                <a:gd name="T13" fmla="*/ 135 h 706"/>
                <a:gd name="T14" fmla="*/ 220 w 538"/>
                <a:gd name="T15" fmla="*/ 546 h 706"/>
                <a:gd name="T16" fmla="*/ 537 w 538"/>
                <a:gd name="T17" fmla="*/ 546 h 706"/>
                <a:gd name="T18" fmla="*/ 537 w 538"/>
                <a:gd name="T19" fmla="*/ 705 h 706"/>
                <a:gd name="T20" fmla="*/ 0 w 538"/>
                <a:gd name="T21" fmla="*/ 705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8" h="706">
                  <a:moveTo>
                    <a:pt x="0" y="705"/>
                  </a:moveTo>
                  <a:lnTo>
                    <a:pt x="0" y="570"/>
                  </a:lnTo>
                  <a:lnTo>
                    <a:pt x="314" y="159"/>
                  </a:lnTo>
                  <a:lnTo>
                    <a:pt x="20" y="159"/>
                  </a:lnTo>
                  <a:lnTo>
                    <a:pt x="20" y="0"/>
                  </a:lnTo>
                  <a:lnTo>
                    <a:pt x="537" y="0"/>
                  </a:lnTo>
                  <a:lnTo>
                    <a:pt x="537" y="135"/>
                  </a:lnTo>
                  <a:lnTo>
                    <a:pt x="220" y="546"/>
                  </a:lnTo>
                  <a:lnTo>
                    <a:pt x="537" y="546"/>
                  </a:lnTo>
                  <a:lnTo>
                    <a:pt x="537" y="705"/>
                  </a:lnTo>
                  <a:lnTo>
                    <a:pt x="0" y="705"/>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 name="Freeform 12"/>
            <p:cNvSpPr>
              <a:spLocks noChangeArrowheads="1"/>
            </p:cNvSpPr>
            <p:nvPr/>
          </p:nvSpPr>
          <p:spPr bwMode="auto">
            <a:xfrm>
              <a:off x="1404" y="436"/>
              <a:ext cx="132" cy="163"/>
            </a:xfrm>
            <a:custGeom>
              <a:avLst/>
              <a:gdLst>
                <a:gd name="T0" fmla="*/ 408 w 588"/>
                <a:gd name="T1" fmla="*/ 651 h 722"/>
                <a:gd name="T2" fmla="*/ 237 w 588"/>
                <a:gd name="T3" fmla="*/ 721 h 722"/>
                <a:gd name="T4" fmla="*/ 57 w 588"/>
                <a:gd name="T5" fmla="*/ 660 h 722"/>
                <a:gd name="T6" fmla="*/ 0 w 588"/>
                <a:gd name="T7" fmla="*/ 501 h 722"/>
                <a:gd name="T8" fmla="*/ 241 w 588"/>
                <a:gd name="T9" fmla="*/ 297 h 722"/>
                <a:gd name="T10" fmla="*/ 408 w 588"/>
                <a:gd name="T11" fmla="*/ 297 h 722"/>
                <a:gd name="T12" fmla="*/ 408 w 588"/>
                <a:gd name="T13" fmla="*/ 261 h 722"/>
                <a:gd name="T14" fmla="*/ 277 w 588"/>
                <a:gd name="T15" fmla="*/ 151 h 722"/>
                <a:gd name="T16" fmla="*/ 143 w 588"/>
                <a:gd name="T17" fmla="*/ 208 h 722"/>
                <a:gd name="T18" fmla="*/ 33 w 588"/>
                <a:gd name="T19" fmla="*/ 98 h 722"/>
                <a:gd name="T20" fmla="*/ 285 w 588"/>
                <a:gd name="T21" fmla="*/ 0 h 722"/>
                <a:gd name="T22" fmla="*/ 587 w 588"/>
                <a:gd name="T23" fmla="*/ 248 h 722"/>
                <a:gd name="T24" fmla="*/ 587 w 588"/>
                <a:gd name="T25" fmla="*/ 713 h 722"/>
                <a:gd name="T26" fmla="*/ 408 w 588"/>
                <a:gd name="T27" fmla="*/ 713 h 722"/>
                <a:gd name="T28" fmla="*/ 408 w 588"/>
                <a:gd name="T29" fmla="*/ 651 h 722"/>
                <a:gd name="T30" fmla="*/ 265 w 588"/>
                <a:gd name="T31" fmla="*/ 415 h 722"/>
                <a:gd name="T32" fmla="*/ 167 w 588"/>
                <a:gd name="T33" fmla="*/ 497 h 722"/>
                <a:gd name="T34" fmla="*/ 269 w 588"/>
                <a:gd name="T35" fmla="*/ 578 h 722"/>
                <a:gd name="T36" fmla="*/ 379 w 588"/>
                <a:gd name="T37" fmla="*/ 546 h 722"/>
                <a:gd name="T38" fmla="*/ 404 w 588"/>
                <a:gd name="T39" fmla="*/ 456 h 722"/>
                <a:gd name="T40" fmla="*/ 404 w 588"/>
                <a:gd name="T41" fmla="*/ 415 h 722"/>
                <a:gd name="T42" fmla="*/ 265 w 588"/>
                <a:gd name="T43" fmla="*/ 41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722">
                  <a:moveTo>
                    <a:pt x="408" y="651"/>
                  </a:moveTo>
                  <a:cubicBezTo>
                    <a:pt x="359" y="700"/>
                    <a:pt x="314" y="721"/>
                    <a:pt x="237" y="721"/>
                  </a:cubicBezTo>
                  <a:cubicBezTo>
                    <a:pt x="155" y="721"/>
                    <a:pt x="98" y="700"/>
                    <a:pt x="57" y="660"/>
                  </a:cubicBezTo>
                  <a:cubicBezTo>
                    <a:pt x="21" y="619"/>
                    <a:pt x="0" y="562"/>
                    <a:pt x="0" y="501"/>
                  </a:cubicBezTo>
                  <a:cubicBezTo>
                    <a:pt x="0" y="391"/>
                    <a:pt x="78" y="297"/>
                    <a:pt x="241" y="297"/>
                  </a:cubicBezTo>
                  <a:lnTo>
                    <a:pt x="408" y="297"/>
                  </a:lnTo>
                  <a:lnTo>
                    <a:pt x="408" y="261"/>
                  </a:lnTo>
                  <a:cubicBezTo>
                    <a:pt x="408" y="183"/>
                    <a:pt x="371" y="151"/>
                    <a:pt x="277" y="151"/>
                  </a:cubicBezTo>
                  <a:cubicBezTo>
                    <a:pt x="208" y="151"/>
                    <a:pt x="180" y="167"/>
                    <a:pt x="143" y="208"/>
                  </a:cubicBezTo>
                  <a:lnTo>
                    <a:pt x="33" y="98"/>
                  </a:lnTo>
                  <a:cubicBezTo>
                    <a:pt x="102" y="20"/>
                    <a:pt x="167" y="0"/>
                    <a:pt x="285" y="0"/>
                  </a:cubicBezTo>
                  <a:cubicBezTo>
                    <a:pt x="481" y="0"/>
                    <a:pt x="587" y="85"/>
                    <a:pt x="587" y="248"/>
                  </a:cubicBezTo>
                  <a:lnTo>
                    <a:pt x="587" y="713"/>
                  </a:lnTo>
                  <a:lnTo>
                    <a:pt x="408" y="713"/>
                  </a:lnTo>
                  <a:lnTo>
                    <a:pt x="408" y="651"/>
                  </a:lnTo>
                  <a:close/>
                  <a:moveTo>
                    <a:pt x="265" y="415"/>
                  </a:moveTo>
                  <a:cubicBezTo>
                    <a:pt x="200" y="415"/>
                    <a:pt x="167" y="444"/>
                    <a:pt x="167" y="497"/>
                  </a:cubicBezTo>
                  <a:cubicBezTo>
                    <a:pt x="167" y="546"/>
                    <a:pt x="200" y="578"/>
                    <a:pt x="269" y="578"/>
                  </a:cubicBezTo>
                  <a:cubicBezTo>
                    <a:pt x="318" y="578"/>
                    <a:pt x="351" y="574"/>
                    <a:pt x="379" y="546"/>
                  </a:cubicBezTo>
                  <a:cubicBezTo>
                    <a:pt x="399" y="529"/>
                    <a:pt x="404" y="501"/>
                    <a:pt x="404" y="456"/>
                  </a:cubicBezTo>
                  <a:lnTo>
                    <a:pt x="404" y="415"/>
                  </a:lnTo>
                  <a:lnTo>
                    <a:pt x="265" y="415"/>
                  </a:ln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 name="Freeform 13"/>
            <p:cNvSpPr>
              <a:spLocks noChangeArrowheads="1"/>
            </p:cNvSpPr>
            <p:nvPr/>
          </p:nvSpPr>
          <p:spPr bwMode="auto">
            <a:xfrm>
              <a:off x="1564" y="397"/>
              <a:ext cx="84" cy="202"/>
            </a:xfrm>
            <a:custGeom>
              <a:avLst/>
              <a:gdLst>
                <a:gd name="T0" fmla="*/ 277 w 375"/>
                <a:gd name="T1" fmla="*/ 888 h 893"/>
                <a:gd name="T2" fmla="*/ 73 w 375"/>
                <a:gd name="T3" fmla="*/ 688 h 893"/>
                <a:gd name="T4" fmla="*/ 73 w 375"/>
                <a:gd name="T5" fmla="*/ 342 h 893"/>
                <a:gd name="T6" fmla="*/ 0 w 375"/>
                <a:gd name="T7" fmla="*/ 342 h 893"/>
                <a:gd name="T8" fmla="*/ 0 w 375"/>
                <a:gd name="T9" fmla="*/ 208 h 893"/>
                <a:gd name="T10" fmla="*/ 73 w 375"/>
                <a:gd name="T11" fmla="*/ 208 h 893"/>
                <a:gd name="T12" fmla="*/ 73 w 375"/>
                <a:gd name="T13" fmla="*/ 0 h 893"/>
                <a:gd name="T14" fmla="*/ 248 w 375"/>
                <a:gd name="T15" fmla="*/ 0 h 893"/>
                <a:gd name="T16" fmla="*/ 248 w 375"/>
                <a:gd name="T17" fmla="*/ 208 h 893"/>
                <a:gd name="T18" fmla="*/ 370 w 375"/>
                <a:gd name="T19" fmla="*/ 208 h 893"/>
                <a:gd name="T20" fmla="*/ 370 w 375"/>
                <a:gd name="T21" fmla="*/ 342 h 893"/>
                <a:gd name="T22" fmla="*/ 248 w 375"/>
                <a:gd name="T23" fmla="*/ 342 h 893"/>
                <a:gd name="T24" fmla="*/ 248 w 375"/>
                <a:gd name="T25" fmla="*/ 680 h 893"/>
                <a:gd name="T26" fmla="*/ 309 w 375"/>
                <a:gd name="T27" fmla="*/ 745 h 893"/>
                <a:gd name="T28" fmla="*/ 374 w 375"/>
                <a:gd name="T29" fmla="*/ 745 h 893"/>
                <a:gd name="T30" fmla="*/ 374 w 375"/>
                <a:gd name="T31" fmla="*/ 892 h 893"/>
                <a:gd name="T32" fmla="*/ 277 w 375"/>
                <a:gd name="T33" fmla="*/ 892 h 893"/>
                <a:gd name="T34" fmla="*/ 277 w 375"/>
                <a:gd name="T35" fmla="*/ 888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5" h="893">
                  <a:moveTo>
                    <a:pt x="277" y="888"/>
                  </a:moveTo>
                  <a:cubicBezTo>
                    <a:pt x="134" y="888"/>
                    <a:pt x="73" y="786"/>
                    <a:pt x="73" y="688"/>
                  </a:cubicBezTo>
                  <a:lnTo>
                    <a:pt x="73" y="342"/>
                  </a:lnTo>
                  <a:lnTo>
                    <a:pt x="0" y="342"/>
                  </a:lnTo>
                  <a:lnTo>
                    <a:pt x="0" y="208"/>
                  </a:lnTo>
                  <a:lnTo>
                    <a:pt x="73" y="208"/>
                  </a:lnTo>
                  <a:lnTo>
                    <a:pt x="73" y="0"/>
                  </a:lnTo>
                  <a:lnTo>
                    <a:pt x="248" y="0"/>
                  </a:lnTo>
                  <a:lnTo>
                    <a:pt x="248" y="208"/>
                  </a:lnTo>
                  <a:lnTo>
                    <a:pt x="370" y="208"/>
                  </a:lnTo>
                  <a:lnTo>
                    <a:pt x="370" y="342"/>
                  </a:lnTo>
                  <a:lnTo>
                    <a:pt x="248" y="342"/>
                  </a:lnTo>
                  <a:lnTo>
                    <a:pt x="248" y="680"/>
                  </a:lnTo>
                  <a:cubicBezTo>
                    <a:pt x="248" y="721"/>
                    <a:pt x="269" y="745"/>
                    <a:pt x="309" y="745"/>
                  </a:cubicBezTo>
                  <a:lnTo>
                    <a:pt x="374" y="745"/>
                  </a:lnTo>
                  <a:lnTo>
                    <a:pt x="374" y="892"/>
                  </a:lnTo>
                  <a:lnTo>
                    <a:pt x="277" y="892"/>
                  </a:lnTo>
                  <a:lnTo>
                    <a:pt x="277" y="888"/>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Freeform 14"/>
            <p:cNvSpPr>
              <a:spLocks noChangeArrowheads="1"/>
            </p:cNvSpPr>
            <p:nvPr/>
          </p:nvSpPr>
          <p:spPr bwMode="auto">
            <a:xfrm>
              <a:off x="1684" y="379"/>
              <a:ext cx="40" cy="218"/>
            </a:xfrm>
            <a:custGeom>
              <a:avLst/>
              <a:gdLst>
                <a:gd name="T0" fmla="*/ 0 w 180"/>
                <a:gd name="T1" fmla="*/ 142 h 966"/>
                <a:gd name="T2" fmla="*/ 0 w 180"/>
                <a:gd name="T3" fmla="*/ 0 h 966"/>
                <a:gd name="T4" fmla="*/ 179 w 180"/>
                <a:gd name="T5" fmla="*/ 0 h 966"/>
                <a:gd name="T6" fmla="*/ 179 w 180"/>
                <a:gd name="T7" fmla="*/ 142 h 966"/>
                <a:gd name="T8" fmla="*/ 0 w 180"/>
                <a:gd name="T9" fmla="*/ 142 h 966"/>
                <a:gd name="T10" fmla="*/ 4 w 180"/>
                <a:gd name="T11" fmla="*/ 965 h 966"/>
                <a:gd name="T12" fmla="*/ 4 w 180"/>
                <a:gd name="T13" fmla="*/ 260 h 966"/>
                <a:gd name="T14" fmla="*/ 179 w 180"/>
                <a:gd name="T15" fmla="*/ 260 h 966"/>
                <a:gd name="T16" fmla="*/ 179 w 180"/>
                <a:gd name="T17" fmla="*/ 965 h 966"/>
                <a:gd name="T18" fmla="*/ 4 w 180"/>
                <a:gd name="T19" fmla="*/ 965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966">
                  <a:moveTo>
                    <a:pt x="0" y="142"/>
                  </a:moveTo>
                  <a:lnTo>
                    <a:pt x="0" y="0"/>
                  </a:lnTo>
                  <a:lnTo>
                    <a:pt x="179" y="0"/>
                  </a:lnTo>
                  <a:lnTo>
                    <a:pt x="179" y="142"/>
                  </a:lnTo>
                  <a:lnTo>
                    <a:pt x="0" y="142"/>
                  </a:lnTo>
                  <a:close/>
                  <a:moveTo>
                    <a:pt x="4" y="965"/>
                  </a:moveTo>
                  <a:lnTo>
                    <a:pt x="4" y="260"/>
                  </a:lnTo>
                  <a:lnTo>
                    <a:pt x="179" y="260"/>
                  </a:lnTo>
                  <a:lnTo>
                    <a:pt x="179" y="965"/>
                  </a:lnTo>
                  <a:lnTo>
                    <a:pt x="4" y="965"/>
                  </a:ln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Freeform 15"/>
            <p:cNvSpPr>
              <a:spLocks noChangeArrowheads="1"/>
            </p:cNvSpPr>
            <p:nvPr/>
          </p:nvSpPr>
          <p:spPr bwMode="auto">
            <a:xfrm>
              <a:off x="1762" y="436"/>
              <a:ext cx="135" cy="162"/>
            </a:xfrm>
            <a:custGeom>
              <a:avLst/>
              <a:gdLst>
                <a:gd name="T0" fmla="*/ 517 w 600"/>
                <a:gd name="T1" fmla="*/ 631 h 718"/>
                <a:gd name="T2" fmla="*/ 297 w 600"/>
                <a:gd name="T3" fmla="*/ 717 h 718"/>
                <a:gd name="T4" fmla="*/ 82 w 600"/>
                <a:gd name="T5" fmla="*/ 631 h 718"/>
                <a:gd name="T6" fmla="*/ 0 w 600"/>
                <a:gd name="T7" fmla="*/ 358 h 718"/>
                <a:gd name="T8" fmla="*/ 82 w 600"/>
                <a:gd name="T9" fmla="*/ 85 h 718"/>
                <a:gd name="T10" fmla="*/ 297 w 600"/>
                <a:gd name="T11" fmla="*/ 0 h 718"/>
                <a:gd name="T12" fmla="*/ 517 w 600"/>
                <a:gd name="T13" fmla="*/ 85 h 718"/>
                <a:gd name="T14" fmla="*/ 599 w 600"/>
                <a:gd name="T15" fmla="*/ 358 h 718"/>
                <a:gd name="T16" fmla="*/ 517 w 600"/>
                <a:gd name="T17" fmla="*/ 631 h 718"/>
                <a:gd name="T18" fmla="*/ 383 w 600"/>
                <a:gd name="T19" fmla="*/ 187 h 718"/>
                <a:gd name="T20" fmla="*/ 302 w 600"/>
                <a:gd name="T21" fmla="*/ 155 h 718"/>
                <a:gd name="T22" fmla="*/ 220 w 600"/>
                <a:gd name="T23" fmla="*/ 187 h 718"/>
                <a:gd name="T24" fmla="*/ 179 w 600"/>
                <a:gd name="T25" fmla="*/ 358 h 718"/>
                <a:gd name="T26" fmla="*/ 220 w 600"/>
                <a:gd name="T27" fmla="*/ 529 h 718"/>
                <a:gd name="T28" fmla="*/ 302 w 600"/>
                <a:gd name="T29" fmla="*/ 562 h 718"/>
                <a:gd name="T30" fmla="*/ 383 w 600"/>
                <a:gd name="T31" fmla="*/ 529 h 718"/>
                <a:gd name="T32" fmla="*/ 424 w 600"/>
                <a:gd name="T33" fmla="*/ 358 h 718"/>
                <a:gd name="T34" fmla="*/ 383 w 600"/>
                <a:gd name="T35" fmla="*/ 187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0" h="718">
                  <a:moveTo>
                    <a:pt x="517" y="631"/>
                  </a:moveTo>
                  <a:cubicBezTo>
                    <a:pt x="473" y="676"/>
                    <a:pt x="402" y="717"/>
                    <a:pt x="297" y="717"/>
                  </a:cubicBezTo>
                  <a:cubicBezTo>
                    <a:pt x="191" y="717"/>
                    <a:pt x="122" y="676"/>
                    <a:pt x="82" y="631"/>
                  </a:cubicBezTo>
                  <a:cubicBezTo>
                    <a:pt x="17" y="566"/>
                    <a:pt x="0" y="484"/>
                    <a:pt x="0" y="358"/>
                  </a:cubicBezTo>
                  <a:cubicBezTo>
                    <a:pt x="0" y="231"/>
                    <a:pt x="17" y="151"/>
                    <a:pt x="82" y="85"/>
                  </a:cubicBezTo>
                  <a:cubicBezTo>
                    <a:pt x="126" y="41"/>
                    <a:pt x="195" y="0"/>
                    <a:pt x="297" y="0"/>
                  </a:cubicBezTo>
                  <a:cubicBezTo>
                    <a:pt x="398" y="0"/>
                    <a:pt x="473" y="41"/>
                    <a:pt x="517" y="85"/>
                  </a:cubicBezTo>
                  <a:cubicBezTo>
                    <a:pt x="582" y="151"/>
                    <a:pt x="599" y="232"/>
                    <a:pt x="599" y="358"/>
                  </a:cubicBezTo>
                  <a:cubicBezTo>
                    <a:pt x="599" y="489"/>
                    <a:pt x="582" y="566"/>
                    <a:pt x="517" y="631"/>
                  </a:cubicBezTo>
                  <a:close/>
                  <a:moveTo>
                    <a:pt x="383" y="187"/>
                  </a:moveTo>
                  <a:cubicBezTo>
                    <a:pt x="363" y="167"/>
                    <a:pt x="334" y="155"/>
                    <a:pt x="302" y="155"/>
                  </a:cubicBezTo>
                  <a:cubicBezTo>
                    <a:pt x="269" y="155"/>
                    <a:pt x="240" y="167"/>
                    <a:pt x="220" y="187"/>
                  </a:cubicBezTo>
                  <a:cubicBezTo>
                    <a:pt x="183" y="224"/>
                    <a:pt x="179" y="284"/>
                    <a:pt x="179" y="358"/>
                  </a:cubicBezTo>
                  <a:cubicBezTo>
                    <a:pt x="179" y="431"/>
                    <a:pt x="183" y="493"/>
                    <a:pt x="220" y="529"/>
                  </a:cubicBezTo>
                  <a:cubicBezTo>
                    <a:pt x="240" y="550"/>
                    <a:pt x="265" y="562"/>
                    <a:pt x="302" y="562"/>
                  </a:cubicBezTo>
                  <a:cubicBezTo>
                    <a:pt x="338" y="562"/>
                    <a:pt x="363" y="550"/>
                    <a:pt x="383" y="529"/>
                  </a:cubicBezTo>
                  <a:cubicBezTo>
                    <a:pt x="420" y="493"/>
                    <a:pt x="424" y="432"/>
                    <a:pt x="424" y="358"/>
                  </a:cubicBezTo>
                  <a:cubicBezTo>
                    <a:pt x="420" y="285"/>
                    <a:pt x="416" y="224"/>
                    <a:pt x="383" y="187"/>
                  </a:cubicBez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16"/>
            <p:cNvSpPr>
              <a:spLocks noChangeArrowheads="1"/>
            </p:cNvSpPr>
            <p:nvPr/>
          </p:nvSpPr>
          <p:spPr bwMode="auto">
            <a:xfrm>
              <a:off x="1936" y="436"/>
              <a:ext cx="132" cy="160"/>
            </a:xfrm>
            <a:custGeom>
              <a:avLst/>
              <a:gdLst>
                <a:gd name="T0" fmla="*/ 407 w 587"/>
                <a:gd name="T1" fmla="*/ 285 h 709"/>
                <a:gd name="T2" fmla="*/ 293 w 587"/>
                <a:gd name="T3" fmla="*/ 159 h 709"/>
                <a:gd name="T4" fmla="*/ 175 w 587"/>
                <a:gd name="T5" fmla="*/ 285 h 709"/>
                <a:gd name="T6" fmla="*/ 175 w 587"/>
                <a:gd name="T7" fmla="*/ 708 h 709"/>
                <a:gd name="T8" fmla="*/ 0 w 587"/>
                <a:gd name="T9" fmla="*/ 708 h 709"/>
                <a:gd name="T10" fmla="*/ 0 w 587"/>
                <a:gd name="T11" fmla="*/ 8 h 709"/>
                <a:gd name="T12" fmla="*/ 171 w 587"/>
                <a:gd name="T13" fmla="*/ 8 h 709"/>
                <a:gd name="T14" fmla="*/ 171 w 587"/>
                <a:gd name="T15" fmla="*/ 73 h 709"/>
                <a:gd name="T16" fmla="*/ 346 w 587"/>
                <a:gd name="T17" fmla="*/ 0 h 709"/>
                <a:gd name="T18" fmla="*/ 513 w 587"/>
                <a:gd name="T19" fmla="*/ 61 h 709"/>
                <a:gd name="T20" fmla="*/ 586 w 587"/>
                <a:gd name="T21" fmla="*/ 261 h 709"/>
                <a:gd name="T22" fmla="*/ 586 w 587"/>
                <a:gd name="T23" fmla="*/ 708 h 709"/>
                <a:gd name="T24" fmla="*/ 407 w 587"/>
                <a:gd name="T25" fmla="*/ 708 h 709"/>
                <a:gd name="T26" fmla="*/ 407 w 587"/>
                <a:gd name="T27" fmla="*/ 285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7" h="709">
                  <a:moveTo>
                    <a:pt x="407" y="285"/>
                  </a:moveTo>
                  <a:cubicBezTo>
                    <a:pt x="407" y="187"/>
                    <a:pt x="346" y="159"/>
                    <a:pt x="293" y="159"/>
                  </a:cubicBezTo>
                  <a:cubicBezTo>
                    <a:pt x="236" y="159"/>
                    <a:pt x="175" y="191"/>
                    <a:pt x="175" y="285"/>
                  </a:cubicBezTo>
                  <a:lnTo>
                    <a:pt x="175" y="708"/>
                  </a:lnTo>
                  <a:lnTo>
                    <a:pt x="0" y="708"/>
                  </a:lnTo>
                  <a:lnTo>
                    <a:pt x="0" y="8"/>
                  </a:lnTo>
                  <a:lnTo>
                    <a:pt x="171" y="8"/>
                  </a:lnTo>
                  <a:lnTo>
                    <a:pt x="171" y="73"/>
                  </a:lnTo>
                  <a:cubicBezTo>
                    <a:pt x="216" y="24"/>
                    <a:pt x="281" y="0"/>
                    <a:pt x="346" y="0"/>
                  </a:cubicBezTo>
                  <a:cubicBezTo>
                    <a:pt x="415" y="0"/>
                    <a:pt x="472" y="24"/>
                    <a:pt x="513" y="61"/>
                  </a:cubicBezTo>
                  <a:cubicBezTo>
                    <a:pt x="570" y="118"/>
                    <a:pt x="586" y="183"/>
                    <a:pt x="586" y="261"/>
                  </a:cubicBezTo>
                  <a:lnTo>
                    <a:pt x="586" y="708"/>
                  </a:lnTo>
                  <a:lnTo>
                    <a:pt x="407" y="708"/>
                  </a:lnTo>
                  <a:lnTo>
                    <a:pt x="407" y="285"/>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 name="Freeform 17"/>
            <p:cNvSpPr>
              <a:spLocks noChangeArrowheads="1"/>
            </p:cNvSpPr>
            <p:nvPr/>
          </p:nvSpPr>
          <p:spPr bwMode="auto">
            <a:xfrm>
              <a:off x="2100" y="436"/>
              <a:ext cx="132" cy="163"/>
            </a:xfrm>
            <a:custGeom>
              <a:avLst/>
              <a:gdLst>
                <a:gd name="T0" fmla="*/ 408 w 588"/>
                <a:gd name="T1" fmla="*/ 651 h 722"/>
                <a:gd name="T2" fmla="*/ 237 w 588"/>
                <a:gd name="T3" fmla="*/ 721 h 722"/>
                <a:gd name="T4" fmla="*/ 57 w 588"/>
                <a:gd name="T5" fmla="*/ 660 h 722"/>
                <a:gd name="T6" fmla="*/ 0 w 588"/>
                <a:gd name="T7" fmla="*/ 501 h 722"/>
                <a:gd name="T8" fmla="*/ 241 w 588"/>
                <a:gd name="T9" fmla="*/ 297 h 722"/>
                <a:gd name="T10" fmla="*/ 408 w 588"/>
                <a:gd name="T11" fmla="*/ 297 h 722"/>
                <a:gd name="T12" fmla="*/ 408 w 588"/>
                <a:gd name="T13" fmla="*/ 261 h 722"/>
                <a:gd name="T14" fmla="*/ 277 w 588"/>
                <a:gd name="T15" fmla="*/ 151 h 722"/>
                <a:gd name="T16" fmla="*/ 143 w 588"/>
                <a:gd name="T17" fmla="*/ 208 h 722"/>
                <a:gd name="T18" fmla="*/ 33 w 588"/>
                <a:gd name="T19" fmla="*/ 98 h 722"/>
                <a:gd name="T20" fmla="*/ 286 w 588"/>
                <a:gd name="T21" fmla="*/ 0 h 722"/>
                <a:gd name="T22" fmla="*/ 587 w 588"/>
                <a:gd name="T23" fmla="*/ 248 h 722"/>
                <a:gd name="T24" fmla="*/ 587 w 588"/>
                <a:gd name="T25" fmla="*/ 713 h 722"/>
                <a:gd name="T26" fmla="*/ 408 w 588"/>
                <a:gd name="T27" fmla="*/ 713 h 722"/>
                <a:gd name="T28" fmla="*/ 408 w 588"/>
                <a:gd name="T29" fmla="*/ 651 h 722"/>
                <a:gd name="T30" fmla="*/ 265 w 588"/>
                <a:gd name="T31" fmla="*/ 415 h 722"/>
                <a:gd name="T32" fmla="*/ 167 w 588"/>
                <a:gd name="T33" fmla="*/ 497 h 722"/>
                <a:gd name="T34" fmla="*/ 269 w 588"/>
                <a:gd name="T35" fmla="*/ 578 h 722"/>
                <a:gd name="T36" fmla="*/ 379 w 588"/>
                <a:gd name="T37" fmla="*/ 546 h 722"/>
                <a:gd name="T38" fmla="*/ 404 w 588"/>
                <a:gd name="T39" fmla="*/ 456 h 722"/>
                <a:gd name="T40" fmla="*/ 404 w 588"/>
                <a:gd name="T41" fmla="*/ 415 h 722"/>
                <a:gd name="T42" fmla="*/ 265 w 588"/>
                <a:gd name="T43" fmla="*/ 41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722">
                  <a:moveTo>
                    <a:pt x="408" y="651"/>
                  </a:moveTo>
                  <a:cubicBezTo>
                    <a:pt x="359" y="700"/>
                    <a:pt x="314" y="721"/>
                    <a:pt x="237" y="721"/>
                  </a:cubicBezTo>
                  <a:cubicBezTo>
                    <a:pt x="155" y="721"/>
                    <a:pt x="98" y="700"/>
                    <a:pt x="57" y="660"/>
                  </a:cubicBezTo>
                  <a:cubicBezTo>
                    <a:pt x="21" y="619"/>
                    <a:pt x="0" y="562"/>
                    <a:pt x="0" y="501"/>
                  </a:cubicBezTo>
                  <a:cubicBezTo>
                    <a:pt x="0" y="391"/>
                    <a:pt x="78" y="297"/>
                    <a:pt x="241" y="297"/>
                  </a:cubicBezTo>
                  <a:lnTo>
                    <a:pt x="408" y="297"/>
                  </a:lnTo>
                  <a:lnTo>
                    <a:pt x="408" y="261"/>
                  </a:lnTo>
                  <a:cubicBezTo>
                    <a:pt x="408" y="183"/>
                    <a:pt x="371" y="151"/>
                    <a:pt x="277" y="151"/>
                  </a:cubicBezTo>
                  <a:cubicBezTo>
                    <a:pt x="208" y="151"/>
                    <a:pt x="180" y="167"/>
                    <a:pt x="143" y="208"/>
                  </a:cubicBezTo>
                  <a:lnTo>
                    <a:pt x="33" y="98"/>
                  </a:lnTo>
                  <a:cubicBezTo>
                    <a:pt x="102" y="20"/>
                    <a:pt x="167" y="0"/>
                    <a:pt x="286" y="0"/>
                  </a:cubicBezTo>
                  <a:cubicBezTo>
                    <a:pt x="481" y="0"/>
                    <a:pt x="587" y="85"/>
                    <a:pt x="587" y="248"/>
                  </a:cubicBezTo>
                  <a:lnTo>
                    <a:pt x="587" y="713"/>
                  </a:lnTo>
                  <a:lnTo>
                    <a:pt x="408" y="713"/>
                  </a:lnTo>
                  <a:lnTo>
                    <a:pt x="408" y="651"/>
                  </a:lnTo>
                  <a:close/>
                  <a:moveTo>
                    <a:pt x="265" y="415"/>
                  </a:moveTo>
                  <a:cubicBezTo>
                    <a:pt x="200" y="415"/>
                    <a:pt x="167" y="444"/>
                    <a:pt x="167" y="497"/>
                  </a:cubicBezTo>
                  <a:cubicBezTo>
                    <a:pt x="167" y="546"/>
                    <a:pt x="200" y="578"/>
                    <a:pt x="269" y="578"/>
                  </a:cubicBezTo>
                  <a:cubicBezTo>
                    <a:pt x="318" y="578"/>
                    <a:pt x="351" y="574"/>
                    <a:pt x="379" y="546"/>
                  </a:cubicBezTo>
                  <a:cubicBezTo>
                    <a:pt x="400" y="529"/>
                    <a:pt x="404" y="501"/>
                    <a:pt x="404" y="456"/>
                  </a:cubicBezTo>
                  <a:lnTo>
                    <a:pt x="404" y="415"/>
                  </a:lnTo>
                  <a:lnTo>
                    <a:pt x="265" y="415"/>
                  </a:ln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 name="Freeform 18"/>
            <p:cNvSpPr>
              <a:spLocks noChangeArrowheads="1"/>
            </p:cNvSpPr>
            <p:nvPr/>
          </p:nvSpPr>
          <p:spPr bwMode="auto">
            <a:xfrm>
              <a:off x="2273" y="380"/>
              <a:ext cx="68" cy="217"/>
            </a:xfrm>
            <a:custGeom>
              <a:avLst/>
              <a:gdLst>
                <a:gd name="T0" fmla="*/ 203 w 306"/>
                <a:gd name="T1" fmla="*/ 961 h 962"/>
                <a:gd name="T2" fmla="*/ 0 w 306"/>
                <a:gd name="T3" fmla="*/ 761 h 962"/>
                <a:gd name="T4" fmla="*/ 0 w 306"/>
                <a:gd name="T5" fmla="*/ 0 h 962"/>
                <a:gd name="T6" fmla="*/ 175 w 306"/>
                <a:gd name="T7" fmla="*/ 0 h 962"/>
                <a:gd name="T8" fmla="*/ 175 w 306"/>
                <a:gd name="T9" fmla="*/ 749 h 962"/>
                <a:gd name="T10" fmla="*/ 236 w 306"/>
                <a:gd name="T11" fmla="*/ 814 h 962"/>
                <a:gd name="T12" fmla="*/ 305 w 306"/>
                <a:gd name="T13" fmla="*/ 814 h 962"/>
                <a:gd name="T14" fmla="*/ 305 w 306"/>
                <a:gd name="T15" fmla="*/ 961 h 962"/>
                <a:gd name="T16" fmla="*/ 203 w 306"/>
                <a:gd name="T17" fmla="*/ 961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6" h="962">
                  <a:moveTo>
                    <a:pt x="203" y="961"/>
                  </a:moveTo>
                  <a:cubicBezTo>
                    <a:pt x="61" y="961"/>
                    <a:pt x="0" y="859"/>
                    <a:pt x="0" y="761"/>
                  </a:cubicBezTo>
                  <a:lnTo>
                    <a:pt x="0" y="0"/>
                  </a:lnTo>
                  <a:lnTo>
                    <a:pt x="175" y="0"/>
                  </a:lnTo>
                  <a:lnTo>
                    <a:pt x="175" y="749"/>
                  </a:lnTo>
                  <a:cubicBezTo>
                    <a:pt x="175" y="790"/>
                    <a:pt x="191" y="814"/>
                    <a:pt x="236" y="814"/>
                  </a:cubicBezTo>
                  <a:lnTo>
                    <a:pt x="305" y="814"/>
                  </a:lnTo>
                  <a:lnTo>
                    <a:pt x="305" y="961"/>
                  </a:lnTo>
                  <a:lnTo>
                    <a:pt x="203" y="961"/>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 name="Freeform 19"/>
            <p:cNvSpPr>
              <a:spLocks noChangeArrowheads="1"/>
            </p:cNvSpPr>
            <p:nvPr/>
          </p:nvSpPr>
          <p:spPr bwMode="auto">
            <a:xfrm>
              <a:off x="2424" y="380"/>
              <a:ext cx="266" cy="217"/>
            </a:xfrm>
            <a:custGeom>
              <a:avLst/>
              <a:gdLst>
                <a:gd name="T0" fmla="*/ 920 w 1177"/>
                <a:gd name="T1" fmla="*/ 961 h 962"/>
                <a:gd name="T2" fmla="*/ 765 w 1177"/>
                <a:gd name="T3" fmla="*/ 961 h 962"/>
                <a:gd name="T4" fmla="*/ 586 w 1177"/>
                <a:gd name="T5" fmla="*/ 378 h 962"/>
                <a:gd name="T6" fmla="*/ 411 w 1177"/>
                <a:gd name="T7" fmla="*/ 961 h 962"/>
                <a:gd name="T8" fmla="*/ 256 w 1177"/>
                <a:gd name="T9" fmla="*/ 961 h 962"/>
                <a:gd name="T10" fmla="*/ 0 w 1177"/>
                <a:gd name="T11" fmla="*/ 0 h 962"/>
                <a:gd name="T12" fmla="*/ 195 w 1177"/>
                <a:gd name="T13" fmla="*/ 0 h 962"/>
                <a:gd name="T14" fmla="*/ 342 w 1177"/>
                <a:gd name="T15" fmla="*/ 606 h 962"/>
                <a:gd name="T16" fmla="*/ 517 w 1177"/>
                <a:gd name="T17" fmla="*/ 0 h 962"/>
                <a:gd name="T18" fmla="*/ 655 w 1177"/>
                <a:gd name="T19" fmla="*/ 0 h 962"/>
                <a:gd name="T20" fmla="*/ 830 w 1177"/>
                <a:gd name="T21" fmla="*/ 606 h 962"/>
                <a:gd name="T22" fmla="*/ 981 w 1177"/>
                <a:gd name="T23" fmla="*/ 0 h 962"/>
                <a:gd name="T24" fmla="*/ 1176 w 1177"/>
                <a:gd name="T25" fmla="*/ 0 h 962"/>
                <a:gd name="T26" fmla="*/ 920 w 1177"/>
                <a:gd name="T27" fmla="*/ 961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7" h="962">
                  <a:moveTo>
                    <a:pt x="920" y="961"/>
                  </a:moveTo>
                  <a:lnTo>
                    <a:pt x="765" y="961"/>
                  </a:lnTo>
                  <a:lnTo>
                    <a:pt x="586" y="378"/>
                  </a:lnTo>
                  <a:lnTo>
                    <a:pt x="411" y="961"/>
                  </a:lnTo>
                  <a:lnTo>
                    <a:pt x="256" y="961"/>
                  </a:lnTo>
                  <a:lnTo>
                    <a:pt x="0" y="0"/>
                  </a:lnTo>
                  <a:lnTo>
                    <a:pt x="195" y="0"/>
                  </a:lnTo>
                  <a:lnTo>
                    <a:pt x="342" y="606"/>
                  </a:lnTo>
                  <a:lnTo>
                    <a:pt x="517" y="0"/>
                  </a:lnTo>
                  <a:lnTo>
                    <a:pt x="655" y="0"/>
                  </a:lnTo>
                  <a:lnTo>
                    <a:pt x="830" y="606"/>
                  </a:lnTo>
                  <a:lnTo>
                    <a:pt x="981" y="0"/>
                  </a:lnTo>
                  <a:lnTo>
                    <a:pt x="1176" y="0"/>
                  </a:lnTo>
                  <a:lnTo>
                    <a:pt x="920" y="961"/>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 name="Freeform 20"/>
            <p:cNvSpPr>
              <a:spLocks noChangeArrowheads="1"/>
            </p:cNvSpPr>
            <p:nvPr/>
          </p:nvSpPr>
          <p:spPr bwMode="auto">
            <a:xfrm>
              <a:off x="2697" y="436"/>
              <a:ext cx="135" cy="162"/>
            </a:xfrm>
            <a:custGeom>
              <a:avLst/>
              <a:gdLst>
                <a:gd name="T0" fmla="*/ 517 w 599"/>
                <a:gd name="T1" fmla="*/ 631 h 718"/>
                <a:gd name="T2" fmla="*/ 297 w 599"/>
                <a:gd name="T3" fmla="*/ 717 h 718"/>
                <a:gd name="T4" fmla="*/ 81 w 599"/>
                <a:gd name="T5" fmla="*/ 631 h 718"/>
                <a:gd name="T6" fmla="*/ 0 w 599"/>
                <a:gd name="T7" fmla="*/ 358 h 718"/>
                <a:gd name="T8" fmla="*/ 81 w 599"/>
                <a:gd name="T9" fmla="*/ 85 h 718"/>
                <a:gd name="T10" fmla="*/ 297 w 599"/>
                <a:gd name="T11" fmla="*/ 0 h 718"/>
                <a:gd name="T12" fmla="*/ 517 w 599"/>
                <a:gd name="T13" fmla="*/ 85 h 718"/>
                <a:gd name="T14" fmla="*/ 598 w 599"/>
                <a:gd name="T15" fmla="*/ 358 h 718"/>
                <a:gd name="T16" fmla="*/ 517 w 599"/>
                <a:gd name="T17" fmla="*/ 631 h 718"/>
                <a:gd name="T18" fmla="*/ 378 w 599"/>
                <a:gd name="T19" fmla="*/ 187 h 718"/>
                <a:gd name="T20" fmla="*/ 297 w 599"/>
                <a:gd name="T21" fmla="*/ 155 h 718"/>
                <a:gd name="T22" fmla="*/ 216 w 599"/>
                <a:gd name="T23" fmla="*/ 187 h 718"/>
                <a:gd name="T24" fmla="*/ 175 w 599"/>
                <a:gd name="T25" fmla="*/ 358 h 718"/>
                <a:gd name="T26" fmla="*/ 216 w 599"/>
                <a:gd name="T27" fmla="*/ 529 h 718"/>
                <a:gd name="T28" fmla="*/ 297 w 599"/>
                <a:gd name="T29" fmla="*/ 562 h 718"/>
                <a:gd name="T30" fmla="*/ 378 w 599"/>
                <a:gd name="T31" fmla="*/ 529 h 718"/>
                <a:gd name="T32" fmla="*/ 419 w 599"/>
                <a:gd name="T33" fmla="*/ 358 h 718"/>
                <a:gd name="T34" fmla="*/ 378 w 599"/>
                <a:gd name="T35" fmla="*/ 187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9" h="718">
                  <a:moveTo>
                    <a:pt x="517" y="631"/>
                  </a:moveTo>
                  <a:cubicBezTo>
                    <a:pt x="472" y="676"/>
                    <a:pt x="403" y="717"/>
                    <a:pt x="297" y="717"/>
                  </a:cubicBezTo>
                  <a:cubicBezTo>
                    <a:pt x="191" y="717"/>
                    <a:pt x="122" y="676"/>
                    <a:pt x="81" y="631"/>
                  </a:cubicBezTo>
                  <a:cubicBezTo>
                    <a:pt x="16" y="566"/>
                    <a:pt x="0" y="484"/>
                    <a:pt x="0" y="358"/>
                  </a:cubicBezTo>
                  <a:cubicBezTo>
                    <a:pt x="0" y="231"/>
                    <a:pt x="16" y="151"/>
                    <a:pt x="81" y="85"/>
                  </a:cubicBezTo>
                  <a:cubicBezTo>
                    <a:pt x="126" y="41"/>
                    <a:pt x="195" y="0"/>
                    <a:pt x="297" y="0"/>
                  </a:cubicBezTo>
                  <a:cubicBezTo>
                    <a:pt x="399" y="0"/>
                    <a:pt x="472" y="41"/>
                    <a:pt x="517" y="85"/>
                  </a:cubicBezTo>
                  <a:cubicBezTo>
                    <a:pt x="582" y="151"/>
                    <a:pt x="598" y="232"/>
                    <a:pt x="598" y="358"/>
                  </a:cubicBezTo>
                  <a:cubicBezTo>
                    <a:pt x="594" y="489"/>
                    <a:pt x="578" y="566"/>
                    <a:pt x="517" y="631"/>
                  </a:cubicBezTo>
                  <a:close/>
                  <a:moveTo>
                    <a:pt x="378" y="187"/>
                  </a:moveTo>
                  <a:cubicBezTo>
                    <a:pt x="358" y="167"/>
                    <a:pt x="330" y="155"/>
                    <a:pt x="297" y="155"/>
                  </a:cubicBezTo>
                  <a:cubicBezTo>
                    <a:pt x="264" y="155"/>
                    <a:pt x="236" y="167"/>
                    <a:pt x="216" y="187"/>
                  </a:cubicBezTo>
                  <a:cubicBezTo>
                    <a:pt x="179" y="224"/>
                    <a:pt x="175" y="284"/>
                    <a:pt x="175" y="358"/>
                  </a:cubicBezTo>
                  <a:cubicBezTo>
                    <a:pt x="175" y="431"/>
                    <a:pt x="179" y="493"/>
                    <a:pt x="216" y="529"/>
                  </a:cubicBezTo>
                  <a:cubicBezTo>
                    <a:pt x="236" y="550"/>
                    <a:pt x="260" y="562"/>
                    <a:pt x="297" y="562"/>
                  </a:cubicBezTo>
                  <a:cubicBezTo>
                    <a:pt x="334" y="562"/>
                    <a:pt x="358" y="550"/>
                    <a:pt x="378" y="529"/>
                  </a:cubicBezTo>
                  <a:cubicBezTo>
                    <a:pt x="415" y="493"/>
                    <a:pt x="419" y="431"/>
                    <a:pt x="419" y="358"/>
                  </a:cubicBezTo>
                  <a:cubicBezTo>
                    <a:pt x="419" y="284"/>
                    <a:pt x="415" y="224"/>
                    <a:pt x="378" y="187"/>
                  </a:cubicBez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 name="Freeform 21"/>
            <p:cNvSpPr>
              <a:spLocks noChangeArrowheads="1"/>
            </p:cNvSpPr>
            <p:nvPr/>
          </p:nvSpPr>
          <p:spPr bwMode="auto">
            <a:xfrm>
              <a:off x="2869" y="436"/>
              <a:ext cx="116" cy="161"/>
            </a:xfrm>
            <a:custGeom>
              <a:avLst/>
              <a:gdLst>
                <a:gd name="T0" fmla="*/ 383 w 514"/>
                <a:gd name="T1" fmla="*/ 200 h 714"/>
                <a:gd name="T2" fmla="*/ 289 w 514"/>
                <a:gd name="T3" fmla="*/ 159 h 714"/>
                <a:gd name="T4" fmla="*/ 175 w 514"/>
                <a:gd name="T5" fmla="*/ 289 h 714"/>
                <a:gd name="T6" fmla="*/ 175 w 514"/>
                <a:gd name="T7" fmla="*/ 713 h 714"/>
                <a:gd name="T8" fmla="*/ 0 w 514"/>
                <a:gd name="T9" fmla="*/ 713 h 714"/>
                <a:gd name="T10" fmla="*/ 0 w 514"/>
                <a:gd name="T11" fmla="*/ 8 h 714"/>
                <a:gd name="T12" fmla="*/ 171 w 514"/>
                <a:gd name="T13" fmla="*/ 8 h 714"/>
                <a:gd name="T14" fmla="*/ 171 w 514"/>
                <a:gd name="T15" fmla="*/ 77 h 714"/>
                <a:gd name="T16" fmla="*/ 346 w 514"/>
                <a:gd name="T17" fmla="*/ 0 h 714"/>
                <a:gd name="T18" fmla="*/ 513 w 514"/>
                <a:gd name="T19" fmla="*/ 65 h 714"/>
                <a:gd name="T20" fmla="*/ 383 w 514"/>
                <a:gd name="T21" fmla="*/ 20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4" h="714">
                  <a:moveTo>
                    <a:pt x="383" y="200"/>
                  </a:moveTo>
                  <a:cubicBezTo>
                    <a:pt x="354" y="171"/>
                    <a:pt x="334" y="159"/>
                    <a:pt x="289" y="159"/>
                  </a:cubicBezTo>
                  <a:cubicBezTo>
                    <a:pt x="236" y="159"/>
                    <a:pt x="175" y="200"/>
                    <a:pt x="175" y="289"/>
                  </a:cubicBezTo>
                  <a:lnTo>
                    <a:pt x="175" y="713"/>
                  </a:lnTo>
                  <a:lnTo>
                    <a:pt x="0" y="713"/>
                  </a:lnTo>
                  <a:lnTo>
                    <a:pt x="0" y="8"/>
                  </a:lnTo>
                  <a:lnTo>
                    <a:pt x="171" y="8"/>
                  </a:lnTo>
                  <a:lnTo>
                    <a:pt x="171" y="77"/>
                  </a:lnTo>
                  <a:cubicBezTo>
                    <a:pt x="204" y="37"/>
                    <a:pt x="273" y="0"/>
                    <a:pt x="346" y="0"/>
                  </a:cubicBezTo>
                  <a:cubicBezTo>
                    <a:pt x="416" y="0"/>
                    <a:pt x="464" y="16"/>
                    <a:pt x="513" y="65"/>
                  </a:cubicBezTo>
                  <a:lnTo>
                    <a:pt x="383" y="200"/>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3" name="Freeform 22"/>
            <p:cNvSpPr>
              <a:spLocks noChangeArrowheads="1"/>
            </p:cNvSpPr>
            <p:nvPr/>
          </p:nvSpPr>
          <p:spPr bwMode="auto">
            <a:xfrm>
              <a:off x="3009" y="380"/>
              <a:ext cx="143" cy="217"/>
            </a:xfrm>
            <a:custGeom>
              <a:avLst/>
              <a:gdLst>
                <a:gd name="T0" fmla="*/ 420 w 636"/>
                <a:gd name="T1" fmla="*/ 961 h 962"/>
                <a:gd name="T2" fmla="*/ 249 w 636"/>
                <a:gd name="T3" fmla="*/ 667 h 962"/>
                <a:gd name="T4" fmla="*/ 175 w 636"/>
                <a:gd name="T5" fmla="*/ 753 h 962"/>
                <a:gd name="T6" fmla="*/ 175 w 636"/>
                <a:gd name="T7" fmla="*/ 961 h 962"/>
                <a:gd name="T8" fmla="*/ 0 w 636"/>
                <a:gd name="T9" fmla="*/ 961 h 962"/>
                <a:gd name="T10" fmla="*/ 0 w 636"/>
                <a:gd name="T11" fmla="*/ 0 h 962"/>
                <a:gd name="T12" fmla="*/ 175 w 636"/>
                <a:gd name="T13" fmla="*/ 0 h 962"/>
                <a:gd name="T14" fmla="*/ 175 w 636"/>
                <a:gd name="T15" fmla="*/ 545 h 962"/>
                <a:gd name="T16" fmla="*/ 407 w 636"/>
                <a:gd name="T17" fmla="*/ 256 h 962"/>
                <a:gd name="T18" fmla="*/ 619 w 636"/>
                <a:gd name="T19" fmla="*/ 256 h 962"/>
                <a:gd name="T20" fmla="*/ 367 w 636"/>
                <a:gd name="T21" fmla="*/ 541 h 962"/>
                <a:gd name="T22" fmla="*/ 635 w 636"/>
                <a:gd name="T23" fmla="*/ 961 h 962"/>
                <a:gd name="T24" fmla="*/ 420 w 636"/>
                <a:gd name="T25" fmla="*/ 961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6" h="962">
                  <a:moveTo>
                    <a:pt x="420" y="961"/>
                  </a:moveTo>
                  <a:lnTo>
                    <a:pt x="249" y="667"/>
                  </a:lnTo>
                  <a:lnTo>
                    <a:pt x="175" y="753"/>
                  </a:lnTo>
                  <a:lnTo>
                    <a:pt x="175" y="961"/>
                  </a:lnTo>
                  <a:lnTo>
                    <a:pt x="0" y="961"/>
                  </a:lnTo>
                  <a:lnTo>
                    <a:pt x="0" y="0"/>
                  </a:lnTo>
                  <a:lnTo>
                    <a:pt x="175" y="0"/>
                  </a:lnTo>
                  <a:lnTo>
                    <a:pt x="175" y="545"/>
                  </a:lnTo>
                  <a:lnTo>
                    <a:pt x="407" y="256"/>
                  </a:lnTo>
                  <a:lnTo>
                    <a:pt x="619" y="256"/>
                  </a:lnTo>
                  <a:lnTo>
                    <a:pt x="367" y="541"/>
                  </a:lnTo>
                  <a:lnTo>
                    <a:pt x="635" y="961"/>
                  </a:lnTo>
                  <a:lnTo>
                    <a:pt x="420" y="961"/>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 name="Freeform 23"/>
            <p:cNvSpPr>
              <a:spLocks noChangeArrowheads="1"/>
            </p:cNvSpPr>
            <p:nvPr/>
          </p:nvSpPr>
          <p:spPr bwMode="auto">
            <a:xfrm>
              <a:off x="3168" y="377"/>
              <a:ext cx="85" cy="220"/>
            </a:xfrm>
            <a:custGeom>
              <a:avLst/>
              <a:gdLst>
                <a:gd name="T0" fmla="*/ 249 w 380"/>
                <a:gd name="T1" fmla="*/ 424 h 975"/>
                <a:gd name="T2" fmla="*/ 249 w 380"/>
                <a:gd name="T3" fmla="*/ 974 h 975"/>
                <a:gd name="T4" fmla="*/ 74 w 380"/>
                <a:gd name="T5" fmla="*/ 974 h 975"/>
                <a:gd name="T6" fmla="*/ 74 w 380"/>
                <a:gd name="T7" fmla="*/ 424 h 975"/>
                <a:gd name="T8" fmla="*/ 0 w 380"/>
                <a:gd name="T9" fmla="*/ 424 h 975"/>
                <a:gd name="T10" fmla="*/ 0 w 380"/>
                <a:gd name="T11" fmla="*/ 289 h 975"/>
                <a:gd name="T12" fmla="*/ 74 w 380"/>
                <a:gd name="T13" fmla="*/ 289 h 975"/>
                <a:gd name="T14" fmla="*/ 74 w 380"/>
                <a:gd name="T15" fmla="*/ 200 h 975"/>
                <a:gd name="T16" fmla="*/ 277 w 380"/>
                <a:gd name="T17" fmla="*/ 0 h 975"/>
                <a:gd name="T18" fmla="*/ 379 w 380"/>
                <a:gd name="T19" fmla="*/ 0 h 975"/>
                <a:gd name="T20" fmla="*/ 379 w 380"/>
                <a:gd name="T21" fmla="*/ 147 h 975"/>
                <a:gd name="T22" fmla="*/ 310 w 380"/>
                <a:gd name="T23" fmla="*/ 147 h 975"/>
                <a:gd name="T24" fmla="*/ 249 w 380"/>
                <a:gd name="T25" fmla="*/ 212 h 975"/>
                <a:gd name="T26" fmla="*/ 249 w 380"/>
                <a:gd name="T27" fmla="*/ 289 h 975"/>
                <a:gd name="T28" fmla="*/ 379 w 380"/>
                <a:gd name="T29" fmla="*/ 289 h 975"/>
                <a:gd name="T30" fmla="*/ 379 w 380"/>
                <a:gd name="T31" fmla="*/ 424 h 975"/>
                <a:gd name="T32" fmla="*/ 249 w 380"/>
                <a:gd name="T33" fmla="*/ 424 h 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0" h="975">
                  <a:moveTo>
                    <a:pt x="249" y="424"/>
                  </a:moveTo>
                  <a:lnTo>
                    <a:pt x="249" y="974"/>
                  </a:lnTo>
                  <a:lnTo>
                    <a:pt x="74" y="974"/>
                  </a:lnTo>
                  <a:lnTo>
                    <a:pt x="74" y="424"/>
                  </a:lnTo>
                  <a:lnTo>
                    <a:pt x="0" y="424"/>
                  </a:lnTo>
                  <a:lnTo>
                    <a:pt x="0" y="289"/>
                  </a:lnTo>
                  <a:lnTo>
                    <a:pt x="74" y="289"/>
                  </a:lnTo>
                  <a:lnTo>
                    <a:pt x="74" y="200"/>
                  </a:lnTo>
                  <a:cubicBezTo>
                    <a:pt x="74" y="98"/>
                    <a:pt x="135" y="0"/>
                    <a:pt x="277" y="0"/>
                  </a:cubicBezTo>
                  <a:lnTo>
                    <a:pt x="379" y="0"/>
                  </a:lnTo>
                  <a:lnTo>
                    <a:pt x="379" y="147"/>
                  </a:lnTo>
                  <a:lnTo>
                    <a:pt x="310" y="147"/>
                  </a:lnTo>
                  <a:cubicBezTo>
                    <a:pt x="269" y="147"/>
                    <a:pt x="249" y="171"/>
                    <a:pt x="249" y="212"/>
                  </a:cubicBezTo>
                  <a:lnTo>
                    <a:pt x="249" y="289"/>
                  </a:lnTo>
                  <a:lnTo>
                    <a:pt x="379" y="289"/>
                  </a:lnTo>
                  <a:lnTo>
                    <a:pt x="379" y="424"/>
                  </a:lnTo>
                  <a:lnTo>
                    <a:pt x="249" y="424"/>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4"/>
            <p:cNvSpPr>
              <a:spLocks noChangeArrowheads="1"/>
            </p:cNvSpPr>
            <p:nvPr/>
          </p:nvSpPr>
          <p:spPr bwMode="auto">
            <a:xfrm>
              <a:off x="3273" y="436"/>
              <a:ext cx="135" cy="162"/>
            </a:xfrm>
            <a:custGeom>
              <a:avLst/>
              <a:gdLst>
                <a:gd name="T0" fmla="*/ 517 w 599"/>
                <a:gd name="T1" fmla="*/ 631 h 718"/>
                <a:gd name="T2" fmla="*/ 297 w 599"/>
                <a:gd name="T3" fmla="*/ 717 h 718"/>
                <a:gd name="T4" fmla="*/ 81 w 599"/>
                <a:gd name="T5" fmla="*/ 631 h 718"/>
                <a:gd name="T6" fmla="*/ 0 w 599"/>
                <a:gd name="T7" fmla="*/ 358 h 718"/>
                <a:gd name="T8" fmla="*/ 81 w 599"/>
                <a:gd name="T9" fmla="*/ 85 h 718"/>
                <a:gd name="T10" fmla="*/ 297 w 599"/>
                <a:gd name="T11" fmla="*/ 0 h 718"/>
                <a:gd name="T12" fmla="*/ 517 w 599"/>
                <a:gd name="T13" fmla="*/ 85 h 718"/>
                <a:gd name="T14" fmla="*/ 598 w 599"/>
                <a:gd name="T15" fmla="*/ 358 h 718"/>
                <a:gd name="T16" fmla="*/ 517 w 599"/>
                <a:gd name="T17" fmla="*/ 631 h 718"/>
                <a:gd name="T18" fmla="*/ 378 w 599"/>
                <a:gd name="T19" fmla="*/ 187 h 718"/>
                <a:gd name="T20" fmla="*/ 297 w 599"/>
                <a:gd name="T21" fmla="*/ 155 h 718"/>
                <a:gd name="T22" fmla="*/ 215 w 599"/>
                <a:gd name="T23" fmla="*/ 187 h 718"/>
                <a:gd name="T24" fmla="*/ 175 w 599"/>
                <a:gd name="T25" fmla="*/ 358 h 718"/>
                <a:gd name="T26" fmla="*/ 215 w 599"/>
                <a:gd name="T27" fmla="*/ 529 h 718"/>
                <a:gd name="T28" fmla="*/ 297 w 599"/>
                <a:gd name="T29" fmla="*/ 562 h 718"/>
                <a:gd name="T30" fmla="*/ 378 w 599"/>
                <a:gd name="T31" fmla="*/ 529 h 718"/>
                <a:gd name="T32" fmla="*/ 419 w 599"/>
                <a:gd name="T33" fmla="*/ 358 h 718"/>
                <a:gd name="T34" fmla="*/ 378 w 599"/>
                <a:gd name="T35" fmla="*/ 187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9" h="718">
                  <a:moveTo>
                    <a:pt x="517" y="631"/>
                  </a:moveTo>
                  <a:cubicBezTo>
                    <a:pt x="472" y="676"/>
                    <a:pt x="403" y="717"/>
                    <a:pt x="297" y="717"/>
                  </a:cubicBezTo>
                  <a:cubicBezTo>
                    <a:pt x="191" y="717"/>
                    <a:pt x="122" y="676"/>
                    <a:pt x="81" y="631"/>
                  </a:cubicBezTo>
                  <a:cubicBezTo>
                    <a:pt x="16" y="566"/>
                    <a:pt x="0" y="484"/>
                    <a:pt x="0" y="358"/>
                  </a:cubicBezTo>
                  <a:cubicBezTo>
                    <a:pt x="0" y="231"/>
                    <a:pt x="16" y="151"/>
                    <a:pt x="81" y="85"/>
                  </a:cubicBezTo>
                  <a:cubicBezTo>
                    <a:pt x="126" y="41"/>
                    <a:pt x="195" y="0"/>
                    <a:pt x="297" y="0"/>
                  </a:cubicBezTo>
                  <a:cubicBezTo>
                    <a:pt x="399" y="0"/>
                    <a:pt x="472" y="41"/>
                    <a:pt x="517" y="85"/>
                  </a:cubicBezTo>
                  <a:cubicBezTo>
                    <a:pt x="582" y="151"/>
                    <a:pt x="598" y="232"/>
                    <a:pt x="598" y="358"/>
                  </a:cubicBezTo>
                  <a:cubicBezTo>
                    <a:pt x="594" y="489"/>
                    <a:pt x="578" y="566"/>
                    <a:pt x="517" y="631"/>
                  </a:cubicBezTo>
                  <a:close/>
                  <a:moveTo>
                    <a:pt x="378" y="187"/>
                  </a:moveTo>
                  <a:cubicBezTo>
                    <a:pt x="358" y="167"/>
                    <a:pt x="329" y="155"/>
                    <a:pt x="297" y="155"/>
                  </a:cubicBezTo>
                  <a:cubicBezTo>
                    <a:pt x="264" y="155"/>
                    <a:pt x="236" y="167"/>
                    <a:pt x="215" y="187"/>
                  </a:cubicBezTo>
                  <a:cubicBezTo>
                    <a:pt x="179" y="224"/>
                    <a:pt x="175" y="284"/>
                    <a:pt x="175" y="358"/>
                  </a:cubicBezTo>
                  <a:cubicBezTo>
                    <a:pt x="175" y="431"/>
                    <a:pt x="179" y="493"/>
                    <a:pt x="215" y="529"/>
                  </a:cubicBezTo>
                  <a:cubicBezTo>
                    <a:pt x="236" y="550"/>
                    <a:pt x="260" y="562"/>
                    <a:pt x="297" y="562"/>
                  </a:cubicBezTo>
                  <a:cubicBezTo>
                    <a:pt x="333" y="562"/>
                    <a:pt x="358" y="550"/>
                    <a:pt x="378" y="529"/>
                  </a:cubicBezTo>
                  <a:cubicBezTo>
                    <a:pt x="415" y="493"/>
                    <a:pt x="419" y="431"/>
                    <a:pt x="419" y="358"/>
                  </a:cubicBezTo>
                  <a:cubicBezTo>
                    <a:pt x="419" y="284"/>
                    <a:pt x="415" y="224"/>
                    <a:pt x="378" y="187"/>
                  </a:cubicBez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25"/>
            <p:cNvSpPr>
              <a:spLocks noChangeArrowheads="1"/>
            </p:cNvSpPr>
            <p:nvPr/>
          </p:nvSpPr>
          <p:spPr bwMode="auto">
            <a:xfrm>
              <a:off x="3445" y="436"/>
              <a:ext cx="116" cy="161"/>
            </a:xfrm>
            <a:custGeom>
              <a:avLst/>
              <a:gdLst>
                <a:gd name="T0" fmla="*/ 383 w 514"/>
                <a:gd name="T1" fmla="*/ 200 h 714"/>
                <a:gd name="T2" fmla="*/ 289 w 514"/>
                <a:gd name="T3" fmla="*/ 159 h 714"/>
                <a:gd name="T4" fmla="*/ 175 w 514"/>
                <a:gd name="T5" fmla="*/ 289 h 714"/>
                <a:gd name="T6" fmla="*/ 175 w 514"/>
                <a:gd name="T7" fmla="*/ 713 h 714"/>
                <a:gd name="T8" fmla="*/ 0 w 514"/>
                <a:gd name="T9" fmla="*/ 713 h 714"/>
                <a:gd name="T10" fmla="*/ 0 w 514"/>
                <a:gd name="T11" fmla="*/ 8 h 714"/>
                <a:gd name="T12" fmla="*/ 171 w 514"/>
                <a:gd name="T13" fmla="*/ 8 h 714"/>
                <a:gd name="T14" fmla="*/ 171 w 514"/>
                <a:gd name="T15" fmla="*/ 77 h 714"/>
                <a:gd name="T16" fmla="*/ 346 w 514"/>
                <a:gd name="T17" fmla="*/ 0 h 714"/>
                <a:gd name="T18" fmla="*/ 513 w 514"/>
                <a:gd name="T19" fmla="*/ 65 h 714"/>
                <a:gd name="T20" fmla="*/ 383 w 514"/>
                <a:gd name="T21" fmla="*/ 20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4" h="714">
                  <a:moveTo>
                    <a:pt x="383" y="200"/>
                  </a:moveTo>
                  <a:cubicBezTo>
                    <a:pt x="354" y="171"/>
                    <a:pt x="334" y="159"/>
                    <a:pt x="289" y="159"/>
                  </a:cubicBezTo>
                  <a:cubicBezTo>
                    <a:pt x="236" y="159"/>
                    <a:pt x="175" y="200"/>
                    <a:pt x="175" y="289"/>
                  </a:cubicBezTo>
                  <a:lnTo>
                    <a:pt x="175" y="713"/>
                  </a:lnTo>
                  <a:lnTo>
                    <a:pt x="0" y="713"/>
                  </a:lnTo>
                  <a:lnTo>
                    <a:pt x="0" y="8"/>
                  </a:lnTo>
                  <a:lnTo>
                    <a:pt x="171" y="8"/>
                  </a:lnTo>
                  <a:lnTo>
                    <a:pt x="171" y="77"/>
                  </a:lnTo>
                  <a:cubicBezTo>
                    <a:pt x="204" y="37"/>
                    <a:pt x="273" y="0"/>
                    <a:pt x="346" y="0"/>
                  </a:cubicBezTo>
                  <a:cubicBezTo>
                    <a:pt x="415" y="0"/>
                    <a:pt x="464" y="16"/>
                    <a:pt x="513" y="65"/>
                  </a:cubicBezTo>
                  <a:lnTo>
                    <a:pt x="383" y="200"/>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26"/>
            <p:cNvSpPr>
              <a:spLocks noChangeArrowheads="1"/>
            </p:cNvSpPr>
            <p:nvPr/>
          </p:nvSpPr>
          <p:spPr bwMode="auto">
            <a:xfrm>
              <a:off x="3568" y="437"/>
              <a:ext cx="123" cy="162"/>
            </a:xfrm>
            <a:custGeom>
              <a:avLst/>
              <a:gdLst>
                <a:gd name="T0" fmla="*/ 313 w 546"/>
                <a:gd name="T1" fmla="*/ 717 h 718"/>
                <a:gd name="T2" fmla="*/ 0 w 546"/>
                <a:gd name="T3" fmla="*/ 358 h 718"/>
                <a:gd name="T4" fmla="*/ 313 w 546"/>
                <a:gd name="T5" fmla="*/ 0 h 718"/>
                <a:gd name="T6" fmla="*/ 545 w 546"/>
                <a:gd name="T7" fmla="*/ 94 h 718"/>
                <a:gd name="T8" fmla="*/ 427 w 546"/>
                <a:gd name="T9" fmla="*/ 208 h 718"/>
                <a:gd name="T10" fmla="*/ 313 w 546"/>
                <a:gd name="T11" fmla="*/ 151 h 718"/>
                <a:gd name="T12" fmla="*/ 211 w 546"/>
                <a:gd name="T13" fmla="*/ 196 h 718"/>
                <a:gd name="T14" fmla="*/ 171 w 546"/>
                <a:gd name="T15" fmla="*/ 350 h 718"/>
                <a:gd name="T16" fmla="*/ 211 w 546"/>
                <a:gd name="T17" fmla="*/ 505 h 718"/>
                <a:gd name="T18" fmla="*/ 313 w 546"/>
                <a:gd name="T19" fmla="*/ 550 h 718"/>
                <a:gd name="T20" fmla="*/ 427 w 546"/>
                <a:gd name="T21" fmla="*/ 493 h 718"/>
                <a:gd name="T22" fmla="*/ 545 w 546"/>
                <a:gd name="T23" fmla="*/ 611 h 718"/>
                <a:gd name="T24" fmla="*/ 313 w 546"/>
                <a:gd name="T25" fmla="*/ 717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6" h="718">
                  <a:moveTo>
                    <a:pt x="313" y="717"/>
                  </a:moveTo>
                  <a:cubicBezTo>
                    <a:pt x="175" y="717"/>
                    <a:pt x="0" y="639"/>
                    <a:pt x="0" y="358"/>
                  </a:cubicBezTo>
                  <a:cubicBezTo>
                    <a:pt x="0" y="77"/>
                    <a:pt x="175" y="0"/>
                    <a:pt x="313" y="0"/>
                  </a:cubicBezTo>
                  <a:cubicBezTo>
                    <a:pt x="411" y="0"/>
                    <a:pt x="484" y="29"/>
                    <a:pt x="545" y="94"/>
                  </a:cubicBezTo>
                  <a:lnTo>
                    <a:pt x="427" y="208"/>
                  </a:lnTo>
                  <a:cubicBezTo>
                    <a:pt x="390" y="167"/>
                    <a:pt x="358" y="151"/>
                    <a:pt x="313" y="151"/>
                  </a:cubicBezTo>
                  <a:cubicBezTo>
                    <a:pt x="272" y="151"/>
                    <a:pt x="240" y="167"/>
                    <a:pt x="211" y="196"/>
                  </a:cubicBezTo>
                  <a:cubicBezTo>
                    <a:pt x="183" y="228"/>
                    <a:pt x="171" y="276"/>
                    <a:pt x="171" y="350"/>
                  </a:cubicBezTo>
                  <a:cubicBezTo>
                    <a:pt x="171" y="423"/>
                    <a:pt x="183" y="472"/>
                    <a:pt x="211" y="505"/>
                  </a:cubicBezTo>
                  <a:cubicBezTo>
                    <a:pt x="236" y="538"/>
                    <a:pt x="268" y="550"/>
                    <a:pt x="313" y="550"/>
                  </a:cubicBezTo>
                  <a:cubicBezTo>
                    <a:pt x="358" y="550"/>
                    <a:pt x="390" y="533"/>
                    <a:pt x="427" y="493"/>
                  </a:cubicBezTo>
                  <a:lnTo>
                    <a:pt x="545" y="611"/>
                  </a:lnTo>
                  <a:cubicBezTo>
                    <a:pt x="480" y="684"/>
                    <a:pt x="411" y="717"/>
                    <a:pt x="313" y="717"/>
                  </a:cubicBez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27"/>
            <p:cNvSpPr>
              <a:spLocks noChangeArrowheads="1"/>
            </p:cNvSpPr>
            <p:nvPr/>
          </p:nvSpPr>
          <p:spPr bwMode="auto">
            <a:xfrm>
              <a:off x="3708" y="437"/>
              <a:ext cx="138" cy="162"/>
            </a:xfrm>
            <a:custGeom>
              <a:avLst/>
              <a:gdLst>
                <a:gd name="T0" fmla="*/ 176 w 612"/>
                <a:gd name="T1" fmla="*/ 411 h 718"/>
                <a:gd name="T2" fmla="*/ 330 w 612"/>
                <a:gd name="T3" fmla="*/ 566 h 718"/>
                <a:gd name="T4" fmla="*/ 489 w 612"/>
                <a:gd name="T5" fmla="*/ 501 h 718"/>
                <a:gd name="T6" fmla="*/ 595 w 612"/>
                <a:gd name="T7" fmla="*/ 607 h 718"/>
                <a:gd name="T8" fmla="*/ 326 w 612"/>
                <a:gd name="T9" fmla="*/ 717 h 718"/>
                <a:gd name="T10" fmla="*/ 0 w 612"/>
                <a:gd name="T11" fmla="*/ 358 h 718"/>
                <a:gd name="T12" fmla="*/ 306 w 612"/>
                <a:gd name="T13" fmla="*/ 0 h 718"/>
                <a:gd name="T14" fmla="*/ 611 w 612"/>
                <a:gd name="T15" fmla="*/ 334 h 718"/>
                <a:gd name="T16" fmla="*/ 611 w 612"/>
                <a:gd name="T17" fmla="*/ 411 h 718"/>
                <a:gd name="T18" fmla="*/ 176 w 612"/>
                <a:gd name="T19" fmla="*/ 411 h 718"/>
                <a:gd name="T20" fmla="*/ 428 w 612"/>
                <a:gd name="T21" fmla="*/ 216 h 718"/>
                <a:gd name="T22" fmla="*/ 310 w 612"/>
                <a:gd name="T23" fmla="*/ 143 h 718"/>
                <a:gd name="T24" fmla="*/ 192 w 612"/>
                <a:gd name="T25" fmla="*/ 216 h 718"/>
                <a:gd name="T26" fmla="*/ 176 w 612"/>
                <a:gd name="T27" fmla="*/ 293 h 718"/>
                <a:gd name="T28" fmla="*/ 444 w 612"/>
                <a:gd name="T29" fmla="*/ 293 h 718"/>
                <a:gd name="T30" fmla="*/ 428 w 612"/>
                <a:gd name="T31" fmla="*/ 216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2" h="718">
                  <a:moveTo>
                    <a:pt x="176" y="411"/>
                  </a:moveTo>
                  <a:cubicBezTo>
                    <a:pt x="176" y="501"/>
                    <a:pt x="233" y="566"/>
                    <a:pt x="330" y="566"/>
                  </a:cubicBezTo>
                  <a:cubicBezTo>
                    <a:pt x="408" y="566"/>
                    <a:pt x="444" y="546"/>
                    <a:pt x="489" y="501"/>
                  </a:cubicBezTo>
                  <a:lnTo>
                    <a:pt x="595" y="607"/>
                  </a:lnTo>
                  <a:cubicBezTo>
                    <a:pt x="522" y="680"/>
                    <a:pt x="456" y="717"/>
                    <a:pt x="326" y="717"/>
                  </a:cubicBezTo>
                  <a:cubicBezTo>
                    <a:pt x="159" y="717"/>
                    <a:pt x="0" y="639"/>
                    <a:pt x="0" y="358"/>
                  </a:cubicBezTo>
                  <a:cubicBezTo>
                    <a:pt x="0" y="130"/>
                    <a:pt x="123" y="0"/>
                    <a:pt x="306" y="0"/>
                  </a:cubicBezTo>
                  <a:cubicBezTo>
                    <a:pt x="501" y="0"/>
                    <a:pt x="611" y="143"/>
                    <a:pt x="611" y="334"/>
                  </a:cubicBezTo>
                  <a:lnTo>
                    <a:pt x="611" y="411"/>
                  </a:lnTo>
                  <a:lnTo>
                    <a:pt x="176" y="411"/>
                  </a:lnTo>
                  <a:close/>
                  <a:moveTo>
                    <a:pt x="428" y="216"/>
                  </a:moveTo>
                  <a:cubicBezTo>
                    <a:pt x="408" y="175"/>
                    <a:pt x="371" y="143"/>
                    <a:pt x="310" y="143"/>
                  </a:cubicBezTo>
                  <a:cubicBezTo>
                    <a:pt x="249" y="143"/>
                    <a:pt x="212" y="175"/>
                    <a:pt x="192" y="216"/>
                  </a:cubicBezTo>
                  <a:cubicBezTo>
                    <a:pt x="180" y="240"/>
                    <a:pt x="176" y="261"/>
                    <a:pt x="176" y="293"/>
                  </a:cubicBezTo>
                  <a:lnTo>
                    <a:pt x="444" y="293"/>
                  </a:lnTo>
                  <a:cubicBezTo>
                    <a:pt x="444" y="261"/>
                    <a:pt x="440" y="240"/>
                    <a:pt x="428" y="216"/>
                  </a:cubicBez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Freeform 28"/>
            <p:cNvSpPr>
              <a:spLocks noChangeArrowheads="1"/>
            </p:cNvSpPr>
            <p:nvPr/>
          </p:nvSpPr>
          <p:spPr bwMode="auto">
            <a:xfrm>
              <a:off x="3960" y="380"/>
              <a:ext cx="160" cy="217"/>
            </a:xfrm>
            <a:custGeom>
              <a:avLst/>
              <a:gdLst>
                <a:gd name="T0" fmla="*/ 598 w 709"/>
                <a:gd name="T1" fmla="*/ 867 h 962"/>
                <a:gd name="T2" fmla="*/ 346 w 709"/>
                <a:gd name="T3" fmla="*/ 961 h 962"/>
                <a:gd name="T4" fmla="*/ 0 w 709"/>
                <a:gd name="T5" fmla="*/ 961 h 962"/>
                <a:gd name="T6" fmla="*/ 0 w 709"/>
                <a:gd name="T7" fmla="*/ 0 h 962"/>
                <a:gd name="T8" fmla="*/ 346 w 709"/>
                <a:gd name="T9" fmla="*/ 0 h 962"/>
                <a:gd name="T10" fmla="*/ 598 w 709"/>
                <a:gd name="T11" fmla="*/ 93 h 962"/>
                <a:gd name="T12" fmla="*/ 696 w 709"/>
                <a:gd name="T13" fmla="*/ 476 h 962"/>
                <a:gd name="T14" fmla="*/ 598 w 709"/>
                <a:gd name="T15" fmla="*/ 867 h 962"/>
                <a:gd name="T16" fmla="*/ 468 w 709"/>
                <a:gd name="T17" fmla="*/ 224 h 962"/>
                <a:gd name="T18" fmla="*/ 330 w 709"/>
                <a:gd name="T19" fmla="*/ 162 h 962"/>
                <a:gd name="T20" fmla="*/ 187 w 709"/>
                <a:gd name="T21" fmla="*/ 162 h 962"/>
                <a:gd name="T22" fmla="*/ 187 w 709"/>
                <a:gd name="T23" fmla="*/ 790 h 962"/>
                <a:gd name="T24" fmla="*/ 330 w 709"/>
                <a:gd name="T25" fmla="*/ 790 h 962"/>
                <a:gd name="T26" fmla="*/ 468 w 709"/>
                <a:gd name="T27" fmla="*/ 728 h 962"/>
                <a:gd name="T28" fmla="*/ 509 w 709"/>
                <a:gd name="T29" fmla="*/ 472 h 962"/>
                <a:gd name="T30" fmla="*/ 468 w 709"/>
                <a:gd name="T31" fmla="*/ 224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9" h="962">
                  <a:moveTo>
                    <a:pt x="598" y="867"/>
                  </a:moveTo>
                  <a:cubicBezTo>
                    <a:pt x="533" y="932"/>
                    <a:pt x="444" y="961"/>
                    <a:pt x="346" y="961"/>
                  </a:cubicBezTo>
                  <a:lnTo>
                    <a:pt x="0" y="961"/>
                  </a:lnTo>
                  <a:lnTo>
                    <a:pt x="0" y="0"/>
                  </a:lnTo>
                  <a:lnTo>
                    <a:pt x="346" y="0"/>
                  </a:lnTo>
                  <a:cubicBezTo>
                    <a:pt x="448" y="0"/>
                    <a:pt x="537" y="28"/>
                    <a:pt x="598" y="93"/>
                  </a:cubicBezTo>
                  <a:cubicBezTo>
                    <a:pt x="708" y="199"/>
                    <a:pt x="696" y="333"/>
                    <a:pt x="696" y="476"/>
                  </a:cubicBezTo>
                  <a:cubicBezTo>
                    <a:pt x="696" y="619"/>
                    <a:pt x="704" y="761"/>
                    <a:pt x="598" y="867"/>
                  </a:cubicBezTo>
                  <a:close/>
                  <a:moveTo>
                    <a:pt x="468" y="224"/>
                  </a:moveTo>
                  <a:cubicBezTo>
                    <a:pt x="436" y="183"/>
                    <a:pt x="391" y="162"/>
                    <a:pt x="330" y="162"/>
                  </a:cubicBezTo>
                  <a:lnTo>
                    <a:pt x="187" y="162"/>
                  </a:lnTo>
                  <a:lnTo>
                    <a:pt x="187" y="790"/>
                  </a:lnTo>
                  <a:lnTo>
                    <a:pt x="330" y="790"/>
                  </a:lnTo>
                  <a:cubicBezTo>
                    <a:pt x="395" y="790"/>
                    <a:pt x="440" y="769"/>
                    <a:pt x="468" y="728"/>
                  </a:cubicBezTo>
                  <a:cubicBezTo>
                    <a:pt x="505" y="684"/>
                    <a:pt x="509" y="619"/>
                    <a:pt x="509" y="472"/>
                  </a:cubicBezTo>
                  <a:cubicBezTo>
                    <a:pt x="509" y="325"/>
                    <a:pt x="501" y="268"/>
                    <a:pt x="468" y="224"/>
                  </a:cubicBez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 name="Freeform 29"/>
            <p:cNvSpPr>
              <a:spLocks noChangeArrowheads="1"/>
            </p:cNvSpPr>
            <p:nvPr/>
          </p:nvSpPr>
          <p:spPr bwMode="auto">
            <a:xfrm>
              <a:off x="4147" y="436"/>
              <a:ext cx="132" cy="163"/>
            </a:xfrm>
            <a:custGeom>
              <a:avLst/>
              <a:gdLst>
                <a:gd name="T0" fmla="*/ 407 w 587"/>
                <a:gd name="T1" fmla="*/ 651 h 722"/>
                <a:gd name="T2" fmla="*/ 236 w 587"/>
                <a:gd name="T3" fmla="*/ 721 h 722"/>
                <a:gd name="T4" fmla="*/ 57 w 587"/>
                <a:gd name="T5" fmla="*/ 660 h 722"/>
                <a:gd name="T6" fmla="*/ 0 w 587"/>
                <a:gd name="T7" fmla="*/ 501 h 722"/>
                <a:gd name="T8" fmla="*/ 240 w 587"/>
                <a:gd name="T9" fmla="*/ 297 h 722"/>
                <a:gd name="T10" fmla="*/ 407 w 587"/>
                <a:gd name="T11" fmla="*/ 297 h 722"/>
                <a:gd name="T12" fmla="*/ 407 w 587"/>
                <a:gd name="T13" fmla="*/ 261 h 722"/>
                <a:gd name="T14" fmla="*/ 276 w 587"/>
                <a:gd name="T15" fmla="*/ 151 h 722"/>
                <a:gd name="T16" fmla="*/ 142 w 587"/>
                <a:gd name="T17" fmla="*/ 208 h 722"/>
                <a:gd name="T18" fmla="*/ 32 w 587"/>
                <a:gd name="T19" fmla="*/ 98 h 722"/>
                <a:gd name="T20" fmla="*/ 285 w 587"/>
                <a:gd name="T21" fmla="*/ 0 h 722"/>
                <a:gd name="T22" fmla="*/ 586 w 587"/>
                <a:gd name="T23" fmla="*/ 248 h 722"/>
                <a:gd name="T24" fmla="*/ 586 w 587"/>
                <a:gd name="T25" fmla="*/ 713 h 722"/>
                <a:gd name="T26" fmla="*/ 407 w 587"/>
                <a:gd name="T27" fmla="*/ 713 h 722"/>
                <a:gd name="T28" fmla="*/ 407 w 587"/>
                <a:gd name="T29" fmla="*/ 651 h 722"/>
                <a:gd name="T30" fmla="*/ 264 w 587"/>
                <a:gd name="T31" fmla="*/ 415 h 722"/>
                <a:gd name="T32" fmla="*/ 166 w 587"/>
                <a:gd name="T33" fmla="*/ 497 h 722"/>
                <a:gd name="T34" fmla="*/ 268 w 587"/>
                <a:gd name="T35" fmla="*/ 578 h 722"/>
                <a:gd name="T36" fmla="*/ 378 w 587"/>
                <a:gd name="T37" fmla="*/ 546 h 722"/>
                <a:gd name="T38" fmla="*/ 403 w 587"/>
                <a:gd name="T39" fmla="*/ 456 h 722"/>
                <a:gd name="T40" fmla="*/ 403 w 587"/>
                <a:gd name="T41" fmla="*/ 415 h 722"/>
                <a:gd name="T42" fmla="*/ 264 w 587"/>
                <a:gd name="T43" fmla="*/ 41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7" h="722">
                  <a:moveTo>
                    <a:pt x="407" y="651"/>
                  </a:moveTo>
                  <a:cubicBezTo>
                    <a:pt x="358" y="700"/>
                    <a:pt x="313" y="721"/>
                    <a:pt x="236" y="721"/>
                  </a:cubicBezTo>
                  <a:cubicBezTo>
                    <a:pt x="154" y="721"/>
                    <a:pt x="97" y="700"/>
                    <a:pt x="57" y="660"/>
                  </a:cubicBezTo>
                  <a:cubicBezTo>
                    <a:pt x="20" y="619"/>
                    <a:pt x="0" y="562"/>
                    <a:pt x="0" y="501"/>
                  </a:cubicBezTo>
                  <a:cubicBezTo>
                    <a:pt x="0" y="391"/>
                    <a:pt x="77" y="297"/>
                    <a:pt x="240" y="297"/>
                  </a:cubicBezTo>
                  <a:lnTo>
                    <a:pt x="407" y="297"/>
                  </a:lnTo>
                  <a:lnTo>
                    <a:pt x="407" y="261"/>
                  </a:lnTo>
                  <a:cubicBezTo>
                    <a:pt x="407" y="183"/>
                    <a:pt x="370" y="151"/>
                    <a:pt x="276" y="151"/>
                  </a:cubicBezTo>
                  <a:cubicBezTo>
                    <a:pt x="207" y="151"/>
                    <a:pt x="179" y="167"/>
                    <a:pt x="142" y="208"/>
                  </a:cubicBezTo>
                  <a:lnTo>
                    <a:pt x="32" y="98"/>
                  </a:lnTo>
                  <a:cubicBezTo>
                    <a:pt x="101" y="20"/>
                    <a:pt x="166" y="0"/>
                    <a:pt x="285" y="0"/>
                  </a:cubicBezTo>
                  <a:cubicBezTo>
                    <a:pt x="480" y="0"/>
                    <a:pt x="586" y="85"/>
                    <a:pt x="586" y="248"/>
                  </a:cubicBezTo>
                  <a:lnTo>
                    <a:pt x="586" y="713"/>
                  </a:lnTo>
                  <a:lnTo>
                    <a:pt x="407" y="713"/>
                  </a:lnTo>
                  <a:lnTo>
                    <a:pt x="407" y="651"/>
                  </a:lnTo>
                  <a:close/>
                  <a:moveTo>
                    <a:pt x="264" y="415"/>
                  </a:moveTo>
                  <a:cubicBezTo>
                    <a:pt x="199" y="415"/>
                    <a:pt x="166" y="444"/>
                    <a:pt x="166" y="497"/>
                  </a:cubicBezTo>
                  <a:cubicBezTo>
                    <a:pt x="166" y="546"/>
                    <a:pt x="199" y="578"/>
                    <a:pt x="268" y="578"/>
                  </a:cubicBezTo>
                  <a:cubicBezTo>
                    <a:pt x="317" y="578"/>
                    <a:pt x="350" y="574"/>
                    <a:pt x="378" y="546"/>
                  </a:cubicBezTo>
                  <a:cubicBezTo>
                    <a:pt x="399" y="529"/>
                    <a:pt x="403" y="501"/>
                    <a:pt x="403" y="456"/>
                  </a:cubicBezTo>
                  <a:lnTo>
                    <a:pt x="403" y="415"/>
                  </a:lnTo>
                  <a:lnTo>
                    <a:pt x="264" y="415"/>
                  </a:ln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30"/>
            <p:cNvSpPr>
              <a:spLocks noChangeArrowheads="1"/>
            </p:cNvSpPr>
            <p:nvPr/>
          </p:nvSpPr>
          <p:spPr bwMode="auto">
            <a:xfrm>
              <a:off x="4308" y="397"/>
              <a:ext cx="84" cy="202"/>
            </a:xfrm>
            <a:custGeom>
              <a:avLst/>
              <a:gdLst>
                <a:gd name="T0" fmla="*/ 277 w 376"/>
                <a:gd name="T1" fmla="*/ 888 h 893"/>
                <a:gd name="T2" fmla="*/ 73 w 376"/>
                <a:gd name="T3" fmla="*/ 688 h 893"/>
                <a:gd name="T4" fmla="*/ 73 w 376"/>
                <a:gd name="T5" fmla="*/ 342 h 893"/>
                <a:gd name="T6" fmla="*/ 0 w 376"/>
                <a:gd name="T7" fmla="*/ 342 h 893"/>
                <a:gd name="T8" fmla="*/ 0 w 376"/>
                <a:gd name="T9" fmla="*/ 208 h 893"/>
                <a:gd name="T10" fmla="*/ 73 w 376"/>
                <a:gd name="T11" fmla="*/ 208 h 893"/>
                <a:gd name="T12" fmla="*/ 73 w 376"/>
                <a:gd name="T13" fmla="*/ 0 h 893"/>
                <a:gd name="T14" fmla="*/ 248 w 376"/>
                <a:gd name="T15" fmla="*/ 0 h 893"/>
                <a:gd name="T16" fmla="*/ 248 w 376"/>
                <a:gd name="T17" fmla="*/ 208 h 893"/>
                <a:gd name="T18" fmla="*/ 371 w 376"/>
                <a:gd name="T19" fmla="*/ 208 h 893"/>
                <a:gd name="T20" fmla="*/ 371 w 376"/>
                <a:gd name="T21" fmla="*/ 342 h 893"/>
                <a:gd name="T22" fmla="*/ 248 w 376"/>
                <a:gd name="T23" fmla="*/ 342 h 893"/>
                <a:gd name="T24" fmla="*/ 248 w 376"/>
                <a:gd name="T25" fmla="*/ 680 h 893"/>
                <a:gd name="T26" fmla="*/ 309 w 376"/>
                <a:gd name="T27" fmla="*/ 745 h 893"/>
                <a:gd name="T28" fmla="*/ 375 w 376"/>
                <a:gd name="T29" fmla="*/ 745 h 893"/>
                <a:gd name="T30" fmla="*/ 375 w 376"/>
                <a:gd name="T31" fmla="*/ 892 h 893"/>
                <a:gd name="T32" fmla="*/ 277 w 376"/>
                <a:gd name="T33" fmla="*/ 892 h 893"/>
                <a:gd name="T34" fmla="*/ 277 w 376"/>
                <a:gd name="T35" fmla="*/ 888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6" h="893">
                  <a:moveTo>
                    <a:pt x="277" y="888"/>
                  </a:moveTo>
                  <a:cubicBezTo>
                    <a:pt x="134" y="888"/>
                    <a:pt x="73" y="786"/>
                    <a:pt x="73" y="688"/>
                  </a:cubicBezTo>
                  <a:lnTo>
                    <a:pt x="73" y="342"/>
                  </a:lnTo>
                  <a:lnTo>
                    <a:pt x="0" y="342"/>
                  </a:lnTo>
                  <a:lnTo>
                    <a:pt x="0" y="208"/>
                  </a:lnTo>
                  <a:lnTo>
                    <a:pt x="73" y="208"/>
                  </a:lnTo>
                  <a:lnTo>
                    <a:pt x="73" y="0"/>
                  </a:lnTo>
                  <a:lnTo>
                    <a:pt x="248" y="0"/>
                  </a:lnTo>
                  <a:lnTo>
                    <a:pt x="248" y="208"/>
                  </a:lnTo>
                  <a:lnTo>
                    <a:pt x="371" y="208"/>
                  </a:lnTo>
                  <a:lnTo>
                    <a:pt x="371" y="342"/>
                  </a:lnTo>
                  <a:lnTo>
                    <a:pt x="248" y="342"/>
                  </a:lnTo>
                  <a:lnTo>
                    <a:pt x="248" y="680"/>
                  </a:lnTo>
                  <a:cubicBezTo>
                    <a:pt x="248" y="721"/>
                    <a:pt x="269" y="745"/>
                    <a:pt x="309" y="745"/>
                  </a:cubicBezTo>
                  <a:lnTo>
                    <a:pt x="375" y="745"/>
                  </a:lnTo>
                  <a:lnTo>
                    <a:pt x="375" y="892"/>
                  </a:lnTo>
                  <a:lnTo>
                    <a:pt x="277" y="892"/>
                  </a:lnTo>
                  <a:lnTo>
                    <a:pt x="277" y="888"/>
                  </a:lnTo>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 name="Freeform 31"/>
            <p:cNvSpPr>
              <a:spLocks noChangeArrowheads="1"/>
            </p:cNvSpPr>
            <p:nvPr/>
          </p:nvSpPr>
          <p:spPr bwMode="auto">
            <a:xfrm>
              <a:off x="4417" y="436"/>
              <a:ext cx="132" cy="163"/>
            </a:xfrm>
            <a:custGeom>
              <a:avLst/>
              <a:gdLst>
                <a:gd name="T0" fmla="*/ 408 w 588"/>
                <a:gd name="T1" fmla="*/ 651 h 722"/>
                <a:gd name="T2" fmla="*/ 237 w 588"/>
                <a:gd name="T3" fmla="*/ 721 h 722"/>
                <a:gd name="T4" fmla="*/ 57 w 588"/>
                <a:gd name="T5" fmla="*/ 660 h 722"/>
                <a:gd name="T6" fmla="*/ 0 w 588"/>
                <a:gd name="T7" fmla="*/ 501 h 722"/>
                <a:gd name="T8" fmla="*/ 241 w 588"/>
                <a:gd name="T9" fmla="*/ 297 h 722"/>
                <a:gd name="T10" fmla="*/ 408 w 588"/>
                <a:gd name="T11" fmla="*/ 297 h 722"/>
                <a:gd name="T12" fmla="*/ 408 w 588"/>
                <a:gd name="T13" fmla="*/ 261 h 722"/>
                <a:gd name="T14" fmla="*/ 277 w 588"/>
                <a:gd name="T15" fmla="*/ 151 h 722"/>
                <a:gd name="T16" fmla="*/ 143 w 588"/>
                <a:gd name="T17" fmla="*/ 208 h 722"/>
                <a:gd name="T18" fmla="*/ 33 w 588"/>
                <a:gd name="T19" fmla="*/ 98 h 722"/>
                <a:gd name="T20" fmla="*/ 285 w 588"/>
                <a:gd name="T21" fmla="*/ 0 h 722"/>
                <a:gd name="T22" fmla="*/ 587 w 588"/>
                <a:gd name="T23" fmla="*/ 248 h 722"/>
                <a:gd name="T24" fmla="*/ 587 w 588"/>
                <a:gd name="T25" fmla="*/ 713 h 722"/>
                <a:gd name="T26" fmla="*/ 408 w 588"/>
                <a:gd name="T27" fmla="*/ 713 h 722"/>
                <a:gd name="T28" fmla="*/ 408 w 588"/>
                <a:gd name="T29" fmla="*/ 651 h 722"/>
                <a:gd name="T30" fmla="*/ 269 w 588"/>
                <a:gd name="T31" fmla="*/ 415 h 722"/>
                <a:gd name="T32" fmla="*/ 171 w 588"/>
                <a:gd name="T33" fmla="*/ 497 h 722"/>
                <a:gd name="T34" fmla="*/ 273 w 588"/>
                <a:gd name="T35" fmla="*/ 578 h 722"/>
                <a:gd name="T36" fmla="*/ 383 w 588"/>
                <a:gd name="T37" fmla="*/ 546 h 722"/>
                <a:gd name="T38" fmla="*/ 408 w 588"/>
                <a:gd name="T39" fmla="*/ 456 h 722"/>
                <a:gd name="T40" fmla="*/ 408 w 588"/>
                <a:gd name="T41" fmla="*/ 415 h 722"/>
                <a:gd name="T42" fmla="*/ 269 w 588"/>
                <a:gd name="T43" fmla="*/ 41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88" h="722">
                  <a:moveTo>
                    <a:pt x="408" y="651"/>
                  </a:moveTo>
                  <a:cubicBezTo>
                    <a:pt x="359" y="700"/>
                    <a:pt x="314" y="721"/>
                    <a:pt x="237" y="721"/>
                  </a:cubicBezTo>
                  <a:cubicBezTo>
                    <a:pt x="155" y="721"/>
                    <a:pt x="98" y="700"/>
                    <a:pt x="57" y="660"/>
                  </a:cubicBezTo>
                  <a:cubicBezTo>
                    <a:pt x="21" y="619"/>
                    <a:pt x="0" y="562"/>
                    <a:pt x="0" y="501"/>
                  </a:cubicBezTo>
                  <a:cubicBezTo>
                    <a:pt x="0" y="391"/>
                    <a:pt x="78" y="297"/>
                    <a:pt x="241" y="297"/>
                  </a:cubicBezTo>
                  <a:lnTo>
                    <a:pt x="408" y="297"/>
                  </a:lnTo>
                  <a:lnTo>
                    <a:pt x="408" y="261"/>
                  </a:lnTo>
                  <a:cubicBezTo>
                    <a:pt x="408" y="183"/>
                    <a:pt x="371" y="151"/>
                    <a:pt x="277" y="151"/>
                  </a:cubicBezTo>
                  <a:cubicBezTo>
                    <a:pt x="208" y="151"/>
                    <a:pt x="180" y="167"/>
                    <a:pt x="143" y="208"/>
                  </a:cubicBezTo>
                  <a:lnTo>
                    <a:pt x="33" y="98"/>
                  </a:lnTo>
                  <a:cubicBezTo>
                    <a:pt x="102" y="20"/>
                    <a:pt x="167" y="0"/>
                    <a:pt x="285" y="0"/>
                  </a:cubicBezTo>
                  <a:cubicBezTo>
                    <a:pt x="481" y="0"/>
                    <a:pt x="587" y="85"/>
                    <a:pt x="587" y="248"/>
                  </a:cubicBezTo>
                  <a:lnTo>
                    <a:pt x="587" y="713"/>
                  </a:lnTo>
                  <a:lnTo>
                    <a:pt x="408" y="713"/>
                  </a:lnTo>
                  <a:lnTo>
                    <a:pt x="408" y="651"/>
                  </a:lnTo>
                  <a:close/>
                  <a:moveTo>
                    <a:pt x="269" y="415"/>
                  </a:moveTo>
                  <a:cubicBezTo>
                    <a:pt x="204" y="415"/>
                    <a:pt x="171" y="444"/>
                    <a:pt x="171" y="497"/>
                  </a:cubicBezTo>
                  <a:cubicBezTo>
                    <a:pt x="171" y="546"/>
                    <a:pt x="204" y="578"/>
                    <a:pt x="273" y="578"/>
                  </a:cubicBezTo>
                  <a:cubicBezTo>
                    <a:pt x="322" y="578"/>
                    <a:pt x="355" y="574"/>
                    <a:pt x="383" y="546"/>
                  </a:cubicBezTo>
                  <a:cubicBezTo>
                    <a:pt x="404" y="529"/>
                    <a:pt x="408" y="501"/>
                    <a:pt x="408" y="456"/>
                  </a:cubicBezTo>
                  <a:lnTo>
                    <a:pt x="408" y="415"/>
                  </a:lnTo>
                  <a:lnTo>
                    <a:pt x="269" y="415"/>
                  </a:lnTo>
                  <a:close/>
                </a:path>
              </a:pathLst>
            </a:custGeom>
            <a:solidFill>
              <a:srgbClr val="00728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 name="Line 29"/>
            <p:cNvSpPr>
              <a:spLocks noChangeShapeType="1"/>
            </p:cNvSpPr>
            <p:nvPr/>
          </p:nvSpPr>
          <p:spPr bwMode="auto">
            <a:xfrm>
              <a:off x="326" y="771"/>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0"/>
            <p:cNvSpPr>
              <a:spLocks noChangeShapeType="1"/>
            </p:cNvSpPr>
            <p:nvPr/>
          </p:nvSpPr>
          <p:spPr bwMode="auto">
            <a:xfrm flipV="1">
              <a:off x="330" y="775"/>
              <a:ext cx="0" cy="58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1"/>
            <p:cNvSpPr>
              <a:spLocks noChangeShapeType="1"/>
            </p:cNvSpPr>
            <p:nvPr/>
          </p:nvSpPr>
          <p:spPr bwMode="auto">
            <a:xfrm>
              <a:off x="4074" y="771"/>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2"/>
            <p:cNvSpPr>
              <a:spLocks noChangeShapeType="1"/>
            </p:cNvSpPr>
            <p:nvPr/>
          </p:nvSpPr>
          <p:spPr bwMode="auto">
            <a:xfrm flipV="1">
              <a:off x="4074" y="775"/>
              <a:ext cx="0" cy="58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3"/>
            <p:cNvSpPr>
              <a:spLocks noChangeShapeType="1"/>
            </p:cNvSpPr>
            <p:nvPr/>
          </p:nvSpPr>
          <p:spPr bwMode="auto">
            <a:xfrm>
              <a:off x="5296" y="771"/>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34"/>
            <p:cNvSpPr>
              <a:spLocks noChangeShapeType="1"/>
            </p:cNvSpPr>
            <p:nvPr/>
          </p:nvSpPr>
          <p:spPr bwMode="auto">
            <a:xfrm flipV="1">
              <a:off x="5296" y="775"/>
              <a:ext cx="0" cy="58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35"/>
            <p:cNvSpPr>
              <a:spLocks noChangeShapeType="1"/>
            </p:cNvSpPr>
            <p:nvPr/>
          </p:nvSpPr>
          <p:spPr bwMode="auto">
            <a:xfrm>
              <a:off x="6518" y="771"/>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36"/>
            <p:cNvSpPr>
              <a:spLocks noChangeShapeType="1"/>
            </p:cNvSpPr>
            <p:nvPr/>
          </p:nvSpPr>
          <p:spPr bwMode="auto">
            <a:xfrm flipV="1">
              <a:off x="6518" y="775"/>
              <a:ext cx="0" cy="58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37"/>
            <p:cNvSpPr>
              <a:spLocks noChangeShapeType="1"/>
            </p:cNvSpPr>
            <p:nvPr/>
          </p:nvSpPr>
          <p:spPr bwMode="auto">
            <a:xfrm>
              <a:off x="7741" y="771"/>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38"/>
            <p:cNvSpPr>
              <a:spLocks noChangeShapeType="1"/>
            </p:cNvSpPr>
            <p:nvPr/>
          </p:nvSpPr>
          <p:spPr bwMode="auto">
            <a:xfrm flipV="1">
              <a:off x="7741" y="775"/>
              <a:ext cx="0" cy="58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39"/>
            <p:cNvSpPr>
              <a:spLocks noChangeShapeType="1"/>
            </p:cNvSpPr>
            <p:nvPr/>
          </p:nvSpPr>
          <p:spPr bwMode="auto">
            <a:xfrm flipV="1">
              <a:off x="8962" y="775"/>
              <a:ext cx="0" cy="58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
            <p:cNvSpPr>
              <a:spLocks noChangeShapeType="1"/>
            </p:cNvSpPr>
            <p:nvPr/>
          </p:nvSpPr>
          <p:spPr bwMode="auto">
            <a:xfrm>
              <a:off x="326" y="1364"/>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1"/>
            <p:cNvSpPr>
              <a:spLocks noChangeShapeType="1"/>
            </p:cNvSpPr>
            <p:nvPr/>
          </p:nvSpPr>
          <p:spPr bwMode="auto">
            <a:xfrm flipV="1">
              <a:off x="330" y="136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2"/>
            <p:cNvSpPr>
              <a:spLocks noChangeShapeType="1"/>
            </p:cNvSpPr>
            <p:nvPr/>
          </p:nvSpPr>
          <p:spPr bwMode="auto">
            <a:xfrm>
              <a:off x="4074" y="1364"/>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3"/>
            <p:cNvSpPr>
              <a:spLocks noChangeShapeType="1"/>
            </p:cNvSpPr>
            <p:nvPr/>
          </p:nvSpPr>
          <p:spPr bwMode="auto">
            <a:xfrm flipV="1">
              <a:off x="4074" y="136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4"/>
            <p:cNvSpPr>
              <a:spLocks noChangeShapeType="1"/>
            </p:cNvSpPr>
            <p:nvPr/>
          </p:nvSpPr>
          <p:spPr bwMode="auto">
            <a:xfrm>
              <a:off x="5296" y="1364"/>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5"/>
            <p:cNvSpPr>
              <a:spLocks noChangeShapeType="1"/>
            </p:cNvSpPr>
            <p:nvPr/>
          </p:nvSpPr>
          <p:spPr bwMode="auto">
            <a:xfrm flipV="1">
              <a:off x="5296" y="136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6"/>
            <p:cNvSpPr>
              <a:spLocks noChangeShapeType="1"/>
            </p:cNvSpPr>
            <p:nvPr/>
          </p:nvSpPr>
          <p:spPr bwMode="auto">
            <a:xfrm>
              <a:off x="6518" y="1364"/>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7"/>
            <p:cNvSpPr>
              <a:spLocks noChangeShapeType="1"/>
            </p:cNvSpPr>
            <p:nvPr/>
          </p:nvSpPr>
          <p:spPr bwMode="auto">
            <a:xfrm flipV="1">
              <a:off x="6518" y="136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8"/>
            <p:cNvSpPr>
              <a:spLocks noChangeShapeType="1"/>
            </p:cNvSpPr>
            <p:nvPr/>
          </p:nvSpPr>
          <p:spPr bwMode="auto">
            <a:xfrm>
              <a:off x="7741" y="1364"/>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9"/>
            <p:cNvSpPr>
              <a:spLocks noChangeShapeType="1"/>
            </p:cNvSpPr>
            <p:nvPr/>
          </p:nvSpPr>
          <p:spPr bwMode="auto">
            <a:xfrm flipV="1">
              <a:off x="7741" y="136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50"/>
            <p:cNvSpPr>
              <a:spLocks noChangeShapeType="1"/>
            </p:cNvSpPr>
            <p:nvPr/>
          </p:nvSpPr>
          <p:spPr bwMode="auto">
            <a:xfrm flipV="1">
              <a:off x="8962" y="136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51"/>
            <p:cNvSpPr>
              <a:spLocks noChangeShapeType="1"/>
            </p:cNvSpPr>
            <p:nvPr/>
          </p:nvSpPr>
          <p:spPr bwMode="auto">
            <a:xfrm>
              <a:off x="326" y="1732"/>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52"/>
            <p:cNvSpPr>
              <a:spLocks noChangeShapeType="1"/>
            </p:cNvSpPr>
            <p:nvPr/>
          </p:nvSpPr>
          <p:spPr bwMode="auto">
            <a:xfrm flipV="1">
              <a:off x="330" y="173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53"/>
            <p:cNvSpPr>
              <a:spLocks noChangeShapeType="1"/>
            </p:cNvSpPr>
            <p:nvPr/>
          </p:nvSpPr>
          <p:spPr bwMode="auto">
            <a:xfrm>
              <a:off x="4074" y="1732"/>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Line 54"/>
            <p:cNvSpPr>
              <a:spLocks noChangeShapeType="1"/>
            </p:cNvSpPr>
            <p:nvPr/>
          </p:nvSpPr>
          <p:spPr bwMode="auto">
            <a:xfrm flipV="1">
              <a:off x="4074" y="173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55"/>
            <p:cNvSpPr>
              <a:spLocks noChangeShapeType="1"/>
            </p:cNvSpPr>
            <p:nvPr/>
          </p:nvSpPr>
          <p:spPr bwMode="auto">
            <a:xfrm>
              <a:off x="5296" y="1732"/>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0" name="Line 56"/>
            <p:cNvSpPr>
              <a:spLocks noChangeShapeType="1"/>
            </p:cNvSpPr>
            <p:nvPr/>
          </p:nvSpPr>
          <p:spPr bwMode="auto">
            <a:xfrm flipV="1">
              <a:off x="5296" y="173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1" name="Line 57"/>
            <p:cNvSpPr>
              <a:spLocks noChangeShapeType="1"/>
            </p:cNvSpPr>
            <p:nvPr/>
          </p:nvSpPr>
          <p:spPr bwMode="auto">
            <a:xfrm>
              <a:off x="6518" y="1732"/>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2" name="Line 58"/>
            <p:cNvSpPr>
              <a:spLocks noChangeShapeType="1"/>
            </p:cNvSpPr>
            <p:nvPr/>
          </p:nvSpPr>
          <p:spPr bwMode="auto">
            <a:xfrm flipV="1">
              <a:off x="6518" y="173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3" name="Line 59"/>
            <p:cNvSpPr>
              <a:spLocks noChangeShapeType="1"/>
            </p:cNvSpPr>
            <p:nvPr/>
          </p:nvSpPr>
          <p:spPr bwMode="auto">
            <a:xfrm>
              <a:off x="7741" y="1732"/>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4" name="Line 60"/>
            <p:cNvSpPr>
              <a:spLocks noChangeShapeType="1"/>
            </p:cNvSpPr>
            <p:nvPr/>
          </p:nvSpPr>
          <p:spPr bwMode="auto">
            <a:xfrm flipV="1">
              <a:off x="7741" y="173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5" name="Line 61"/>
            <p:cNvSpPr>
              <a:spLocks noChangeShapeType="1"/>
            </p:cNvSpPr>
            <p:nvPr/>
          </p:nvSpPr>
          <p:spPr bwMode="auto">
            <a:xfrm flipV="1">
              <a:off x="8962" y="173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6" name="Line 62"/>
            <p:cNvSpPr>
              <a:spLocks noChangeShapeType="1"/>
            </p:cNvSpPr>
            <p:nvPr/>
          </p:nvSpPr>
          <p:spPr bwMode="auto">
            <a:xfrm>
              <a:off x="326" y="2099"/>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7" name="Line 63"/>
            <p:cNvSpPr>
              <a:spLocks noChangeShapeType="1"/>
            </p:cNvSpPr>
            <p:nvPr/>
          </p:nvSpPr>
          <p:spPr bwMode="auto">
            <a:xfrm flipV="1">
              <a:off x="330" y="210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8" name="Line 64"/>
            <p:cNvSpPr>
              <a:spLocks noChangeShapeType="1"/>
            </p:cNvSpPr>
            <p:nvPr/>
          </p:nvSpPr>
          <p:spPr bwMode="auto">
            <a:xfrm>
              <a:off x="4074" y="2099"/>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69" name="Line 65"/>
            <p:cNvSpPr>
              <a:spLocks noChangeShapeType="1"/>
            </p:cNvSpPr>
            <p:nvPr/>
          </p:nvSpPr>
          <p:spPr bwMode="auto">
            <a:xfrm flipV="1">
              <a:off x="4074" y="210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0" name="Line 66"/>
            <p:cNvSpPr>
              <a:spLocks noChangeShapeType="1"/>
            </p:cNvSpPr>
            <p:nvPr/>
          </p:nvSpPr>
          <p:spPr bwMode="auto">
            <a:xfrm>
              <a:off x="5296" y="2099"/>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1" name="Line 67"/>
            <p:cNvSpPr>
              <a:spLocks noChangeShapeType="1"/>
            </p:cNvSpPr>
            <p:nvPr/>
          </p:nvSpPr>
          <p:spPr bwMode="auto">
            <a:xfrm flipV="1">
              <a:off x="5296" y="210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2" name="Line 68"/>
            <p:cNvSpPr>
              <a:spLocks noChangeShapeType="1"/>
            </p:cNvSpPr>
            <p:nvPr/>
          </p:nvSpPr>
          <p:spPr bwMode="auto">
            <a:xfrm>
              <a:off x="6518" y="2099"/>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3" name="Line 69"/>
            <p:cNvSpPr>
              <a:spLocks noChangeShapeType="1"/>
            </p:cNvSpPr>
            <p:nvPr/>
          </p:nvSpPr>
          <p:spPr bwMode="auto">
            <a:xfrm flipV="1">
              <a:off x="6518" y="210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4" name="Line 70"/>
            <p:cNvSpPr>
              <a:spLocks noChangeShapeType="1"/>
            </p:cNvSpPr>
            <p:nvPr/>
          </p:nvSpPr>
          <p:spPr bwMode="auto">
            <a:xfrm>
              <a:off x="7741" y="2099"/>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5" name="Line 71"/>
            <p:cNvSpPr>
              <a:spLocks noChangeShapeType="1"/>
            </p:cNvSpPr>
            <p:nvPr/>
          </p:nvSpPr>
          <p:spPr bwMode="auto">
            <a:xfrm flipV="1">
              <a:off x="7741" y="210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6" name="Line 72"/>
            <p:cNvSpPr>
              <a:spLocks noChangeShapeType="1"/>
            </p:cNvSpPr>
            <p:nvPr/>
          </p:nvSpPr>
          <p:spPr bwMode="auto">
            <a:xfrm flipV="1">
              <a:off x="8962" y="210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7" name="Line 73"/>
            <p:cNvSpPr>
              <a:spLocks noChangeShapeType="1"/>
            </p:cNvSpPr>
            <p:nvPr/>
          </p:nvSpPr>
          <p:spPr bwMode="auto">
            <a:xfrm>
              <a:off x="326" y="2467"/>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8" name="Line 74"/>
            <p:cNvSpPr>
              <a:spLocks noChangeShapeType="1"/>
            </p:cNvSpPr>
            <p:nvPr/>
          </p:nvSpPr>
          <p:spPr bwMode="auto">
            <a:xfrm flipV="1">
              <a:off x="330" y="2471"/>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79" name="Line 75"/>
            <p:cNvSpPr>
              <a:spLocks noChangeShapeType="1"/>
            </p:cNvSpPr>
            <p:nvPr/>
          </p:nvSpPr>
          <p:spPr bwMode="auto">
            <a:xfrm>
              <a:off x="4074" y="2467"/>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0" name="Line 76"/>
            <p:cNvSpPr>
              <a:spLocks noChangeShapeType="1"/>
            </p:cNvSpPr>
            <p:nvPr/>
          </p:nvSpPr>
          <p:spPr bwMode="auto">
            <a:xfrm flipV="1">
              <a:off x="4074" y="2471"/>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1" name="Line 77"/>
            <p:cNvSpPr>
              <a:spLocks noChangeShapeType="1"/>
            </p:cNvSpPr>
            <p:nvPr/>
          </p:nvSpPr>
          <p:spPr bwMode="auto">
            <a:xfrm>
              <a:off x="5296" y="2467"/>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2" name="Line 78"/>
            <p:cNvSpPr>
              <a:spLocks noChangeShapeType="1"/>
            </p:cNvSpPr>
            <p:nvPr/>
          </p:nvSpPr>
          <p:spPr bwMode="auto">
            <a:xfrm flipV="1">
              <a:off x="5296" y="2471"/>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3" name="Line 79"/>
            <p:cNvSpPr>
              <a:spLocks noChangeShapeType="1"/>
            </p:cNvSpPr>
            <p:nvPr/>
          </p:nvSpPr>
          <p:spPr bwMode="auto">
            <a:xfrm>
              <a:off x="6518" y="2467"/>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4" name="Line 80"/>
            <p:cNvSpPr>
              <a:spLocks noChangeShapeType="1"/>
            </p:cNvSpPr>
            <p:nvPr/>
          </p:nvSpPr>
          <p:spPr bwMode="auto">
            <a:xfrm flipV="1">
              <a:off x="6518" y="2471"/>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5" name="Line 81"/>
            <p:cNvSpPr>
              <a:spLocks noChangeShapeType="1"/>
            </p:cNvSpPr>
            <p:nvPr/>
          </p:nvSpPr>
          <p:spPr bwMode="auto">
            <a:xfrm>
              <a:off x="7741" y="2467"/>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6" name="Line 82"/>
            <p:cNvSpPr>
              <a:spLocks noChangeShapeType="1"/>
            </p:cNvSpPr>
            <p:nvPr/>
          </p:nvSpPr>
          <p:spPr bwMode="auto">
            <a:xfrm flipV="1">
              <a:off x="7741" y="2471"/>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7" name="Line 83"/>
            <p:cNvSpPr>
              <a:spLocks noChangeShapeType="1"/>
            </p:cNvSpPr>
            <p:nvPr/>
          </p:nvSpPr>
          <p:spPr bwMode="auto">
            <a:xfrm flipV="1">
              <a:off x="8962" y="2471"/>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8" name="Line 84"/>
            <p:cNvSpPr>
              <a:spLocks noChangeShapeType="1"/>
            </p:cNvSpPr>
            <p:nvPr/>
          </p:nvSpPr>
          <p:spPr bwMode="auto">
            <a:xfrm>
              <a:off x="326" y="2834"/>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89" name="Line 85"/>
            <p:cNvSpPr>
              <a:spLocks noChangeShapeType="1"/>
            </p:cNvSpPr>
            <p:nvPr/>
          </p:nvSpPr>
          <p:spPr bwMode="auto">
            <a:xfrm flipV="1">
              <a:off x="330" y="283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0" name="Line 86"/>
            <p:cNvSpPr>
              <a:spLocks noChangeShapeType="1"/>
            </p:cNvSpPr>
            <p:nvPr/>
          </p:nvSpPr>
          <p:spPr bwMode="auto">
            <a:xfrm>
              <a:off x="4074" y="2834"/>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1" name="Line 87"/>
            <p:cNvSpPr>
              <a:spLocks noChangeShapeType="1"/>
            </p:cNvSpPr>
            <p:nvPr/>
          </p:nvSpPr>
          <p:spPr bwMode="auto">
            <a:xfrm flipV="1">
              <a:off x="4074" y="283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2" name="Line 88"/>
            <p:cNvSpPr>
              <a:spLocks noChangeShapeType="1"/>
            </p:cNvSpPr>
            <p:nvPr/>
          </p:nvSpPr>
          <p:spPr bwMode="auto">
            <a:xfrm>
              <a:off x="5296" y="2834"/>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3" name="Line 89"/>
            <p:cNvSpPr>
              <a:spLocks noChangeShapeType="1"/>
            </p:cNvSpPr>
            <p:nvPr/>
          </p:nvSpPr>
          <p:spPr bwMode="auto">
            <a:xfrm flipV="1">
              <a:off x="5296" y="283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4" name="Line 90"/>
            <p:cNvSpPr>
              <a:spLocks noChangeShapeType="1"/>
            </p:cNvSpPr>
            <p:nvPr/>
          </p:nvSpPr>
          <p:spPr bwMode="auto">
            <a:xfrm>
              <a:off x="6518" y="2834"/>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5" name="Line 91"/>
            <p:cNvSpPr>
              <a:spLocks noChangeShapeType="1"/>
            </p:cNvSpPr>
            <p:nvPr/>
          </p:nvSpPr>
          <p:spPr bwMode="auto">
            <a:xfrm flipV="1">
              <a:off x="6518" y="283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6" name="Line 92"/>
            <p:cNvSpPr>
              <a:spLocks noChangeShapeType="1"/>
            </p:cNvSpPr>
            <p:nvPr/>
          </p:nvSpPr>
          <p:spPr bwMode="auto">
            <a:xfrm>
              <a:off x="7741" y="2834"/>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7" name="Line 93"/>
            <p:cNvSpPr>
              <a:spLocks noChangeShapeType="1"/>
            </p:cNvSpPr>
            <p:nvPr/>
          </p:nvSpPr>
          <p:spPr bwMode="auto">
            <a:xfrm flipV="1">
              <a:off x="7741" y="283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8" name="Line 94"/>
            <p:cNvSpPr>
              <a:spLocks noChangeShapeType="1"/>
            </p:cNvSpPr>
            <p:nvPr/>
          </p:nvSpPr>
          <p:spPr bwMode="auto">
            <a:xfrm flipV="1">
              <a:off x="8962" y="283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9" name="Line 95"/>
            <p:cNvSpPr>
              <a:spLocks noChangeShapeType="1"/>
            </p:cNvSpPr>
            <p:nvPr/>
          </p:nvSpPr>
          <p:spPr bwMode="auto">
            <a:xfrm>
              <a:off x="326" y="3203"/>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0" name="Line 96"/>
            <p:cNvSpPr>
              <a:spLocks noChangeShapeType="1"/>
            </p:cNvSpPr>
            <p:nvPr/>
          </p:nvSpPr>
          <p:spPr bwMode="auto">
            <a:xfrm flipV="1">
              <a:off x="330" y="3206"/>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1" name="Line 97"/>
            <p:cNvSpPr>
              <a:spLocks noChangeShapeType="1"/>
            </p:cNvSpPr>
            <p:nvPr/>
          </p:nvSpPr>
          <p:spPr bwMode="auto">
            <a:xfrm>
              <a:off x="4074" y="3203"/>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2" name="Line 98"/>
            <p:cNvSpPr>
              <a:spLocks noChangeShapeType="1"/>
            </p:cNvSpPr>
            <p:nvPr/>
          </p:nvSpPr>
          <p:spPr bwMode="auto">
            <a:xfrm flipV="1">
              <a:off x="4074" y="3206"/>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3" name="Line 99"/>
            <p:cNvSpPr>
              <a:spLocks noChangeShapeType="1"/>
            </p:cNvSpPr>
            <p:nvPr/>
          </p:nvSpPr>
          <p:spPr bwMode="auto">
            <a:xfrm>
              <a:off x="5296" y="3203"/>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4" name="Line 100"/>
            <p:cNvSpPr>
              <a:spLocks noChangeShapeType="1"/>
            </p:cNvSpPr>
            <p:nvPr/>
          </p:nvSpPr>
          <p:spPr bwMode="auto">
            <a:xfrm flipV="1">
              <a:off x="5296" y="3206"/>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5" name="Line 101"/>
            <p:cNvSpPr>
              <a:spLocks noChangeShapeType="1"/>
            </p:cNvSpPr>
            <p:nvPr/>
          </p:nvSpPr>
          <p:spPr bwMode="auto">
            <a:xfrm>
              <a:off x="6518" y="3203"/>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6" name="Line 102"/>
            <p:cNvSpPr>
              <a:spLocks noChangeShapeType="1"/>
            </p:cNvSpPr>
            <p:nvPr/>
          </p:nvSpPr>
          <p:spPr bwMode="auto">
            <a:xfrm flipV="1">
              <a:off x="6518" y="3206"/>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7" name="Line 103"/>
            <p:cNvSpPr>
              <a:spLocks noChangeShapeType="1"/>
            </p:cNvSpPr>
            <p:nvPr/>
          </p:nvSpPr>
          <p:spPr bwMode="auto">
            <a:xfrm>
              <a:off x="7741" y="3203"/>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8" name="Line 104"/>
            <p:cNvSpPr>
              <a:spLocks noChangeShapeType="1"/>
            </p:cNvSpPr>
            <p:nvPr/>
          </p:nvSpPr>
          <p:spPr bwMode="auto">
            <a:xfrm flipV="1">
              <a:off x="7741" y="3206"/>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9" name="Line 105"/>
            <p:cNvSpPr>
              <a:spLocks noChangeShapeType="1"/>
            </p:cNvSpPr>
            <p:nvPr/>
          </p:nvSpPr>
          <p:spPr bwMode="auto">
            <a:xfrm flipV="1">
              <a:off x="8962" y="3206"/>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0" name="Line 106"/>
            <p:cNvSpPr>
              <a:spLocks noChangeShapeType="1"/>
            </p:cNvSpPr>
            <p:nvPr/>
          </p:nvSpPr>
          <p:spPr bwMode="auto">
            <a:xfrm>
              <a:off x="326" y="3570"/>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1" name="Line 107"/>
            <p:cNvSpPr>
              <a:spLocks noChangeShapeType="1"/>
            </p:cNvSpPr>
            <p:nvPr/>
          </p:nvSpPr>
          <p:spPr bwMode="auto">
            <a:xfrm flipV="1">
              <a:off x="330" y="357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2" name="Line 108"/>
            <p:cNvSpPr>
              <a:spLocks noChangeShapeType="1"/>
            </p:cNvSpPr>
            <p:nvPr/>
          </p:nvSpPr>
          <p:spPr bwMode="auto">
            <a:xfrm>
              <a:off x="4074" y="3570"/>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3" name="Line 109"/>
            <p:cNvSpPr>
              <a:spLocks noChangeShapeType="1"/>
            </p:cNvSpPr>
            <p:nvPr/>
          </p:nvSpPr>
          <p:spPr bwMode="auto">
            <a:xfrm flipV="1">
              <a:off x="4074" y="357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4" name="Line 110"/>
            <p:cNvSpPr>
              <a:spLocks noChangeShapeType="1"/>
            </p:cNvSpPr>
            <p:nvPr/>
          </p:nvSpPr>
          <p:spPr bwMode="auto">
            <a:xfrm>
              <a:off x="5296" y="3570"/>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5" name="Line 111"/>
            <p:cNvSpPr>
              <a:spLocks noChangeShapeType="1"/>
            </p:cNvSpPr>
            <p:nvPr/>
          </p:nvSpPr>
          <p:spPr bwMode="auto">
            <a:xfrm flipV="1">
              <a:off x="5296" y="357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6" name="Line 112"/>
            <p:cNvSpPr>
              <a:spLocks noChangeShapeType="1"/>
            </p:cNvSpPr>
            <p:nvPr/>
          </p:nvSpPr>
          <p:spPr bwMode="auto">
            <a:xfrm>
              <a:off x="6518" y="3570"/>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7" name="Line 113"/>
            <p:cNvSpPr>
              <a:spLocks noChangeShapeType="1"/>
            </p:cNvSpPr>
            <p:nvPr/>
          </p:nvSpPr>
          <p:spPr bwMode="auto">
            <a:xfrm flipV="1">
              <a:off x="6518" y="357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8" name="Line 114"/>
            <p:cNvSpPr>
              <a:spLocks noChangeShapeType="1"/>
            </p:cNvSpPr>
            <p:nvPr/>
          </p:nvSpPr>
          <p:spPr bwMode="auto">
            <a:xfrm>
              <a:off x="7741" y="3570"/>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9" name="Line 115"/>
            <p:cNvSpPr>
              <a:spLocks noChangeShapeType="1"/>
            </p:cNvSpPr>
            <p:nvPr/>
          </p:nvSpPr>
          <p:spPr bwMode="auto">
            <a:xfrm flipV="1">
              <a:off x="7741" y="357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0" name="Line 116"/>
            <p:cNvSpPr>
              <a:spLocks noChangeShapeType="1"/>
            </p:cNvSpPr>
            <p:nvPr/>
          </p:nvSpPr>
          <p:spPr bwMode="auto">
            <a:xfrm flipV="1">
              <a:off x="8962" y="357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1" name="Line 117"/>
            <p:cNvSpPr>
              <a:spLocks noChangeShapeType="1"/>
            </p:cNvSpPr>
            <p:nvPr/>
          </p:nvSpPr>
          <p:spPr bwMode="auto">
            <a:xfrm>
              <a:off x="326" y="4042"/>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2" name="Line 118"/>
            <p:cNvSpPr>
              <a:spLocks noChangeShapeType="1"/>
            </p:cNvSpPr>
            <p:nvPr/>
          </p:nvSpPr>
          <p:spPr bwMode="auto">
            <a:xfrm flipV="1">
              <a:off x="330" y="404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3" name="Line 119"/>
            <p:cNvSpPr>
              <a:spLocks noChangeShapeType="1"/>
            </p:cNvSpPr>
            <p:nvPr/>
          </p:nvSpPr>
          <p:spPr bwMode="auto">
            <a:xfrm>
              <a:off x="4074" y="4042"/>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4" name="Line 120"/>
            <p:cNvSpPr>
              <a:spLocks noChangeShapeType="1"/>
            </p:cNvSpPr>
            <p:nvPr/>
          </p:nvSpPr>
          <p:spPr bwMode="auto">
            <a:xfrm flipV="1">
              <a:off x="4074" y="404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5" name="Line 121"/>
            <p:cNvSpPr>
              <a:spLocks noChangeShapeType="1"/>
            </p:cNvSpPr>
            <p:nvPr/>
          </p:nvSpPr>
          <p:spPr bwMode="auto">
            <a:xfrm>
              <a:off x="5296" y="4042"/>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6" name="Line 122"/>
            <p:cNvSpPr>
              <a:spLocks noChangeShapeType="1"/>
            </p:cNvSpPr>
            <p:nvPr/>
          </p:nvSpPr>
          <p:spPr bwMode="auto">
            <a:xfrm flipV="1">
              <a:off x="5296" y="404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7" name="Line 123"/>
            <p:cNvSpPr>
              <a:spLocks noChangeShapeType="1"/>
            </p:cNvSpPr>
            <p:nvPr/>
          </p:nvSpPr>
          <p:spPr bwMode="auto">
            <a:xfrm>
              <a:off x="6518" y="4042"/>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8" name="Line 124"/>
            <p:cNvSpPr>
              <a:spLocks noChangeShapeType="1"/>
            </p:cNvSpPr>
            <p:nvPr/>
          </p:nvSpPr>
          <p:spPr bwMode="auto">
            <a:xfrm flipV="1">
              <a:off x="6518" y="404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9" name="Line 125"/>
            <p:cNvSpPr>
              <a:spLocks noChangeShapeType="1"/>
            </p:cNvSpPr>
            <p:nvPr/>
          </p:nvSpPr>
          <p:spPr bwMode="auto">
            <a:xfrm>
              <a:off x="7741" y="4042"/>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0" name="Line 126"/>
            <p:cNvSpPr>
              <a:spLocks noChangeShapeType="1"/>
            </p:cNvSpPr>
            <p:nvPr/>
          </p:nvSpPr>
          <p:spPr bwMode="auto">
            <a:xfrm flipV="1">
              <a:off x="7741" y="404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1" name="Line 127"/>
            <p:cNvSpPr>
              <a:spLocks noChangeShapeType="1"/>
            </p:cNvSpPr>
            <p:nvPr/>
          </p:nvSpPr>
          <p:spPr bwMode="auto">
            <a:xfrm flipV="1">
              <a:off x="8962" y="404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2" name="Line 128"/>
            <p:cNvSpPr>
              <a:spLocks noChangeShapeType="1"/>
            </p:cNvSpPr>
            <p:nvPr/>
          </p:nvSpPr>
          <p:spPr bwMode="auto">
            <a:xfrm>
              <a:off x="326" y="4514"/>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3" name="Line 129"/>
            <p:cNvSpPr>
              <a:spLocks noChangeShapeType="1"/>
            </p:cNvSpPr>
            <p:nvPr/>
          </p:nvSpPr>
          <p:spPr bwMode="auto">
            <a:xfrm flipV="1">
              <a:off x="330" y="451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4" name="Line 130"/>
            <p:cNvSpPr>
              <a:spLocks noChangeShapeType="1"/>
            </p:cNvSpPr>
            <p:nvPr/>
          </p:nvSpPr>
          <p:spPr bwMode="auto">
            <a:xfrm>
              <a:off x="4074" y="4514"/>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5" name="Line 131"/>
            <p:cNvSpPr>
              <a:spLocks noChangeShapeType="1"/>
            </p:cNvSpPr>
            <p:nvPr/>
          </p:nvSpPr>
          <p:spPr bwMode="auto">
            <a:xfrm flipV="1">
              <a:off x="4074" y="451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6" name="Line 132"/>
            <p:cNvSpPr>
              <a:spLocks noChangeShapeType="1"/>
            </p:cNvSpPr>
            <p:nvPr/>
          </p:nvSpPr>
          <p:spPr bwMode="auto">
            <a:xfrm>
              <a:off x="5296" y="4514"/>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7" name="Line 133"/>
            <p:cNvSpPr>
              <a:spLocks noChangeShapeType="1"/>
            </p:cNvSpPr>
            <p:nvPr/>
          </p:nvSpPr>
          <p:spPr bwMode="auto">
            <a:xfrm flipV="1">
              <a:off x="5296" y="451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8" name="Line 134"/>
            <p:cNvSpPr>
              <a:spLocks noChangeShapeType="1"/>
            </p:cNvSpPr>
            <p:nvPr/>
          </p:nvSpPr>
          <p:spPr bwMode="auto">
            <a:xfrm>
              <a:off x="6518" y="4514"/>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9" name="Line 135"/>
            <p:cNvSpPr>
              <a:spLocks noChangeShapeType="1"/>
            </p:cNvSpPr>
            <p:nvPr/>
          </p:nvSpPr>
          <p:spPr bwMode="auto">
            <a:xfrm flipV="1">
              <a:off x="6518" y="451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0" name="Line 136"/>
            <p:cNvSpPr>
              <a:spLocks noChangeShapeType="1"/>
            </p:cNvSpPr>
            <p:nvPr/>
          </p:nvSpPr>
          <p:spPr bwMode="auto">
            <a:xfrm>
              <a:off x="7741" y="4514"/>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1" name="Line 137"/>
            <p:cNvSpPr>
              <a:spLocks noChangeShapeType="1"/>
            </p:cNvSpPr>
            <p:nvPr/>
          </p:nvSpPr>
          <p:spPr bwMode="auto">
            <a:xfrm flipV="1">
              <a:off x="7741" y="451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2" name="Line 138"/>
            <p:cNvSpPr>
              <a:spLocks noChangeShapeType="1"/>
            </p:cNvSpPr>
            <p:nvPr/>
          </p:nvSpPr>
          <p:spPr bwMode="auto">
            <a:xfrm flipV="1">
              <a:off x="8962" y="451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3" name="Line 139"/>
            <p:cNvSpPr>
              <a:spLocks noChangeShapeType="1"/>
            </p:cNvSpPr>
            <p:nvPr/>
          </p:nvSpPr>
          <p:spPr bwMode="auto">
            <a:xfrm>
              <a:off x="326" y="4881"/>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4" name="Line 140"/>
            <p:cNvSpPr>
              <a:spLocks noChangeShapeType="1"/>
            </p:cNvSpPr>
            <p:nvPr/>
          </p:nvSpPr>
          <p:spPr bwMode="auto">
            <a:xfrm flipV="1">
              <a:off x="330" y="488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5" name="Line 141"/>
            <p:cNvSpPr>
              <a:spLocks noChangeShapeType="1"/>
            </p:cNvSpPr>
            <p:nvPr/>
          </p:nvSpPr>
          <p:spPr bwMode="auto">
            <a:xfrm>
              <a:off x="4074" y="4881"/>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6" name="Line 142"/>
            <p:cNvSpPr>
              <a:spLocks noChangeShapeType="1"/>
            </p:cNvSpPr>
            <p:nvPr/>
          </p:nvSpPr>
          <p:spPr bwMode="auto">
            <a:xfrm flipV="1">
              <a:off x="4074" y="488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7" name="Line 143"/>
            <p:cNvSpPr>
              <a:spLocks noChangeShapeType="1"/>
            </p:cNvSpPr>
            <p:nvPr/>
          </p:nvSpPr>
          <p:spPr bwMode="auto">
            <a:xfrm>
              <a:off x="5296" y="4881"/>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8" name="Line 144"/>
            <p:cNvSpPr>
              <a:spLocks noChangeShapeType="1"/>
            </p:cNvSpPr>
            <p:nvPr/>
          </p:nvSpPr>
          <p:spPr bwMode="auto">
            <a:xfrm flipV="1">
              <a:off x="5296" y="488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9" name="Line 145"/>
            <p:cNvSpPr>
              <a:spLocks noChangeShapeType="1"/>
            </p:cNvSpPr>
            <p:nvPr/>
          </p:nvSpPr>
          <p:spPr bwMode="auto">
            <a:xfrm>
              <a:off x="6518" y="4881"/>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0" name="Line 146"/>
            <p:cNvSpPr>
              <a:spLocks noChangeShapeType="1"/>
            </p:cNvSpPr>
            <p:nvPr/>
          </p:nvSpPr>
          <p:spPr bwMode="auto">
            <a:xfrm flipV="1">
              <a:off x="6518" y="488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1" name="Line 147"/>
            <p:cNvSpPr>
              <a:spLocks noChangeShapeType="1"/>
            </p:cNvSpPr>
            <p:nvPr/>
          </p:nvSpPr>
          <p:spPr bwMode="auto">
            <a:xfrm>
              <a:off x="7741" y="4881"/>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2" name="Line 148"/>
            <p:cNvSpPr>
              <a:spLocks noChangeShapeType="1"/>
            </p:cNvSpPr>
            <p:nvPr/>
          </p:nvSpPr>
          <p:spPr bwMode="auto">
            <a:xfrm flipV="1">
              <a:off x="7741" y="488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3" name="Line 149"/>
            <p:cNvSpPr>
              <a:spLocks noChangeShapeType="1"/>
            </p:cNvSpPr>
            <p:nvPr/>
          </p:nvSpPr>
          <p:spPr bwMode="auto">
            <a:xfrm flipV="1">
              <a:off x="8962" y="488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4" name="Line 150"/>
            <p:cNvSpPr>
              <a:spLocks noChangeShapeType="1"/>
            </p:cNvSpPr>
            <p:nvPr/>
          </p:nvSpPr>
          <p:spPr bwMode="auto">
            <a:xfrm>
              <a:off x="326" y="5250"/>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5" name="Line 151"/>
            <p:cNvSpPr>
              <a:spLocks noChangeShapeType="1"/>
            </p:cNvSpPr>
            <p:nvPr/>
          </p:nvSpPr>
          <p:spPr bwMode="auto">
            <a:xfrm flipV="1">
              <a:off x="330" y="5252"/>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6" name="Line 152"/>
            <p:cNvSpPr>
              <a:spLocks noChangeShapeType="1"/>
            </p:cNvSpPr>
            <p:nvPr/>
          </p:nvSpPr>
          <p:spPr bwMode="auto">
            <a:xfrm>
              <a:off x="4074" y="5250"/>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7" name="Line 153"/>
            <p:cNvSpPr>
              <a:spLocks noChangeShapeType="1"/>
            </p:cNvSpPr>
            <p:nvPr/>
          </p:nvSpPr>
          <p:spPr bwMode="auto">
            <a:xfrm flipV="1">
              <a:off x="4074" y="5252"/>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8" name="Line 154"/>
            <p:cNvSpPr>
              <a:spLocks noChangeShapeType="1"/>
            </p:cNvSpPr>
            <p:nvPr/>
          </p:nvSpPr>
          <p:spPr bwMode="auto">
            <a:xfrm>
              <a:off x="5296" y="5250"/>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9" name="Line 155"/>
            <p:cNvSpPr>
              <a:spLocks noChangeShapeType="1"/>
            </p:cNvSpPr>
            <p:nvPr/>
          </p:nvSpPr>
          <p:spPr bwMode="auto">
            <a:xfrm flipV="1">
              <a:off x="5296" y="5252"/>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0" name="Line 156"/>
            <p:cNvSpPr>
              <a:spLocks noChangeShapeType="1"/>
            </p:cNvSpPr>
            <p:nvPr/>
          </p:nvSpPr>
          <p:spPr bwMode="auto">
            <a:xfrm>
              <a:off x="6518" y="5250"/>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1" name="Line 157"/>
            <p:cNvSpPr>
              <a:spLocks noChangeShapeType="1"/>
            </p:cNvSpPr>
            <p:nvPr/>
          </p:nvSpPr>
          <p:spPr bwMode="auto">
            <a:xfrm flipV="1">
              <a:off x="6518" y="5252"/>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2" name="Line 158"/>
            <p:cNvSpPr>
              <a:spLocks noChangeShapeType="1"/>
            </p:cNvSpPr>
            <p:nvPr/>
          </p:nvSpPr>
          <p:spPr bwMode="auto">
            <a:xfrm>
              <a:off x="7741" y="5250"/>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3" name="Line 159"/>
            <p:cNvSpPr>
              <a:spLocks noChangeShapeType="1"/>
            </p:cNvSpPr>
            <p:nvPr/>
          </p:nvSpPr>
          <p:spPr bwMode="auto">
            <a:xfrm flipV="1">
              <a:off x="7741" y="5252"/>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4" name="Line 160"/>
            <p:cNvSpPr>
              <a:spLocks noChangeShapeType="1"/>
            </p:cNvSpPr>
            <p:nvPr/>
          </p:nvSpPr>
          <p:spPr bwMode="auto">
            <a:xfrm flipV="1">
              <a:off x="8962" y="5252"/>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5" name="Line 161"/>
            <p:cNvSpPr>
              <a:spLocks noChangeShapeType="1"/>
            </p:cNvSpPr>
            <p:nvPr/>
          </p:nvSpPr>
          <p:spPr bwMode="auto">
            <a:xfrm>
              <a:off x="326" y="5617"/>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6" name="Line 162"/>
            <p:cNvSpPr>
              <a:spLocks noChangeShapeType="1"/>
            </p:cNvSpPr>
            <p:nvPr/>
          </p:nvSpPr>
          <p:spPr bwMode="auto">
            <a:xfrm flipV="1">
              <a:off x="330" y="5619"/>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7" name="Line 163"/>
            <p:cNvSpPr>
              <a:spLocks noChangeShapeType="1"/>
            </p:cNvSpPr>
            <p:nvPr/>
          </p:nvSpPr>
          <p:spPr bwMode="auto">
            <a:xfrm>
              <a:off x="4074" y="5617"/>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8" name="Line 164"/>
            <p:cNvSpPr>
              <a:spLocks noChangeShapeType="1"/>
            </p:cNvSpPr>
            <p:nvPr/>
          </p:nvSpPr>
          <p:spPr bwMode="auto">
            <a:xfrm flipV="1">
              <a:off x="4074" y="5619"/>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9" name="Line 165"/>
            <p:cNvSpPr>
              <a:spLocks noChangeShapeType="1"/>
            </p:cNvSpPr>
            <p:nvPr/>
          </p:nvSpPr>
          <p:spPr bwMode="auto">
            <a:xfrm>
              <a:off x="5296" y="5617"/>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0" name="Line 166"/>
            <p:cNvSpPr>
              <a:spLocks noChangeShapeType="1"/>
            </p:cNvSpPr>
            <p:nvPr/>
          </p:nvSpPr>
          <p:spPr bwMode="auto">
            <a:xfrm flipV="1">
              <a:off x="5296" y="5619"/>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1" name="Line 167"/>
            <p:cNvSpPr>
              <a:spLocks noChangeShapeType="1"/>
            </p:cNvSpPr>
            <p:nvPr/>
          </p:nvSpPr>
          <p:spPr bwMode="auto">
            <a:xfrm>
              <a:off x="6518" y="5617"/>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2" name="Line 168"/>
            <p:cNvSpPr>
              <a:spLocks noChangeShapeType="1"/>
            </p:cNvSpPr>
            <p:nvPr/>
          </p:nvSpPr>
          <p:spPr bwMode="auto">
            <a:xfrm flipV="1">
              <a:off x="6518" y="5619"/>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3" name="Line 169"/>
            <p:cNvSpPr>
              <a:spLocks noChangeShapeType="1"/>
            </p:cNvSpPr>
            <p:nvPr/>
          </p:nvSpPr>
          <p:spPr bwMode="auto">
            <a:xfrm>
              <a:off x="7741" y="5617"/>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4" name="Line 170"/>
            <p:cNvSpPr>
              <a:spLocks noChangeShapeType="1"/>
            </p:cNvSpPr>
            <p:nvPr/>
          </p:nvSpPr>
          <p:spPr bwMode="auto">
            <a:xfrm flipV="1">
              <a:off x="7741" y="5619"/>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5" name="Line 171"/>
            <p:cNvSpPr>
              <a:spLocks noChangeShapeType="1"/>
            </p:cNvSpPr>
            <p:nvPr/>
          </p:nvSpPr>
          <p:spPr bwMode="auto">
            <a:xfrm flipV="1">
              <a:off x="8962" y="5619"/>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6" name="Line 172"/>
            <p:cNvSpPr>
              <a:spLocks noChangeShapeType="1"/>
            </p:cNvSpPr>
            <p:nvPr/>
          </p:nvSpPr>
          <p:spPr bwMode="auto">
            <a:xfrm>
              <a:off x="326" y="6089"/>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7" name="Line 173"/>
            <p:cNvSpPr>
              <a:spLocks noChangeShapeType="1"/>
            </p:cNvSpPr>
            <p:nvPr/>
          </p:nvSpPr>
          <p:spPr bwMode="auto">
            <a:xfrm flipV="1">
              <a:off x="330" y="609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8" name="Line 174"/>
            <p:cNvSpPr>
              <a:spLocks noChangeShapeType="1"/>
            </p:cNvSpPr>
            <p:nvPr/>
          </p:nvSpPr>
          <p:spPr bwMode="auto">
            <a:xfrm>
              <a:off x="4074" y="6089"/>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9" name="Line 175"/>
            <p:cNvSpPr>
              <a:spLocks noChangeShapeType="1"/>
            </p:cNvSpPr>
            <p:nvPr/>
          </p:nvSpPr>
          <p:spPr bwMode="auto">
            <a:xfrm flipV="1">
              <a:off x="4074" y="609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0" name="Line 176"/>
            <p:cNvSpPr>
              <a:spLocks noChangeShapeType="1"/>
            </p:cNvSpPr>
            <p:nvPr/>
          </p:nvSpPr>
          <p:spPr bwMode="auto">
            <a:xfrm>
              <a:off x="5296" y="6089"/>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1" name="Line 177"/>
            <p:cNvSpPr>
              <a:spLocks noChangeShapeType="1"/>
            </p:cNvSpPr>
            <p:nvPr/>
          </p:nvSpPr>
          <p:spPr bwMode="auto">
            <a:xfrm flipV="1">
              <a:off x="5296" y="609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2" name="Line 178"/>
            <p:cNvSpPr>
              <a:spLocks noChangeShapeType="1"/>
            </p:cNvSpPr>
            <p:nvPr/>
          </p:nvSpPr>
          <p:spPr bwMode="auto">
            <a:xfrm>
              <a:off x="6518" y="6089"/>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3" name="Line 179"/>
            <p:cNvSpPr>
              <a:spLocks noChangeShapeType="1"/>
            </p:cNvSpPr>
            <p:nvPr/>
          </p:nvSpPr>
          <p:spPr bwMode="auto">
            <a:xfrm flipV="1">
              <a:off x="6518" y="609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4" name="Line 180"/>
            <p:cNvSpPr>
              <a:spLocks noChangeShapeType="1"/>
            </p:cNvSpPr>
            <p:nvPr/>
          </p:nvSpPr>
          <p:spPr bwMode="auto">
            <a:xfrm>
              <a:off x="7741" y="6089"/>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5" name="Line 181"/>
            <p:cNvSpPr>
              <a:spLocks noChangeShapeType="1"/>
            </p:cNvSpPr>
            <p:nvPr/>
          </p:nvSpPr>
          <p:spPr bwMode="auto">
            <a:xfrm flipV="1">
              <a:off x="7741" y="609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6" name="Line 182"/>
            <p:cNvSpPr>
              <a:spLocks noChangeShapeType="1"/>
            </p:cNvSpPr>
            <p:nvPr/>
          </p:nvSpPr>
          <p:spPr bwMode="auto">
            <a:xfrm flipV="1">
              <a:off x="8962" y="6093"/>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7" name="Line 183"/>
            <p:cNvSpPr>
              <a:spLocks noChangeShapeType="1"/>
            </p:cNvSpPr>
            <p:nvPr/>
          </p:nvSpPr>
          <p:spPr bwMode="auto">
            <a:xfrm>
              <a:off x="326" y="6456"/>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8" name="Line 184"/>
            <p:cNvSpPr>
              <a:spLocks noChangeShapeType="1"/>
            </p:cNvSpPr>
            <p:nvPr/>
          </p:nvSpPr>
          <p:spPr bwMode="auto">
            <a:xfrm flipV="1">
              <a:off x="330" y="6460"/>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9" name="Line 185"/>
            <p:cNvSpPr>
              <a:spLocks noChangeShapeType="1"/>
            </p:cNvSpPr>
            <p:nvPr/>
          </p:nvSpPr>
          <p:spPr bwMode="auto">
            <a:xfrm>
              <a:off x="4074" y="6456"/>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0" name="Line 186"/>
            <p:cNvSpPr>
              <a:spLocks noChangeShapeType="1"/>
            </p:cNvSpPr>
            <p:nvPr/>
          </p:nvSpPr>
          <p:spPr bwMode="auto">
            <a:xfrm flipV="1">
              <a:off x="4074" y="6460"/>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1" name="Line 187"/>
            <p:cNvSpPr>
              <a:spLocks noChangeShapeType="1"/>
            </p:cNvSpPr>
            <p:nvPr/>
          </p:nvSpPr>
          <p:spPr bwMode="auto">
            <a:xfrm>
              <a:off x="5296" y="6456"/>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2" name="Line 188"/>
            <p:cNvSpPr>
              <a:spLocks noChangeShapeType="1"/>
            </p:cNvSpPr>
            <p:nvPr/>
          </p:nvSpPr>
          <p:spPr bwMode="auto">
            <a:xfrm flipV="1">
              <a:off x="5296" y="6460"/>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3" name="Line 189"/>
            <p:cNvSpPr>
              <a:spLocks noChangeShapeType="1"/>
            </p:cNvSpPr>
            <p:nvPr/>
          </p:nvSpPr>
          <p:spPr bwMode="auto">
            <a:xfrm>
              <a:off x="6518" y="6456"/>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4" name="Line 190"/>
            <p:cNvSpPr>
              <a:spLocks noChangeShapeType="1"/>
            </p:cNvSpPr>
            <p:nvPr/>
          </p:nvSpPr>
          <p:spPr bwMode="auto">
            <a:xfrm flipV="1">
              <a:off x="6518" y="6460"/>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5" name="Line 191"/>
            <p:cNvSpPr>
              <a:spLocks noChangeShapeType="1"/>
            </p:cNvSpPr>
            <p:nvPr/>
          </p:nvSpPr>
          <p:spPr bwMode="auto">
            <a:xfrm>
              <a:off x="7741" y="6456"/>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6" name="Line 192"/>
            <p:cNvSpPr>
              <a:spLocks noChangeShapeType="1"/>
            </p:cNvSpPr>
            <p:nvPr/>
          </p:nvSpPr>
          <p:spPr bwMode="auto">
            <a:xfrm flipV="1">
              <a:off x="7741" y="6460"/>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7" name="Line 193"/>
            <p:cNvSpPr>
              <a:spLocks noChangeShapeType="1"/>
            </p:cNvSpPr>
            <p:nvPr/>
          </p:nvSpPr>
          <p:spPr bwMode="auto">
            <a:xfrm flipV="1">
              <a:off x="8962" y="6460"/>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8" name="Line 194"/>
            <p:cNvSpPr>
              <a:spLocks noChangeShapeType="1"/>
            </p:cNvSpPr>
            <p:nvPr/>
          </p:nvSpPr>
          <p:spPr bwMode="auto">
            <a:xfrm>
              <a:off x="326" y="6824"/>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9" name="Line 195"/>
            <p:cNvSpPr>
              <a:spLocks noChangeShapeType="1"/>
            </p:cNvSpPr>
            <p:nvPr/>
          </p:nvSpPr>
          <p:spPr bwMode="auto">
            <a:xfrm flipV="1">
              <a:off x="330" y="682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0" name="Line 196"/>
            <p:cNvSpPr>
              <a:spLocks noChangeShapeType="1"/>
            </p:cNvSpPr>
            <p:nvPr/>
          </p:nvSpPr>
          <p:spPr bwMode="auto">
            <a:xfrm>
              <a:off x="4074" y="6824"/>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1" name="Line 197"/>
            <p:cNvSpPr>
              <a:spLocks noChangeShapeType="1"/>
            </p:cNvSpPr>
            <p:nvPr/>
          </p:nvSpPr>
          <p:spPr bwMode="auto">
            <a:xfrm flipV="1">
              <a:off x="4074" y="682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2" name="Line 198"/>
            <p:cNvSpPr>
              <a:spLocks noChangeShapeType="1"/>
            </p:cNvSpPr>
            <p:nvPr/>
          </p:nvSpPr>
          <p:spPr bwMode="auto">
            <a:xfrm>
              <a:off x="5296" y="6824"/>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3" name="Line 199"/>
            <p:cNvSpPr>
              <a:spLocks noChangeShapeType="1"/>
            </p:cNvSpPr>
            <p:nvPr/>
          </p:nvSpPr>
          <p:spPr bwMode="auto">
            <a:xfrm flipV="1">
              <a:off x="5296" y="682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4" name="Line 200"/>
            <p:cNvSpPr>
              <a:spLocks noChangeShapeType="1"/>
            </p:cNvSpPr>
            <p:nvPr/>
          </p:nvSpPr>
          <p:spPr bwMode="auto">
            <a:xfrm>
              <a:off x="6518" y="6824"/>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5" name="Line 201"/>
            <p:cNvSpPr>
              <a:spLocks noChangeShapeType="1"/>
            </p:cNvSpPr>
            <p:nvPr/>
          </p:nvSpPr>
          <p:spPr bwMode="auto">
            <a:xfrm flipV="1">
              <a:off x="6518" y="682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6" name="Line 202"/>
            <p:cNvSpPr>
              <a:spLocks noChangeShapeType="1"/>
            </p:cNvSpPr>
            <p:nvPr/>
          </p:nvSpPr>
          <p:spPr bwMode="auto">
            <a:xfrm>
              <a:off x="7741" y="6824"/>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7" name="Line 203"/>
            <p:cNvSpPr>
              <a:spLocks noChangeShapeType="1"/>
            </p:cNvSpPr>
            <p:nvPr/>
          </p:nvSpPr>
          <p:spPr bwMode="auto">
            <a:xfrm flipV="1">
              <a:off x="7741" y="682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8" name="Line 204"/>
            <p:cNvSpPr>
              <a:spLocks noChangeShapeType="1"/>
            </p:cNvSpPr>
            <p:nvPr/>
          </p:nvSpPr>
          <p:spPr bwMode="auto">
            <a:xfrm flipV="1">
              <a:off x="8962" y="6828"/>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9" name="Line 205"/>
            <p:cNvSpPr>
              <a:spLocks noChangeShapeType="1"/>
            </p:cNvSpPr>
            <p:nvPr/>
          </p:nvSpPr>
          <p:spPr bwMode="auto">
            <a:xfrm>
              <a:off x="326" y="7192"/>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0" name="Line 206"/>
            <p:cNvSpPr>
              <a:spLocks noChangeShapeType="1"/>
            </p:cNvSpPr>
            <p:nvPr/>
          </p:nvSpPr>
          <p:spPr bwMode="auto">
            <a:xfrm flipV="1">
              <a:off x="330" y="719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1" name="Line 207"/>
            <p:cNvSpPr>
              <a:spLocks noChangeShapeType="1"/>
            </p:cNvSpPr>
            <p:nvPr/>
          </p:nvSpPr>
          <p:spPr bwMode="auto">
            <a:xfrm>
              <a:off x="4074" y="7192"/>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2" name="Line 208"/>
            <p:cNvSpPr>
              <a:spLocks noChangeShapeType="1"/>
            </p:cNvSpPr>
            <p:nvPr/>
          </p:nvSpPr>
          <p:spPr bwMode="auto">
            <a:xfrm flipV="1">
              <a:off x="4074" y="719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3" name="Line 209"/>
            <p:cNvSpPr>
              <a:spLocks noChangeShapeType="1"/>
            </p:cNvSpPr>
            <p:nvPr/>
          </p:nvSpPr>
          <p:spPr bwMode="auto">
            <a:xfrm>
              <a:off x="5296" y="7192"/>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4" name="Line 210"/>
            <p:cNvSpPr>
              <a:spLocks noChangeShapeType="1"/>
            </p:cNvSpPr>
            <p:nvPr/>
          </p:nvSpPr>
          <p:spPr bwMode="auto">
            <a:xfrm flipV="1">
              <a:off x="5296" y="719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5" name="Line 211"/>
            <p:cNvSpPr>
              <a:spLocks noChangeShapeType="1"/>
            </p:cNvSpPr>
            <p:nvPr/>
          </p:nvSpPr>
          <p:spPr bwMode="auto">
            <a:xfrm>
              <a:off x="6518" y="7192"/>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6" name="Line 212"/>
            <p:cNvSpPr>
              <a:spLocks noChangeShapeType="1"/>
            </p:cNvSpPr>
            <p:nvPr/>
          </p:nvSpPr>
          <p:spPr bwMode="auto">
            <a:xfrm flipV="1">
              <a:off x="6518" y="719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7" name="Line 213"/>
            <p:cNvSpPr>
              <a:spLocks noChangeShapeType="1"/>
            </p:cNvSpPr>
            <p:nvPr/>
          </p:nvSpPr>
          <p:spPr bwMode="auto">
            <a:xfrm>
              <a:off x="7741" y="7192"/>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8" name="Line 214"/>
            <p:cNvSpPr>
              <a:spLocks noChangeShapeType="1"/>
            </p:cNvSpPr>
            <p:nvPr/>
          </p:nvSpPr>
          <p:spPr bwMode="auto">
            <a:xfrm flipV="1">
              <a:off x="7741" y="719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9" name="Line 215"/>
            <p:cNvSpPr>
              <a:spLocks noChangeShapeType="1"/>
            </p:cNvSpPr>
            <p:nvPr/>
          </p:nvSpPr>
          <p:spPr bwMode="auto">
            <a:xfrm flipV="1">
              <a:off x="8962" y="7195"/>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0" name="Line 216"/>
            <p:cNvSpPr>
              <a:spLocks noChangeShapeType="1"/>
            </p:cNvSpPr>
            <p:nvPr/>
          </p:nvSpPr>
          <p:spPr bwMode="auto">
            <a:xfrm>
              <a:off x="326" y="7560"/>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1" name="Line 217"/>
            <p:cNvSpPr>
              <a:spLocks noChangeShapeType="1"/>
            </p:cNvSpPr>
            <p:nvPr/>
          </p:nvSpPr>
          <p:spPr bwMode="auto">
            <a:xfrm flipV="1">
              <a:off x="330" y="756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2" name="Line 218"/>
            <p:cNvSpPr>
              <a:spLocks noChangeShapeType="1"/>
            </p:cNvSpPr>
            <p:nvPr/>
          </p:nvSpPr>
          <p:spPr bwMode="auto">
            <a:xfrm>
              <a:off x="4074" y="7560"/>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3" name="Line 219"/>
            <p:cNvSpPr>
              <a:spLocks noChangeShapeType="1"/>
            </p:cNvSpPr>
            <p:nvPr/>
          </p:nvSpPr>
          <p:spPr bwMode="auto">
            <a:xfrm flipV="1">
              <a:off x="4074" y="756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4" name="Line 220"/>
            <p:cNvSpPr>
              <a:spLocks noChangeShapeType="1"/>
            </p:cNvSpPr>
            <p:nvPr/>
          </p:nvSpPr>
          <p:spPr bwMode="auto">
            <a:xfrm>
              <a:off x="5296" y="7560"/>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5" name="Line 221"/>
            <p:cNvSpPr>
              <a:spLocks noChangeShapeType="1"/>
            </p:cNvSpPr>
            <p:nvPr/>
          </p:nvSpPr>
          <p:spPr bwMode="auto">
            <a:xfrm flipV="1">
              <a:off x="5296" y="756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6" name="Line 222"/>
            <p:cNvSpPr>
              <a:spLocks noChangeShapeType="1"/>
            </p:cNvSpPr>
            <p:nvPr/>
          </p:nvSpPr>
          <p:spPr bwMode="auto">
            <a:xfrm>
              <a:off x="6518" y="7560"/>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7" name="Line 223"/>
            <p:cNvSpPr>
              <a:spLocks noChangeShapeType="1"/>
            </p:cNvSpPr>
            <p:nvPr/>
          </p:nvSpPr>
          <p:spPr bwMode="auto">
            <a:xfrm flipV="1">
              <a:off x="6518" y="756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8" name="Line 224"/>
            <p:cNvSpPr>
              <a:spLocks noChangeShapeType="1"/>
            </p:cNvSpPr>
            <p:nvPr/>
          </p:nvSpPr>
          <p:spPr bwMode="auto">
            <a:xfrm>
              <a:off x="7741" y="7560"/>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9" name="Line 225"/>
            <p:cNvSpPr>
              <a:spLocks noChangeShapeType="1"/>
            </p:cNvSpPr>
            <p:nvPr/>
          </p:nvSpPr>
          <p:spPr bwMode="auto">
            <a:xfrm flipV="1">
              <a:off x="7741" y="756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0" name="Line 226"/>
            <p:cNvSpPr>
              <a:spLocks noChangeShapeType="1"/>
            </p:cNvSpPr>
            <p:nvPr/>
          </p:nvSpPr>
          <p:spPr bwMode="auto">
            <a:xfrm flipV="1">
              <a:off x="8962" y="7562"/>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1" name="Line 227"/>
            <p:cNvSpPr>
              <a:spLocks noChangeShapeType="1"/>
            </p:cNvSpPr>
            <p:nvPr/>
          </p:nvSpPr>
          <p:spPr bwMode="auto">
            <a:xfrm>
              <a:off x="326" y="8032"/>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2" name="Line 228"/>
            <p:cNvSpPr>
              <a:spLocks noChangeShapeType="1"/>
            </p:cNvSpPr>
            <p:nvPr/>
          </p:nvSpPr>
          <p:spPr bwMode="auto">
            <a:xfrm flipV="1">
              <a:off x="330" y="803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3" name="Line 229"/>
            <p:cNvSpPr>
              <a:spLocks noChangeShapeType="1"/>
            </p:cNvSpPr>
            <p:nvPr/>
          </p:nvSpPr>
          <p:spPr bwMode="auto">
            <a:xfrm>
              <a:off x="4074" y="8032"/>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4" name="Line 230"/>
            <p:cNvSpPr>
              <a:spLocks noChangeShapeType="1"/>
            </p:cNvSpPr>
            <p:nvPr/>
          </p:nvSpPr>
          <p:spPr bwMode="auto">
            <a:xfrm flipV="1">
              <a:off x="4074" y="803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5" name="Line 231"/>
            <p:cNvSpPr>
              <a:spLocks noChangeShapeType="1"/>
            </p:cNvSpPr>
            <p:nvPr/>
          </p:nvSpPr>
          <p:spPr bwMode="auto">
            <a:xfrm>
              <a:off x="5296" y="8032"/>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6" name="Line 232"/>
            <p:cNvSpPr>
              <a:spLocks noChangeShapeType="1"/>
            </p:cNvSpPr>
            <p:nvPr/>
          </p:nvSpPr>
          <p:spPr bwMode="auto">
            <a:xfrm flipV="1">
              <a:off x="5296" y="803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7" name="Line 233"/>
            <p:cNvSpPr>
              <a:spLocks noChangeShapeType="1"/>
            </p:cNvSpPr>
            <p:nvPr/>
          </p:nvSpPr>
          <p:spPr bwMode="auto">
            <a:xfrm>
              <a:off x="6518" y="8032"/>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8" name="Line 234"/>
            <p:cNvSpPr>
              <a:spLocks noChangeShapeType="1"/>
            </p:cNvSpPr>
            <p:nvPr/>
          </p:nvSpPr>
          <p:spPr bwMode="auto">
            <a:xfrm flipV="1">
              <a:off x="6518" y="803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9" name="Line 235"/>
            <p:cNvSpPr>
              <a:spLocks noChangeShapeType="1"/>
            </p:cNvSpPr>
            <p:nvPr/>
          </p:nvSpPr>
          <p:spPr bwMode="auto">
            <a:xfrm>
              <a:off x="7741" y="8032"/>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0" name="Line 236"/>
            <p:cNvSpPr>
              <a:spLocks noChangeShapeType="1"/>
            </p:cNvSpPr>
            <p:nvPr/>
          </p:nvSpPr>
          <p:spPr bwMode="auto">
            <a:xfrm flipV="1">
              <a:off x="7741" y="803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1" name="Line 237"/>
            <p:cNvSpPr>
              <a:spLocks noChangeShapeType="1"/>
            </p:cNvSpPr>
            <p:nvPr/>
          </p:nvSpPr>
          <p:spPr bwMode="auto">
            <a:xfrm flipV="1">
              <a:off x="8962" y="8035"/>
              <a:ext cx="0" cy="465"/>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2" name="Line 238"/>
            <p:cNvSpPr>
              <a:spLocks noChangeShapeType="1"/>
            </p:cNvSpPr>
            <p:nvPr/>
          </p:nvSpPr>
          <p:spPr bwMode="auto">
            <a:xfrm>
              <a:off x="326" y="8503"/>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3" name="Line 239"/>
            <p:cNvSpPr>
              <a:spLocks noChangeShapeType="1"/>
            </p:cNvSpPr>
            <p:nvPr/>
          </p:nvSpPr>
          <p:spPr bwMode="auto">
            <a:xfrm flipV="1">
              <a:off x="330" y="850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4" name="Line 240"/>
            <p:cNvSpPr>
              <a:spLocks noChangeShapeType="1"/>
            </p:cNvSpPr>
            <p:nvPr/>
          </p:nvSpPr>
          <p:spPr bwMode="auto">
            <a:xfrm>
              <a:off x="4074" y="8503"/>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5" name="Line 241"/>
            <p:cNvSpPr>
              <a:spLocks noChangeShapeType="1"/>
            </p:cNvSpPr>
            <p:nvPr/>
          </p:nvSpPr>
          <p:spPr bwMode="auto">
            <a:xfrm flipV="1">
              <a:off x="4074" y="850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6" name="Line 242"/>
            <p:cNvSpPr>
              <a:spLocks noChangeShapeType="1"/>
            </p:cNvSpPr>
            <p:nvPr/>
          </p:nvSpPr>
          <p:spPr bwMode="auto">
            <a:xfrm>
              <a:off x="5296" y="8503"/>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7" name="Line 243"/>
            <p:cNvSpPr>
              <a:spLocks noChangeShapeType="1"/>
            </p:cNvSpPr>
            <p:nvPr/>
          </p:nvSpPr>
          <p:spPr bwMode="auto">
            <a:xfrm flipV="1">
              <a:off x="5296" y="850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8" name="Line 244"/>
            <p:cNvSpPr>
              <a:spLocks noChangeShapeType="1"/>
            </p:cNvSpPr>
            <p:nvPr/>
          </p:nvSpPr>
          <p:spPr bwMode="auto">
            <a:xfrm>
              <a:off x="6518" y="8503"/>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9" name="Line 245"/>
            <p:cNvSpPr>
              <a:spLocks noChangeShapeType="1"/>
            </p:cNvSpPr>
            <p:nvPr/>
          </p:nvSpPr>
          <p:spPr bwMode="auto">
            <a:xfrm flipV="1">
              <a:off x="6518" y="850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0" name="Line 246"/>
            <p:cNvSpPr>
              <a:spLocks noChangeShapeType="1"/>
            </p:cNvSpPr>
            <p:nvPr/>
          </p:nvSpPr>
          <p:spPr bwMode="auto">
            <a:xfrm>
              <a:off x="7741" y="8503"/>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1" name="Line 247"/>
            <p:cNvSpPr>
              <a:spLocks noChangeShapeType="1"/>
            </p:cNvSpPr>
            <p:nvPr/>
          </p:nvSpPr>
          <p:spPr bwMode="auto">
            <a:xfrm flipV="1">
              <a:off x="7741" y="850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2" name="Line 248"/>
            <p:cNvSpPr>
              <a:spLocks noChangeShapeType="1"/>
            </p:cNvSpPr>
            <p:nvPr/>
          </p:nvSpPr>
          <p:spPr bwMode="auto">
            <a:xfrm flipV="1">
              <a:off x="8962" y="8507"/>
              <a:ext cx="0" cy="36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3" name="Line 249"/>
            <p:cNvSpPr>
              <a:spLocks noChangeShapeType="1"/>
            </p:cNvSpPr>
            <p:nvPr/>
          </p:nvSpPr>
          <p:spPr bwMode="auto">
            <a:xfrm>
              <a:off x="326" y="8871"/>
              <a:ext cx="3747"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4" name="Line 250"/>
            <p:cNvSpPr>
              <a:spLocks noChangeShapeType="1"/>
            </p:cNvSpPr>
            <p:nvPr/>
          </p:nvSpPr>
          <p:spPr bwMode="auto">
            <a:xfrm>
              <a:off x="4074" y="8871"/>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5" name="Line 251"/>
            <p:cNvSpPr>
              <a:spLocks noChangeShapeType="1"/>
            </p:cNvSpPr>
            <p:nvPr/>
          </p:nvSpPr>
          <p:spPr bwMode="auto">
            <a:xfrm>
              <a:off x="5296" y="8871"/>
              <a:ext cx="1221"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6" name="Line 252"/>
            <p:cNvSpPr>
              <a:spLocks noChangeShapeType="1"/>
            </p:cNvSpPr>
            <p:nvPr/>
          </p:nvSpPr>
          <p:spPr bwMode="auto">
            <a:xfrm>
              <a:off x="6518" y="8871"/>
              <a:ext cx="1222"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7" name="Line 253"/>
            <p:cNvSpPr>
              <a:spLocks noChangeShapeType="1"/>
            </p:cNvSpPr>
            <p:nvPr/>
          </p:nvSpPr>
          <p:spPr bwMode="auto">
            <a:xfrm>
              <a:off x="7741" y="8871"/>
              <a:ext cx="1225" cy="0"/>
            </a:xfrm>
            <a:prstGeom prst="line">
              <a:avLst/>
            </a:prstGeom>
            <a:noFill/>
            <a:ln w="7200" cap="flat">
              <a:solidFill>
                <a:srgbClr val="4E92A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8" name="Freeform 257"/>
            <p:cNvSpPr>
              <a:spLocks noChangeArrowheads="1"/>
            </p:cNvSpPr>
            <p:nvPr/>
          </p:nvSpPr>
          <p:spPr bwMode="auto">
            <a:xfrm>
              <a:off x="4542" y="911"/>
              <a:ext cx="115" cy="122"/>
            </a:xfrm>
            <a:custGeom>
              <a:avLst/>
              <a:gdLst>
                <a:gd name="T0" fmla="*/ 257 w 513"/>
                <a:gd name="T1" fmla="*/ 0 h 542"/>
                <a:gd name="T2" fmla="*/ 512 w 513"/>
                <a:gd name="T3" fmla="*/ 269 h 542"/>
                <a:gd name="T4" fmla="*/ 257 w 513"/>
                <a:gd name="T5" fmla="*/ 541 h 542"/>
                <a:gd name="T6" fmla="*/ 0 w 513"/>
                <a:gd name="T7" fmla="*/ 269 h 542"/>
                <a:gd name="T8" fmla="*/ 257 w 513"/>
                <a:gd name="T9" fmla="*/ 0 h 542"/>
                <a:gd name="T10" fmla="*/ 257 w 513"/>
                <a:gd name="T11" fmla="*/ 460 h 542"/>
                <a:gd name="T12" fmla="*/ 403 w 513"/>
                <a:gd name="T13" fmla="*/ 269 h 542"/>
                <a:gd name="T14" fmla="*/ 257 w 513"/>
                <a:gd name="T15" fmla="*/ 81 h 542"/>
                <a:gd name="T16" fmla="*/ 110 w 513"/>
                <a:gd name="T17" fmla="*/ 269 h 542"/>
                <a:gd name="T18" fmla="*/ 257 w 513"/>
                <a:gd name="T19" fmla="*/ 46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542">
                  <a:moveTo>
                    <a:pt x="257" y="0"/>
                  </a:moveTo>
                  <a:cubicBezTo>
                    <a:pt x="420" y="0"/>
                    <a:pt x="512" y="110"/>
                    <a:pt x="512" y="269"/>
                  </a:cubicBezTo>
                  <a:cubicBezTo>
                    <a:pt x="512" y="427"/>
                    <a:pt x="424" y="541"/>
                    <a:pt x="257" y="541"/>
                  </a:cubicBezTo>
                  <a:cubicBezTo>
                    <a:pt x="90" y="541"/>
                    <a:pt x="0" y="431"/>
                    <a:pt x="0" y="269"/>
                  </a:cubicBezTo>
                  <a:cubicBezTo>
                    <a:pt x="0" y="106"/>
                    <a:pt x="90" y="0"/>
                    <a:pt x="257" y="0"/>
                  </a:cubicBezTo>
                  <a:close/>
                  <a:moveTo>
                    <a:pt x="257" y="460"/>
                  </a:moveTo>
                  <a:cubicBezTo>
                    <a:pt x="363" y="460"/>
                    <a:pt x="403" y="366"/>
                    <a:pt x="403" y="269"/>
                  </a:cubicBezTo>
                  <a:cubicBezTo>
                    <a:pt x="403" y="175"/>
                    <a:pt x="363" y="81"/>
                    <a:pt x="257" y="81"/>
                  </a:cubicBezTo>
                  <a:cubicBezTo>
                    <a:pt x="151" y="81"/>
                    <a:pt x="110" y="175"/>
                    <a:pt x="110" y="269"/>
                  </a:cubicBezTo>
                  <a:cubicBezTo>
                    <a:pt x="110" y="366"/>
                    <a:pt x="151" y="460"/>
                    <a:pt x="257" y="46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9" name="Freeform 258"/>
            <p:cNvSpPr>
              <a:spLocks noChangeArrowheads="1"/>
            </p:cNvSpPr>
            <p:nvPr/>
          </p:nvSpPr>
          <p:spPr bwMode="auto">
            <a:xfrm>
              <a:off x="4679" y="944"/>
              <a:ext cx="80" cy="89"/>
            </a:xfrm>
            <a:custGeom>
              <a:avLst/>
              <a:gdLst>
                <a:gd name="T0" fmla="*/ 350 w 359"/>
                <a:gd name="T1" fmla="*/ 387 h 396"/>
                <a:gd name="T2" fmla="*/ 256 w 359"/>
                <a:gd name="T3" fmla="*/ 387 h 396"/>
                <a:gd name="T4" fmla="*/ 256 w 359"/>
                <a:gd name="T5" fmla="*/ 334 h 396"/>
                <a:gd name="T6" fmla="*/ 256 w 359"/>
                <a:gd name="T7" fmla="*/ 334 h 396"/>
                <a:gd name="T8" fmla="*/ 130 w 359"/>
                <a:gd name="T9" fmla="*/ 395 h 396"/>
                <a:gd name="T10" fmla="*/ 0 w 359"/>
                <a:gd name="T11" fmla="*/ 245 h 396"/>
                <a:gd name="T12" fmla="*/ 0 w 359"/>
                <a:gd name="T13" fmla="*/ 0 h 396"/>
                <a:gd name="T14" fmla="*/ 102 w 359"/>
                <a:gd name="T15" fmla="*/ 0 h 396"/>
                <a:gd name="T16" fmla="*/ 102 w 359"/>
                <a:gd name="T17" fmla="*/ 208 h 396"/>
                <a:gd name="T18" fmla="*/ 167 w 359"/>
                <a:gd name="T19" fmla="*/ 318 h 396"/>
                <a:gd name="T20" fmla="*/ 256 w 359"/>
                <a:gd name="T21" fmla="*/ 192 h 396"/>
                <a:gd name="T22" fmla="*/ 256 w 359"/>
                <a:gd name="T23" fmla="*/ 5 h 396"/>
                <a:gd name="T24" fmla="*/ 358 w 359"/>
                <a:gd name="T25" fmla="*/ 5 h 396"/>
                <a:gd name="T26" fmla="*/ 358 w 359"/>
                <a:gd name="T27" fmla="*/ 387 h 396"/>
                <a:gd name="T28" fmla="*/ 350 w 359"/>
                <a:gd name="T29" fmla="*/ 38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350" y="387"/>
                  </a:moveTo>
                  <a:lnTo>
                    <a:pt x="256" y="387"/>
                  </a:lnTo>
                  <a:lnTo>
                    <a:pt x="256" y="334"/>
                  </a:lnTo>
                  <a:lnTo>
                    <a:pt x="256" y="334"/>
                  </a:lnTo>
                  <a:cubicBezTo>
                    <a:pt x="224" y="371"/>
                    <a:pt x="183" y="395"/>
                    <a:pt x="130" y="395"/>
                  </a:cubicBezTo>
                  <a:cubicBezTo>
                    <a:pt x="41" y="395"/>
                    <a:pt x="0" y="330"/>
                    <a:pt x="0" y="245"/>
                  </a:cubicBezTo>
                  <a:lnTo>
                    <a:pt x="0" y="0"/>
                  </a:lnTo>
                  <a:lnTo>
                    <a:pt x="102" y="0"/>
                  </a:lnTo>
                  <a:lnTo>
                    <a:pt x="102" y="208"/>
                  </a:lnTo>
                  <a:cubicBezTo>
                    <a:pt x="102" y="257"/>
                    <a:pt x="102" y="318"/>
                    <a:pt x="167" y="318"/>
                  </a:cubicBezTo>
                  <a:cubicBezTo>
                    <a:pt x="240" y="318"/>
                    <a:pt x="256" y="241"/>
                    <a:pt x="256" y="192"/>
                  </a:cubicBezTo>
                  <a:lnTo>
                    <a:pt x="256" y="5"/>
                  </a:lnTo>
                  <a:lnTo>
                    <a:pt x="358" y="5"/>
                  </a:lnTo>
                  <a:lnTo>
                    <a:pt x="358" y="387"/>
                  </a:lnTo>
                  <a:lnTo>
                    <a:pt x="350" y="38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0" name="Freeform 259"/>
            <p:cNvSpPr>
              <a:spLocks noChangeArrowheads="1"/>
            </p:cNvSpPr>
            <p:nvPr/>
          </p:nvSpPr>
          <p:spPr bwMode="auto">
            <a:xfrm>
              <a:off x="4782" y="942"/>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4" y="61"/>
                    <a:pt x="134" y="0"/>
                    <a:pt x="195" y="0"/>
                  </a:cubicBezTo>
                  <a:cubicBezTo>
                    <a:pt x="203" y="0"/>
                    <a:pt x="216" y="0"/>
                    <a:pt x="228" y="4"/>
                  </a:cubicBezTo>
                  <a:lnTo>
                    <a:pt x="228" y="106"/>
                  </a:lnTo>
                  <a:cubicBezTo>
                    <a:pt x="220" y="102"/>
                    <a:pt x="199"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1" name="Freeform 260"/>
            <p:cNvSpPr>
              <a:spLocks noChangeArrowheads="1"/>
            </p:cNvSpPr>
            <p:nvPr/>
          </p:nvSpPr>
          <p:spPr bwMode="auto">
            <a:xfrm>
              <a:off x="4169" y="1115"/>
              <a:ext cx="116" cy="122"/>
            </a:xfrm>
            <a:custGeom>
              <a:avLst/>
              <a:gdLst>
                <a:gd name="T0" fmla="*/ 257 w 514"/>
                <a:gd name="T1" fmla="*/ 0 h 542"/>
                <a:gd name="T2" fmla="*/ 513 w 514"/>
                <a:gd name="T3" fmla="*/ 268 h 542"/>
                <a:gd name="T4" fmla="*/ 257 w 514"/>
                <a:gd name="T5" fmla="*/ 541 h 542"/>
                <a:gd name="T6" fmla="*/ 0 w 514"/>
                <a:gd name="T7" fmla="*/ 268 h 542"/>
                <a:gd name="T8" fmla="*/ 257 w 514"/>
                <a:gd name="T9" fmla="*/ 0 h 542"/>
                <a:gd name="T10" fmla="*/ 257 w 514"/>
                <a:gd name="T11" fmla="*/ 460 h 542"/>
                <a:gd name="T12" fmla="*/ 403 w 514"/>
                <a:gd name="T13" fmla="*/ 268 h 542"/>
                <a:gd name="T14" fmla="*/ 257 w 514"/>
                <a:gd name="T15" fmla="*/ 81 h 542"/>
                <a:gd name="T16" fmla="*/ 110 w 514"/>
                <a:gd name="T17" fmla="*/ 268 h 542"/>
                <a:gd name="T18" fmla="*/ 257 w 514"/>
                <a:gd name="T19" fmla="*/ 46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4" h="542">
                  <a:moveTo>
                    <a:pt x="257" y="0"/>
                  </a:moveTo>
                  <a:cubicBezTo>
                    <a:pt x="420" y="0"/>
                    <a:pt x="513" y="109"/>
                    <a:pt x="513" y="268"/>
                  </a:cubicBezTo>
                  <a:cubicBezTo>
                    <a:pt x="513" y="426"/>
                    <a:pt x="424" y="541"/>
                    <a:pt x="257" y="541"/>
                  </a:cubicBezTo>
                  <a:cubicBezTo>
                    <a:pt x="90" y="541"/>
                    <a:pt x="0" y="430"/>
                    <a:pt x="0" y="268"/>
                  </a:cubicBezTo>
                  <a:cubicBezTo>
                    <a:pt x="0" y="105"/>
                    <a:pt x="90" y="0"/>
                    <a:pt x="257" y="0"/>
                  </a:cubicBezTo>
                  <a:close/>
                  <a:moveTo>
                    <a:pt x="257" y="460"/>
                  </a:moveTo>
                  <a:cubicBezTo>
                    <a:pt x="363" y="460"/>
                    <a:pt x="403" y="366"/>
                    <a:pt x="403" y="268"/>
                  </a:cubicBezTo>
                  <a:cubicBezTo>
                    <a:pt x="403" y="175"/>
                    <a:pt x="363" y="81"/>
                    <a:pt x="257" y="81"/>
                  </a:cubicBezTo>
                  <a:cubicBezTo>
                    <a:pt x="151" y="81"/>
                    <a:pt x="110" y="175"/>
                    <a:pt x="110" y="268"/>
                  </a:cubicBezTo>
                  <a:cubicBezTo>
                    <a:pt x="110" y="366"/>
                    <a:pt x="151" y="460"/>
                    <a:pt x="257" y="46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2" name="Freeform 261"/>
            <p:cNvSpPr>
              <a:spLocks noChangeArrowheads="1"/>
            </p:cNvSpPr>
            <p:nvPr/>
          </p:nvSpPr>
          <p:spPr bwMode="auto">
            <a:xfrm>
              <a:off x="4306" y="1146"/>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4" y="61"/>
                    <a:pt x="134" y="0"/>
                    <a:pt x="195" y="0"/>
                  </a:cubicBezTo>
                  <a:cubicBezTo>
                    <a:pt x="203" y="0"/>
                    <a:pt x="216" y="0"/>
                    <a:pt x="228" y="4"/>
                  </a:cubicBezTo>
                  <a:lnTo>
                    <a:pt x="228" y="106"/>
                  </a:lnTo>
                  <a:cubicBezTo>
                    <a:pt x="220" y="102"/>
                    <a:pt x="199"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3" name="Freeform 262"/>
            <p:cNvSpPr>
              <a:spLocks noChangeArrowheads="1"/>
            </p:cNvSpPr>
            <p:nvPr/>
          </p:nvSpPr>
          <p:spPr bwMode="auto">
            <a:xfrm>
              <a:off x="4367" y="1146"/>
              <a:ext cx="84" cy="127"/>
            </a:xfrm>
            <a:custGeom>
              <a:avLst/>
              <a:gdLst>
                <a:gd name="T0" fmla="*/ 374 w 375"/>
                <a:gd name="T1" fmla="*/ 8 h 563"/>
                <a:gd name="T2" fmla="*/ 374 w 375"/>
                <a:gd name="T3" fmla="*/ 358 h 563"/>
                <a:gd name="T4" fmla="*/ 171 w 375"/>
                <a:gd name="T5" fmla="*/ 562 h 563"/>
                <a:gd name="T6" fmla="*/ 36 w 375"/>
                <a:gd name="T7" fmla="*/ 538 h 563"/>
                <a:gd name="T8" fmla="*/ 44 w 375"/>
                <a:gd name="T9" fmla="*/ 452 h 563"/>
                <a:gd name="T10" fmla="*/ 158 w 375"/>
                <a:gd name="T11" fmla="*/ 485 h 563"/>
                <a:gd name="T12" fmla="*/ 276 w 375"/>
                <a:gd name="T13" fmla="*/ 334 h 563"/>
                <a:gd name="T14" fmla="*/ 276 w 375"/>
                <a:gd name="T15" fmla="*/ 334 h 563"/>
                <a:gd name="T16" fmla="*/ 158 w 375"/>
                <a:gd name="T17" fmla="*/ 395 h 563"/>
                <a:gd name="T18" fmla="*/ 0 w 375"/>
                <a:gd name="T19" fmla="*/ 200 h 563"/>
                <a:gd name="T20" fmla="*/ 162 w 375"/>
                <a:gd name="T21" fmla="*/ 0 h 563"/>
                <a:gd name="T22" fmla="*/ 281 w 375"/>
                <a:gd name="T23" fmla="*/ 61 h 563"/>
                <a:gd name="T24" fmla="*/ 281 w 375"/>
                <a:gd name="T25" fmla="*/ 61 h 563"/>
                <a:gd name="T26" fmla="*/ 281 w 375"/>
                <a:gd name="T27" fmla="*/ 8 h 563"/>
                <a:gd name="T28" fmla="*/ 374 w 375"/>
                <a:gd name="T29" fmla="*/ 8 h 563"/>
                <a:gd name="T30" fmla="*/ 272 w 375"/>
                <a:gd name="T31" fmla="*/ 200 h 563"/>
                <a:gd name="T32" fmla="*/ 187 w 375"/>
                <a:gd name="T33" fmla="*/ 82 h 563"/>
                <a:gd name="T34" fmla="*/ 97 w 375"/>
                <a:gd name="T35" fmla="*/ 204 h 563"/>
                <a:gd name="T36" fmla="*/ 183 w 375"/>
                <a:gd name="T37" fmla="*/ 322 h 563"/>
                <a:gd name="T38" fmla="*/ 272 w 375"/>
                <a:gd name="T39" fmla="*/ 20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5" h="563">
                  <a:moveTo>
                    <a:pt x="374" y="8"/>
                  </a:moveTo>
                  <a:lnTo>
                    <a:pt x="374" y="358"/>
                  </a:lnTo>
                  <a:cubicBezTo>
                    <a:pt x="374" y="464"/>
                    <a:pt x="333" y="562"/>
                    <a:pt x="171" y="562"/>
                  </a:cubicBezTo>
                  <a:cubicBezTo>
                    <a:pt x="130" y="562"/>
                    <a:pt x="85" y="558"/>
                    <a:pt x="36" y="538"/>
                  </a:cubicBezTo>
                  <a:lnTo>
                    <a:pt x="44" y="452"/>
                  </a:lnTo>
                  <a:cubicBezTo>
                    <a:pt x="77" y="468"/>
                    <a:pt x="126" y="485"/>
                    <a:pt x="158" y="485"/>
                  </a:cubicBezTo>
                  <a:cubicBezTo>
                    <a:pt x="268" y="485"/>
                    <a:pt x="276" y="403"/>
                    <a:pt x="276" y="334"/>
                  </a:cubicBezTo>
                  <a:lnTo>
                    <a:pt x="276" y="334"/>
                  </a:lnTo>
                  <a:cubicBezTo>
                    <a:pt x="256" y="367"/>
                    <a:pt x="211" y="395"/>
                    <a:pt x="158" y="395"/>
                  </a:cubicBezTo>
                  <a:cubicBezTo>
                    <a:pt x="44" y="395"/>
                    <a:pt x="0" y="306"/>
                    <a:pt x="0" y="200"/>
                  </a:cubicBezTo>
                  <a:cubicBezTo>
                    <a:pt x="0" y="106"/>
                    <a:pt x="48" y="0"/>
                    <a:pt x="162" y="0"/>
                  </a:cubicBezTo>
                  <a:cubicBezTo>
                    <a:pt x="215" y="0"/>
                    <a:pt x="252" y="16"/>
                    <a:pt x="281" y="61"/>
                  </a:cubicBezTo>
                  <a:lnTo>
                    <a:pt x="281" y="61"/>
                  </a:lnTo>
                  <a:lnTo>
                    <a:pt x="281" y="8"/>
                  </a:lnTo>
                  <a:lnTo>
                    <a:pt x="374" y="8"/>
                  </a:lnTo>
                  <a:close/>
                  <a:moveTo>
                    <a:pt x="272" y="200"/>
                  </a:moveTo>
                  <a:cubicBezTo>
                    <a:pt x="272" y="135"/>
                    <a:pt x="248" y="82"/>
                    <a:pt x="187" y="82"/>
                  </a:cubicBezTo>
                  <a:cubicBezTo>
                    <a:pt x="118" y="82"/>
                    <a:pt x="97" y="143"/>
                    <a:pt x="97" y="204"/>
                  </a:cubicBezTo>
                  <a:cubicBezTo>
                    <a:pt x="97" y="257"/>
                    <a:pt x="126" y="322"/>
                    <a:pt x="183" y="322"/>
                  </a:cubicBezTo>
                  <a:cubicBezTo>
                    <a:pt x="248" y="318"/>
                    <a:pt x="272" y="261"/>
                    <a:pt x="272" y="20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4" name="Freeform 263"/>
            <p:cNvSpPr>
              <a:spLocks noChangeArrowheads="1"/>
            </p:cNvSpPr>
            <p:nvPr/>
          </p:nvSpPr>
          <p:spPr bwMode="auto">
            <a:xfrm>
              <a:off x="4470" y="1146"/>
              <a:ext cx="78" cy="91"/>
            </a:xfrm>
            <a:custGeom>
              <a:avLst/>
              <a:gdLst>
                <a:gd name="T0" fmla="*/ 40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8 w 347"/>
                <a:gd name="T31" fmla="*/ 114 h 404"/>
                <a:gd name="T32" fmla="*/ 40 w 347"/>
                <a:gd name="T33" fmla="*/ 29 h 404"/>
                <a:gd name="T34" fmla="*/ 158 w 347"/>
                <a:gd name="T35" fmla="*/ 330 h 404"/>
                <a:gd name="T36" fmla="*/ 228 w 347"/>
                <a:gd name="T37" fmla="*/ 297 h 404"/>
                <a:gd name="T38" fmla="*/ 248 w 347"/>
                <a:gd name="T39" fmla="*/ 216 h 404"/>
                <a:gd name="T40" fmla="*/ 203 w 347"/>
                <a:gd name="T41" fmla="*/ 216 h 404"/>
                <a:gd name="T42" fmla="*/ 93 w 347"/>
                <a:gd name="T43" fmla="*/ 281 h 404"/>
                <a:gd name="T44" fmla="*/ 158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9"/>
                  </a:moveTo>
                  <a:cubicBezTo>
                    <a:pt x="81" y="12"/>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0"/>
                    <a:pt x="252" y="338"/>
                  </a:cubicBezTo>
                  <a:lnTo>
                    <a:pt x="252" y="338"/>
                  </a:lnTo>
                  <a:cubicBezTo>
                    <a:pt x="228" y="379"/>
                    <a:pt x="179" y="403"/>
                    <a:pt x="134" y="403"/>
                  </a:cubicBezTo>
                  <a:cubicBezTo>
                    <a:pt x="65" y="403"/>
                    <a:pt x="0" y="363"/>
                    <a:pt x="0" y="289"/>
                  </a:cubicBezTo>
                  <a:cubicBezTo>
                    <a:pt x="0" y="232"/>
                    <a:pt x="28" y="199"/>
                    <a:pt x="65" y="179"/>
                  </a:cubicBezTo>
                  <a:cubicBezTo>
                    <a:pt x="101" y="158"/>
                    <a:pt x="154" y="155"/>
                    <a:pt x="195" y="155"/>
                  </a:cubicBezTo>
                  <a:lnTo>
                    <a:pt x="252" y="155"/>
                  </a:lnTo>
                  <a:cubicBezTo>
                    <a:pt x="252" y="94"/>
                    <a:pt x="224" y="73"/>
                    <a:pt x="167" y="73"/>
                  </a:cubicBezTo>
                  <a:cubicBezTo>
                    <a:pt x="126" y="73"/>
                    <a:pt x="81" y="90"/>
                    <a:pt x="48" y="114"/>
                  </a:cubicBezTo>
                  <a:lnTo>
                    <a:pt x="40" y="29"/>
                  </a:lnTo>
                  <a:close/>
                  <a:moveTo>
                    <a:pt x="158" y="330"/>
                  </a:moveTo>
                  <a:cubicBezTo>
                    <a:pt x="191" y="330"/>
                    <a:pt x="211" y="317"/>
                    <a:pt x="228" y="297"/>
                  </a:cubicBezTo>
                  <a:cubicBezTo>
                    <a:pt x="244" y="276"/>
                    <a:pt x="248" y="249"/>
                    <a:pt x="248" y="216"/>
                  </a:cubicBezTo>
                  <a:lnTo>
                    <a:pt x="203" y="216"/>
                  </a:lnTo>
                  <a:cubicBezTo>
                    <a:pt x="158" y="216"/>
                    <a:pt x="93" y="224"/>
                    <a:pt x="93" y="281"/>
                  </a:cubicBezTo>
                  <a:cubicBezTo>
                    <a:pt x="93" y="318"/>
                    <a:pt x="122" y="330"/>
                    <a:pt x="158"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5" name="Freeform 264"/>
            <p:cNvSpPr>
              <a:spLocks noChangeArrowheads="1"/>
            </p:cNvSpPr>
            <p:nvPr/>
          </p:nvSpPr>
          <p:spPr bwMode="auto">
            <a:xfrm>
              <a:off x="4570" y="1146"/>
              <a:ext cx="79" cy="89"/>
            </a:xfrm>
            <a:custGeom>
              <a:avLst/>
              <a:gdLst>
                <a:gd name="T0" fmla="*/ 0 w 351"/>
                <a:gd name="T1" fmla="*/ 8 h 396"/>
                <a:gd name="T2" fmla="*/ 94 w 351"/>
                <a:gd name="T3" fmla="*/ 8 h 396"/>
                <a:gd name="T4" fmla="*/ 94 w 351"/>
                <a:gd name="T5" fmla="*/ 61 h 396"/>
                <a:gd name="T6" fmla="*/ 94 w 351"/>
                <a:gd name="T7" fmla="*/ 61 h 396"/>
                <a:gd name="T8" fmla="*/ 220 w 351"/>
                <a:gd name="T9" fmla="*/ 0 h 396"/>
                <a:gd name="T10" fmla="*/ 350 w 351"/>
                <a:gd name="T11" fmla="*/ 151 h 396"/>
                <a:gd name="T12" fmla="*/ 350 w 351"/>
                <a:gd name="T13" fmla="*/ 395 h 396"/>
                <a:gd name="T14" fmla="*/ 249 w 351"/>
                <a:gd name="T15" fmla="*/ 395 h 396"/>
                <a:gd name="T16" fmla="*/ 249 w 351"/>
                <a:gd name="T17" fmla="*/ 187 h 396"/>
                <a:gd name="T18" fmla="*/ 184 w 351"/>
                <a:gd name="T19" fmla="*/ 78 h 396"/>
                <a:gd name="T20" fmla="*/ 94 w 351"/>
                <a:gd name="T21" fmla="*/ 204 h 396"/>
                <a:gd name="T22" fmla="*/ 94 w 351"/>
                <a:gd name="T23" fmla="*/ 391 h 396"/>
                <a:gd name="T24" fmla="*/ 0 w 351"/>
                <a:gd name="T25" fmla="*/ 391 h 396"/>
                <a:gd name="T26" fmla="*/ 0 w 351"/>
                <a:gd name="T27"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1" h="396">
                  <a:moveTo>
                    <a:pt x="0" y="8"/>
                  </a:moveTo>
                  <a:lnTo>
                    <a:pt x="94" y="8"/>
                  </a:lnTo>
                  <a:lnTo>
                    <a:pt x="94" y="61"/>
                  </a:lnTo>
                  <a:lnTo>
                    <a:pt x="94" y="61"/>
                  </a:lnTo>
                  <a:cubicBezTo>
                    <a:pt x="127" y="16"/>
                    <a:pt x="167" y="0"/>
                    <a:pt x="220" y="0"/>
                  </a:cubicBezTo>
                  <a:cubicBezTo>
                    <a:pt x="310" y="0"/>
                    <a:pt x="350" y="65"/>
                    <a:pt x="350" y="151"/>
                  </a:cubicBezTo>
                  <a:lnTo>
                    <a:pt x="350" y="395"/>
                  </a:lnTo>
                  <a:lnTo>
                    <a:pt x="249" y="395"/>
                  </a:lnTo>
                  <a:lnTo>
                    <a:pt x="249" y="187"/>
                  </a:lnTo>
                  <a:cubicBezTo>
                    <a:pt x="249" y="139"/>
                    <a:pt x="249" y="78"/>
                    <a:pt x="184" y="78"/>
                  </a:cubicBezTo>
                  <a:cubicBezTo>
                    <a:pt x="110" y="78"/>
                    <a:pt x="94" y="155"/>
                    <a:pt x="94" y="204"/>
                  </a:cubicBezTo>
                  <a:lnTo>
                    <a:pt x="94" y="391"/>
                  </a:lnTo>
                  <a:lnTo>
                    <a:pt x="0" y="391"/>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6" name="Freeform 265"/>
            <p:cNvSpPr>
              <a:spLocks noChangeArrowheads="1"/>
            </p:cNvSpPr>
            <p:nvPr/>
          </p:nvSpPr>
          <p:spPr bwMode="auto">
            <a:xfrm>
              <a:off x="4674" y="1110"/>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7" name="Freeform 266"/>
            <p:cNvSpPr>
              <a:spLocks noChangeArrowheads="1"/>
            </p:cNvSpPr>
            <p:nvPr/>
          </p:nvSpPr>
          <p:spPr bwMode="auto">
            <a:xfrm>
              <a:off x="4715" y="1148"/>
              <a:ext cx="72" cy="86"/>
            </a:xfrm>
            <a:custGeom>
              <a:avLst/>
              <a:gdLst>
                <a:gd name="T0" fmla="*/ 8 w 322"/>
                <a:gd name="T1" fmla="*/ 0 h 384"/>
                <a:gd name="T2" fmla="*/ 313 w 322"/>
                <a:gd name="T3" fmla="*/ 0 h 384"/>
                <a:gd name="T4" fmla="*/ 313 w 322"/>
                <a:gd name="T5" fmla="*/ 82 h 384"/>
                <a:gd name="T6" fmla="*/ 122 w 322"/>
                <a:gd name="T7" fmla="*/ 306 h 384"/>
                <a:gd name="T8" fmla="*/ 321 w 322"/>
                <a:gd name="T9" fmla="*/ 306 h 384"/>
                <a:gd name="T10" fmla="*/ 321 w 322"/>
                <a:gd name="T11" fmla="*/ 383 h 384"/>
                <a:gd name="T12" fmla="*/ 0 w 322"/>
                <a:gd name="T13" fmla="*/ 383 h 384"/>
                <a:gd name="T14" fmla="*/ 0 w 322"/>
                <a:gd name="T15" fmla="*/ 302 h 384"/>
                <a:gd name="T16" fmla="*/ 195 w 322"/>
                <a:gd name="T17" fmla="*/ 74 h 384"/>
                <a:gd name="T18" fmla="*/ 8 w 322"/>
                <a:gd name="T19" fmla="*/ 74 h 384"/>
                <a:gd name="T20" fmla="*/ 8 w 322"/>
                <a:gd name="T21"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2" h="384">
                  <a:moveTo>
                    <a:pt x="8" y="0"/>
                  </a:moveTo>
                  <a:lnTo>
                    <a:pt x="313" y="0"/>
                  </a:lnTo>
                  <a:lnTo>
                    <a:pt x="313" y="82"/>
                  </a:lnTo>
                  <a:lnTo>
                    <a:pt x="122" y="306"/>
                  </a:lnTo>
                  <a:lnTo>
                    <a:pt x="321" y="306"/>
                  </a:lnTo>
                  <a:lnTo>
                    <a:pt x="321" y="383"/>
                  </a:lnTo>
                  <a:lnTo>
                    <a:pt x="0" y="383"/>
                  </a:lnTo>
                  <a:lnTo>
                    <a:pt x="0" y="302"/>
                  </a:lnTo>
                  <a:lnTo>
                    <a:pt x="195" y="74"/>
                  </a:lnTo>
                  <a:lnTo>
                    <a:pt x="8" y="74"/>
                  </a:lnTo>
                  <a:lnTo>
                    <a:pt x="8"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8" name="Freeform 267"/>
            <p:cNvSpPr>
              <a:spLocks noChangeArrowheads="1"/>
            </p:cNvSpPr>
            <p:nvPr/>
          </p:nvSpPr>
          <p:spPr bwMode="auto">
            <a:xfrm>
              <a:off x="4801" y="1146"/>
              <a:ext cx="78" cy="91"/>
            </a:xfrm>
            <a:custGeom>
              <a:avLst/>
              <a:gdLst>
                <a:gd name="T0" fmla="*/ 41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7 w 347"/>
                <a:gd name="T13" fmla="*/ 395 h 404"/>
                <a:gd name="T14" fmla="*/ 253 w 347"/>
                <a:gd name="T15" fmla="*/ 338 h 404"/>
                <a:gd name="T16" fmla="*/ 253 w 347"/>
                <a:gd name="T17" fmla="*/ 338 h 404"/>
                <a:gd name="T18" fmla="*/ 135 w 347"/>
                <a:gd name="T19" fmla="*/ 403 h 404"/>
                <a:gd name="T20" fmla="*/ 0 w 347"/>
                <a:gd name="T21" fmla="*/ 289 h 404"/>
                <a:gd name="T22" fmla="*/ 65 w 347"/>
                <a:gd name="T23" fmla="*/ 179 h 404"/>
                <a:gd name="T24" fmla="*/ 196 w 347"/>
                <a:gd name="T25" fmla="*/ 155 h 404"/>
                <a:gd name="T26" fmla="*/ 253 w 347"/>
                <a:gd name="T27" fmla="*/ 155 h 404"/>
                <a:gd name="T28" fmla="*/ 167 w 347"/>
                <a:gd name="T29" fmla="*/ 73 h 404"/>
                <a:gd name="T30" fmla="*/ 49 w 347"/>
                <a:gd name="T31" fmla="*/ 114 h 404"/>
                <a:gd name="T32" fmla="*/ 41 w 347"/>
                <a:gd name="T33" fmla="*/ 29 h 404"/>
                <a:gd name="T34" fmla="*/ 159 w 347"/>
                <a:gd name="T35" fmla="*/ 330 h 404"/>
                <a:gd name="T36" fmla="*/ 228 w 347"/>
                <a:gd name="T37" fmla="*/ 297 h 404"/>
                <a:gd name="T38" fmla="*/ 249 w 347"/>
                <a:gd name="T39" fmla="*/ 216 h 404"/>
                <a:gd name="T40" fmla="*/ 204 w 347"/>
                <a:gd name="T41" fmla="*/ 216 h 404"/>
                <a:gd name="T42" fmla="*/ 94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9"/>
                  </a:moveTo>
                  <a:cubicBezTo>
                    <a:pt x="82" y="12"/>
                    <a:pt x="131" y="0"/>
                    <a:pt x="175" y="0"/>
                  </a:cubicBezTo>
                  <a:cubicBezTo>
                    <a:pt x="293" y="0"/>
                    <a:pt x="342" y="49"/>
                    <a:pt x="342" y="163"/>
                  </a:cubicBezTo>
                  <a:lnTo>
                    <a:pt x="342" y="212"/>
                  </a:lnTo>
                  <a:cubicBezTo>
                    <a:pt x="342" y="253"/>
                    <a:pt x="342" y="281"/>
                    <a:pt x="342" y="310"/>
                  </a:cubicBezTo>
                  <a:cubicBezTo>
                    <a:pt x="342" y="338"/>
                    <a:pt x="346" y="367"/>
                    <a:pt x="346" y="395"/>
                  </a:cubicBezTo>
                  <a:lnTo>
                    <a:pt x="257" y="395"/>
                  </a:lnTo>
                  <a:cubicBezTo>
                    <a:pt x="253" y="375"/>
                    <a:pt x="253" y="350"/>
                    <a:pt x="253" y="338"/>
                  </a:cubicBezTo>
                  <a:lnTo>
                    <a:pt x="253" y="338"/>
                  </a:lnTo>
                  <a:cubicBezTo>
                    <a:pt x="228" y="379"/>
                    <a:pt x="179" y="403"/>
                    <a:pt x="135" y="403"/>
                  </a:cubicBezTo>
                  <a:cubicBezTo>
                    <a:pt x="65" y="403"/>
                    <a:pt x="0" y="363"/>
                    <a:pt x="0" y="289"/>
                  </a:cubicBezTo>
                  <a:cubicBezTo>
                    <a:pt x="0" y="232"/>
                    <a:pt x="29" y="199"/>
                    <a:pt x="65" y="179"/>
                  </a:cubicBezTo>
                  <a:cubicBezTo>
                    <a:pt x="102" y="158"/>
                    <a:pt x="155" y="155"/>
                    <a:pt x="196" y="155"/>
                  </a:cubicBezTo>
                  <a:lnTo>
                    <a:pt x="253" y="155"/>
                  </a:lnTo>
                  <a:cubicBezTo>
                    <a:pt x="253" y="94"/>
                    <a:pt x="224" y="73"/>
                    <a:pt x="167" y="73"/>
                  </a:cubicBezTo>
                  <a:cubicBezTo>
                    <a:pt x="127" y="73"/>
                    <a:pt x="82" y="90"/>
                    <a:pt x="49" y="114"/>
                  </a:cubicBezTo>
                  <a:lnTo>
                    <a:pt x="41" y="29"/>
                  </a:lnTo>
                  <a:close/>
                  <a:moveTo>
                    <a:pt x="159" y="330"/>
                  </a:moveTo>
                  <a:cubicBezTo>
                    <a:pt x="192" y="330"/>
                    <a:pt x="212" y="317"/>
                    <a:pt x="228" y="297"/>
                  </a:cubicBezTo>
                  <a:cubicBezTo>
                    <a:pt x="245" y="276"/>
                    <a:pt x="249" y="249"/>
                    <a:pt x="249" y="216"/>
                  </a:cubicBezTo>
                  <a:lnTo>
                    <a:pt x="204" y="216"/>
                  </a:lnTo>
                  <a:cubicBezTo>
                    <a:pt x="159" y="216"/>
                    <a:pt x="94" y="224"/>
                    <a:pt x="94" y="281"/>
                  </a:cubicBezTo>
                  <a:cubicBezTo>
                    <a:pt x="94" y="318"/>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9" name="Freeform 268"/>
            <p:cNvSpPr>
              <a:spLocks noChangeArrowheads="1"/>
            </p:cNvSpPr>
            <p:nvPr/>
          </p:nvSpPr>
          <p:spPr bwMode="auto">
            <a:xfrm>
              <a:off x="4891" y="1123"/>
              <a:ext cx="61" cy="114"/>
            </a:xfrm>
            <a:custGeom>
              <a:avLst/>
              <a:gdLst>
                <a:gd name="T0" fmla="*/ 74 w 274"/>
                <a:gd name="T1" fmla="*/ 184 h 506"/>
                <a:gd name="T2" fmla="*/ 0 w 274"/>
                <a:gd name="T3" fmla="*/ 184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4 h 506"/>
                <a:gd name="T18" fmla="*/ 175 w 274"/>
                <a:gd name="T19" fmla="*/ 184 h 506"/>
                <a:gd name="T20" fmla="*/ 175 w 274"/>
                <a:gd name="T21" fmla="*/ 363 h 506"/>
                <a:gd name="T22" fmla="*/ 224 w 274"/>
                <a:gd name="T23" fmla="*/ 428 h 506"/>
                <a:gd name="T24" fmla="*/ 269 w 274"/>
                <a:gd name="T25" fmla="*/ 416 h 506"/>
                <a:gd name="T26" fmla="*/ 273 w 274"/>
                <a:gd name="T27" fmla="*/ 497 h 506"/>
                <a:gd name="T28" fmla="*/ 200 w 274"/>
                <a:gd name="T29" fmla="*/ 505 h 506"/>
                <a:gd name="T30" fmla="*/ 78 w 274"/>
                <a:gd name="T31" fmla="*/ 379 h 506"/>
                <a:gd name="T32" fmla="*/ 78 w 274"/>
                <a:gd name="T33" fmla="*/ 184 h 506"/>
                <a:gd name="T34" fmla="*/ 74 w 274"/>
                <a:gd name="T35" fmla="*/ 18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4"/>
                  </a:moveTo>
                  <a:lnTo>
                    <a:pt x="0" y="184"/>
                  </a:lnTo>
                  <a:lnTo>
                    <a:pt x="0" y="110"/>
                  </a:lnTo>
                  <a:lnTo>
                    <a:pt x="74" y="110"/>
                  </a:lnTo>
                  <a:lnTo>
                    <a:pt x="74" y="33"/>
                  </a:lnTo>
                  <a:lnTo>
                    <a:pt x="175" y="0"/>
                  </a:lnTo>
                  <a:lnTo>
                    <a:pt x="175" y="110"/>
                  </a:lnTo>
                  <a:lnTo>
                    <a:pt x="265" y="110"/>
                  </a:lnTo>
                  <a:lnTo>
                    <a:pt x="265" y="184"/>
                  </a:lnTo>
                  <a:lnTo>
                    <a:pt x="175" y="184"/>
                  </a:lnTo>
                  <a:lnTo>
                    <a:pt x="175" y="363"/>
                  </a:lnTo>
                  <a:cubicBezTo>
                    <a:pt x="175" y="395"/>
                    <a:pt x="184" y="428"/>
                    <a:pt x="224" y="428"/>
                  </a:cubicBezTo>
                  <a:cubicBezTo>
                    <a:pt x="241" y="428"/>
                    <a:pt x="261" y="424"/>
                    <a:pt x="269" y="416"/>
                  </a:cubicBezTo>
                  <a:lnTo>
                    <a:pt x="273" y="497"/>
                  </a:lnTo>
                  <a:cubicBezTo>
                    <a:pt x="253" y="501"/>
                    <a:pt x="228" y="505"/>
                    <a:pt x="200" y="505"/>
                  </a:cubicBezTo>
                  <a:cubicBezTo>
                    <a:pt x="122" y="505"/>
                    <a:pt x="78" y="456"/>
                    <a:pt x="78" y="379"/>
                  </a:cubicBezTo>
                  <a:lnTo>
                    <a:pt x="78" y="184"/>
                  </a:lnTo>
                  <a:lnTo>
                    <a:pt x="74" y="184"/>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0" name="Freeform 269"/>
            <p:cNvSpPr>
              <a:spLocks noChangeArrowheads="1"/>
            </p:cNvSpPr>
            <p:nvPr/>
          </p:nvSpPr>
          <p:spPr bwMode="auto">
            <a:xfrm>
              <a:off x="4967" y="1110"/>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1" name="Freeform 270"/>
            <p:cNvSpPr>
              <a:spLocks noChangeArrowheads="1"/>
            </p:cNvSpPr>
            <p:nvPr/>
          </p:nvSpPr>
          <p:spPr bwMode="auto">
            <a:xfrm>
              <a:off x="5007" y="1146"/>
              <a:ext cx="92" cy="91"/>
            </a:xfrm>
            <a:custGeom>
              <a:avLst/>
              <a:gdLst>
                <a:gd name="T0" fmla="*/ 204 w 409"/>
                <a:gd name="T1" fmla="*/ 0 h 404"/>
                <a:gd name="T2" fmla="*/ 408 w 409"/>
                <a:gd name="T3" fmla="*/ 204 h 404"/>
                <a:gd name="T4" fmla="*/ 204 w 409"/>
                <a:gd name="T5" fmla="*/ 403 h 404"/>
                <a:gd name="T6" fmla="*/ 0 w 409"/>
                <a:gd name="T7" fmla="*/ 204 h 404"/>
                <a:gd name="T8" fmla="*/ 204 w 409"/>
                <a:gd name="T9" fmla="*/ 0 h 404"/>
                <a:gd name="T10" fmla="*/ 204 w 409"/>
                <a:gd name="T11" fmla="*/ 326 h 404"/>
                <a:gd name="T12" fmla="*/ 302 w 409"/>
                <a:gd name="T13" fmla="*/ 192 h 404"/>
                <a:gd name="T14" fmla="*/ 204 w 409"/>
                <a:gd name="T15" fmla="*/ 78 h 404"/>
                <a:gd name="T16" fmla="*/ 106 w 409"/>
                <a:gd name="T17" fmla="*/ 192 h 404"/>
                <a:gd name="T18" fmla="*/ 204 w 409"/>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04">
                  <a:moveTo>
                    <a:pt x="204" y="0"/>
                  </a:moveTo>
                  <a:cubicBezTo>
                    <a:pt x="318" y="0"/>
                    <a:pt x="408" y="78"/>
                    <a:pt x="408" y="204"/>
                  </a:cubicBezTo>
                  <a:cubicBezTo>
                    <a:pt x="408" y="314"/>
                    <a:pt x="334" y="403"/>
                    <a:pt x="204" y="403"/>
                  </a:cubicBezTo>
                  <a:cubicBezTo>
                    <a:pt x="78" y="403"/>
                    <a:pt x="0" y="314"/>
                    <a:pt x="0" y="204"/>
                  </a:cubicBezTo>
                  <a:cubicBezTo>
                    <a:pt x="0" y="78"/>
                    <a:pt x="90" y="0"/>
                    <a:pt x="204" y="0"/>
                  </a:cubicBezTo>
                  <a:close/>
                  <a:moveTo>
                    <a:pt x="204" y="326"/>
                  </a:moveTo>
                  <a:cubicBezTo>
                    <a:pt x="281" y="326"/>
                    <a:pt x="302" y="257"/>
                    <a:pt x="302" y="192"/>
                  </a:cubicBezTo>
                  <a:cubicBezTo>
                    <a:pt x="302" y="130"/>
                    <a:pt x="269" y="78"/>
                    <a:pt x="204" y="78"/>
                  </a:cubicBezTo>
                  <a:cubicBezTo>
                    <a:pt x="139" y="78"/>
                    <a:pt x="106" y="135"/>
                    <a:pt x="106" y="192"/>
                  </a:cubicBezTo>
                  <a:cubicBezTo>
                    <a:pt x="106" y="257"/>
                    <a:pt x="127"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2" name="Freeform 271"/>
            <p:cNvSpPr>
              <a:spLocks noChangeArrowheads="1"/>
            </p:cNvSpPr>
            <p:nvPr/>
          </p:nvSpPr>
          <p:spPr bwMode="auto">
            <a:xfrm>
              <a:off x="5116" y="1146"/>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7 h 396"/>
                <a:gd name="T18" fmla="*/ 191 w 359"/>
                <a:gd name="T19" fmla="*/ 78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1"/>
                  </a:cubicBezTo>
                  <a:lnTo>
                    <a:pt x="358" y="395"/>
                  </a:lnTo>
                  <a:lnTo>
                    <a:pt x="256" y="395"/>
                  </a:lnTo>
                  <a:lnTo>
                    <a:pt x="256" y="187"/>
                  </a:lnTo>
                  <a:cubicBezTo>
                    <a:pt x="256" y="139"/>
                    <a:pt x="256" y="78"/>
                    <a:pt x="191" y="78"/>
                  </a:cubicBezTo>
                  <a:cubicBezTo>
                    <a:pt x="118" y="78"/>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3" name="Freeform 272"/>
            <p:cNvSpPr>
              <a:spLocks noChangeArrowheads="1"/>
            </p:cNvSpPr>
            <p:nvPr/>
          </p:nvSpPr>
          <p:spPr bwMode="auto">
            <a:xfrm>
              <a:off x="5601" y="911"/>
              <a:ext cx="76" cy="122"/>
            </a:xfrm>
            <a:custGeom>
              <a:avLst/>
              <a:gdLst>
                <a:gd name="T0" fmla="*/ 298 w 339"/>
                <a:gd name="T1" fmla="*/ 106 h 542"/>
                <a:gd name="T2" fmla="*/ 192 w 339"/>
                <a:gd name="T3" fmla="*/ 81 h 542"/>
                <a:gd name="T4" fmla="*/ 110 w 339"/>
                <a:gd name="T5" fmla="*/ 155 h 542"/>
                <a:gd name="T6" fmla="*/ 338 w 339"/>
                <a:gd name="T7" fmla="*/ 383 h 542"/>
                <a:gd name="T8" fmla="*/ 143 w 339"/>
                <a:gd name="T9" fmla="*/ 541 h 542"/>
                <a:gd name="T10" fmla="*/ 9 w 339"/>
                <a:gd name="T11" fmla="*/ 521 h 542"/>
                <a:gd name="T12" fmla="*/ 17 w 339"/>
                <a:gd name="T13" fmla="*/ 427 h 542"/>
                <a:gd name="T14" fmla="*/ 135 w 339"/>
                <a:gd name="T15" fmla="*/ 460 h 542"/>
                <a:gd name="T16" fmla="*/ 229 w 339"/>
                <a:gd name="T17" fmla="*/ 391 h 542"/>
                <a:gd name="T18" fmla="*/ 0 w 339"/>
                <a:gd name="T19" fmla="*/ 159 h 542"/>
                <a:gd name="T20" fmla="*/ 184 w 339"/>
                <a:gd name="T21" fmla="*/ 0 h 542"/>
                <a:gd name="T22" fmla="*/ 310 w 339"/>
                <a:gd name="T23" fmla="*/ 20 h 542"/>
                <a:gd name="T24" fmla="*/ 298 w 339"/>
                <a:gd name="T25" fmla="*/ 10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2">
                  <a:moveTo>
                    <a:pt x="298" y="106"/>
                  </a:moveTo>
                  <a:cubicBezTo>
                    <a:pt x="265" y="94"/>
                    <a:pt x="229" y="81"/>
                    <a:pt x="192" y="81"/>
                  </a:cubicBezTo>
                  <a:cubicBezTo>
                    <a:pt x="155" y="81"/>
                    <a:pt x="110" y="98"/>
                    <a:pt x="110" y="155"/>
                  </a:cubicBezTo>
                  <a:cubicBezTo>
                    <a:pt x="110" y="244"/>
                    <a:pt x="338" y="208"/>
                    <a:pt x="338" y="383"/>
                  </a:cubicBezTo>
                  <a:cubicBezTo>
                    <a:pt x="338" y="497"/>
                    <a:pt x="249" y="541"/>
                    <a:pt x="143" y="541"/>
                  </a:cubicBezTo>
                  <a:cubicBezTo>
                    <a:pt x="86" y="541"/>
                    <a:pt x="62" y="533"/>
                    <a:pt x="9" y="521"/>
                  </a:cubicBezTo>
                  <a:lnTo>
                    <a:pt x="17" y="427"/>
                  </a:lnTo>
                  <a:cubicBezTo>
                    <a:pt x="53" y="448"/>
                    <a:pt x="94" y="460"/>
                    <a:pt x="135" y="460"/>
                  </a:cubicBezTo>
                  <a:cubicBezTo>
                    <a:pt x="176" y="460"/>
                    <a:pt x="229" y="440"/>
                    <a:pt x="229" y="391"/>
                  </a:cubicBezTo>
                  <a:cubicBezTo>
                    <a:pt x="229" y="293"/>
                    <a:pt x="0" y="334"/>
                    <a:pt x="0" y="159"/>
                  </a:cubicBezTo>
                  <a:cubicBezTo>
                    <a:pt x="0" y="41"/>
                    <a:pt x="90" y="0"/>
                    <a:pt x="184" y="0"/>
                  </a:cubicBezTo>
                  <a:cubicBezTo>
                    <a:pt x="229" y="0"/>
                    <a:pt x="269" y="4"/>
                    <a:pt x="310" y="20"/>
                  </a:cubicBezTo>
                  <a:lnTo>
                    <a:pt x="298"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4" name="Freeform 273"/>
            <p:cNvSpPr>
              <a:spLocks noChangeArrowheads="1"/>
            </p:cNvSpPr>
            <p:nvPr/>
          </p:nvSpPr>
          <p:spPr bwMode="auto">
            <a:xfrm>
              <a:off x="5688" y="919"/>
              <a:ext cx="61" cy="114"/>
            </a:xfrm>
            <a:custGeom>
              <a:avLst/>
              <a:gdLst>
                <a:gd name="T0" fmla="*/ 74 w 274"/>
                <a:gd name="T1" fmla="*/ 184 h 506"/>
                <a:gd name="T2" fmla="*/ 0 w 274"/>
                <a:gd name="T3" fmla="*/ 184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4 h 506"/>
                <a:gd name="T18" fmla="*/ 175 w 274"/>
                <a:gd name="T19" fmla="*/ 184 h 506"/>
                <a:gd name="T20" fmla="*/ 175 w 274"/>
                <a:gd name="T21" fmla="*/ 363 h 506"/>
                <a:gd name="T22" fmla="*/ 224 w 274"/>
                <a:gd name="T23" fmla="*/ 428 h 506"/>
                <a:gd name="T24" fmla="*/ 269 w 274"/>
                <a:gd name="T25" fmla="*/ 416 h 506"/>
                <a:gd name="T26" fmla="*/ 273 w 274"/>
                <a:gd name="T27" fmla="*/ 497 h 506"/>
                <a:gd name="T28" fmla="*/ 200 w 274"/>
                <a:gd name="T29" fmla="*/ 505 h 506"/>
                <a:gd name="T30" fmla="*/ 78 w 274"/>
                <a:gd name="T31" fmla="*/ 379 h 506"/>
                <a:gd name="T32" fmla="*/ 78 w 274"/>
                <a:gd name="T33" fmla="*/ 184 h 506"/>
                <a:gd name="T34" fmla="*/ 74 w 274"/>
                <a:gd name="T35" fmla="*/ 18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4"/>
                  </a:moveTo>
                  <a:lnTo>
                    <a:pt x="0" y="184"/>
                  </a:lnTo>
                  <a:lnTo>
                    <a:pt x="0" y="110"/>
                  </a:lnTo>
                  <a:lnTo>
                    <a:pt x="74" y="110"/>
                  </a:lnTo>
                  <a:lnTo>
                    <a:pt x="74" y="33"/>
                  </a:lnTo>
                  <a:lnTo>
                    <a:pt x="175" y="0"/>
                  </a:lnTo>
                  <a:lnTo>
                    <a:pt x="175" y="110"/>
                  </a:lnTo>
                  <a:lnTo>
                    <a:pt x="265" y="110"/>
                  </a:lnTo>
                  <a:lnTo>
                    <a:pt x="265" y="184"/>
                  </a:lnTo>
                  <a:lnTo>
                    <a:pt x="175" y="184"/>
                  </a:lnTo>
                  <a:lnTo>
                    <a:pt x="175" y="363"/>
                  </a:lnTo>
                  <a:cubicBezTo>
                    <a:pt x="175" y="395"/>
                    <a:pt x="183" y="428"/>
                    <a:pt x="224" y="428"/>
                  </a:cubicBezTo>
                  <a:cubicBezTo>
                    <a:pt x="240" y="428"/>
                    <a:pt x="261" y="424"/>
                    <a:pt x="269" y="416"/>
                  </a:cubicBezTo>
                  <a:lnTo>
                    <a:pt x="273" y="497"/>
                  </a:lnTo>
                  <a:cubicBezTo>
                    <a:pt x="253" y="501"/>
                    <a:pt x="228" y="505"/>
                    <a:pt x="200" y="505"/>
                  </a:cubicBezTo>
                  <a:cubicBezTo>
                    <a:pt x="122" y="505"/>
                    <a:pt x="78" y="457"/>
                    <a:pt x="78" y="379"/>
                  </a:cubicBezTo>
                  <a:lnTo>
                    <a:pt x="78" y="184"/>
                  </a:lnTo>
                  <a:lnTo>
                    <a:pt x="74" y="184"/>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5" name="Freeform 274"/>
            <p:cNvSpPr>
              <a:spLocks noChangeArrowheads="1"/>
            </p:cNvSpPr>
            <p:nvPr/>
          </p:nvSpPr>
          <p:spPr bwMode="auto">
            <a:xfrm>
              <a:off x="5758" y="942"/>
              <a:ext cx="78" cy="91"/>
            </a:xfrm>
            <a:custGeom>
              <a:avLst/>
              <a:gdLst>
                <a:gd name="T0" fmla="*/ 40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4 h 404"/>
                <a:gd name="T30" fmla="*/ 49 w 347"/>
                <a:gd name="T31" fmla="*/ 114 h 404"/>
                <a:gd name="T32" fmla="*/ 40 w 347"/>
                <a:gd name="T33" fmla="*/ 29 h 404"/>
                <a:gd name="T34" fmla="*/ 158 w 347"/>
                <a:gd name="T35" fmla="*/ 330 h 404"/>
                <a:gd name="T36" fmla="*/ 228 w 347"/>
                <a:gd name="T37" fmla="*/ 298 h 404"/>
                <a:gd name="T38" fmla="*/ 248 w 347"/>
                <a:gd name="T39" fmla="*/ 216 h 404"/>
                <a:gd name="T40" fmla="*/ 203 w 347"/>
                <a:gd name="T41" fmla="*/ 216 h 404"/>
                <a:gd name="T42" fmla="*/ 93 w 347"/>
                <a:gd name="T43" fmla="*/ 281 h 404"/>
                <a:gd name="T44" fmla="*/ 158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9"/>
                  </a:moveTo>
                  <a:cubicBezTo>
                    <a:pt x="81" y="13"/>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0"/>
                    <a:pt x="252" y="338"/>
                  </a:cubicBezTo>
                  <a:lnTo>
                    <a:pt x="252" y="338"/>
                  </a:lnTo>
                  <a:cubicBezTo>
                    <a:pt x="228" y="379"/>
                    <a:pt x="179" y="403"/>
                    <a:pt x="134" y="403"/>
                  </a:cubicBezTo>
                  <a:cubicBezTo>
                    <a:pt x="65" y="403"/>
                    <a:pt x="0" y="363"/>
                    <a:pt x="0" y="289"/>
                  </a:cubicBezTo>
                  <a:cubicBezTo>
                    <a:pt x="0" y="232"/>
                    <a:pt x="29" y="199"/>
                    <a:pt x="65" y="179"/>
                  </a:cubicBezTo>
                  <a:cubicBezTo>
                    <a:pt x="102" y="158"/>
                    <a:pt x="154" y="155"/>
                    <a:pt x="195" y="155"/>
                  </a:cubicBezTo>
                  <a:lnTo>
                    <a:pt x="252" y="155"/>
                  </a:lnTo>
                  <a:cubicBezTo>
                    <a:pt x="252" y="94"/>
                    <a:pt x="224" y="74"/>
                    <a:pt x="167" y="74"/>
                  </a:cubicBezTo>
                  <a:cubicBezTo>
                    <a:pt x="126" y="74"/>
                    <a:pt x="81" y="90"/>
                    <a:pt x="49" y="114"/>
                  </a:cubicBezTo>
                  <a:lnTo>
                    <a:pt x="40" y="29"/>
                  </a:lnTo>
                  <a:close/>
                  <a:moveTo>
                    <a:pt x="158" y="330"/>
                  </a:moveTo>
                  <a:cubicBezTo>
                    <a:pt x="191" y="330"/>
                    <a:pt x="211" y="318"/>
                    <a:pt x="228" y="298"/>
                  </a:cubicBezTo>
                  <a:cubicBezTo>
                    <a:pt x="244" y="277"/>
                    <a:pt x="248" y="249"/>
                    <a:pt x="248" y="216"/>
                  </a:cubicBezTo>
                  <a:lnTo>
                    <a:pt x="203" y="216"/>
                  </a:lnTo>
                  <a:cubicBezTo>
                    <a:pt x="158" y="216"/>
                    <a:pt x="93" y="224"/>
                    <a:pt x="93" y="281"/>
                  </a:cubicBezTo>
                  <a:cubicBezTo>
                    <a:pt x="93" y="318"/>
                    <a:pt x="122" y="330"/>
                    <a:pt x="158"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6" name="Freeform 275"/>
            <p:cNvSpPr>
              <a:spLocks noChangeArrowheads="1"/>
            </p:cNvSpPr>
            <p:nvPr/>
          </p:nvSpPr>
          <p:spPr bwMode="auto">
            <a:xfrm>
              <a:off x="5849" y="919"/>
              <a:ext cx="61" cy="114"/>
            </a:xfrm>
            <a:custGeom>
              <a:avLst/>
              <a:gdLst>
                <a:gd name="T0" fmla="*/ 73 w 274"/>
                <a:gd name="T1" fmla="*/ 184 h 506"/>
                <a:gd name="T2" fmla="*/ 0 w 274"/>
                <a:gd name="T3" fmla="*/ 184 h 506"/>
                <a:gd name="T4" fmla="*/ 0 w 274"/>
                <a:gd name="T5" fmla="*/ 110 h 506"/>
                <a:gd name="T6" fmla="*/ 73 w 274"/>
                <a:gd name="T7" fmla="*/ 110 h 506"/>
                <a:gd name="T8" fmla="*/ 73 w 274"/>
                <a:gd name="T9" fmla="*/ 33 h 506"/>
                <a:gd name="T10" fmla="*/ 175 w 274"/>
                <a:gd name="T11" fmla="*/ 0 h 506"/>
                <a:gd name="T12" fmla="*/ 175 w 274"/>
                <a:gd name="T13" fmla="*/ 110 h 506"/>
                <a:gd name="T14" fmla="*/ 264 w 274"/>
                <a:gd name="T15" fmla="*/ 110 h 506"/>
                <a:gd name="T16" fmla="*/ 264 w 274"/>
                <a:gd name="T17" fmla="*/ 184 h 506"/>
                <a:gd name="T18" fmla="*/ 175 w 274"/>
                <a:gd name="T19" fmla="*/ 184 h 506"/>
                <a:gd name="T20" fmla="*/ 175 w 274"/>
                <a:gd name="T21" fmla="*/ 363 h 506"/>
                <a:gd name="T22" fmla="*/ 224 w 274"/>
                <a:gd name="T23" fmla="*/ 428 h 506"/>
                <a:gd name="T24" fmla="*/ 268 w 274"/>
                <a:gd name="T25" fmla="*/ 416 h 506"/>
                <a:gd name="T26" fmla="*/ 273 w 274"/>
                <a:gd name="T27" fmla="*/ 497 h 506"/>
                <a:gd name="T28" fmla="*/ 199 w 274"/>
                <a:gd name="T29" fmla="*/ 505 h 506"/>
                <a:gd name="T30" fmla="*/ 77 w 274"/>
                <a:gd name="T31" fmla="*/ 379 h 506"/>
                <a:gd name="T32" fmla="*/ 77 w 274"/>
                <a:gd name="T33" fmla="*/ 184 h 506"/>
                <a:gd name="T34" fmla="*/ 73 w 274"/>
                <a:gd name="T35" fmla="*/ 18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3" y="184"/>
                  </a:moveTo>
                  <a:lnTo>
                    <a:pt x="0" y="184"/>
                  </a:lnTo>
                  <a:lnTo>
                    <a:pt x="0" y="110"/>
                  </a:lnTo>
                  <a:lnTo>
                    <a:pt x="73" y="110"/>
                  </a:lnTo>
                  <a:lnTo>
                    <a:pt x="73" y="33"/>
                  </a:lnTo>
                  <a:lnTo>
                    <a:pt x="175" y="0"/>
                  </a:lnTo>
                  <a:lnTo>
                    <a:pt x="175" y="110"/>
                  </a:lnTo>
                  <a:lnTo>
                    <a:pt x="264" y="110"/>
                  </a:lnTo>
                  <a:lnTo>
                    <a:pt x="264" y="184"/>
                  </a:lnTo>
                  <a:lnTo>
                    <a:pt x="175" y="184"/>
                  </a:lnTo>
                  <a:lnTo>
                    <a:pt x="175" y="363"/>
                  </a:lnTo>
                  <a:cubicBezTo>
                    <a:pt x="175" y="395"/>
                    <a:pt x="183" y="428"/>
                    <a:pt x="224" y="428"/>
                  </a:cubicBezTo>
                  <a:cubicBezTo>
                    <a:pt x="240" y="428"/>
                    <a:pt x="260" y="424"/>
                    <a:pt x="268" y="416"/>
                  </a:cubicBezTo>
                  <a:lnTo>
                    <a:pt x="273" y="497"/>
                  </a:lnTo>
                  <a:cubicBezTo>
                    <a:pt x="252" y="501"/>
                    <a:pt x="228" y="505"/>
                    <a:pt x="199" y="505"/>
                  </a:cubicBezTo>
                  <a:cubicBezTo>
                    <a:pt x="122" y="505"/>
                    <a:pt x="77" y="457"/>
                    <a:pt x="77" y="379"/>
                  </a:cubicBezTo>
                  <a:lnTo>
                    <a:pt x="77" y="184"/>
                  </a:lnTo>
                  <a:lnTo>
                    <a:pt x="73" y="184"/>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7" name="Freeform 276"/>
            <p:cNvSpPr>
              <a:spLocks noChangeArrowheads="1"/>
            </p:cNvSpPr>
            <p:nvPr/>
          </p:nvSpPr>
          <p:spPr bwMode="auto">
            <a:xfrm>
              <a:off x="5918" y="943"/>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59 h 404"/>
                <a:gd name="T22" fmla="*/ 187 w 363"/>
                <a:gd name="T23" fmla="*/ 70 h 404"/>
                <a:gd name="T24" fmla="*/ 98 w 363"/>
                <a:gd name="T25" fmla="*/ 159 h 404"/>
                <a:gd name="T26" fmla="*/ 269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4"/>
                    <a:pt x="143" y="330"/>
                    <a:pt x="204" y="330"/>
                  </a:cubicBezTo>
                  <a:cubicBezTo>
                    <a:pt x="253" y="330"/>
                    <a:pt x="293" y="314"/>
                    <a:pt x="330" y="289"/>
                  </a:cubicBezTo>
                  <a:lnTo>
                    <a:pt x="330" y="371"/>
                  </a:lnTo>
                  <a:lnTo>
                    <a:pt x="338" y="371"/>
                  </a:lnTo>
                  <a:close/>
                  <a:moveTo>
                    <a:pt x="269" y="159"/>
                  </a:moveTo>
                  <a:cubicBezTo>
                    <a:pt x="265" y="110"/>
                    <a:pt x="244" y="70"/>
                    <a:pt x="187" y="70"/>
                  </a:cubicBezTo>
                  <a:cubicBezTo>
                    <a:pt x="130" y="70"/>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8" name="Freeform 277"/>
            <p:cNvSpPr>
              <a:spLocks noChangeArrowheads="1"/>
            </p:cNvSpPr>
            <p:nvPr/>
          </p:nvSpPr>
          <p:spPr bwMode="auto">
            <a:xfrm>
              <a:off x="6059" y="942"/>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7" y="403"/>
                    <a:pt x="0" y="314"/>
                    <a:pt x="0" y="204"/>
                  </a:cubicBezTo>
                  <a:cubicBezTo>
                    <a:pt x="4" y="78"/>
                    <a:pt x="90" y="0"/>
                    <a:pt x="204" y="0"/>
                  </a:cubicBezTo>
                  <a:close/>
                  <a:moveTo>
                    <a:pt x="204" y="326"/>
                  </a:moveTo>
                  <a:cubicBezTo>
                    <a:pt x="281" y="326"/>
                    <a:pt x="301" y="257"/>
                    <a:pt x="301" y="192"/>
                  </a:cubicBezTo>
                  <a:cubicBezTo>
                    <a:pt x="301" y="131"/>
                    <a:pt x="269" y="78"/>
                    <a:pt x="204" y="78"/>
                  </a:cubicBezTo>
                  <a:cubicBezTo>
                    <a:pt x="139" y="78"/>
                    <a:pt x="106" y="135"/>
                    <a:pt x="106" y="192"/>
                  </a:cubicBezTo>
                  <a:cubicBezTo>
                    <a:pt x="110" y="257"/>
                    <a:pt x="130"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9" name="Freeform 278"/>
            <p:cNvSpPr>
              <a:spLocks noChangeArrowheads="1"/>
            </p:cNvSpPr>
            <p:nvPr/>
          </p:nvSpPr>
          <p:spPr bwMode="auto">
            <a:xfrm>
              <a:off x="6161" y="903"/>
              <a:ext cx="60" cy="129"/>
            </a:xfrm>
            <a:custGeom>
              <a:avLst/>
              <a:gdLst>
                <a:gd name="T0" fmla="*/ 0 w 270"/>
                <a:gd name="T1" fmla="*/ 257 h 575"/>
                <a:gd name="T2" fmla="*/ 0 w 270"/>
                <a:gd name="T3" fmla="*/ 183 h 575"/>
                <a:gd name="T4" fmla="*/ 73 w 270"/>
                <a:gd name="T5" fmla="*/ 183 h 575"/>
                <a:gd name="T6" fmla="*/ 73 w 270"/>
                <a:gd name="T7" fmla="*/ 131 h 575"/>
                <a:gd name="T8" fmla="*/ 195 w 270"/>
                <a:gd name="T9" fmla="*/ 0 h 575"/>
                <a:gd name="T10" fmla="*/ 269 w 270"/>
                <a:gd name="T11" fmla="*/ 8 h 575"/>
                <a:gd name="T12" fmla="*/ 261 w 270"/>
                <a:gd name="T13" fmla="*/ 90 h 575"/>
                <a:gd name="T14" fmla="*/ 216 w 270"/>
                <a:gd name="T15" fmla="*/ 78 h 575"/>
                <a:gd name="T16" fmla="*/ 171 w 270"/>
                <a:gd name="T17" fmla="*/ 139 h 575"/>
                <a:gd name="T18" fmla="*/ 171 w 270"/>
                <a:gd name="T19" fmla="*/ 188 h 575"/>
                <a:gd name="T20" fmla="*/ 261 w 270"/>
                <a:gd name="T21" fmla="*/ 188 h 575"/>
                <a:gd name="T22" fmla="*/ 261 w 270"/>
                <a:gd name="T23" fmla="*/ 261 h 575"/>
                <a:gd name="T24" fmla="*/ 171 w 270"/>
                <a:gd name="T25" fmla="*/ 261 h 575"/>
                <a:gd name="T26" fmla="*/ 171 w 270"/>
                <a:gd name="T27" fmla="*/ 574 h 575"/>
                <a:gd name="T28" fmla="*/ 69 w 270"/>
                <a:gd name="T29" fmla="*/ 574 h 575"/>
                <a:gd name="T30" fmla="*/ 69 w 270"/>
                <a:gd name="T31" fmla="*/ 257 h 575"/>
                <a:gd name="T32" fmla="*/ 0 w 270"/>
                <a:gd name="T33" fmla="*/ 25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7"/>
                  </a:moveTo>
                  <a:lnTo>
                    <a:pt x="0" y="183"/>
                  </a:lnTo>
                  <a:lnTo>
                    <a:pt x="73" y="183"/>
                  </a:lnTo>
                  <a:lnTo>
                    <a:pt x="73" y="131"/>
                  </a:lnTo>
                  <a:cubicBezTo>
                    <a:pt x="73" y="53"/>
                    <a:pt x="118" y="0"/>
                    <a:pt x="195" y="0"/>
                  </a:cubicBezTo>
                  <a:cubicBezTo>
                    <a:pt x="220" y="0"/>
                    <a:pt x="248" y="4"/>
                    <a:pt x="269" y="8"/>
                  </a:cubicBezTo>
                  <a:lnTo>
                    <a:pt x="261" y="90"/>
                  </a:lnTo>
                  <a:cubicBezTo>
                    <a:pt x="252" y="86"/>
                    <a:pt x="240" y="78"/>
                    <a:pt x="216" y="78"/>
                  </a:cubicBezTo>
                  <a:cubicBezTo>
                    <a:pt x="183" y="78"/>
                    <a:pt x="171" y="106"/>
                    <a:pt x="171" y="139"/>
                  </a:cubicBezTo>
                  <a:lnTo>
                    <a:pt x="171" y="188"/>
                  </a:lnTo>
                  <a:lnTo>
                    <a:pt x="261" y="188"/>
                  </a:lnTo>
                  <a:lnTo>
                    <a:pt x="261" y="261"/>
                  </a:lnTo>
                  <a:lnTo>
                    <a:pt x="171" y="261"/>
                  </a:lnTo>
                  <a:lnTo>
                    <a:pt x="171" y="574"/>
                  </a:lnTo>
                  <a:lnTo>
                    <a:pt x="69" y="574"/>
                  </a:lnTo>
                  <a:lnTo>
                    <a:pt x="69" y="257"/>
                  </a:lnTo>
                  <a:lnTo>
                    <a:pt x="0" y="25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0" name="Freeform 279"/>
            <p:cNvSpPr>
              <a:spLocks noChangeArrowheads="1"/>
            </p:cNvSpPr>
            <p:nvPr/>
          </p:nvSpPr>
          <p:spPr bwMode="auto">
            <a:xfrm>
              <a:off x="5502" y="1118"/>
              <a:ext cx="91" cy="117"/>
            </a:xfrm>
            <a:custGeom>
              <a:avLst/>
              <a:gdLst>
                <a:gd name="T0" fmla="*/ 0 w 404"/>
                <a:gd name="T1" fmla="*/ 81 h 522"/>
                <a:gd name="T2" fmla="*/ 0 w 404"/>
                <a:gd name="T3" fmla="*/ 0 h 522"/>
                <a:gd name="T4" fmla="*/ 403 w 404"/>
                <a:gd name="T5" fmla="*/ 0 h 522"/>
                <a:gd name="T6" fmla="*/ 403 w 404"/>
                <a:gd name="T7" fmla="*/ 81 h 522"/>
                <a:gd name="T8" fmla="*/ 252 w 404"/>
                <a:gd name="T9" fmla="*/ 81 h 522"/>
                <a:gd name="T10" fmla="*/ 252 w 404"/>
                <a:gd name="T11" fmla="*/ 521 h 522"/>
                <a:gd name="T12" fmla="*/ 146 w 404"/>
                <a:gd name="T13" fmla="*/ 521 h 522"/>
                <a:gd name="T14" fmla="*/ 146 w 404"/>
                <a:gd name="T15" fmla="*/ 81 h 522"/>
                <a:gd name="T16" fmla="*/ 0 w 404"/>
                <a:gd name="T17" fmla="*/ 81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522">
                  <a:moveTo>
                    <a:pt x="0" y="81"/>
                  </a:moveTo>
                  <a:lnTo>
                    <a:pt x="0" y="0"/>
                  </a:lnTo>
                  <a:lnTo>
                    <a:pt x="403" y="0"/>
                  </a:lnTo>
                  <a:lnTo>
                    <a:pt x="403" y="81"/>
                  </a:lnTo>
                  <a:lnTo>
                    <a:pt x="252" y="81"/>
                  </a:lnTo>
                  <a:lnTo>
                    <a:pt x="252" y="521"/>
                  </a:lnTo>
                  <a:lnTo>
                    <a:pt x="146" y="521"/>
                  </a:lnTo>
                  <a:lnTo>
                    <a:pt x="146" y="81"/>
                  </a:lnTo>
                  <a:lnTo>
                    <a:pt x="0" y="81"/>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1" name="Freeform 280"/>
            <p:cNvSpPr>
              <a:spLocks noChangeArrowheads="1"/>
            </p:cNvSpPr>
            <p:nvPr/>
          </p:nvSpPr>
          <p:spPr bwMode="auto">
            <a:xfrm>
              <a:off x="5583" y="1147"/>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59 h 404"/>
                <a:gd name="T22" fmla="*/ 187 w 363"/>
                <a:gd name="T23" fmla="*/ 69 h 404"/>
                <a:gd name="T24" fmla="*/ 98 w 363"/>
                <a:gd name="T25" fmla="*/ 159 h 404"/>
                <a:gd name="T26" fmla="*/ 269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3" y="330"/>
                    <a:pt x="293" y="314"/>
                    <a:pt x="330" y="289"/>
                  </a:cubicBezTo>
                  <a:lnTo>
                    <a:pt x="330" y="371"/>
                  </a:lnTo>
                  <a:lnTo>
                    <a:pt x="338" y="371"/>
                  </a:lnTo>
                  <a:close/>
                  <a:moveTo>
                    <a:pt x="269" y="159"/>
                  </a:moveTo>
                  <a:cubicBezTo>
                    <a:pt x="265" y="110"/>
                    <a:pt x="244" y="69"/>
                    <a:pt x="187" y="69"/>
                  </a:cubicBezTo>
                  <a:cubicBezTo>
                    <a:pt x="130"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2" name="Freeform 281"/>
            <p:cNvSpPr>
              <a:spLocks noChangeArrowheads="1"/>
            </p:cNvSpPr>
            <p:nvPr/>
          </p:nvSpPr>
          <p:spPr bwMode="auto">
            <a:xfrm>
              <a:off x="5682" y="1146"/>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7 h 396"/>
                <a:gd name="T18" fmla="*/ 191 w 359"/>
                <a:gd name="T19" fmla="*/ 78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1"/>
                  </a:cubicBezTo>
                  <a:lnTo>
                    <a:pt x="358" y="395"/>
                  </a:lnTo>
                  <a:lnTo>
                    <a:pt x="256" y="395"/>
                  </a:lnTo>
                  <a:lnTo>
                    <a:pt x="256" y="187"/>
                  </a:lnTo>
                  <a:cubicBezTo>
                    <a:pt x="256" y="139"/>
                    <a:pt x="256" y="78"/>
                    <a:pt x="191" y="78"/>
                  </a:cubicBezTo>
                  <a:cubicBezTo>
                    <a:pt x="118" y="78"/>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3" name="Freeform 282"/>
            <p:cNvSpPr>
              <a:spLocks noChangeArrowheads="1"/>
            </p:cNvSpPr>
            <p:nvPr/>
          </p:nvSpPr>
          <p:spPr bwMode="auto">
            <a:xfrm>
              <a:off x="5785" y="1146"/>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7 h 396"/>
                <a:gd name="T18" fmla="*/ 191 w 359"/>
                <a:gd name="T19" fmla="*/ 78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1"/>
                  </a:cubicBezTo>
                  <a:lnTo>
                    <a:pt x="358" y="395"/>
                  </a:lnTo>
                  <a:lnTo>
                    <a:pt x="256" y="395"/>
                  </a:lnTo>
                  <a:lnTo>
                    <a:pt x="256" y="187"/>
                  </a:lnTo>
                  <a:cubicBezTo>
                    <a:pt x="256" y="139"/>
                    <a:pt x="256" y="78"/>
                    <a:pt x="191" y="78"/>
                  </a:cubicBezTo>
                  <a:cubicBezTo>
                    <a:pt x="118" y="78"/>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4" name="Freeform 283"/>
            <p:cNvSpPr>
              <a:spLocks noChangeArrowheads="1"/>
            </p:cNvSpPr>
            <p:nvPr/>
          </p:nvSpPr>
          <p:spPr bwMode="auto">
            <a:xfrm>
              <a:off x="5885" y="1147"/>
              <a:ext cx="81" cy="91"/>
            </a:xfrm>
            <a:custGeom>
              <a:avLst/>
              <a:gdLst>
                <a:gd name="T0" fmla="*/ 337 w 363"/>
                <a:gd name="T1" fmla="*/ 371 h 404"/>
                <a:gd name="T2" fmla="*/ 203 w 363"/>
                <a:gd name="T3" fmla="*/ 403 h 404"/>
                <a:gd name="T4" fmla="*/ 0 w 363"/>
                <a:gd name="T5" fmla="*/ 204 h 404"/>
                <a:gd name="T6" fmla="*/ 179 w 363"/>
                <a:gd name="T7" fmla="*/ 0 h 404"/>
                <a:gd name="T8" fmla="*/ 362 w 363"/>
                <a:gd name="T9" fmla="*/ 232 h 404"/>
                <a:gd name="T10" fmla="*/ 93 w 363"/>
                <a:gd name="T11" fmla="*/ 232 h 404"/>
                <a:gd name="T12" fmla="*/ 203 w 363"/>
                <a:gd name="T13" fmla="*/ 330 h 404"/>
                <a:gd name="T14" fmla="*/ 329 w 363"/>
                <a:gd name="T15" fmla="*/ 289 h 404"/>
                <a:gd name="T16" fmla="*/ 329 w 363"/>
                <a:gd name="T17" fmla="*/ 371 h 404"/>
                <a:gd name="T18" fmla="*/ 337 w 363"/>
                <a:gd name="T19" fmla="*/ 371 h 404"/>
                <a:gd name="T20" fmla="*/ 268 w 363"/>
                <a:gd name="T21" fmla="*/ 159 h 404"/>
                <a:gd name="T22" fmla="*/ 187 w 363"/>
                <a:gd name="T23" fmla="*/ 69 h 404"/>
                <a:gd name="T24" fmla="*/ 97 w 363"/>
                <a:gd name="T25" fmla="*/ 159 h 404"/>
                <a:gd name="T26" fmla="*/ 268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7" y="371"/>
                  </a:moveTo>
                  <a:cubicBezTo>
                    <a:pt x="301" y="391"/>
                    <a:pt x="260" y="403"/>
                    <a:pt x="203" y="403"/>
                  </a:cubicBezTo>
                  <a:cubicBezTo>
                    <a:pt x="77" y="403"/>
                    <a:pt x="0" y="330"/>
                    <a:pt x="0" y="204"/>
                  </a:cubicBezTo>
                  <a:cubicBezTo>
                    <a:pt x="0" y="94"/>
                    <a:pt x="61" y="0"/>
                    <a:pt x="179" y="0"/>
                  </a:cubicBezTo>
                  <a:cubicBezTo>
                    <a:pt x="321" y="0"/>
                    <a:pt x="362" y="98"/>
                    <a:pt x="362" y="232"/>
                  </a:cubicBezTo>
                  <a:lnTo>
                    <a:pt x="93" y="232"/>
                  </a:lnTo>
                  <a:cubicBezTo>
                    <a:pt x="97" y="293"/>
                    <a:pt x="142" y="330"/>
                    <a:pt x="203" y="330"/>
                  </a:cubicBezTo>
                  <a:cubicBezTo>
                    <a:pt x="252" y="330"/>
                    <a:pt x="293" y="314"/>
                    <a:pt x="329" y="289"/>
                  </a:cubicBezTo>
                  <a:lnTo>
                    <a:pt x="329" y="371"/>
                  </a:lnTo>
                  <a:lnTo>
                    <a:pt x="337" y="371"/>
                  </a:lnTo>
                  <a:close/>
                  <a:moveTo>
                    <a:pt x="268" y="159"/>
                  </a:moveTo>
                  <a:cubicBezTo>
                    <a:pt x="264" y="110"/>
                    <a:pt x="244" y="69"/>
                    <a:pt x="187" y="69"/>
                  </a:cubicBezTo>
                  <a:cubicBezTo>
                    <a:pt x="130" y="69"/>
                    <a:pt x="101" y="110"/>
                    <a:pt x="97" y="159"/>
                  </a:cubicBezTo>
                  <a:lnTo>
                    <a:pt x="268"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5" name="Freeform 284"/>
            <p:cNvSpPr>
              <a:spLocks noChangeArrowheads="1"/>
            </p:cNvSpPr>
            <p:nvPr/>
          </p:nvSpPr>
          <p:spPr bwMode="auto">
            <a:xfrm>
              <a:off x="5979" y="1146"/>
              <a:ext cx="64" cy="91"/>
            </a:xfrm>
            <a:custGeom>
              <a:avLst/>
              <a:gdLst>
                <a:gd name="T0" fmla="*/ 260 w 286"/>
                <a:gd name="T1" fmla="*/ 90 h 404"/>
                <a:gd name="T2" fmla="*/ 171 w 286"/>
                <a:gd name="T3" fmla="*/ 73 h 404"/>
                <a:gd name="T4" fmla="*/ 110 w 286"/>
                <a:gd name="T5" fmla="*/ 114 h 404"/>
                <a:gd name="T6" fmla="*/ 285 w 286"/>
                <a:gd name="T7" fmla="*/ 277 h 404"/>
                <a:gd name="T8" fmla="*/ 122 w 286"/>
                <a:gd name="T9" fmla="*/ 403 h 404"/>
                <a:gd name="T10" fmla="*/ 8 w 286"/>
                <a:gd name="T11" fmla="*/ 387 h 404"/>
                <a:gd name="T12" fmla="*/ 12 w 286"/>
                <a:gd name="T13" fmla="*/ 306 h 404"/>
                <a:gd name="T14" fmla="*/ 110 w 286"/>
                <a:gd name="T15" fmla="*/ 330 h 404"/>
                <a:gd name="T16" fmla="*/ 175 w 286"/>
                <a:gd name="T17" fmla="*/ 281 h 404"/>
                <a:gd name="T18" fmla="*/ 0 w 286"/>
                <a:gd name="T19" fmla="*/ 118 h 404"/>
                <a:gd name="T20" fmla="*/ 150 w 286"/>
                <a:gd name="T21" fmla="*/ 0 h 404"/>
                <a:gd name="T22" fmla="*/ 260 w 286"/>
                <a:gd name="T23" fmla="*/ 12 h 404"/>
                <a:gd name="T24" fmla="*/ 260 w 286"/>
                <a:gd name="T25"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0" y="90"/>
                  </a:moveTo>
                  <a:cubicBezTo>
                    <a:pt x="228" y="78"/>
                    <a:pt x="207" y="73"/>
                    <a:pt x="171" y="73"/>
                  </a:cubicBezTo>
                  <a:cubicBezTo>
                    <a:pt x="142" y="73"/>
                    <a:pt x="110" y="82"/>
                    <a:pt x="110" y="114"/>
                  </a:cubicBezTo>
                  <a:cubicBezTo>
                    <a:pt x="110" y="175"/>
                    <a:pt x="285" y="139"/>
                    <a:pt x="285" y="277"/>
                  </a:cubicBezTo>
                  <a:cubicBezTo>
                    <a:pt x="285" y="367"/>
                    <a:pt x="203" y="403"/>
                    <a:pt x="122" y="403"/>
                  </a:cubicBezTo>
                  <a:cubicBezTo>
                    <a:pt x="85" y="403"/>
                    <a:pt x="45" y="395"/>
                    <a:pt x="8" y="387"/>
                  </a:cubicBezTo>
                  <a:lnTo>
                    <a:pt x="12" y="306"/>
                  </a:lnTo>
                  <a:cubicBezTo>
                    <a:pt x="45" y="322"/>
                    <a:pt x="77" y="330"/>
                    <a:pt x="110" y="330"/>
                  </a:cubicBezTo>
                  <a:cubicBezTo>
                    <a:pt x="134" y="330"/>
                    <a:pt x="175" y="322"/>
                    <a:pt x="175" y="281"/>
                  </a:cubicBezTo>
                  <a:cubicBezTo>
                    <a:pt x="175" y="204"/>
                    <a:pt x="0" y="257"/>
                    <a:pt x="0" y="118"/>
                  </a:cubicBezTo>
                  <a:cubicBezTo>
                    <a:pt x="0" y="37"/>
                    <a:pt x="73" y="0"/>
                    <a:pt x="150" y="0"/>
                  </a:cubicBezTo>
                  <a:cubicBezTo>
                    <a:pt x="199" y="0"/>
                    <a:pt x="228" y="8"/>
                    <a:pt x="260" y="12"/>
                  </a:cubicBezTo>
                  <a:lnTo>
                    <a:pt x="260"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6" name="Freeform 285"/>
            <p:cNvSpPr>
              <a:spLocks noChangeArrowheads="1"/>
            </p:cNvSpPr>
            <p:nvPr/>
          </p:nvSpPr>
          <p:spPr bwMode="auto">
            <a:xfrm>
              <a:off x="6054" y="1146"/>
              <a:ext cx="64" cy="91"/>
            </a:xfrm>
            <a:custGeom>
              <a:avLst/>
              <a:gdLst>
                <a:gd name="T0" fmla="*/ 260 w 286"/>
                <a:gd name="T1" fmla="*/ 90 h 404"/>
                <a:gd name="T2" fmla="*/ 171 w 286"/>
                <a:gd name="T3" fmla="*/ 73 h 404"/>
                <a:gd name="T4" fmla="*/ 110 w 286"/>
                <a:gd name="T5" fmla="*/ 114 h 404"/>
                <a:gd name="T6" fmla="*/ 285 w 286"/>
                <a:gd name="T7" fmla="*/ 277 h 404"/>
                <a:gd name="T8" fmla="*/ 122 w 286"/>
                <a:gd name="T9" fmla="*/ 403 h 404"/>
                <a:gd name="T10" fmla="*/ 8 w 286"/>
                <a:gd name="T11" fmla="*/ 387 h 404"/>
                <a:gd name="T12" fmla="*/ 12 w 286"/>
                <a:gd name="T13" fmla="*/ 306 h 404"/>
                <a:gd name="T14" fmla="*/ 110 w 286"/>
                <a:gd name="T15" fmla="*/ 330 h 404"/>
                <a:gd name="T16" fmla="*/ 175 w 286"/>
                <a:gd name="T17" fmla="*/ 281 h 404"/>
                <a:gd name="T18" fmla="*/ 0 w 286"/>
                <a:gd name="T19" fmla="*/ 118 h 404"/>
                <a:gd name="T20" fmla="*/ 150 w 286"/>
                <a:gd name="T21" fmla="*/ 0 h 404"/>
                <a:gd name="T22" fmla="*/ 260 w 286"/>
                <a:gd name="T23" fmla="*/ 12 h 404"/>
                <a:gd name="T24" fmla="*/ 260 w 286"/>
                <a:gd name="T25"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0" y="90"/>
                  </a:moveTo>
                  <a:cubicBezTo>
                    <a:pt x="228" y="78"/>
                    <a:pt x="207" y="73"/>
                    <a:pt x="171" y="73"/>
                  </a:cubicBezTo>
                  <a:cubicBezTo>
                    <a:pt x="142" y="73"/>
                    <a:pt x="110" y="82"/>
                    <a:pt x="110" y="114"/>
                  </a:cubicBezTo>
                  <a:cubicBezTo>
                    <a:pt x="110" y="175"/>
                    <a:pt x="285" y="139"/>
                    <a:pt x="285" y="277"/>
                  </a:cubicBezTo>
                  <a:cubicBezTo>
                    <a:pt x="285" y="367"/>
                    <a:pt x="203" y="403"/>
                    <a:pt x="122" y="403"/>
                  </a:cubicBezTo>
                  <a:cubicBezTo>
                    <a:pt x="85" y="403"/>
                    <a:pt x="44" y="395"/>
                    <a:pt x="8" y="387"/>
                  </a:cubicBezTo>
                  <a:lnTo>
                    <a:pt x="12" y="306"/>
                  </a:lnTo>
                  <a:cubicBezTo>
                    <a:pt x="44" y="322"/>
                    <a:pt x="77" y="330"/>
                    <a:pt x="110" y="330"/>
                  </a:cubicBezTo>
                  <a:cubicBezTo>
                    <a:pt x="134" y="330"/>
                    <a:pt x="175" y="322"/>
                    <a:pt x="175" y="281"/>
                  </a:cubicBezTo>
                  <a:cubicBezTo>
                    <a:pt x="175" y="204"/>
                    <a:pt x="0" y="257"/>
                    <a:pt x="0" y="118"/>
                  </a:cubicBezTo>
                  <a:cubicBezTo>
                    <a:pt x="0" y="37"/>
                    <a:pt x="73" y="0"/>
                    <a:pt x="150" y="0"/>
                  </a:cubicBezTo>
                  <a:cubicBezTo>
                    <a:pt x="199" y="0"/>
                    <a:pt x="228" y="8"/>
                    <a:pt x="260" y="12"/>
                  </a:cubicBezTo>
                  <a:lnTo>
                    <a:pt x="260"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7" name="Freeform 286"/>
            <p:cNvSpPr>
              <a:spLocks noChangeArrowheads="1"/>
            </p:cNvSpPr>
            <p:nvPr/>
          </p:nvSpPr>
          <p:spPr bwMode="auto">
            <a:xfrm>
              <a:off x="6130" y="1147"/>
              <a:ext cx="81" cy="91"/>
            </a:xfrm>
            <a:custGeom>
              <a:avLst/>
              <a:gdLst>
                <a:gd name="T0" fmla="*/ 338 w 363"/>
                <a:gd name="T1" fmla="*/ 371 h 404"/>
                <a:gd name="T2" fmla="*/ 203 w 363"/>
                <a:gd name="T3" fmla="*/ 403 h 404"/>
                <a:gd name="T4" fmla="*/ 0 w 363"/>
                <a:gd name="T5" fmla="*/ 204 h 404"/>
                <a:gd name="T6" fmla="*/ 179 w 363"/>
                <a:gd name="T7" fmla="*/ 0 h 404"/>
                <a:gd name="T8" fmla="*/ 362 w 363"/>
                <a:gd name="T9" fmla="*/ 232 h 404"/>
                <a:gd name="T10" fmla="*/ 93 w 363"/>
                <a:gd name="T11" fmla="*/ 232 h 404"/>
                <a:gd name="T12" fmla="*/ 203 w 363"/>
                <a:gd name="T13" fmla="*/ 330 h 404"/>
                <a:gd name="T14" fmla="*/ 329 w 363"/>
                <a:gd name="T15" fmla="*/ 289 h 404"/>
                <a:gd name="T16" fmla="*/ 329 w 363"/>
                <a:gd name="T17" fmla="*/ 371 h 404"/>
                <a:gd name="T18" fmla="*/ 338 w 363"/>
                <a:gd name="T19" fmla="*/ 371 h 404"/>
                <a:gd name="T20" fmla="*/ 268 w 363"/>
                <a:gd name="T21" fmla="*/ 159 h 404"/>
                <a:gd name="T22" fmla="*/ 187 w 363"/>
                <a:gd name="T23" fmla="*/ 69 h 404"/>
                <a:gd name="T24" fmla="*/ 97 w 363"/>
                <a:gd name="T25" fmla="*/ 159 h 404"/>
                <a:gd name="T26" fmla="*/ 268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0" y="403"/>
                    <a:pt x="203" y="403"/>
                  </a:cubicBezTo>
                  <a:cubicBezTo>
                    <a:pt x="77" y="403"/>
                    <a:pt x="0" y="330"/>
                    <a:pt x="0" y="204"/>
                  </a:cubicBezTo>
                  <a:cubicBezTo>
                    <a:pt x="0" y="94"/>
                    <a:pt x="61" y="0"/>
                    <a:pt x="179" y="0"/>
                  </a:cubicBezTo>
                  <a:cubicBezTo>
                    <a:pt x="321" y="0"/>
                    <a:pt x="362" y="98"/>
                    <a:pt x="362" y="232"/>
                  </a:cubicBezTo>
                  <a:lnTo>
                    <a:pt x="93" y="232"/>
                  </a:lnTo>
                  <a:cubicBezTo>
                    <a:pt x="97" y="293"/>
                    <a:pt x="142" y="330"/>
                    <a:pt x="203" y="330"/>
                  </a:cubicBezTo>
                  <a:cubicBezTo>
                    <a:pt x="252" y="330"/>
                    <a:pt x="293" y="314"/>
                    <a:pt x="329" y="289"/>
                  </a:cubicBezTo>
                  <a:lnTo>
                    <a:pt x="329" y="371"/>
                  </a:lnTo>
                  <a:lnTo>
                    <a:pt x="338" y="371"/>
                  </a:lnTo>
                  <a:close/>
                  <a:moveTo>
                    <a:pt x="268" y="159"/>
                  </a:moveTo>
                  <a:cubicBezTo>
                    <a:pt x="264" y="110"/>
                    <a:pt x="244" y="69"/>
                    <a:pt x="187" y="69"/>
                  </a:cubicBezTo>
                  <a:cubicBezTo>
                    <a:pt x="130" y="69"/>
                    <a:pt x="101" y="110"/>
                    <a:pt x="97" y="159"/>
                  </a:cubicBezTo>
                  <a:lnTo>
                    <a:pt x="268"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8" name="Freeform 287"/>
            <p:cNvSpPr>
              <a:spLocks noChangeArrowheads="1"/>
            </p:cNvSpPr>
            <p:nvPr/>
          </p:nvSpPr>
          <p:spPr bwMode="auto">
            <a:xfrm>
              <a:off x="6224" y="1147"/>
              <a:ext cx="81" cy="91"/>
            </a:xfrm>
            <a:custGeom>
              <a:avLst/>
              <a:gdLst>
                <a:gd name="T0" fmla="*/ 338 w 363"/>
                <a:gd name="T1" fmla="*/ 371 h 404"/>
                <a:gd name="T2" fmla="*/ 203 w 363"/>
                <a:gd name="T3" fmla="*/ 403 h 404"/>
                <a:gd name="T4" fmla="*/ 0 w 363"/>
                <a:gd name="T5" fmla="*/ 204 h 404"/>
                <a:gd name="T6" fmla="*/ 179 w 363"/>
                <a:gd name="T7" fmla="*/ 0 h 404"/>
                <a:gd name="T8" fmla="*/ 362 w 363"/>
                <a:gd name="T9" fmla="*/ 232 h 404"/>
                <a:gd name="T10" fmla="*/ 94 w 363"/>
                <a:gd name="T11" fmla="*/ 232 h 404"/>
                <a:gd name="T12" fmla="*/ 203 w 363"/>
                <a:gd name="T13" fmla="*/ 330 h 404"/>
                <a:gd name="T14" fmla="*/ 330 w 363"/>
                <a:gd name="T15" fmla="*/ 289 h 404"/>
                <a:gd name="T16" fmla="*/ 330 w 363"/>
                <a:gd name="T17" fmla="*/ 371 h 404"/>
                <a:gd name="T18" fmla="*/ 338 w 363"/>
                <a:gd name="T19" fmla="*/ 371 h 404"/>
                <a:gd name="T20" fmla="*/ 269 w 363"/>
                <a:gd name="T21" fmla="*/ 159 h 404"/>
                <a:gd name="T22" fmla="*/ 187 w 363"/>
                <a:gd name="T23" fmla="*/ 69 h 404"/>
                <a:gd name="T24" fmla="*/ 98 w 363"/>
                <a:gd name="T25" fmla="*/ 159 h 404"/>
                <a:gd name="T26" fmla="*/ 269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3" y="403"/>
                  </a:cubicBezTo>
                  <a:cubicBezTo>
                    <a:pt x="77" y="403"/>
                    <a:pt x="0" y="330"/>
                    <a:pt x="0" y="204"/>
                  </a:cubicBezTo>
                  <a:cubicBezTo>
                    <a:pt x="0" y="94"/>
                    <a:pt x="61" y="0"/>
                    <a:pt x="179" y="0"/>
                  </a:cubicBezTo>
                  <a:cubicBezTo>
                    <a:pt x="322" y="0"/>
                    <a:pt x="362" y="98"/>
                    <a:pt x="362" y="232"/>
                  </a:cubicBezTo>
                  <a:lnTo>
                    <a:pt x="94" y="232"/>
                  </a:lnTo>
                  <a:cubicBezTo>
                    <a:pt x="98" y="293"/>
                    <a:pt x="142" y="330"/>
                    <a:pt x="203" y="330"/>
                  </a:cubicBezTo>
                  <a:cubicBezTo>
                    <a:pt x="252" y="330"/>
                    <a:pt x="293" y="314"/>
                    <a:pt x="330" y="289"/>
                  </a:cubicBezTo>
                  <a:lnTo>
                    <a:pt x="330" y="371"/>
                  </a:lnTo>
                  <a:lnTo>
                    <a:pt x="338" y="371"/>
                  </a:lnTo>
                  <a:close/>
                  <a:moveTo>
                    <a:pt x="269" y="159"/>
                  </a:moveTo>
                  <a:cubicBezTo>
                    <a:pt x="265" y="110"/>
                    <a:pt x="244" y="69"/>
                    <a:pt x="187" y="69"/>
                  </a:cubicBezTo>
                  <a:cubicBezTo>
                    <a:pt x="130"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9" name="Freeform 288"/>
            <p:cNvSpPr>
              <a:spLocks noChangeArrowheads="1"/>
            </p:cNvSpPr>
            <p:nvPr/>
          </p:nvSpPr>
          <p:spPr bwMode="auto">
            <a:xfrm>
              <a:off x="6684" y="1013"/>
              <a:ext cx="116" cy="122"/>
            </a:xfrm>
            <a:custGeom>
              <a:avLst/>
              <a:gdLst>
                <a:gd name="T0" fmla="*/ 256 w 514"/>
                <a:gd name="T1" fmla="*/ 0 h 542"/>
                <a:gd name="T2" fmla="*/ 513 w 514"/>
                <a:gd name="T3" fmla="*/ 269 h 542"/>
                <a:gd name="T4" fmla="*/ 256 w 514"/>
                <a:gd name="T5" fmla="*/ 541 h 542"/>
                <a:gd name="T6" fmla="*/ 0 w 514"/>
                <a:gd name="T7" fmla="*/ 269 h 542"/>
                <a:gd name="T8" fmla="*/ 256 w 514"/>
                <a:gd name="T9" fmla="*/ 0 h 542"/>
                <a:gd name="T10" fmla="*/ 256 w 514"/>
                <a:gd name="T11" fmla="*/ 460 h 542"/>
                <a:gd name="T12" fmla="*/ 403 w 514"/>
                <a:gd name="T13" fmla="*/ 269 h 542"/>
                <a:gd name="T14" fmla="*/ 256 w 514"/>
                <a:gd name="T15" fmla="*/ 81 h 542"/>
                <a:gd name="T16" fmla="*/ 110 w 514"/>
                <a:gd name="T17" fmla="*/ 269 h 542"/>
                <a:gd name="T18" fmla="*/ 256 w 514"/>
                <a:gd name="T19" fmla="*/ 46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4" h="542">
                  <a:moveTo>
                    <a:pt x="256" y="0"/>
                  </a:moveTo>
                  <a:cubicBezTo>
                    <a:pt x="419" y="0"/>
                    <a:pt x="513" y="110"/>
                    <a:pt x="513" y="269"/>
                  </a:cubicBezTo>
                  <a:cubicBezTo>
                    <a:pt x="513" y="427"/>
                    <a:pt x="423" y="541"/>
                    <a:pt x="256" y="541"/>
                  </a:cubicBezTo>
                  <a:cubicBezTo>
                    <a:pt x="89" y="541"/>
                    <a:pt x="0" y="431"/>
                    <a:pt x="0" y="269"/>
                  </a:cubicBezTo>
                  <a:cubicBezTo>
                    <a:pt x="0" y="106"/>
                    <a:pt x="89" y="0"/>
                    <a:pt x="256" y="0"/>
                  </a:cubicBezTo>
                  <a:close/>
                  <a:moveTo>
                    <a:pt x="256" y="460"/>
                  </a:moveTo>
                  <a:cubicBezTo>
                    <a:pt x="362" y="460"/>
                    <a:pt x="403" y="366"/>
                    <a:pt x="403" y="269"/>
                  </a:cubicBezTo>
                  <a:cubicBezTo>
                    <a:pt x="403" y="175"/>
                    <a:pt x="362" y="81"/>
                    <a:pt x="256" y="81"/>
                  </a:cubicBezTo>
                  <a:cubicBezTo>
                    <a:pt x="150" y="81"/>
                    <a:pt x="110" y="175"/>
                    <a:pt x="110" y="269"/>
                  </a:cubicBezTo>
                  <a:cubicBezTo>
                    <a:pt x="110" y="362"/>
                    <a:pt x="150" y="460"/>
                    <a:pt x="256" y="46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0" name="Freeform 289"/>
            <p:cNvSpPr>
              <a:spLocks noChangeArrowheads="1"/>
            </p:cNvSpPr>
            <p:nvPr/>
          </p:nvSpPr>
          <p:spPr bwMode="auto">
            <a:xfrm>
              <a:off x="6821" y="1047"/>
              <a:ext cx="81" cy="89"/>
            </a:xfrm>
            <a:custGeom>
              <a:avLst/>
              <a:gdLst>
                <a:gd name="T0" fmla="*/ 350 w 360"/>
                <a:gd name="T1" fmla="*/ 387 h 396"/>
                <a:gd name="T2" fmla="*/ 257 w 360"/>
                <a:gd name="T3" fmla="*/ 387 h 396"/>
                <a:gd name="T4" fmla="*/ 257 w 360"/>
                <a:gd name="T5" fmla="*/ 334 h 396"/>
                <a:gd name="T6" fmla="*/ 257 w 360"/>
                <a:gd name="T7" fmla="*/ 334 h 396"/>
                <a:gd name="T8" fmla="*/ 131 w 360"/>
                <a:gd name="T9" fmla="*/ 395 h 396"/>
                <a:gd name="T10" fmla="*/ 0 w 360"/>
                <a:gd name="T11" fmla="*/ 245 h 396"/>
                <a:gd name="T12" fmla="*/ 0 w 360"/>
                <a:gd name="T13" fmla="*/ 0 h 396"/>
                <a:gd name="T14" fmla="*/ 102 w 360"/>
                <a:gd name="T15" fmla="*/ 0 h 396"/>
                <a:gd name="T16" fmla="*/ 102 w 360"/>
                <a:gd name="T17" fmla="*/ 208 h 396"/>
                <a:gd name="T18" fmla="*/ 167 w 360"/>
                <a:gd name="T19" fmla="*/ 318 h 396"/>
                <a:gd name="T20" fmla="*/ 257 w 360"/>
                <a:gd name="T21" fmla="*/ 192 h 396"/>
                <a:gd name="T22" fmla="*/ 257 w 360"/>
                <a:gd name="T23" fmla="*/ 4 h 396"/>
                <a:gd name="T24" fmla="*/ 359 w 360"/>
                <a:gd name="T25" fmla="*/ 4 h 396"/>
                <a:gd name="T26" fmla="*/ 359 w 360"/>
                <a:gd name="T27" fmla="*/ 387 h 396"/>
                <a:gd name="T28" fmla="*/ 350 w 360"/>
                <a:gd name="T29" fmla="*/ 38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396">
                  <a:moveTo>
                    <a:pt x="350" y="387"/>
                  </a:moveTo>
                  <a:lnTo>
                    <a:pt x="257" y="387"/>
                  </a:lnTo>
                  <a:lnTo>
                    <a:pt x="257" y="334"/>
                  </a:lnTo>
                  <a:lnTo>
                    <a:pt x="257" y="334"/>
                  </a:lnTo>
                  <a:cubicBezTo>
                    <a:pt x="224" y="371"/>
                    <a:pt x="183" y="395"/>
                    <a:pt x="131" y="395"/>
                  </a:cubicBezTo>
                  <a:cubicBezTo>
                    <a:pt x="41" y="395"/>
                    <a:pt x="0" y="330"/>
                    <a:pt x="0" y="245"/>
                  </a:cubicBezTo>
                  <a:lnTo>
                    <a:pt x="0" y="0"/>
                  </a:lnTo>
                  <a:lnTo>
                    <a:pt x="102" y="0"/>
                  </a:lnTo>
                  <a:lnTo>
                    <a:pt x="102" y="208"/>
                  </a:lnTo>
                  <a:cubicBezTo>
                    <a:pt x="102" y="257"/>
                    <a:pt x="102" y="318"/>
                    <a:pt x="167" y="318"/>
                  </a:cubicBezTo>
                  <a:cubicBezTo>
                    <a:pt x="240" y="318"/>
                    <a:pt x="257" y="241"/>
                    <a:pt x="257" y="192"/>
                  </a:cubicBezTo>
                  <a:lnTo>
                    <a:pt x="257" y="4"/>
                  </a:lnTo>
                  <a:lnTo>
                    <a:pt x="359" y="4"/>
                  </a:lnTo>
                  <a:lnTo>
                    <a:pt x="359" y="387"/>
                  </a:lnTo>
                  <a:lnTo>
                    <a:pt x="350" y="38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1" name="Freeform 290"/>
            <p:cNvSpPr>
              <a:spLocks noChangeArrowheads="1"/>
            </p:cNvSpPr>
            <p:nvPr/>
          </p:nvSpPr>
          <p:spPr bwMode="auto">
            <a:xfrm>
              <a:off x="6924" y="1044"/>
              <a:ext cx="51" cy="90"/>
            </a:xfrm>
            <a:custGeom>
              <a:avLst/>
              <a:gdLst>
                <a:gd name="T0" fmla="*/ 0 w 229"/>
                <a:gd name="T1" fmla="*/ 12 h 400"/>
                <a:gd name="T2" fmla="*/ 90 w 229"/>
                <a:gd name="T3" fmla="*/ 12 h 400"/>
                <a:gd name="T4" fmla="*/ 90 w 229"/>
                <a:gd name="T5" fmla="*/ 98 h 400"/>
                <a:gd name="T6" fmla="*/ 90 w 229"/>
                <a:gd name="T7" fmla="*/ 98 h 400"/>
                <a:gd name="T8" fmla="*/ 196 w 229"/>
                <a:gd name="T9" fmla="*/ 0 h 400"/>
                <a:gd name="T10" fmla="*/ 228 w 229"/>
                <a:gd name="T11" fmla="*/ 4 h 400"/>
                <a:gd name="T12" fmla="*/ 228 w 229"/>
                <a:gd name="T13" fmla="*/ 106 h 400"/>
                <a:gd name="T14" fmla="*/ 184 w 229"/>
                <a:gd name="T15" fmla="*/ 98 h 400"/>
                <a:gd name="T16" fmla="*/ 102 w 229"/>
                <a:gd name="T17" fmla="*/ 257 h 400"/>
                <a:gd name="T18" fmla="*/ 102 w 229"/>
                <a:gd name="T19" fmla="*/ 399 h 400"/>
                <a:gd name="T20" fmla="*/ 0 w 229"/>
                <a:gd name="T21" fmla="*/ 399 h 400"/>
                <a:gd name="T22" fmla="*/ 0 w 229"/>
                <a:gd name="T23" fmla="*/ 1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12"/>
                  </a:moveTo>
                  <a:lnTo>
                    <a:pt x="90" y="12"/>
                  </a:lnTo>
                  <a:lnTo>
                    <a:pt x="90" y="98"/>
                  </a:lnTo>
                  <a:lnTo>
                    <a:pt x="90" y="98"/>
                  </a:lnTo>
                  <a:cubicBezTo>
                    <a:pt x="94" y="61"/>
                    <a:pt x="135" y="0"/>
                    <a:pt x="196" y="0"/>
                  </a:cubicBezTo>
                  <a:cubicBezTo>
                    <a:pt x="204" y="0"/>
                    <a:pt x="216" y="0"/>
                    <a:pt x="228" y="4"/>
                  </a:cubicBezTo>
                  <a:lnTo>
                    <a:pt x="228" y="106"/>
                  </a:lnTo>
                  <a:cubicBezTo>
                    <a:pt x="220" y="102"/>
                    <a:pt x="200" y="98"/>
                    <a:pt x="184" y="98"/>
                  </a:cubicBezTo>
                  <a:cubicBezTo>
                    <a:pt x="102" y="98"/>
                    <a:pt x="102" y="200"/>
                    <a:pt x="102" y="257"/>
                  </a:cubicBezTo>
                  <a:lnTo>
                    <a:pt x="102" y="399"/>
                  </a:lnTo>
                  <a:lnTo>
                    <a:pt x="0" y="399"/>
                  </a:lnTo>
                  <a:lnTo>
                    <a:pt x="0" y="12"/>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2" name="Freeform 291"/>
            <p:cNvSpPr>
              <a:spLocks noChangeArrowheads="1"/>
            </p:cNvSpPr>
            <p:nvPr/>
          </p:nvSpPr>
          <p:spPr bwMode="auto">
            <a:xfrm>
              <a:off x="7038" y="1014"/>
              <a:ext cx="89" cy="118"/>
            </a:xfrm>
            <a:custGeom>
              <a:avLst/>
              <a:gdLst>
                <a:gd name="T0" fmla="*/ 110 w 396"/>
                <a:gd name="T1" fmla="*/ 4 h 526"/>
                <a:gd name="T2" fmla="*/ 358 w 396"/>
                <a:gd name="T3" fmla="*/ 146 h 526"/>
                <a:gd name="T4" fmla="*/ 253 w 396"/>
                <a:gd name="T5" fmla="*/ 269 h 526"/>
                <a:gd name="T6" fmla="*/ 310 w 396"/>
                <a:gd name="T7" fmla="*/ 322 h 526"/>
                <a:gd name="T8" fmla="*/ 395 w 396"/>
                <a:gd name="T9" fmla="*/ 525 h 526"/>
                <a:gd name="T10" fmla="*/ 273 w 396"/>
                <a:gd name="T11" fmla="*/ 525 h 526"/>
                <a:gd name="T12" fmla="*/ 212 w 396"/>
                <a:gd name="T13" fmla="*/ 362 h 526"/>
                <a:gd name="T14" fmla="*/ 139 w 396"/>
                <a:gd name="T15" fmla="*/ 309 h 526"/>
                <a:gd name="T16" fmla="*/ 106 w 396"/>
                <a:gd name="T17" fmla="*/ 309 h 526"/>
                <a:gd name="T18" fmla="*/ 106 w 396"/>
                <a:gd name="T19" fmla="*/ 525 h 526"/>
                <a:gd name="T20" fmla="*/ 0 w 396"/>
                <a:gd name="T21" fmla="*/ 525 h 526"/>
                <a:gd name="T22" fmla="*/ 0 w 396"/>
                <a:gd name="T23" fmla="*/ 4 h 526"/>
                <a:gd name="T24" fmla="*/ 110 w 396"/>
                <a:gd name="T25" fmla="*/ 4 h 526"/>
                <a:gd name="T26" fmla="*/ 102 w 396"/>
                <a:gd name="T27" fmla="*/ 228 h 526"/>
                <a:gd name="T28" fmla="*/ 134 w 396"/>
                <a:gd name="T29" fmla="*/ 228 h 526"/>
                <a:gd name="T30" fmla="*/ 244 w 396"/>
                <a:gd name="T31" fmla="*/ 155 h 526"/>
                <a:gd name="T32" fmla="*/ 134 w 396"/>
                <a:gd name="T33" fmla="*/ 85 h 526"/>
                <a:gd name="T34" fmla="*/ 102 w 396"/>
                <a:gd name="T35" fmla="*/ 85 h 526"/>
                <a:gd name="T36" fmla="*/ 102 w 396"/>
                <a:gd name="T37" fmla="*/ 22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6" h="526">
                  <a:moveTo>
                    <a:pt x="110" y="4"/>
                  </a:moveTo>
                  <a:cubicBezTo>
                    <a:pt x="224" y="4"/>
                    <a:pt x="358" y="0"/>
                    <a:pt x="358" y="146"/>
                  </a:cubicBezTo>
                  <a:cubicBezTo>
                    <a:pt x="358" y="208"/>
                    <a:pt x="318" y="260"/>
                    <a:pt x="253" y="269"/>
                  </a:cubicBezTo>
                  <a:cubicBezTo>
                    <a:pt x="281" y="273"/>
                    <a:pt x="297" y="301"/>
                    <a:pt x="310" y="322"/>
                  </a:cubicBezTo>
                  <a:lnTo>
                    <a:pt x="395" y="525"/>
                  </a:lnTo>
                  <a:lnTo>
                    <a:pt x="273" y="525"/>
                  </a:lnTo>
                  <a:lnTo>
                    <a:pt x="212" y="362"/>
                  </a:lnTo>
                  <a:cubicBezTo>
                    <a:pt x="196" y="322"/>
                    <a:pt x="183" y="309"/>
                    <a:pt x="139" y="309"/>
                  </a:cubicBezTo>
                  <a:lnTo>
                    <a:pt x="106" y="309"/>
                  </a:lnTo>
                  <a:lnTo>
                    <a:pt x="106" y="525"/>
                  </a:lnTo>
                  <a:lnTo>
                    <a:pt x="0" y="525"/>
                  </a:lnTo>
                  <a:lnTo>
                    <a:pt x="0" y="4"/>
                  </a:lnTo>
                  <a:lnTo>
                    <a:pt x="110" y="4"/>
                  </a:lnTo>
                  <a:close/>
                  <a:moveTo>
                    <a:pt x="102" y="228"/>
                  </a:moveTo>
                  <a:lnTo>
                    <a:pt x="134" y="228"/>
                  </a:lnTo>
                  <a:cubicBezTo>
                    <a:pt x="187" y="228"/>
                    <a:pt x="244" y="220"/>
                    <a:pt x="244" y="155"/>
                  </a:cubicBezTo>
                  <a:cubicBezTo>
                    <a:pt x="244" y="94"/>
                    <a:pt x="187" y="85"/>
                    <a:pt x="134" y="85"/>
                  </a:cubicBezTo>
                  <a:lnTo>
                    <a:pt x="102" y="85"/>
                  </a:lnTo>
                  <a:lnTo>
                    <a:pt x="102" y="228"/>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3" name="Freeform 292"/>
            <p:cNvSpPr>
              <a:spLocks noChangeArrowheads="1"/>
            </p:cNvSpPr>
            <p:nvPr/>
          </p:nvSpPr>
          <p:spPr bwMode="auto">
            <a:xfrm>
              <a:off x="7135" y="1045"/>
              <a:ext cx="81" cy="91"/>
            </a:xfrm>
            <a:custGeom>
              <a:avLst/>
              <a:gdLst>
                <a:gd name="T0" fmla="*/ 338 w 363"/>
                <a:gd name="T1" fmla="*/ 371 h 404"/>
                <a:gd name="T2" fmla="*/ 203 w 363"/>
                <a:gd name="T3" fmla="*/ 403 h 404"/>
                <a:gd name="T4" fmla="*/ 0 w 363"/>
                <a:gd name="T5" fmla="*/ 204 h 404"/>
                <a:gd name="T6" fmla="*/ 179 w 363"/>
                <a:gd name="T7" fmla="*/ 0 h 404"/>
                <a:gd name="T8" fmla="*/ 362 w 363"/>
                <a:gd name="T9" fmla="*/ 232 h 404"/>
                <a:gd name="T10" fmla="*/ 93 w 363"/>
                <a:gd name="T11" fmla="*/ 232 h 404"/>
                <a:gd name="T12" fmla="*/ 203 w 363"/>
                <a:gd name="T13" fmla="*/ 330 h 404"/>
                <a:gd name="T14" fmla="*/ 329 w 363"/>
                <a:gd name="T15" fmla="*/ 289 h 404"/>
                <a:gd name="T16" fmla="*/ 329 w 363"/>
                <a:gd name="T17" fmla="*/ 371 h 404"/>
                <a:gd name="T18" fmla="*/ 338 w 363"/>
                <a:gd name="T19" fmla="*/ 371 h 404"/>
                <a:gd name="T20" fmla="*/ 268 w 363"/>
                <a:gd name="T21" fmla="*/ 163 h 404"/>
                <a:gd name="T22" fmla="*/ 187 w 363"/>
                <a:gd name="T23" fmla="*/ 74 h 404"/>
                <a:gd name="T24" fmla="*/ 97 w 363"/>
                <a:gd name="T25" fmla="*/ 163 h 404"/>
                <a:gd name="T26" fmla="*/ 268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0" y="403"/>
                    <a:pt x="203" y="403"/>
                  </a:cubicBezTo>
                  <a:cubicBezTo>
                    <a:pt x="77" y="403"/>
                    <a:pt x="0" y="330"/>
                    <a:pt x="0" y="204"/>
                  </a:cubicBezTo>
                  <a:cubicBezTo>
                    <a:pt x="0" y="94"/>
                    <a:pt x="61" y="0"/>
                    <a:pt x="179" y="0"/>
                  </a:cubicBezTo>
                  <a:cubicBezTo>
                    <a:pt x="321" y="0"/>
                    <a:pt x="362" y="98"/>
                    <a:pt x="362" y="232"/>
                  </a:cubicBezTo>
                  <a:lnTo>
                    <a:pt x="93" y="232"/>
                  </a:lnTo>
                  <a:cubicBezTo>
                    <a:pt x="97" y="293"/>
                    <a:pt x="142" y="330"/>
                    <a:pt x="203" y="330"/>
                  </a:cubicBezTo>
                  <a:cubicBezTo>
                    <a:pt x="252" y="330"/>
                    <a:pt x="293" y="314"/>
                    <a:pt x="329" y="289"/>
                  </a:cubicBezTo>
                  <a:lnTo>
                    <a:pt x="329" y="371"/>
                  </a:lnTo>
                  <a:lnTo>
                    <a:pt x="338" y="371"/>
                  </a:lnTo>
                  <a:close/>
                  <a:moveTo>
                    <a:pt x="268" y="163"/>
                  </a:moveTo>
                  <a:cubicBezTo>
                    <a:pt x="264" y="114"/>
                    <a:pt x="244" y="74"/>
                    <a:pt x="187" y="74"/>
                  </a:cubicBezTo>
                  <a:cubicBezTo>
                    <a:pt x="130" y="74"/>
                    <a:pt x="101" y="114"/>
                    <a:pt x="97" y="163"/>
                  </a:cubicBezTo>
                  <a:lnTo>
                    <a:pt x="268"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4" name="Freeform 293"/>
            <p:cNvSpPr>
              <a:spLocks noChangeArrowheads="1"/>
            </p:cNvSpPr>
            <p:nvPr/>
          </p:nvSpPr>
          <p:spPr bwMode="auto">
            <a:xfrm>
              <a:off x="7231" y="1045"/>
              <a:ext cx="84" cy="127"/>
            </a:xfrm>
            <a:custGeom>
              <a:avLst/>
              <a:gdLst>
                <a:gd name="T0" fmla="*/ 375 w 376"/>
                <a:gd name="T1" fmla="*/ 8 h 563"/>
                <a:gd name="T2" fmla="*/ 375 w 376"/>
                <a:gd name="T3" fmla="*/ 359 h 563"/>
                <a:gd name="T4" fmla="*/ 171 w 376"/>
                <a:gd name="T5" fmla="*/ 562 h 563"/>
                <a:gd name="T6" fmla="*/ 37 w 376"/>
                <a:gd name="T7" fmla="*/ 538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196 h 563"/>
                <a:gd name="T32" fmla="*/ 191 w 376"/>
                <a:gd name="T33" fmla="*/ 78 h 563"/>
                <a:gd name="T34" fmla="*/ 102 w 376"/>
                <a:gd name="T35" fmla="*/ 200 h 563"/>
                <a:gd name="T36" fmla="*/ 187 w 376"/>
                <a:gd name="T37" fmla="*/ 318 h 563"/>
                <a:gd name="T38" fmla="*/ 277 w 376"/>
                <a:gd name="T39" fmla="*/ 196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9"/>
                  </a:lnTo>
                  <a:cubicBezTo>
                    <a:pt x="375" y="464"/>
                    <a:pt x="334" y="562"/>
                    <a:pt x="171" y="562"/>
                  </a:cubicBezTo>
                  <a:cubicBezTo>
                    <a:pt x="130" y="562"/>
                    <a:pt x="86" y="558"/>
                    <a:pt x="37" y="538"/>
                  </a:cubicBezTo>
                  <a:lnTo>
                    <a:pt x="45" y="452"/>
                  </a:lnTo>
                  <a:cubicBezTo>
                    <a:pt x="77" y="468"/>
                    <a:pt x="126" y="485"/>
                    <a:pt x="159" y="485"/>
                  </a:cubicBezTo>
                  <a:cubicBezTo>
                    <a:pt x="269" y="485"/>
                    <a:pt x="277" y="403"/>
                    <a:pt x="277" y="334"/>
                  </a:cubicBezTo>
                  <a:lnTo>
                    <a:pt x="277" y="334"/>
                  </a:lnTo>
                  <a:cubicBezTo>
                    <a:pt x="257" y="367"/>
                    <a:pt x="212" y="395"/>
                    <a:pt x="159" y="395"/>
                  </a:cubicBezTo>
                  <a:cubicBezTo>
                    <a:pt x="45" y="395"/>
                    <a:pt x="0" y="306"/>
                    <a:pt x="0" y="200"/>
                  </a:cubicBezTo>
                  <a:cubicBezTo>
                    <a:pt x="0" y="106"/>
                    <a:pt x="49" y="0"/>
                    <a:pt x="163" y="0"/>
                  </a:cubicBezTo>
                  <a:cubicBezTo>
                    <a:pt x="216" y="0"/>
                    <a:pt x="253" y="17"/>
                    <a:pt x="281" y="61"/>
                  </a:cubicBezTo>
                  <a:lnTo>
                    <a:pt x="281" y="61"/>
                  </a:lnTo>
                  <a:lnTo>
                    <a:pt x="281" y="8"/>
                  </a:lnTo>
                  <a:lnTo>
                    <a:pt x="375" y="8"/>
                  </a:lnTo>
                  <a:close/>
                  <a:moveTo>
                    <a:pt x="277" y="196"/>
                  </a:moveTo>
                  <a:cubicBezTo>
                    <a:pt x="277" y="131"/>
                    <a:pt x="253" y="78"/>
                    <a:pt x="191" y="78"/>
                  </a:cubicBezTo>
                  <a:cubicBezTo>
                    <a:pt x="122" y="78"/>
                    <a:pt x="102" y="139"/>
                    <a:pt x="102" y="200"/>
                  </a:cubicBezTo>
                  <a:cubicBezTo>
                    <a:pt x="102" y="253"/>
                    <a:pt x="130" y="318"/>
                    <a:pt x="187" y="318"/>
                  </a:cubicBezTo>
                  <a:cubicBezTo>
                    <a:pt x="248" y="314"/>
                    <a:pt x="277" y="261"/>
                    <a:pt x="277" y="19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5" name="Freeform 294"/>
            <p:cNvSpPr>
              <a:spLocks noChangeArrowheads="1"/>
            </p:cNvSpPr>
            <p:nvPr/>
          </p:nvSpPr>
          <p:spPr bwMode="auto">
            <a:xfrm>
              <a:off x="7340" y="1009"/>
              <a:ext cx="22" cy="125"/>
            </a:xfrm>
            <a:custGeom>
              <a:avLst/>
              <a:gdLst>
                <a:gd name="T0" fmla="*/ 0 w 102"/>
                <a:gd name="T1" fmla="*/ 0 h 555"/>
                <a:gd name="T2" fmla="*/ 101 w 102"/>
                <a:gd name="T3" fmla="*/ 0 h 555"/>
                <a:gd name="T4" fmla="*/ 101 w 102"/>
                <a:gd name="T5" fmla="*/ 98 h 555"/>
                <a:gd name="T6" fmla="*/ 0 w 102"/>
                <a:gd name="T7" fmla="*/ 98 h 555"/>
                <a:gd name="T8" fmla="*/ 0 w 102"/>
                <a:gd name="T9" fmla="*/ 0 h 555"/>
                <a:gd name="T10" fmla="*/ 0 w 102"/>
                <a:gd name="T11" fmla="*/ 167 h 555"/>
                <a:gd name="T12" fmla="*/ 101 w 102"/>
                <a:gd name="T13" fmla="*/ 167 h 555"/>
                <a:gd name="T14" fmla="*/ 101 w 102"/>
                <a:gd name="T15" fmla="*/ 554 h 555"/>
                <a:gd name="T16" fmla="*/ 0 w 102"/>
                <a:gd name="T17" fmla="*/ 554 h 555"/>
                <a:gd name="T18" fmla="*/ 0 w 102"/>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555">
                  <a:moveTo>
                    <a:pt x="0" y="0"/>
                  </a:moveTo>
                  <a:lnTo>
                    <a:pt x="101" y="0"/>
                  </a:lnTo>
                  <a:lnTo>
                    <a:pt x="101" y="98"/>
                  </a:lnTo>
                  <a:lnTo>
                    <a:pt x="0" y="98"/>
                  </a:lnTo>
                  <a:lnTo>
                    <a:pt x="0" y="0"/>
                  </a:lnTo>
                  <a:close/>
                  <a:moveTo>
                    <a:pt x="0" y="167"/>
                  </a:moveTo>
                  <a:lnTo>
                    <a:pt x="101" y="167"/>
                  </a:lnTo>
                  <a:lnTo>
                    <a:pt x="101"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6" name="Freeform 295"/>
            <p:cNvSpPr>
              <a:spLocks noChangeArrowheads="1"/>
            </p:cNvSpPr>
            <p:nvPr/>
          </p:nvSpPr>
          <p:spPr bwMode="auto">
            <a:xfrm>
              <a:off x="7381" y="1045"/>
              <a:ext cx="92" cy="91"/>
            </a:xfrm>
            <a:custGeom>
              <a:avLst/>
              <a:gdLst>
                <a:gd name="T0" fmla="*/ 203 w 408"/>
                <a:gd name="T1" fmla="*/ 0 h 404"/>
                <a:gd name="T2" fmla="*/ 407 w 408"/>
                <a:gd name="T3" fmla="*/ 204 h 404"/>
                <a:gd name="T4" fmla="*/ 203 w 408"/>
                <a:gd name="T5" fmla="*/ 403 h 404"/>
                <a:gd name="T6" fmla="*/ 0 w 408"/>
                <a:gd name="T7" fmla="*/ 204 h 404"/>
                <a:gd name="T8" fmla="*/ 203 w 408"/>
                <a:gd name="T9" fmla="*/ 0 h 404"/>
                <a:gd name="T10" fmla="*/ 203 w 408"/>
                <a:gd name="T11" fmla="*/ 326 h 404"/>
                <a:gd name="T12" fmla="*/ 301 w 408"/>
                <a:gd name="T13" fmla="*/ 192 h 404"/>
                <a:gd name="T14" fmla="*/ 203 w 408"/>
                <a:gd name="T15" fmla="*/ 78 h 404"/>
                <a:gd name="T16" fmla="*/ 106 w 408"/>
                <a:gd name="T17" fmla="*/ 192 h 404"/>
                <a:gd name="T18" fmla="*/ 203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3" y="0"/>
                  </a:moveTo>
                  <a:cubicBezTo>
                    <a:pt x="317" y="0"/>
                    <a:pt x="407" y="78"/>
                    <a:pt x="407" y="204"/>
                  </a:cubicBezTo>
                  <a:cubicBezTo>
                    <a:pt x="407" y="314"/>
                    <a:pt x="334" y="403"/>
                    <a:pt x="203" y="403"/>
                  </a:cubicBezTo>
                  <a:cubicBezTo>
                    <a:pt x="77" y="403"/>
                    <a:pt x="0" y="314"/>
                    <a:pt x="0" y="204"/>
                  </a:cubicBezTo>
                  <a:cubicBezTo>
                    <a:pt x="4" y="78"/>
                    <a:pt x="89" y="0"/>
                    <a:pt x="203" y="0"/>
                  </a:cubicBezTo>
                  <a:close/>
                  <a:moveTo>
                    <a:pt x="203" y="326"/>
                  </a:moveTo>
                  <a:cubicBezTo>
                    <a:pt x="281" y="326"/>
                    <a:pt x="301" y="257"/>
                    <a:pt x="301" y="192"/>
                  </a:cubicBezTo>
                  <a:cubicBezTo>
                    <a:pt x="301" y="131"/>
                    <a:pt x="268" y="78"/>
                    <a:pt x="203" y="78"/>
                  </a:cubicBezTo>
                  <a:cubicBezTo>
                    <a:pt x="138" y="78"/>
                    <a:pt x="106" y="135"/>
                    <a:pt x="106" y="192"/>
                  </a:cubicBezTo>
                  <a:cubicBezTo>
                    <a:pt x="110" y="257"/>
                    <a:pt x="126" y="326"/>
                    <a:pt x="203"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7" name="Freeform 296"/>
            <p:cNvSpPr>
              <a:spLocks noChangeArrowheads="1"/>
            </p:cNvSpPr>
            <p:nvPr/>
          </p:nvSpPr>
          <p:spPr bwMode="auto">
            <a:xfrm>
              <a:off x="7488" y="1045"/>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7 w 359"/>
                <a:gd name="T15" fmla="*/ 395 h 396"/>
                <a:gd name="T16" fmla="*/ 257 w 359"/>
                <a:gd name="T17" fmla="*/ 188 h 396"/>
                <a:gd name="T18" fmla="*/ 191 w 359"/>
                <a:gd name="T19" fmla="*/ 78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7"/>
                    <a:pt x="175" y="0"/>
                    <a:pt x="228" y="0"/>
                  </a:cubicBezTo>
                  <a:cubicBezTo>
                    <a:pt x="318" y="0"/>
                    <a:pt x="358" y="65"/>
                    <a:pt x="358" y="151"/>
                  </a:cubicBezTo>
                  <a:lnTo>
                    <a:pt x="358" y="395"/>
                  </a:lnTo>
                  <a:lnTo>
                    <a:pt x="257" y="395"/>
                  </a:lnTo>
                  <a:lnTo>
                    <a:pt x="257" y="188"/>
                  </a:lnTo>
                  <a:cubicBezTo>
                    <a:pt x="257" y="139"/>
                    <a:pt x="257" y="78"/>
                    <a:pt x="191" y="78"/>
                  </a:cubicBezTo>
                  <a:cubicBezTo>
                    <a:pt x="118" y="78"/>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8" name="Freeform 297"/>
            <p:cNvSpPr>
              <a:spLocks noChangeArrowheads="1"/>
            </p:cNvSpPr>
            <p:nvPr/>
          </p:nvSpPr>
          <p:spPr bwMode="auto">
            <a:xfrm>
              <a:off x="7982" y="1015"/>
              <a:ext cx="133" cy="118"/>
            </a:xfrm>
            <a:custGeom>
              <a:avLst/>
              <a:gdLst>
                <a:gd name="T0" fmla="*/ 5 w 592"/>
                <a:gd name="T1" fmla="*/ 0 h 526"/>
                <a:gd name="T2" fmla="*/ 172 w 592"/>
                <a:gd name="T3" fmla="*/ 0 h 526"/>
                <a:gd name="T4" fmla="*/ 298 w 592"/>
                <a:gd name="T5" fmla="*/ 395 h 526"/>
                <a:gd name="T6" fmla="*/ 298 w 592"/>
                <a:gd name="T7" fmla="*/ 395 h 526"/>
                <a:gd name="T8" fmla="*/ 424 w 592"/>
                <a:gd name="T9" fmla="*/ 0 h 526"/>
                <a:gd name="T10" fmla="*/ 591 w 592"/>
                <a:gd name="T11" fmla="*/ 0 h 526"/>
                <a:gd name="T12" fmla="*/ 591 w 592"/>
                <a:gd name="T13" fmla="*/ 521 h 526"/>
                <a:gd name="T14" fmla="*/ 489 w 592"/>
                <a:gd name="T15" fmla="*/ 521 h 526"/>
                <a:gd name="T16" fmla="*/ 489 w 592"/>
                <a:gd name="T17" fmla="*/ 94 h 526"/>
                <a:gd name="T18" fmla="*/ 489 w 592"/>
                <a:gd name="T19" fmla="*/ 94 h 526"/>
                <a:gd name="T20" fmla="*/ 347 w 592"/>
                <a:gd name="T21" fmla="*/ 525 h 526"/>
                <a:gd name="T22" fmla="*/ 245 w 592"/>
                <a:gd name="T23" fmla="*/ 525 h 526"/>
                <a:gd name="T24" fmla="*/ 102 w 592"/>
                <a:gd name="T25" fmla="*/ 94 h 526"/>
                <a:gd name="T26" fmla="*/ 102 w 592"/>
                <a:gd name="T27" fmla="*/ 94 h 526"/>
                <a:gd name="T28" fmla="*/ 102 w 592"/>
                <a:gd name="T29" fmla="*/ 525 h 526"/>
                <a:gd name="T30" fmla="*/ 0 w 592"/>
                <a:gd name="T31" fmla="*/ 525 h 526"/>
                <a:gd name="T32" fmla="*/ 0 w 592"/>
                <a:gd name="T33" fmla="*/ 0 h 526"/>
                <a:gd name="T34" fmla="*/ 5 w 592"/>
                <a:gd name="T35"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2" h="526">
                  <a:moveTo>
                    <a:pt x="5" y="0"/>
                  </a:moveTo>
                  <a:lnTo>
                    <a:pt x="172" y="0"/>
                  </a:lnTo>
                  <a:lnTo>
                    <a:pt x="298" y="395"/>
                  </a:lnTo>
                  <a:lnTo>
                    <a:pt x="298" y="395"/>
                  </a:lnTo>
                  <a:lnTo>
                    <a:pt x="424" y="0"/>
                  </a:lnTo>
                  <a:lnTo>
                    <a:pt x="591" y="0"/>
                  </a:lnTo>
                  <a:lnTo>
                    <a:pt x="591" y="521"/>
                  </a:lnTo>
                  <a:lnTo>
                    <a:pt x="489" y="521"/>
                  </a:lnTo>
                  <a:lnTo>
                    <a:pt x="489" y="94"/>
                  </a:lnTo>
                  <a:lnTo>
                    <a:pt x="489" y="94"/>
                  </a:lnTo>
                  <a:lnTo>
                    <a:pt x="347" y="525"/>
                  </a:lnTo>
                  <a:lnTo>
                    <a:pt x="245" y="525"/>
                  </a:lnTo>
                  <a:lnTo>
                    <a:pt x="102" y="94"/>
                  </a:lnTo>
                  <a:lnTo>
                    <a:pt x="102" y="94"/>
                  </a:lnTo>
                  <a:lnTo>
                    <a:pt x="102" y="525"/>
                  </a:lnTo>
                  <a:lnTo>
                    <a:pt x="0" y="525"/>
                  </a:lnTo>
                  <a:lnTo>
                    <a:pt x="0" y="0"/>
                  </a:lnTo>
                  <a:lnTo>
                    <a:pt x="5"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9" name="Freeform 298"/>
            <p:cNvSpPr>
              <a:spLocks noChangeArrowheads="1"/>
            </p:cNvSpPr>
            <p:nvPr/>
          </p:nvSpPr>
          <p:spPr bwMode="auto">
            <a:xfrm>
              <a:off x="8132" y="1047"/>
              <a:ext cx="89" cy="125"/>
            </a:xfrm>
            <a:custGeom>
              <a:avLst/>
              <a:gdLst>
                <a:gd name="T0" fmla="*/ 200 w 396"/>
                <a:gd name="T1" fmla="*/ 281 h 555"/>
                <a:gd name="T2" fmla="*/ 200 w 396"/>
                <a:gd name="T3" fmla="*/ 281 h 555"/>
                <a:gd name="T4" fmla="*/ 293 w 396"/>
                <a:gd name="T5" fmla="*/ 0 h 555"/>
                <a:gd name="T6" fmla="*/ 395 w 396"/>
                <a:gd name="T7" fmla="*/ 0 h 555"/>
                <a:gd name="T8" fmla="*/ 248 w 396"/>
                <a:gd name="T9" fmla="*/ 383 h 555"/>
                <a:gd name="T10" fmla="*/ 90 w 396"/>
                <a:gd name="T11" fmla="*/ 554 h 555"/>
                <a:gd name="T12" fmla="*/ 20 w 396"/>
                <a:gd name="T13" fmla="*/ 542 h 555"/>
                <a:gd name="T14" fmla="*/ 29 w 396"/>
                <a:gd name="T15" fmla="*/ 469 h 555"/>
                <a:gd name="T16" fmla="*/ 82 w 396"/>
                <a:gd name="T17" fmla="*/ 477 h 555"/>
                <a:gd name="T18" fmla="*/ 147 w 396"/>
                <a:gd name="T19" fmla="*/ 408 h 555"/>
                <a:gd name="T20" fmla="*/ 0 w 396"/>
                <a:gd name="T21" fmla="*/ 0 h 555"/>
                <a:gd name="T22" fmla="*/ 110 w 396"/>
                <a:gd name="T23" fmla="*/ 0 h 555"/>
                <a:gd name="T24" fmla="*/ 200 w 396"/>
                <a:gd name="T25" fmla="*/ 28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555">
                  <a:moveTo>
                    <a:pt x="200" y="281"/>
                  </a:moveTo>
                  <a:lnTo>
                    <a:pt x="200" y="281"/>
                  </a:lnTo>
                  <a:lnTo>
                    <a:pt x="293" y="0"/>
                  </a:lnTo>
                  <a:lnTo>
                    <a:pt x="395" y="0"/>
                  </a:lnTo>
                  <a:lnTo>
                    <a:pt x="248" y="383"/>
                  </a:lnTo>
                  <a:cubicBezTo>
                    <a:pt x="216" y="469"/>
                    <a:pt x="191" y="554"/>
                    <a:pt x="90" y="554"/>
                  </a:cubicBezTo>
                  <a:cubicBezTo>
                    <a:pt x="65" y="554"/>
                    <a:pt x="41" y="550"/>
                    <a:pt x="20" y="542"/>
                  </a:cubicBezTo>
                  <a:lnTo>
                    <a:pt x="29" y="469"/>
                  </a:lnTo>
                  <a:cubicBezTo>
                    <a:pt x="41" y="473"/>
                    <a:pt x="57" y="477"/>
                    <a:pt x="82" y="477"/>
                  </a:cubicBezTo>
                  <a:cubicBezTo>
                    <a:pt x="122" y="477"/>
                    <a:pt x="147" y="448"/>
                    <a:pt x="147" y="408"/>
                  </a:cubicBezTo>
                  <a:lnTo>
                    <a:pt x="0" y="0"/>
                  </a:lnTo>
                  <a:lnTo>
                    <a:pt x="110" y="0"/>
                  </a:lnTo>
                  <a:lnTo>
                    <a:pt x="200" y="281"/>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0" name="Freeform 299"/>
            <p:cNvSpPr>
              <a:spLocks noChangeArrowheads="1"/>
            </p:cNvSpPr>
            <p:nvPr/>
          </p:nvSpPr>
          <p:spPr bwMode="auto">
            <a:xfrm>
              <a:off x="8284" y="1015"/>
              <a:ext cx="96" cy="117"/>
            </a:xfrm>
            <a:custGeom>
              <a:avLst/>
              <a:gdLst>
                <a:gd name="T0" fmla="*/ 126 w 428"/>
                <a:gd name="T1" fmla="*/ 0 h 522"/>
                <a:gd name="T2" fmla="*/ 326 w 428"/>
                <a:gd name="T3" fmla="*/ 391 h 522"/>
                <a:gd name="T4" fmla="*/ 326 w 428"/>
                <a:gd name="T5" fmla="*/ 0 h 522"/>
                <a:gd name="T6" fmla="*/ 427 w 428"/>
                <a:gd name="T7" fmla="*/ 0 h 522"/>
                <a:gd name="T8" fmla="*/ 427 w 428"/>
                <a:gd name="T9" fmla="*/ 521 h 522"/>
                <a:gd name="T10" fmla="*/ 301 w 428"/>
                <a:gd name="T11" fmla="*/ 521 h 522"/>
                <a:gd name="T12" fmla="*/ 102 w 428"/>
                <a:gd name="T13" fmla="*/ 130 h 522"/>
                <a:gd name="T14" fmla="*/ 102 w 428"/>
                <a:gd name="T15" fmla="*/ 521 h 522"/>
                <a:gd name="T16" fmla="*/ 0 w 428"/>
                <a:gd name="T17" fmla="*/ 521 h 522"/>
                <a:gd name="T18" fmla="*/ 0 w 428"/>
                <a:gd name="T19" fmla="*/ 0 h 522"/>
                <a:gd name="T20" fmla="*/ 126 w 428"/>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522">
                  <a:moveTo>
                    <a:pt x="126" y="0"/>
                  </a:moveTo>
                  <a:lnTo>
                    <a:pt x="326" y="391"/>
                  </a:lnTo>
                  <a:lnTo>
                    <a:pt x="326" y="0"/>
                  </a:lnTo>
                  <a:lnTo>
                    <a:pt x="427" y="0"/>
                  </a:lnTo>
                  <a:lnTo>
                    <a:pt x="427" y="521"/>
                  </a:lnTo>
                  <a:lnTo>
                    <a:pt x="301" y="521"/>
                  </a:lnTo>
                  <a:lnTo>
                    <a:pt x="102" y="130"/>
                  </a:lnTo>
                  <a:lnTo>
                    <a:pt x="102" y="521"/>
                  </a:lnTo>
                  <a:lnTo>
                    <a:pt x="0" y="521"/>
                  </a:lnTo>
                  <a:lnTo>
                    <a:pt x="0" y="0"/>
                  </a:lnTo>
                  <a:lnTo>
                    <a:pt x="126"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1" name="Freeform 300"/>
            <p:cNvSpPr>
              <a:spLocks noChangeArrowheads="1"/>
            </p:cNvSpPr>
            <p:nvPr/>
          </p:nvSpPr>
          <p:spPr bwMode="auto">
            <a:xfrm>
              <a:off x="8400" y="1045"/>
              <a:ext cx="92" cy="91"/>
            </a:xfrm>
            <a:custGeom>
              <a:avLst/>
              <a:gdLst>
                <a:gd name="T0" fmla="*/ 203 w 408"/>
                <a:gd name="T1" fmla="*/ 0 h 404"/>
                <a:gd name="T2" fmla="*/ 407 w 408"/>
                <a:gd name="T3" fmla="*/ 204 h 404"/>
                <a:gd name="T4" fmla="*/ 203 w 408"/>
                <a:gd name="T5" fmla="*/ 403 h 404"/>
                <a:gd name="T6" fmla="*/ 0 w 408"/>
                <a:gd name="T7" fmla="*/ 204 h 404"/>
                <a:gd name="T8" fmla="*/ 203 w 408"/>
                <a:gd name="T9" fmla="*/ 0 h 404"/>
                <a:gd name="T10" fmla="*/ 203 w 408"/>
                <a:gd name="T11" fmla="*/ 326 h 404"/>
                <a:gd name="T12" fmla="*/ 301 w 408"/>
                <a:gd name="T13" fmla="*/ 192 h 404"/>
                <a:gd name="T14" fmla="*/ 203 w 408"/>
                <a:gd name="T15" fmla="*/ 78 h 404"/>
                <a:gd name="T16" fmla="*/ 106 w 408"/>
                <a:gd name="T17" fmla="*/ 192 h 404"/>
                <a:gd name="T18" fmla="*/ 203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3" y="0"/>
                  </a:moveTo>
                  <a:cubicBezTo>
                    <a:pt x="318" y="0"/>
                    <a:pt x="407" y="78"/>
                    <a:pt x="407" y="204"/>
                  </a:cubicBezTo>
                  <a:cubicBezTo>
                    <a:pt x="407" y="314"/>
                    <a:pt x="334" y="403"/>
                    <a:pt x="203" y="403"/>
                  </a:cubicBezTo>
                  <a:cubicBezTo>
                    <a:pt x="77" y="403"/>
                    <a:pt x="0" y="314"/>
                    <a:pt x="0" y="204"/>
                  </a:cubicBezTo>
                  <a:cubicBezTo>
                    <a:pt x="0" y="78"/>
                    <a:pt x="89" y="0"/>
                    <a:pt x="203" y="0"/>
                  </a:cubicBezTo>
                  <a:close/>
                  <a:moveTo>
                    <a:pt x="203" y="326"/>
                  </a:moveTo>
                  <a:cubicBezTo>
                    <a:pt x="281" y="326"/>
                    <a:pt x="301" y="257"/>
                    <a:pt x="301" y="192"/>
                  </a:cubicBezTo>
                  <a:cubicBezTo>
                    <a:pt x="301" y="131"/>
                    <a:pt x="269" y="78"/>
                    <a:pt x="203" y="78"/>
                  </a:cubicBezTo>
                  <a:cubicBezTo>
                    <a:pt x="138" y="78"/>
                    <a:pt x="106" y="135"/>
                    <a:pt x="106" y="192"/>
                  </a:cubicBezTo>
                  <a:cubicBezTo>
                    <a:pt x="106" y="257"/>
                    <a:pt x="126" y="326"/>
                    <a:pt x="203"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2" name="Freeform 301"/>
            <p:cNvSpPr>
              <a:spLocks noChangeArrowheads="1"/>
            </p:cNvSpPr>
            <p:nvPr/>
          </p:nvSpPr>
          <p:spPr bwMode="auto">
            <a:xfrm>
              <a:off x="8501" y="1022"/>
              <a:ext cx="61" cy="114"/>
            </a:xfrm>
            <a:custGeom>
              <a:avLst/>
              <a:gdLst>
                <a:gd name="T0" fmla="*/ 73 w 274"/>
                <a:gd name="T1" fmla="*/ 184 h 506"/>
                <a:gd name="T2" fmla="*/ 0 w 274"/>
                <a:gd name="T3" fmla="*/ 184 h 506"/>
                <a:gd name="T4" fmla="*/ 0 w 274"/>
                <a:gd name="T5" fmla="*/ 110 h 506"/>
                <a:gd name="T6" fmla="*/ 73 w 274"/>
                <a:gd name="T7" fmla="*/ 110 h 506"/>
                <a:gd name="T8" fmla="*/ 73 w 274"/>
                <a:gd name="T9" fmla="*/ 33 h 506"/>
                <a:gd name="T10" fmla="*/ 175 w 274"/>
                <a:gd name="T11" fmla="*/ 0 h 506"/>
                <a:gd name="T12" fmla="*/ 175 w 274"/>
                <a:gd name="T13" fmla="*/ 110 h 506"/>
                <a:gd name="T14" fmla="*/ 264 w 274"/>
                <a:gd name="T15" fmla="*/ 110 h 506"/>
                <a:gd name="T16" fmla="*/ 264 w 274"/>
                <a:gd name="T17" fmla="*/ 184 h 506"/>
                <a:gd name="T18" fmla="*/ 175 w 274"/>
                <a:gd name="T19" fmla="*/ 184 h 506"/>
                <a:gd name="T20" fmla="*/ 175 w 274"/>
                <a:gd name="T21" fmla="*/ 363 h 506"/>
                <a:gd name="T22" fmla="*/ 224 w 274"/>
                <a:gd name="T23" fmla="*/ 428 h 506"/>
                <a:gd name="T24" fmla="*/ 268 w 274"/>
                <a:gd name="T25" fmla="*/ 416 h 506"/>
                <a:gd name="T26" fmla="*/ 273 w 274"/>
                <a:gd name="T27" fmla="*/ 497 h 506"/>
                <a:gd name="T28" fmla="*/ 199 w 274"/>
                <a:gd name="T29" fmla="*/ 505 h 506"/>
                <a:gd name="T30" fmla="*/ 77 w 274"/>
                <a:gd name="T31" fmla="*/ 379 h 506"/>
                <a:gd name="T32" fmla="*/ 77 w 274"/>
                <a:gd name="T33" fmla="*/ 184 h 506"/>
                <a:gd name="T34" fmla="*/ 73 w 274"/>
                <a:gd name="T35" fmla="*/ 18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3" y="184"/>
                  </a:moveTo>
                  <a:lnTo>
                    <a:pt x="0" y="184"/>
                  </a:lnTo>
                  <a:lnTo>
                    <a:pt x="0" y="110"/>
                  </a:lnTo>
                  <a:lnTo>
                    <a:pt x="73" y="110"/>
                  </a:lnTo>
                  <a:lnTo>
                    <a:pt x="73" y="33"/>
                  </a:lnTo>
                  <a:lnTo>
                    <a:pt x="175" y="0"/>
                  </a:lnTo>
                  <a:lnTo>
                    <a:pt x="175" y="110"/>
                  </a:lnTo>
                  <a:lnTo>
                    <a:pt x="264" y="110"/>
                  </a:lnTo>
                  <a:lnTo>
                    <a:pt x="264" y="184"/>
                  </a:lnTo>
                  <a:lnTo>
                    <a:pt x="175" y="184"/>
                  </a:lnTo>
                  <a:lnTo>
                    <a:pt x="175" y="363"/>
                  </a:lnTo>
                  <a:cubicBezTo>
                    <a:pt x="175" y="395"/>
                    <a:pt x="183" y="428"/>
                    <a:pt x="224" y="428"/>
                  </a:cubicBezTo>
                  <a:cubicBezTo>
                    <a:pt x="240" y="428"/>
                    <a:pt x="260" y="424"/>
                    <a:pt x="268" y="416"/>
                  </a:cubicBezTo>
                  <a:lnTo>
                    <a:pt x="273" y="497"/>
                  </a:lnTo>
                  <a:cubicBezTo>
                    <a:pt x="252" y="501"/>
                    <a:pt x="228" y="505"/>
                    <a:pt x="199" y="505"/>
                  </a:cubicBezTo>
                  <a:cubicBezTo>
                    <a:pt x="122" y="505"/>
                    <a:pt x="77" y="456"/>
                    <a:pt x="77" y="379"/>
                  </a:cubicBezTo>
                  <a:lnTo>
                    <a:pt x="77" y="184"/>
                  </a:lnTo>
                  <a:lnTo>
                    <a:pt x="73" y="184"/>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3" name="Freeform 302"/>
            <p:cNvSpPr>
              <a:spLocks noChangeArrowheads="1"/>
            </p:cNvSpPr>
            <p:nvPr/>
          </p:nvSpPr>
          <p:spPr bwMode="auto">
            <a:xfrm>
              <a:off x="8569" y="1045"/>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73 w 363"/>
                <a:gd name="T21" fmla="*/ 163 h 404"/>
                <a:gd name="T22" fmla="*/ 191 w 363"/>
                <a:gd name="T23" fmla="*/ 74 h 404"/>
                <a:gd name="T24" fmla="*/ 102 w 363"/>
                <a:gd name="T25" fmla="*/ 163 h 404"/>
                <a:gd name="T26" fmla="*/ 273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2" y="330"/>
                    <a:pt x="293" y="314"/>
                    <a:pt x="330" y="289"/>
                  </a:cubicBezTo>
                  <a:lnTo>
                    <a:pt x="330" y="371"/>
                  </a:lnTo>
                  <a:lnTo>
                    <a:pt x="338" y="371"/>
                  </a:lnTo>
                  <a:close/>
                  <a:moveTo>
                    <a:pt x="273" y="163"/>
                  </a:moveTo>
                  <a:cubicBezTo>
                    <a:pt x="269" y="114"/>
                    <a:pt x="248" y="74"/>
                    <a:pt x="191" y="74"/>
                  </a:cubicBezTo>
                  <a:cubicBezTo>
                    <a:pt x="134" y="74"/>
                    <a:pt x="106" y="114"/>
                    <a:pt x="102" y="163"/>
                  </a:cubicBezTo>
                  <a:lnTo>
                    <a:pt x="273"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4" name="Freeform 303"/>
            <p:cNvSpPr>
              <a:spLocks noChangeArrowheads="1"/>
            </p:cNvSpPr>
            <p:nvPr/>
          </p:nvSpPr>
          <p:spPr bwMode="auto">
            <a:xfrm>
              <a:off x="8663" y="1045"/>
              <a:ext cx="64" cy="91"/>
            </a:xfrm>
            <a:custGeom>
              <a:avLst/>
              <a:gdLst>
                <a:gd name="T0" fmla="*/ 261 w 286"/>
                <a:gd name="T1" fmla="*/ 90 h 404"/>
                <a:gd name="T2" fmla="*/ 171 w 286"/>
                <a:gd name="T3" fmla="*/ 74 h 404"/>
                <a:gd name="T4" fmla="*/ 110 w 286"/>
                <a:gd name="T5" fmla="*/ 114 h 404"/>
                <a:gd name="T6" fmla="*/ 285 w 286"/>
                <a:gd name="T7" fmla="*/ 277 h 404"/>
                <a:gd name="T8" fmla="*/ 123 w 286"/>
                <a:gd name="T9" fmla="*/ 403 h 404"/>
                <a:gd name="T10" fmla="*/ 8 w 286"/>
                <a:gd name="T11" fmla="*/ 387 h 404"/>
                <a:gd name="T12" fmla="*/ 13 w 286"/>
                <a:gd name="T13" fmla="*/ 306 h 404"/>
                <a:gd name="T14" fmla="*/ 110 w 286"/>
                <a:gd name="T15" fmla="*/ 330 h 404"/>
                <a:gd name="T16" fmla="*/ 175 w 286"/>
                <a:gd name="T17" fmla="*/ 281 h 404"/>
                <a:gd name="T18" fmla="*/ 0 w 286"/>
                <a:gd name="T19" fmla="*/ 118 h 404"/>
                <a:gd name="T20" fmla="*/ 151 w 286"/>
                <a:gd name="T21" fmla="*/ 0 h 404"/>
                <a:gd name="T22" fmla="*/ 261 w 286"/>
                <a:gd name="T23" fmla="*/ 12 h 404"/>
                <a:gd name="T24" fmla="*/ 261 w 286"/>
                <a:gd name="T25"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1" y="90"/>
                  </a:moveTo>
                  <a:cubicBezTo>
                    <a:pt x="228" y="78"/>
                    <a:pt x="208" y="74"/>
                    <a:pt x="171" y="74"/>
                  </a:cubicBezTo>
                  <a:cubicBezTo>
                    <a:pt x="143" y="74"/>
                    <a:pt x="110" y="82"/>
                    <a:pt x="110" y="114"/>
                  </a:cubicBezTo>
                  <a:cubicBezTo>
                    <a:pt x="110" y="175"/>
                    <a:pt x="285" y="139"/>
                    <a:pt x="285" y="277"/>
                  </a:cubicBezTo>
                  <a:cubicBezTo>
                    <a:pt x="285" y="367"/>
                    <a:pt x="204" y="403"/>
                    <a:pt x="123" y="403"/>
                  </a:cubicBezTo>
                  <a:cubicBezTo>
                    <a:pt x="86" y="403"/>
                    <a:pt x="45" y="395"/>
                    <a:pt x="8" y="387"/>
                  </a:cubicBezTo>
                  <a:lnTo>
                    <a:pt x="13" y="306"/>
                  </a:lnTo>
                  <a:cubicBezTo>
                    <a:pt x="45" y="322"/>
                    <a:pt x="78" y="330"/>
                    <a:pt x="110" y="330"/>
                  </a:cubicBezTo>
                  <a:cubicBezTo>
                    <a:pt x="135" y="330"/>
                    <a:pt x="175" y="322"/>
                    <a:pt x="175" y="281"/>
                  </a:cubicBezTo>
                  <a:cubicBezTo>
                    <a:pt x="175" y="204"/>
                    <a:pt x="0" y="257"/>
                    <a:pt x="0" y="118"/>
                  </a:cubicBezTo>
                  <a:cubicBezTo>
                    <a:pt x="0" y="37"/>
                    <a:pt x="74" y="0"/>
                    <a:pt x="151" y="0"/>
                  </a:cubicBezTo>
                  <a:cubicBezTo>
                    <a:pt x="200" y="0"/>
                    <a:pt x="228" y="8"/>
                    <a:pt x="261" y="12"/>
                  </a:cubicBezTo>
                  <a:lnTo>
                    <a:pt x="261"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5" name="Freeform 304"/>
            <p:cNvSpPr>
              <a:spLocks noChangeArrowheads="1"/>
            </p:cNvSpPr>
            <p:nvPr/>
          </p:nvSpPr>
          <p:spPr bwMode="auto">
            <a:xfrm>
              <a:off x="409" y="1445"/>
              <a:ext cx="80" cy="119"/>
            </a:xfrm>
            <a:custGeom>
              <a:avLst/>
              <a:gdLst>
                <a:gd name="T0" fmla="*/ 4 w 359"/>
                <a:gd name="T1" fmla="*/ 0 h 527"/>
                <a:gd name="T2" fmla="*/ 139 w 359"/>
                <a:gd name="T3" fmla="*/ 0 h 527"/>
                <a:gd name="T4" fmla="*/ 358 w 359"/>
                <a:gd name="T5" fmla="*/ 159 h 527"/>
                <a:gd name="T6" fmla="*/ 155 w 359"/>
                <a:gd name="T7" fmla="*/ 326 h 527"/>
                <a:gd name="T8" fmla="*/ 106 w 359"/>
                <a:gd name="T9" fmla="*/ 326 h 527"/>
                <a:gd name="T10" fmla="*/ 106 w 359"/>
                <a:gd name="T11" fmla="*/ 526 h 527"/>
                <a:gd name="T12" fmla="*/ 0 w 359"/>
                <a:gd name="T13" fmla="*/ 526 h 527"/>
                <a:gd name="T14" fmla="*/ 0 w 359"/>
                <a:gd name="T15" fmla="*/ 0 h 527"/>
                <a:gd name="T16" fmla="*/ 4 w 359"/>
                <a:gd name="T17" fmla="*/ 0 h 527"/>
                <a:gd name="T18" fmla="*/ 106 w 359"/>
                <a:gd name="T19" fmla="*/ 241 h 527"/>
                <a:gd name="T20" fmla="*/ 147 w 359"/>
                <a:gd name="T21" fmla="*/ 241 h 527"/>
                <a:gd name="T22" fmla="*/ 244 w 359"/>
                <a:gd name="T23" fmla="*/ 163 h 527"/>
                <a:gd name="T24" fmla="*/ 147 w 359"/>
                <a:gd name="T25" fmla="*/ 82 h 527"/>
                <a:gd name="T26" fmla="*/ 106 w 359"/>
                <a:gd name="T27" fmla="*/ 82 h 527"/>
                <a:gd name="T28" fmla="*/ 106 w 359"/>
                <a:gd name="T29" fmla="*/ 241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7">
                  <a:moveTo>
                    <a:pt x="4" y="0"/>
                  </a:moveTo>
                  <a:lnTo>
                    <a:pt x="139" y="0"/>
                  </a:lnTo>
                  <a:cubicBezTo>
                    <a:pt x="253" y="0"/>
                    <a:pt x="358" y="33"/>
                    <a:pt x="358" y="159"/>
                  </a:cubicBezTo>
                  <a:cubicBezTo>
                    <a:pt x="358" y="281"/>
                    <a:pt x="269" y="326"/>
                    <a:pt x="155" y="326"/>
                  </a:cubicBezTo>
                  <a:lnTo>
                    <a:pt x="106" y="326"/>
                  </a:lnTo>
                  <a:lnTo>
                    <a:pt x="106" y="526"/>
                  </a:lnTo>
                  <a:lnTo>
                    <a:pt x="0" y="526"/>
                  </a:lnTo>
                  <a:lnTo>
                    <a:pt x="0" y="0"/>
                  </a:lnTo>
                  <a:lnTo>
                    <a:pt x="4" y="0"/>
                  </a:lnTo>
                  <a:close/>
                  <a:moveTo>
                    <a:pt x="106" y="241"/>
                  </a:moveTo>
                  <a:lnTo>
                    <a:pt x="147" y="241"/>
                  </a:lnTo>
                  <a:cubicBezTo>
                    <a:pt x="200" y="241"/>
                    <a:pt x="244" y="224"/>
                    <a:pt x="244" y="163"/>
                  </a:cubicBezTo>
                  <a:cubicBezTo>
                    <a:pt x="244" y="102"/>
                    <a:pt x="200" y="82"/>
                    <a:pt x="147" y="82"/>
                  </a:cubicBezTo>
                  <a:lnTo>
                    <a:pt x="106" y="82"/>
                  </a:lnTo>
                  <a:lnTo>
                    <a:pt x="106" y="241"/>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6" name="Freeform 305"/>
            <p:cNvSpPr>
              <a:spLocks noChangeArrowheads="1"/>
            </p:cNvSpPr>
            <p:nvPr/>
          </p:nvSpPr>
          <p:spPr bwMode="auto">
            <a:xfrm>
              <a:off x="498" y="1475"/>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29 h 404"/>
                <a:gd name="T14" fmla="*/ 330 w 363"/>
                <a:gd name="T15" fmla="*/ 289 h 404"/>
                <a:gd name="T16" fmla="*/ 330 w 363"/>
                <a:gd name="T17" fmla="*/ 370 h 404"/>
                <a:gd name="T18" fmla="*/ 338 w 363"/>
                <a:gd name="T19" fmla="*/ 370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29"/>
                    <a:pt x="0" y="203"/>
                  </a:cubicBezTo>
                  <a:cubicBezTo>
                    <a:pt x="0" y="93"/>
                    <a:pt x="61" y="0"/>
                    <a:pt x="179" y="0"/>
                  </a:cubicBezTo>
                  <a:cubicBezTo>
                    <a:pt x="322" y="0"/>
                    <a:pt x="362" y="97"/>
                    <a:pt x="362" y="232"/>
                  </a:cubicBezTo>
                  <a:lnTo>
                    <a:pt x="94" y="232"/>
                  </a:lnTo>
                  <a:cubicBezTo>
                    <a:pt x="98" y="293"/>
                    <a:pt x="143" y="329"/>
                    <a:pt x="204" y="329"/>
                  </a:cubicBezTo>
                  <a:cubicBezTo>
                    <a:pt x="252" y="329"/>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7" name="Freeform 306"/>
            <p:cNvSpPr>
              <a:spLocks noChangeArrowheads="1"/>
            </p:cNvSpPr>
            <p:nvPr/>
          </p:nvSpPr>
          <p:spPr bwMode="auto">
            <a:xfrm>
              <a:off x="600" y="1475"/>
              <a:ext cx="51" cy="90"/>
            </a:xfrm>
            <a:custGeom>
              <a:avLst/>
              <a:gdLst>
                <a:gd name="T0" fmla="*/ 0 w 229"/>
                <a:gd name="T1" fmla="*/ 8 h 400"/>
                <a:gd name="T2" fmla="*/ 89 w 229"/>
                <a:gd name="T3" fmla="*/ 8 h 400"/>
                <a:gd name="T4" fmla="*/ 89 w 229"/>
                <a:gd name="T5" fmla="*/ 97 h 400"/>
                <a:gd name="T6" fmla="*/ 89 w 229"/>
                <a:gd name="T7" fmla="*/ 97 h 400"/>
                <a:gd name="T8" fmla="*/ 195 w 229"/>
                <a:gd name="T9" fmla="*/ 0 h 400"/>
                <a:gd name="T10" fmla="*/ 228 w 229"/>
                <a:gd name="T11" fmla="*/ 4 h 400"/>
                <a:gd name="T12" fmla="*/ 228 w 229"/>
                <a:gd name="T13" fmla="*/ 106 h 400"/>
                <a:gd name="T14" fmla="*/ 183 w 229"/>
                <a:gd name="T15" fmla="*/ 97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7"/>
                  </a:lnTo>
                  <a:lnTo>
                    <a:pt x="89" y="97"/>
                  </a:lnTo>
                  <a:cubicBezTo>
                    <a:pt x="94" y="61"/>
                    <a:pt x="134" y="0"/>
                    <a:pt x="195" y="0"/>
                  </a:cubicBezTo>
                  <a:cubicBezTo>
                    <a:pt x="204" y="0"/>
                    <a:pt x="216" y="0"/>
                    <a:pt x="228" y="4"/>
                  </a:cubicBezTo>
                  <a:lnTo>
                    <a:pt x="228" y="106"/>
                  </a:lnTo>
                  <a:cubicBezTo>
                    <a:pt x="220" y="101"/>
                    <a:pt x="199" y="97"/>
                    <a:pt x="183" y="97"/>
                  </a:cubicBezTo>
                  <a:cubicBezTo>
                    <a:pt x="102" y="97"/>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8" name="Freeform 307"/>
            <p:cNvSpPr>
              <a:spLocks noChangeArrowheads="1"/>
            </p:cNvSpPr>
            <p:nvPr/>
          </p:nvSpPr>
          <p:spPr bwMode="auto">
            <a:xfrm>
              <a:off x="656" y="1475"/>
              <a:ext cx="66" cy="91"/>
            </a:xfrm>
            <a:custGeom>
              <a:avLst/>
              <a:gdLst>
                <a:gd name="T0" fmla="*/ 277 w 294"/>
                <a:gd name="T1" fmla="*/ 89 h 404"/>
                <a:gd name="T2" fmla="*/ 208 w 294"/>
                <a:gd name="T3" fmla="*/ 77 h 404"/>
                <a:gd name="T4" fmla="*/ 106 w 294"/>
                <a:gd name="T5" fmla="*/ 199 h 404"/>
                <a:gd name="T6" fmla="*/ 212 w 294"/>
                <a:gd name="T7" fmla="*/ 325 h 404"/>
                <a:gd name="T8" fmla="*/ 289 w 294"/>
                <a:gd name="T9" fmla="*/ 309 h 404"/>
                <a:gd name="T10" fmla="*/ 293 w 294"/>
                <a:gd name="T11" fmla="*/ 391 h 404"/>
                <a:gd name="T12" fmla="*/ 192 w 294"/>
                <a:gd name="T13" fmla="*/ 403 h 404"/>
                <a:gd name="T14" fmla="*/ 0 w 294"/>
                <a:gd name="T15" fmla="*/ 199 h 404"/>
                <a:gd name="T16" fmla="*/ 188 w 294"/>
                <a:gd name="T17" fmla="*/ 0 h 404"/>
                <a:gd name="T18" fmla="*/ 285 w 294"/>
                <a:gd name="T19" fmla="*/ 12 h 404"/>
                <a:gd name="T20" fmla="*/ 277 w 294"/>
                <a:gd name="T21"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89"/>
                  </a:moveTo>
                  <a:cubicBezTo>
                    <a:pt x="261" y="81"/>
                    <a:pt x="241" y="77"/>
                    <a:pt x="208" y="77"/>
                  </a:cubicBezTo>
                  <a:cubicBezTo>
                    <a:pt x="147" y="77"/>
                    <a:pt x="106" y="126"/>
                    <a:pt x="106" y="199"/>
                  </a:cubicBezTo>
                  <a:cubicBezTo>
                    <a:pt x="106" y="268"/>
                    <a:pt x="139" y="325"/>
                    <a:pt x="212" y="325"/>
                  </a:cubicBezTo>
                  <a:cubicBezTo>
                    <a:pt x="241" y="325"/>
                    <a:pt x="273" y="313"/>
                    <a:pt x="289" y="309"/>
                  </a:cubicBezTo>
                  <a:lnTo>
                    <a:pt x="293" y="391"/>
                  </a:lnTo>
                  <a:cubicBezTo>
                    <a:pt x="265" y="399"/>
                    <a:pt x="232" y="403"/>
                    <a:pt x="192" y="403"/>
                  </a:cubicBezTo>
                  <a:cubicBezTo>
                    <a:pt x="65" y="403"/>
                    <a:pt x="0" y="317"/>
                    <a:pt x="0" y="199"/>
                  </a:cubicBezTo>
                  <a:cubicBezTo>
                    <a:pt x="0" y="89"/>
                    <a:pt x="65" y="0"/>
                    <a:pt x="188" y="0"/>
                  </a:cubicBezTo>
                  <a:cubicBezTo>
                    <a:pt x="228" y="0"/>
                    <a:pt x="257" y="4"/>
                    <a:pt x="285" y="12"/>
                  </a:cubicBezTo>
                  <a:lnTo>
                    <a:pt x="277"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9" name="Freeform 308"/>
            <p:cNvSpPr>
              <a:spLocks noChangeArrowheads="1"/>
            </p:cNvSpPr>
            <p:nvPr/>
          </p:nvSpPr>
          <p:spPr bwMode="auto">
            <a:xfrm>
              <a:off x="732" y="1475"/>
              <a:ext cx="82" cy="91"/>
            </a:xfrm>
            <a:custGeom>
              <a:avLst/>
              <a:gdLst>
                <a:gd name="T0" fmla="*/ 338 w 364"/>
                <a:gd name="T1" fmla="*/ 370 h 404"/>
                <a:gd name="T2" fmla="*/ 204 w 364"/>
                <a:gd name="T3" fmla="*/ 403 h 404"/>
                <a:gd name="T4" fmla="*/ 0 w 364"/>
                <a:gd name="T5" fmla="*/ 203 h 404"/>
                <a:gd name="T6" fmla="*/ 179 w 364"/>
                <a:gd name="T7" fmla="*/ 0 h 404"/>
                <a:gd name="T8" fmla="*/ 363 w 364"/>
                <a:gd name="T9" fmla="*/ 232 h 404"/>
                <a:gd name="T10" fmla="*/ 94 w 364"/>
                <a:gd name="T11" fmla="*/ 232 h 404"/>
                <a:gd name="T12" fmla="*/ 204 w 364"/>
                <a:gd name="T13" fmla="*/ 329 h 404"/>
                <a:gd name="T14" fmla="*/ 330 w 364"/>
                <a:gd name="T15" fmla="*/ 289 h 404"/>
                <a:gd name="T16" fmla="*/ 330 w 364"/>
                <a:gd name="T17" fmla="*/ 370 h 404"/>
                <a:gd name="T18" fmla="*/ 338 w 364"/>
                <a:gd name="T19" fmla="*/ 370 h 404"/>
                <a:gd name="T20" fmla="*/ 269 w 364"/>
                <a:gd name="T21" fmla="*/ 163 h 404"/>
                <a:gd name="T22" fmla="*/ 187 w 364"/>
                <a:gd name="T23" fmla="*/ 73 h 404"/>
                <a:gd name="T24" fmla="*/ 98 w 364"/>
                <a:gd name="T25" fmla="*/ 163 h 404"/>
                <a:gd name="T26" fmla="*/ 269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0"/>
                  </a:moveTo>
                  <a:cubicBezTo>
                    <a:pt x="301" y="391"/>
                    <a:pt x="261" y="403"/>
                    <a:pt x="204" y="403"/>
                  </a:cubicBezTo>
                  <a:cubicBezTo>
                    <a:pt x="78" y="403"/>
                    <a:pt x="0" y="329"/>
                    <a:pt x="0" y="203"/>
                  </a:cubicBezTo>
                  <a:cubicBezTo>
                    <a:pt x="0" y="93"/>
                    <a:pt x="61" y="0"/>
                    <a:pt x="179" y="0"/>
                  </a:cubicBezTo>
                  <a:cubicBezTo>
                    <a:pt x="322" y="0"/>
                    <a:pt x="363" y="97"/>
                    <a:pt x="363" y="232"/>
                  </a:cubicBezTo>
                  <a:lnTo>
                    <a:pt x="94" y="232"/>
                  </a:lnTo>
                  <a:cubicBezTo>
                    <a:pt x="98" y="293"/>
                    <a:pt x="143" y="329"/>
                    <a:pt x="204" y="329"/>
                  </a:cubicBezTo>
                  <a:cubicBezTo>
                    <a:pt x="253" y="329"/>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0" name="Freeform 309"/>
            <p:cNvSpPr>
              <a:spLocks noChangeArrowheads="1"/>
            </p:cNvSpPr>
            <p:nvPr/>
          </p:nvSpPr>
          <p:spPr bwMode="auto">
            <a:xfrm>
              <a:off x="830" y="1475"/>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0 h 396"/>
                <a:gd name="T12" fmla="*/ 358 w 359"/>
                <a:gd name="T13" fmla="*/ 395 h 396"/>
                <a:gd name="T14" fmla="*/ 256 w 359"/>
                <a:gd name="T15" fmla="*/ 395 h 396"/>
                <a:gd name="T16" fmla="*/ 256 w 359"/>
                <a:gd name="T17" fmla="*/ 187 h 396"/>
                <a:gd name="T18" fmla="*/ 191 w 359"/>
                <a:gd name="T19" fmla="*/ 77 h 396"/>
                <a:gd name="T20" fmla="*/ 102 w 359"/>
                <a:gd name="T21" fmla="*/ 203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0"/>
                  </a:cubicBezTo>
                  <a:lnTo>
                    <a:pt x="358" y="395"/>
                  </a:lnTo>
                  <a:lnTo>
                    <a:pt x="256" y="395"/>
                  </a:lnTo>
                  <a:lnTo>
                    <a:pt x="256" y="187"/>
                  </a:lnTo>
                  <a:cubicBezTo>
                    <a:pt x="256" y="138"/>
                    <a:pt x="256" y="77"/>
                    <a:pt x="191" y="77"/>
                  </a:cubicBezTo>
                  <a:cubicBezTo>
                    <a:pt x="118" y="77"/>
                    <a:pt x="102" y="154"/>
                    <a:pt x="102" y="203"/>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1" name="Freeform 310"/>
            <p:cNvSpPr>
              <a:spLocks noChangeArrowheads="1"/>
            </p:cNvSpPr>
            <p:nvPr/>
          </p:nvSpPr>
          <p:spPr bwMode="auto">
            <a:xfrm>
              <a:off x="926" y="1452"/>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2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2"/>
                  </a:lnTo>
                  <a:lnTo>
                    <a:pt x="175" y="0"/>
                  </a:lnTo>
                  <a:lnTo>
                    <a:pt x="175" y="110"/>
                  </a:lnTo>
                  <a:lnTo>
                    <a:pt x="265" y="110"/>
                  </a:lnTo>
                  <a:lnTo>
                    <a:pt x="265" y="183"/>
                  </a:lnTo>
                  <a:lnTo>
                    <a:pt x="175" y="183"/>
                  </a:lnTo>
                  <a:lnTo>
                    <a:pt x="175" y="362"/>
                  </a:lnTo>
                  <a:cubicBezTo>
                    <a:pt x="175" y="395"/>
                    <a:pt x="184" y="427"/>
                    <a:pt x="224" y="427"/>
                  </a:cubicBezTo>
                  <a:cubicBezTo>
                    <a:pt x="241" y="427"/>
                    <a:pt x="261" y="423"/>
                    <a:pt x="269" y="415"/>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2" name="Freeform 311"/>
            <p:cNvSpPr>
              <a:spLocks noChangeArrowheads="1"/>
            </p:cNvSpPr>
            <p:nvPr/>
          </p:nvSpPr>
          <p:spPr bwMode="auto">
            <a:xfrm>
              <a:off x="997" y="1475"/>
              <a:ext cx="78" cy="91"/>
            </a:xfrm>
            <a:custGeom>
              <a:avLst/>
              <a:gdLst>
                <a:gd name="T0" fmla="*/ 40 w 347"/>
                <a:gd name="T1" fmla="*/ 28 h 404"/>
                <a:gd name="T2" fmla="*/ 175 w 347"/>
                <a:gd name="T3" fmla="*/ 0 h 404"/>
                <a:gd name="T4" fmla="*/ 342 w 347"/>
                <a:gd name="T5" fmla="*/ 163 h 404"/>
                <a:gd name="T6" fmla="*/ 342 w 347"/>
                <a:gd name="T7" fmla="*/ 211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4 h 404"/>
                <a:gd name="T26" fmla="*/ 252 w 347"/>
                <a:gd name="T27" fmla="*/ 154 h 404"/>
                <a:gd name="T28" fmla="*/ 167 w 347"/>
                <a:gd name="T29" fmla="*/ 73 h 404"/>
                <a:gd name="T30" fmla="*/ 49 w 347"/>
                <a:gd name="T31" fmla="*/ 114 h 404"/>
                <a:gd name="T32" fmla="*/ 40 w 347"/>
                <a:gd name="T33" fmla="*/ 28 h 404"/>
                <a:gd name="T34" fmla="*/ 159 w 347"/>
                <a:gd name="T35" fmla="*/ 329 h 404"/>
                <a:gd name="T36" fmla="*/ 228 w 347"/>
                <a:gd name="T37" fmla="*/ 297 h 404"/>
                <a:gd name="T38" fmla="*/ 248 w 347"/>
                <a:gd name="T39" fmla="*/ 215 h 404"/>
                <a:gd name="T40" fmla="*/ 203 w 347"/>
                <a:gd name="T41" fmla="*/ 215 h 404"/>
                <a:gd name="T42" fmla="*/ 93 w 347"/>
                <a:gd name="T43" fmla="*/ 281 h 404"/>
                <a:gd name="T44" fmla="*/ 159 w 347"/>
                <a:gd name="T45" fmla="*/ 32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1"/>
                  </a:lnTo>
                  <a:cubicBezTo>
                    <a:pt x="342" y="252"/>
                    <a:pt x="342" y="281"/>
                    <a:pt x="342" y="309"/>
                  </a:cubicBezTo>
                  <a:cubicBezTo>
                    <a:pt x="342" y="338"/>
                    <a:pt x="346" y="366"/>
                    <a:pt x="346" y="395"/>
                  </a:cubicBezTo>
                  <a:lnTo>
                    <a:pt x="256" y="395"/>
                  </a:lnTo>
                  <a:cubicBezTo>
                    <a:pt x="252" y="374"/>
                    <a:pt x="252" y="350"/>
                    <a:pt x="252" y="338"/>
                  </a:cubicBezTo>
                  <a:lnTo>
                    <a:pt x="252" y="338"/>
                  </a:lnTo>
                  <a:cubicBezTo>
                    <a:pt x="228" y="378"/>
                    <a:pt x="179" y="403"/>
                    <a:pt x="134" y="403"/>
                  </a:cubicBezTo>
                  <a:cubicBezTo>
                    <a:pt x="65" y="403"/>
                    <a:pt x="0" y="362"/>
                    <a:pt x="0" y="289"/>
                  </a:cubicBezTo>
                  <a:cubicBezTo>
                    <a:pt x="0" y="232"/>
                    <a:pt x="28" y="199"/>
                    <a:pt x="65" y="179"/>
                  </a:cubicBezTo>
                  <a:cubicBezTo>
                    <a:pt x="102" y="158"/>
                    <a:pt x="154" y="154"/>
                    <a:pt x="195" y="154"/>
                  </a:cubicBezTo>
                  <a:lnTo>
                    <a:pt x="252" y="154"/>
                  </a:lnTo>
                  <a:cubicBezTo>
                    <a:pt x="252" y="93"/>
                    <a:pt x="224" y="73"/>
                    <a:pt x="167" y="73"/>
                  </a:cubicBezTo>
                  <a:cubicBezTo>
                    <a:pt x="126" y="73"/>
                    <a:pt x="81" y="89"/>
                    <a:pt x="49" y="114"/>
                  </a:cubicBezTo>
                  <a:lnTo>
                    <a:pt x="40" y="28"/>
                  </a:lnTo>
                  <a:close/>
                  <a:moveTo>
                    <a:pt x="159" y="329"/>
                  </a:moveTo>
                  <a:cubicBezTo>
                    <a:pt x="191" y="329"/>
                    <a:pt x="211" y="317"/>
                    <a:pt x="228" y="297"/>
                  </a:cubicBezTo>
                  <a:cubicBezTo>
                    <a:pt x="244" y="277"/>
                    <a:pt x="248" y="248"/>
                    <a:pt x="248" y="215"/>
                  </a:cubicBezTo>
                  <a:lnTo>
                    <a:pt x="203" y="215"/>
                  </a:lnTo>
                  <a:cubicBezTo>
                    <a:pt x="159" y="215"/>
                    <a:pt x="93" y="224"/>
                    <a:pt x="93" y="281"/>
                  </a:cubicBezTo>
                  <a:cubicBezTo>
                    <a:pt x="93" y="313"/>
                    <a:pt x="122" y="329"/>
                    <a:pt x="159" y="32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3" name="Freeform 312"/>
            <p:cNvSpPr>
              <a:spLocks noChangeArrowheads="1"/>
            </p:cNvSpPr>
            <p:nvPr/>
          </p:nvSpPr>
          <p:spPr bwMode="auto">
            <a:xfrm>
              <a:off x="1092" y="1475"/>
              <a:ext cx="84" cy="127"/>
            </a:xfrm>
            <a:custGeom>
              <a:avLst/>
              <a:gdLst>
                <a:gd name="T0" fmla="*/ 375 w 376"/>
                <a:gd name="T1" fmla="*/ 8 h 563"/>
                <a:gd name="T2" fmla="*/ 375 w 376"/>
                <a:gd name="T3" fmla="*/ 358 h 563"/>
                <a:gd name="T4" fmla="*/ 171 w 376"/>
                <a:gd name="T5" fmla="*/ 562 h 563"/>
                <a:gd name="T6" fmla="*/ 37 w 376"/>
                <a:gd name="T7" fmla="*/ 537 h 563"/>
                <a:gd name="T8" fmla="*/ 45 w 376"/>
                <a:gd name="T9" fmla="*/ 452 h 563"/>
                <a:gd name="T10" fmla="*/ 159 w 376"/>
                <a:gd name="T11" fmla="*/ 484 h 563"/>
                <a:gd name="T12" fmla="*/ 277 w 376"/>
                <a:gd name="T13" fmla="*/ 334 h 563"/>
                <a:gd name="T14" fmla="*/ 277 w 376"/>
                <a:gd name="T15" fmla="*/ 334 h 563"/>
                <a:gd name="T16" fmla="*/ 159 w 376"/>
                <a:gd name="T17" fmla="*/ 395 h 563"/>
                <a:gd name="T18" fmla="*/ 0 w 376"/>
                <a:gd name="T19" fmla="*/ 199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195 h 563"/>
                <a:gd name="T32" fmla="*/ 192 w 376"/>
                <a:gd name="T33" fmla="*/ 77 h 563"/>
                <a:gd name="T34" fmla="*/ 102 w 376"/>
                <a:gd name="T35" fmla="*/ 199 h 563"/>
                <a:gd name="T36" fmla="*/ 187 w 376"/>
                <a:gd name="T37" fmla="*/ 317 h 563"/>
                <a:gd name="T38" fmla="*/ 277 w 376"/>
                <a:gd name="T39" fmla="*/ 19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7"/>
                    <a:pt x="37" y="537"/>
                  </a:cubicBezTo>
                  <a:lnTo>
                    <a:pt x="45" y="452"/>
                  </a:lnTo>
                  <a:cubicBezTo>
                    <a:pt x="78" y="468"/>
                    <a:pt x="126" y="484"/>
                    <a:pt x="159" y="484"/>
                  </a:cubicBezTo>
                  <a:cubicBezTo>
                    <a:pt x="269" y="484"/>
                    <a:pt x="277" y="403"/>
                    <a:pt x="277" y="334"/>
                  </a:cubicBezTo>
                  <a:lnTo>
                    <a:pt x="277" y="334"/>
                  </a:lnTo>
                  <a:cubicBezTo>
                    <a:pt x="257" y="366"/>
                    <a:pt x="212" y="395"/>
                    <a:pt x="159" y="395"/>
                  </a:cubicBezTo>
                  <a:cubicBezTo>
                    <a:pt x="45" y="395"/>
                    <a:pt x="0" y="305"/>
                    <a:pt x="0" y="199"/>
                  </a:cubicBezTo>
                  <a:cubicBezTo>
                    <a:pt x="0" y="106"/>
                    <a:pt x="49" y="0"/>
                    <a:pt x="163" y="0"/>
                  </a:cubicBezTo>
                  <a:cubicBezTo>
                    <a:pt x="216" y="0"/>
                    <a:pt x="253" y="16"/>
                    <a:pt x="281" y="61"/>
                  </a:cubicBezTo>
                  <a:lnTo>
                    <a:pt x="281" y="61"/>
                  </a:lnTo>
                  <a:lnTo>
                    <a:pt x="281" y="8"/>
                  </a:lnTo>
                  <a:lnTo>
                    <a:pt x="375" y="8"/>
                  </a:lnTo>
                  <a:close/>
                  <a:moveTo>
                    <a:pt x="277" y="195"/>
                  </a:moveTo>
                  <a:cubicBezTo>
                    <a:pt x="277" y="130"/>
                    <a:pt x="253" y="77"/>
                    <a:pt x="192" y="77"/>
                  </a:cubicBezTo>
                  <a:cubicBezTo>
                    <a:pt x="122" y="77"/>
                    <a:pt x="102" y="138"/>
                    <a:pt x="102" y="199"/>
                  </a:cubicBezTo>
                  <a:cubicBezTo>
                    <a:pt x="102" y="252"/>
                    <a:pt x="130" y="317"/>
                    <a:pt x="187" y="317"/>
                  </a:cubicBezTo>
                  <a:cubicBezTo>
                    <a:pt x="249" y="313"/>
                    <a:pt x="277" y="260"/>
                    <a:pt x="277" y="19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4" name="Freeform 313"/>
            <p:cNvSpPr>
              <a:spLocks noChangeArrowheads="1"/>
            </p:cNvSpPr>
            <p:nvPr/>
          </p:nvSpPr>
          <p:spPr bwMode="auto">
            <a:xfrm>
              <a:off x="1194" y="1475"/>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29 h 404"/>
                <a:gd name="T14" fmla="*/ 330 w 363"/>
                <a:gd name="T15" fmla="*/ 289 h 404"/>
                <a:gd name="T16" fmla="*/ 330 w 363"/>
                <a:gd name="T17" fmla="*/ 370 h 404"/>
                <a:gd name="T18" fmla="*/ 338 w 363"/>
                <a:gd name="T19" fmla="*/ 370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29"/>
                    <a:pt x="0" y="203"/>
                  </a:cubicBezTo>
                  <a:cubicBezTo>
                    <a:pt x="0" y="93"/>
                    <a:pt x="61" y="0"/>
                    <a:pt x="179" y="0"/>
                  </a:cubicBezTo>
                  <a:cubicBezTo>
                    <a:pt x="322" y="0"/>
                    <a:pt x="362" y="97"/>
                    <a:pt x="362" y="232"/>
                  </a:cubicBezTo>
                  <a:lnTo>
                    <a:pt x="94" y="232"/>
                  </a:lnTo>
                  <a:cubicBezTo>
                    <a:pt x="98" y="293"/>
                    <a:pt x="143" y="329"/>
                    <a:pt x="204" y="329"/>
                  </a:cubicBezTo>
                  <a:cubicBezTo>
                    <a:pt x="253" y="329"/>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5" name="Freeform 314"/>
            <p:cNvSpPr>
              <a:spLocks noChangeArrowheads="1"/>
            </p:cNvSpPr>
            <p:nvPr/>
          </p:nvSpPr>
          <p:spPr bwMode="auto">
            <a:xfrm>
              <a:off x="1336" y="1474"/>
              <a:ext cx="92" cy="91"/>
            </a:xfrm>
            <a:custGeom>
              <a:avLst/>
              <a:gdLst>
                <a:gd name="T0" fmla="*/ 204 w 408"/>
                <a:gd name="T1" fmla="*/ 0 h 404"/>
                <a:gd name="T2" fmla="*/ 407 w 408"/>
                <a:gd name="T3" fmla="*/ 203 h 404"/>
                <a:gd name="T4" fmla="*/ 204 w 408"/>
                <a:gd name="T5" fmla="*/ 403 h 404"/>
                <a:gd name="T6" fmla="*/ 0 w 408"/>
                <a:gd name="T7" fmla="*/ 203 h 404"/>
                <a:gd name="T8" fmla="*/ 204 w 408"/>
                <a:gd name="T9" fmla="*/ 0 h 404"/>
                <a:gd name="T10" fmla="*/ 204 w 408"/>
                <a:gd name="T11" fmla="*/ 329 h 404"/>
                <a:gd name="T12" fmla="*/ 301 w 408"/>
                <a:gd name="T13" fmla="*/ 195 h 404"/>
                <a:gd name="T14" fmla="*/ 204 w 408"/>
                <a:gd name="T15" fmla="*/ 81 h 404"/>
                <a:gd name="T16" fmla="*/ 106 w 408"/>
                <a:gd name="T17" fmla="*/ 195 h 404"/>
                <a:gd name="T18" fmla="*/ 204 w 408"/>
                <a:gd name="T19" fmla="*/ 32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3"/>
                  </a:cubicBezTo>
                  <a:cubicBezTo>
                    <a:pt x="407" y="313"/>
                    <a:pt x="334" y="403"/>
                    <a:pt x="204" y="403"/>
                  </a:cubicBezTo>
                  <a:cubicBezTo>
                    <a:pt x="78" y="403"/>
                    <a:pt x="0" y="313"/>
                    <a:pt x="0" y="203"/>
                  </a:cubicBezTo>
                  <a:cubicBezTo>
                    <a:pt x="0" y="77"/>
                    <a:pt x="90" y="0"/>
                    <a:pt x="204" y="0"/>
                  </a:cubicBezTo>
                  <a:close/>
                  <a:moveTo>
                    <a:pt x="204" y="329"/>
                  </a:moveTo>
                  <a:cubicBezTo>
                    <a:pt x="281" y="329"/>
                    <a:pt x="301" y="260"/>
                    <a:pt x="301" y="195"/>
                  </a:cubicBezTo>
                  <a:cubicBezTo>
                    <a:pt x="301" y="134"/>
                    <a:pt x="269" y="81"/>
                    <a:pt x="204" y="81"/>
                  </a:cubicBezTo>
                  <a:cubicBezTo>
                    <a:pt x="139" y="81"/>
                    <a:pt x="106" y="138"/>
                    <a:pt x="106" y="195"/>
                  </a:cubicBezTo>
                  <a:cubicBezTo>
                    <a:pt x="106" y="256"/>
                    <a:pt x="126" y="329"/>
                    <a:pt x="204" y="32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6" name="Freeform 315"/>
            <p:cNvSpPr>
              <a:spLocks noChangeArrowheads="1"/>
            </p:cNvSpPr>
            <p:nvPr/>
          </p:nvSpPr>
          <p:spPr bwMode="auto">
            <a:xfrm>
              <a:off x="1438" y="1435"/>
              <a:ext cx="60" cy="129"/>
            </a:xfrm>
            <a:custGeom>
              <a:avLst/>
              <a:gdLst>
                <a:gd name="T0" fmla="*/ 0 w 270"/>
                <a:gd name="T1" fmla="*/ 256 h 575"/>
                <a:gd name="T2" fmla="*/ 0 w 270"/>
                <a:gd name="T3" fmla="*/ 183 h 575"/>
                <a:gd name="T4" fmla="*/ 73 w 270"/>
                <a:gd name="T5" fmla="*/ 183 h 575"/>
                <a:gd name="T6" fmla="*/ 73 w 270"/>
                <a:gd name="T7" fmla="*/ 130 h 575"/>
                <a:gd name="T8" fmla="*/ 195 w 270"/>
                <a:gd name="T9" fmla="*/ 0 h 575"/>
                <a:gd name="T10" fmla="*/ 269 w 270"/>
                <a:gd name="T11" fmla="*/ 8 h 575"/>
                <a:gd name="T12" fmla="*/ 261 w 270"/>
                <a:gd name="T13" fmla="*/ 89 h 575"/>
                <a:gd name="T14" fmla="*/ 216 w 270"/>
                <a:gd name="T15" fmla="*/ 77 h 575"/>
                <a:gd name="T16" fmla="*/ 171 w 270"/>
                <a:gd name="T17" fmla="*/ 138 h 575"/>
                <a:gd name="T18" fmla="*/ 171 w 270"/>
                <a:gd name="T19" fmla="*/ 187 h 575"/>
                <a:gd name="T20" fmla="*/ 261 w 270"/>
                <a:gd name="T21" fmla="*/ 187 h 575"/>
                <a:gd name="T22" fmla="*/ 261 w 270"/>
                <a:gd name="T23" fmla="*/ 260 h 575"/>
                <a:gd name="T24" fmla="*/ 171 w 270"/>
                <a:gd name="T25" fmla="*/ 260 h 575"/>
                <a:gd name="T26" fmla="*/ 171 w 270"/>
                <a:gd name="T27" fmla="*/ 574 h 575"/>
                <a:gd name="T28" fmla="*/ 69 w 270"/>
                <a:gd name="T29" fmla="*/ 574 h 575"/>
                <a:gd name="T30" fmla="*/ 69 w 270"/>
                <a:gd name="T31" fmla="*/ 256 h 575"/>
                <a:gd name="T32" fmla="*/ 0 w 270"/>
                <a:gd name="T33" fmla="*/ 25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6"/>
                  </a:moveTo>
                  <a:lnTo>
                    <a:pt x="0" y="183"/>
                  </a:lnTo>
                  <a:lnTo>
                    <a:pt x="73" y="183"/>
                  </a:lnTo>
                  <a:lnTo>
                    <a:pt x="73" y="130"/>
                  </a:lnTo>
                  <a:cubicBezTo>
                    <a:pt x="73" y="53"/>
                    <a:pt x="118" y="0"/>
                    <a:pt x="195" y="0"/>
                  </a:cubicBezTo>
                  <a:cubicBezTo>
                    <a:pt x="220" y="0"/>
                    <a:pt x="248" y="4"/>
                    <a:pt x="269" y="8"/>
                  </a:cubicBezTo>
                  <a:lnTo>
                    <a:pt x="261" y="89"/>
                  </a:lnTo>
                  <a:cubicBezTo>
                    <a:pt x="253" y="85"/>
                    <a:pt x="240" y="77"/>
                    <a:pt x="216" y="77"/>
                  </a:cubicBezTo>
                  <a:cubicBezTo>
                    <a:pt x="183" y="77"/>
                    <a:pt x="171" y="105"/>
                    <a:pt x="171" y="138"/>
                  </a:cubicBezTo>
                  <a:lnTo>
                    <a:pt x="171" y="187"/>
                  </a:lnTo>
                  <a:lnTo>
                    <a:pt x="261" y="187"/>
                  </a:lnTo>
                  <a:lnTo>
                    <a:pt x="261" y="260"/>
                  </a:lnTo>
                  <a:lnTo>
                    <a:pt x="171" y="260"/>
                  </a:lnTo>
                  <a:lnTo>
                    <a:pt x="171" y="574"/>
                  </a:lnTo>
                  <a:lnTo>
                    <a:pt x="69" y="574"/>
                  </a:lnTo>
                  <a:lnTo>
                    <a:pt x="69" y="256"/>
                  </a:lnTo>
                  <a:lnTo>
                    <a:pt x="0" y="25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7" name="Freeform 316"/>
            <p:cNvSpPr>
              <a:spLocks noChangeArrowheads="1"/>
            </p:cNvSpPr>
            <p:nvPr/>
          </p:nvSpPr>
          <p:spPr bwMode="auto">
            <a:xfrm>
              <a:off x="1553" y="1474"/>
              <a:ext cx="92" cy="91"/>
            </a:xfrm>
            <a:custGeom>
              <a:avLst/>
              <a:gdLst>
                <a:gd name="T0" fmla="*/ 204 w 408"/>
                <a:gd name="T1" fmla="*/ 0 h 404"/>
                <a:gd name="T2" fmla="*/ 407 w 408"/>
                <a:gd name="T3" fmla="*/ 203 h 404"/>
                <a:gd name="T4" fmla="*/ 204 w 408"/>
                <a:gd name="T5" fmla="*/ 403 h 404"/>
                <a:gd name="T6" fmla="*/ 0 w 408"/>
                <a:gd name="T7" fmla="*/ 203 h 404"/>
                <a:gd name="T8" fmla="*/ 204 w 408"/>
                <a:gd name="T9" fmla="*/ 0 h 404"/>
                <a:gd name="T10" fmla="*/ 204 w 408"/>
                <a:gd name="T11" fmla="*/ 329 h 404"/>
                <a:gd name="T12" fmla="*/ 301 w 408"/>
                <a:gd name="T13" fmla="*/ 195 h 404"/>
                <a:gd name="T14" fmla="*/ 204 w 408"/>
                <a:gd name="T15" fmla="*/ 81 h 404"/>
                <a:gd name="T16" fmla="*/ 106 w 408"/>
                <a:gd name="T17" fmla="*/ 195 h 404"/>
                <a:gd name="T18" fmla="*/ 204 w 408"/>
                <a:gd name="T19" fmla="*/ 32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3"/>
                  </a:cubicBezTo>
                  <a:cubicBezTo>
                    <a:pt x="407" y="313"/>
                    <a:pt x="334" y="403"/>
                    <a:pt x="204" y="403"/>
                  </a:cubicBezTo>
                  <a:cubicBezTo>
                    <a:pt x="77" y="403"/>
                    <a:pt x="0" y="313"/>
                    <a:pt x="0" y="203"/>
                  </a:cubicBezTo>
                  <a:cubicBezTo>
                    <a:pt x="0" y="77"/>
                    <a:pt x="90" y="0"/>
                    <a:pt x="204" y="0"/>
                  </a:cubicBezTo>
                  <a:close/>
                  <a:moveTo>
                    <a:pt x="204" y="329"/>
                  </a:moveTo>
                  <a:cubicBezTo>
                    <a:pt x="281" y="329"/>
                    <a:pt x="301" y="260"/>
                    <a:pt x="301" y="195"/>
                  </a:cubicBezTo>
                  <a:cubicBezTo>
                    <a:pt x="301" y="134"/>
                    <a:pt x="269" y="81"/>
                    <a:pt x="204" y="81"/>
                  </a:cubicBezTo>
                  <a:cubicBezTo>
                    <a:pt x="138" y="81"/>
                    <a:pt x="106" y="138"/>
                    <a:pt x="106" y="195"/>
                  </a:cubicBezTo>
                  <a:cubicBezTo>
                    <a:pt x="106" y="256"/>
                    <a:pt x="126" y="329"/>
                    <a:pt x="204" y="32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8" name="Freeform 317"/>
            <p:cNvSpPr>
              <a:spLocks noChangeArrowheads="1"/>
            </p:cNvSpPr>
            <p:nvPr/>
          </p:nvSpPr>
          <p:spPr bwMode="auto">
            <a:xfrm>
              <a:off x="1661" y="1475"/>
              <a:ext cx="81" cy="89"/>
            </a:xfrm>
            <a:custGeom>
              <a:avLst/>
              <a:gdLst>
                <a:gd name="T0" fmla="*/ 9 w 360"/>
                <a:gd name="T1" fmla="*/ 8 h 396"/>
                <a:gd name="T2" fmla="*/ 102 w 360"/>
                <a:gd name="T3" fmla="*/ 8 h 396"/>
                <a:gd name="T4" fmla="*/ 102 w 360"/>
                <a:gd name="T5" fmla="*/ 61 h 396"/>
                <a:gd name="T6" fmla="*/ 102 w 360"/>
                <a:gd name="T7" fmla="*/ 61 h 396"/>
                <a:gd name="T8" fmla="*/ 228 w 360"/>
                <a:gd name="T9" fmla="*/ 0 h 396"/>
                <a:gd name="T10" fmla="*/ 359 w 360"/>
                <a:gd name="T11" fmla="*/ 150 h 396"/>
                <a:gd name="T12" fmla="*/ 359 w 360"/>
                <a:gd name="T13" fmla="*/ 395 h 396"/>
                <a:gd name="T14" fmla="*/ 257 w 360"/>
                <a:gd name="T15" fmla="*/ 395 h 396"/>
                <a:gd name="T16" fmla="*/ 257 w 360"/>
                <a:gd name="T17" fmla="*/ 187 h 396"/>
                <a:gd name="T18" fmla="*/ 192 w 360"/>
                <a:gd name="T19" fmla="*/ 77 h 396"/>
                <a:gd name="T20" fmla="*/ 102 w 360"/>
                <a:gd name="T21" fmla="*/ 203 h 396"/>
                <a:gd name="T22" fmla="*/ 102 w 360"/>
                <a:gd name="T23" fmla="*/ 391 h 396"/>
                <a:gd name="T24" fmla="*/ 0 w 360"/>
                <a:gd name="T25" fmla="*/ 391 h 396"/>
                <a:gd name="T26" fmla="*/ 0 w 360"/>
                <a:gd name="T27" fmla="*/ 8 h 396"/>
                <a:gd name="T28" fmla="*/ 9 w 360"/>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396">
                  <a:moveTo>
                    <a:pt x="9" y="8"/>
                  </a:moveTo>
                  <a:lnTo>
                    <a:pt x="102" y="8"/>
                  </a:lnTo>
                  <a:lnTo>
                    <a:pt x="102" y="61"/>
                  </a:lnTo>
                  <a:lnTo>
                    <a:pt x="102" y="61"/>
                  </a:lnTo>
                  <a:cubicBezTo>
                    <a:pt x="135" y="16"/>
                    <a:pt x="175" y="0"/>
                    <a:pt x="228" y="0"/>
                  </a:cubicBezTo>
                  <a:cubicBezTo>
                    <a:pt x="318" y="0"/>
                    <a:pt x="359" y="65"/>
                    <a:pt x="359" y="150"/>
                  </a:cubicBezTo>
                  <a:lnTo>
                    <a:pt x="359" y="395"/>
                  </a:lnTo>
                  <a:lnTo>
                    <a:pt x="257" y="395"/>
                  </a:lnTo>
                  <a:lnTo>
                    <a:pt x="257" y="187"/>
                  </a:lnTo>
                  <a:cubicBezTo>
                    <a:pt x="257" y="138"/>
                    <a:pt x="257" y="77"/>
                    <a:pt x="192" y="77"/>
                  </a:cubicBezTo>
                  <a:cubicBezTo>
                    <a:pt x="118" y="77"/>
                    <a:pt x="102" y="154"/>
                    <a:pt x="102" y="203"/>
                  </a:cubicBezTo>
                  <a:lnTo>
                    <a:pt x="102" y="391"/>
                  </a:lnTo>
                  <a:lnTo>
                    <a:pt x="0" y="391"/>
                  </a:lnTo>
                  <a:lnTo>
                    <a:pt x="0" y="8"/>
                  </a:lnTo>
                  <a:lnTo>
                    <a:pt x="9"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9" name="Freeform 318"/>
            <p:cNvSpPr>
              <a:spLocks noChangeArrowheads="1"/>
            </p:cNvSpPr>
            <p:nvPr/>
          </p:nvSpPr>
          <p:spPr bwMode="auto">
            <a:xfrm>
              <a:off x="1808" y="1475"/>
              <a:ext cx="66" cy="91"/>
            </a:xfrm>
            <a:custGeom>
              <a:avLst/>
              <a:gdLst>
                <a:gd name="T0" fmla="*/ 277 w 294"/>
                <a:gd name="T1" fmla="*/ 89 h 404"/>
                <a:gd name="T2" fmla="*/ 207 w 294"/>
                <a:gd name="T3" fmla="*/ 77 h 404"/>
                <a:gd name="T4" fmla="*/ 106 w 294"/>
                <a:gd name="T5" fmla="*/ 199 h 404"/>
                <a:gd name="T6" fmla="*/ 212 w 294"/>
                <a:gd name="T7" fmla="*/ 325 h 404"/>
                <a:gd name="T8" fmla="*/ 289 w 294"/>
                <a:gd name="T9" fmla="*/ 309 h 404"/>
                <a:gd name="T10" fmla="*/ 293 w 294"/>
                <a:gd name="T11" fmla="*/ 391 h 404"/>
                <a:gd name="T12" fmla="*/ 191 w 294"/>
                <a:gd name="T13" fmla="*/ 403 h 404"/>
                <a:gd name="T14" fmla="*/ 0 w 294"/>
                <a:gd name="T15" fmla="*/ 199 h 404"/>
                <a:gd name="T16" fmla="*/ 187 w 294"/>
                <a:gd name="T17" fmla="*/ 0 h 404"/>
                <a:gd name="T18" fmla="*/ 285 w 294"/>
                <a:gd name="T19" fmla="*/ 12 h 404"/>
                <a:gd name="T20" fmla="*/ 277 w 294"/>
                <a:gd name="T21"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89"/>
                  </a:moveTo>
                  <a:cubicBezTo>
                    <a:pt x="260" y="81"/>
                    <a:pt x="240" y="77"/>
                    <a:pt x="207" y="77"/>
                  </a:cubicBezTo>
                  <a:cubicBezTo>
                    <a:pt x="146" y="77"/>
                    <a:pt x="106" y="126"/>
                    <a:pt x="106" y="199"/>
                  </a:cubicBezTo>
                  <a:cubicBezTo>
                    <a:pt x="106" y="268"/>
                    <a:pt x="138" y="325"/>
                    <a:pt x="212" y="325"/>
                  </a:cubicBezTo>
                  <a:cubicBezTo>
                    <a:pt x="240" y="325"/>
                    <a:pt x="273" y="313"/>
                    <a:pt x="289" y="309"/>
                  </a:cubicBezTo>
                  <a:lnTo>
                    <a:pt x="293" y="391"/>
                  </a:lnTo>
                  <a:cubicBezTo>
                    <a:pt x="264" y="399"/>
                    <a:pt x="232" y="403"/>
                    <a:pt x="191" y="403"/>
                  </a:cubicBezTo>
                  <a:cubicBezTo>
                    <a:pt x="65" y="403"/>
                    <a:pt x="0" y="317"/>
                    <a:pt x="0" y="199"/>
                  </a:cubicBezTo>
                  <a:cubicBezTo>
                    <a:pt x="0" y="89"/>
                    <a:pt x="65" y="0"/>
                    <a:pt x="187" y="0"/>
                  </a:cubicBezTo>
                  <a:cubicBezTo>
                    <a:pt x="228" y="0"/>
                    <a:pt x="256" y="4"/>
                    <a:pt x="285" y="12"/>
                  </a:cubicBezTo>
                  <a:lnTo>
                    <a:pt x="277"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0" name="Freeform 319"/>
            <p:cNvSpPr>
              <a:spLocks noChangeArrowheads="1"/>
            </p:cNvSpPr>
            <p:nvPr/>
          </p:nvSpPr>
          <p:spPr bwMode="auto">
            <a:xfrm>
              <a:off x="1884" y="1475"/>
              <a:ext cx="78" cy="91"/>
            </a:xfrm>
            <a:custGeom>
              <a:avLst/>
              <a:gdLst>
                <a:gd name="T0" fmla="*/ 40 w 347"/>
                <a:gd name="T1" fmla="*/ 28 h 404"/>
                <a:gd name="T2" fmla="*/ 175 w 347"/>
                <a:gd name="T3" fmla="*/ 0 h 404"/>
                <a:gd name="T4" fmla="*/ 342 w 347"/>
                <a:gd name="T5" fmla="*/ 163 h 404"/>
                <a:gd name="T6" fmla="*/ 342 w 347"/>
                <a:gd name="T7" fmla="*/ 211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4 h 404"/>
                <a:gd name="T26" fmla="*/ 252 w 347"/>
                <a:gd name="T27" fmla="*/ 154 h 404"/>
                <a:gd name="T28" fmla="*/ 167 w 347"/>
                <a:gd name="T29" fmla="*/ 73 h 404"/>
                <a:gd name="T30" fmla="*/ 49 w 347"/>
                <a:gd name="T31" fmla="*/ 114 h 404"/>
                <a:gd name="T32" fmla="*/ 40 w 347"/>
                <a:gd name="T33" fmla="*/ 28 h 404"/>
                <a:gd name="T34" fmla="*/ 158 w 347"/>
                <a:gd name="T35" fmla="*/ 329 h 404"/>
                <a:gd name="T36" fmla="*/ 228 w 347"/>
                <a:gd name="T37" fmla="*/ 297 h 404"/>
                <a:gd name="T38" fmla="*/ 248 w 347"/>
                <a:gd name="T39" fmla="*/ 215 h 404"/>
                <a:gd name="T40" fmla="*/ 203 w 347"/>
                <a:gd name="T41" fmla="*/ 215 h 404"/>
                <a:gd name="T42" fmla="*/ 93 w 347"/>
                <a:gd name="T43" fmla="*/ 281 h 404"/>
                <a:gd name="T44" fmla="*/ 158 w 347"/>
                <a:gd name="T45" fmla="*/ 32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1"/>
                  </a:lnTo>
                  <a:cubicBezTo>
                    <a:pt x="342" y="252"/>
                    <a:pt x="342" y="281"/>
                    <a:pt x="342" y="309"/>
                  </a:cubicBezTo>
                  <a:cubicBezTo>
                    <a:pt x="342" y="338"/>
                    <a:pt x="346" y="366"/>
                    <a:pt x="346" y="395"/>
                  </a:cubicBezTo>
                  <a:lnTo>
                    <a:pt x="256" y="395"/>
                  </a:lnTo>
                  <a:cubicBezTo>
                    <a:pt x="252" y="374"/>
                    <a:pt x="252" y="350"/>
                    <a:pt x="252" y="338"/>
                  </a:cubicBezTo>
                  <a:lnTo>
                    <a:pt x="252" y="338"/>
                  </a:lnTo>
                  <a:cubicBezTo>
                    <a:pt x="228" y="378"/>
                    <a:pt x="179" y="403"/>
                    <a:pt x="134" y="403"/>
                  </a:cubicBezTo>
                  <a:cubicBezTo>
                    <a:pt x="65" y="403"/>
                    <a:pt x="0" y="362"/>
                    <a:pt x="0" y="289"/>
                  </a:cubicBezTo>
                  <a:cubicBezTo>
                    <a:pt x="0" y="232"/>
                    <a:pt x="28" y="199"/>
                    <a:pt x="65" y="179"/>
                  </a:cubicBezTo>
                  <a:cubicBezTo>
                    <a:pt x="101" y="158"/>
                    <a:pt x="154" y="154"/>
                    <a:pt x="195" y="154"/>
                  </a:cubicBezTo>
                  <a:lnTo>
                    <a:pt x="252" y="154"/>
                  </a:lnTo>
                  <a:cubicBezTo>
                    <a:pt x="252" y="93"/>
                    <a:pt x="224" y="73"/>
                    <a:pt x="167" y="73"/>
                  </a:cubicBezTo>
                  <a:cubicBezTo>
                    <a:pt x="126" y="73"/>
                    <a:pt x="81" y="89"/>
                    <a:pt x="49" y="114"/>
                  </a:cubicBezTo>
                  <a:lnTo>
                    <a:pt x="40" y="28"/>
                  </a:lnTo>
                  <a:close/>
                  <a:moveTo>
                    <a:pt x="158" y="329"/>
                  </a:moveTo>
                  <a:cubicBezTo>
                    <a:pt x="191" y="329"/>
                    <a:pt x="211" y="317"/>
                    <a:pt x="228" y="297"/>
                  </a:cubicBezTo>
                  <a:cubicBezTo>
                    <a:pt x="244" y="277"/>
                    <a:pt x="248" y="248"/>
                    <a:pt x="248" y="215"/>
                  </a:cubicBezTo>
                  <a:lnTo>
                    <a:pt x="203" y="215"/>
                  </a:lnTo>
                  <a:cubicBezTo>
                    <a:pt x="158" y="215"/>
                    <a:pt x="93" y="224"/>
                    <a:pt x="93" y="281"/>
                  </a:cubicBezTo>
                  <a:cubicBezTo>
                    <a:pt x="97" y="313"/>
                    <a:pt x="122" y="329"/>
                    <a:pt x="158" y="32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1" name="Freeform 320"/>
            <p:cNvSpPr>
              <a:spLocks noChangeArrowheads="1"/>
            </p:cNvSpPr>
            <p:nvPr/>
          </p:nvSpPr>
          <p:spPr bwMode="auto">
            <a:xfrm>
              <a:off x="1985" y="1436"/>
              <a:ext cx="22" cy="127"/>
            </a:xfrm>
            <a:custGeom>
              <a:avLst/>
              <a:gdLst>
                <a:gd name="T0" fmla="*/ 0 w 102"/>
                <a:gd name="T1" fmla="*/ 0 h 563"/>
                <a:gd name="T2" fmla="*/ 101 w 102"/>
                <a:gd name="T3" fmla="*/ 0 h 563"/>
                <a:gd name="T4" fmla="*/ 101 w 102"/>
                <a:gd name="T5" fmla="*/ 562 h 563"/>
                <a:gd name="T6" fmla="*/ 0 w 102"/>
                <a:gd name="T7" fmla="*/ 562 h 563"/>
                <a:gd name="T8" fmla="*/ 0 w 102"/>
                <a:gd name="T9" fmla="*/ 0 h 563"/>
              </a:gdLst>
              <a:ahLst/>
              <a:cxnLst>
                <a:cxn ang="0">
                  <a:pos x="T0" y="T1"/>
                </a:cxn>
                <a:cxn ang="0">
                  <a:pos x="T2" y="T3"/>
                </a:cxn>
                <a:cxn ang="0">
                  <a:pos x="T4" y="T5"/>
                </a:cxn>
                <a:cxn ang="0">
                  <a:pos x="T6" y="T7"/>
                </a:cxn>
                <a:cxn ang="0">
                  <a:pos x="T8" y="T9"/>
                </a:cxn>
              </a:cxnLst>
              <a:rect l="0" t="0" r="r" b="b"/>
              <a:pathLst>
                <a:path w="102" h="563">
                  <a:moveTo>
                    <a:pt x="0" y="0"/>
                  </a:moveTo>
                  <a:lnTo>
                    <a:pt x="101" y="0"/>
                  </a:lnTo>
                  <a:lnTo>
                    <a:pt x="101"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2" name="Freeform 321"/>
            <p:cNvSpPr>
              <a:spLocks noChangeArrowheads="1"/>
            </p:cNvSpPr>
            <p:nvPr/>
          </p:nvSpPr>
          <p:spPr bwMode="auto">
            <a:xfrm>
              <a:off x="2032" y="1436"/>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3" name="Freeform 322"/>
            <p:cNvSpPr>
              <a:spLocks noChangeArrowheads="1"/>
            </p:cNvSpPr>
            <p:nvPr/>
          </p:nvSpPr>
          <p:spPr bwMode="auto">
            <a:xfrm>
              <a:off x="2070" y="1444"/>
              <a:ext cx="58" cy="122"/>
            </a:xfrm>
            <a:custGeom>
              <a:avLst/>
              <a:gdLst>
                <a:gd name="T0" fmla="*/ 183 w 262"/>
                <a:gd name="T1" fmla="*/ 0 h 543"/>
                <a:gd name="T2" fmla="*/ 261 w 262"/>
                <a:gd name="T3" fmla="*/ 0 h 543"/>
                <a:gd name="T4" fmla="*/ 78 w 262"/>
                <a:gd name="T5" fmla="*/ 542 h 543"/>
                <a:gd name="T6" fmla="*/ 0 w 262"/>
                <a:gd name="T7" fmla="*/ 542 h 543"/>
                <a:gd name="T8" fmla="*/ 183 w 262"/>
                <a:gd name="T9" fmla="*/ 0 h 543"/>
              </a:gdLst>
              <a:ahLst/>
              <a:cxnLst>
                <a:cxn ang="0">
                  <a:pos x="T0" y="T1"/>
                </a:cxn>
                <a:cxn ang="0">
                  <a:pos x="T2" y="T3"/>
                </a:cxn>
                <a:cxn ang="0">
                  <a:pos x="T4" y="T5"/>
                </a:cxn>
                <a:cxn ang="0">
                  <a:pos x="T6" y="T7"/>
                </a:cxn>
                <a:cxn ang="0">
                  <a:pos x="T8" y="T9"/>
                </a:cxn>
              </a:cxnLst>
              <a:rect l="0" t="0" r="r" b="b"/>
              <a:pathLst>
                <a:path w="262" h="543">
                  <a:moveTo>
                    <a:pt x="183" y="0"/>
                  </a:moveTo>
                  <a:lnTo>
                    <a:pt x="261" y="0"/>
                  </a:lnTo>
                  <a:lnTo>
                    <a:pt x="78" y="542"/>
                  </a:lnTo>
                  <a:lnTo>
                    <a:pt x="0" y="542"/>
                  </a:lnTo>
                  <a:lnTo>
                    <a:pt x="183"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4" name="Freeform 323"/>
            <p:cNvSpPr>
              <a:spLocks noChangeArrowheads="1"/>
            </p:cNvSpPr>
            <p:nvPr/>
          </p:nvSpPr>
          <p:spPr bwMode="auto">
            <a:xfrm>
              <a:off x="2135" y="1452"/>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2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2"/>
                  </a:lnTo>
                  <a:lnTo>
                    <a:pt x="175" y="0"/>
                  </a:lnTo>
                  <a:lnTo>
                    <a:pt x="175" y="110"/>
                  </a:lnTo>
                  <a:lnTo>
                    <a:pt x="265" y="110"/>
                  </a:lnTo>
                  <a:lnTo>
                    <a:pt x="265" y="183"/>
                  </a:lnTo>
                  <a:lnTo>
                    <a:pt x="175" y="183"/>
                  </a:lnTo>
                  <a:lnTo>
                    <a:pt x="175" y="362"/>
                  </a:lnTo>
                  <a:cubicBezTo>
                    <a:pt x="175" y="395"/>
                    <a:pt x="183" y="427"/>
                    <a:pt x="224" y="427"/>
                  </a:cubicBezTo>
                  <a:cubicBezTo>
                    <a:pt x="240" y="427"/>
                    <a:pt x="261" y="423"/>
                    <a:pt x="269" y="415"/>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5" name="Freeform 324"/>
            <p:cNvSpPr>
              <a:spLocks noChangeArrowheads="1"/>
            </p:cNvSpPr>
            <p:nvPr/>
          </p:nvSpPr>
          <p:spPr bwMode="auto">
            <a:xfrm>
              <a:off x="2204" y="1475"/>
              <a:ext cx="81" cy="91"/>
            </a:xfrm>
            <a:custGeom>
              <a:avLst/>
              <a:gdLst>
                <a:gd name="T0" fmla="*/ 338 w 363"/>
                <a:gd name="T1" fmla="*/ 370 h 404"/>
                <a:gd name="T2" fmla="*/ 203 w 363"/>
                <a:gd name="T3" fmla="*/ 403 h 404"/>
                <a:gd name="T4" fmla="*/ 0 w 363"/>
                <a:gd name="T5" fmla="*/ 203 h 404"/>
                <a:gd name="T6" fmla="*/ 179 w 363"/>
                <a:gd name="T7" fmla="*/ 0 h 404"/>
                <a:gd name="T8" fmla="*/ 362 w 363"/>
                <a:gd name="T9" fmla="*/ 232 h 404"/>
                <a:gd name="T10" fmla="*/ 93 w 363"/>
                <a:gd name="T11" fmla="*/ 232 h 404"/>
                <a:gd name="T12" fmla="*/ 203 w 363"/>
                <a:gd name="T13" fmla="*/ 329 h 404"/>
                <a:gd name="T14" fmla="*/ 329 w 363"/>
                <a:gd name="T15" fmla="*/ 289 h 404"/>
                <a:gd name="T16" fmla="*/ 329 w 363"/>
                <a:gd name="T17" fmla="*/ 370 h 404"/>
                <a:gd name="T18" fmla="*/ 338 w 363"/>
                <a:gd name="T19" fmla="*/ 370 h 404"/>
                <a:gd name="T20" fmla="*/ 268 w 363"/>
                <a:gd name="T21" fmla="*/ 163 h 404"/>
                <a:gd name="T22" fmla="*/ 187 w 363"/>
                <a:gd name="T23" fmla="*/ 73 h 404"/>
                <a:gd name="T24" fmla="*/ 97 w 363"/>
                <a:gd name="T25" fmla="*/ 163 h 404"/>
                <a:gd name="T26" fmla="*/ 268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0" y="403"/>
                    <a:pt x="203" y="403"/>
                  </a:cubicBezTo>
                  <a:cubicBezTo>
                    <a:pt x="77" y="403"/>
                    <a:pt x="0" y="329"/>
                    <a:pt x="0" y="203"/>
                  </a:cubicBezTo>
                  <a:cubicBezTo>
                    <a:pt x="0" y="93"/>
                    <a:pt x="61" y="0"/>
                    <a:pt x="179" y="0"/>
                  </a:cubicBezTo>
                  <a:cubicBezTo>
                    <a:pt x="321" y="0"/>
                    <a:pt x="362" y="97"/>
                    <a:pt x="362" y="232"/>
                  </a:cubicBezTo>
                  <a:lnTo>
                    <a:pt x="93" y="232"/>
                  </a:lnTo>
                  <a:cubicBezTo>
                    <a:pt x="97" y="293"/>
                    <a:pt x="142" y="329"/>
                    <a:pt x="203" y="329"/>
                  </a:cubicBezTo>
                  <a:cubicBezTo>
                    <a:pt x="252" y="329"/>
                    <a:pt x="293" y="313"/>
                    <a:pt x="329" y="289"/>
                  </a:cubicBezTo>
                  <a:lnTo>
                    <a:pt x="329" y="370"/>
                  </a:lnTo>
                  <a:lnTo>
                    <a:pt x="338" y="370"/>
                  </a:lnTo>
                  <a:close/>
                  <a:moveTo>
                    <a:pt x="268" y="163"/>
                  </a:moveTo>
                  <a:cubicBezTo>
                    <a:pt x="264" y="114"/>
                    <a:pt x="244" y="73"/>
                    <a:pt x="187" y="73"/>
                  </a:cubicBezTo>
                  <a:cubicBezTo>
                    <a:pt x="130" y="73"/>
                    <a:pt x="101" y="114"/>
                    <a:pt x="97" y="163"/>
                  </a:cubicBezTo>
                  <a:lnTo>
                    <a:pt x="268"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6" name="Freeform 325"/>
            <p:cNvSpPr>
              <a:spLocks noChangeArrowheads="1"/>
            </p:cNvSpPr>
            <p:nvPr/>
          </p:nvSpPr>
          <p:spPr bwMode="auto">
            <a:xfrm>
              <a:off x="2305" y="1475"/>
              <a:ext cx="128" cy="91"/>
            </a:xfrm>
            <a:custGeom>
              <a:avLst/>
              <a:gdLst>
                <a:gd name="T0" fmla="*/ 0 w 567"/>
                <a:gd name="T1" fmla="*/ 8 h 404"/>
                <a:gd name="T2" fmla="*/ 94 w 567"/>
                <a:gd name="T3" fmla="*/ 8 h 404"/>
                <a:gd name="T4" fmla="*/ 94 w 567"/>
                <a:gd name="T5" fmla="*/ 61 h 404"/>
                <a:gd name="T6" fmla="*/ 94 w 567"/>
                <a:gd name="T7" fmla="*/ 61 h 404"/>
                <a:gd name="T8" fmla="*/ 208 w 567"/>
                <a:gd name="T9" fmla="*/ 0 h 404"/>
                <a:gd name="T10" fmla="*/ 322 w 567"/>
                <a:gd name="T11" fmla="*/ 69 h 404"/>
                <a:gd name="T12" fmla="*/ 444 w 567"/>
                <a:gd name="T13" fmla="*/ 0 h 404"/>
                <a:gd name="T14" fmla="*/ 566 w 567"/>
                <a:gd name="T15" fmla="*/ 150 h 404"/>
                <a:gd name="T16" fmla="*/ 566 w 567"/>
                <a:gd name="T17" fmla="*/ 395 h 404"/>
                <a:gd name="T18" fmla="*/ 465 w 567"/>
                <a:gd name="T19" fmla="*/ 395 h 404"/>
                <a:gd name="T20" fmla="*/ 465 w 567"/>
                <a:gd name="T21" fmla="*/ 167 h 404"/>
                <a:gd name="T22" fmla="*/ 408 w 567"/>
                <a:gd name="T23" fmla="*/ 81 h 404"/>
                <a:gd name="T24" fmla="*/ 334 w 567"/>
                <a:gd name="T25" fmla="*/ 211 h 404"/>
                <a:gd name="T26" fmla="*/ 334 w 567"/>
                <a:gd name="T27" fmla="*/ 399 h 404"/>
                <a:gd name="T28" fmla="*/ 232 w 567"/>
                <a:gd name="T29" fmla="*/ 399 h 404"/>
                <a:gd name="T30" fmla="*/ 232 w 567"/>
                <a:gd name="T31" fmla="*/ 171 h 404"/>
                <a:gd name="T32" fmla="*/ 175 w 567"/>
                <a:gd name="T33" fmla="*/ 85 h 404"/>
                <a:gd name="T34" fmla="*/ 102 w 567"/>
                <a:gd name="T35" fmla="*/ 215 h 404"/>
                <a:gd name="T36" fmla="*/ 102 w 567"/>
                <a:gd name="T37" fmla="*/ 403 h 404"/>
                <a:gd name="T38" fmla="*/ 0 w 567"/>
                <a:gd name="T39" fmla="*/ 403 h 404"/>
                <a:gd name="T40" fmla="*/ 0 w 567"/>
                <a:gd name="T41" fmla="*/ 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7" h="404">
                  <a:moveTo>
                    <a:pt x="0" y="8"/>
                  </a:moveTo>
                  <a:lnTo>
                    <a:pt x="94" y="8"/>
                  </a:lnTo>
                  <a:lnTo>
                    <a:pt x="94" y="61"/>
                  </a:lnTo>
                  <a:lnTo>
                    <a:pt x="94" y="61"/>
                  </a:lnTo>
                  <a:cubicBezTo>
                    <a:pt x="127" y="12"/>
                    <a:pt x="171" y="0"/>
                    <a:pt x="208" y="0"/>
                  </a:cubicBezTo>
                  <a:cubicBezTo>
                    <a:pt x="261" y="0"/>
                    <a:pt x="302" y="20"/>
                    <a:pt x="322" y="69"/>
                  </a:cubicBezTo>
                  <a:cubicBezTo>
                    <a:pt x="347" y="24"/>
                    <a:pt x="395" y="0"/>
                    <a:pt x="444" y="0"/>
                  </a:cubicBezTo>
                  <a:cubicBezTo>
                    <a:pt x="538" y="0"/>
                    <a:pt x="566" y="65"/>
                    <a:pt x="566" y="150"/>
                  </a:cubicBezTo>
                  <a:lnTo>
                    <a:pt x="566" y="395"/>
                  </a:lnTo>
                  <a:lnTo>
                    <a:pt x="465" y="395"/>
                  </a:lnTo>
                  <a:lnTo>
                    <a:pt x="465" y="167"/>
                  </a:lnTo>
                  <a:cubicBezTo>
                    <a:pt x="465" y="130"/>
                    <a:pt x="465" y="81"/>
                    <a:pt x="408" y="81"/>
                  </a:cubicBezTo>
                  <a:cubicBezTo>
                    <a:pt x="342" y="81"/>
                    <a:pt x="334" y="163"/>
                    <a:pt x="334" y="211"/>
                  </a:cubicBezTo>
                  <a:lnTo>
                    <a:pt x="334" y="399"/>
                  </a:lnTo>
                  <a:lnTo>
                    <a:pt x="232" y="399"/>
                  </a:lnTo>
                  <a:lnTo>
                    <a:pt x="232" y="171"/>
                  </a:lnTo>
                  <a:cubicBezTo>
                    <a:pt x="232" y="134"/>
                    <a:pt x="232" y="85"/>
                    <a:pt x="175" y="85"/>
                  </a:cubicBezTo>
                  <a:cubicBezTo>
                    <a:pt x="110" y="85"/>
                    <a:pt x="102" y="167"/>
                    <a:pt x="102" y="215"/>
                  </a:cubicBezTo>
                  <a:lnTo>
                    <a:pt x="102" y="403"/>
                  </a:lnTo>
                  <a:lnTo>
                    <a:pt x="0" y="403"/>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7" name="Freeform 326"/>
            <p:cNvSpPr>
              <a:spLocks noChangeArrowheads="1"/>
            </p:cNvSpPr>
            <p:nvPr/>
          </p:nvSpPr>
          <p:spPr bwMode="auto">
            <a:xfrm>
              <a:off x="2456" y="1474"/>
              <a:ext cx="85" cy="125"/>
            </a:xfrm>
            <a:custGeom>
              <a:avLst/>
              <a:gdLst>
                <a:gd name="T0" fmla="*/ 0 w 380"/>
                <a:gd name="T1" fmla="*/ 12 h 554"/>
                <a:gd name="T2" fmla="*/ 98 w 380"/>
                <a:gd name="T3" fmla="*/ 12 h 554"/>
                <a:gd name="T4" fmla="*/ 98 w 380"/>
                <a:gd name="T5" fmla="*/ 65 h 554"/>
                <a:gd name="T6" fmla="*/ 98 w 380"/>
                <a:gd name="T7" fmla="*/ 65 h 554"/>
                <a:gd name="T8" fmla="*/ 216 w 380"/>
                <a:gd name="T9" fmla="*/ 0 h 554"/>
                <a:gd name="T10" fmla="*/ 379 w 380"/>
                <a:gd name="T11" fmla="*/ 199 h 554"/>
                <a:gd name="T12" fmla="*/ 216 w 380"/>
                <a:gd name="T13" fmla="*/ 403 h 554"/>
                <a:gd name="T14" fmla="*/ 102 w 380"/>
                <a:gd name="T15" fmla="*/ 350 h 554"/>
                <a:gd name="T16" fmla="*/ 102 w 380"/>
                <a:gd name="T17" fmla="*/ 350 h 554"/>
                <a:gd name="T18" fmla="*/ 102 w 380"/>
                <a:gd name="T19" fmla="*/ 553 h 554"/>
                <a:gd name="T20" fmla="*/ 0 w 380"/>
                <a:gd name="T21" fmla="*/ 553 h 554"/>
                <a:gd name="T22" fmla="*/ 0 w 380"/>
                <a:gd name="T23" fmla="*/ 12 h 554"/>
                <a:gd name="T24" fmla="*/ 102 w 380"/>
                <a:gd name="T25" fmla="*/ 203 h 554"/>
                <a:gd name="T26" fmla="*/ 192 w 380"/>
                <a:gd name="T27" fmla="*/ 329 h 554"/>
                <a:gd name="T28" fmla="*/ 277 w 380"/>
                <a:gd name="T29" fmla="*/ 203 h 554"/>
                <a:gd name="T30" fmla="*/ 196 w 380"/>
                <a:gd name="T31" fmla="*/ 81 h 554"/>
                <a:gd name="T32" fmla="*/ 102 w 380"/>
                <a:gd name="T33" fmla="*/ 203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0" h="554">
                  <a:moveTo>
                    <a:pt x="0" y="12"/>
                  </a:moveTo>
                  <a:lnTo>
                    <a:pt x="98" y="12"/>
                  </a:lnTo>
                  <a:lnTo>
                    <a:pt x="98" y="65"/>
                  </a:lnTo>
                  <a:lnTo>
                    <a:pt x="98" y="65"/>
                  </a:lnTo>
                  <a:cubicBezTo>
                    <a:pt x="122" y="28"/>
                    <a:pt x="159" y="0"/>
                    <a:pt x="216" y="0"/>
                  </a:cubicBezTo>
                  <a:cubicBezTo>
                    <a:pt x="334" y="0"/>
                    <a:pt x="379" y="93"/>
                    <a:pt x="379" y="199"/>
                  </a:cubicBezTo>
                  <a:cubicBezTo>
                    <a:pt x="379" y="305"/>
                    <a:pt x="334" y="403"/>
                    <a:pt x="216" y="403"/>
                  </a:cubicBezTo>
                  <a:cubicBezTo>
                    <a:pt x="175" y="403"/>
                    <a:pt x="139" y="390"/>
                    <a:pt x="102" y="350"/>
                  </a:cubicBezTo>
                  <a:lnTo>
                    <a:pt x="102" y="350"/>
                  </a:lnTo>
                  <a:lnTo>
                    <a:pt x="102" y="553"/>
                  </a:lnTo>
                  <a:lnTo>
                    <a:pt x="0" y="553"/>
                  </a:lnTo>
                  <a:lnTo>
                    <a:pt x="0" y="12"/>
                  </a:lnTo>
                  <a:close/>
                  <a:moveTo>
                    <a:pt x="102" y="203"/>
                  </a:moveTo>
                  <a:cubicBezTo>
                    <a:pt x="102" y="256"/>
                    <a:pt x="122" y="329"/>
                    <a:pt x="192" y="329"/>
                  </a:cubicBezTo>
                  <a:cubicBezTo>
                    <a:pt x="257" y="329"/>
                    <a:pt x="277" y="256"/>
                    <a:pt x="277" y="203"/>
                  </a:cubicBezTo>
                  <a:cubicBezTo>
                    <a:pt x="277" y="150"/>
                    <a:pt x="261" y="81"/>
                    <a:pt x="196" y="81"/>
                  </a:cubicBezTo>
                  <a:cubicBezTo>
                    <a:pt x="126" y="81"/>
                    <a:pt x="102" y="150"/>
                    <a:pt x="102" y="203"/>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8" name="Freeform 327"/>
            <p:cNvSpPr>
              <a:spLocks noChangeArrowheads="1"/>
            </p:cNvSpPr>
            <p:nvPr/>
          </p:nvSpPr>
          <p:spPr bwMode="auto">
            <a:xfrm>
              <a:off x="2554" y="1474"/>
              <a:ext cx="92" cy="91"/>
            </a:xfrm>
            <a:custGeom>
              <a:avLst/>
              <a:gdLst>
                <a:gd name="T0" fmla="*/ 203 w 408"/>
                <a:gd name="T1" fmla="*/ 0 h 404"/>
                <a:gd name="T2" fmla="*/ 407 w 408"/>
                <a:gd name="T3" fmla="*/ 203 h 404"/>
                <a:gd name="T4" fmla="*/ 203 w 408"/>
                <a:gd name="T5" fmla="*/ 403 h 404"/>
                <a:gd name="T6" fmla="*/ 0 w 408"/>
                <a:gd name="T7" fmla="*/ 203 h 404"/>
                <a:gd name="T8" fmla="*/ 203 w 408"/>
                <a:gd name="T9" fmla="*/ 0 h 404"/>
                <a:gd name="T10" fmla="*/ 203 w 408"/>
                <a:gd name="T11" fmla="*/ 329 h 404"/>
                <a:gd name="T12" fmla="*/ 301 w 408"/>
                <a:gd name="T13" fmla="*/ 195 h 404"/>
                <a:gd name="T14" fmla="*/ 203 w 408"/>
                <a:gd name="T15" fmla="*/ 81 h 404"/>
                <a:gd name="T16" fmla="*/ 106 w 408"/>
                <a:gd name="T17" fmla="*/ 195 h 404"/>
                <a:gd name="T18" fmla="*/ 203 w 408"/>
                <a:gd name="T19" fmla="*/ 32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3" y="0"/>
                  </a:moveTo>
                  <a:cubicBezTo>
                    <a:pt x="317" y="0"/>
                    <a:pt x="407" y="77"/>
                    <a:pt x="407" y="203"/>
                  </a:cubicBezTo>
                  <a:cubicBezTo>
                    <a:pt x="407" y="313"/>
                    <a:pt x="334" y="403"/>
                    <a:pt x="203" y="403"/>
                  </a:cubicBezTo>
                  <a:cubicBezTo>
                    <a:pt x="77" y="403"/>
                    <a:pt x="0" y="313"/>
                    <a:pt x="0" y="203"/>
                  </a:cubicBezTo>
                  <a:cubicBezTo>
                    <a:pt x="0" y="77"/>
                    <a:pt x="89" y="0"/>
                    <a:pt x="203" y="0"/>
                  </a:cubicBezTo>
                  <a:close/>
                  <a:moveTo>
                    <a:pt x="203" y="329"/>
                  </a:moveTo>
                  <a:cubicBezTo>
                    <a:pt x="281" y="329"/>
                    <a:pt x="301" y="260"/>
                    <a:pt x="301" y="195"/>
                  </a:cubicBezTo>
                  <a:cubicBezTo>
                    <a:pt x="301" y="134"/>
                    <a:pt x="269" y="81"/>
                    <a:pt x="203" y="81"/>
                  </a:cubicBezTo>
                  <a:cubicBezTo>
                    <a:pt x="138" y="81"/>
                    <a:pt x="106" y="138"/>
                    <a:pt x="106" y="195"/>
                  </a:cubicBezTo>
                  <a:cubicBezTo>
                    <a:pt x="106" y="256"/>
                    <a:pt x="126" y="329"/>
                    <a:pt x="203" y="32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9" name="Freeform 328"/>
            <p:cNvSpPr>
              <a:spLocks noChangeArrowheads="1"/>
            </p:cNvSpPr>
            <p:nvPr/>
          </p:nvSpPr>
          <p:spPr bwMode="auto">
            <a:xfrm>
              <a:off x="2664" y="1475"/>
              <a:ext cx="51" cy="90"/>
            </a:xfrm>
            <a:custGeom>
              <a:avLst/>
              <a:gdLst>
                <a:gd name="T0" fmla="*/ 0 w 229"/>
                <a:gd name="T1" fmla="*/ 8 h 400"/>
                <a:gd name="T2" fmla="*/ 90 w 229"/>
                <a:gd name="T3" fmla="*/ 8 h 400"/>
                <a:gd name="T4" fmla="*/ 90 w 229"/>
                <a:gd name="T5" fmla="*/ 97 h 400"/>
                <a:gd name="T6" fmla="*/ 90 w 229"/>
                <a:gd name="T7" fmla="*/ 97 h 400"/>
                <a:gd name="T8" fmla="*/ 196 w 229"/>
                <a:gd name="T9" fmla="*/ 0 h 400"/>
                <a:gd name="T10" fmla="*/ 228 w 229"/>
                <a:gd name="T11" fmla="*/ 4 h 400"/>
                <a:gd name="T12" fmla="*/ 228 w 229"/>
                <a:gd name="T13" fmla="*/ 106 h 400"/>
                <a:gd name="T14" fmla="*/ 184 w 229"/>
                <a:gd name="T15" fmla="*/ 97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7"/>
                  </a:lnTo>
                  <a:lnTo>
                    <a:pt x="90" y="97"/>
                  </a:lnTo>
                  <a:cubicBezTo>
                    <a:pt x="94" y="61"/>
                    <a:pt x="135" y="0"/>
                    <a:pt x="196" y="0"/>
                  </a:cubicBezTo>
                  <a:cubicBezTo>
                    <a:pt x="204" y="0"/>
                    <a:pt x="216" y="0"/>
                    <a:pt x="228" y="4"/>
                  </a:cubicBezTo>
                  <a:lnTo>
                    <a:pt x="228" y="106"/>
                  </a:lnTo>
                  <a:cubicBezTo>
                    <a:pt x="220" y="101"/>
                    <a:pt x="200" y="97"/>
                    <a:pt x="184" y="97"/>
                  </a:cubicBezTo>
                  <a:cubicBezTo>
                    <a:pt x="102" y="97"/>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0" name="Freeform 329"/>
            <p:cNvSpPr>
              <a:spLocks noChangeArrowheads="1"/>
            </p:cNvSpPr>
            <p:nvPr/>
          </p:nvSpPr>
          <p:spPr bwMode="auto">
            <a:xfrm>
              <a:off x="2725" y="1475"/>
              <a:ext cx="78" cy="91"/>
            </a:xfrm>
            <a:custGeom>
              <a:avLst/>
              <a:gdLst>
                <a:gd name="T0" fmla="*/ 41 w 347"/>
                <a:gd name="T1" fmla="*/ 28 h 404"/>
                <a:gd name="T2" fmla="*/ 175 w 347"/>
                <a:gd name="T3" fmla="*/ 0 h 404"/>
                <a:gd name="T4" fmla="*/ 342 w 347"/>
                <a:gd name="T5" fmla="*/ 163 h 404"/>
                <a:gd name="T6" fmla="*/ 342 w 347"/>
                <a:gd name="T7" fmla="*/ 211 h 404"/>
                <a:gd name="T8" fmla="*/ 342 w 347"/>
                <a:gd name="T9" fmla="*/ 309 h 404"/>
                <a:gd name="T10" fmla="*/ 346 w 347"/>
                <a:gd name="T11" fmla="*/ 395 h 404"/>
                <a:gd name="T12" fmla="*/ 257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4 h 404"/>
                <a:gd name="T26" fmla="*/ 252 w 347"/>
                <a:gd name="T27" fmla="*/ 154 h 404"/>
                <a:gd name="T28" fmla="*/ 167 w 347"/>
                <a:gd name="T29" fmla="*/ 73 h 404"/>
                <a:gd name="T30" fmla="*/ 49 w 347"/>
                <a:gd name="T31" fmla="*/ 114 h 404"/>
                <a:gd name="T32" fmla="*/ 41 w 347"/>
                <a:gd name="T33" fmla="*/ 28 h 404"/>
                <a:gd name="T34" fmla="*/ 155 w 347"/>
                <a:gd name="T35" fmla="*/ 329 h 404"/>
                <a:gd name="T36" fmla="*/ 224 w 347"/>
                <a:gd name="T37" fmla="*/ 297 h 404"/>
                <a:gd name="T38" fmla="*/ 244 w 347"/>
                <a:gd name="T39" fmla="*/ 215 h 404"/>
                <a:gd name="T40" fmla="*/ 200 w 347"/>
                <a:gd name="T41" fmla="*/ 215 h 404"/>
                <a:gd name="T42" fmla="*/ 90 w 347"/>
                <a:gd name="T43" fmla="*/ 281 h 404"/>
                <a:gd name="T44" fmla="*/ 155 w 347"/>
                <a:gd name="T45" fmla="*/ 32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8"/>
                  </a:moveTo>
                  <a:cubicBezTo>
                    <a:pt x="81" y="12"/>
                    <a:pt x="130" y="0"/>
                    <a:pt x="175" y="0"/>
                  </a:cubicBezTo>
                  <a:cubicBezTo>
                    <a:pt x="293" y="0"/>
                    <a:pt x="342" y="49"/>
                    <a:pt x="342" y="163"/>
                  </a:cubicBezTo>
                  <a:lnTo>
                    <a:pt x="342" y="211"/>
                  </a:lnTo>
                  <a:cubicBezTo>
                    <a:pt x="342" y="252"/>
                    <a:pt x="342" y="281"/>
                    <a:pt x="342" y="309"/>
                  </a:cubicBezTo>
                  <a:cubicBezTo>
                    <a:pt x="342" y="338"/>
                    <a:pt x="346" y="366"/>
                    <a:pt x="346" y="395"/>
                  </a:cubicBezTo>
                  <a:lnTo>
                    <a:pt x="257" y="395"/>
                  </a:lnTo>
                  <a:cubicBezTo>
                    <a:pt x="252" y="374"/>
                    <a:pt x="252" y="350"/>
                    <a:pt x="252" y="338"/>
                  </a:cubicBezTo>
                  <a:lnTo>
                    <a:pt x="252" y="338"/>
                  </a:lnTo>
                  <a:cubicBezTo>
                    <a:pt x="228" y="378"/>
                    <a:pt x="179" y="403"/>
                    <a:pt x="134" y="403"/>
                  </a:cubicBezTo>
                  <a:cubicBezTo>
                    <a:pt x="65" y="403"/>
                    <a:pt x="0" y="362"/>
                    <a:pt x="0" y="289"/>
                  </a:cubicBezTo>
                  <a:cubicBezTo>
                    <a:pt x="0" y="232"/>
                    <a:pt x="28" y="199"/>
                    <a:pt x="65" y="179"/>
                  </a:cubicBezTo>
                  <a:cubicBezTo>
                    <a:pt x="101" y="158"/>
                    <a:pt x="155" y="154"/>
                    <a:pt x="195" y="154"/>
                  </a:cubicBezTo>
                  <a:lnTo>
                    <a:pt x="252" y="154"/>
                  </a:lnTo>
                  <a:cubicBezTo>
                    <a:pt x="252" y="93"/>
                    <a:pt x="224" y="73"/>
                    <a:pt x="167" y="73"/>
                  </a:cubicBezTo>
                  <a:cubicBezTo>
                    <a:pt x="126" y="73"/>
                    <a:pt x="81" y="89"/>
                    <a:pt x="49" y="114"/>
                  </a:cubicBezTo>
                  <a:lnTo>
                    <a:pt x="41" y="28"/>
                  </a:lnTo>
                  <a:close/>
                  <a:moveTo>
                    <a:pt x="155" y="329"/>
                  </a:moveTo>
                  <a:cubicBezTo>
                    <a:pt x="187" y="329"/>
                    <a:pt x="208" y="317"/>
                    <a:pt x="224" y="297"/>
                  </a:cubicBezTo>
                  <a:cubicBezTo>
                    <a:pt x="240" y="277"/>
                    <a:pt x="244" y="248"/>
                    <a:pt x="244" y="215"/>
                  </a:cubicBezTo>
                  <a:lnTo>
                    <a:pt x="200" y="215"/>
                  </a:lnTo>
                  <a:cubicBezTo>
                    <a:pt x="155" y="215"/>
                    <a:pt x="90" y="224"/>
                    <a:pt x="90" y="281"/>
                  </a:cubicBezTo>
                  <a:cubicBezTo>
                    <a:pt x="94" y="313"/>
                    <a:pt x="122" y="329"/>
                    <a:pt x="155" y="32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1" name="Freeform 330"/>
            <p:cNvSpPr>
              <a:spLocks noChangeArrowheads="1"/>
            </p:cNvSpPr>
            <p:nvPr/>
          </p:nvSpPr>
          <p:spPr bwMode="auto">
            <a:xfrm>
              <a:off x="2825" y="1475"/>
              <a:ext cx="51" cy="90"/>
            </a:xfrm>
            <a:custGeom>
              <a:avLst/>
              <a:gdLst>
                <a:gd name="T0" fmla="*/ 0 w 229"/>
                <a:gd name="T1" fmla="*/ 8 h 400"/>
                <a:gd name="T2" fmla="*/ 89 w 229"/>
                <a:gd name="T3" fmla="*/ 8 h 400"/>
                <a:gd name="T4" fmla="*/ 89 w 229"/>
                <a:gd name="T5" fmla="*/ 97 h 400"/>
                <a:gd name="T6" fmla="*/ 89 w 229"/>
                <a:gd name="T7" fmla="*/ 97 h 400"/>
                <a:gd name="T8" fmla="*/ 195 w 229"/>
                <a:gd name="T9" fmla="*/ 0 h 400"/>
                <a:gd name="T10" fmla="*/ 228 w 229"/>
                <a:gd name="T11" fmla="*/ 4 h 400"/>
                <a:gd name="T12" fmla="*/ 228 w 229"/>
                <a:gd name="T13" fmla="*/ 106 h 400"/>
                <a:gd name="T14" fmla="*/ 183 w 229"/>
                <a:gd name="T15" fmla="*/ 97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7"/>
                  </a:lnTo>
                  <a:lnTo>
                    <a:pt x="89" y="97"/>
                  </a:lnTo>
                  <a:cubicBezTo>
                    <a:pt x="93" y="61"/>
                    <a:pt x="134" y="0"/>
                    <a:pt x="195" y="0"/>
                  </a:cubicBezTo>
                  <a:cubicBezTo>
                    <a:pt x="203" y="0"/>
                    <a:pt x="216" y="0"/>
                    <a:pt x="228" y="4"/>
                  </a:cubicBezTo>
                  <a:lnTo>
                    <a:pt x="228" y="106"/>
                  </a:lnTo>
                  <a:cubicBezTo>
                    <a:pt x="220" y="101"/>
                    <a:pt x="199" y="97"/>
                    <a:pt x="183" y="97"/>
                  </a:cubicBezTo>
                  <a:cubicBezTo>
                    <a:pt x="102" y="97"/>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2" name="Freeform 331"/>
            <p:cNvSpPr>
              <a:spLocks noChangeArrowheads="1"/>
            </p:cNvSpPr>
            <p:nvPr/>
          </p:nvSpPr>
          <p:spPr bwMode="auto">
            <a:xfrm>
              <a:off x="2882" y="1477"/>
              <a:ext cx="89" cy="125"/>
            </a:xfrm>
            <a:custGeom>
              <a:avLst/>
              <a:gdLst>
                <a:gd name="T0" fmla="*/ 200 w 396"/>
                <a:gd name="T1" fmla="*/ 281 h 555"/>
                <a:gd name="T2" fmla="*/ 200 w 396"/>
                <a:gd name="T3" fmla="*/ 281 h 555"/>
                <a:gd name="T4" fmla="*/ 293 w 396"/>
                <a:gd name="T5" fmla="*/ 0 h 555"/>
                <a:gd name="T6" fmla="*/ 395 w 396"/>
                <a:gd name="T7" fmla="*/ 0 h 555"/>
                <a:gd name="T8" fmla="*/ 249 w 396"/>
                <a:gd name="T9" fmla="*/ 383 h 555"/>
                <a:gd name="T10" fmla="*/ 90 w 396"/>
                <a:gd name="T11" fmla="*/ 554 h 555"/>
                <a:gd name="T12" fmla="*/ 21 w 396"/>
                <a:gd name="T13" fmla="*/ 541 h 555"/>
                <a:gd name="T14" fmla="*/ 29 w 396"/>
                <a:gd name="T15" fmla="*/ 468 h 555"/>
                <a:gd name="T16" fmla="*/ 82 w 396"/>
                <a:gd name="T17" fmla="*/ 476 h 555"/>
                <a:gd name="T18" fmla="*/ 147 w 396"/>
                <a:gd name="T19" fmla="*/ 407 h 555"/>
                <a:gd name="T20" fmla="*/ 0 w 396"/>
                <a:gd name="T21" fmla="*/ 0 h 555"/>
                <a:gd name="T22" fmla="*/ 110 w 396"/>
                <a:gd name="T23" fmla="*/ 0 h 555"/>
                <a:gd name="T24" fmla="*/ 200 w 396"/>
                <a:gd name="T25" fmla="*/ 28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555">
                  <a:moveTo>
                    <a:pt x="200" y="281"/>
                  </a:moveTo>
                  <a:lnTo>
                    <a:pt x="200" y="281"/>
                  </a:lnTo>
                  <a:lnTo>
                    <a:pt x="293" y="0"/>
                  </a:lnTo>
                  <a:lnTo>
                    <a:pt x="395" y="0"/>
                  </a:lnTo>
                  <a:lnTo>
                    <a:pt x="249" y="383"/>
                  </a:lnTo>
                  <a:cubicBezTo>
                    <a:pt x="216" y="468"/>
                    <a:pt x="192" y="554"/>
                    <a:pt x="90" y="554"/>
                  </a:cubicBezTo>
                  <a:cubicBezTo>
                    <a:pt x="65" y="554"/>
                    <a:pt x="41" y="549"/>
                    <a:pt x="21" y="541"/>
                  </a:cubicBezTo>
                  <a:lnTo>
                    <a:pt x="29" y="468"/>
                  </a:lnTo>
                  <a:cubicBezTo>
                    <a:pt x="41" y="472"/>
                    <a:pt x="57" y="476"/>
                    <a:pt x="82" y="476"/>
                  </a:cubicBezTo>
                  <a:cubicBezTo>
                    <a:pt x="122" y="476"/>
                    <a:pt x="147" y="448"/>
                    <a:pt x="147" y="407"/>
                  </a:cubicBezTo>
                  <a:lnTo>
                    <a:pt x="0" y="0"/>
                  </a:lnTo>
                  <a:lnTo>
                    <a:pt x="110" y="0"/>
                  </a:lnTo>
                  <a:lnTo>
                    <a:pt x="200" y="281"/>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3" name="Freeform 332"/>
            <p:cNvSpPr>
              <a:spLocks noChangeArrowheads="1"/>
            </p:cNvSpPr>
            <p:nvPr/>
          </p:nvSpPr>
          <p:spPr bwMode="auto">
            <a:xfrm>
              <a:off x="3034" y="1445"/>
              <a:ext cx="100" cy="118"/>
            </a:xfrm>
            <a:custGeom>
              <a:avLst/>
              <a:gdLst>
                <a:gd name="T0" fmla="*/ 0 w 445"/>
                <a:gd name="T1" fmla="*/ 0 h 523"/>
                <a:gd name="T2" fmla="*/ 143 w 445"/>
                <a:gd name="T3" fmla="*/ 0 h 523"/>
                <a:gd name="T4" fmla="*/ 444 w 445"/>
                <a:gd name="T5" fmla="*/ 261 h 523"/>
                <a:gd name="T6" fmla="*/ 143 w 445"/>
                <a:gd name="T7" fmla="*/ 522 h 523"/>
                <a:gd name="T8" fmla="*/ 0 w 445"/>
                <a:gd name="T9" fmla="*/ 522 h 523"/>
                <a:gd name="T10" fmla="*/ 0 w 445"/>
                <a:gd name="T11" fmla="*/ 0 h 523"/>
                <a:gd name="T12" fmla="*/ 106 w 445"/>
                <a:gd name="T13" fmla="*/ 440 h 523"/>
                <a:gd name="T14" fmla="*/ 163 w 445"/>
                <a:gd name="T15" fmla="*/ 440 h 523"/>
                <a:gd name="T16" fmla="*/ 334 w 445"/>
                <a:gd name="T17" fmla="*/ 261 h 523"/>
                <a:gd name="T18" fmla="*/ 163 w 445"/>
                <a:gd name="T19" fmla="*/ 82 h 523"/>
                <a:gd name="T20" fmla="*/ 106 w 445"/>
                <a:gd name="T21" fmla="*/ 82 h 523"/>
                <a:gd name="T22" fmla="*/ 106 w 445"/>
                <a:gd name="T23" fmla="*/ 44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523">
                  <a:moveTo>
                    <a:pt x="0" y="0"/>
                  </a:moveTo>
                  <a:lnTo>
                    <a:pt x="143" y="0"/>
                  </a:lnTo>
                  <a:cubicBezTo>
                    <a:pt x="301" y="0"/>
                    <a:pt x="444" y="53"/>
                    <a:pt x="444" y="261"/>
                  </a:cubicBezTo>
                  <a:cubicBezTo>
                    <a:pt x="444" y="469"/>
                    <a:pt x="301" y="522"/>
                    <a:pt x="143" y="522"/>
                  </a:cubicBezTo>
                  <a:lnTo>
                    <a:pt x="0" y="522"/>
                  </a:lnTo>
                  <a:lnTo>
                    <a:pt x="0" y="0"/>
                  </a:lnTo>
                  <a:close/>
                  <a:moveTo>
                    <a:pt x="106" y="440"/>
                  </a:moveTo>
                  <a:lnTo>
                    <a:pt x="163" y="440"/>
                  </a:lnTo>
                  <a:cubicBezTo>
                    <a:pt x="253" y="440"/>
                    <a:pt x="334" y="375"/>
                    <a:pt x="334" y="261"/>
                  </a:cubicBezTo>
                  <a:cubicBezTo>
                    <a:pt x="334" y="147"/>
                    <a:pt x="248" y="82"/>
                    <a:pt x="163" y="82"/>
                  </a:cubicBezTo>
                  <a:lnTo>
                    <a:pt x="106" y="82"/>
                  </a:lnTo>
                  <a:lnTo>
                    <a:pt x="106" y="4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4" name="Freeform 333"/>
            <p:cNvSpPr>
              <a:spLocks noChangeArrowheads="1"/>
            </p:cNvSpPr>
            <p:nvPr/>
          </p:nvSpPr>
          <p:spPr bwMode="auto">
            <a:xfrm>
              <a:off x="3153" y="1444"/>
              <a:ext cx="76" cy="122"/>
            </a:xfrm>
            <a:custGeom>
              <a:avLst/>
              <a:gdLst>
                <a:gd name="T0" fmla="*/ 298 w 339"/>
                <a:gd name="T1" fmla="*/ 106 h 543"/>
                <a:gd name="T2" fmla="*/ 192 w 339"/>
                <a:gd name="T3" fmla="*/ 82 h 543"/>
                <a:gd name="T4" fmla="*/ 110 w 339"/>
                <a:gd name="T5" fmla="*/ 155 h 543"/>
                <a:gd name="T6" fmla="*/ 338 w 339"/>
                <a:gd name="T7" fmla="*/ 383 h 543"/>
                <a:gd name="T8" fmla="*/ 143 w 339"/>
                <a:gd name="T9" fmla="*/ 542 h 543"/>
                <a:gd name="T10" fmla="*/ 8 w 339"/>
                <a:gd name="T11" fmla="*/ 521 h 543"/>
                <a:gd name="T12" fmla="*/ 17 w 339"/>
                <a:gd name="T13" fmla="*/ 428 h 543"/>
                <a:gd name="T14" fmla="*/ 135 w 339"/>
                <a:gd name="T15" fmla="*/ 460 h 543"/>
                <a:gd name="T16" fmla="*/ 228 w 339"/>
                <a:gd name="T17" fmla="*/ 391 h 543"/>
                <a:gd name="T18" fmla="*/ 0 w 339"/>
                <a:gd name="T19" fmla="*/ 159 h 543"/>
                <a:gd name="T20" fmla="*/ 184 w 339"/>
                <a:gd name="T21" fmla="*/ 0 h 543"/>
                <a:gd name="T22" fmla="*/ 310 w 339"/>
                <a:gd name="T23" fmla="*/ 21 h 543"/>
                <a:gd name="T24" fmla="*/ 298 w 339"/>
                <a:gd name="T25" fmla="*/ 10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3">
                  <a:moveTo>
                    <a:pt x="298" y="106"/>
                  </a:moveTo>
                  <a:cubicBezTo>
                    <a:pt x="265" y="94"/>
                    <a:pt x="228" y="82"/>
                    <a:pt x="192" y="82"/>
                  </a:cubicBezTo>
                  <a:cubicBezTo>
                    <a:pt x="155" y="82"/>
                    <a:pt x="110" y="98"/>
                    <a:pt x="110" y="155"/>
                  </a:cubicBezTo>
                  <a:cubicBezTo>
                    <a:pt x="110" y="245"/>
                    <a:pt x="338" y="208"/>
                    <a:pt x="338" y="383"/>
                  </a:cubicBezTo>
                  <a:cubicBezTo>
                    <a:pt x="338" y="497"/>
                    <a:pt x="249" y="542"/>
                    <a:pt x="143" y="542"/>
                  </a:cubicBezTo>
                  <a:cubicBezTo>
                    <a:pt x="86" y="542"/>
                    <a:pt x="61" y="534"/>
                    <a:pt x="8" y="521"/>
                  </a:cubicBezTo>
                  <a:lnTo>
                    <a:pt x="17" y="428"/>
                  </a:lnTo>
                  <a:cubicBezTo>
                    <a:pt x="53" y="448"/>
                    <a:pt x="94" y="460"/>
                    <a:pt x="135" y="460"/>
                  </a:cubicBezTo>
                  <a:cubicBezTo>
                    <a:pt x="175" y="460"/>
                    <a:pt x="228" y="440"/>
                    <a:pt x="228" y="391"/>
                  </a:cubicBezTo>
                  <a:cubicBezTo>
                    <a:pt x="228" y="293"/>
                    <a:pt x="0" y="334"/>
                    <a:pt x="0" y="159"/>
                  </a:cubicBezTo>
                  <a:cubicBezTo>
                    <a:pt x="0" y="41"/>
                    <a:pt x="90" y="0"/>
                    <a:pt x="184" y="0"/>
                  </a:cubicBezTo>
                  <a:cubicBezTo>
                    <a:pt x="228" y="0"/>
                    <a:pt x="269" y="4"/>
                    <a:pt x="310" y="21"/>
                  </a:cubicBezTo>
                  <a:lnTo>
                    <a:pt x="298"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5" name="Freeform 334"/>
            <p:cNvSpPr>
              <a:spLocks noChangeArrowheads="1"/>
            </p:cNvSpPr>
            <p:nvPr/>
          </p:nvSpPr>
          <p:spPr bwMode="auto">
            <a:xfrm>
              <a:off x="3250" y="1445"/>
              <a:ext cx="80" cy="119"/>
            </a:xfrm>
            <a:custGeom>
              <a:avLst/>
              <a:gdLst>
                <a:gd name="T0" fmla="*/ 0 w 355"/>
                <a:gd name="T1" fmla="*/ 0 h 527"/>
                <a:gd name="T2" fmla="*/ 134 w 355"/>
                <a:gd name="T3" fmla="*/ 0 h 527"/>
                <a:gd name="T4" fmla="*/ 354 w 355"/>
                <a:gd name="T5" fmla="*/ 159 h 527"/>
                <a:gd name="T6" fmla="*/ 150 w 355"/>
                <a:gd name="T7" fmla="*/ 326 h 527"/>
                <a:gd name="T8" fmla="*/ 106 w 355"/>
                <a:gd name="T9" fmla="*/ 326 h 527"/>
                <a:gd name="T10" fmla="*/ 106 w 355"/>
                <a:gd name="T11" fmla="*/ 526 h 527"/>
                <a:gd name="T12" fmla="*/ 0 w 355"/>
                <a:gd name="T13" fmla="*/ 526 h 527"/>
                <a:gd name="T14" fmla="*/ 0 w 355"/>
                <a:gd name="T15" fmla="*/ 0 h 527"/>
                <a:gd name="T16" fmla="*/ 106 w 355"/>
                <a:gd name="T17" fmla="*/ 241 h 527"/>
                <a:gd name="T18" fmla="*/ 142 w 355"/>
                <a:gd name="T19" fmla="*/ 241 h 527"/>
                <a:gd name="T20" fmla="*/ 240 w 355"/>
                <a:gd name="T21" fmla="*/ 163 h 527"/>
                <a:gd name="T22" fmla="*/ 142 w 355"/>
                <a:gd name="T23" fmla="*/ 82 h 527"/>
                <a:gd name="T24" fmla="*/ 106 w 355"/>
                <a:gd name="T25" fmla="*/ 82 h 527"/>
                <a:gd name="T26" fmla="*/ 106 w 355"/>
                <a:gd name="T27" fmla="*/ 241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5" h="527">
                  <a:moveTo>
                    <a:pt x="0" y="0"/>
                  </a:moveTo>
                  <a:lnTo>
                    <a:pt x="134" y="0"/>
                  </a:lnTo>
                  <a:cubicBezTo>
                    <a:pt x="248" y="0"/>
                    <a:pt x="354" y="33"/>
                    <a:pt x="354" y="159"/>
                  </a:cubicBezTo>
                  <a:cubicBezTo>
                    <a:pt x="354" y="281"/>
                    <a:pt x="264" y="326"/>
                    <a:pt x="150" y="326"/>
                  </a:cubicBezTo>
                  <a:lnTo>
                    <a:pt x="106" y="326"/>
                  </a:lnTo>
                  <a:lnTo>
                    <a:pt x="106" y="526"/>
                  </a:lnTo>
                  <a:lnTo>
                    <a:pt x="0" y="526"/>
                  </a:lnTo>
                  <a:lnTo>
                    <a:pt x="0" y="0"/>
                  </a:lnTo>
                  <a:close/>
                  <a:moveTo>
                    <a:pt x="106" y="241"/>
                  </a:moveTo>
                  <a:lnTo>
                    <a:pt x="142" y="241"/>
                  </a:lnTo>
                  <a:cubicBezTo>
                    <a:pt x="195" y="241"/>
                    <a:pt x="240" y="224"/>
                    <a:pt x="240" y="163"/>
                  </a:cubicBezTo>
                  <a:cubicBezTo>
                    <a:pt x="240" y="102"/>
                    <a:pt x="195" y="82"/>
                    <a:pt x="142" y="82"/>
                  </a:cubicBezTo>
                  <a:lnTo>
                    <a:pt x="106" y="82"/>
                  </a:lnTo>
                  <a:lnTo>
                    <a:pt x="106" y="241"/>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6" name="Freeform 335"/>
            <p:cNvSpPr>
              <a:spLocks noChangeArrowheads="1"/>
            </p:cNvSpPr>
            <p:nvPr/>
          </p:nvSpPr>
          <p:spPr bwMode="auto">
            <a:xfrm>
              <a:off x="3337" y="1475"/>
              <a:ext cx="64" cy="91"/>
            </a:xfrm>
            <a:custGeom>
              <a:avLst/>
              <a:gdLst>
                <a:gd name="T0" fmla="*/ 260 w 286"/>
                <a:gd name="T1" fmla="*/ 89 h 404"/>
                <a:gd name="T2" fmla="*/ 171 w 286"/>
                <a:gd name="T3" fmla="*/ 73 h 404"/>
                <a:gd name="T4" fmla="*/ 110 w 286"/>
                <a:gd name="T5" fmla="*/ 114 h 404"/>
                <a:gd name="T6" fmla="*/ 285 w 286"/>
                <a:gd name="T7" fmla="*/ 277 h 404"/>
                <a:gd name="T8" fmla="*/ 122 w 286"/>
                <a:gd name="T9" fmla="*/ 403 h 404"/>
                <a:gd name="T10" fmla="*/ 8 w 286"/>
                <a:gd name="T11" fmla="*/ 386 h 404"/>
                <a:gd name="T12" fmla="*/ 12 w 286"/>
                <a:gd name="T13" fmla="*/ 305 h 404"/>
                <a:gd name="T14" fmla="*/ 110 w 286"/>
                <a:gd name="T15" fmla="*/ 329 h 404"/>
                <a:gd name="T16" fmla="*/ 175 w 286"/>
                <a:gd name="T17" fmla="*/ 281 h 404"/>
                <a:gd name="T18" fmla="*/ 0 w 286"/>
                <a:gd name="T19" fmla="*/ 118 h 404"/>
                <a:gd name="T20" fmla="*/ 150 w 286"/>
                <a:gd name="T21" fmla="*/ 0 h 404"/>
                <a:gd name="T22" fmla="*/ 260 w 286"/>
                <a:gd name="T23" fmla="*/ 12 h 404"/>
                <a:gd name="T24" fmla="*/ 260 w 286"/>
                <a:gd name="T25"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0" y="89"/>
                  </a:moveTo>
                  <a:cubicBezTo>
                    <a:pt x="228" y="77"/>
                    <a:pt x="207" y="73"/>
                    <a:pt x="171" y="73"/>
                  </a:cubicBezTo>
                  <a:cubicBezTo>
                    <a:pt x="142" y="73"/>
                    <a:pt x="110" y="81"/>
                    <a:pt x="110" y="114"/>
                  </a:cubicBezTo>
                  <a:cubicBezTo>
                    <a:pt x="110" y="175"/>
                    <a:pt x="285" y="138"/>
                    <a:pt x="285" y="277"/>
                  </a:cubicBezTo>
                  <a:cubicBezTo>
                    <a:pt x="285" y="366"/>
                    <a:pt x="203" y="403"/>
                    <a:pt x="122" y="403"/>
                  </a:cubicBezTo>
                  <a:cubicBezTo>
                    <a:pt x="85" y="403"/>
                    <a:pt x="44" y="395"/>
                    <a:pt x="8" y="386"/>
                  </a:cubicBezTo>
                  <a:lnTo>
                    <a:pt x="12" y="305"/>
                  </a:lnTo>
                  <a:cubicBezTo>
                    <a:pt x="44" y="321"/>
                    <a:pt x="77" y="329"/>
                    <a:pt x="110" y="329"/>
                  </a:cubicBezTo>
                  <a:cubicBezTo>
                    <a:pt x="134" y="329"/>
                    <a:pt x="175" y="321"/>
                    <a:pt x="175" y="281"/>
                  </a:cubicBezTo>
                  <a:cubicBezTo>
                    <a:pt x="175" y="203"/>
                    <a:pt x="0" y="256"/>
                    <a:pt x="0" y="118"/>
                  </a:cubicBezTo>
                  <a:cubicBezTo>
                    <a:pt x="0" y="36"/>
                    <a:pt x="73" y="0"/>
                    <a:pt x="150" y="0"/>
                  </a:cubicBezTo>
                  <a:cubicBezTo>
                    <a:pt x="199" y="0"/>
                    <a:pt x="228" y="8"/>
                    <a:pt x="260" y="12"/>
                  </a:cubicBezTo>
                  <a:lnTo>
                    <a:pt x="260"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7" name="Freeform 336"/>
            <p:cNvSpPr>
              <a:spLocks noChangeArrowheads="1"/>
            </p:cNvSpPr>
            <p:nvPr/>
          </p:nvSpPr>
          <p:spPr bwMode="auto">
            <a:xfrm>
              <a:off x="409" y="1813"/>
              <a:ext cx="80" cy="118"/>
            </a:xfrm>
            <a:custGeom>
              <a:avLst/>
              <a:gdLst>
                <a:gd name="T0" fmla="*/ 4 w 359"/>
                <a:gd name="T1" fmla="*/ 0 h 526"/>
                <a:gd name="T2" fmla="*/ 139 w 359"/>
                <a:gd name="T3" fmla="*/ 0 h 526"/>
                <a:gd name="T4" fmla="*/ 358 w 359"/>
                <a:gd name="T5" fmla="*/ 159 h 526"/>
                <a:gd name="T6" fmla="*/ 155 w 359"/>
                <a:gd name="T7" fmla="*/ 326 h 526"/>
                <a:gd name="T8" fmla="*/ 106 w 359"/>
                <a:gd name="T9" fmla="*/ 326 h 526"/>
                <a:gd name="T10" fmla="*/ 106 w 359"/>
                <a:gd name="T11" fmla="*/ 525 h 526"/>
                <a:gd name="T12" fmla="*/ 0 w 359"/>
                <a:gd name="T13" fmla="*/ 525 h 526"/>
                <a:gd name="T14" fmla="*/ 0 w 359"/>
                <a:gd name="T15" fmla="*/ 0 h 526"/>
                <a:gd name="T16" fmla="*/ 4 w 359"/>
                <a:gd name="T17" fmla="*/ 0 h 526"/>
                <a:gd name="T18" fmla="*/ 106 w 359"/>
                <a:gd name="T19" fmla="*/ 244 h 526"/>
                <a:gd name="T20" fmla="*/ 147 w 359"/>
                <a:gd name="T21" fmla="*/ 244 h 526"/>
                <a:gd name="T22" fmla="*/ 244 w 359"/>
                <a:gd name="T23" fmla="*/ 167 h 526"/>
                <a:gd name="T24" fmla="*/ 147 w 359"/>
                <a:gd name="T25" fmla="*/ 85 h 526"/>
                <a:gd name="T26" fmla="*/ 106 w 359"/>
                <a:gd name="T27" fmla="*/ 85 h 526"/>
                <a:gd name="T28" fmla="*/ 106 w 359"/>
                <a:gd name="T29" fmla="*/ 24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6">
                  <a:moveTo>
                    <a:pt x="4" y="0"/>
                  </a:moveTo>
                  <a:lnTo>
                    <a:pt x="139" y="0"/>
                  </a:lnTo>
                  <a:cubicBezTo>
                    <a:pt x="253" y="0"/>
                    <a:pt x="358" y="32"/>
                    <a:pt x="358" y="159"/>
                  </a:cubicBezTo>
                  <a:cubicBezTo>
                    <a:pt x="358" y="281"/>
                    <a:pt x="269" y="326"/>
                    <a:pt x="155" y="326"/>
                  </a:cubicBezTo>
                  <a:lnTo>
                    <a:pt x="106" y="326"/>
                  </a:lnTo>
                  <a:lnTo>
                    <a:pt x="106" y="525"/>
                  </a:lnTo>
                  <a:lnTo>
                    <a:pt x="0" y="525"/>
                  </a:lnTo>
                  <a:lnTo>
                    <a:pt x="0" y="0"/>
                  </a:lnTo>
                  <a:lnTo>
                    <a:pt x="4" y="0"/>
                  </a:lnTo>
                  <a:close/>
                  <a:moveTo>
                    <a:pt x="106" y="244"/>
                  </a:moveTo>
                  <a:lnTo>
                    <a:pt x="147" y="244"/>
                  </a:lnTo>
                  <a:cubicBezTo>
                    <a:pt x="200" y="244"/>
                    <a:pt x="244" y="228"/>
                    <a:pt x="244" y="167"/>
                  </a:cubicBezTo>
                  <a:cubicBezTo>
                    <a:pt x="244" y="106"/>
                    <a:pt x="200" y="85"/>
                    <a:pt x="147" y="85"/>
                  </a:cubicBezTo>
                  <a:lnTo>
                    <a:pt x="106" y="85"/>
                  </a:lnTo>
                  <a:lnTo>
                    <a:pt x="106" y="244"/>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8" name="Freeform 337"/>
            <p:cNvSpPr>
              <a:spLocks noChangeArrowheads="1"/>
            </p:cNvSpPr>
            <p:nvPr/>
          </p:nvSpPr>
          <p:spPr bwMode="auto">
            <a:xfrm>
              <a:off x="498" y="1843"/>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63 h 404"/>
                <a:gd name="T22" fmla="*/ 187 w 363"/>
                <a:gd name="T23" fmla="*/ 74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2" y="330"/>
                    <a:pt x="293" y="314"/>
                    <a:pt x="330" y="289"/>
                  </a:cubicBezTo>
                  <a:lnTo>
                    <a:pt x="330" y="371"/>
                  </a:lnTo>
                  <a:lnTo>
                    <a:pt x="338" y="371"/>
                  </a:lnTo>
                  <a:close/>
                  <a:moveTo>
                    <a:pt x="269" y="163"/>
                  </a:moveTo>
                  <a:cubicBezTo>
                    <a:pt x="265" y="114"/>
                    <a:pt x="244" y="74"/>
                    <a:pt x="187" y="74"/>
                  </a:cubicBezTo>
                  <a:cubicBezTo>
                    <a:pt x="130"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9" name="Freeform 338"/>
            <p:cNvSpPr>
              <a:spLocks noChangeArrowheads="1"/>
            </p:cNvSpPr>
            <p:nvPr/>
          </p:nvSpPr>
          <p:spPr bwMode="auto">
            <a:xfrm>
              <a:off x="600" y="1843"/>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4" y="61"/>
                    <a:pt x="134" y="0"/>
                    <a:pt x="195" y="0"/>
                  </a:cubicBezTo>
                  <a:cubicBezTo>
                    <a:pt x="204" y="0"/>
                    <a:pt x="216" y="0"/>
                    <a:pt x="228" y="4"/>
                  </a:cubicBezTo>
                  <a:lnTo>
                    <a:pt x="228" y="106"/>
                  </a:lnTo>
                  <a:cubicBezTo>
                    <a:pt x="220" y="102"/>
                    <a:pt x="199"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0" name="Freeform 339"/>
            <p:cNvSpPr>
              <a:spLocks noChangeArrowheads="1"/>
            </p:cNvSpPr>
            <p:nvPr/>
          </p:nvSpPr>
          <p:spPr bwMode="auto">
            <a:xfrm>
              <a:off x="656" y="1843"/>
              <a:ext cx="66" cy="91"/>
            </a:xfrm>
            <a:custGeom>
              <a:avLst/>
              <a:gdLst>
                <a:gd name="T0" fmla="*/ 277 w 294"/>
                <a:gd name="T1" fmla="*/ 90 h 404"/>
                <a:gd name="T2" fmla="*/ 208 w 294"/>
                <a:gd name="T3" fmla="*/ 78 h 404"/>
                <a:gd name="T4" fmla="*/ 106 w 294"/>
                <a:gd name="T5" fmla="*/ 200 h 404"/>
                <a:gd name="T6" fmla="*/ 212 w 294"/>
                <a:gd name="T7" fmla="*/ 326 h 404"/>
                <a:gd name="T8" fmla="*/ 289 w 294"/>
                <a:gd name="T9" fmla="*/ 310 h 404"/>
                <a:gd name="T10" fmla="*/ 293 w 294"/>
                <a:gd name="T11" fmla="*/ 391 h 404"/>
                <a:gd name="T12" fmla="*/ 192 w 294"/>
                <a:gd name="T13" fmla="*/ 403 h 404"/>
                <a:gd name="T14" fmla="*/ 0 w 294"/>
                <a:gd name="T15" fmla="*/ 200 h 404"/>
                <a:gd name="T16" fmla="*/ 188 w 294"/>
                <a:gd name="T17" fmla="*/ 0 h 404"/>
                <a:gd name="T18" fmla="*/ 285 w 294"/>
                <a:gd name="T19" fmla="*/ 12 h 404"/>
                <a:gd name="T20" fmla="*/ 277 w 294"/>
                <a:gd name="T21"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90"/>
                  </a:moveTo>
                  <a:cubicBezTo>
                    <a:pt x="261" y="82"/>
                    <a:pt x="241" y="78"/>
                    <a:pt x="208" y="78"/>
                  </a:cubicBezTo>
                  <a:cubicBezTo>
                    <a:pt x="147" y="78"/>
                    <a:pt x="106" y="126"/>
                    <a:pt x="106" y="200"/>
                  </a:cubicBezTo>
                  <a:cubicBezTo>
                    <a:pt x="106" y="269"/>
                    <a:pt x="139" y="326"/>
                    <a:pt x="212" y="326"/>
                  </a:cubicBezTo>
                  <a:cubicBezTo>
                    <a:pt x="241" y="326"/>
                    <a:pt x="273" y="314"/>
                    <a:pt x="289" y="310"/>
                  </a:cubicBezTo>
                  <a:lnTo>
                    <a:pt x="293" y="391"/>
                  </a:lnTo>
                  <a:cubicBezTo>
                    <a:pt x="265" y="399"/>
                    <a:pt x="232" y="403"/>
                    <a:pt x="192" y="403"/>
                  </a:cubicBezTo>
                  <a:cubicBezTo>
                    <a:pt x="65" y="403"/>
                    <a:pt x="0" y="318"/>
                    <a:pt x="0" y="200"/>
                  </a:cubicBezTo>
                  <a:cubicBezTo>
                    <a:pt x="0" y="90"/>
                    <a:pt x="65" y="0"/>
                    <a:pt x="188" y="0"/>
                  </a:cubicBezTo>
                  <a:cubicBezTo>
                    <a:pt x="228" y="0"/>
                    <a:pt x="257" y="4"/>
                    <a:pt x="285" y="12"/>
                  </a:cubicBezTo>
                  <a:lnTo>
                    <a:pt x="277"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1" name="Freeform 340"/>
            <p:cNvSpPr>
              <a:spLocks noChangeArrowheads="1"/>
            </p:cNvSpPr>
            <p:nvPr/>
          </p:nvSpPr>
          <p:spPr bwMode="auto">
            <a:xfrm>
              <a:off x="732" y="1843"/>
              <a:ext cx="82" cy="91"/>
            </a:xfrm>
            <a:custGeom>
              <a:avLst/>
              <a:gdLst>
                <a:gd name="T0" fmla="*/ 338 w 364"/>
                <a:gd name="T1" fmla="*/ 371 h 404"/>
                <a:gd name="T2" fmla="*/ 204 w 364"/>
                <a:gd name="T3" fmla="*/ 403 h 404"/>
                <a:gd name="T4" fmla="*/ 0 w 364"/>
                <a:gd name="T5" fmla="*/ 204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69 w 364"/>
                <a:gd name="T21" fmla="*/ 163 h 404"/>
                <a:gd name="T22" fmla="*/ 187 w 364"/>
                <a:gd name="T23" fmla="*/ 74 h 404"/>
                <a:gd name="T24" fmla="*/ 98 w 364"/>
                <a:gd name="T25" fmla="*/ 163 h 404"/>
                <a:gd name="T26" fmla="*/ 269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1" y="391"/>
                    <a:pt x="261" y="403"/>
                    <a:pt x="204" y="403"/>
                  </a:cubicBezTo>
                  <a:cubicBezTo>
                    <a:pt x="78" y="403"/>
                    <a:pt x="0" y="330"/>
                    <a:pt x="0" y="204"/>
                  </a:cubicBezTo>
                  <a:cubicBezTo>
                    <a:pt x="0" y="94"/>
                    <a:pt x="61" y="0"/>
                    <a:pt x="179" y="0"/>
                  </a:cubicBezTo>
                  <a:cubicBezTo>
                    <a:pt x="322" y="0"/>
                    <a:pt x="363" y="98"/>
                    <a:pt x="363" y="232"/>
                  </a:cubicBezTo>
                  <a:lnTo>
                    <a:pt x="94" y="232"/>
                  </a:lnTo>
                  <a:cubicBezTo>
                    <a:pt x="98" y="293"/>
                    <a:pt x="143" y="330"/>
                    <a:pt x="204" y="330"/>
                  </a:cubicBezTo>
                  <a:cubicBezTo>
                    <a:pt x="253" y="330"/>
                    <a:pt x="293" y="314"/>
                    <a:pt x="330" y="289"/>
                  </a:cubicBezTo>
                  <a:lnTo>
                    <a:pt x="330" y="371"/>
                  </a:lnTo>
                  <a:lnTo>
                    <a:pt x="338" y="371"/>
                  </a:lnTo>
                  <a:close/>
                  <a:moveTo>
                    <a:pt x="269" y="163"/>
                  </a:moveTo>
                  <a:cubicBezTo>
                    <a:pt x="265" y="114"/>
                    <a:pt x="244" y="74"/>
                    <a:pt x="187" y="74"/>
                  </a:cubicBezTo>
                  <a:cubicBezTo>
                    <a:pt x="130"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2" name="Freeform 341"/>
            <p:cNvSpPr>
              <a:spLocks noChangeArrowheads="1"/>
            </p:cNvSpPr>
            <p:nvPr/>
          </p:nvSpPr>
          <p:spPr bwMode="auto">
            <a:xfrm>
              <a:off x="830" y="1843"/>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8 h 396"/>
                <a:gd name="T18" fmla="*/ 191 w 359"/>
                <a:gd name="T19" fmla="*/ 78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7"/>
                    <a:pt x="175" y="0"/>
                    <a:pt x="228" y="0"/>
                  </a:cubicBezTo>
                  <a:cubicBezTo>
                    <a:pt x="317" y="0"/>
                    <a:pt x="358" y="65"/>
                    <a:pt x="358" y="151"/>
                  </a:cubicBezTo>
                  <a:lnTo>
                    <a:pt x="358" y="395"/>
                  </a:lnTo>
                  <a:lnTo>
                    <a:pt x="256" y="395"/>
                  </a:lnTo>
                  <a:lnTo>
                    <a:pt x="256" y="188"/>
                  </a:lnTo>
                  <a:cubicBezTo>
                    <a:pt x="256" y="139"/>
                    <a:pt x="256" y="78"/>
                    <a:pt x="191" y="78"/>
                  </a:cubicBezTo>
                  <a:cubicBezTo>
                    <a:pt x="118" y="78"/>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3" name="Freeform 342"/>
            <p:cNvSpPr>
              <a:spLocks noChangeArrowheads="1"/>
            </p:cNvSpPr>
            <p:nvPr/>
          </p:nvSpPr>
          <p:spPr bwMode="auto">
            <a:xfrm>
              <a:off x="926" y="1819"/>
              <a:ext cx="61" cy="114"/>
            </a:xfrm>
            <a:custGeom>
              <a:avLst/>
              <a:gdLst>
                <a:gd name="T0" fmla="*/ 74 w 274"/>
                <a:gd name="T1" fmla="*/ 184 h 506"/>
                <a:gd name="T2" fmla="*/ 0 w 274"/>
                <a:gd name="T3" fmla="*/ 184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4 h 506"/>
                <a:gd name="T18" fmla="*/ 175 w 274"/>
                <a:gd name="T19" fmla="*/ 184 h 506"/>
                <a:gd name="T20" fmla="*/ 175 w 274"/>
                <a:gd name="T21" fmla="*/ 363 h 506"/>
                <a:gd name="T22" fmla="*/ 224 w 274"/>
                <a:gd name="T23" fmla="*/ 428 h 506"/>
                <a:gd name="T24" fmla="*/ 269 w 274"/>
                <a:gd name="T25" fmla="*/ 416 h 506"/>
                <a:gd name="T26" fmla="*/ 273 w 274"/>
                <a:gd name="T27" fmla="*/ 497 h 506"/>
                <a:gd name="T28" fmla="*/ 200 w 274"/>
                <a:gd name="T29" fmla="*/ 505 h 506"/>
                <a:gd name="T30" fmla="*/ 78 w 274"/>
                <a:gd name="T31" fmla="*/ 379 h 506"/>
                <a:gd name="T32" fmla="*/ 78 w 274"/>
                <a:gd name="T33" fmla="*/ 184 h 506"/>
                <a:gd name="T34" fmla="*/ 74 w 274"/>
                <a:gd name="T35" fmla="*/ 18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4"/>
                  </a:moveTo>
                  <a:lnTo>
                    <a:pt x="0" y="184"/>
                  </a:lnTo>
                  <a:lnTo>
                    <a:pt x="0" y="110"/>
                  </a:lnTo>
                  <a:lnTo>
                    <a:pt x="74" y="110"/>
                  </a:lnTo>
                  <a:lnTo>
                    <a:pt x="74" y="33"/>
                  </a:lnTo>
                  <a:lnTo>
                    <a:pt x="175" y="0"/>
                  </a:lnTo>
                  <a:lnTo>
                    <a:pt x="175" y="110"/>
                  </a:lnTo>
                  <a:lnTo>
                    <a:pt x="265" y="110"/>
                  </a:lnTo>
                  <a:lnTo>
                    <a:pt x="265" y="184"/>
                  </a:lnTo>
                  <a:lnTo>
                    <a:pt x="175" y="184"/>
                  </a:lnTo>
                  <a:lnTo>
                    <a:pt x="175" y="363"/>
                  </a:lnTo>
                  <a:cubicBezTo>
                    <a:pt x="175" y="395"/>
                    <a:pt x="184" y="428"/>
                    <a:pt x="224" y="428"/>
                  </a:cubicBezTo>
                  <a:cubicBezTo>
                    <a:pt x="241" y="428"/>
                    <a:pt x="261" y="424"/>
                    <a:pt x="269" y="416"/>
                  </a:cubicBezTo>
                  <a:lnTo>
                    <a:pt x="273" y="497"/>
                  </a:lnTo>
                  <a:cubicBezTo>
                    <a:pt x="253" y="501"/>
                    <a:pt x="228" y="505"/>
                    <a:pt x="200" y="505"/>
                  </a:cubicBezTo>
                  <a:cubicBezTo>
                    <a:pt x="122" y="505"/>
                    <a:pt x="78" y="456"/>
                    <a:pt x="78" y="379"/>
                  </a:cubicBezTo>
                  <a:lnTo>
                    <a:pt x="78" y="184"/>
                  </a:lnTo>
                  <a:lnTo>
                    <a:pt x="74" y="184"/>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4" name="Freeform 343"/>
            <p:cNvSpPr>
              <a:spLocks noChangeArrowheads="1"/>
            </p:cNvSpPr>
            <p:nvPr/>
          </p:nvSpPr>
          <p:spPr bwMode="auto">
            <a:xfrm>
              <a:off x="997" y="1843"/>
              <a:ext cx="78" cy="91"/>
            </a:xfrm>
            <a:custGeom>
              <a:avLst/>
              <a:gdLst>
                <a:gd name="T0" fmla="*/ 40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4 h 404"/>
                <a:gd name="T30" fmla="*/ 49 w 347"/>
                <a:gd name="T31" fmla="*/ 114 h 404"/>
                <a:gd name="T32" fmla="*/ 40 w 347"/>
                <a:gd name="T33" fmla="*/ 29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9"/>
                  </a:moveTo>
                  <a:cubicBezTo>
                    <a:pt x="81" y="12"/>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0"/>
                    <a:pt x="252" y="338"/>
                  </a:cubicBezTo>
                  <a:lnTo>
                    <a:pt x="252" y="338"/>
                  </a:lnTo>
                  <a:cubicBezTo>
                    <a:pt x="228" y="379"/>
                    <a:pt x="179" y="403"/>
                    <a:pt x="134" y="403"/>
                  </a:cubicBezTo>
                  <a:cubicBezTo>
                    <a:pt x="65" y="403"/>
                    <a:pt x="0" y="363"/>
                    <a:pt x="0" y="289"/>
                  </a:cubicBezTo>
                  <a:cubicBezTo>
                    <a:pt x="0" y="232"/>
                    <a:pt x="28" y="199"/>
                    <a:pt x="65" y="179"/>
                  </a:cubicBezTo>
                  <a:cubicBezTo>
                    <a:pt x="102" y="158"/>
                    <a:pt x="154" y="155"/>
                    <a:pt x="195" y="155"/>
                  </a:cubicBezTo>
                  <a:lnTo>
                    <a:pt x="252" y="155"/>
                  </a:lnTo>
                  <a:cubicBezTo>
                    <a:pt x="252" y="94"/>
                    <a:pt x="224" y="74"/>
                    <a:pt x="167" y="74"/>
                  </a:cubicBezTo>
                  <a:cubicBezTo>
                    <a:pt x="126" y="74"/>
                    <a:pt x="81" y="90"/>
                    <a:pt x="49" y="114"/>
                  </a:cubicBezTo>
                  <a:lnTo>
                    <a:pt x="40" y="29"/>
                  </a:lnTo>
                  <a:close/>
                  <a:moveTo>
                    <a:pt x="159" y="330"/>
                  </a:moveTo>
                  <a:cubicBezTo>
                    <a:pt x="191" y="330"/>
                    <a:pt x="211" y="317"/>
                    <a:pt x="228" y="297"/>
                  </a:cubicBezTo>
                  <a:cubicBezTo>
                    <a:pt x="244" y="276"/>
                    <a:pt x="248" y="249"/>
                    <a:pt x="248" y="216"/>
                  </a:cubicBezTo>
                  <a:lnTo>
                    <a:pt x="203" y="216"/>
                  </a:lnTo>
                  <a:cubicBezTo>
                    <a:pt x="159" y="216"/>
                    <a:pt x="93" y="224"/>
                    <a:pt x="93" y="281"/>
                  </a:cubicBezTo>
                  <a:cubicBezTo>
                    <a:pt x="93" y="314"/>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5" name="Freeform 344"/>
            <p:cNvSpPr>
              <a:spLocks noChangeArrowheads="1"/>
            </p:cNvSpPr>
            <p:nvPr/>
          </p:nvSpPr>
          <p:spPr bwMode="auto">
            <a:xfrm>
              <a:off x="1092" y="1843"/>
              <a:ext cx="84" cy="127"/>
            </a:xfrm>
            <a:custGeom>
              <a:avLst/>
              <a:gdLst>
                <a:gd name="T0" fmla="*/ 375 w 376"/>
                <a:gd name="T1" fmla="*/ 8 h 563"/>
                <a:gd name="T2" fmla="*/ 375 w 376"/>
                <a:gd name="T3" fmla="*/ 359 h 563"/>
                <a:gd name="T4" fmla="*/ 171 w 376"/>
                <a:gd name="T5" fmla="*/ 562 h 563"/>
                <a:gd name="T6" fmla="*/ 37 w 376"/>
                <a:gd name="T7" fmla="*/ 538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196 h 563"/>
                <a:gd name="T32" fmla="*/ 192 w 376"/>
                <a:gd name="T33" fmla="*/ 78 h 563"/>
                <a:gd name="T34" fmla="*/ 102 w 376"/>
                <a:gd name="T35" fmla="*/ 200 h 563"/>
                <a:gd name="T36" fmla="*/ 187 w 376"/>
                <a:gd name="T37" fmla="*/ 318 h 563"/>
                <a:gd name="T38" fmla="*/ 277 w 376"/>
                <a:gd name="T39" fmla="*/ 196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9"/>
                  </a:lnTo>
                  <a:cubicBezTo>
                    <a:pt x="375" y="464"/>
                    <a:pt x="334" y="562"/>
                    <a:pt x="171" y="562"/>
                  </a:cubicBezTo>
                  <a:cubicBezTo>
                    <a:pt x="130" y="562"/>
                    <a:pt x="86" y="558"/>
                    <a:pt x="37" y="538"/>
                  </a:cubicBezTo>
                  <a:lnTo>
                    <a:pt x="45" y="452"/>
                  </a:lnTo>
                  <a:cubicBezTo>
                    <a:pt x="78" y="468"/>
                    <a:pt x="126" y="485"/>
                    <a:pt x="159" y="485"/>
                  </a:cubicBezTo>
                  <a:cubicBezTo>
                    <a:pt x="269" y="485"/>
                    <a:pt x="277" y="403"/>
                    <a:pt x="277" y="334"/>
                  </a:cubicBezTo>
                  <a:lnTo>
                    <a:pt x="277" y="334"/>
                  </a:lnTo>
                  <a:cubicBezTo>
                    <a:pt x="257" y="367"/>
                    <a:pt x="212" y="395"/>
                    <a:pt x="159" y="395"/>
                  </a:cubicBezTo>
                  <a:cubicBezTo>
                    <a:pt x="45" y="395"/>
                    <a:pt x="0" y="306"/>
                    <a:pt x="0" y="200"/>
                  </a:cubicBezTo>
                  <a:cubicBezTo>
                    <a:pt x="0" y="106"/>
                    <a:pt x="49" y="0"/>
                    <a:pt x="163" y="0"/>
                  </a:cubicBezTo>
                  <a:cubicBezTo>
                    <a:pt x="216" y="0"/>
                    <a:pt x="253" y="17"/>
                    <a:pt x="281" y="61"/>
                  </a:cubicBezTo>
                  <a:lnTo>
                    <a:pt x="281" y="61"/>
                  </a:lnTo>
                  <a:lnTo>
                    <a:pt x="281" y="8"/>
                  </a:lnTo>
                  <a:lnTo>
                    <a:pt x="375" y="8"/>
                  </a:lnTo>
                  <a:close/>
                  <a:moveTo>
                    <a:pt x="277" y="196"/>
                  </a:moveTo>
                  <a:cubicBezTo>
                    <a:pt x="277" y="131"/>
                    <a:pt x="253" y="78"/>
                    <a:pt x="192" y="78"/>
                  </a:cubicBezTo>
                  <a:cubicBezTo>
                    <a:pt x="122" y="78"/>
                    <a:pt x="102" y="139"/>
                    <a:pt x="102" y="200"/>
                  </a:cubicBezTo>
                  <a:cubicBezTo>
                    <a:pt x="102" y="253"/>
                    <a:pt x="130" y="318"/>
                    <a:pt x="187" y="318"/>
                  </a:cubicBezTo>
                  <a:cubicBezTo>
                    <a:pt x="249" y="314"/>
                    <a:pt x="277" y="261"/>
                    <a:pt x="277" y="19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6" name="Freeform 345"/>
            <p:cNvSpPr>
              <a:spLocks noChangeArrowheads="1"/>
            </p:cNvSpPr>
            <p:nvPr/>
          </p:nvSpPr>
          <p:spPr bwMode="auto">
            <a:xfrm>
              <a:off x="1194" y="1843"/>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63 h 404"/>
                <a:gd name="T22" fmla="*/ 187 w 363"/>
                <a:gd name="T23" fmla="*/ 74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3" y="330"/>
                    <a:pt x="293" y="314"/>
                    <a:pt x="330" y="289"/>
                  </a:cubicBezTo>
                  <a:lnTo>
                    <a:pt x="330" y="371"/>
                  </a:lnTo>
                  <a:lnTo>
                    <a:pt x="338" y="371"/>
                  </a:lnTo>
                  <a:close/>
                  <a:moveTo>
                    <a:pt x="269" y="163"/>
                  </a:moveTo>
                  <a:cubicBezTo>
                    <a:pt x="265" y="114"/>
                    <a:pt x="244" y="74"/>
                    <a:pt x="187" y="74"/>
                  </a:cubicBezTo>
                  <a:cubicBezTo>
                    <a:pt x="130"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7" name="Freeform 346"/>
            <p:cNvSpPr>
              <a:spLocks noChangeArrowheads="1"/>
            </p:cNvSpPr>
            <p:nvPr/>
          </p:nvSpPr>
          <p:spPr bwMode="auto">
            <a:xfrm>
              <a:off x="1336" y="1843"/>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8" y="403"/>
                    <a:pt x="0" y="314"/>
                    <a:pt x="0" y="204"/>
                  </a:cubicBezTo>
                  <a:cubicBezTo>
                    <a:pt x="0" y="78"/>
                    <a:pt x="90" y="0"/>
                    <a:pt x="204" y="0"/>
                  </a:cubicBezTo>
                  <a:close/>
                  <a:moveTo>
                    <a:pt x="204" y="326"/>
                  </a:moveTo>
                  <a:cubicBezTo>
                    <a:pt x="281" y="326"/>
                    <a:pt x="301" y="257"/>
                    <a:pt x="301" y="192"/>
                  </a:cubicBezTo>
                  <a:cubicBezTo>
                    <a:pt x="301" y="131"/>
                    <a:pt x="269" y="78"/>
                    <a:pt x="204" y="78"/>
                  </a:cubicBezTo>
                  <a:cubicBezTo>
                    <a:pt x="139" y="78"/>
                    <a:pt x="106" y="135"/>
                    <a:pt x="106" y="192"/>
                  </a:cubicBezTo>
                  <a:cubicBezTo>
                    <a:pt x="106" y="257"/>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8" name="Freeform 347"/>
            <p:cNvSpPr>
              <a:spLocks noChangeArrowheads="1"/>
            </p:cNvSpPr>
            <p:nvPr/>
          </p:nvSpPr>
          <p:spPr bwMode="auto">
            <a:xfrm>
              <a:off x="1438" y="1803"/>
              <a:ext cx="60" cy="129"/>
            </a:xfrm>
            <a:custGeom>
              <a:avLst/>
              <a:gdLst>
                <a:gd name="T0" fmla="*/ 0 w 270"/>
                <a:gd name="T1" fmla="*/ 257 h 575"/>
                <a:gd name="T2" fmla="*/ 0 w 270"/>
                <a:gd name="T3" fmla="*/ 183 h 575"/>
                <a:gd name="T4" fmla="*/ 73 w 270"/>
                <a:gd name="T5" fmla="*/ 183 h 575"/>
                <a:gd name="T6" fmla="*/ 73 w 270"/>
                <a:gd name="T7" fmla="*/ 130 h 575"/>
                <a:gd name="T8" fmla="*/ 195 w 270"/>
                <a:gd name="T9" fmla="*/ 0 h 575"/>
                <a:gd name="T10" fmla="*/ 269 w 270"/>
                <a:gd name="T11" fmla="*/ 8 h 575"/>
                <a:gd name="T12" fmla="*/ 261 w 270"/>
                <a:gd name="T13" fmla="*/ 90 h 575"/>
                <a:gd name="T14" fmla="*/ 216 w 270"/>
                <a:gd name="T15" fmla="*/ 77 h 575"/>
                <a:gd name="T16" fmla="*/ 171 w 270"/>
                <a:gd name="T17" fmla="*/ 139 h 575"/>
                <a:gd name="T18" fmla="*/ 171 w 270"/>
                <a:gd name="T19" fmla="*/ 187 h 575"/>
                <a:gd name="T20" fmla="*/ 261 w 270"/>
                <a:gd name="T21" fmla="*/ 187 h 575"/>
                <a:gd name="T22" fmla="*/ 261 w 270"/>
                <a:gd name="T23" fmla="*/ 261 h 575"/>
                <a:gd name="T24" fmla="*/ 171 w 270"/>
                <a:gd name="T25" fmla="*/ 261 h 575"/>
                <a:gd name="T26" fmla="*/ 171 w 270"/>
                <a:gd name="T27" fmla="*/ 574 h 575"/>
                <a:gd name="T28" fmla="*/ 69 w 270"/>
                <a:gd name="T29" fmla="*/ 574 h 575"/>
                <a:gd name="T30" fmla="*/ 69 w 270"/>
                <a:gd name="T31" fmla="*/ 257 h 575"/>
                <a:gd name="T32" fmla="*/ 0 w 270"/>
                <a:gd name="T33" fmla="*/ 25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7"/>
                  </a:moveTo>
                  <a:lnTo>
                    <a:pt x="0" y="183"/>
                  </a:lnTo>
                  <a:lnTo>
                    <a:pt x="73" y="183"/>
                  </a:lnTo>
                  <a:lnTo>
                    <a:pt x="73" y="130"/>
                  </a:lnTo>
                  <a:cubicBezTo>
                    <a:pt x="73" y="53"/>
                    <a:pt x="118" y="0"/>
                    <a:pt x="195" y="0"/>
                  </a:cubicBezTo>
                  <a:cubicBezTo>
                    <a:pt x="220" y="0"/>
                    <a:pt x="248" y="4"/>
                    <a:pt x="269" y="8"/>
                  </a:cubicBezTo>
                  <a:lnTo>
                    <a:pt x="261" y="90"/>
                  </a:lnTo>
                  <a:cubicBezTo>
                    <a:pt x="253" y="86"/>
                    <a:pt x="240" y="77"/>
                    <a:pt x="216" y="77"/>
                  </a:cubicBezTo>
                  <a:cubicBezTo>
                    <a:pt x="183" y="77"/>
                    <a:pt x="171" y="106"/>
                    <a:pt x="171" y="139"/>
                  </a:cubicBezTo>
                  <a:lnTo>
                    <a:pt x="171" y="187"/>
                  </a:lnTo>
                  <a:lnTo>
                    <a:pt x="261" y="187"/>
                  </a:lnTo>
                  <a:lnTo>
                    <a:pt x="261" y="261"/>
                  </a:lnTo>
                  <a:lnTo>
                    <a:pt x="171" y="261"/>
                  </a:lnTo>
                  <a:lnTo>
                    <a:pt x="171" y="574"/>
                  </a:lnTo>
                  <a:lnTo>
                    <a:pt x="69" y="574"/>
                  </a:lnTo>
                  <a:lnTo>
                    <a:pt x="69" y="257"/>
                  </a:lnTo>
                  <a:lnTo>
                    <a:pt x="0" y="25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9" name="Freeform 348"/>
            <p:cNvSpPr>
              <a:spLocks noChangeArrowheads="1"/>
            </p:cNvSpPr>
            <p:nvPr/>
          </p:nvSpPr>
          <p:spPr bwMode="auto">
            <a:xfrm>
              <a:off x="1557" y="1843"/>
              <a:ext cx="81" cy="89"/>
            </a:xfrm>
            <a:custGeom>
              <a:avLst/>
              <a:gdLst>
                <a:gd name="T0" fmla="*/ 8 w 360"/>
                <a:gd name="T1" fmla="*/ 8 h 396"/>
                <a:gd name="T2" fmla="*/ 102 w 360"/>
                <a:gd name="T3" fmla="*/ 8 h 396"/>
                <a:gd name="T4" fmla="*/ 102 w 360"/>
                <a:gd name="T5" fmla="*/ 61 h 396"/>
                <a:gd name="T6" fmla="*/ 102 w 360"/>
                <a:gd name="T7" fmla="*/ 61 h 396"/>
                <a:gd name="T8" fmla="*/ 228 w 360"/>
                <a:gd name="T9" fmla="*/ 0 h 396"/>
                <a:gd name="T10" fmla="*/ 359 w 360"/>
                <a:gd name="T11" fmla="*/ 151 h 396"/>
                <a:gd name="T12" fmla="*/ 359 w 360"/>
                <a:gd name="T13" fmla="*/ 395 h 396"/>
                <a:gd name="T14" fmla="*/ 257 w 360"/>
                <a:gd name="T15" fmla="*/ 395 h 396"/>
                <a:gd name="T16" fmla="*/ 257 w 360"/>
                <a:gd name="T17" fmla="*/ 188 h 396"/>
                <a:gd name="T18" fmla="*/ 192 w 360"/>
                <a:gd name="T19" fmla="*/ 78 h 396"/>
                <a:gd name="T20" fmla="*/ 102 w 360"/>
                <a:gd name="T21" fmla="*/ 204 h 396"/>
                <a:gd name="T22" fmla="*/ 102 w 360"/>
                <a:gd name="T23" fmla="*/ 391 h 396"/>
                <a:gd name="T24" fmla="*/ 0 w 360"/>
                <a:gd name="T25" fmla="*/ 391 h 396"/>
                <a:gd name="T26" fmla="*/ 0 w 360"/>
                <a:gd name="T27" fmla="*/ 8 h 396"/>
                <a:gd name="T28" fmla="*/ 8 w 360"/>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396">
                  <a:moveTo>
                    <a:pt x="8" y="8"/>
                  </a:moveTo>
                  <a:lnTo>
                    <a:pt x="102" y="8"/>
                  </a:lnTo>
                  <a:lnTo>
                    <a:pt x="102" y="61"/>
                  </a:lnTo>
                  <a:lnTo>
                    <a:pt x="102" y="61"/>
                  </a:lnTo>
                  <a:cubicBezTo>
                    <a:pt x="135" y="17"/>
                    <a:pt x="175" y="0"/>
                    <a:pt x="228" y="0"/>
                  </a:cubicBezTo>
                  <a:cubicBezTo>
                    <a:pt x="318" y="0"/>
                    <a:pt x="359" y="65"/>
                    <a:pt x="359" y="151"/>
                  </a:cubicBezTo>
                  <a:lnTo>
                    <a:pt x="359" y="395"/>
                  </a:lnTo>
                  <a:lnTo>
                    <a:pt x="257" y="395"/>
                  </a:lnTo>
                  <a:lnTo>
                    <a:pt x="257" y="188"/>
                  </a:lnTo>
                  <a:cubicBezTo>
                    <a:pt x="257" y="139"/>
                    <a:pt x="257" y="78"/>
                    <a:pt x="192" y="78"/>
                  </a:cubicBezTo>
                  <a:cubicBezTo>
                    <a:pt x="118" y="78"/>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0" name="Freeform 349"/>
            <p:cNvSpPr>
              <a:spLocks noChangeArrowheads="1"/>
            </p:cNvSpPr>
            <p:nvPr/>
          </p:nvSpPr>
          <p:spPr bwMode="auto">
            <a:xfrm>
              <a:off x="1657" y="1843"/>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7" y="403"/>
                    <a:pt x="0" y="314"/>
                    <a:pt x="0" y="204"/>
                  </a:cubicBezTo>
                  <a:cubicBezTo>
                    <a:pt x="4" y="78"/>
                    <a:pt x="90" y="0"/>
                    <a:pt x="204" y="0"/>
                  </a:cubicBezTo>
                  <a:close/>
                  <a:moveTo>
                    <a:pt x="204" y="326"/>
                  </a:moveTo>
                  <a:cubicBezTo>
                    <a:pt x="281" y="326"/>
                    <a:pt x="301" y="257"/>
                    <a:pt x="301" y="192"/>
                  </a:cubicBezTo>
                  <a:cubicBezTo>
                    <a:pt x="301" y="131"/>
                    <a:pt x="269" y="78"/>
                    <a:pt x="204" y="78"/>
                  </a:cubicBezTo>
                  <a:cubicBezTo>
                    <a:pt x="138" y="78"/>
                    <a:pt x="106" y="135"/>
                    <a:pt x="106" y="192"/>
                  </a:cubicBezTo>
                  <a:cubicBezTo>
                    <a:pt x="106" y="257"/>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1" name="Freeform 350"/>
            <p:cNvSpPr>
              <a:spLocks noChangeArrowheads="1"/>
            </p:cNvSpPr>
            <p:nvPr/>
          </p:nvSpPr>
          <p:spPr bwMode="auto">
            <a:xfrm>
              <a:off x="1757" y="1819"/>
              <a:ext cx="61" cy="114"/>
            </a:xfrm>
            <a:custGeom>
              <a:avLst/>
              <a:gdLst>
                <a:gd name="T0" fmla="*/ 73 w 274"/>
                <a:gd name="T1" fmla="*/ 184 h 506"/>
                <a:gd name="T2" fmla="*/ 0 w 274"/>
                <a:gd name="T3" fmla="*/ 184 h 506"/>
                <a:gd name="T4" fmla="*/ 0 w 274"/>
                <a:gd name="T5" fmla="*/ 110 h 506"/>
                <a:gd name="T6" fmla="*/ 73 w 274"/>
                <a:gd name="T7" fmla="*/ 110 h 506"/>
                <a:gd name="T8" fmla="*/ 73 w 274"/>
                <a:gd name="T9" fmla="*/ 33 h 506"/>
                <a:gd name="T10" fmla="*/ 175 w 274"/>
                <a:gd name="T11" fmla="*/ 0 h 506"/>
                <a:gd name="T12" fmla="*/ 175 w 274"/>
                <a:gd name="T13" fmla="*/ 110 h 506"/>
                <a:gd name="T14" fmla="*/ 265 w 274"/>
                <a:gd name="T15" fmla="*/ 110 h 506"/>
                <a:gd name="T16" fmla="*/ 265 w 274"/>
                <a:gd name="T17" fmla="*/ 184 h 506"/>
                <a:gd name="T18" fmla="*/ 175 w 274"/>
                <a:gd name="T19" fmla="*/ 184 h 506"/>
                <a:gd name="T20" fmla="*/ 175 w 274"/>
                <a:gd name="T21" fmla="*/ 363 h 506"/>
                <a:gd name="T22" fmla="*/ 224 w 274"/>
                <a:gd name="T23" fmla="*/ 428 h 506"/>
                <a:gd name="T24" fmla="*/ 269 w 274"/>
                <a:gd name="T25" fmla="*/ 416 h 506"/>
                <a:gd name="T26" fmla="*/ 273 w 274"/>
                <a:gd name="T27" fmla="*/ 497 h 506"/>
                <a:gd name="T28" fmla="*/ 199 w 274"/>
                <a:gd name="T29" fmla="*/ 505 h 506"/>
                <a:gd name="T30" fmla="*/ 77 w 274"/>
                <a:gd name="T31" fmla="*/ 379 h 506"/>
                <a:gd name="T32" fmla="*/ 77 w 274"/>
                <a:gd name="T33" fmla="*/ 184 h 506"/>
                <a:gd name="T34" fmla="*/ 73 w 274"/>
                <a:gd name="T35" fmla="*/ 18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3" y="184"/>
                  </a:moveTo>
                  <a:lnTo>
                    <a:pt x="0" y="184"/>
                  </a:lnTo>
                  <a:lnTo>
                    <a:pt x="0" y="110"/>
                  </a:lnTo>
                  <a:lnTo>
                    <a:pt x="73" y="110"/>
                  </a:lnTo>
                  <a:lnTo>
                    <a:pt x="73" y="33"/>
                  </a:lnTo>
                  <a:lnTo>
                    <a:pt x="175" y="0"/>
                  </a:lnTo>
                  <a:lnTo>
                    <a:pt x="175" y="110"/>
                  </a:lnTo>
                  <a:lnTo>
                    <a:pt x="265" y="110"/>
                  </a:lnTo>
                  <a:lnTo>
                    <a:pt x="265" y="184"/>
                  </a:lnTo>
                  <a:lnTo>
                    <a:pt x="175" y="184"/>
                  </a:lnTo>
                  <a:lnTo>
                    <a:pt x="175" y="363"/>
                  </a:lnTo>
                  <a:cubicBezTo>
                    <a:pt x="175" y="395"/>
                    <a:pt x="183" y="428"/>
                    <a:pt x="224" y="428"/>
                  </a:cubicBezTo>
                  <a:cubicBezTo>
                    <a:pt x="240" y="428"/>
                    <a:pt x="260" y="424"/>
                    <a:pt x="269" y="416"/>
                  </a:cubicBezTo>
                  <a:lnTo>
                    <a:pt x="273" y="497"/>
                  </a:lnTo>
                  <a:cubicBezTo>
                    <a:pt x="252" y="501"/>
                    <a:pt x="228" y="505"/>
                    <a:pt x="199" y="505"/>
                  </a:cubicBezTo>
                  <a:cubicBezTo>
                    <a:pt x="122" y="505"/>
                    <a:pt x="77" y="456"/>
                    <a:pt x="77" y="379"/>
                  </a:cubicBezTo>
                  <a:lnTo>
                    <a:pt x="77" y="184"/>
                  </a:lnTo>
                  <a:lnTo>
                    <a:pt x="73" y="184"/>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2" name="Freeform 351"/>
            <p:cNvSpPr>
              <a:spLocks noChangeArrowheads="1"/>
            </p:cNvSpPr>
            <p:nvPr/>
          </p:nvSpPr>
          <p:spPr bwMode="auto">
            <a:xfrm>
              <a:off x="1875" y="1805"/>
              <a:ext cx="85" cy="128"/>
            </a:xfrm>
            <a:custGeom>
              <a:avLst/>
              <a:gdLst>
                <a:gd name="T0" fmla="*/ 281 w 380"/>
                <a:gd name="T1" fmla="*/ 517 h 571"/>
                <a:gd name="T2" fmla="*/ 281 w 380"/>
                <a:gd name="T3" fmla="*/ 517 h 571"/>
                <a:gd name="T4" fmla="*/ 163 w 380"/>
                <a:gd name="T5" fmla="*/ 570 h 571"/>
                <a:gd name="T6" fmla="*/ 0 w 380"/>
                <a:gd name="T7" fmla="*/ 367 h 571"/>
                <a:gd name="T8" fmla="*/ 163 w 380"/>
                <a:gd name="T9" fmla="*/ 167 h 571"/>
                <a:gd name="T10" fmla="*/ 277 w 380"/>
                <a:gd name="T11" fmla="*/ 220 h 571"/>
                <a:gd name="T12" fmla="*/ 277 w 380"/>
                <a:gd name="T13" fmla="*/ 220 h 571"/>
                <a:gd name="T14" fmla="*/ 277 w 380"/>
                <a:gd name="T15" fmla="*/ 0 h 571"/>
                <a:gd name="T16" fmla="*/ 379 w 380"/>
                <a:gd name="T17" fmla="*/ 0 h 571"/>
                <a:gd name="T18" fmla="*/ 379 w 380"/>
                <a:gd name="T19" fmla="*/ 562 h 571"/>
                <a:gd name="T20" fmla="*/ 281 w 380"/>
                <a:gd name="T21" fmla="*/ 562 h 571"/>
                <a:gd name="T22" fmla="*/ 281 w 380"/>
                <a:gd name="T23" fmla="*/ 517 h 571"/>
                <a:gd name="T24" fmla="*/ 187 w 380"/>
                <a:gd name="T25" fmla="*/ 493 h 571"/>
                <a:gd name="T26" fmla="*/ 277 w 380"/>
                <a:gd name="T27" fmla="*/ 367 h 571"/>
                <a:gd name="T28" fmla="*/ 187 w 380"/>
                <a:gd name="T29" fmla="*/ 245 h 571"/>
                <a:gd name="T30" fmla="*/ 106 w 380"/>
                <a:gd name="T31" fmla="*/ 367 h 571"/>
                <a:gd name="T32" fmla="*/ 187 w 380"/>
                <a:gd name="T33" fmla="*/ 49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0" h="571">
                  <a:moveTo>
                    <a:pt x="281" y="517"/>
                  </a:moveTo>
                  <a:lnTo>
                    <a:pt x="281" y="517"/>
                  </a:lnTo>
                  <a:cubicBezTo>
                    <a:pt x="248" y="554"/>
                    <a:pt x="208" y="570"/>
                    <a:pt x="163" y="570"/>
                  </a:cubicBezTo>
                  <a:cubicBezTo>
                    <a:pt x="45" y="570"/>
                    <a:pt x="0" y="473"/>
                    <a:pt x="0" y="367"/>
                  </a:cubicBezTo>
                  <a:cubicBezTo>
                    <a:pt x="0" y="261"/>
                    <a:pt x="45" y="167"/>
                    <a:pt x="163" y="167"/>
                  </a:cubicBezTo>
                  <a:cubicBezTo>
                    <a:pt x="212" y="167"/>
                    <a:pt x="248" y="184"/>
                    <a:pt x="277" y="220"/>
                  </a:cubicBezTo>
                  <a:lnTo>
                    <a:pt x="277" y="220"/>
                  </a:lnTo>
                  <a:lnTo>
                    <a:pt x="277" y="0"/>
                  </a:lnTo>
                  <a:lnTo>
                    <a:pt x="379" y="0"/>
                  </a:lnTo>
                  <a:lnTo>
                    <a:pt x="379" y="562"/>
                  </a:lnTo>
                  <a:lnTo>
                    <a:pt x="281" y="562"/>
                  </a:lnTo>
                  <a:lnTo>
                    <a:pt x="281" y="517"/>
                  </a:lnTo>
                  <a:close/>
                  <a:moveTo>
                    <a:pt x="187" y="493"/>
                  </a:moveTo>
                  <a:cubicBezTo>
                    <a:pt x="252" y="493"/>
                    <a:pt x="277" y="424"/>
                    <a:pt x="277" y="367"/>
                  </a:cubicBezTo>
                  <a:cubicBezTo>
                    <a:pt x="277" y="314"/>
                    <a:pt x="252" y="245"/>
                    <a:pt x="187" y="245"/>
                  </a:cubicBezTo>
                  <a:cubicBezTo>
                    <a:pt x="122" y="245"/>
                    <a:pt x="106" y="314"/>
                    <a:pt x="106" y="367"/>
                  </a:cubicBezTo>
                  <a:cubicBezTo>
                    <a:pt x="106" y="420"/>
                    <a:pt x="122" y="493"/>
                    <a:pt x="187" y="493"/>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3" name="Freeform 352"/>
            <p:cNvSpPr>
              <a:spLocks noChangeArrowheads="1"/>
            </p:cNvSpPr>
            <p:nvPr/>
          </p:nvSpPr>
          <p:spPr bwMode="auto">
            <a:xfrm>
              <a:off x="1985" y="1806"/>
              <a:ext cx="22" cy="125"/>
            </a:xfrm>
            <a:custGeom>
              <a:avLst/>
              <a:gdLst>
                <a:gd name="T0" fmla="*/ 0 w 102"/>
                <a:gd name="T1" fmla="*/ 0 h 555"/>
                <a:gd name="T2" fmla="*/ 101 w 102"/>
                <a:gd name="T3" fmla="*/ 0 h 555"/>
                <a:gd name="T4" fmla="*/ 101 w 102"/>
                <a:gd name="T5" fmla="*/ 98 h 555"/>
                <a:gd name="T6" fmla="*/ 0 w 102"/>
                <a:gd name="T7" fmla="*/ 98 h 555"/>
                <a:gd name="T8" fmla="*/ 0 w 102"/>
                <a:gd name="T9" fmla="*/ 0 h 555"/>
                <a:gd name="T10" fmla="*/ 0 w 102"/>
                <a:gd name="T11" fmla="*/ 167 h 555"/>
                <a:gd name="T12" fmla="*/ 101 w 102"/>
                <a:gd name="T13" fmla="*/ 167 h 555"/>
                <a:gd name="T14" fmla="*/ 101 w 102"/>
                <a:gd name="T15" fmla="*/ 554 h 555"/>
                <a:gd name="T16" fmla="*/ 0 w 102"/>
                <a:gd name="T17" fmla="*/ 554 h 555"/>
                <a:gd name="T18" fmla="*/ 0 w 102"/>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555">
                  <a:moveTo>
                    <a:pt x="0" y="0"/>
                  </a:moveTo>
                  <a:lnTo>
                    <a:pt x="101" y="0"/>
                  </a:lnTo>
                  <a:lnTo>
                    <a:pt x="101" y="98"/>
                  </a:lnTo>
                  <a:lnTo>
                    <a:pt x="0" y="98"/>
                  </a:lnTo>
                  <a:lnTo>
                    <a:pt x="0" y="0"/>
                  </a:lnTo>
                  <a:close/>
                  <a:moveTo>
                    <a:pt x="0" y="167"/>
                  </a:moveTo>
                  <a:lnTo>
                    <a:pt x="101" y="167"/>
                  </a:lnTo>
                  <a:lnTo>
                    <a:pt x="101"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4" name="Freeform 353"/>
            <p:cNvSpPr>
              <a:spLocks noChangeArrowheads="1"/>
            </p:cNvSpPr>
            <p:nvPr/>
          </p:nvSpPr>
          <p:spPr bwMode="auto">
            <a:xfrm>
              <a:off x="2024" y="1843"/>
              <a:ext cx="64" cy="91"/>
            </a:xfrm>
            <a:custGeom>
              <a:avLst/>
              <a:gdLst>
                <a:gd name="T0" fmla="*/ 260 w 286"/>
                <a:gd name="T1" fmla="*/ 90 h 404"/>
                <a:gd name="T2" fmla="*/ 171 w 286"/>
                <a:gd name="T3" fmla="*/ 74 h 404"/>
                <a:gd name="T4" fmla="*/ 110 w 286"/>
                <a:gd name="T5" fmla="*/ 114 h 404"/>
                <a:gd name="T6" fmla="*/ 285 w 286"/>
                <a:gd name="T7" fmla="*/ 277 h 404"/>
                <a:gd name="T8" fmla="*/ 122 w 286"/>
                <a:gd name="T9" fmla="*/ 403 h 404"/>
                <a:gd name="T10" fmla="*/ 8 w 286"/>
                <a:gd name="T11" fmla="*/ 387 h 404"/>
                <a:gd name="T12" fmla="*/ 12 w 286"/>
                <a:gd name="T13" fmla="*/ 306 h 404"/>
                <a:gd name="T14" fmla="*/ 110 w 286"/>
                <a:gd name="T15" fmla="*/ 330 h 404"/>
                <a:gd name="T16" fmla="*/ 175 w 286"/>
                <a:gd name="T17" fmla="*/ 281 h 404"/>
                <a:gd name="T18" fmla="*/ 0 w 286"/>
                <a:gd name="T19" fmla="*/ 118 h 404"/>
                <a:gd name="T20" fmla="*/ 150 w 286"/>
                <a:gd name="T21" fmla="*/ 0 h 404"/>
                <a:gd name="T22" fmla="*/ 260 w 286"/>
                <a:gd name="T23" fmla="*/ 12 h 404"/>
                <a:gd name="T24" fmla="*/ 260 w 286"/>
                <a:gd name="T25"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0" y="90"/>
                  </a:moveTo>
                  <a:cubicBezTo>
                    <a:pt x="228" y="78"/>
                    <a:pt x="207" y="74"/>
                    <a:pt x="171" y="74"/>
                  </a:cubicBezTo>
                  <a:cubicBezTo>
                    <a:pt x="142" y="74"/>
                    <a:pt x="110" y="82"/>
                    <a:pt x="110" y="114"/>
                  </a:cubicBezTo>
                  <a:cubicBezTo>
                    <a:pt x="110" y="175"/>
                    <a:pt x="285" y="139"/>
                    <a:pt x="285" y="277"/>
                  </a:cubicBezTo>
                  <a:cubicBezTo>
                    <a:pt x="285" y="367"/>
                    <a:pt x="203" y="403"/>
                    <a:pt x="122" y="403"/>
                  </a:cubicBezTo>
                  <a:cubicBezTo>
                    <a:pt x="85" y="403"/>
                    <a:pt x="44" y="395"/>
                    <a:pt x="8" y="387"/>
                  </a:cubicBezTo>
                  <a:lnTo>
                    <a:pt x="12" y="306"/>
                  </a:lnTo>
                  <a:cubicBezTo>
                    <a:pt x="44" y="322"/>
                    <a:pt x="77" y="330"/>
                    <a:pt x="110" y="330"/>
                  </a:cubicBezTo>
                  <a:cubicBezTo>
                    <a:pt x="134" y="330"/>
                    <a:pt x="175" y="322"/>
                    <a:pt x="175" y="281"/>
                  </a:cubicBezTo>
                  <a:cubicBezTo>
                    <a:pt x="175" y="204"/>
                    <a:pt x="0" y="257"/>
                    <a:pt x="0" y="118"/>
                  </a:cubicBezTo>
                  <a:cubicBezTo>
                    <a:pt x="0" y="37"/>
                    <a:pt x="73" y="0"/>
                    <a:pt x="150" y="0"/>
                  </a:cubicBezTo>
                  <a:cubicBezTo>
                    <a:pt x="199" y="0"/>
                    <a:pt x="228" y="8"/>
                    <a:pt x="260" y="12"/>
                  </a:cubicBezTo>
                  <a:lnTo>
                    <a:pt x="260"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5" name="Freeform 354"/>
            <p:cNvSpPr>
              <a:spLocks noChangeArrowheads="1"/>
            </p:cNvSpPr>
            <p:nvPr/>
          </p:nvSpPr>
          <p:spPr bwMode="auto">
            <a:xfrm>
              <a:off x="2097" y="1819"/>
              <a:ext cx="61" cy="114"/>
            </a:xfrm>
            <a:custGeom>
              <a:avLst/>
              <a:gdLst>
                <a:gd name="T0" fmla="*/ 74 w 274"/>
                <a:gd name="T1" fmla="*/ 184 h 506"/>
                <a:gd name="T2" fmla="*/ 0 w 274"/>
                <a:gd name="T3" fmla="*/ 184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4 h 506"/>
                <a:gd name="T18" fmla="*/ 175 w 274"/>
                <a:gd name="T19" fmla="*/ 184 h 506"/>
                <a:gd name="T20" fmla="*/ 175 w 274"/>
                <a:gd name="T21" fmla="*/ 363 h 506"/>
                <a:gd name="T22" fmla="*/ 224 w 274"/>
                <a:gd name="T23" fmla="*/ 428 h 506"/>
                <a:gd name="T24" fmla="*/ 269 w 274"/>
                <a:gd name="T25" fmla="*/ 416 h 506"/>
                <a:gd name="T26" fmla="*/ 273 w 274"/>
                <a:gd name="T27" fmla="*/ 497 h 506"/>
                <a:gd name="T28" fmla="*/ 200 w 274"/>
                <a:gd name="T29" fmla="*/ 505 h 506"/>
                <a:gd name="T30" fmla="*/ 78 w 274"/>
                <a:gd name="T31" fmla="*/ 379 h 506"/>
                <a:gd name="T32" fmla="*/ 78 w 274"/>
                <a:gd name="T33" fmla="*/ 184 h 506"/>
                <a:gd name="T34" fmla="*/ 74 w 274"/>
                <a:gd name="T35" fmla="*/ 18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4"/>
                  </a:moveTo>
                  <a:lnTo>
                    <a:pt x="0" y="184"/>
                  </a:lnTo>
                  <a:lnTo>
                    <a:pt x="0" y="110"/>
                  </a:lnTo>
                  <a:lnTo>
                    <a:pt x="74" y="110"/>
                  </a:lnTo>
                  <a:lnTo>
                    <a:pt x="74" y="33"/>
                  </a:lnTo>
                  <a:lnTo>
                    <a:pt x="175" y="0"/>
                  </a:lnTo>
                  <a:lnTo>
                    <a:pt x="175" y="110"/>
                  </a:lnTo>
                  <a:lnTo>
                    <a:pt x="265" y="110"/>
                  </a:lnTo>
                  <a:lnTo>
                    <a:pt x="265" y="184"/>
                  </a:lnTo>
                  <a:lnTo>
                    <a:pt x="175" y="184"/>
                  </a:lnTo>
                  <a:lnTo>
                    <a:pt x="175" y="363"/>
                  </a:lnTo>
                  <a:cubicBezTo>
                    <a:pt x="175" y="395"/>
                    <a:pt x="183" y="428"/>
                    <a:pt x="224" y="428"/>
                  </a:cubicBezTo>
                  <a:cubicBezTo>
                    <a:pt x="241" y="428"/>
                    <a:pt x="261" y="424"/>
                    <a:pt x="269" y="416"/>
                  </a:cubicBezTo>
                  <a:lnTo>
                    <a:pt x="273" y="497"/>
                  </a:lnTo>
                  <a:cubicBezTo>
                    <a:pt x="253" y="501"/>
                    <a:pt x="228" y="505"/>
                    <a:pt x="200" y="505"/>
                  </a:cubicBezTo>
                  <a:cubicBezTo>
                    <a:pt x="122" y="505"/>
                    <a:pt x="78" y="456"/>
                    <a:pt x="78" y="379"/>
                  </a:cubicBezTo>
                  <a:lnTo>
                    <a:pt x="78" y="184"/>
                  </a:lnTo>
                  <a:lnTo>
                    <a:pt x="74" y="184"/>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6" name="Freeform 355"/>
            <p:cNvSpPr>
              <a:spLocks noChangeArrowheads="1"/>
            </p:cNvSpPr>
            <p:nvPr/>
          </p:nvSpPr>
          <p:spPr bwMode="auto">
            <a:xfrm>
              <a:off x="2173" y="1806"/>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7" name="Freeform 356"/>
            <p:cNvSpPr>
              <a:spLocks noChangeArrowheads="1"/>
            </p:cNvSpPr>
            <p:nvPr/>
          </p:nvSpPr>
          <p:spPr bwMode="auto">
            <a:xfrm>
              <a:off x="2218" y="1843"/>
              <a:ext cx="80" cy="89"/>
            </a:xfrm>
            <a:custGeom>
              <a:avLst/>
              <a:gdLst>
                <a:gd name="T0" fmla="*/ 8 w 359"/>
                <a:gd name="T1" fmla="*/ 8 h 396"/>
                <a:gd name="T2" fmla="*/ 101 w 359"/>
                <a:gd name="T3" fmla="*/ 8 h 396"/>
                <a:gd name="T4" fmla="*/ 101 w 359"/>
                <a:gd name="T5" fmla="*/ 61 h 396"/>
                <a:gd name="T6" fmla="*/ 101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8 h 396"/>
                <a:gd name="T18" fmla="*/ 191 w 359"/>
                <a:gd name="T19" fmla="*/ 78 h 396"/>
                <a:gd name="T20" fmla="*/ 101 w 359"/>
                <a:gd name="T21" fmla="*/ 204 h 396"/>
                <a:gd name="T22" fmla="*/ 101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1" y="8"/>
                  </a:lnTo>
                  <a:lnTo>
                    <a:pt x="101" y="61"/>
                  </a:lnTo>
                  <a:lnTo>
                    <a:pt x="101" y="61"/>
                  </a:lnTo>
                  <a:cubicBezTo>
                    <a:pt x="134" y="17"/>
                    <a:pt x="175" y="0"/>
                    <a:pt x="228" y="0"/>
                  </a:cubicBezTo>
                  <a:cubicBezTo>
                    <a:pt x="317" y="0"/>
                    <a:pt x="358" y="65"/>
                    <a:pt x="358" y="151"/>
                  </a:cubicBezTo>
                  <a:lnTo>
                    <a:pt x="358" y="395"/>
                  </a:lnTo>
                  <a:lnTo>
                    <a:pt x="256" y="395"/>
                  </a:lnTo>
                  <a:lnTo>
                    <a:pt x="256" y="188"/>
                  </a:lnTo>
                  <a:cubicBezTo>
                    <a:pt x="256" y="139"/>
                    <a:pt x="256" y="78"/>
                    <a:pt x="191" y="78"/>
                  </a:cubicBezTo>
                  <a:cubicBezTo>
                    <a:pt x="118" y="78"/>
                    <a:pt x="101" y="155"/>
                    <a:pt x="101" y="204"/>
                  </a:cubicBezTo>
                  <a:lnTo>
                    <a:pt x="101"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8" name="Freeform 357"/>
            <p:cNvSpPr>
              <a:spLocks noChangeArrowheads="1"/>
            </p:cNvSpPr>
            <p:nvPr/>
          </p:nvSpPr>
          <p:spPr bwMode="auto">
            <a:xfrm>
              <a:off x="2320" y="1843"/>
              <a:ext cx="84" cy="127"/>
            </a:xfrm>
            <a:custGeom>
              <a:avLst/>
              <a:gdLst>
                <a:gd name="T0" fmla="*/ 374 w 375"/>
                <a:gd name="T1" fmla="*/ 8 h 563"/>
                <a:gd name="T2" fmla="*/ 374 w 375"/>
                <a:gd name="T3" fmla="*/ 359 h 563"/>
                <a:gd name="T4" fmla="*/ 171 w 375"/>
                <a:gd name="T5" fmla="*/ 562 h 563"/>
                <a:gd name="T6" fmla="*/ 36 w 375"/>
                <a:gd name="T7" fmla="*/ 538 h 563"/>
                <a:gd name="T8" fmla="*/ 44 w 375"/>
                <a:gd name="T9" fmla="*/ 452 h 563"/>
                <a:gd name="T10" fmla="*/ 158 w 375"/>
                <a:gd name="T11" fmla="*/ 485 h 563"/>
                <a:gd name="T12" fmla="*/ 276 w 375"/>
                <a:gd name="T13" fmla="*/ 334 h 563"/>
                <a:gd name="T14" fmla="*/ 276 w 375"/>
                <a:gd name="T15" fmla="*/ 334 h 563"/>
                <a:gd name="T16" fmla="*/ 158 w 375"/>
                <a:gd name="T17" fmla="*/ 395 h 563"/>
                <a:gd name="T18" fmla="*/ 0 w 375"/>
                <a:gd name="T19" fmla="*/ 200 h 563"/>
                <a:gd name="T20" fmla="*/ 162 w 375"/>
                <a:gd name="T21" fmla="*/ 0 h 563"/>
                <a:gd name="T22" fmla="*/ 281 w 375"/>
                <a:gd name="T23" fmla="*/ 61 h 563"/>
                <a:gd name="T24" fmla="*/ 281 w 375"/>
                <a:gd name="T25" fmla="*/ 61 h 563"/>
                <a:gd name="T26" fmla="*/ 281 w 375"/>
                <a:gd name="T27" fmla="*/ 8 h 563"/>
                <a:gd name="T28" fmla="*/ 374 w 375"/>
                <a:gd name="T29" fmla="*/ 8 h 563"/>
                <a:gd name="T30" fmla="*/ 272 w 375"/>
                <a:gd name="T31" fmla="*/ 196 h 563"/>
                <a:gd name="T32" fmla="*/ 187 w 375"/>
                <a:gd name="T33" fmla="*/ 78 h 563"/>
                <a:gd name="T34" fmla="*/ 97 w 375"/>
                <a:gd name="T35" fmla="*/ 200 h 563"/>
                <a:gd name="T36" fmla="*/ 183 w 375"/>
                <a:gd name="T37" fmla="*/ 318 h 563"/>
                <a:gd name="T38" fmla="*/ 272 w 375"/>
                <a:gd name="T39" fmla="*/ 196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5" h="563">
                  <a:moveTo>
                    <a:pt x="374" y="8"/>
                  </a:moveTo>
                  <a:lnTo>
                    <a:pt x="374" y="359"/>
                  </a:lnTo>
                  <a:cubicBezTo>
                    <a:pt x="374" y="464"/>
                    <a:pt x="333" y="562"/>
                    <a:pt x="171" y="562"/>
                  </a:cubicBezTo>
                  <a:cubicBezTo>
                    <a:pt x="130" y="562"/>
                    <a:pt x="85" y="558"/>
                    <a:pt x="36" y="538"/>
                  </a:cubicBezTo>
                  <a:lnTo>
                    <a:pt x="44" y="452"/>
                  </a:lnTo>
                  <a:cubicBezTo>
                    <a:pt x="77" y="468"/>
                    <a:pt x="126" y="485"/>
                    <a:pt x="158" y="485"/>
                  </a:cubicBezTo>
                  <a:cubicBezTo>
                    <a:pt x="268" y="485"/>
                    <a:pt x="276" y="403"/>
                    <a:pt x="276" y="334"/>
                  </a:cubicBezTo>
                  <a:lnTo>
                    <a:pt x="276" y="334"/>
                  </a:lnTo>
                  <a:cubicBezTo>
                    <a:pt x="256" y="367"/>
                    <a:pt x="211" y="395"/>
                    <a:pt x="158" y="395"/>
                  </a:cubicBezTo>
                  <a:cubicBezTo>
                    <a:pt x="44" y="395"/>
                    <a:pt x="0" y="306"/>
                    <a:pt x="0" y="200"/>
                  </a:cubicBezTo>
                  <a:cubicBezTo>
                    <a:pt x="0" y="106"/>
                    <a:pt x="48" y="0"/>
                    <a:pt x="162" y="0"/>
                  </a:cubicBezTo>
                  <a:cubicBezTo>
                    <a:pt x="215" y="0"/>
                    <a:pt x="252" y="17"/>
                    <a:pt x="281" y="61"/>
                  </a:cubicBezTo>
                  <a:lnTo>
                    <a:pt x="281" y="61"/>
                  </a:lnTo>
                  <a:lnTo>
                    <a:pt x="281" y="8"/>
                  </a:lnTo>
                  <a:lnTo>
                    <a:pt x="374" y="8"/>
                  </a:lnTo>
                  <a:close/>
                  <a:moveTo>
                    <a:pt x="272" y="196"/>
                  </a:moveTo>
                  <a:cubicBezTo>
                    <a:pt x="272" y="131"/>
                    <a:pt x="248" y="78"/>
                    <a:pt x="187" y="78"/>
                  </a:cubicBezTo>
                  <a:cubicBezTo>
                    <a:pt x="118" y="78"/>
                    <a:pt x="97" y="139"/>
                    <a:pt x="97" y="200"/>
                  </a:cubicBezTo>
                  <a:cubicBezTo>
                    <a:pt x="97" y="253"/>
                    <a:pt x="126" y="318"/>
                    <a:pt x="183" y="318"/>
                  </a:cubicBezTo>
                  <a:cubicBezTo>
                    <a:pt x="248" y="314"/>
                    <a:pt x="272" y="261"/>
                    <a:pt x="272" y="19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9" name="Freeform 358"/>
            <p:cNvSpPr>
              <a:spLocks noChangeArrowheads="1"/>
            </p:cNvSpPr>
            <p:nvPr/>
          </p:nvSpPr>
          <p:spPr bwMode="auto">
            <a:xfrm>
              <a:off x="2429" y="1844"/>
              <a:ext cx="80" cy="89"/>
            </a:xfrm>
            <a:custGeom>
              <a:avLst/>
              <a:gdLst>
                <a:gd name="T0" fmla="*/ 350 w 359"/>
                <a:gd name="T1" fmla="*/ 387 h 396"/>
                <a:gd name="T2" fmla="*/ 257 w 359"/>
                <a:gd name="T3" fmla="*/ 387 h 396"/>
                <a:gd name="T4" fmla="*/ 257 w 359"/>
                <a:gd name="T5" fmla="*/ 334 h 396"/>
                <a:gd name="T6" fmla="*/ 257 w 359"/>
                <a:gd name="T7" fmla="*/ 334 h 396"/>
                <a:gd name="T8" fmla="*/ 130 w 359"/>
                <a:gd name="T9" fmla="*/ 395 h 396"/>
                <a:gd name="T10" fmla="*/ 0 w 359"/>
                <a:gd name="T11" fmla="*/ 245 h 396"/>
                <a:gd name="T12" fmla="*/ 0 w 359"/>
                <a:gd name="T13" fmla="*/ 0 h 396"/>
                <a:gd name="T14" fmla="*/ 102 w 359"/>
                <a:gd name="T15" fmla="*/ 0 h 396"/>
                <a:gd name="T16" fmla="*/ 102 w 359"/>
                <a:gd name="T17" fmla="*/ 208 h 396"/>
                <a:gd name="T18" fmla="*/ 167 w 359"/>
                <a:gd name="T19" fmla="*/ 318 h 396"/>
                <a:gd name="T20" fmla="*/ 257 w 359"/>
                <a:gd name="T21" fmla="*/ 192 h 396"/>
                <a:gd name="T22" fmla="*/ 257 w 359"/>
                <a:gd name="T23" fmla="*/ 4 h 396"/>
                <a:gd name="T24" fmla="*/ 358 w 359"/>
                <a:gd name="T25" fmla="*/ 4 h 396"/>
                <a:gd name="T26" fmla="*/ 358 w 359"/>
                <a:gd name="T27" fmla="*/ 387 h 396"/>
                <a:gd name="T28" fmla="*/ 350 w 359"/>
                <a:gd name="T29" fmla="*/ 38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350" y="387"/>
                  </a:moveTo>
                  <a:lnTo>
                    <a:pt x="257" y="387"/>
                  </a:lnTo>
                  <a:lnTo>
                    <a:pt x="257" y="334"/>
                  </a:lnTo>
                  <a:lnTo>
                    <a:pt x="257" y="334"/>
                  </a:lnTo>
                  <a:cubicBezTo>
                    <a:pt x="224" y="371"/>
                    <a:pt x="183" y="395"/>
                    <a:pt x="130" y="395"/>
                  </a:cubicBezTo>
                  <a:cubicBezTo>
                    <a:pt x="41" y="395"/>
                    <a:pt x="0" y="330"/>
                    <a:pt x="0" y="245"/>
                  </a:cubicBezTo>
                  <a:lnTo>
                    <a:pt x="0" y="0"/>
                  </a:lnTo>
                  <a:lnTo>
                    <a:pt x="102" y="0"/>
                  </a:lnTo>
                  <a:lnTo>
                    <a:pt x="102" y="208"/>
                  </a:lnTo>
                  <a:cubicBezTo>
                    <a:pt x="102" y="257"/>
                    <a:pt x="102" y="318"/>
                    <a:pt x="167" y="318"/>
                  </a:cubicBezTo>
                  <a:cubicBezTo>
                    <a:pt x="240" y="318"/>
                    <a:pt x="257" y="241"/>
                    <a:pt x="257" y="192"/>
                  </a:cubicBezTo>
                  <a:lnTo>
                    <a:pt x="257" y="4"/>
                  </a:lnTo>
                  <a:lnTo>
                    <a:pt x="358" y="4"/>
                  </a:lnTo>
                  <a:lnTo>
                    <a:pt x="358" y="387"/>
                  </a:lnTo>
                  <a:lnTo>
                    <a:pt x="350" y="38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0" name="Freeform 359"/>
            <p:cNvSpPr>
              <a:spLocks noChangeArrowheads="1"/>
            </p:cNvSpPr>
            <p:nvPr/>
          </p:nvSpPr>
          <p:spPr bwMode="auto">
            <a:xfrm>
              <a:off x="2532" y="1806"/>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1" name="Freeform 360"/>
            <p:cNvSpPr>
              <a:spLocks noChangeArrowheads="1"/>
            </p:cNvSpPr>
            <p:nvPr/>
          </p:nvSpPr>
          <p:spPr bwMode="auto">
            <a:xfrm>
              <a:off x="2572" y="1843"/>
              <a:ext cx="64" cy="91"/>
            </a:xfrm>
            <a:custGeom>
              <a:avLst/>
              <a:gdLst>
                <a:gd name="T0" fmla="*/ 261 w 286"/>
                <a:gd name="T1" fmla="*/ 90 h 404"/>
                <a:gd name="T2" fmla="*/ 171 w 286"/>
                <a:gd name="T3" fmla="*/ 74 h 404"/>
                <a:gd name="T4" fmla="*/ 110 w 286"/>
                <a:gd name="T5" fmla="*/ 114 h 404"/>
                <a:gd name="T6" fmla="*/ 285 w 286"/>
                <a:gd name="T7" fmla="*/ 277 h 404"/>
                <a:gd name="T8" fmla="*/ 122 w 286"/>
                <a:gd name="T9" fmla="*/ 403 h 404"/>
                <a:gd name="T10" fmla="*/ 8 w 286"/>
                <a:gd name="T11" fmla="*/ 387 h 404"/>
                <a:gd name="T12" fmla="*/ 12 w 286"/>
                <a:gd name="T13" fmla="*/ 306 h 404"/>
                <a:gd name="T14" fmla="*/ 110 w 286"/>
                <a:gd name="T15" fmla="*/ 330 h 404"/>
                <a:gd name="T16" fmla="*/ 175 w 286"/>
                <a:gd name="T17" fmla="*/ 281 h 404"/>
                <a:gd name="T18" fmla="*/ 0 w 286"/>
                <a:gd name="T19" fmla="*/ 118 h 404"/>
                <a:gd name="T20" fmla="*/ 151 w 286"/>
                <a:gd name="T21" fmla="*/ 0 h 404"/>
                <a:gd name="T22" fmla="*/ 261 w 286"/>
                <a:gd name="T23" fmla="*/ 12 h 404"/>
                <a:gd name="T24" fmla="*/ 261 w 286"/>
                <a:gd name="T25"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1" y="90"/>
                  </a:moveTo>
                  <a:cubicBezTo>
                    <a:pt x="228" y="78"/>
                    <a:pt x="208" y="74"/>
                    <a:pt x="171" y="74"/>
                  </a:cubicBezTo>
                  <a:cubicBezTo>
                    <a:pt x="143" y="74"/>
                    <a:pt x="110" y="82"/>
                    <a:pt x="110" y="114"/>
                  </a:cubicBezTo>
                  <a:cubicBezTo>
                    <a:pt x="110" y="175"/>
                    <a:pt x="285" y="139"/>
                    <a:pt x="285" y="277"/>
                  </a:cubicBezTo>
                  <a:cubicBezTo>
                    <a:pt x="285" y="367"/>
                    <a:pt x="204" y="403"/>
                    <a:pt x="122" y="403"/>
                  </a:cubicBezTo>
                  <a:cubicBezTo>
                    <a:pt x="86" y="403"/>
                    <a:pt x="45" y="395"/>
                    <a:pt x="8" y="387"/>
                  </a:cubicBezTo>
                  <a:lnTo>
                    <a:pt x="12" y="306"/>
                  </a:lnTo>
                  <a:cubicBezTo>
                    <a:pt x="45" y="322"/>
                    <a:pt x="78" y="330"/>
                    <a:pt x="110" y="330"/>
                  </a:cubicBezTo>
                  <a:cubicBezTo>
                    <a:pt x="135" y="330"/>
                    <a:pt x="175" y="322"/>
                    <a:pt x="175" y="281"/>
                  </a:cubicBezTo>
                  <a:cubicBezTo>
                    <a:pt x="175" y="204"/>
                    <a:pt x="0" y="257"/>
                    <a:pt x="0" y="118"/>
                  </a:cubicBezTo>
                  <a:cubicBezTo>
                    <a:pt x="0" y="37"/>
                    <a:pt x="73" y="0"/>
                    <a:pt x="151" y="0"/>
                  </a:cubicBezTo>
                  <a:cubicBezTo>
                    <a:pt x="200" y="0"/>
                    <a:pt x="228" y="8"/>
                    <a:pt x="261" y="12"/>
                  </a:cubicBezTo>
                  <a:lnTo>
                    <a:pt x="261"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2" name="Freeform 361"/>
            <p:cNvSpPr>
              <a:spLocks noChangeArrowheads="1"/>
            </p:cNvSpPr>
            <p:nvPr/>
          </p:nvSpPr>
          <p:spPr bwMode="auto">
            <a:xfrm>
              <a:off x="2653" y="1805"/>
              <a:ext cx="81" cy="127"/>
            </a:xfrm>
            <a:custGeom>
              <a:avLst/>
              <a:gdLst>
                <a:gd name="T0" fmla="*/ 5 w 360"/>
                <a:gd name="T1" fmla="*/ 0 h 563"/>
                <a:gd name="T2" fmla="*/ 106 w 360"/>
                <a:gd name="T3" fmla="*/ 0 h 563"/>
                <a:gd name="T4" fmla="*/ 106 w 360"/>
                <a:gd name="T5" fmla="*/ 228 h 563"/>
                <a:gd name="T6" fmla="*/ 106 w 360"/>
                <a:gd name="T7" fmla="*/ 228 h 563"/>
                <a:gd name="T8" fmla="*/ 228 w 360"/>
                <a:gd name="T9" fmla="*/ 167 h 563"/>
                <a:gd name="T10" fmla="*/ 359 w 360"/>
                <a:gd name="T11" fmla="*/ 318 h 563"/>
                <a:gd name="T12" fmla="*/ 359 w 360"/>
                <a:gd name="T13" fmla="*/ 562 h 563"/>
                <a:gd name="T14" fmla="*/ 257 w 360"/>
                <a:gd name="T15" fmla="*/ 562 h 563"/>
                <a:gd name="T16" fmla="*/ 257 w 360"/>
                <a:gd name="T17" fmla="*/ 355 h 563"/>
                <a:gd name="T18" fmla="*/ 192 w 360"/>
                <a:gd name="T19" fmla="*/ 245 h 563"/>
                <a:gd name="T20" fmla="*/ 102 w 360"/>
                <a:gd name="T21" fmla="*/ 371 h 563"/>
                <a:gd name="T22" fmla="*/ 102 w 360"/>
                <a:gd name="T23" fmla="*/ 558 h 563"/>
                <a:gd name="T24" fmla="*/ 0 w 360"/>
                <a:gd name="T25" fmla="*/ 558 h 563"/>
                <a:gd name="T26" fmla="*/ 0 w 360"/>
                <a:gd name="T27" fmla="*/ 0 h 563"/>
                <a:gd name="T28" fmla="*/ 5 w 360"/>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563">
                  <a:moveTo>
                    <a:pt x="5" y="0"/>
                  </a:moveTo>
                  <a:lnTo>
                    <a:pt x="106" y="0"/>
                  </a:lnTo>
                  <a:lnTo>
                    <a:pt x="106" y="228"/>
                  </a:lnTo>
                  <a:lnTo>
                    <a:pt x="106" y="228"/>
                  </a:lnTo>
                  <a:cubicBezTo>
                    <a:pt x="131" y="192"/>
                    <a:pt x="176" y="167"/>
                    <a:pt x="228" y="167"/>
                  </a:cubicBezTo>
                  <a:cubicBezTo>
                    <a:pt x="318" y="167"/>
                    <a:pt x="359" y="232"/>
                    <a:pt x="359" y="318"/>
                  </a:cubicBezTo>
                  <a:lnTo>
                    <a:pt x="359" y="562"/>
                  </a:lnTo>
                  <a:lnTo>
                    <a:pt x="257" y="562"/>
                  </a:lnTo>
                  <a:lnTo>
                    <a:pt x="257" y="355"/>
                  </a:lnTo>
                  <a:cubicBezTo>
                    <a:pt x="257" y="306"/>
                    <a:pt x="257" y="245"/>
                    <a:pt x="192" y="245"/>
                  </a:cubicBezTo>
                  <a:cubicBezTo>
                    <a:pt x="119" y="245"/>
                    <a:pt x="102" y="322"/>
                    <a:pt x="102" y="371"/>
                  </a:cubicBezTo>
                  <a:lnTo>
                    <a:pt x="102" y="558"/>
                  </a:lnTo>
                  <a:lnTo>
                    <a:pt x="0" y="558"/>
                  </a:lnTo>
                  <a:lnTo>
                    <a:pt x="0" y="0"/>
                  </a:lnTo>
                  <a:lnTo>
                    <a:pt x="5"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3" name="Freeform 362"/>
            <p:cNvSpPr>
              <a:spLocks noChangeArrowheads="1"/>
            </p:cNvSpPr>
            <p:nvPr/>
          </p:nvSpPr>
          <p:spPr bwMode="auto">
            <a:xfrm>
              <a:off x="2752" y="1843"/>
              <a:ext cx="82" cy="91"/>
            </a:xfrm>
            <a:custGeom>
              <a:avLst/>
              <a:gdLst>
                <a:gd name="T0" fmla="*/ 338 w 364"/>
                <a:gd name="T1" fmla="*/ 371 h 404"/>
                <a:gd name="T2" fmla="*/ 204 w 364"/>
                <a:gd name="T3" fmla="*/ 403 h 404"/>
                <a:gd name="T4" fmla="*/ 0 w 364"/>
                <a:gd name="T5" fmla="*/ 204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69 w 364"/>
                <a:gd name="T21" fmla="*/ 163 h 404"/>
                <a:gd name="T22" fmla="*/ 187 w 364"/>
                <a:gd name="T23" fmla="*/ 74 h 404"/>
                <a:gd name="T24" fmla="*/ 98 w 364"/>
                <a:gd name="T25" fmla="*/ 163 h 404"/>
                <a:gd name="T26" fmla="*/ 269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1" y="391"/>
                    <a:pt x="261" y="403"/>
                    <a:pt x="204" y="403"/>
                  </a:cubicBezTo>
                  <a:cubicBezTo>
                    <a:pt x="77" y="403"/>
                    <a:pt x="0" y="330"/>
                    <a:pt x="0" y="204"/>
                  </a:cubicBezTo>
                  <a:cubicBezTo>
                    <a:pt x="0" y="94"/>
                    <a:pt x="61" y="0"/>
                    <a:pt x="179" y="0"/>
                  </a:cubicBezTo>
                  <a:cubicBezTo>
                    <a:pt x="322" y="0"/>
                    <a:pt x="363" y="98"/>
                    <a:pt x="363" y="232"/>
                  </a:cubicBezTo>
                  <a:lnTo>
                    <a:pt x="94" y="232"/>
                  </a:lnTo>
                  <a:cubicBezTo>
                    <a:pt x="98" y="293"/>
                    <a:pt x="143" y="330"/>
                    <a:pt x="204" y="330"/>
                  </a:cubicBezTo>
                  <a:cubicBezTo>
                    <a:pt x="253" y="330"/>
                    <a:pt x="293" y="314"/>
                    <a:pt x="330" y="289"/>
                  </a:cubicBezTo>
                  <a:lnTo>
                    <a:pt x="330" y="371"/>
                  </a:lnTo>
                  <a:lnTo>
                    <a:pt x="338" y="371"/>
                  </a:lnTo>
                  <a:close/>
                  <a:moveTo>
                    <a:pt x="269" y="163"/>
                  </a:moveTo>
                  <a:cubicBezTo>
                    <a:pt x="265" y="114"/>
                    <a:pt x="244" y="74"/>
                    <a:pt x="187" y="74"/>
                  </a:cubicBezTo>
                  <a:cubicBezTo>
                    <a:pt x="130"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4" name="Freeform 363"/>
            <p:cNvSpPr>
              <a:spLocks noChangeArrowheads="1"/>
            </p:cNvSpPr>
            <p:nvPr/>
          </p:nvSpPr>
          <p:spPr bwMode="auto">
            <a:xfrm>
              <a:off x="2847" y="1805"/>
              <a:ext cx="85" cy="128"/>
            </a:xfrm>
            <a:custGeom>
              <a:avLst/>
              <a:gdLst>
                <a:gd name="T0" fmla="*/ 162 w 379"/>
                <a:gd name="T1" fmla="*/ 570 h 571"/>
                <a:gd name="T2" fmla="*/ 0 w 379"/>
                <a:gd name="T3" fmla="*/ 367 h 571"/>
                <a:gd name="T4" fmla="*/ 162 w 379"/>
                <a:gd name="T5" fmla="*/ 167 h 571"/>
                <a:gd name="T6" fmla="*/ 276 w 379"/>
                <a:gd name="T7" fmla="*/ 220 h 571"/>
                <a:gd name="T8" fmla="*/ 276 w 379"/>
                <a:gd name="T9" fmla="*/ 0 h 571"/>
                <a:gd name="T10" fmla="*/ 378 w 379"/>
                <a:gd name="T11" fmla="*/ 0 h 571"/>
                <a:gd name="T12" fmla="*/ 378 w 379"/>
                <a:gd name="T13" fmla="*/ 562 h 571"/>
                <a:gd name="T14" fmla="*/ 280 w 379"/>
                <a:gd name="T15" fmla="*/ 562 h 571"/>
                <a:gd name="T16" fmla="*/ 280 w 379"/>
                <a:gd name="T17" fmla="*/ 517 h 571"/>
                <a:gd name="T18" fmla="*/ 162 w 379"/>
                <a:gd name="T19" fmla="*/ 570 h 571"/>
                <a:gd name="T20" fmla="*/ 191 w 379"/>
                <a:gd name="T21" fmla="*/ 493 h 571"/>
                <a:gd name="T22" fmla="*/ 280 w 379"/>
                <a:gd name="T23" fmla="*/ 367 h 571"/>
                <a:gd name="T24" fmla="*/ 191 w 379"/>
                <a:gd name="T25" fmla="*/ 245 h 571"/>
                <a:gd name="T26" fmla="*/ 109 w 379"/>
                <a:gd name="T27" fmla="*/ 367 h 571"/>
                <a:gd name="T28" fmla="*/ 191 w 379"/>
                <a:gd name="T29" fmla="*/ 49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9" h="571">
                  <a:moveTo>
                    <a:pt x="162" y="570"/>
                  </a:moveTo>
                  <a:cubicBezTo>
                    <a:pt x="44" y="570"/>
                    <a:pt x="0" y="473"/>
                    <a:pt x="0" y="367"/>
                  </a:cubicBezTo>
                  <a:cubicBezTo>
                    <a:pt x="0" y="261"/>
                    <a:pt x="44" y="167"/>
                    <a:pt x="162" y="167"/>
                  </a:cubicBezTo>
                  <a:cubicBezTo>
                    <a:pt x="211" y="167"/>
                    <a:pt x="248" y="184"/>
                    <a:pt x="276" y="220"/>
                  </a:cubicBezTo>
                  <a:lnTo>
                    <a:pt x="276" y="0"/>
                  </a:lnTo>
                  <a:lnTo>
                    <a:pt x="378" y="0"/>
                  </a:lnTo>
                  <a:lnTo>
                    <a:pt x="378" y="562"/>
                  </a:lnTo>
                  <a:lnTo>
                    <a:pt x="280" y="562"/>
                  </a:lnTo>
                  <a:lnTo>
                    <a:pt x="280" y="517"/>
                  </a:lnTo>
                  <a:cubicBezTo>
                    <a:pt x="248" y="554"/>
                    <a:pt x="207" y="570"/>
                    <a:pt x="162" y="570"/>
                  </a:cubicBezTo>
                  <a:close/>
                  <a:moveTo>
                    <a:pt x="191" y="493"/>
                  </a:moveTo>
                  <a:cubicBezTo>
                    <a:pt x="256" y="493"/>
                    <a:pt x="280" y="424"/>
                    <a:pt x="280" y="367"/>
                  </a:cubicBezTo>
                  <a:cubicBezTo>
                    <a:pt x="280" y="314"/>
                    <a:pt x="256" y="245"/>
                    <a:pt x="191" y="245"/>
                  </a:cubicBezTo>
                  <a:cubicBezTo>
                    <a:pt x="126" y="245"/>
                    <a:pt x="109" y="314"/>
                    <a:pt x="109" y="367"/>
                  </a:cubicBezTo>
                  <a:cubicBezTo>
                    <a:pt x="105" y="420"/>
                    <a:pt x="122" y="493"/>
                    <a:pt x="191" y="493"/>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5" name="Freeform 364"/>
            <p:cNvSpPr>
              <a:spLocks noChangeArrowheads="1"/>
            </p:cNvSpPr>
            <p:nvPr/>
          </p:nvSpPr>
          <p:spPr bwMode="auto">
            <a:xfrm>
              <a:off x="3006" y="1813"/>
              <a:ext cx="100" cy="117"/>
            </a:xfrm>
            <a:custGeom>
              <a:avLst/>
              <a:gdLst>
                <a:gd name="T0" fmla="*/ 0 w 445"/>
                <a:gd name="T1" fmla="*/ 0 h 522"/>
                <a:gd name="T2" fmla="*/ 142 w 445"/>
                <a:gd name="T3" fmla="*/ 0 h 522"/>
                <a:gd name="T4" fmla="*/ 444 w 445"/>
                <a:gd name="T5" fmla="*/ 261 h 522"/>
                <a:gd name="T6" fmla="*/ 142 w 445"/>
                <a:gd name="T7" fmla="*/ 521 h 522"/>
                <a:gd name="T8" fmla="*/ 0 w 445"/>
                <a:gd name="T9" fmla="*/ 521 h 522"/>
                <a:gd name="T10" fmla="*/ 0 w 445"/>
                <a:gd name="T11" fmla="*/ 0 h 522"/>
                <a:gd name="T12" fmla="*/ 106 w 445"/>
                <a:gd name="T13" fmla="*/ 440 h 522"/>
                <a:gd name="T14" fmla="*/ 163 w 445"/>
                <a:gd name="T15" fmla="*/ 440 h 522"/>
                <a:gd name="T16" fmla="*/ 334 w 445"/>
                <a:gd name="T17" fmla="*/ 261 h 522"/>
                <a:gd name="T18" fmla="*/ 163 w 445"/>
                <a:gd name="T19" fmla="*/ 81 h 522"/>
                <a:gd name="T20" fmla="*/ 106 w 445"/>
                <a:gd name="T21" fmla="*/ 81 h 522"/>
                <a:gd name="T22" fmla="*/ 106 w 445"/>
                <a:gd name="T23" fmla="*/ 44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522">
                  <a:moveTo>
                    <a:pt x="0" y="0"/>
                  </a:moveTo>
                  <a:lnTo>
                    <a:pt x="142" y="0"/>
                  </a:lnTo>
                  <a:cubicBezTo>
                    <a:pt x="301" y="0"/>
                    <a:pt x="444" y="53"/>
                    <a:pt x="444" y="261"/>
                  </a:cubicBezTo>
                  <a:cubicBezTo>
                    <a:pt x="444" y="468"/>
                    <a:pt x="301" y="521"/>
                    <a:pt x="142" y="521"/>
                  </a:cubicBezTo>
                  <a:lnTo>
                    <a:pt x="0" y="521"/>
                  </a:lnTo>
                  <a:lnTo>
                    <a:pt x="0" y="0"/>
                  </a:lnTo>
                  <a:close/>
                  <a:moveTo>
                    <a:pt x="106" y="440"/>
                  </a:moveTo>
                  <a:lnTo>
                    <a:pt x="163" y="440"/>
                  </a:lnTo>
                  <a:cubicBezTo>
                    <a:pt x="252" y="440"/>
                    <a:pt x="334" y="375"/>
                    <a:pt x="334" y="261"/>
                  </a:cubicBezTo>
                  <a:cubicBezTo>
                    <a:pt x="334" y="147"/>
                    <a:pt x="248" y="81"/>
                    <a:pt x="163" y="81"/>
                  </a:cubicBezTo>
                  <a:lnTo>
                    <a:pt x="106" y="81"/>
                  </a:lnTo>
                  <a:lnTo>
                    <a:pt x="106" y="4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6" name="Freeform 365"/>
            <p:cNvSpPr>
              <a:spLocks noChangeArrowheads="1"/>
            </p:cNvSpPr>
            <p:nvPr/>
          </p:nvSpPr>
          <p:spPr bwMode="auto">
            <a:xfrm>
              <a:off x="3125" y="1811"/>
              <a:ext cx="76" cy="122"/>
            </a:xfrm>
            <a:custGeom>
              <a:avLst/>
              <a:gdLst>
                <a:gd name="T0" fmla="*/ 297 w 339"/>
                <a:gd name="T1" fmla="*/ 106 h 542"/>
                <a:gd name="T2" fmla="*/ 191 w 339"/>
                <a:gd name="T3" fmla="*/ 81 h 542"/>
                <a:gd name="T4" fmla="*/ 110 w 339"/>
                <a:gd name="T5" fmla="*/ 155 h 542"/>
                <a:gd name="T6" fmla="*/ 338 w 339"/>
                <a:gd name="T7" fmla="*/ 383 h 542"/>
                <a:gd name="T8" fmla="*/ 143 w 339"/>
                <a:gd name="T9" fmla="*/ 541 h 542"/>
                <a:gd name="T10" fmla="*/ 8 w 339"/>
                <a:gd name="T11" fmla="*/ 521 h 542"/>
                <a:gd name="T12" fmla="*/ 16 w 339"/>
                <a:gd name="T13" fmla="*/ 427 h 542"/>
                <a:gd name="T14" fmla="*/ 134 w 339"/>
                <a:gd name="T15" fmla="*/ 460 h 542"/>
                <a:gd name="T16" fmla="*/ 228 w 339"/>
                <a:gd name="T17" fmla="*/ 391 h 542"/>
                <a:gd name="T18" fmla="*/ 0 w 339"/>
                <a:gd name="T19" fmla="*/ 159 h 542"/>
                <a:gd name="T20" fmla="*/ 183 w 339"/>
                <a:gd name="T21" fmla="*/ 0 h 542"/>
                <a:gd name="T22" fmla="*/ 310 w 339"/>
                <a:gd name="T23" fmla="*/ 20 h 542"/>
                <a:gd name="T24" fmla="*/ 297 w 339"/>
                <a:gd name="T25" fmla="*/ 10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2">
                  <a:moveTo>
                    <a:pt x="297" y="106"/>
                  </a:moveTo>
                  <a:cubicBezTo>
                    <a:pt x="265" y="93"/>
                    <a:pt x="228" y="81"/>
                    <a:pt x="191" y="81"/>
                  </a:cubicBezTo>
                  <a:cubicBezTo>
                    <a:pt x="155" y="81"/>
                    <a:pt x="110" y="97"/>
                    <a:pt x="110" y="155"/>
                  </a:cubicBezTo>
                  <a:cubicBezTo>
                    <a:pt x="110" y="244"/>
                    <a:pt x="338" y="207"/>
                    <a:pt x="338" y="383"/>
                  </a:cubicBezTo>
                  <a:cubicBezTo>
                    <a:pt x="338" y="497"/>
                    <a:pt x="248" y="541"/>
                    <a:pt x="143" y="541"/>
                  </a:cubicBezTo>
                  <a:cubicBezTo>
                    <a:pt x="86" y="541"/>
                    <a:pt x="61" y="533"/>
                    <a:pt x="8" y="521"/>
                  </a:cubicBezTo>
                  <a:lnTo>
                    <a:pt x="16" y="427"/>
                  </a:lnTo>
                  <a:cubicBezTo>
                    <a:pt x="53" y="448"/>
                    <a:pt x="93" y="460"/>
                    <a:pt x="134" y="460"/>
                  </a:cubicBezTo>
                  <a:cubicBezTo>
                    <a:pt x="174" y="460"/>
                    <a:pt x="228" y="440"/>
                    <a:pt x="228" y="391"/>
                  </a:cubicBezTo>
                  <a:cubicBezTo>
                    <a:pt x="228" y="293"/>
                    <a:pt x="0" y="334"/>
                    <a:pt x="0" y="159"/>
                  </a:cubicBezTo>
                  <a:cubicBezTo>
                    <a:pt x="0" y="40"/>
                    <a:pt x="90" y="0"/>
                    <a:pt x="183" y="0"/>
                  </a:cubicBezTo>
                  <a:cubicBezTo>
                    <a:pt x="228" y="0"/>
                    <a:pt x="269" y="4"/>
                    <a:pt x="310" y="20"/>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7" name="Freeform 366"/>
            <p:cNvSpPr>
              <a:spLocks noChangeArrowheads="1"/>
            </p:cNvSpPr>
            <p:nvPr/>
          </p:nvSpPr>
          <p:spPr bwMode="auto">
            <a:xfrm>
              <a:off x="3221" y="1813"/>
              <a:ext cx="80" cy="118"/>
            </a:xfrm>
            <a:custGeom>
              <a:avLst/>
              <a:gdLst>
                <a:gd name="T0" fmla="*/ 134 w 355"/>
                <a:gd name="T1" fmla="*/ 0 h 526"/>
                <a:gd name="T2" fmla="*/ 354 w 355"/>
                <a:gd name="T3" fmla="*/ 159 h 526"/>
                <a:gd name="T4" fmla="*/ 150 w 355"/>
                <a:gd name="T5" fmla="*/ 326 h 526"/>
                <a:gd name="T6" fmla="*/ 105 w 355"/>
                <a:gd name="T7" fmla="*/ 326 h 526"/>
                <a:gd name="T8" fmla="*/ 105 w 355"/>
                <a:gd name="T9" fmla="*/ 525 h 526"/>
                <a:gd name="T10" fmla="*/ 0 w 355"/>
                <a:gd name="T11" fmla="*/ 525 h 526"/>
                <a:gd name="T12" fmla="*/ 0 w 355"/>
                <a:gd name="T13" fmla="*/ 0 h 526"/>
                <a:gd name="T14" fmla="*/ 134 w 355"/>
                <a:gd name="T15" fmla="*/ 0 h 526"/>
                <a:gd name="T16" fmla="*/ 105 w 355"/>
                <a:gd name="T17" fmla="*/ 244 h 526"/>
                <a:gd name="T18" fmla="*/ 142 w 355"/>
                <a:gd name="T19" fmla="*/ 244 h 526"/>
                <a:gd name="T20" fmla="*/ 240 w 355"/>
                <a:gd name="T21" fmla="*/ 167 h 526"/>
                <a:gd name="T22" fmla="*/ 142 w 355"/>
                <a:gd name="T23" fmla="*/ 85 h 526"/>
                <a:gd name="T24" fmla="*/ 105 w 355"/>
                <a:gd name="T25" fmla="*/ 85 h 526"/>
                <a:gd name="T26" fmla="*/ 105 w 355"/>
                <a:gd name="T27" fmla="*/ 24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5" h="526">
                  <a:moveTo>
                    <a:pt x="134" y="0"/>
                  </a:moveTo>
                  <a:cubicBezTo>
                    <a:pt x="248" y="0"/>
                    <a:pt x="354" y="32"/>
                    <a:pt x="354" y="159"/>
                  </a:cubicBezTo>
                  <a:cubicBezTo>
                    <a:pt x="354" y="281"/>
                    <a:pt x="264" y="326"/>
                    <a:pt x="150" y="326"/>
                  </a:cubicBezTo>
                  <a:lnTo>
                    <a:pt x="105" y="326"/>
                  </a:lnTo>
                  <a:lnTo>
                    <a:pt x="105" y="525"/>
                  </a:lnTo>
                  <a:lnTo>
                    <a:pt x="0" y="525"/>
                  </a:lnTo>
                  <a:lnTo>
                    <a:pt x="0" y="0"/>
                  </a:lnTo>
                  <a:lnTo>
                    <a:pt x="134" y="0"/>
                  </a:lnTo>
                  <a:close/>
                  <a:moveTo>
                    <a:pt x="105" y="244"/>
                  </a:moveTo>
                  <a:lnTo>
                    <a:pt x="142" y="244"/>
                  </a:lnTo>
                  <a:cubicBezTo>
                    <a:pt x="195" y="244"/>
                    <a:pt x="240" y="228"/>
                    <a:pt x="240" y="167"/>
                  </a:cubicBezTo>
                  <a:cubicBezTo>
                    <a:pt x="240" y="106"/>
                    <a:pt x="195" y="85"/>
                    <a:pt x="142" y="85"/>
                  </a:cubicBezTo>
                  <a:lnTo>
                    <a:pt x="105" y="85"/>
                  </a:lnTo>
                  <a:lnTo>
                    <a:pt x="105" y="244"/>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8" name="Freeform 367"/>
            <p:cNvSpPr>
              <a:spLocks noChangeArrowheads="1"/>
            </p:cNvSpPr>
            <p:nvPr/>
          </p:nvSpPr>
          <p:spPr bwMode="auto">
            <a:xfrm>
              <a:off x="3308" y="1843"/>
              <a:ext cx="64" cy="91"/>
            </a:xfrm>
            <a:custGeom>
              <a:avLst/>
              <a:gdLst>
                <a:gd name="T0" fmla="*/ 261 w 286"/>
                <a:gd name="T1" fmla="*/ 90 h 404"/>
                <a:gd name="T2" fmla="*/ 171 w 286"/>
                <a:gd name="T3" fmla="*/ 74 h 404"/>
                <a:gd name="T4" fmla="*/ 110 w 286"/>
                <a:gd name="T5" fmla="*/ 114 h 404"/>
                <a:gd name="T6" fmla="*/ 285 w 286"/>
                <a:gd name="T7" fmla="*/ 277 h 404"/>
                <a:gd name="T8" fmla="*/ 122 w 286"/>
                <a:gd name="T9" fmla="*/ 403 h 404"/>
                <a:gd name="T10" fmla="*/ 8 w 286"/>
                <a:gd name="T11" fmla="*/ 387 h 404"/>
                <a:gd name="T12" fmla="*/ 13 w 286"/>
                <a:gd name="T13" fmla="*/ 306 h 404"/>
                <a:gd name="T14" fmla="*/ 110 w 286"/>
                <a:gd name="T15" fmla="*/ 330 h 404"/>
                <a:gd name="T16" fmla="*/ 175 w 286"/>
                <a:gd name="T17" fmla="*/ 281 h 404"/>
                <a:gd name="T18" fmla="*/ 0 w 286"/>
                <a:gd name="T19" fmla="*/ 118 h 404"/>
                <a:gd name="T20" fmla="*/ 151 w 286"/>
                <a:gd name="T21" fmla="*/ 0 h 404"/>
                <a:gd name="T22" fmla="*/ 261 w 286"/>
                <a:gd name="T23" fmla="*/ 12 h 404"/>
                <a:gd name="T24" fmla="*/ 261 w 286"/>
                <a:gd name="T25"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1" y="90"/>
                  </a:moveTo>
                  <a:cubicBezTo>
                    <a:pt x="228" y="78"/>
                    <a:pt x="208" y="74"/>
                    <a:pt x="171" y="74"/>
                  </a:cubicBezTo>
                  <a:cubicBezTo>
                    <a:pt x="143" y="74"/>
                    <a:pt x="110" y="82"/>
                    <a:pt x="110" y="114"/>
                  </a:cubicBezTo>
                  <a:cubicBezTo>
                    <a:pt x="110" y="175"/>
                    <a:pt x="285" y="139"/>
                    <a:pt x="285" y="277"/>
                  </a:cubicBezTo>
                  <a:cubicBezTo>
                    <a:pt x="285" y="367"/>
                    <a:pt x="204" y="403"/>
                    <a:pt x="122" y="403"/>
                  </a:cubicBezTo>
                  <a:cubicBezTo>
                    <a:pt x="86" y="403"/>
                    <a:pt x="45" y="395"/>
                    <a:pt x="8" y="387"/>
                  </a:cubicBezTo>
                  <a:lnTo>
                    <a:pt x="13" y="306"/>
                  </a:lnTo>
                  <a:cubicBezTo>
                    <a:pt x="45" y="322"/>
                    <a:pt x="78" y="330"/>
                    <a:pt x="110" y="330"/>
                  </a:cubicBezTo>
                  <a:cubicBezTo>
                    <a:pt x="135" y="330"/>
                    <a:pt x="175" y="322"/>
                    <a:pt x="175" y="281"/>
                  </a:cubicBezTo>
                  <a:cubicBezTo>
                    <a:pt x="175" y="204"/>
                    <a:pt x="0" y="257"/>
                    <a:pt x="0" y="118"/>
                  </a:cubicBezTo>
                  <a:cubicBezTo>
                    <a:pt x="0" y="37"/>
                    <a:pt x="74" y="0"/>
                    <a:pt x="151" y="0"/>
                  </a:cubicBezTo>
                  <a:cubicBezTo>
                    <a:pt x="200" y="0"/>
                    <a:pt x="228" y="8"/>
                    <a:pt x="261" y="12"/>
                  </a:cubicBezTo>
                  <a:lnTo>
                    <a:pt x="261"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9" name="Freeform 368"/>
            <p:cNvSpPr>
              <a:spLocks noChangeArrowheads="1"/>
            </p:cNvSpPr>
            <p:nvPr/>
          </p:nvSpPr>
          <p:spPr bwMode="auto">
            <a:xfrm>
              <a:off x="409" y="2180"/>
              <a:ext cx="80" cy="119"/>
            </a:xfrm>
            <a:custGeom>
              <a:avLst/>
              <a:gdLst>
                <a:gd name="T0" fmla="*/ 4 w 359"/>
                <a:gd name="T1" fmla="*/ 0 h 527"/>
                <a:gd name="T2" fmla="*/ 139 w 359"/>
                <a:gd name="T3" fmla="*/ 0 h 527"/>
                <a:gd name="T4" fmla="*/ 358 w 359"/>
                <a:gd name="T5" fmla="*/ 159 h 527"/>
                <a:gd name="T6" fmla="*/ 155 w 359"/>
                <a:gd name="T7" fmla="*/ 326 h 527"/>
                <a:gd name="T8" fmla="*/ 106 w 359"/>
                <a:gd name="T9" fmla="*/ 326 h 527"/>
                <a:gd name="T10" fmla="*/ 106 w 359"/>
                <a:gd name="T11" fmla="*/ 526 h 527"/>
                <a:gd name="T12" fmla="*/ 0 w 359"/>
                <a:gd name="T13" fmla="*/ 526 h 527"/>
                <a:gd name="T14" fmla="*/ 0 w 359"/>
                <a:gd name="T15" fmla="*/ 0 h 527"/>
                <a:gd name="T16" fmla="*/ 4 w 359"/>
                <a:gd name="T17" fmla="*/ 0 h 527"/>
                <a:gd name="T18" fmla="*/ 106 w 359"/>
                <a:gd name="T19" fmla="*/ 245 h 527"/>
                <a:gd name="T20" fmla="*/ 147 w 359"/>
                <a:gd name="T21" fmla="*/ 245 h 527"/>
                <a:gd name="T22" fmla="*/ 244 w 359"/>
                <a:gd name="T23" fmla="*/ 167 h 527"/>
                <a:gd name="T24" fmla="*/ 147 w 359"/>
                <a:gd name="T25" fmla="*/ 86 h 527"/>
                <a:gd name="T26" fmla="*/ 106 w 359"/>
                <a:gd name="T27" fmla="*/ 86 h 527"/>
                <a:gd name="T28" fmla="*/ 106 w 359"/>
                <a:gd name="T29" fmla="*/ 245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7">
                  <a:moveTo>
                    <a:pt x="4" y="0"/>
                  </a:moveTo>
                  <a:lnTo>
                    <a:pt x="139" y="0"/>
                  </a:lnTo>
                  <a:cubicBezTo>
                    <a:pt x="253" y="0"/>
                    <a:pt x="358" y="33"/>
                    <a:pt x="358" y="159"/>
                  </a:cubicBezTo>
                  <a:cubicBezTo>
                    <a:pt x="358" y="281"/>
                    <a:pt x="269" y="326"/>
                    <a:pt x="155" y="326"/>
                  </a:cubicBezTo>
                  <a:lnTo>
                    <a:pt x="106" y="326"/>
                  </a:lnTo>
                  <a:lnTo>
                    <a:pt x="106" y="526"/>
                  </a:lnTo>
                  <a:lnTo>
                    <a:pt x="0" y="526"/>
                  </a:lnTo>
                  <a:lnTo>
                    <a:pt x="0" y="0"/>
                  </a:lnTo>
                  <a:lnTo>
                    <a:pt x="4" y="0"/>
                  </a:lnTo>
                  <a:close/>
                  <a:moveTo>
                    <a:pt x="106" y="245"/>
                  </a:moveTo>
                  <a:lnTo>
                    <a:pt x="147" y="245"/>
                  </a:lnTo>
                  <a:cubicBezTo>
                    <a:pt x="200" y="245"/>
                    <a:pt x="244" y="228"/>
                    <a:pt x="244" y="167"/>
                  </a:cubicBezTo>
                  <a:cubicBezTo>
                    <a:pt x="244" y="106"/>
                    <a:pt x="200" y="86"/>
                    <a:pt x="147" y="86"/>
                  </a:cubicBezTo>
                  <a:lnTo>
                    <a:pt x="106" y="86"/>
                  </a:lnTo>
                  <a:lnTo>
                    <a:pt x="106" y="245"/>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0" name="Freeform 369"/>
            <p:cNvSpPr>
              <a:spLocks noChangeArrowheads="1"/>
            </p:cNvSpPr>
            <p:nvPr/>
          </p:nvSpPr>
          <p:spPr bwMode="auto">
            <a:xfrm>
              <a:off x="498" y="2210"/>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0 h 404"/>
                <a:gd name="T18" fmla="*/ 338 w 363"/>
                <a:gd name="T19" fmla="*/ 370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30"/>
                    <a:pt x="0" y="203"/>
                  </a:cubicBezTo>
                  <a:cubicBezTo>
                    <a:pt x="0" y="93"/>
                    <a:pt x="61" y="0"/>
                    <a:pt x="179" y="0"/>
                  </a:cubicBezTo>
                  <a:cubicBezTo>
                    <a:pt x="322" y="0"/>
                    <a:pt x="362" y="97"/>
                    <a:pt x="362" y="232"/>
                  </a:cubicBezTo>
                  <a:lnTo>
                    <a:pt x="94" y="232"/>
                  </a:lnTo>
                  <a:cubicBezTo>
                    <a:pt x="98" y="293"/>
                    <a:pt x="143" y="330"/>
                    <a:pt x="204" y="330"/>
                  </a:cubicBezTo>
                  <a:cubicBezTo>
                    <a:pt x="252" y="330"/>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1" name="Freeform 370"/>
            <p:cNvSpPr>
              <a:spLocks noChangeArrowheads="1"/>
            </p:cNvSpPr>
            <p:nvPr/>
          </p:nvSpPr>
          <p:spPr bwMode="auto">
            <a:xfrm>
              <a:off x="600" y="2210"/>
              <a:ext cx="51" cy="90"/>
            </a:xfrm>
            <a:custGeom>
              <a:avLst/>
              <a:gdLst>
                <a:gd name="T0" fmla="*/ 0 w 229"/>
                <a:gd name="T1" fmla="*/ 8 h 400"/>
                <a:gd name="T2" fmla="*/ 89 w 229"/>
                <a:gd name="T3" fmla="*/ 8 h 400"/>
                <a:gd name="T4" fmla="*/ 89 w 229"/>
                <a:gd name="T5" fmla="*/ 97 h 400"/>
                <a:gd name="T6" fmla="*/ 89 w 229"/>
                <a:gd name="T7" fmla="*/ 97 h 400"/>
                <a:gd name="T8" fmla="*/ 195 w 229"/>
                <a:gd name="T9" fmla="*/ 0 h 400"/>
                <a:gd name="T10" fmla="*/ 228 w 229"/>
                <a:gd name="T11" fmla="*/ 4 h 400"/>
                <a:gd name="T12" fmla="*/ 228 w 229"/>
                <a:gd name="T13" fmla="*/ 106 h 400"/>
                <a:gd name="T14" fmla="*/ 183 w 229"/>
                <a:gd name="T15" fmla="*/ 97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7"/>
                  </a:lnTo>
                  <a:lnTo>
                    <a:pt x="89" y="97"/>
                  </a:lnTo>
                  <a:cubicBezTo>
                    <a:pt x="94" y="61"/>
                    <a:pt x="134" y="0"/>
                    <a:pt x="195" y="0"/>
                  </a:cubicBezTo>
                  <a:cubicBezTo>
                    <a:pt x="204" y="0"/>
                    <a:pt x="216" y="0"/>
                    <a:pt x="228" y="4"/>
                  </a:cubicBezTo>
                  <a:lnTo>
                    <a:pt x="228" y="106"/>
                  </a:lnTo>
                  <a:cubicBezTo>
                    <a:pt x="220" y="102"/>
                    <a:pt x="199" y="97"/>
                    <a:pt x="183" y="97"/>
                  </a:cubicBezTo>
                  <a:cubicBezTo>
                    <a:pt x="102" y="97"/>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2" name="Freeform 371"/>
            <p:cNvSpPr>
              <a:spLocks noChangeArrowheads="1"/>
            </p:cNvSpPr>
            <p:nvPr/>
          </p:nvSpPr>
          <p:spPr bwMode="auto">
            <a:xfrm>
              <a:off x="656" y="2210"/>
              <a:ext cx="66" cy="91"/>
            </a:xfrm>
            <a:custGeom>
              <a:avLst/>
              <a:gdLst>
                <a:gd name="T0" fmla="*/ 277 w 294"/>
                <a:gd name="T1" fmla="*/ 89 h 404"/>
                <a:gd name="T2" fmla="*/ 208 w 294"/>
                <a:gd name="T3" fmla="*/ 77 h 404"/>
                <a:gd name="T4" fmla="*/ 106 w 294"/>
                <a:gd name="T5" fmla="*/ 199 h 404"/>
                <a:gd name="T6" fmla="*/ 212 w 294"/>
                <a:gd name="T7" fmla="*/ 325 h 404"/>
                <a:gd name="T8" fmla="*/ 289 w 294"/>
                <a:gd name="T9" fmla="*/ 309 h 404"/>
                <a:gd name="T10" fmla="*/ 293 w 294"/>
                <a:gd name="T11" fmla="*/ 391 h 404"/>
                <a:gd name="T12" fmla="*/ 192 w 294"/>
                <a:gd name="T13" fmla="*/ 403 h 404"/>
                <a:gd name="T14" fmla="*/ 0 w 294"/>
                <a:gd name="T15" fmla="*/ 199 h 404"/>
                <a:gd name="T16" fmla="*/ 188 w 294"/>
                <a:gd name="T17" fmla="*/ 0 h 404"/>
                <a:gd name="T18" fmla="*/ 285 w 294"/>
                <a:gd name="T19" fmla="*/ 12 h 404"/>
                <a:gd name="T20" fmla="*/ 277 w 294"/>
                <a:gd name="T21"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89"/>
                  </a:moveTo>
                  <a:cubicBezTo>
                    <a:pt x="261" y="81"/>
                    <a:pt x="241" y="77"/>
                    <a:pt x="208" y="77"/>
                  </a:cubicBezTo>
                  <a:cubicBezTo>
                    <a:pt x="147" y="77"/>
                    <a:pt x="106" y="126"/>
                    <a:pt x="106" y="199"/>
                  </a:cubicBezTo>
                  <a:cubicBezTo>
                    <a:pt x="106" y="268"/>
                    <a:pt x="139" y="325"/>
                    <a:pt x="212" y="325"/>
                  </a:cubicBezTo>
                  <a:cubicBezTo>
                    <a:pt x="241" y="325"/>
                    <a:pt x="273" y="313"/>
                    <a:pt x="289" y="309"/>
                  </a:cubicBezTo>
                  <a:lnTo>
                    <a:pt x="293" y="391"/>
                  </a:lnTo>
                  <a:cubicBezTo>
                    <a:pt x="265" y="399"/>
                    <a:pt x="232" y="403"/>
                    <a:pt x="192" y="403"/>
                  </a:cubicBezTo>
                  <a:cubicBezTo>
                    <a:pt x="65" y="403"/>
                    <a:pt x="0" y="317"/>
                    <a:pt x="0" y="199"/>
                  </a:cubicBezTo>
                  <a:cubicBezTo>
                    <a:pt x="0" y="89"/>
                    <a:pt x="65" y="0"/>
                    <a:pt x="188" y="0"/>
                  </a:cubicBezTo>
                  <a:cubicBezTo>
                    <a:pt x="228" y="0"/>
                    <a:pt x="257" y="4"/>
                    <a:pt x="285" y="12"/>
                  </a:cubicBezTo>
                  <a:lnTo>
                    <a:pt x="277"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3" name="Freeform 372"/>
            <p:cNvSpPr>
              <a:spLocks noChangeArrowheads="1"/>
            </p:cNvSpPr>
            <p:nvPr/>
          </p:nvSpPr>
          <p:spPr bwMode="auto">
            <a:xfrm>
              <a:off x="732" y="2210"/>
              <a:ext cx="82" cy="91"/>
            </a:xfrm>
            <a:custGeom>
              <a:avLst/>
              <a:gdLst>
                <a:gd name="T0" fmla="*/ 338 w 364"/>
                <a:gd name="T1" fmla="*/ 370 h 404"/>
                <a:gd name="T2" fmla="*/ 204 w 364"/>
                <a:gd name="T3" fmla="*/ 403 h 404"/>
                <a:gd name="T4" fmla="*/ 0 w 364"/>
                <a:gd name="T5" fmla="*/ 203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0 h 404"/>
                <a:gd name="T18" fmla="*/ 338 w 364"/>
                <a:gd name="T19" fmla="*/ 370 h 404"/>
                <a:gd name="T20" fmla="*/ 269 w 364"/>
                <a:gd name="T21" fmla="*/ 163 h 404"/>
                <a:gd name="T22" fmla="*/ 187 w 364"/>
                <a:gd name="T23" fmla="*/ 73 h 404"/>
                <a:gd name="T24" fmla="*/ 98 w 364"/>
                <a:gd name="T25" fmla="*/ 163 h 404"/>
                <a:gd name="T26" fmla="*/ 269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0"/>
                  </a:moveTo>
                  <a:cubicBezTo>
                    <a:pt x="301" y="391"/>
                    <a:pt x="261" y="403"/>
                    <a:pt x="204" y="403"/>
                  </a:cubicBezTo>
                  <a:cubicBezTo>
                    <a:pt x="78" y="403"/>
                    <a:pt x="0" y="330"/>
                    <a:pt x="0" y="203"/>
                  </a:cubicBezTo>
                  <a:cubicBezTo>
                    <a:pt x="0" y="93"/>
                    <a:pt x="61" y="0"/>
                    <a:pt x="179" y="0"/>
                  </a:cubicBezTo>
                  <a:cubicBezTo>
                    <a:pt x="322" y="0"/>
                    <a:pt x="363" y="97"/>
                    <a:pt x="363" y="232"/>
                  </a:cubicBezTo>
                  <a:lnTo>
                    <a:pt x="94" y="232"/>
                  </a:lnTo>
                  <a:cubicBezTo>
                    <a:pt x="98" y="293"/>
                    <a:pt x="143" y="330"/>
                    <a:pt x="204" y="330"/>
                  </a:cubicBezTo>
                  <a:cubicBezTo>
                    <a:pt x="253" y="330"/>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4" name="Freeform 373"/>
            <p:cNvSpPr>
              <a:spLocks noChangeArrowheads="1"/>
            </p:cNvSpPr>
            <p:nvPr/>
          </p:nvSpPr>
          <p:spPr bwMode="auto">
            <a:xfrm>
              <a:off x="830" y="2210"/>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0 h 396"/>
                <a:gd name="T12" fmla="*/ 358 w 359"/>
                <a:gd name="T13" fmla="*/ 395 h 396"/>
                <a:gd name="T14" fmla="*/ 256 w 359"/>
                <a:gd name="T15" fmla="*/ 395 h 396"/>
                <a:gd name="T16" fmla="*/ 256 w 359"/>
                <a:gd name="T17" fmla="*/ 187 h 396"/>
                <a:gd name="T18" fmla="*/ 191 w 359"/>
                <a:gd name="T19" fmla="*/ 77 h 396"/>
                <a:gd name="T20" fmla="*/ 102 w 359"/>
                <a:gd name="T21" fmla="*/ 203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0"/>
                  </a:cubicBezTo>
                  <a:lnTo>
                    <a:pt x="358" y="395"/>
                  </a:lnTo>
                  <a:lnTo>
                    <a:pt x="256" y="395"/>
                  </a:lnTo>
                  <a:lnTo>
                    <a:pt x="256" y="187"/>
                  </a:lnTo>
                  <a:cubicBezTo>
                    <a:pt x="256" y="138"/>
                    <a:pt x="256" y="77"/>
                    <a:pt x="191" y="77"/>
                  </a:cubicBezTo>
                  <a:cubicBezTo>
                    <a:pt x="118" y="77"/>
                    <a:pt x="102" y="154"/>
                    <a:pt x="102" y="203"/>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5" name="Freeform 374"/>
            <p:cNvSpPr>
              <a:spLocks noChangeArrowheads="1"/>
            </p:cNvSpPr>
            <p:nvPr/>
          </p:nvSpPr>
          <p:spPr bwMode="auto">
            <a:xfrm>
              <a:off x="926" y="2187"/>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3"/>
                  </a:lnTo>
                  <a:lnTo>
                    <a:pt x="175" y="0"/>
                  </a:lnTo>
                  <a:lnTo>
                    <a:pt x="175" y="110"/>
                  </a:lnTo>
                  <a:lnTo>
                    <a:pt x="265" y="110"/>
                  </a:lnTo>
                  <a:lnTo>
                    <a:pt x="265" y="183"/>
                  </a:lnTo>
                  <a:lnTo>
                    <a:pt x="175" y="183"/>
                  </a:lnTo>
                  <a:lnTo>
                    <a:pt x="175" y="362"/>
                  </a:lnTo>
                  <a:cubicBezTo>
                    <a:pt x="175" y="395"/>
                    <a:pt x="184" y="427"/>
                    <a:pt x="224" y="427"/>
                  </a:cubicBezTo>
                  <a:cubicBezTo>
                    <a:pt x="241" y="427"/>
                    <a:pt x="261" y="423"/>
                    <a:pt x="269" y="415"/>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6" name="Freeform 375"/>
            <p:cNvSpPr>
              <a:spLocks noChangeArrowheads="1"/>
            </p:cNvSpPr>
            <p:nvPr/>
          </p:nvSpPr>
          <p:spPr bwMode="auto">
            <a:xfrm>
              <a:off x="997" y="2210"/>
              <a:ext cx="78" cy="91"/>
            </a:xfrm>
            <a:custGeom>
              <a:avLst/>
              <a:gdLst>
                <a:gd name="T0" fmla="*/ 40 w 347"/>
                <a:gd name="T1" fmla="*/ 28 h 404"/>
                <a:gd name="T2" fmla="*/ 175 w 347"/>
                <a:gd name="T3" fmla="*/ 0 h 404"/>
                <a:gd name="T4" fmla="*/ 342 w 347"/>
                <a:gd name="T5" fmla="*/ 163 h 404"/>
                <a:gd name="T6" fmla="*/ 342 w 347"/>
                <a:gd name="T7" fmla="*/ 211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4 h 404"/>
                <a:gd name="T26" fmla="*/ 252 w 347"/>
                <a:gd name="T27" fmla="*/ 154 h 404"/>
                <a:gd name="T28" fmla="*/ 167 w 347"/>
                <a:gd name="T29" fmla="*/ 73 h 404"/>
                <a:gd name="T30" fmla="*/ 49 w 347"/>
                <a:gd name="T31" fmla="*/ 114 h 404"/>
                <a:gd name="T32" fmla="*/ 40 w 347"/>
                <a:gd name="T33" fmla="*/ 28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1"/>
                  </a:lnTo>
                  <a:cubicBezTo>
                    <a:pt x="342" y="252"/>
                    <a:pt x="342" y="281"/>
                    <a:pt x="342" y="309"/>
                  </a:cubicBezTo>
                  <a:cubicBezTo>
                    <a:pt x="342" y="338"/>
                    <a:pt x="346" y="366"/>
                    <a:pt x="346" y="395"/>
                  </a:cubicBezTo>
                  <a:lnTo>
                    <a:pt x="256" y="395"/>
                  </a:lnTo>
                  <a:cubicBezTo>
                    <a:pt x="252" y="374"/>
                    <a:pt x="252" y="350"/>
                    <a:pt x="252" y="338"/>
                  </a:cubicBezTo>
                  <a:lnTo>
                    <a:pt x="252" y="338"/>
                  </a:lnTo>
                  <a:cubicBezTo>
                    <a:pt x="228" y="378"/>
                    <a:pt x="179" y="403"/>
                    <a:pt x="134" y="403"/>
                  </a:cubicBezTo>
                  <a:cubicBezTo>
                    <a:pt x="65" y="403"/>
                    <a:pt x="0" y="362"/>
                    <a:pt x="0" y="289"/>
                  </a:cubicBezTo>
                  <a:cubicBezTo>
                    <a:pt x="0" y="232"/>
                    <a:pt x="28" y="199"/>
                    <a:pt x="65" y="179"/>
                  </a:cubicBezTo>
                  <a:cubicBezTo>
                    <a:pt x="102" y="159"/>
                    <a:pt x="154" y="154"/>
                    <a:pt x="195" y="154"/>
                  </a:cubicBezTo>
                  <a:lnTo>
                    <a:pt x="252" y="154"/>
                  </a:lnTo>
                  <a:cubicBezTo>
                    <a:pt x="252" y="93"/>
                    <a:pt x="224" y="73"/>
                    <a:pt x="167" y="73"/>
                  </a:cubicBezTo>
                  <a:cubicBezTo>
                    <a:pt x="126" y="73"/>
                    <a:pt x="81" y="89"/>
                    <a:pt x="49" y="114"/>
                  </a:cubicBezTo>
                  <a:lnTo>
                    <a:pt x="40" y="28"/>
                  </a:lnTo>
                  <a:close/>
                  <a:moveTo>
                    <a:pt x="159" y="330"/>
                  </a:moveTo>
                  <a:cubicBezTo>
                    <a:pt x="191" y="330"/>
                    <a:pt x="211" y="317"/>
                    <a:pt x="228" y="297"/>
                  </a:cubicBezTo>
                  <a:cubicBezTo>
                    <a:pt x="244" y="277"/>
                    <a:pt x="248" y="248"/>
                    <a:pt x="248" y="216"/>
                  </a:cubicBezTo>
                  <a:lnTo>
                    <a:pt x="203" y="216"/>
                  </a:lnTo>
                  <a:cubicBezTo>
                    <a:pt x="159" y="216"/>
                    <a:pt x="93" y="224"/>
                    <a:pt x="93" y="281"/>
                  </a:cubicBezTo>
                  <a:cubicBezTo>
                    <a:pt x="93" y="313"/>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7" name="Freeform 376"/>
            <p:cNvSpPr>
              <a:spLocks noChangeArrowheads="1"/>
            </p:cNvSpPr>
            <p:nvPr/>
          </p:nvSpPr>
          <p:spPr bwMode="auto">
            <a:xfrm>
              <a:off x="1092" y="2210"/>
              <a:ext cx="84" cy="127"/>
            </a:xfrm>
            <a:custGeom>
              <a:avLst/>
              <a:gdLst>
                <a:gd name="T0" fmla="*/ 375 w 376"/>
                <a:gd name="T1" fmla="*/ 8 h 563"/>
                <a:gd name="T2" fmla="*/ 375 w 376"/>
                <a:gd name="T3" fmla="*/ 358 h 563"/>
                <a:gd name="T4" fmla="*/ 171 w 376"/>
                <a:gd name="T5" fmla="*/ 562 h 563"/>
                <a:gd name="T6" fmla="*/ 37 w 376"/>
                <a:gd name="T7" fmla="*/ 537 h 563"/>
                <a:gd name="T8" fmla="*/ 45 w 376"/>
                <a:gd name="T9" fmla="*/ 452 h 563"/>
                <a:gd name="T10" fmla="*/ 159 w 376"/>
                <a:gd name="T11" fmla="*/ 484 h 563"/>
                <a:gd name="T12" fmla="*/ 277 w 376"/>
                <a:gd name="T13" fmla="*/ 334 h 563"/>
                <a:gd name="T14" fmla="*/ 277 w 376"/>
                <a:gd name="T15" fmla="*/ 334 h 563"/>
                <a:gd name="T16" fmla="*/ 159 w 376"/>
                <a:gd name="T17" fmla="*/ 395 h 563"/>
                <a:gd name="T18" fmla="*/ 0 w 376"/>
                <a:gd name="T19" fmla="*/ 199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195 h 563"/>
                <a:gd name="T32" fmla="*/ 192 w 376"/>
                <a:gd name="T33" fmla="*/ 77 h 563"/>
                <a:gd name="T34" fmla="*/ 102 w 376"/>
                <a:gd name="T35" fmla="*/ 199 h 563"/>
                <a:gd name="T36" fmla="*/ 187 w 376"/>
                <a:gd name="T37" fmla="*/ 317 h 563"/>
                <a:gd name="T38" fmla="*/ 277 w 376"/>
                <a:gd name="T39" fmla="*/ 19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8"/>
                    <a:pt x="37" y="537"/>
                  </a:cubicBezTo>
                  <a:lnTo>
                    <a:pt x="45" y="452"/>
                  </a:lnTo>
                  <a:cubicBezTo>
                    <a:pt x="78" y="468"/>
                    <a:pt x="126" y="484"/>
                    <a:pt x="159" y="484"/>
                  </a:cubicBezTo>
                  <a:cubicBezTo>
                    <a:pt x="269" y="484"/>
                    <a:pt x="277" y="403"/>
                    <a:pt x="277" y="334"/>
                  </a:cubicBezTo>
                  <a:lnTo>
                    <a:pt x="277" y="334"/>
                  </a:lnTo>
                  <a:cubicBezTo>
                    <a:pt x="257" y="366"/>
                    <a:pt x="212" y="395"/>
                    <a:pt x="159" y="395"/>
                  </a:cubicBezTo>
                  <a:cubicBezTo>
                    <a:pt x="45" y="395"/>
                    <a:pt x="0" y="305"/>
                    <a:pt x="0" y="199"/>
                  </a:cubicBezTo>
                  <a:cubicBezTo>
                    <a:pt x="0" y="106"/>
                    <a:pt x="49" y="0"/>
                    <a:pt x="163" y="0"/>
                  </a:cubicBezTo>
                  <a:cubicBezTo>
                    <a:pt x="216" y="0"/>
                    <a:pt x="253" y="16"/>
                    <a:pt x="281" y="61"/>
                  </a:cubicBezTo>
                  <a:lnTo>
                    <a:pt x="281" y="61"/>
                  </a:lnTo>
                  <a:lnTo>
                    <a:pt x="281" y="8"/>
                  </a:lnTo>
                  <a:lnTo>
                    <a:pt x="375" y="8"/>
                  </a:lnTo>
                  <a:close/>
                  <a:moveTo>
                    <a:pt x="277" y="195"/>
                  </a:moveTo>
                  <a:cubicBezTo>
                    <a:pt x="277" y="130"/>
                    <a:pt x="253" y="77"/>
                    <a:pt x="192" y="77"/>
                  </a:cubicBezTo>
                  <a:cubicBezTo>
                    <a:pt x="122" y="77"/>
                    <a:pt x="102" y="138"/>
                    <a:pt x="102" y="199"/>
                  </a:cubicBezTo>
                  <a:cubicBezTo>
                    <a:pt x="102" y="252"/>
                    <a:pt x="130" y="317"/>
                    <a:pt x="187" y="317"/>
                  </a:cubicBezTo>
                  <a:cubicBezTo>
                    <a:pt x="249" y="317"/>
                    <a:pt x="277" y="260"/>
                    <a:pt x="277" y="19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8" name="Freeform 377"/>
            <p:cNvSpPr>
              <a:spLocks noChangeArrowheads="1"/>
            </p:cNvSpPr>
            <p:nvPr/>
          </p:nvSpPr>
          <p:spPr bwMode="auto">
            <a:xfrm>
              <a:off x="1194" y="2210"/>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0 h 404"/>
                <a:gd name="T18" fmla="*/ 338 w 363"/>
                <a:gd name="T19" fmla="*/ 370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30"/>
                    <a:pt x="0" y="203"/>
                  </a:cubicBezTo>
                  <a:cubicBezTo>
                    <a:pt x="0" y="93"/>
                    <a:pt x="61" y="0"/>
                    <a:pt x="179" y="0"/>
                  </a:cubicBezTo>
                  <a:cubicBezTo>
                    <a:pt x="322" y="0"/>
                    <a:pt x="362" y="97"/>
                    <a:pt x="362" y="232"/>
                  </a:cubicBezTo>
                  <a:lnTo>
                    <a:pt x="94" y="232"/>
                  </a:lnTo>
                  <a:cubicBezTo>
                    <a:pt x="98" y="293"/>
                    <a:pt x="143" y="330"/>
                    <a:pt x="204" y="330"/>
                  </a:cubicBezTo>
                  <a:cubicBezTo>
                    <a:pt x="253" y="330"/>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9" name="Freeform 378"/>
            <p:cNvSpPr>
              <a:spLocks noChangeArrowheads="1"/>
            </p:cNvSpPr>
            <p:nvPr/>
          </p:nvSpPr>
          <p:spPr bwMode="auto">
            <a:xfrm>
              <a:off x="1336" y="2210"/>
              <a:ext cx="92" cy="91"/>
            </a:xfrm>
            <a:custGeom>
              <a:avLst/>
              <a:gdLst>
                <a:gd name="T0" fmla="*/ 204 w 408"/>
                <a:gd name="T1" fmla="*/ 0 h 404"/>
                <a:gd name="T2" fmla="*/ 407 w 408"/>
                <a:gd name="T3" fmla="*/ 203 h 404"/>
                <a:gd name="T4" fmla="*/ 204 w 408"/>
                <a:gd name="T5" fmla="*/ 403 h 404"/>
                <a:gd name="T6" fmla="*/ 0 w 408"/>
                <a:gd name="T7" fmla="*/ 203 h 404"/>
                <a:gd name="T8" fmla="*/ 204 w 408"/>
                <a:gd name="T9" fmla="*/ 0 h 404"/>
                <a:gd name="T10" fmla="*/ 204 w 408"/>
                <a:gd name="T11" fmla="*/ 325 h 404"/>
                <a:gd name="T12" fmla="*/ 301 w 408"/>
                <a:gd name="T13" fmla="*/ 191 h 404"/>
                <a:gd name="T14" fmla="*/ 204 w 408"/>
                <a:gd name="T15" fmla="*/ 77 h 404"/>
                <a:gd name="T16" fmla="*/ 106 w 408"/>
                <a:gd name="T17" fmla="*/ 191 h 404"/>
                <a:gd name="T18" fmla="*/ 204 w 408"/>
                <a:gd name="T19" fmla="*/ 32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3"/>
                  </a:cubicBezTo>
                  <a:cubicBezTo>
                    <a:pt x="407" y="313"/>
                    <a:pt x="334" y="403"/>
                    <a:pt x="204" y="403"/>
                  </a:cubicBezTo>
                  <a:cubicBezTo>
                    <a:pt x="78" y="403"/>
                    <a:pt x="0" y="313"/>
                    <a:pt x="0" y="203"/>
                  </a:cubicBezTo>
                  <a:cubicBezTo>
                    <a:pt x="0" y="77"/>
                    <a:pt x="90" y="0"/>
                    <a:pt x="204" y="0"/>
                  </a:cubicBezTo>
                  <a:close/>
                  <a:moveTo>
                    <a:pt x="204" y="325"/>
                  </a:moveTo>
                  <a:cubicBezTo>
                    <a:pt x="281" y="325"/>
                    <a:pt x="301" y="256"/>
                    <a:pt x="301" y="191"/>
                  </a:cubicBezTo>
                  <a:cubicBezTo>
                    <a:pt x="301" y="130"/>
                    <a:pt x="269" y="77"/>
                    <a:pt x="204" y="77"/>
                  </a:cubicBezTo>
                  <a:cubicBezTo>
                    <a:pt x="139" y="77"/>
                    <a:pt x="106" y="134"/>
                    <a:pt x="106" y="191"/>
                  </a:cubicBezTo>
                  <a:cubicBezTo>
                    <a:pt x="106" y="256"/>
                    <a:pt x="126" y="325"/>
                    <a:pt x="204" y="32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0" name="Freeform 379"/>
            <p:cNvSpPr>
              <a:spLocks noChangeArrowheads="1"/>
            </p:cNvSpPr>
            <p:nvPr/>
          </p:nvSpPr>
          <p:spPr bwMode="auto">
            <a:xfrm>
              <a:off x="1438" y="2170"/>
              <a:ext cx="60" cy="129"/>
            </a:xfrm>
            <a:custGeom>
              <a:avLst/>
              <a:gdLst>
                <a:gd name="T0" fmla="*/ 0 w 270"/>
                <a:gd name="T1" fmla="*/ 256 h 575"/>
                <a:gd name="T2" fmla="*/ 0 w 270"/>
                <a:gd name="T3" fmla="*/ 183 h 575"/>
                <a:gd name="T4" fmla="*/ 73 w 270"/>
                <a:gd name="T5" fmla="*/ 183 h 575"/>
                <a:gd name="T6" fmla="*/ 73 w 270"/>
                <a:gd name="T7" fmla="*/ 130 h 575"/>
                <a:gd name="T8" fmla="*/ 195 w 270"/>
                <a:gd name="T9" fmla="*/ 0 h 575"/>
                <a:gd name="T10" fmla="*/ 269 w 270"/>
                <a:gd name="T11" fmla="*/ 8 h 575"/>
                <a:gd name="T12" fmla="*/ 261 w 270"/>
                <a:gd name="T13" fmla="*/ 89 h 575"/>
                <a:gd name="T14" fmla="*/ 216 w 270"/>
                <a:gd name="T15" fmla="*/ 77 h 575"/>
                <a:gd name="T16" fmla="*/ 171 w 270"/>
                <a:gd name="T17" fmla="*/ 138 h 575"/>
                <a:gd name="T18" fmla="*/ 171 w 270"/>
                <a:gd name="T19" fmla="*/ 187 h 575"/>
                <a:gd name="T20" fmla="*/ 261 w 270"/>
                <a:gd name="T21" fmla="*/ 187 h 575"/>
                <a:gd name="T22" fmla="*/ 261 w 270"/>
                <a:gd name="T23" fmla="*/ 260 h 575"/>
                <a:gd name="T24" fmla="*/ 171 w 270"/>
                <a:gd name="T25" fmla="*/ 260 h 575"/>
                <a:gd name="T26" fmla="*/ 171 w 270"/>
                <a:gd name="T27" fmla="*/ 574 h 575"/>
                <a:gd name="T28" fmla="*/ 69 w 270"/>
                <a:gd name="T29" fmla="*/ 574 h 575"/>
                <a:gd name="T30" fmla="*/ 69 w 270"/>
                <a:gd name="T31" fmla="*/ 256 h 575"/>
                <a:gd name="T32" fmla="*/ 0 w 270"/>
                <a:gd name="T33" fmla="*/ 25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6"/>
                  </a:moveTo>
                  <a:lnTo>
                    <a:pt x="0" y="183"/>
                  </a:lnTo>
                  <a:lnTo>
                    <a:pt x="73" y="183"/>
                  </a:lnTo>
                  <a:lnTo>
                    <a:pt x="73" y="130"/>
                  </a:lnTo>
                  <a:cubicBezTo>
                    <a:pt x="73" y="53"/>
                    <a:pt x="118" y="0"/>
                    <a:pt x="195" y="0"/>
                  </a:cubicBezTo>
                  <a:cubicBezTo>
                    <a:pt x="220" y="0"/>
                    <a:pt x="248" y="4"/>
                    <a:pt x="269" y="8"/>
                  </a:cubicBezTo>
                  <a:lnTo>
                    <a:pt x="261" y="89"/>
                  </a:lnTo>
                  <a:cubicBezTo>
                    <a:pt x="253" y="85"/>
                    <a:pt x="240" y="77"/>
                    <a:pt x="216" y="77"/>
                  </a:cubicBezTo>
                  <a:cubicBezTo>
                    <a:pt x="183" y="77"/>
                    <a:pt x="171" y="106"/>
                    <a:pt x="171" y="138"/>
                  </a:cubicBezTo>
                  <a:lnTo>
                    <a:pt x="171" y="187"/>
                  </a:lnTo>
                  <a:lnTo>
                    <a:pt x="261" y="187"/>
                  </a:lnTo>
                  <a:lnTo>
                    <a:pt x="261" y="260"/>
                  </a:lnTo>
                  <a:lnTo>
                    <a:pt x="171" y="260"/>
                  </a:lnTo>
                  <a:lnTo>
                    <a:pt x="171" y="574"/>
                  </a:lnTo>
                  <a:lnTo>
                    <a:pt x="69" y="574"/>
                  </a:lnTo>
                  <a:lnTo>
                    <a:pt x="69" y="256"/>
                  </a:lnTo>
                  <a:lnTo>
                    <a:pt x="0" y="25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1" name="Freeform 380"/>
            <p:cNvSpPr>
              <a:spLocks noChangeArrowheads="1"/>
            </p:cNvSpPr>
            <p:nvPr/>
          </p:nvSpPr>
          <p:spPr bwMode="auto">
            <a:xfrm>
              <a:off x="1559" y="2209"/>
              <a:ext cx="85" cy="125"/>
            </a:xfrm>
            <a:custGeom>
              <a:avLst/>
              <a:gdLst>
                <a:gd name="T0" fmla="*/ 0 w 380"/>
                <a:gd name="T1" fmla="*/ 12 h 554"/>
                <a:gd name="T2" fmla="*/ 98 w 380"/>
                <a:gd name="T3" fmla="*/ 12 h 554"/>
                <a:gd name="T4" fmla="*/ 98 w 380"/>
                <a:gd name="T5" fmla="*/ 65 h 554"/>
                <a:gd name="T6" fmla="*/ 98 w 380"/>
                <a:gd name="T7" fmla="*/ 65 h 554"/>
                <a:gd name="T8" fmla="*/ 216 w 380"/>
                <a:gd name="T9" fmla="*/ 0 h 554"/>
                <a:gd name="T10" fmla="*/ 379 w 380"/>
                <a:gd name="T11" fmla="*/ 199 h 554"/>
                <a:gd name="T12" fmla="*/ 216 w 380"/>
                <a:gd name="T13" fmla="*/ 403 h 554"/>
                <a:gd name="T14" fmla="*/ 102 w 380"/>
                <a:gd name="T15" fmla="*/ 350 h 554"/>
                <a:gd name="T16" fmla="*/ 102 w 380"/>
                <a:gd name="T17" fmla="*/ 350 h 554"/>
                <a:gd name="T18" fmla="*/ 102 w 380"/>
                <a:gd name="T19" fmla="*/ 553 h 554"/>
                <a:gd name="T20" fmla="*/ 0 w 380"/>
                <a:gd name="T21" fmla="*/ 553 h 554"/>
                <a:gd name="T22" fmla="*/ 0 w 380"/>
                <a:gd name="T23" fmla="*/ 12 h 554"/>
                <a:gd name="T24" fmla="*/ 102 w 380"/>
                <a:gd name="T25" fmla="*/ 203 h 554"/>
                <a:gd name="T26" fmla="*/ 192 w 380"/>
                <a:gd name="T27" fmla="*/ 329 h 554"/>
                <a:gd name="T28" fmla="*/ 277 w 380"/>
                <a:gd name="T29" fmla="*/ 203 h 554"/>
                <a:gd name="T30" fmla="*/ 196 w 380"/>
                <a:gd name="T31" fmla="*/ 81 h 554"/>
                <a:gd name="T32" fmla="*/ 102 w 380"/>
                <a:gd name="T33" fmla="*/ 203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0" h="554">
                  <a:moveTo>
                    <a:pt x="0" y="12"/>
                  </a:moveTo>
                  <a:lnTo>
                    <a:pt x="98" y="12"/>
                  </a:lnTo>
                  <a:lnTo>
                    <a:pt x="98" y="65"/>
                  </a:lnTo>
                  <a:lnTo>
                    <a:pt x="98" y="65"/>
                  </a:lnTo>
                  <a:cubicBezTo>
                    <a:pt x="123" y="28"/>
                    <a:pt x="159" y="0"/>
                    <a:pt x="216" y="0"/>
                  </a:cubicBezTo>
                  <a:cubicBezTo>
                    <a:pt x="334" y="0"/>
                    <a:pt x="379" y="93"/>
                    <a:pt x="379" y="199"/>
                  </a:cubicBezTo>
                  <a:cubicBezTo>
                    <a:pt x="379" y="305"/>
                    <a:pt x="334" y="403"/>
                    <a:pt x="216" y="403"/>
                  </a:cubicBezTo>
                  <a:cubicBezTo>
                    <a:pt x="176" y="403"/>
                    <a:pt x="139" y="391"/>
                    <a:pt x="102" y="350"/>
                  </a:cubicBezTo>
                  <a:lnTo>
                    <a:pt x="102" y="350"/>
                  </a:lnTo>
                  <a:lnTo>
                    <a:pt x="102" y="553"/>
                  </a:lnTo>
                  <a:lnTo>
                    <a:pt x="0" y="553"/>
                  </a:lnTo>
                  <a:lnTo>
                    <a:pt x="0" y="12"/>
                  </a:lnTo>
                  <a:close/>
                  <a:moveTo>
                    <a:pt x="102" y="203"/>
                  </a:moveTo>
                  <a:cubicBezTo>
                    <a:pt x="102" y="256"/>
                    <a:pt x="123" y="329"/>
                    <a:pt x="192" y="329"/>
                  </a:cubicBezTo>
                  <a:cubicBezTo>
                    <a:pt x="257" y="329"/>
                    <a:pt x="277" y="256"/>
                    <a:pt x="277" y="203"/>
                  </a:cubicBezTo>
                  <a:cubicBezTo>
                    <a:pt x="277" y="150"/>
                    <a:pt x="261" y="81"/>
                    <a:pt x="196" y="81"/>
                  </a:cubicBezTo>
                  <a:cubicBezTo>
                    <a:pt x="127" y="81"/>
                    <a:pt x="102" y="150"/>
                    <a:pt x="102" y="203"/>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2" name="Freeform 381"/>
            <p:cNvSpPr>
              <a:spLocks noChangeArrowheads="1"/>
            </p:cNvSpPr>
            <p:nvPr/>
          </p:nvSpPr>
          <p:spPr bwMode="auto">
            <a:xfrm>
              <a:off x="1659" y="2210"/>
              <a:ext cx="77" cy="91"/>
            </a:xfrm>
            <a:custGeom>
              <a:avLst/>
              <a:gdLst>
                <a:gd name="T0" fmla="*/ 37 w 343"/>
                <a:gd name="T1" fmla="*/ 28 h 404"/>
                <a:gd name="T2" fmla="*/ 171 w 343"/>
                <a:gd name="T3" fmla="*/ 0 h 404"/>
                <a:gd name="T4" fmla="*/ 338 w 343"/>
                <a:gd name="T5" fmla="*/ 163 h 404"/>
                <a:gd name="T6" fmla="*/ 338 w 343"/>
                <a:gd name="T7" fmla="*/ 211 h 404"/>
                <a:gd name="T8" fmla="*/ 338 w 343"/>
                <a:gd name="T9" fmla="*/ 309 h 404"/>
                <a:gd name="T10" fmla="*/ 342 w 343"/>
                <a:gd name="T11" fmla="*/ 395 h 404"/>
                <a:gd name="T12" fmla="*/ 257 w 343"/>
                <a:gd name="T13" fmla="*/ 395 h 404"/>
                <a:gd name="T14" fmla="*/ 253 w 343"/>
                <a:gd name="T15" fmla="*/ 338 h 404"/>
                <a:gd name="T16" fmla="*/ 253 w 343"/>
                <a:gd name="T17" fmla="*/ 338 h 404"/>
                <a:gd name="T18" fmla="*/ 135 w 343"/>
                <a:gd name="T19" fmla="*/ 403 h 404"/>
                <a:gd name="T20" fmla="*/ 0 w 343"/>
                <a:gd name="T21" fmla="*/ 289 h 404"/>
                <a:gd name="T22" fmla="*/ 65 w 343"/>
                <a:gd name="T23" fmla="*/ 179 h 404"/>
                <a:gd name="T24" fmla="*/ 196 w 343"/>
                <a:gd name="T25" fmla="*/ 154 h 404"/>
                <a:gd name="T26" fmla="*/ 253 w 343"/>
                <a:gd name="T27" fmla="*/ 154 h 404"/>
                <a:gd name="T28" fmla="*/ 167 w 343"/>
                <a:gd name="T29" fmla="*/ 73 h 404"/>
                <a:gd name="T30" fmla="*/ 49 w 343"/>
                <a:gd name="T31" fmla="*/ 114 h 404"/>
                <a:gd name="T32" fmla="*/ 37 w 343"/>
                <a:gd name="T33" fmla="*/ 28 h 404"/>
                <a:gd name="T34" fmla="*/ 155 w 343"/>
                <a:gd name="T35" fmla="*/ 330 h 404"/>
                <a:gd name="T36" fmla="*/ 224 w 343"/>
                <a:gd name="T37" fmla="*/ 297 h 404"/>
                <a:gd name="T38" fmla="*/ 245 w 343"/>
                <a:gd name="T39" fmla="*/ 216 h 404"/>
                <a:gd name="T40" fmla="*/ 200 w 343"/>
                <a:gd name="T41" fmla="*/ 216 h 404"/>
                <a:gd name="T42" fmla="*/ 90 w 343"/>
                <a:gd name="T43" fmla="*/ 281 h 404"/>
                <a:gd name="T44" fmla="*/ 155 w 343"/>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3" h="404">
                  <a:moveTo>
                    <a:pt x="37" y="28"/>
                  </a:moveTo>
                  <a:cubicBezTo>
                    <a:pt x="78" y="12"/>
                    <a:pt x="126" y="0"/>
                    <a:pt x="171" y="0"/>
                  </a:cubicBezTo>
                  <a:cubicBezTo>
                    <a:pt x="289" y="0"/>
                    <a:pt x="338" y="49"/>
                    <a:pt x="338" y="163"/>
                  </a:cubicBezTo>
                  <a:lnTo>
                    <a:pt x="338" y="211"/>
                  </a:lnTo>
                  <a:cubicBezTo>
                    <a:pt x="338" y="252"/>
                    <a:pt x="338" y="281"/>
                    <a:pt x="338" y="309"/>
                  </a:cubicBezTo>
                  <a:cubicBezTo>
                    <a:pt x="338" y="338"/>
                    <a:pt x="342" y="366"/>
                    <a:pt x="342" y="395"/>
                  </a:cubicBezTo>
                  <a:lnTo>
                    <a:pt x="257" y="395"/>
                  </a:lnTo>
                  <a:cubicBezTo>
                    <a:pt x="253" y="374"/>
                    <a:pt x="253" y="350"/>
                    <a:pt x="253" y="338"/>
                  </a:cubicBezTo>
                  <a:lnTo>
                    <a:pt x="253" y="338"/>
                  </a:lnTo>
                  <a:cubicBezTo>
                    <a:pt x="228" y="378"/>
                    <a:pt x="179" y="403"/>
                    <a:pt x="135" y="403"/>
                  </a:cubicBezTo>
                  <a:cubicBezTo>
                    <a:pt x="65" y="403"/>
                    <a:pt x="0" y="362"/>
                    <a:pt x="0" y="289"/>
                  </a:cubicBezTo>
                  <a:cubicBezTo>
                    <a:pt x="0" y="232"/>
                    <a:pt x="28" y="199"/>
                    <a:pt x="65" y="179"/>
                  </a:cubicBezTo>
                  <a:cubicBezTo>
                    <a:pt x="101" y="159"/>
                    <a:pt x="155" y="154"/>
                    <a:pt x="196" y="154"/>
                  </a:cubicBezTo>
                  <a:lnTo>
                    <a:pt x="253" y="154"/>
                  </a:lnTo>
                  <a:cubicBezTo>
                    <a:pt x="253" y="93"/>
                    <a:pt x="224" y="73"/>
                    <a:pt x="167" y="73"/>
                  </a:cubicBezTo>
                  <a:cubicBezTo>
                    <a:pt x="126" y="73"/>
                    <a:pt x="82" y="89"/>
                    <a:pt x="49" y="114"/>
                  </a:cubicBezTo>
                  <a:lnTo>
                    <a:pt x="37" y="28"/>
                  </a:lnTo>
                  <a:close/>
                  <a:moveTo>
                    <a:pt x="155" y="330"/>
                  </a:moveTo>
                  <a:cubicBezTo>
                    <a:pt x="187" y="330"/>
                    <a:pt x="208" y="317"/>
                    <a:pt x="224" y="297"/>
                  </a:cubicBezTo>
                  <a:cubicBezTo>
                    <a:pt x="240" y="277"/>
                    <a:pt x="245" y="248"/>
                    <a:pt x="245" y="216"/>
                  </a:cubicBezTo>
                  <a:lnTo>
                    <a:pt x="200" y="216"/>
                  </a:lnTo>
                  <a:cubicBezTo>
                    <a:pt x="155" y="216"/>
                    <a:pt x="90" y="224"/>
                    <a:pt x="90" y="281"/>
                  </a:cubicBezTo>
                  <a:cubicBezTo>
                    <a:pt x="90" y="313"/>
                    <a:pt x="118" y="330"/>
                    <a:pt x="155"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3" name="Freeform 382"/>
            <p:cNvSpPr>
              <a:spLocks noChangeArrowheads="1"/>
            </p:cNvSpPr>
            <p:nvPr/>
          </p:nvSpPr>
          <p:spPr bwMode="auto">
            <a:xfrm>
              <a:off x="1758" y="2210"/>
              <a:ext cx="51" cy="90"/>
            </a:xfrm>
            <a:custGeom>
              <a:avLst/>
              <a:gdLst>
                <a:gd name="T0" fmla="*/ 0 w 229"/>
                <a:gd name="T1" fmla="*/ 8 h 400"/>
                <a:gd name="T2" fmla="*/ 90 w 229"/>
                <a:gd name="T3" fmla="*/ 8 h 400"/>
                <a:gd name="T4" fmla="*/ 90 w 229"/>
                <a:gd name="T5" fmla="*/ 97 h 400"/>
                <a:gd name="T6" fmla="*/ 90 w 229"/>
                <a:gd name="T7" fmla="*/ 97 h 400"/>
                <a:gd name="T8" fmla="*/ 195 w 229"/>
                <a:gd name="T9" fmla="*/ 0 h 400"/>
                <a:gd name="T10" fmla="*/ 228 w 229"/>
                <a:gd name="T11" fmla="*/ 4 h 400"/>
                <a:gd name="T12" fmla="*/ 228 w 229"/>
                <a:gd name="T13" fmla="*/ 106 h 400"/>
                <a:gd name="T14" fmla="*/ 183 w 229"/>
                <a:gd name="T15" fmla="*/ 97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7"/>
                  </a:lnTo>
                  <a:lnTo>
                    <a:pt x="90" y="97"/>
                  </a:lnTo>
                  <a:cubicBezTo>
                    <a:pt x="94" y="61"/>
                    <a:pt x="134" y="0"/>
                    <a:pt x="195" y="0"/>
                  </a:cubicBezTo>
                  <a:cubicBezTo>
                    <a:pt x="204" y="0"/>
                    <a:pt x="216" y="0"/>
                    <a:pt x="228" y="4"/>
                  </a:cubicBezTo>
                  <a:lnTo>
                    <a:pt x="228" y="106"/>
                  </a:lnTo>
                  <a:cubicBezTo>
                    <a:pt x="220" y="102"/>
                    <a:pt x="199" y="97"/>
                    <a:pt x="183" y="97"/>
                  </a:cubicBezTo>
                  <a:cubicBezTo>
                    <a:pt x="102" y="97"/>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4" name="Freeform 383"/>
            <p:cNvSpPr>
              <a:spLocks noChangeArrowheads="1"/>
            </p:cNvSpPr>
            <p:nvPr/>
          </p:nvSpPr>
          <p:spPr bwMode="auto">
            <a:xfrm>
              <a:off x="1815" y="2187"/>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3"/>
                  </a:lnTo>
                  <a:lnTo>
                    <a:pt x="175" y="0"/>
                  </a:lnTo>
                  <a:lnTo>
                    <a:pt x="175" y="110"/>
                  </a:lnTo>
                  <a:lnTo>
                    <a:pt x="265" y="110"/>
                  </a:lnTo>
                  <a:lnTo>
                    <a:pt x="265" y="183"/>
                  </a:lnTo>
                  <a:lnTo>
                    <a:pt x="175" y="183"/>
                  </a:lnTo>
                  <a:lnTo>
                    <a:pt x="175" y="362"/>
                  </a:lnTo>
                  <a:cubicBezTo>
                    <a:pt x="175" y="395"/>
                    <a:pt x="184" y="427"/>
                    <a:pt x="224" y="427"/>
                  </a:cubicBezTo>
                  <a:cubicBezTo>
                    <a:pt x="241" y="427"/>
                    <a:pt x="261" y="423"/>
                    <a:pt x="269" y="415"/>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5" name="Freeform 384"/>
            <p:cNvSpPr>
              <a:spLocks noChangeArrowheads="1"/>
            </p:cNvSpPr>
            <p:nvPr/>
          </p:nvSpPr>
          <p:spPr bwMode="auto">
            <a:xfrm>
              <a:off x="1884" y="2244"/>
              <a:ext cx="43" cy="18"/>
            </a:xfrm>
            <a:custGeom>
              <a:avLst/>
              <a:gdLst>
                <a:gd name="T0" fmla="*/ 0 w 196"/>
                <a:gd name="T1" fmla="*/ 82 h 83"/>
                <a:gd name="T2" fmla="*/ 0 w 196"/>
                <a:gd name="T3" fmla="*/ 0 h 83"/>
                <a:gd name="T4" fmla="*/ 195 w 196"/>
                <a:gd name="T5" fmla="*/ 0 h 83"/>
                <a:gd name="T6" fmla="*/ 195 w 196"/>
                <a:gd name="T7" fmla="*/ 82 h 83"/>
                <a:gd name="T8" fmla="*/ 0 w 196"/>
                <a:gd name="T9" fmla="*/ 82 h 83"/>
              </a:gdLst>
              <a:ahLst/>
              <a:cxnLst>
                <a:cxn ang="0">
                  <a:pos x="T0" y="T1"/>
                </a:cxn>
                <a:cxn ang="0">
                  <a:pos x="T2" y="T3"/>
                </a:cxn>
                <a:cxn ang="0">
                  <a:pos x="T4" y="T5"/>
                </a:cxn>
                <a:cxn ang="0">
                  <a:pos x="T6" y="T7"/>
                </a:cxn>
                <a:cxn ang="0">
                  <a:pos x="T8" y="T9"/>
                </a:cxn>
              </a:cxnLst>
              <a:rect l="0" t="0" r="r" b="b"/>
              <a:pathLst>
                <a:path w="196" h="83">
                  <a:moveTo>
                    <a:pt x="0" y="82"/>
                  </a:moveTo>
                  <a:lnTo>
                    <a:pt x="0" y="0"/>
                  </a:lnTo>
                  <a:lnTo>
                    <a:pt x="195" y="0"/>
                  </a:lnTo>
                  <a:lnTo>
                    <a:pt x="195" y="82"/>
                  </a:lnTo>
                  <a:lnTo>
                    <a:pt x="0" y="82"/>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6" name="Freeform 385"/>
            <p:cNvSpPr>
              <a:spLocks noChangeArrowheads="1"/>
            </p:cNvSpPr>
            <p:nvPr/>
          </p:nvSpPr>
          <p:spPr bwMode="auto">
            <a:xfrm>
              <a:off x="1938" y="2187"/>
              <a:ext cx="61" cy="114"/>
            </a:xfrm>
            <a:custGeom>
              <a:avLst/>
              <a:gdLst>
                <a:gd name="T0" fmla="*/ 73 w 274"/>
                <a:gd name="T1" fmla="*/ 183 h 506"/>
                <a:gd name="T2" fmla="*/ 0 w 274"/>
                <a:gd name="T3" fmla="*/ 183 h 506"/>
                <a:gd name="T4" fmla="*/ 0 w 274"/>
                <a:gd name="T5" fmla="*/ 110 h 506"/>
                <a:gd name="T6" fmla="*/ 73 w 274"/>
                <a:gd name="T7" fmla="*/ 110 h 506"/>
                <a:gd name="T8" fmla="*/ 73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7 h 506"/>
                <a:gd name="T28" fmla="*/ 199 w 274"/>
                <a:gd name="T29" fmla="*/ 505 h 506"/>
                <a:gd name="T30" fmla="*/ 77 w 274"/>
                <a:gd name="T31" fmla="*/ 379 h 506"/>
                <a:gd name="T32" fmla="*/ 77 w 274"/>
                <a:gd name="T33" fmla="*/ 183 h 506"/>
                <a:gd name="T34" fmla="*/ 73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3" y="183"/>
                  </a:moveTo>
                  <a:lnTo>
                    <a:pt x="0" y="183"/>
                  </a:lnTo>
                  <a:lnTo>
                    <a:pt x="0" y="110"/>
                  </a:lnTo>
                  <a:lnTo>
                    <a:pt x="73" y="110"/>
                  </a:lnTo>
                  <a:lnTo>
                    <a:pt x="73" y="33"/>
                  </a:lnTo>
                  <a:lnTo>
                    <a:pt x="175" y="0"/>
                  </a:lnTo>
                  <a:lnTo>
                    <a:pt x="175" y="110"/>
                  </a:lnTo>
                  <a:lnTo>
                    <a:pt x="265" y="110"/>
                  </a:lnTo>
                  <a:lnTo>
                    <a:pt x="265" y="183"/>
                  </a:lnTo>
                  <a:lnTo>
                    <a:pt x="175" y="183"/>
                  </a:lnTo>
                  <a:lnTo>
                    <a:pt x="175" y="362"/>
                  </a:lnTo>
                  <a:cubicBezTo>
                    <a:pt x="175" y="395"/>
                    <a:pt x="183" y="427"/>
                    <a:pt x="224" y="427"/>
                  </a:cubicBezTo>
                  <a:cubicBezTo>
                    <a:pt x="240" y="427"/>
                    <a:pt x="260" y="423"/>
                    <a:pt x="269" y="415"/>
                  </a:cubicBezTo>
                  <a:lnTo>
                    <a:pt x="273" y="497"/>
                  </a:lnTo>
                  <a:cubicBezTo>
                    <a:pt x="252" y="501"/>
                    <a:pt x="228" y="505"/>
                    <a:pt x="199" y="505"/>
                  </a:cubicBezTo>
                  <a:cubicBezTo>
                    <a:pt x="122" y="505"/>
                    <a:pt x="77" y="456"/>
                    <a:pt x="77" y="379"/>
                  </a:cubicBezTo>
                  <a:lnTo>
                    <a:pt x="77" y="183"/>
                  </a:ln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7" name="Freeform 386"/>
            <p:cNvSpPr>
              <a:spLocks noChangeArrowheads="1"/>
            </p:cNvSpPr>
            <p:nvPr/>
          </p:nvSpPr>
          <p:spPr bwMode="auto">
            <a:xfrm>
              <a:off x="2013" y="2174"/>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8" name="Freeform 387"/>
            <p:cNvSpPr>
              <a:spLocks noChangeArrowheads="1"/>
            </p:cNvSpPr>
            <p:nvPr/>
          </p:nvSpPr>
          <p:spPr bwMode="auto">
            <a:xfrm>
              <a:off x="2059" y="2210"/>
              <a:ext cx="128" cy="91"/>
            </a:xfrm>
            <a:custGeom>
              <a:avLst/>
              <a:gdLst>
                <a:gd name="T0" fmla="*/ 0 w 567"/>
                <a:gd name="T1" fmla="*/ 8 h 404"/>
                <a:gd name="T2" fmla="*/ 94 w 567"/>
                <a:gd name="T3" fmla="*/ 8 h 404"/>
                <a:gd name="T4" fmla="*/ 94 w 567"/>
                <a:gd name="T5" fmla="*/ 61 h 404"/>
                <a:gd name="T6" fmla="*/ 94 w 567"/>
                <a:gd name="T7" fmla="*/ 61 h 404"/>
                <a:gd name="T8" fmla="*/ 208 w 567"/>
                <a:gd name="T9" fmla="*/ 0 h 404"/>
                <a:gd name="T10" fmla="*/ 322 w 567"/>
                <a:gd name="T11" fmla="*/ 69 h 404"/>
                <a:gd name="T12" fmla="*/ 444 w 567"/>
                <a:gd name="T13" fmla="*/ 0 h 404"/>
                <a:gd name="T14" fmla="*/ 566 w 567"/>
                <a:gd name="T15" fmla="*/ 150 h 404"/>
                <a:gd name="T16" fmla="*/ 566 w 567"/>
                <a:gd name="T17" fmla="*/ 395 h 404"/>
                <a:gd name="T18" fmla="*/ 465 w 567"/>
                <a:gd name="T19" fmla="*/ 395 h 404"/>
                <a:gd name="T20" fmla="*/ 465 w 567"/>
                <a:gd name="T21" fmla="*/ 167 h 404"/>
                <a:gd name="T22" fmla="*/ 408 w 567"/>
                <a:gd name="T23" fmla="*/ 81 h 404"/>
                <a:gd name="T24" fmla="*/ 334 w 567"/>
                <a:gd name="T25" fmla="*/ 211 h 404"/>
                <a:gd name="T26" fmla="*/ 334 w 567"/>
                <a:gd name="T27" fmla="*/ 399 h 404"/>
                <a:gd name="T28" fmla="*/ 232 w 567"/>
                <a:gd name="T29" fmla="*/ 399 h 404"/>
                <a:gd name="T30" fmla="*/ 232 w 567"/>
                <a:gd name="T31" fmla="*/ 171 h 404"/>
                <a:gd name="T32" fmla="*/ 175 w 567"/>
                <a:gd name="T33" fmla="*/ 85 h 404"/>
                <a:gd name="T34" fmla="*/ 102 w 567"/>
                <a:gd name="T35" fmla="*/ 216 h 404"/>
                <a:gd name="T36" fmla="*/ 102 w 567"/>
                <a:gd name="T37" fmla="*/ 403 h 404"/>
                <a:gd name="T38" fmla="*/ 0 w 567"/>
                <a:gd name="T39" fmla="*/ 403 h 404"/>
                <a:gd name="T40" fmla="*/ 0 w 567"/>
                <a:gd name="T41" fmla="*/ 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7" h="404">
                  <a:moveTo>
                    <a:pt x="0" y="8"/>
                  </a:moveTo>
                  <a:lnTo>
                    <a:pt x="94" y="8"/>
                  </a:lnTo>
                  <a:lnTo>
                    <a:pt x="94" y="61"/>
                  </a:lnTo>
                  <a:lnTo>
                    <a:pt x="94" y="61"/>
                  </a:lnTo>
                  <a:cubicBezTo>
                    <a:pt x="127" y="12"/>
                    <a:pt x="171" y="0"/>
                    <a:pt x="208" y="0"/>
                  </a:cubicBezTo>
                  <a:cubicBezTo>
                    <a:pt x="261" y="0"/>
                    <a:pt x="302" y="20"/>
                    <a:pt x="322" y="69"/>
                  </a:cubicBezTo>
                  <a:cubicBezTo>
                    <a:pt x="346" y="24"/>
                    <a:pt x="395" y="0"/>
                    <a:pt x="444" y="0"/>
                  </a:cubicBezTo>
                  <a:cubicBezTo>
                    <a:pt x="538" y="0"/>
                    <a:pt x="566" y="65"/>
                    <a:pt x="566" y="150"/>
                  </a:cubicBezTo>
                  <a:lnTo>
                    <a:pt x="566" y="395"/>
                  </a:lnTo>
                  <a:lnTo>
                    <a:pt x="465" y="395"/>
                  </a:lnTo>
                  <a:lnTo>
                    <a:pt x="465" y="167"/>
                  </a:lnTo>
                  <a:cubicBezTo>
                    <a:pt x="465" y="130"/>
                    <a:pt x="465" y="81"/>
                    <a:pt x="408" y="81"/>
                  </a:cubicBezTo>
                  <a:cubicBezTo>
                    <a:pt x="342" y="81"/>
                    <a:pt x="334" y="163"/>
                    <a:pt x="334" y="211"/>
                  </a:cubicBezTo>
                  <a:lnTo>
                    <a:pt x="334" y="399"/>
                  </a:lnTo>
                  <a:lnTo>
                    <a:pt x="232" y="399"/>
                  </a:lnTo>
                  <a:lnTo>
                    <a:pt x="232" y="171"/>
                  </a:lnTo>
                  <a:cubicBezTo>
                    <a:pt x="232" y="134"/>
                    <a:pt x="232" y="85"/>
                    <a:pt x="175" y="85"/>
                  </a:cubicBezTo>
                  <a:cubicBezTo>
                    <a:pt x="110" y="85"/>
                    <a:pt x="102" y="167"/>
                    <a:pt x="102" y="216"/>
                  </a:cubicBezTo>
                  <a:lnTo>
                    <a:pt x="102" y="403"/>
                  </a:lnTo>
                  <a:lnTo>
                    <a:pt x="0" y="403"/>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9" name="Freeform 388"/>
            <p:cNvSpPr>
              <a:spLocks noChangeArrowheads="1"/>
            </p:cNvSpPr>
            <p:nvPr/>
          </p:nvSpPr>
          <p:spPr bwMode="auto">
            <a:xfrm>
              <a:off x="2204" y="2210"/>
              <a:ext cx="81" cy="91"/>
            </a:xfrm>
            <a:custGeom>
              <a:avLst/>
              <a:gdLst>
                <a:gd name="T0" fmla="*/ 338 w 363"/>
                <a:gd name="T1" fmla="*/ 370 h 404"/>
                <a:gd name="T2" fmla="*/ 203 w 363"/>
                <a:gd name="T3" fmla="*/ 403 h 404"/>
                <a:gd name="T4" fmla="*/ 0 w 363"/>
                <a:gd name="T5" fmla="*/ 203 h 404"/>
                <a:gd name="T6" fmla="*/ 179 w 363"/>
                <a:gd name="T7" fmla="*/ 0 h 404"/>
                <a:gd name="T8" fmla="*/ 362 w 363"/>
                <a:gd name="T9" fmla="*/ 232 h 404"/>
                <a:gd name="T10" fmla="*/ 93 w 363"/>
                <a:gd name="T11" fmla="*/ 232 h 404"/>
                <a:gd name="T12" fmla="*/ 203 w 363"/>
                <a:gd name="T13" fmla="*/ 330 h 404"/>
                <a:gd name="T14" fmla="*/ 329 w 363"/>
                <a:gd name="T15" fmla="*/ 289 h 404"/>
                <a:gd name="T16" fmla="*/ 329 w 363"/>
                <a:gd name="T17" fmla="*/ 370 h 404"/>
                <a:gd name="T18" fmla="*/ 338 w 363"/>
                <a:gd name="T19" fmla="*/ 370 h 404"/>
                <a:gd name="T20" fmla="*/ 268 w 363"/>
                <a:gd name="T21" fmla="*/ 163 h 404"/>
                <a:gd name="T22" fmla="*/ 187 w 363"/>
                <a:gd name="T23" fmla="*/ 73 h 404"/>
                <a:gd name="T24" fmla="*/ 97 w 363"/>
                <a:gd name="T25" fmla="*/ 163 h 404"/>
                <a:gd name="T26" fmla="*/ 268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0" y="403"/>
                    <a:pt x="203" y="403"/>
                  </a:cubicBezTo>
                  <a:cubicBezTo>
                    <a:pt x="77" y="403"/>
                    <a:pt x="0" y="330"/>
                    <a:pt x="0" y="203"/>
                  </a:cubicBezTo>
                  <a:cubicBezTo>
                    <a:pt x="0" y="93"/>
                    <a:pt x="61" y="0"/>
                    <a:pt x="179" y="0"/>
                  </a:cubicBezTo>
                  <a:cubicBezTo>
                    <a:pt x="321" y="0"/>
                    <a:pt x="362" y="97"/>
                    <a:pt x="362" y="232"/>
                  </a:cubicBezTo>
                  <a:lnTo>
                    <a:pt x="93" y="232"/>
                  </a:lnTo>
                  <a:cubicBezTo>
                    <a:pt x="97" y="293"/>
                    <a:pt x="142" y="330"/>
                    <a:pt x="203" y="330"/>
                  </a:cubicBezTo>
                  <a:cubicBezTo>
                    <a:pt x="252" y="330"/>
                    <a:pt x="293" y="313"/>
                    <a:pt x="329" y="289"/>
                  </a:cubicBezTo>
                  <a:lnTo>
                    <a:pt x="329" y="370"/>
                  </a:lnTo>
                  <a:lnTo>
                    <a:pt x="338" y="370"/>
                  </a:lnTo>
                  <a:close/>
                  <a:moveTo>
                    <a:pt x="268" y="163"/>
                  </a:moveTo>
                  <a:cubicBezTo>
                    <a:pt x="264" y="114"/>
                    <a:pt x="244" y="73"/>
                    <a:pt x="187" y="73"/>
                  </a:cubicBezTo>
                  <a:cubicBezTo>
                    <a:pt x="130" y="73"/>
                    <a:pt x="101" y="114"/>
                    <a:pt x="97" y="163"/>
                  </a:cubicBezTo>
                  <a:lnTo>
                    <a:pt x="268"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0" name="Freeform 389"/>
            <p:cNvSpPr>
              <a:spLocks noChangeArrowheads="1"/>
            </p:cNvSpPr>
            <p:nvPr/>
          </p:nvSpPr>
          <p:spPr bwMode="auto">
            <a:xfrm>
              <a:off x="2355" y="2180"/>
              <a:ext cx="100" cy="118"/>
            </a:xfrm>
            <a:custGeom>
              <a:avLst/>
              <a:gdLst>
                <a:gd name="T0" fmla="*/ 0 w 445"/>
                <a:gd name="T1" fmla="*/ 0 h 523"/>
                <a:gd name="T2" fmla="*/ 143 w 445"/>
                <a:gd name="T3" fmla="*/ 0 h 523"/>
                <a:gd name="T4" fmla="*/ 444 w 445"/>
                <a:gd name="T5" fmla="*/ 261 h 523"/>
                <a:gd name="T6" fmla="*/ 143 w 445"/>
                <a:gd name="T7" fmla="*/ 522 h 523"/>
                <a:gd name="T8" fmla="*/ 0 w 445"/>
                <a:gd name="T9" fmla="*/ 522 h 523"/>
                <a:gd name="T10" fmla="*/ 0 w 445"/>
                <a:gd name="T11" fmla="*/ 0 h 523"/>
                <a:gd name="T12" fmla="*/ 102 w 445"/>
                <a:gd name="T13" fmla="*/ 444 h 523"/>
                <a:gd name="T14" fmla="*/ 159 w 445"/>
                <a:gd name="T15" fmla="*/ 444 h 523"/>
                <a:gd name="T16" fmla="*/ 330 w 445"/>
                <a:gd name="T17" fmla="*/ 265 h 523"/>
                <a:gd name="T18" fmla="*/ 159 w 445"/>
                <a:gd name="T19" fmla="*/ 86 h 523"/>
                <a:gd name="T20" fmla="*/ 102 w 445"/>
                <a:gd name="T21" fmla="*/ 86 h 523"/>
                <a:gd name="T22" fmla="*/ 102 w 445"/>
                <a:gd name="T23" fmla="*/ 44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523">
                  <a:moveTo>
                    <a:pt x="0" y="0"/>
                  </a:moveTo>
                  <a:lnTo>
                    <a:pt x="143" y="0"/>
                  </a:lnTo>
                  <a:cubicBezTo>
                    <a:pt x="302" y="0"/>
                    <a:pt x="444" y="53"/>
                    <a:pt x="444" y="261"/>
                  </a:cubicBezTo>
                  <a:cubicBezTo>
                    <a:pt x="444" y="469"/>
                    <a:pt x="302" y="522"/>
                    <a:pt x="143" y="522"/>
                  </a:cubicBezTo>
                  <a:lnTo>
                    <a:pt x="0" y="522"/>
                  </a:lnTo>
                  <a:lnTo>
                    <a:pt x="0" y="0"/>
                  </a:lnTo>
                  <a:close/>
                  <a:moveTo>
                    <a:pt x="102" y="444"/>
                  </a:moveTo>
                  <a:lnTo>
                    <a:pt x="159" y="444"/>
                  </a:lnTo>
                  <a:cubicBezTo>
                    <a:pt x="249" y="444"/>
                    <a:pt x="330" y="379"/>
                    <a:pt x="330" y="265"/>
                  </a:cubicBezTo>
                  <a:cubicBezTo>
                    <a:pt x="330" y="151"/>
                    <a:pt x="245" y="86"/>
                    <a:pt x="159" y="86"/>
                  </a:cubicBezTo>
                  <a:lnTo>
                    <a:pt x="102" y="86"/>
                  </a:lnTo>
                  <a:lnTo>
                    <a:pt x="102" y="444"/>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1" name="Freeform 390"/>
            <p:cNvSpPr>
              <a:spLocks noChangeArrowheads="1"/>
            </p:cNvSpPr>
            <p:nvPr/>
          </p:nvSpPr>
          <p:spPr bwMode="auto">
            <a:xfrm>
              <a:off x="2474" y="2179"/>
              <a:ext cx="76" cy="122"/>
            </a:xfrm>
            <a:custGeom>
              <a:avLst/>
              <a:gdLst>
                <a:gd name="T0" fmla="*/ 297 w 338"/>
                <a:gd name="T1" fmla="*/ 106 h 543"/>
                <a:gd name="T2" fmla="*/ 191 w 338"/>
                <a:gd name="T3" fmla="*/ 82 h 543"/>
                <a:gd name="T4" fmla="*/ 109 w 338"/>
                <a:gd name="T5" fmla="*/ 155 h 543"/>
                <a:gd name="T6" fmla="*/ 337 w 338"/>
                <a:gd name="T7" fmla="*/ 383 h 543"/>
                <a:gd name="T8" fmla="*/ 142 w 338"/>
                <a:gd name="T9" fmla="*/ 542 h 543"/>
                <a:gd name="T10" fmla="*/ 8 w 338"/>
                <a:gd name="T11" fmla="*/ 521 h 543"/>
                <a:gd name="T12" fmla="*/ 16 w 338"/>
                <a:gd name="T13" fmla="*/ 428 h 543"/>
                <a:gd name="T14" fmla="*/ 134 w 338"/>
                <a:gd name="T15" fmla="*/ 460 h 543"/>
                <a:gd name="T16" fmla="*/ 228 w 338"/>
                <a:gd name="T17" fmla="*/ 391 h 543"/>
                <a:gd name="T18" fmla="*/ 0 w 338"/>
                <a:gd name="T19" fmla="*/ 159 h 543"/>
                <a:gd name="T20" fmla="*/ 183 w 338"/>
                <a:gd name="T21" fmla="*/ 0 h 543"/>
                <a:gd name="T22" fmla="*/ 309 w 338"/>
                <a:gd name="T23" fmla="*/ 21 h 543"/>
                <a:gd name="T24" fmla="*/ 297 w 338"/>
                <a:gd name="T25" fmla="*/ 10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543">
                  <a:moveTo>
                    <a:pt x="297" y="106"/>
                  </a:moveTo>
                  <a:cubicBezTo>
                    <a:pt x="264" y="94"/>
                    <a:pt x="228" y="82"/>
                    <a:pt x="191" y="82"/>
                  </a:cubicBezTo>
                  <a:cubicBezTo>
                    <a:pt x="154" y="82"/>
                    <a:pt x="109" y="98"/>
                    <a:pt x="109" y="155"/>
                  </a:cubicBezTo>
                  <a:cubicBezTo>
                    <a:pt x="109" y="245"/>
                    <a:pt x="337" y="208"/>
                    <a:pt x="337" y="383"/>
                  </a:cubicBezTo>
                  <a:cubicBezTo>
                    <a:pt x="337" y="497"/>
                    <a:pt x="248" y="542"/>
                    <a:pt x="142" y="542"/>
                  </a:cubicBezTo>
                  <a:cubicBezTo>
                    <a:pt x="85" y="542"/>
                    <a:pt x="61" y="534"/>
                    <a:pt x="8" y="521"/>
                  </a:cubicBezTo>
                  <a:lnTo>
                    <a:pt x="16" y="428"/>
                  </a:lnTo>
                  <a:cubicBezTo>
                    <a:pt x="52" y="448"/>
                    <a:pt x="93" y="460"/>
                    <a:pt x="134" y="460"/>
                  </a:cubicBezTo>
                  <a:cubicBezTo>
                    <a:pt x="175" y="460"/>
                    <a:pt x="228" y="440"/>
                    <a:pt x="228" y="391"/>
                  </a:cubicBezTo>
                  <a:cubicBezTo>
                    <a:pt x="228" y="293"/>
                    <a:pt x="0" y="334"/>
                    <a:pt x="0" y="159"/>
                  </a:cubicBezTo>
                  <a:cubicBezTo>
                    <a:pt x="0" y="41"/>
                    <a:pt x="89" y="0"/>
                    <a:pt x="183" y="0"/>
                  </a:cubicBezTo>
                  <a:cubicBezTo>
                    <a:pt x="228" y="0"/>
                    <a:pt x="268" y="4"/>
                    <a:pt x="309" y="21"/>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2" name="Freeform 391"/>
            <p:cNvSpPr>
              <a:spLocks noChangeArrowheads="1"/>
            </p:cNvSpPr>
            <p:nvPr/>
          </p:nvSpPr>
          <p:spPr bwMode="auto">
            <a:xfrm>
              <a:off x="2570" y="2180"/>
              <a:ext cx="80" cy="119"/>
            </a:xfrm>
            <a:custGeom>
              <a:avLst/>
              <a:gdLst>
                <a:gd name="T0" fmla="*/ 134 w 355"/>
                <a:gd name="T1" fmla="*/ 0 h 527"/>
                <a:gd name="T2" fmla="*/ 354 w 355"/>
                <a:gd name="T3" fmla="*/ 159 h 527"/>
                <a:gd name="T4" fmla="*/ 151 w 355"/>
                <a:gd name="T5" fmla="*/ 326 h 527"/>
                <a:gd name="T6" fmla="*/ 106 w 355"/>
                <a:gd name="T7" fmla="*/ 326 h 527"/>
                <a:gd name="T8" fmla="*/ 106 w 355"/>
                <a:gd name="T9" fmla="*/ 526 h 527"/>
                <a:gd name="T10" fmla="*/ 0 w 355"/>
                <a:gd name="T11" fmla="*/ 526 h 527"/>
                <a:gd name="T12" fmla="*/ 0 w 355"/>
                <a:gd name="T13" fmla="*/ 0 h 527"/>
                <a:gd name="T14" fmla="*/ 134 w 355"/>
                <a:gd name="T15" fmla="*/ 0 h 527"/>
                <a:gd name="T16" fmla="*/ 102 w 355"/>
                <a:gd name="T17" fmla="*/ 245 h 527"/>
                <a:gd name="T18" fmla="*/ 138 w 355"/>
                <a:gd name="T19" fmla="*/ 245 h 527"/>
                <a:gd name="T20" fmla="*/ 236 w 355"/>
                <a:gd name="T21" fmla="*/ 167 h 527"/>
                <a:gd name="T22" fmla="*/ 138 w 355"/>
                <a:gd name="T23" fmla="*/ 86 h 527"/>
                <a:gd name="T24" fmla="*/ 102 w 355"/>
                <a:gd name="T25" fmla="*/ 86 h 527"/>
                <a:gd name="T26" fmla="*/ 102 w 355"/>
                <a:gd name="T27" fmla="*/ 245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5" h="527">
                  <a:moveTo>
                    <a:pt x="134" y="0"/>
                  </a:moveTo>
                  <a:cubicBezTo>
                    <a:pt x="248" y="0"/>
                    <a:pt x="354" y="33"/>
                    <a:pt x="354" y="159"/>
                  </a:cubicBezTo>
                  <a:cubicBezTo>
                    <a:pt x="354" y="281"/>
                    <a:pt x="265" y="326"/>
                    <a:pt x="151" y="326"/>
                  </a:cubicBezTo>
                  <a:lnTo>
                    <a:pt x="106" y="326"/>
                  </a:lnTo>
                  <a:lnTo>
                    <a:pt x="106" y="526"/>
                  </a:lnTo>
                  <a:lnTo>
                    <a:pt x="0" y="526"/>
                  </a:lnTo>
                  <a:lnTo>
                    <a:pt x="0" y="0"/>
                  </a:lnTo>
                  <a:lnTo>
                    <a:pt x="134" y="0"/>
                  </a:lnTo>
                  <a:close/>
                  <a:moveTo>
                    <a:pt x="102" y="245"/>
                  </a:moveTo>
                  <a:lnTo>
                    <a:pt x="138" y="245"/>
                  </a:lnTo>
                  <a:cubicBezTo>
                    <a:pt x="191" y="245"/>
                    <a:pt x="236" y="228"/>
                    <a:pt x="236" y="167"/>
                  </a:cubicBezTo>
                  <a:cubicBezTo>
                    <a:pt x="236" y="106"/>
                    <a:pt x="191" y="86"/>
                    <a:pt x="138" y="86"/>
                  </a:cubicBezTo>
                  <a:lnTo>
                    <a:pt x="102" y="86"/>
                  </a:lnTo>
                  <a:lnTo>
                    <a:pt x="102" y="245"/>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3" name="Freeform 392"/>
            <p:cNvSpPr>
              <a:spLocks noChangeArrowheads="1"/>
            </p:cNvSpPr>
            <p:nvPr/>
          </p:nvSpPr>
          <p:spPr bwMode="auto">
            <a:xfrm>
              <a:off x="2657" y="2210"/>
              <a:ext cx="64" cy="91"/>
            </a:xfrm>
            <a:custGeom>
              <a:avLst/>
              <a:gdLst>
                <a:gd name="T0" fmla="*/ 260 w 286"/>
                <a:gd name="T1" fmla="*/ 89 h 404"/>
                <a:gd name="T2" fmla="*/ 171 w 286"/>
                <a:gd name="T3" fmla="*/ 73 h 404"/>
                <a:gd name="T4" fmla="*/ 110 w 286"/>
                <a:gd name="T5" fmla="*/ 114 h 404"/>
                <a:gd name="T6" fmla="*/ 285 w 286"/>
                <a:gd name="T7" fmla="*/ 277 h 404"/>
                <a:gd name="T8" fmla="*/ 122 w 286"/>
                <a:gd name="T9" fmla="*/ 403 h 404"/>
                <a:gd name="T10" fmla="*/ 8 w 286"/>
                <a:gd name="T11" fmla="*/ 387 h 404"/>
                <a:gd name="T12" fmla="*/ 12 w 286"/>
                <a:gd name="T13" fmla="*/ 305 h 404"/>
                <a:gd name="T14" fmla="*/ 110 w 286"/>
                <a:gd name="T15" fmla="*/ 330 h 404"/>
                <a:gd name="T16" fmla="*/ 175 w 286"/>
                <a:gd name="T17" fmla="*/ 281 h 404"/>
                <a:gd name="T18" fmla="*/ 0 w 286"/>
                <a:gd name="T19" fmla="*/ 118 h 404"/>
                <a:gd name="T20" fmla="*/ 150 w 286"/>
                <a:gd name="T21" fmla="*/ 0 h 404"/>
                <a:gd name="T22" fmla="*/ 260 w 286"/>
                <a:gd name="T23" fmla="*/ 12 h 404"/>
                <a:gd name="T24" fmla="*/ 260 w 286"/>
                <a:gd name="T25"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0" y="89"/>
                  </a:moveTo>
                  <a:cubicBezTo>
                    <a:pt x="228" y="77"/>
                    <a:pt x="207" y="73"/>
                    <a:pt x="171" y="73"/>
                  </a:cubicBezTo>
                  <a:cubicBezTo>
                    <a:pt x="142" y="73"/>
                    <a:pt x="110" y="81"/>
                    <a:pt x="110" y="114"/>
                  </a:cubicBezTo>
                  <a:cubicBezTo>
                    <a:pt x="110" y="175"/>
                    <a:pt x="285" y="138"/>
                    <a:pt x="285" y="277"/>
                  </a:cubicBezTo>
                  <a:cubicBezTo>
                    <a:pt x="285" y="366"/>
                    <a:pt x="203" y="403"/>
                    <a:pt x="122" y="403"/>
                  </a:cubicBezTo>
                  <a:cubicBezTo>
                    <a:pt x="85" y="403"/>
                    <a:pt x="45" y="395"/>
                    <a:pt x="8" y="387"/>
                  </a:cubicBezTo>
                  <a:lnTo>
                    <a:pt x="12" y="305"/>
                  </a:lnTo>
                  <a:cubicBezTo>
                    <a:pt x="45" y="321"/>
                    <a:pt x="77" y="330"/>
                    <a:pt x="110" y="330"/>
                  </a:cubicBezTo>
                  <a:cubicBezTo>
                    <a:pt x="134" y="330"/>
                    <a:pt x="175" y="321"/>
                    <a:pt x="175" y="281"/>
                  </a:cubicBezTo>
                  <a:cubicBezTo>
                    <a:pt x="175" y="203"/>
                    <a:pt x="0" y="256"/>
                    <a:pt x="0" y="118"/>
                  </a:cubicBezTo>
                  <a:cubicBezTo>
                    <a:pt x="0" y="36"/>
                    <a:pt x="73" y="0"/>
                    <a:pt x="150" y="0"/>
                  </a:cubicBezTo>
                  <a:cubicBezTo>
                    <a:pt x="199" y="0"/>
                    <a:pt x="228" y="8"/>
                    <a:pt x="260" y="12"/>
                  </a:cubicBezTo>
                  <a:lnTo>
                    <a:pt x="260"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4" name="Freeform 393"/>
            <p:cNvSpPr>
              <a:spLocks noChangeArrowheads="1"/>
            </p:cNvSpPr>
            <p:nvPr/>
          </p:nvSpPr>
          <p:spPr bwMode="auto">
            <a:xfrm>
              <a:off x="409" y="2549"/>
              <a:ext cx="80" cy="118"/>
            </a:xfrm>
            <a:custGeom>
              <a:avLst/>
              <a:gdLst>
                <a:gd name="T0" fmla="*/ 4 w 359"/>
                <a:gd name="T1" fmla="*/ 0 h 526"/>
                <a:gd name="T2" fmla="*/ 139 w 359"/>
                <a:gd name="T3" fmla="*/ 0 h 526"/>
                <a:gd name="T4" fmla="*/ 358 w 359"/>
                <a:gd name="T5" fmla="*/ 159 h 526"/>
                <a:gd name="T6" fmla="*/ 155 w 359"/>
                <a:gd name="T7" fmla="*/ 326 h 526"/>
                <a:gd name="T8" fmla="*/ 106 w 359"/>
                <a:gd name="T9" fmla="*/ 326 h 526"/>
                <a:gd name="T10" fmla="*/ 106 w 359"/>
                <a:gd name="T11" fmla="*/ 525 h 526"/>
                <a:gd name="T12" fmla="*/ 0 w 359"/>
                <a:gd name="T13" fmla="*/ 525 h 526"/>
                <a:gd name="T14" fmla="*/ 0 w 359"/>
                <a:gd name="T15" fmla="*/ 0 h 526"/>
                <a:gd name="T16" fmla="*/ 4 w 359"/>
                <a:gd name="T17" fmla="*/ 0 h 526"/>
                <a:gd name="T18" fmla="*/ 106 w 359"/>
                <a:gd name="T19" fmla="*/ 240 h 526"/>
                <a:gd name="T20" fmla="*/ 147 w 359"/>
                <a:gd name="T21" fmla="*/ 240 h 526"/>
                <a:gd name="T22" fmla="*/ 244 w 359"/>
                <a:gd name="T23" fmla="*/ 163 h 526"/>
                <a:gd name="T24" fmla="*/ 147 w 359"/>
                <a:gd name="T25" fmla="*/ 82 h 526"/>
                <a:gd name="T26" fmla="*/ 106 w 359"/>
                <a:gd name="T27" fmla="*/ 82 h 526"/>
                <a:gd name="T28" fmla="*/ 106 w 359"/>
                <a:gd name="T29"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6">
                  <a:moveTo>
                    <a:pt x="4" y="0"/>
                  </a:moveTo>
                  <a:lnTo>
                    <a:pt x="139" y="0"/>
                  </a:lnTo>
                  <a:cubicBezTo>
                    <a:pt x="253" y="0"/>
                    <a:pt x="358" y="33"/>
                    <a:pt x="358" y="159"/>
                  </a:cubicBezTo>
                  <a:cubicBezTo>
                    <a:pt x="358" y="281"/>
                    <a:pt x="269" y="326"/>
                    <a:pt x="155" y="326"/>
                  </a:cubicBezTo>
                  <a:lnTo>
                    <a:pt x="106" y="326"/>
                  </a:lnTo>
                  <a:lnTo>
                    <a:pt x="106" y="525"/>
                  </a:lnTo>
                  <a:lnTo>
                    <a:pt x="0" y="525"/>
                  </a:lnTo>
                  <a:lnTo>
                    <a:pt x="0" y="0"/>
                  </a:lnTo>
                  <a:lnTo>
                    <a:pt x="4" y="0"/>
                  </a:lnTo>
                  <a:close/>
                  <a:moveTo>
                    <a:pt x="106" y="240"/>
                  </a:moveTo>
                  <a:lnTo>
                    <a:pt x="147" y="240"/>
                  </a:lnTo>
                  <a:cubicBezTo>
                    <a:pt x="200" y="240"/>
                    <a:pt x="244" y="224"/>
                    <a:pt x="244" y="163"/>
                  </a:cubicBezTo>
                  <a:cubicBezTo>
                    <a:pt x="244" y="102"/>
                    <a:pt x="200" y="82"/>
                    <a:pt x="147" y="82"/>
                  </a:cubicBezTo>
                  <a:lnTo>
                    <a:pt x="106" y="82"/>
                  </a:lnTo>
                  <a:lnTo>
                    <a:pt x="106"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5" name="Freeform 394"/>
            <p:cNvSpPr>
              <a:spLocks noChangeArrowheads="1"/>
            </p:cNvSpPr>
            <p:nvPr/>
          </p:nvSpPr>
          <p:spPr bwMode="auto">
            <a:xfrm>
              <a:off x="498" y="2578"/>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59 h 404"/>
                <a:gd name="T22" fmla="*/ 187 w 363"/>
                <a:gd name="T23" fmla="*/ 70 h 404"/>
                <a:gd name="T24" fmla="*/ 98 w 363"/>
                <a:gd name="T25" fmla="*/ 159 h 404"/>
                <a:gd name="T26" fmla="*/ 269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4"/>
                    <a:pt x="143" y="330"/>
                    <a:pt x="204" y="330"/>
                  </a:cubicBezTo>
                  <a:cubicBezTo>
                    <a:pt x="252" y="330"/>
                    <a:pt x="293" y="314"/>
                    <a:pt x="330" y="289"/>
                  </a:cubicBezTo>
                  <a:lnTo>
                    <a:pt x="330" y="371"/>
                  </a:lnTo>
                  <a:lnTo>
                    <a:pt x="338" y="371"/>
                  </a:lnTo>
                  <a:close/>
                  <a:moveTo>
                    <a:pt x="269" y="159"/>
                  </a:moveTo>
                  <a:cubicBezTo>
                    <a:pt x="265" y="110"/>
                    <a:pt x="244" y="70"/>
                    <a:pt x="187" y="70"/>
                  </a:cubicBezTo>
                  <a:cubicBezTo>
                    <a:pt x="130" y="70"/>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6" name="Freeform 395"/>
            <p:cNvSpPr>
              <a:spLocks noChangeArrowheads="1"/>
            </p:cNvSpPr>
            <p:nvPr/>
          </p:nvSpPr>
          <p:spPr bwMode="auto">
            <a:xfrm>
              <a:off x="600" y="2577"/>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4" y="61"/>
                    <a:pt x="134" y="0"/>
                    <a:pt x="195" y="0"/>
                  </a:cubicBezTo>
                  <a:cubicBezTo>
                    <a:pt x="204" y="0"/>
                    <a:pt x="216" y="0"/>
                    <a:pt x="228" y="4"/>
                  </a:cubicBezTo>
                  <a:lnTo>
                    <a:pt x="228" y="106"/>
                  </a:lnTo>
                  <a:cubicBezTo>
                    <a:pt x="220" y="102"/>
                    <a:pt x="199"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7" name="Freeform 396"/>
            <p:cNvSpPr>
              <a:spLocks noChangeArrowheads="1"/>
            </p:cNvSpPr>
            <p:nvPr/>
          </p:nvSpPr>
          <p:spPr bwMode="auto">
            <a:xfrm>
              <a:off x="656" y="2578"/>
              <a:ext cx="66" cy="91"/>
            </a:xfrm>
            <a:custGeom>
              <a:avLst/>
              <a:gdLst>
                <a:gd name="T0" fmla="*/ 277 w 294"/>
                <a:gd name="T1" fmla="*/ 90 h 404"/>
                <a:gd name="T2" fmla="*/ 208 w 294"/>
                <a:gd name="T3" fmla="*/ 78 h 404"/>
                <a:gd name="T4" fmla="*/ 106 w 294"/>
                <a:gd name="T5" fmla="*/ 200 h 404"/>
                <a:gd name="T6" fmla="*/ 212 w 294"/>
                <a:gd name="T7" fmla="*/ 326 h 404"/>
                <a:gd name="T8" fmla="*/ 289 w 294"/>
                <a:gd name="T9" fmla="*/ 310 h 404"/>
                <a:gd name="T10" fmla="*/ 293 w 294"/>
                <a:gd name="T11" fmla="*/ 391 h 404"/>
                <a:gd name="T12" fmla="*/ 192 w 294"/>
                <a:gd name="T13" fmla="*/ 403 h 404"/>
                <a:gd name="T14" fmla="*/ 0 w 294"/>
                <a:gd name="T15" fmla="*/ 200 h 404"/>
                <a:gd name="T16" fmla="*/ 188 w 294"/>
                <a:gd name="T17" fmla="*/ 0 h 404"/>
                <a:gd name="T18" fmla="*/ 285 w 294"/>
                <a:gd name="T19" fmla="*/ 13 h 404"/>
                <a:gd name="T20" fmla="*/ 277 w 294"/>
                <a:gd name="T21"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90"/>
                  </a:moveTo>
                  <a:cubicBezTo>
                    <a:pt x="261" y="82"/>
                    <a:pt x="241" y="78"/>
                    <a:pt x="208" y="78"/>
                  </a:cubicBezTo>
                  <a:cubicBezTo>
                    <a:pt x="147" y="78"/>
                    <a:pt x="106" y="127"/>
                    <a:pt x="106" y="200"/>
                  </a:cubicBezTo>
                  <a:cubicBezTo>
                    <a:pt x="106" y="269"/>
                    <a:pt x="139" y="326"/>
                    <a:pt x="212" y="326"/>
                  </a:cubicBezTo>
                  <a:cubicBezTo>
                    <a:pt x="241" y="326"/>
                    <a:pt x="273" y="314"/>
                    <a:pt x="289" y="310"/>
                  </a:cubicBezTo>
                  <a:lnTo>
                    <a:pt x="293" y="391"/>
                  </a:lnTo>
                  <a:cubicBezTo>
                    <a:pt x="265" y="399"/>
                    <a:pt x="232" y="403"/>
                    <a:pt x="192" y="403"/>
                  </a:cubicBezTo>
                  <a:cubicBezTo>
                    <a:pt x="65" y="403"/>
                    <a:pt x="0" y="318"/>
                    <a:pt x="0" y="200"/>
                  </a:cubicBezTo>
                  <a:cubicBezTo>
                    <a:pt x="0" y="90"/>
                    <a:pt x="65" y="0"/>
                    <a:pt x="188" y="0"/>
                  </a:cubicBezTo>
                  <a:cubicBezTo>
                    <a:pt x="228" y="0"/>
                    <a:pt x="257" y="4"/>
                    <a:pt x="285" y="13"/>
                  </a:cubicBezTo>
                  <a:lnTo>
                    <a:pt x="277"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8" name="Freeform 397"/>
            <p:cNvSpPr>
              <a:spLocks noChangeArrowheads="1"/>
            </p:cNvSpPr>
            <p:nvPr/>
          </p:nvSpPr>
          <p:spPr bwMode="auto">
            <a:xfrm>
              <a:off x="732" y="2578"/>
              <a:ext cx="82" cy="91"/>
            </a:xfrm>
            <a:custGeom>
              <a:avLst/>
              <a:gdLst>
                <a:gd name="T0" fmla="*/ 338 w 364"/>
                <a:gd name="T1" fmla="*/ 371 h 404"/>
                <a:gd name="T2" fmla="*/ 204 w 364"/>
                <a:gd name="T3" fmla="*/ 403 h 404"/>
                <a:gd name="T4" fmla="*/ 0 w 364"/>
                <a:gd name="T5" fmla="*/ 204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69 w 364"/>
                <a:gd name="T21" fmla="*/ 159 h 404"/>
                <a:gd name="T22" fmla="*/ 187 w 364"/>
                <a:gd name="T23" fmla="*/ 70 h 404"/>
                <a:gd name="T24" fmla="*/ 98 w 364"/>
                <a:gd name="T25" fmla="*/ 159 h 404"/>
                <a:gd name="T26" fmla="*/ 269 w 364"/>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1" y="391"/>
                    <a:pt x="261" y="403"/>
                    <a:pt x="204" y="403"/>
                  </a:cubicBezTo>
                  <a:cubicBezTo>
                    <a:pt x="78" y="403"/>
                    <a:pt x="0" y="330"/>
                    <a:pt x="0" y="204"/>
                  </a:cubicBezTo>
                  <a:cubicBezTo>
                    <a:pt x="0" y="94"/>
                    <a:pt x="61" y="0"/>
                    <a:pt x="179" y="0"/>
                  </a:cubicBezTo>
                  <a:cubicBezTo>
                    <a:pt x="322" y="0"/>
                    <a:pt x="363" y="98"/>
                    <a:pt x="363" y="232"/>
                  </a:cubicBezTo>
                  <a:lnTo>
                    <a:pt x="94" y="232"/>
                  </a:lnTo>
                  <a:cubicBezTo>
                    <a:pt x="98" y="294"/>
                    <a:pt x="143" y="330"/>
                    <a:pt x="204" y="330"/>
                  </a:cubicBezTo>
                  <a:cubicBezTo>
                    <a:pt x="253" y="330"/>
                    <a:pt x="293" y="314"/>
                    <a:pt x="330" y="289"/>
                  </a:cubicBezTo>
                  <a:lnTo>
                    <a:pt x="330" y="371"/>
                  </a:lnTo>
                  <a:lnTo>
                    <a:pt x="338" y="371"/>
                  </a:lnTo>
                  <a:close/>
                  <a:moveTo>
                    <a:pt x="269" y="159"/>
                  </a:moveTo>
                  <a:cubicBezTo>
                    <a:pt x="265" y="110"/>
                    <a:pt x="244" y="70"/>
                    <a:pt x="187" y="70"/>
                  </a:cubicBezTo>
                  <a:cubicBezTo>
                    <a:pt x="130" y="70"/>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9" name="Freeform 398"/>
            <p:cNvSpPr>
              <a:spLocks noChangeArrowheads="1"/>
            </p:cNvSpPr>
            <p:nvPr/>
          </p:nvSpPr>
          <p:spPr bwMode="auto">
            <a:xfrm>
              <a:off x="830" y="2577"/>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8 h 396"/>
                <a:gd name="T18" fmla="*/ 191 w 359"/>
                <a:gd name="T19" fmla="*/ 78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7"/>
                    <a:pt x="175" y="0"/>
                    <a:pt x="228" y="0"/>
                  </a:cubicBezTo>
                  <a:cubicBezTo>
                    <a:pt x="317" y="0"/>
                    <a:pt x="358" y="65"/>
                    <a:pt x="358" y="151"/>
                  </a:cubicBezTo>
                  <a:lnTo>
                    <a:pt x="358" y="395"/>
                  </a:lnTo>
                  <a:lnTo>
                    <a:pt x="256" y="395"/>
                  </a:lnTo>
                  <a:lnTo>
                    <a:pt x="256" y="188"/>
                  </a:lnTo>
                  <a:cubicBezTo>
                    <a:pt x="256" y="139"/>
                    <a:pt x="256" y="78"/>
                    <a:pt x="191" y="78"/>
                  </a:cubicBezTo>
                  <a:cubicBezTo>
                    <a:pt x="118" y="78"/>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0" name="Freeform 399"/>
            <p:cNvSpPr>
              <a:spLocks noChangeArrowheads="1"/>
            </p:cNvSpPr>
            <p:nvPr/>
          </p:nvSpPr>
          <p:spPr bwMode="auto">
            <a:xfrm>
              <a:off x="926" y="2555"/>
              <a:ext cx="61" cy="114"/>
            </a:xfrm>
            <a:custGeom>
              <a:avLst/>
              <a:gdLst>
                <a:gd name="T0" fmla="*/ 74 w 274"/>
                <a:gd name="T1" fmla="*/ 183 h 505"/>
                <a:gd name="T2" fmla="*/ 0 w 274"/>
                <a:gd name="T3" fmla="*/ 183 h 505"/>
                <a:gd name="T4" fmla="*/ 0 w 274"/>
                <a:gd name="T5" fmla="*/ 109 h 505"/>
                <a:gd name="T6" fmla="*/ 74 w 274"/>
                <a:gd name="T7" fmla="*/ 109 h 505"/>
                <a:gd name="T8" fmla="*/ 74 w 274"/>
                <a:gd name="T9" fmla="*/ 32 h 505"/>
                <a:gd name="T10" fmla="*/ 175 w 274"/>
                <a:gd name="T11" fmla="*/ 0 h 505"/>
                <a:gd name="T12" fmla="*/ 175 w 274"/>
                <a:gd name="T13" fmla="*/ 109 h 505"/>
                <a:gd name="T14" fmla="*/ 265 w 274"/>
                <a:gd name="T15" fmla="*/ 109 h 505"/>
                <a:gd name="T16" fmla="*/ 265 w 274"/>
                <a:gd name="T17" fmla="*/ 183 h 505"/>
                <a:gd name="T18" fmla="*/ 175 w 274"/>
                <a:gd name="T19" fmla="*/ 183 h 505"/>
                <a:gd name="T20" fmla="*/ 175 w 274"/>
                <a:gd name="T21" fmla="*/ 362 h 505"/>
                <a:gd name="T22" fmla="*/ 224 w 274"/>
                <a:gd name="T23" fmla="*/ 427 h 505"/>
                <a:gd name="T24" fmla="*/ 269 w 274"/>
                <a:gd name="T25" fmla="*/ 415 h 505"/>
                <a:gd name="T26" fmla="*/ 273 w 274"/>
                <a:gd name="T27" fmla="*/ 496 h 505"/>
                <a:gd name="T28" fmla="*/ 200 w 274"/>
                <a:gd name="T29" fmla="*/ 504 h 505"/>
                <a:gd name="T30" fmla="*/ 78 w 274"/>
                <a:gd name="T31" fmla="*/ 378 h 505"/>
                <a:gd name="T32" fmla="*/ 78 w 274"/>
                <a:gd name="T33" fmla="*/ 183 h 505"/>
                <a:gd name="T34" fmla="*/ 74 w 274"/>
                <a:gd name="T35" fmla="*/ 18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5">
                  <a:moveTo>
                    <a:pt x="74" y="183"/>
                  </a:moveTo>
                  <a:lnTo>
                    <a:pt x="0" y="183"/>
                  </a:lnTo>
                  <a:lnTo>
                    <a:pt x="0" y="109"/>
                  </a:lnTo>
                  <a:lnTo>
                    <a:pt x="74" y="109"/>
                  </a:lnTo>
                  <a:lnTo>
                    <a:pt x="74" y="32"/>
                  </a:lnTo>
                  <a:lnTo>
                    <a:pt x="175" y="0"/>
                  </a:lnTo>
                  <a:lnTo>
                    <a:pt x="175" y="109"/>
                  </a:lnTo>
                  <a:lnTo>
                    <a:pt x="265" y="109"/>
                  </a:lnTo>
                  <a:lnTo>
                    <a:pt x="265" y="183"/>
                  </a:lnTo>
                  <a:lnTo>
                    <a:pt x="175" y="183"/>
                  </a:lnTo>
                  <a:lnTo>
                    <a:pt x="175" y="362"/>
                  </a:lnTo>
                  <a:cubicBezTo>
                    <a:pt x="175" y="394"/>
                    <a:pt x="184" y="427"/>
                    <a:pt x="224" y="427"/>
                  </a:cubicBezTo>
                  <a:cubicBezTo>
                    <a:pt x="241" y="427"/>
                    <a:pt x="261" y="423"/>
                    <a:pt x="269" y="415"/>
                  </a:cubicBezTo>
                  <a:lnTo>
                    <a:pt x="273" y="496"/>
                  </a:lnTo>
                  <a:cubicBezTo>
                    <a:pt x="253" y="500"/>
                    <a:pt x="228" y="504"/>
                    <a:pt x="200" y="504"/>
                  </a:cubicBezTo>
                  <a:cubicBezTo>
                    <a:pt x="122" y="504"/>
                    <a:pt x="78" y="456"/>
                    <a:pt x="78" y="378"/>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1" name="Freeform 400"/>
            <p:cNvSpPr>
              <a:spLocks noChangeArrowheads="1"/>
            </p:cNvSpPr>
            <p:nvPr/>
          </p:nvSpPr>
          <p:spPr bwMode="auto">
            <a:xfrm>
              <a:off x="997" y="2577"/>
              <a:ext cx="78" cy="91"/>
            </a:xfrm>
            <a:custGeom>
              <a:avLst/>
              <a:gdLst>
                <a:gd name="T0" fmla="*/ 40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4 h 404"/>
                <a:gd name="T30" fmla="*/ 49 w 347"/>
                <a:gd name="T31" fmla="*/ 114 h 404"/>
                <a:gd name="T32" fmla="*/ 40 w 347"/>
                <a:gd name="T33" fmla="*/ 29 h 404"/>
                <a:gd name="T34" fmla="*/ 159 w 347"/>
                <a:gd name="T35" fmla="*/ 330 h 404"/>
                <a:gd name="T36" fmla="*/ 228 w 347"/>
                <a:gd name="T37" fmla="*/ 298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9"/>
                  </a:moveTo>
                  <a:cubicBezTo>
                    <a:pt x="81" y="13"/>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0"/>
                    <a:pt x="252" y="338"/>
                  </a:cubicBezTo>
                  <a:lnTo>
                    <a:pt x="252" y="338"/>
                  </a:lnTo>
                  <a:cubicBezTo>
                    <a:pt x="228" y="379"/>
                    <a:pt x="179" y="403"/>
                    <a:pt x="134" y="403"/>
                  </a:cubicBezTo>
                  <a:cubicBezTo>
                    <a:pt x="65" y="403"/>
                    <a:pt x="0" y="363"/>
                    <a:pt x="0" y="289"/>
                  </a:cubicBezTo>
                  <a:cubicBezTo>
                    <a:pt x="0" y="232"/>
                    <a:pt x="28" y="199"/>
                    <a:pt x="65" y="179"/>
                  </a:cubicBezTo>
                  <a:cubicBezTo>
                    <a:pt x="102" y="158"/>
                    <a:pt x="154" y="155"/>
                    <a:pt x="195" y="155"/>
                  </a:cubicBezTo>
                  <a:lnTo>
                    <a:pt x="252" y="155"/>
                  </a:lnTo>
                  <a:cubicBezTo>
                    <a:pt x="252" y="94"/>
                    <a:pt x="224" y="74"/>
                    <a:pt x="167" y="74"/>
                  </a:cubicBezTo>
                  <a:cubicBezTo>
                    <a:pt x="126" y="74"/>
                    <a:pt x="81" y="90"/>
                    <a:pt x="49" y="114"/>
                  </a:cubicBezTo>
                  <a:lnTo>
                    <a:pt x="40" y="29"/>
                  </a:lnTo>
                  <a:close/>
                  <a:moveTo>
                    <a:pt x="159" y="330"/>
                  </a:moveTo>
                  <a:cubicBezTo>
                    <a:pt x="191" y="330"/>
                    <a:pt x="211" y="318"/>
                    <a:pt x="228" y="298"/>
                  </a:cubicBezTo>
                  <a:cubicBezTo>
                    <a:pt x="244" y="277"/>
                    <a:pt x="248" y="249"/>
                    <a:pt x="248" y="216"/>
                  </a:cubicBezTo>
                  <a:lnTo>
                    <a:pt x="203" y="216"/>
                  </a:lnTo>
                  <a:cubicBezTo>
                    <a:pt x="159" y="216"/>
                    <a:pt x="93" y="224"/>
                    <a:pt x="93" y="281"/>
                  </a:cubicBezTo>
                  <a:cubicBezTo>
                    <a:pt x="93" y="318"/>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2" name="Freeform 401"/>
            <p:cNvSpPr>
              <a:spLocks noChangeArrowheads="1"/>
            </p:cNvSpPr>
            <p:nvPr/>
          </p:nvSpPr>
          <p:spPr bwMode="auto">
            <a:xfrm>
              <a:off x="1092" y="2577"/>
              <a:ext cx="84" cy="127"/>
            </a:xfrm>
            <a:custGeom>
              <a:avLst/>
              <a:gdLst>
                <a:gd name="T0" fmla="*/ 375 w 376"/>
                <a:gd name="T1" fmla="*/ 359 h 563"/>
                <a:gd name="T2" fmla="*/ 171 w 376"/>
                <a:gd name="T3" fmla="*/ 562 h 563"/>
                <a:gd name="T4" fmla="*/ 37 w 376"/>
                <a:gd name="T5" fmla="*/ 538 h 563"/>
                <a:gd name="T6" fmla="*/ 45 w 376"/>
                <a:gd name="T7" fmla="*/ 452 h 563"/>
                <a:gd name="T8" fmla="*/ 159 w 376"/>
                <a:gd name="T9" fmla="*/ 485 h 563"/>
                <a:gd name="T10" fmla="*/ 277 w 376"/>
                <a:gd name="T11" fmla="*/ 334 h 563"/>
                <a:gd name="T12" fmla="*/ 159 w 376"/>
                <a:gd name="T13" fmla="*/ 395 h 563"/>
                <a:gd name="T14" fmla="*/ 0 w 376"/>
                <a:gd name="T15" fmla="*/ 200 h 563"/>
                <a:gd name="T16" fmla="*/ 163 w 376"/>
                <a:gd name="T17" fmla="*/ 0 h 563"/>
                <a:gd name="T18" fmla="*/ 281 w 376"/>
                <a:gd name="T19" fmla="*/ 61 h 563"/>
                <a:gd name="T20" fmla="*/ 281 w 376"/>
                <a:gd name="T21" fmla="*/ 8 h 563"/>
                <a:gd name="T22" fmla="*/ 375 w 376"/>
                <a:gd name="T23" fmla="*/ 8 h 563"/>
                <a:gd name="T24" fmla="*/ 375 w 376"/>
                <a:gd name="T25" fmla="*/ 359 h 563"/>
                <a:gd name="T26" fmla="*/ 277 w 376"/>
                <a:gd name="T27" fmla="*/ 200 h 563"/>
                <a:gd name="T28" fmla="*/ 192 w 376"/>
                <a:gd name="T29" fmla="*/ 82 h 563"/>
                <a:gd name="T30" fmla="*/ 102 w 376"/>
                <a:gd name="T31" fmla="*/ 204 h 563"/>
                <a:gd name="T32" fmla="*/ 187 w 376"/>
                <a:gd name="T33" fmla="*/ 322 h 563"/>
                <a:gd name="T34" fmla="*/ 277 w 376"/>
                <a:gd name="T35" fmla="*/ 20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6" h="563">
                  <a:moveTo>
                    <a:pt x="375" y="359"/>
                  </a:moveTo>
                  <a:cubicBezTo>
                    <a:pt x="375" y="464"/>
                    <a:pt x="334" y="562"/>
                    <a:pt x="171" y="562"/>
                  </a:cubicBezTo>
                  <a:cubicBezTo>
                    <a:pt x="130" y="562"/>
                    <a:pt x="86" y="558"/>
                    <a:pt x="37" y="538"/>
                  </a:cubicBezTo>
                  <a:lnTo>
                    <a:pt x="45" y="452"/>
                  </a:lnTo>
                  <a:cubicBezTo>
                    <a:pt x="78" y="469"/>
                    <a:pt x="126" y="485"/>
                    <a:pt x="159" y="485"/>
                  </a:cubicBezTo>
                  <a:cubicBezTo>
                    <a:pt x="269" y="485"/>
                    <a:pt x="277" y="403"/>
                    <a:pt x="277" y="334"/>
                  </a:cubicBezTo>
                  <a:cubicBezTo>
                    <a:pt x="257" y="367"/>
                    <a:pt x="212" y="395"/>
                    <a:pt x="159" y="395"/>
                  </a:cubicBezTo>
                  <a:cubicBezTo>
                    <a:pt x="45" y="395"/>
                    <a:pt x="0" y="306"/>
                    <a:pt x="0" y="200"/>
                  </a:cubicBezTo>
                  <a:cubicBezTo>
                    <a:pt x="0" y="106"/>
                    <a:pt x="49" y="0"/>
                    <a:pt x="163" y="0"/>
                  </a:cubicBezTo>
                  <a:cubicBezTo>
                    <a:pt x="216" y="0"/>
                    <a:pt x="253" y="17"/>
                    <a:pt x="281" y="61"/>
                  </a:cubicBezTo>
                  <a:lnTo>
                    <a:pt x="281" y="8"/>
                  </a:lnTo>
                  <a:lnTo>
                    <a:pt x="375" y="8"/>
                  </a:lnTo>
                  <a:lnTo>
                    <a:pt x="375" y="359"/>
                  </a:lnTo>
                  <a:close/>
                  <a:moveTo>
                    <a:pt x="277" y="200"/>
                  </a:moveTo>
                  <a:cubicBezTo>
                    <a:pt x="277" y="135"/>
                    <a:pt x="253" y="82"/>
                    <a:pt x="192" y="82"/>
                  </a:cubicBezTo>
                  <a:cubicBezTo>
                    <a:pt x="122" y="82"/>
                    <a:pt x="102" y="143"/>
                    <a:pt x="102" y="204"/>
                  </a:cubicBezTo>
                  <a:cubicBezTo>
                    <a:pt x="102" y="257"/>
                    <a:pt x="130" y="322"/>
                    <a:pt x="187" y="322"/>
                  </a:cubicBezTo>
                  <a:cubicBezTo>
                    <a:pt x="249" y="318"/>
                    <a:pt x="277" y="261"/>
                    <a:pt x="277" y="20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3" name="Freeform 402"/>
            <p:cNvSpPr>
              <a:spLocks noChangeArrowheads="1"/>
            </p:cNvSpPr>
            <p:nvPr/>
          </p:nvSpPr>
          <p:spPr bwMode="auto">
            <a:xfrm>
              <a:off x="1194" y="2578"/>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59 h 404"/>
                <a:gd name="T22" fmla="*/ 187 w 363"/>
                <a:gd name="T23" fmla="*/ 70 h 404"/>
                <a:gd name="T24" fmla="*/ 98 w 363"/>
                <a:gd name="T25" fmla="*/ 159 h 404"/>
                <a:gd name="T26" fmla="*/ 269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4"/>
                    <a:pt x="143" y="330"/>
                    <a:pt x="204" y="330"/>
                  </a:cubicBezTo>
                  <a:cubicBezTo>
                    <a:pt x="253" y="330"/>
                    <a:pt x="293" y="314"/>
                    <a:pt x="330" y="289"/>
                  </a:cubicBezTo>
                  <a:lnTo>
                    <a:pt x="330" y="371"/>
                  </a:lnTo>
                  <a:lnTo>
                    <a:pt x="338" y="371"/>
                  </a:lnTo>
                  <a:close/>
                  <a:moveTo>
                    <a:pt x="269" y="159"/>
                  </a:moveTo>
                  <a:cubicBezTo>
                    <a:pt x="265" y="110"/>
                    <a:pt x="244" y="70"/>
                    <a:pt x="187" y="70"/>
                  </a:cubicBezTo>
                  <a:cubicBezTo>
                    <a:pt x="130" y="70"/>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4" name="Freeform 403"/>
            <p:cNvSpPr>
              <a:spLocks noChangeArrowheads="1"/>
            </p:cNvSpPr>
            <p:nvPr/>
          </p:nvSpPr>
          <p:spPr bwMode="auto">
            <a:xfrm>
              <a:off x="1336" y="2577"/>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8" y="403"/>
                    <a:pt x="0" y="314"/>
                    <a:pt x="0" y="204"/>
                  </a:cubicBezTo>
                  <a:cubicBezTo>
                    <a:pt x="0" y="78"/>
                    <a:pt x="90" y="0"/>
                    <a:pt x="204" y="0"/>
                  </a:cubicBezTo>
                  <a:close/>
                  <a:moveTo>
                    <a:pt x="204" y="326"/>
                  </a:moveTo>
                  <a:cubicBezTo>
                    <a:pt x="281" y="326"/>
                    <a:pt x="301" y="257"/>
                    <a:pt x="301" y="192"/>
                  </a:cubicBezTo>
                  <a:cubicBezTo>
                    <a:pt x="301" y="131"/>
                    <a:pt x="269" y="78"/>
                    <a:pt x="204" y="78"/>
                  </a:cubicBezTo>
                  <a:cubicBezTo>
                    <a:pt x="139" y="78"/>
                    <a:pt x="106" y="135"/>
                    <a:pt x="106" y="192"/>
                  </a:cubicBezTo>
                  <a:cubicBezTo>
                    <a:pt x="106" y="257"/>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5" name="Freeform 404"/>
            <p:cNvSpPr>
              <a:spLocks noChangeArrowheads="1"/>
            </p:cNvSpPr>
            <p:nvPr/>
          </p:nvSpPr>
          <p:spPr bwMode="auto">
            <a:xfrm>
              <a:off x="1438" y="2538"/>
              <a:ext cx="60" cy="129"/>
            </a:xfrm>
            <a:custGeom>
              <a:avLst/>
              <a:gdLst>
                <a:gd name="T0" fmla="*/ 0 w 270"/>
                <a:gd name="T1" fmla="*/ 257 h 575"/>
                <a:gd name="T2" fmla="*/ 0 w 270"/>
                <a:gd name="T3" fmla="*/ 183 h 575"/>
                <a:gd name="T4" fmla="*/ 73 w 270"/>
                <a:gd name="T5" fmla="*/ 183 h 575"/>
                <a:gd name="T6" fmla="*/ 73 w 270"/>
                <a:gd name="T7" fmla="*/ 131 h 575"/>
                <a:gd name="T8" fmla="*/ 195 w 270"/>
                <a:gd name="T9" fmla="*/ 0 h 575"/>
                <a:gd name="T10" fmla="*/ 269 w 270"/>
                <a:gd name="T11" fmla="*/ 8 h 575"/>
                <a:gd name="T12" fmla="*/ 261 w 270"/>
                <a:gd name="T13" fmla="*/ 90 h 575"/>
                <a:gd name="T14" fmla="*/ 216 w 270"/>
                <a:gd name="T15" fmla="*/ 78 h 575"/>
                <a:gd name="T16" fmla="*/ 171 w 270"/>
                <a:gd name="T17" fmla="*/ 139 h 575"/>
                <a:gd name="T18" fmla="*/ 171 w 270"/>
                <a:gd name="T19" fmla="*/ 188 h 575"/>
                <a:gd name="T20" fmla="*/ 261 w 270"/>
                <a:gd name="T21" fmla="*/ 188 h 575"/>
                <a:gd name="T22" fmla="*/ 261 w 270"/>
                <a:gd name="T23" fmla="*/ 261 h 575"/>
                <a:gd name="T24" fmla="*/ 171 w 270"/>
                <a:gd name="T25" fmla="*/ 261 h 575"/>
                <a:gd name="T26" fmla="*/ 171 w 270"/>
                <a:gd name="T27" fmla="*/ 574 h 575"/>
                <a:gd name="T28" fmla="*/ 69 w 270"/>
                <a:gd name="T29" fmla="*/ 574 h 575"/>
                <a:gd name="T30" fmla="*/ 69 w 270"/>
                <a:gd name="T31" fmla="*/ 257 h 575"/>
                <a:gd name="T32" fmla="*/ 0 w 270"/>
                <a:gd name="T33" fmla="*/ 25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7"/>
                  </a:moveTo>
                  <a:lnTo>
                    <a:pt x="0" y="183"/>
                  </a:lnTo>
                  <a:lnTo>
                    <a:pt x="73" y="183"/>
                  </a:lnTo>
                  <a:lnTo>
                    <a:pt x="73" y="131"/>
                  </a:lnTo>
                  <a:cubicBezTo>
                    <a:pt x="73" y="53"/>
                    <a:pt x="118" y="0"/>
                    <a:pt x="195" y="0"/>
                  </a:cubicBezTo>
                  <a:cubicBezTo>
                    <a:pt x="220" y="0"/>
                    <a:pt x="248" y="4"/>
                    <a:pt x="269" y="8"/>
                  </a:cubicBezTo>
                  <a:lnTo>
                    <a:pt x="261" y="90"/>
                  </a:lnTo>
                  <a:cubicBezTo>
                    <a:pt x="253" y="86"/>
                    <a:pt x="240" y="78"/>
                    <a:pt x="216" y="78"/>
                  </a:cubicBezTo>
                  <a:cubicBezTo>
                    <a:pt x="183" y="78"/>
                    <a:pt x="171" y="106"/>
                    <a:pt x="171" y="139"/>
                  </a:cubicBezTo>
                  <a:lnTo>
                    <a:pt x="171" y="188"/>
                  </a:lnTo>
                  <a:lnTo>
                    <a:pt x="261" y="188"/>
                  </a:lnTo>
                  <a:lnTo>
                    <a:pt x="261" y="261"/>
                  </a:lnTo>
                  <a:lnTo>
                    <a:pt x="171" y="261"/>
                  </a:lnTo>
                  <a:lnTo>
                    <a:pt x="171" y="574"/>
                  </a:lnTo>
                  <a:lnTo>
                    <a:pt x="69" y="574"/>
                  </a:lnTo>
                  <a:lnTo>
                    <a:pt x="69" y="257"/>
                  </a:lnTo>
                  <a:lnTo>
                    <a:pt x="0" y="25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6" name="Freeform 405"/>
            <p:cNvSpPr>
              <a:spLocks noChangeArrowheads="1"/>
            </p:cNvSpPr>
            <p:nvPr/>
          </p:nvSpPr>
          <p:spPr bwMode="auto">
            <a:xfrm>
              <a:off x="1551" y="2538"/>
              <a:ext cx="60" cy="129"/>
            </a:xfrm>
            <a:custGeom>
              <a:avLst/>
              <a:gdLst>
                <a:gd name="T0" fmla="*/ 0 w 270"/>
                <a:gd name="T1" fmla="*/ 257 h 575"/>
                <a:gd name="T2" fmla="*/ 0 w 270"/>
                <a:gd name="T3" fmla="*/ 183 h 575"/>
                <a:gd name="T4" fmla="*/ 73 w 270"/>
                <a:gd name="T5" fmla="*/ 183 h 575"/>
                <a:gd name="T6" fmla="*/ 73 w 270"/>
                <a:gd name="T7" fmla="*/ 131 h 575"/>
                <a:gd name="T8" fmla="*/ 195 w 270"/>
                <a:gd name="T9" fmla="*/ 0 h 575"/>
                <a:gd name="T10" fmla="*/ 269 w 270"/>
                <a:gd name="T11" fmla="*/ 8 h 575"/>
                <a:gd name="T12" fmla="*/ 260 w 270"/>
                <a:gd name="T13" fmla="*/ 90 h 575"/>
                <a:gd name="T14" fmla="*/ 216 w 270"/>
                <a:gd name="T15" fmla="*/ 78 h 575"/>
                <a:gd name="T16" fmla="*/ 171 w 270"/>
                <a:gd name="T17" fmla="*/ 139 h 575"/>
                <a:gd name="T18" fmla="*/ 171 w 270"/>
                <a:gd name="T19" fmla="*/ 188 h 575"/>
                <a:gd name="T20" fmla="*/ 260 w 270"/>
                <a:gd name="T21" fmla="*/ 188 h 575"/>
                <a:gd name="T22" fmla="*/ 260 w 270"/>
                <a:gd name="T23" fmla="*/ 261 h 575"/>
                <a:gd name="T24" fmla="*/ 171 w 270"/>
                <a:gd name="T25" fmla="*/ 261 h 575"/>
                <a:gd name="T26" fmla="*/ 171 w 270"/>
                <a:gd name="T27" fmla="*/ 574 h 575"/>
                <a:gd name="T28" fmla="*/ 69 w 270"/>
                <a:gd name="T29" fmla="*/ 574 h 575"/>
                <a:gd name="T30" fmla="*/ 69 w 270"/>
                <a:gd name="T31" fmla="*/ 257 h 575"/>
                <a:gd name="T32" fmla="*/ 0 w 270"/>
                <a:gd name="T33" fmla="*/ 25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7"/>
                  </a:moveTo>
                  <a:lnTo>
                    <a:pt x="0" y="183"/>
                  </a:lnTo>
                  <a:lnTo>
                    <a:pt x="73" y="183"/>
                  </a:lnTo>
                  <a:lnTo>
                    <a:pt x="73" y="131"/>
                  </a:lnTo>
                  <a:cubicBezTo>
                    <a:pt x="73" y="53"/>
                    <a:pt x="118" y="0"/>
                    <a:pt x="195" y="0"/>
                  </a:cubicBezTo>
                  <a:cubicBezTo>
                    <a:pt x="220" y="0"/>
                    <a:pt x="248" y="4"/>
                    <a:pt x="269" y="8"/>
                  </a:cubicBezTo>
                  <a:lnTo>
                    <a:pt x="260" y="90"/>
                  </a:lnTo>
                  <a:cubicBezTo>
                    <a:pt x="252" y="86"/>
                    <a:pt x="240" y="78"/>
                    <a:pt x="216" y="78"/>
                  </a:cubicBezTo>
                  <a:cubicBezTo>
                    <a:pt x="183" y="78"/>
                    <a:pt x="171" y="106"/>
                    <a:pt x="171" y="139"/>
                  </a:cubicBezTo>
                  <a:lnTo>
                    <a:pt x="171" y="188"/>
                  </a:lnTo>
                  <a:lnTo>
                    <a:pt x="260" y="188"/>
                  </a:lnTo>
                  <a:lnTo>
                    <a:pt x="260" y="261"/>
                  </a:lnTo>
                  <a:lnTo>
                    <a:pt x="171" y="261"/>
                  </a:lnTo>
                  <a:lnTo>
                    <a:pt x="171" y="574"/>
                  </a:lnTo>
                  <a:lnTo>
                    <a:pt x="69" y="574"/>
                  </a:lnTo>
                  <a:lnTo>
                    <a:pt x="69" y="257"/>
                  </a:lnTo>
                  <a:lnTo>
                    <a:pt x="0" y="25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7" name="Freeform 406"/>
            <p:cNvSpPr>
              <a:spLocks noChangeArrowheads="1"/>
            </p:cNvSpPr>
            <p:nvPr/>
          </p:nvSpPr>
          <p:spPr bwMode="auto">
            <a:xfrm>
              <a:off x="1626" y="2579"/>
              <a:ext cx="80" cy="89"/>
            </a:xfrm>
            <a:custGeom>
              <a:avLst/>
              <a:gdLst>
                <a:gd name="T0" fmla="*/ 350 w 359"/>
                <a:gd name="T1" fmla="*/ 387 h 396"/>
                <a:gd name="T2" fmla="*/ 256 w 359"/>
                <a:gd name="T3" fmla="*/ 387 h 396"/>
                <a:gd name="T4" fmla="*/ 256 w 359"/>
                <a:gd name="T5" fmla="*/ 334 h 396"/>
                <a:gd name="T6" fmla="*/ 256 w 359"/>
                <a:gd name="T7" fmla="*/ 334 h 396"/>
                <a:gd name="T8" fmla="*/ 130 w 359"/>
                <a:gd name="T9" fmla="*/ 395 h 396"/>
                <a:gd name="T10" fmla="*/ 0 w 359"/>
                <a:gd name="T11" fmla="*/ 245 h 396"/>
                <a:gd name="T12" fmla="*/ 0 w 359"/>
                <a:gd name="T13" fmla="*/ 0 h 396"/>
                <a:gd name="T14" fmla="*/ 101 w 359"/>
                <a:gd name="T15" fmla="*/ 0 h 396"/>
                <a:gd name="T16" fmla="*/ 101 w 359"/>
                <a:gd name="T17" fmla="*/ 208 h 396"/>
                <a:gd name="T18" fmla="*/ 167 w 359"/>
                <a:gd name="T19" fmla="*/ 318 h 396"/>
                <a:gd name="T20" fmla="*/ 256 w 359"/>
                <a:gd name="T21" fmla="*/ 192 h 396"/>
                <a:gd name="T22" fmla="*/ 256 w 359"/>
                <a:gd name="T23" fmla="*/ 5 h 396"/>
                <a:gd name="T24" fmla="*/ 358 w 359"/>
                <a:gd name="T25" fmla="*/ 5 h 396"/>
                <a:gd name="T26" fmla="*/ 358 w 359"/>
                <a:gd name="T27" fmla="*/ 387 h 396"/>
                <a:gd name="T28" fmla="*/ 350 w 359"/>
                <a:gd name="T29" fmla="*/ 38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350" y="387"/>
                  </a:moveTo>
                  <a:lnTo>
                    <a:pt x="256" y="387"/>
                  </a:lnTo>
                  <a:lnTo>
                    <a:pt x="256" y="334"/>
                  </a:lnTo>
                  <a:lnTo>
                    <a:pt x="256" y="334"/>
                  </a:lnTo>
                  <a:cubicBezTo>
                    <a:pt x="224" y="371"/>
                    <a:pt x="183" y="395"/>
                    <a:pt x="130" y="395"/>
                  </a:cubicBezTo>
                  <a:cubicBezTo>
                    <a:pt x="40" y="395"/>
                    <a:pt x="0" y="330"/>
                    <a:pt x="0" y="245"/>
                  </a:cubicBezTo>
                  <a:lnTo>
                    <a:pt x="0" y="0"/>
                  </a:lnTo>
                  <a:lnTo>
                    <a:pt x="101" y="0"/>
                  </a:lnTo>
                  <a:lnTo>
                    <a:pt x="101" y="208"/>
                  </a:lnTo>
                  <a:cubicBezTo>
                    <a:pt x="101" y="257"/>
                    <a:pt x="101" y="318"/>
                    <a:pt x="167" y="318"/>
                  </a:cubicBezTo>
                  <a:cubicBezTo>
                    <a:pt x="240" y="318"/>
                    <a:pt x="256" y="241"/>
                    <a:pt x="256" y="192"/>
                  </a:cubicBezTo>
                  <a:lnTo>
                    <a:pt x="256" y="5"/>
                  </a:lnTo>
                  <a:lnTo>
                    <a:pt x="358" y="5"/>
                  </a:lnTo>
                  <a:lnTo>
                    <a:pt x="358" y="387"/>
                  </a:lnTo>
                  <a:lnTo>
                    <a:pt x="350" y="38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8" name="Freeform 407"/>
            <p:cNvSpPr>
              <a:spLocks noChangeArrowheads="1"/>
            </p:cNvSpPr>
            <p:nvPr/>
          </p:nvSpPr>
          <p:spPr bwMode="auto">
            <a:xfrm>
              <a:off x="1730" y="2540"/>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9" name="Freeform 408"/>
            <p:cNvSpPr>
              <a:spLocks noChangeArrowheads="1"/>
            </p:cNvSpPr>
            <p:nvPr/>
          </p:nvSpPr>
          <p:spPr bwMode="auto">
            <a:xfrm>
              <a:off x="1777" y="2540"/>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0" name="Freeform 409"/>
            <p:cNvSpPr>
              <a:spLocks noChangeArrowheads="1"/>
            </p:cNvSpPr>
            <p:nvPr/>
          </p:nvSpPr>
          <p:spPr bwMode="auto">
            <a:xfrm>
              <a:off x="1818" y="2613"/>
              <a:ext cx="43" cy="18"/>
            </a:xfrm>
            <a:custGeom>
              <a:avLst/>
              <a:gdLst>
                <a:gd name="T0" fmla="*/ 0 w 196"/>
                <a:gd name="T1" fmla="*/ 81 h 82"/>
                <a:gd name="T2" fmla="*/ 0 w 196"/>
                <a:gd name="T3" fmla="*/ 0 h 82"/>
                <a:gd name="T4" fmla="*/ 195 w 196"/>
                <a:gd name="T5" fmla="*/ 0 h 82"/>
                <a:gd name="T6" fmla="*/ 195 w 196"/>
                <a:gd name="T7" fmla="*/ 81 h 82"/>
                <a:gd name="T8" fmla="*/ 0 w 196"/>
                <a:gd name="T9" fmla="*/ 81 h 82"/>
              </a:gdLst>
              <a:ahLst/>
              <a:cxnLst>
                <a:cxn ang="0">
                  <a:pos x="T0" y="T1"/>
                </a:cxn>
                <a:cxn ang="0">
                  <a:pos x="T2" y="T3"/>
                </a:cxn>
                <a:cxn ang="0">
                  <a:pos x="T4" y="T5"/>
                </a:cxn>
                <a:cxn ang="0">
                  <a:pos x="T6" y="T7"/>
                </a:cxn>
                <a:cxn ang="0">
                  <a:pos x="T8" y="T9"/>
                </a:cxn>
              </a:cxnLst>
              <a:rect l="0" t="0" r="r" b="b"/>
              <a:pathLst>
                <a:path w="196" h="82">
                  <a:moveTo>
                    <a:pt x="0" y="81"/>
                  </a:moveTo>
                  <a:lnTo>
                    <a:pt x="0" y="0"/>
                  </a:lnTo>
                  <a:lnTo>
                    <a:pt x="195" y="0"/>
                  </a:lnTo>
                  <a:lnTo>
                    <a:pt x="195" y="81"/>
                  </a:lnTo>
                  <a:lnTo>
                    <a:pt x="0" y="81"/>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1" name="Freeform 410"/>
            <p:cNvSpPr>
              <a:spLocks noChangeArrowheads="1"/>
            </p:cNvSpPr>
            <p:nvPr/>
          </p:nvSpPr>
          <p:spPr bwMode="auto">
            <a:xfrm>
              <a:off x="1871" y="2555"/>
              <a:ext cx="61" cy="114"/>
            </a:xfrm>
            <a:custGeom>
              <a:avLst/>
              <a:gdLst>
                <a:gd name="T0" fmla="*/ 73 w 274"/>
                <a:gd name="T1" fmla="*/ 183 h 505"/>
                <a:gd name="T2" fmla="*/ 0 w 274"/>
                <a:gd name="T3" fmla="*/ 183 h 505"/>
                <a:gd name="T4" fmla="*/ 0 w 274"/>
                <a:gd name="T5" fmla="*/ 109 h 505"/>
                <a:gd name="T6" fmla="*/ 73 w 274"/>
                <a:gd name="T7" fmla="*/ 109 h 505"/>
                <a:gd name="T8" fmla="*/ 73 w 274"/>
                <a:gd name="T9" fmla="*/ 32 h 505"/>
                <a:gd name="T10" fmla="*/ 175 w 274"/>
                <a:gd name="T11" fmla="*/ 0 h 505"/>
                <a:gd name="T12" fmla="*/ 175 w 274"/>
                <a:gd name="T13" fmla="*/ 109 h 505"/>
                <a:gd name="T14" fmla="*/ 264 w 274"/>
                <a:gd name="T15" fmla="*/ 109 h 505"/>
                <a:gd name="T16" fmla="*/ 264 w 274"/>
                <a:gd name="T17" fmla="*/ 183 h 505"/>
                <a:gd name="T18" fmla="*/ 175 w 274"/>
                <a:gd name="T19" fmla="*/ 183 h 505"/>
                <a:gd name="T20" fmla="*/ 175 w 274"/>
                <a:gd name="T21" fmla="*/ 362 h 505"/>
                <a:gd name="T22" fmla="*/ 224 w 274"/>
                <a:gd name="T23" fmla="*/ 427 h 505"/>
                <a:gd name="T24" fmla="*/ 268 w 274"/>
                <a:gd name="T25" fmla="*/ 415 h 505"/>
                <a:gd name="T26" fmla="*/ 273 w 274"/>
                <a:gd name="T27" fmla="*/ 496 h 505"/>
                <a:gd name="T28" fmla="*/ 199 w 274"/>
                <a:gd name="T29" fmla="*/ 504 h 505"/>
                <a:gd name="T30" fmla="*/ 77 w 274"/>
                <a:gd name="T31" fmla="*/ 378 h 505"/>
                <a:gd name="T32" fmla="*/ 77 w 274"/>
                <a:gd name="T33" fmla="*/ 183 h 505"/>
                <a:gd name="T34" fmla="*/ 73 w 274"/>
                <a:gd name="T35" fmla="*/ 18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5">
                  <a:moveTo>
                    <a:pt x="73" y="183"/>
                  </a:moveTo>
                  <a:lnTo>
                    <a:pt x="0" y="183"/>
                  </a:lnTo>
                  <a:lnTo>
                    <a:pt x="0" y="109"/>
                  </a:lnTo>
                  <a:lnTo>
                    <a:pt x="73" y="109"/>
                  </a:lnTo>
                  <a:lnTo>
                    <a:pt x="73" y="32"/>
                  </a:lnTo>
                  <a:lnTo>
                    <a:pt x="175" y="0"/>
                  </a:lnTo>
                  <a:lnTo>
                    <a:pt x="175" y="109"/>
                  </a:lnTo>
                  <a:lnTo>
                    <a:pt x="264" y="109"/>
                  </a:lnTo>
                  <a:lnTo>
                    <a:pt x="264" y="183"/>
                  </a:lnTo>
                  <a:lnTo>
                    <a:pt x="175" y="183"/>
                  </a:lnTo>
                  <a:lnTo>
                    <a:pt x="175" y="362"/>
                  </a:lnTo>
                  <a:cubicBezTo>
                    <a:pt x="175" y="394"/>
                    <a:pt x="183" y="427"/>
                    <a:pt x="224" y="427"/>
                  </a:cubicBezTo>
                  <a:cubicBezTo>
                    <a:pt x="240" y="427"/>
                    <a:pt x="260" y="423"/>
                    <a:pt x="268" y="415"/>
                  </a:cubicBezTo>
                  <a:lnTo>
                    <a:pt x="273" y="496"/>
                  </a:lnTo>
                  <a:cubicBezTo>
                    <a:pt x="252" y="500"/>
                    <a:pt x="228" y="504"/>
                    <a:pt x="199" y="504"/>
                  </a:cubicBezTo>
                  <a:cubicBezTo>
                    <a:pt x="122" y="504"/>
                    <a:pt x="77" y="456"/>
                    <a:pt x="77" y="378"/>
                  </a:cubicBezTo>
                  <a:lnTo>
                    <a:pt x="77" y="183"/>
                  </a:ln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2" name="Freeform 411"/>
            <p:cNvSpPr>
              <a:spLocks noChangeArrowheads="1"/>
            </p:cNvSpPr>
            <p:nvPr/>
          </p:nvSpPr>
          <p:spPr bwMode="auto">
            <a:xfrm>
              <a:off x="1947" y="2542"/>
              <a:ext cx="22" cy="125"/>
            </a:xfrm>
            <a:custGeom>
              <a:avLst/>
              <a:gdLst>
                <a:gd name="T0" fmla="*/ 0 w 102"/>
                <a:gd name="T1" fmla="*/ 0 h 554"/>
                <a:gd name="T2" fmla="*/ 101 w 102"/>
                <a:gd name="T3" fmla="*/ 0 h 554"/>
                <a:gd name="T4" fmla="*/ 101 w 102"/>
                <a:gd name="T5" fmla="*/ 97 h 554"/>
                <a:gd name="T6" fmla="*/ 0 w 102"/>
                <a:gd name="T7" fmla="*/ 97 h 554"/>
                <a:gd name="T8" fmla="*/ 0 w 102"/>
                <a:gd name="T9" fmla="*/ 0 h 554"/>
                <a:gd name="T10" fmla="*/ 0 w 102"/>
                <a:gd name="T11" fmla="*/ 166 h 554"/>
                <a:gd name="T12" fmla="*/ 101 w 102"/>
                <a:gd name="T13" fmla="*/ 166 h 554"/>
                <a:gd name="T14" fmla="*/ 101 w 102"/>
                <a:gd name="T15" fmla="*/ 553 h 554"/>
                <a:gd name="T16" fmla="*/ 0 w 102"/>
                <a:gd name="T17" fmla="*/ 553 h 554"/>
                <a:gd name="T18" fmla="*/ 0 w 102"/>
                <a:gd name="T19" fmla="*/ 166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554">
                  <a:moveTo>
                    <a:pt x="0" y="0"/>
                  </a:moveTo>
                  <a:lnTo>
                    <a:pt x="101" y="0"/>
                  </a:lnTo>
                  <a:lnTo>
                    <a:pt x="101" y="97"/>
                  </a:lnTo>
                  <a:lnTo>
                    <a:pt x="0" y="97"/>
                  </a:lnTo>
                  <a:lnTo>
                    <a:pt x="0" y="0"/>
                  </a:lnTo>
                  <a:close/>
                  <a:moveTo>
                    <a:pt x="0" y="166"/>
                  </a:moveTo>
                  <a:lnTo>
                    <a:pt x="101" y="166"/>
                  </a:lnTo>
                  <a:lnTo>
                    <a:pt x="101" y="553"/>
                  </a:lnTo>
                  <a:lnTo>
                    <a:pt x="0" y="553"/>
                  </a:lnTo>
                  <a:lnTo>
                    <a:pt x="0" y="166"/>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3" name="Freeform 412"/>
            <p:cNvSpPr>
              <a:spLocks noChangeArrowheads="1"/>
            </p:cNvSpPr>
            <p:nvPr/>
          </p:nvSpPr>
          <p:spPr bwMode="auto">
            <a:xfrm>
              <a:off x="1993" y="2577"/>
              <a:ext cx="128" cy="91"/>
            </a:xfrm>
            <a:custGeom>
              <a:avLst/>
              <a:gdLst>
                <a:gd name="T0" fmla="*/ 0 w 567"/>
                <a:gd name="T1" fmla="*/ 8 h 404"/>
                <a:gd name="T2" fmla="*/ 94 w 567"/>
                <a:gd name="T3" fmla="*/ 8 h 404"/>
                <a:gd name="T4" fmla="*/ 94 w 567"/>
                <a:gd name="T5" fmla="*/ 61 h 404"/>
                <a:gd name="T6" fmla="*/ 94 w 567"/>
                <a:gd name="T7" fmla="*/ 61 h 404"/>
                <a:gd name="T8" fmla="*/ 208 w 567"/>
                <a:gd name="T9" fmla="*/ 0 h 404"/>
                <a:gd name="T10" fmla="*/ 322 w 567"/>
                <a:gd name="T11" fmla="*/ 70 h 404"/>
                <a:gd name="T12" fmla="*/ 444 w 567"/>
                <a:gd name="T13" fmla="*/ 0 h 404"/>
                <a:gd name="T14" fmla="*/ 566 w 567"/>
                <a:gd name="T15" fmla="*/ 151 h 404"/>
                <a:gd name="T16" fmla="*/ 566 w 567"/>
                <a:gd name="T17" fmla="*/ 395 h 404"/>
                <a:gd name="T18" fmla="*/ 464 w 567"/>
                <a:gd name="T19" fmla="*/ 395 h 404"/>
                <a:gd name="T20" fmla="*/ 464 w 567"/>
                <a:gd name="T21" fmla="*/ 167 h 404"/>
                <a:gd name="T22" fmla="*/ 407 w 567"/>
                <a:gd name="T23" fmla="*/ 82 h 404"/>
                <a:gd name="T24" fmla="*/ 334 w 567"/>
                <a:gd name="T25" fmla="*/ 212 h 404"/>
                <a:gd name="T26" fmla="*/ 334 w 567"/>
                <a:gd name="T27" fmla="*/ 399 h 404"/>
                <a:gd name="T28" fmla="*/ 232 w 567"/>
                <a:gd name="T29" fmla="*/ 399 h 404"/>
                <a:gd name="T30" fmla="*/ 232 w 567"/>
                <a:gd name="T31" fmla="*/ 171 h 404"/>
                <a:gd name="T32" fmla="*/ 175 w 567"/>
                <a:gd name="T33" fmla="*/ 86 h 404"/>
                <a:gd name="T34" fmla="*/ 102 w 567"/>
                <a:gd name="T35" fmla="*/ 216 h 404"/>
                <a:gd name="T36" fmla="*/ 102 w 567"/>
                <a:gd name="T37" fmla="*/ 403 h 404"/>
                <a:gd name="T38" fmla="*/ 0 w 567"/>
                <a:gd name="T39" fmla="*/ 403 h 404"/>
                <a:gd name="T40" fmla="*/ 0 w 567"/>
                <a:gd name="T41" fmla="*/ 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7" h="404">
                  <a:moveTo>
                    <a:pt x="0" y="8"/>
                  </a:moveTo>
                  <a:lnTo>
                    <a:pt x="94" y="8"/>
                  </a:lnTo>
                  <a:lnTo>
                    <a:pt x="94" y="61"/>
                  </a:lnTo>
                  <a:lnTo>
                    <a:pt x="94" y="61"/>
                  </a:lnTo>
                  <a:cubicBezTo>
                    <a:pt x="126" y="13"/>
                    <a:pt x="171" y="0"/>
                    <a:pt x="208" y="0"/>
                  </a:cubicBezTo>
                  <a:cubicBezTo>
                    <a:pt x="261" y="0"/>
                    <a:pt x="301" y="21"/>
                    <a:pt x="322" y="70"/>
                  </a:cubicBezTo>
                  <a:cubicBezTo>
                    <a:pt x="346" y="25"/>
                    <a:pt x="395" y="0"/>
                    <a:pt x="444" y="0"/>
                  </a:cubicBezTo>
                  <a:cubicBezTo>
                    <a:pt x="538" y="0"/>
                    <a:pt x="566" y="65"/>
                    <a:pt x="566" y="151"/>
                  </a:cubicBezTo>
                  <a:lnTo>
                    <a:pt x="566" y="395"/>
                  </a:lnTo>
                  <a:lnTo>
                    <a:pt x="464" y="395"/>
                  </a:lnTo>
                  <a:lnTo>
                    <a:pt x="464" y="167"/>
                  </a:lnTo>
                  <a:cubicBezTo>
                    <a:pt x="464" y="131"/>
                    <a:pt x="464" y="82"/>
                    <a:pt x="407" y="82"/>
                  </a:cubicBezTo>
                  <a:cubicBezTo>
                    <a:pt x="342" y="82"/>
                    <a:pt x="334" y="163"/>
                    <a:pt x="334" y="212"/>
                  </a:cubicBezTo>
                  <a:lnTo>
                    <a:pt x="334" y="399"/>
                  </a:lnTo>
                  <a:lnTo>
                    <a:pt x="232" y="399"/>
                  </a:lnTo>
                  <a:lnTo>
                    <a:pt x="232" y="171"/>
                  </a:lnTo>
                  <a:cubicBezTo>
                    <a:pt x="232" y="135"/>
                    <a:pt x="232" y="86"/>
                    <a:pt x="175" y="86"/>
                  </a:cubicBezTo>
                  <a:cubicBezTo>
                    <a:pt x="110" y="86"/>
                    <a:pt x="102" y="167"/>
                    <a:pt x="102" y="216"/>
                  </a:cubicBezTo>
                  <a:lnTo>
                    <a:pt x="102" y="403"/>
                  </a:lnTo>
                  <a:lnTo>
                    <a:pt x="0" y="403"/>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4" name="Freeform 413"/>
            <p:cNvSpPr>
              <a:spLocks noChangeArrowheads="1"/>
            </p:cNvSpPr>
            <p:nvPr/>
          </p:nvSpPr>
          <p:spPr bwMode="auto">
            <a:xfrm>
              <a:off x="2138" y="2578"/>
              <a:ext cx="82" cy="91"/>
            </a:xfrm>
            <a:custGeom>
              <a:avLst/>
              <a:gdLst>
                <a:gd name="T0" fmla="*/ 338 w 364"/>
                <a:gd name="T1" fmla="*/ 371 h 404"/>
                <a:gd name="T2" fmla="*/ 204 w 364"/>
                <a:gd name="T3" fmla="*/ 403 h 404"/>
                <a:gd name="T4" fmla="*/ 0 w 364"/>
                <a:gd name="T5" fmla="*/ 204 h 404"/>
                <a:gd name="T6" fmla="*/ 180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73 w 364"/>
                <a:gd name="T21" fmla="*/ 159 h 404"/>
                <a:gd name="T22" fmla="*/ 192 w 364"/>
                <a:gd name="T23" fmla="*/ 70 h 404"/>
                <a:gd name="T24" fmla="*/ 102 w 364"/>
                <a:gd name="T25" fmla="*/ 159 h 404"/>
                <a:gd name="T26" fmla="*/ 273 w 364"/>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2" y="391"/>
                    <a:pt x="261" y="403"/>
                    <a:pt x="204" y="403"/>
                  </a:cubicBezTo>
                  <a:cubicBezTo>
                    <a:pt x="78" y="403"/>
                    <a:pt x="0" y="330"/>
                    <a:pt x="0" y="204"/>
                  </a:cubicBezTo>
                  <a:cubicBezTo>
                    <a:pt x="0" y="94"/>
                    <a:pt x="62" y="0"/>
                    <a:pt x="180" y="0"/>
                  </a:cubicBezTo>
                  <a:cubicBezTo>
                    <a:pt x="322" y="0"/>
                    <a:pt x="363" y="98"/>
                    <a:pt x="363" y="232"/>
                  </a:cubicBezTo>
                  <a:lnTo>
                    <a:pt x="94" y="232"/>
                  </a:lnTo>
                  <a:cubicBezTo>
                    <a:pt x="98" y="294"/>
                    <a:pt x="143" y="330"/>
                    <a:pt x="204" y="330"/>
                  </a:cubicBezTo>
                  <a:cubicBezTo>
                    <a:pt x="253" y="330"/>
                    <a:pt x="294" y="314"/>
                    <a:pt x="330" y="289"/>
                  </a:cubicBezTo>
                  <a:lnTo>
                    <a:pt x="330" y="371"/>
                  </a:lnTo>
                  <a:lnTo>
                    <a:pt x="338" y="371"/>
                  </a:lnTo>
                  <a:close/>
                  <a:moveTo>
                    <a:pt x="273" y="159"/>
                  </a:moveTo>
                  <a:cubicBezTo>
                    <a:pt x="269" y="110"/>
                    <a:pt x="249" y="70"/>
                    <a:pt x="192" y="70"/>
                  </a:cubicBezTo>
                  <a:cubicBezTo>
                    <a:pt x="135" y="70"/>
                    <a:pt x="106" y="110"/>
                    <a:pt x="102" y="159"/>
                  </a:cubicBezTo>
                  <a:lnTo>
                    <a:pt x="273"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5" name="Freeform 414"/>
            <p:cNvSpPr>
              <a:spLocks noChangeArrowheads="1"/>
            </p:cNvSpPr>
            <p:nvPr/>
          </p:nvSpPr>
          <p:spPr bwMode="auto">
            <a:xfrm>
              <a:off x="2288" y="2549"/>
              <a:ext cx="100" cy="117"/>
            </a:xfrm>
            <a:custGeom>
              <a:avLst/>
              <a:gdLst>
                <a:gd name="T0" fmla="*/ 0 w 445"/>
                <a:gd name="T1" fmla="*/ 0 h 522"/>
                <a:gd name="T2" fmla="*/ 143 w 445"/>
                <a:gd name="T3" fmla="*/ 0 h 522"/>
                <a:gd name="T4" fmla="*/ 444 w 445"/>
                <a:gd name="T5" fmla="*/ 261 h 522"/>
                <a:gd name="T6" fmla="*/ 143 w 445"/>
                <a:gd name="T7" fmla="*/ 521 h 522"/>
                <a:gd name="T8" fmla="*/ 0 w 445"/>
                <a:gd name="T9" fmla="*/ 521 h 522"/>
                <a:gd name="T10" fmla="*/ 0 w 445"/>
                <a:gd name="T11" fmla="*/ 0 h 522"/>
                <a:gd name="T12" fmla="*/ 106 w 445"/>
                <a:gd name="T13" fmla="*/ 440 h 522"/>
                <a:gd name="T14" fmla="*/ 163 w 445"/>
                <a:gd name="T15" fmla="*/ 440 h 522"/>
                <a:gd name="T16" fmla="*/ 334 w 445"/>
                <a:gd name="T17" fmla="*/ 261 h 522"/>
                <a:gd name="T18" fmla="*/ 163 w 445"/>
                <a:gd name="T19" fmla="*/ 82 h 522"/>
                <a:gd name="T20" fmla="*/ 106 w 445"/>
                <a:gd name="T21" fmla="*/ 82 h 522"/>
                <a:gd name="T22" fmla="*/ 106 w 445"/>
                <a:gd name="T23" fmla="*/ 44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522">
                  <a:moveTo>
                    <a:pt x="0" y="0"/>
                  </a:moveTo>
                  <a:lnTo>
                    <a:pt x="143" y="0"/>
                  </a:lnTo>
                  <a:cubicBezTo>
                    <a:pt x="301" y="0"/>
                    <a:pt x="444" y="53"/>
                    <a:pt x="444" y="261"/>
                  </a:cubicBezTo>
                  <a:cubicBezTo>
                    <a:pt x="444" y="468"/>
                    <a:pt x="301" y="521"/>
                    <a:pt x="143" y="521"/>
                  </a:cubicBezTo>
                  <a:lnTo>
                    <a:pt x="0" y="521"/>
                  </a:lnTo>
                  <a:lnTo>
                    <a:pt x="0" y="0"/>
                  </a:lnTo>
                  <a:close/>
                  <a:moveTo>
                    <a:pt x="106" y="440"/>
                  </a:moveTo>
                  <a:lnTo>
                    <a:pt x="163" y="440"/>
                  </a:lnTo>
                  <a:cubicBezTo>
                    <a:pt x="253" y="440"/>
                    <a:pt x="334" y="375"/>
                    <a:pt x="334" y="261"/>
                  </a:cubicBezTo>
                  <a:cubicBezTo>
                    <a:pt x="334" y="147"/>
                    <a:pt x="248" y="82"/>
                    <a:pt x="163" y="82"/>
                  </a:cubicBezTo>
                  <a:lnTo>
                    <a:pt x="106" y="82"/>
                  </a:lnTo>
                  <a:lnTo>
                    <a:pt x="106" y="4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6" name="Freeform 415"/>
            <p:cNvSpPr>
              <a:spLocks noChangeArrowheads="1"/>
            </p:cNvSpPr>
            <p:nvPr/>
          </p:nvSpPr>
          <p:spPr bwMode="auto">
            <a:xfrm>
              <a:off x="2407" y="2546"/>
              <a:ext cx="76" cy="122"/>
            </a:xfrm>
            <a:custGeom>
              <a:avLst/>
              <a:gdLst>
                <a:gd name="T0" fmla="*/ 298 w 339"/>
                <a:gd name="T1" fmla="*/ 106 h 542"/>
                <a:gd name="T2" fmla="*/ 192 w 339"/>
                <a:gd name="T3" fmla="*/ 81 h 542"/>
                <a:gd name="T4" fmla="*/ 110 w 339"/>
                <a:gd name="T5" fmla="*/ 155 h 542"/>
                <a:gd name="T6" fmla="*/ 338 w 339"/>
                <a:gd name="T7" fmla="*/ 383 h 542"/>
                <a:gd name="T8" fmla="*/ 143 w 339"/>
                <a:gd name="T9" fmla="*/ 541 h 542"/>
                <a:gd name="T10" fmla="*/ 9 w 339"/>
                <a:gd name="T11" fmla="*/ 521 h 542"/>
                <a:gd name="T12" fmla="*/ 17 w 339"/>
                <a:gd name="T13" fmla="*/ 427 h 542"/>
                <a:gd name="T14" fmla="*/ 135 w 339"/>
                <a:gd name="T15" fmla="*/ 460 h 542"/>
                <a:gd name="T16" fmla="*/ 228 w 339"/>
                <a:gd name="T17" fmla="*/ 391 h 542"/>
                <a:gd name="T18" fmla="*/ 0 w 339"/>
                <a:gd name="T19" fmla="*/ 159 h 542"/>
                <a:gd name="T20" fmla="*/ 184 w 339"/>
                <a:gd name="T21" fmla="*/ 0 h 542"/>
                <a:gd name="T22" fmla="*/ 310 w 339"/>
                <a:gd name="T23" fmla="*/ 20 h 542"/>
                <a:gd name="T24" fmla="*/ 298 w 339"/>
                <a:gd name="T25" fmla="*/ 10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2">
                  <a:moveTo>
                    <a:pt x="298" y="106"/>
                  </a:moveTo>
                  <a:cubicBezTo>
                    <a:pt x="265" y="94"/>
                    <a:pt x="228" y="81"/>
                    <a:pt x="192" y="81"/>
                  </a:cubicBezTo>
                  <a:cubicBezTo>
                    <a:pt x="155" y="81"/>
                    <a:pt x="110" y="98"/>
                    <a:pt x="110" y="155"/>
                  </a:cubicBezTo>
                  <a:cubicBezTo>
                    <a:pt x="110" y="244"/>
                    <a:pt x="338" y="208"/>
                    <a:pt x="338" y="383"/>
                  </a:cubicBezTo>
                  <a:cubicBezTo>
                    <a:pt x="338" y="497"/>
                    <a:pt x="249" y="541"/>
                    <a:pt x="143" y="541"/>
                  </a:cubicBezTo>
                  <a:cubicBezTo>
                    <a:pt x="86" y="541"/>
                    <a:pt x="61" y="533"/>
                    <a:pt x="9" y="521"/>
                  </a:cubicBezTo>
                  <a:lnTo>
                    <a:pt x="17" y="427"/>
                  </a:lnTo>
                  <a:cubicBezTo>
                    <a:pt x="53" y="448"/>
                    <a:pt x="94" y="460"/>
                    <a:pt x="135" y="460"/>
                  </a:cubicBezTo>
                  <a:cubicBezTo>
                    <a:pt x="175" y="460"/>
                    <a:pt x="228" y="440"/>
                    <a:pt x="228" y="391"/>
                  </a:cubicBezTo>
                  <a:cubicBezTo>
                    <a:pt x="228" y="293"/>
                    <a:pt x="0" y="334"/>
                    <a:pt x="0" y="159"/>
                  </a:cubicBezTo>
                  <a:cubicBezTo>
                    <a:pt x="0" y="41"/>
                    <a:pt x="90" y="0"/>
                    <a:pt x="184" y="0"/>
                  </a:cubicBezTo>
                  <a:cubicBezTo>
                    <a:pt x="228" y="0"/>
                    <a:pt x="269" y="4"/>
                    <a:pt x="310" y="20"/>
                  </a:cubicBezTo>
                  <a:lnTo>
                    <a:pt x="298"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7" name="Freeform 416"/>
            <p:cNvSpPr>
              <a:spLocks noChangeArrowheads="1"/>
            </p:cNvSpPr>
            <p:nvPr/>
          </p:nvSpPr>
          <p:spPr bwMode="auto">
            <a:xfrm>
              <a:off x="2504" y="2549"/>
              <a:ext cx="80" cy="118"/>
            </a:xfrm>
            <a:custGeom>
              <a:avLst/>
              <a:gdLst>
                <a:gd name="T0" fmla="*/ 0 w 355"/>
                <a:gd name="T1" fmla="*/ 0 h 526"/>
                <a:gd name="T2" fmla="*/ 134 w 355"/>
                <a:gd name="T3" fmla="*/ 0 h 526"/>
                <a:gd name="T4" fmla="*/ 354 w 355"/>
                <a:gd name="T5" fmla="*/ 159 h 526"/>
                <a:gd name="T6" fmla="*/ 150 w 355"/>
                <a:gd name="T7" fmla="*/ 326 h 526"/>
                <a:gd name="T8" fmla="*/ 106 w 355"/>
                <a:gd name="T9" fmla="*/ 326 h 526"/>
                <a:gd name="T10" fmla="*/ 106 w 355"/>
                <a:gd name="T11" fmla="*/ 525 h 526"/>
                <a:gd name="T12" fmla="*/ 0 w 355"/>
                <a:gd name="T13" fmla="*/ 525 h 526"/>
                <a:gd name="T14" fmla="*/ 0 w 355"/>
                <a:gd name="T15" fmla="*/ 0 h 526"/>
                <a:gd name="T16" fmla="*/ 106 w 355"/>
                <a:gd name="T17" fmla="*/ 240 h 526"/>
                <a:gd name="T18" fmla="*/ 142 w 355"/>
                <a:gd name="T19" fmla="*/ 240 h 526"/>
                <a:gd name="T20" fmla="*/ 240 w 355"/>
                <a:gd name="T21" fmla="*/ 163 h 526"/>
                <a:gd name="T22" fmla="*/ 142 w 355"/>
                <a:gd name="T23" fmla="*/ 82 h 526"/>
                <a:gd name="T24" fmla="*/ 106 w 355"/>
                <a:gd name="T25" fmla="*/ 82 h 526"/>
                <a:gd name="T26" fmla="*/ 106 w 355"/>
                <a:gd name="T27"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5" h="526">
                  <a:moveTo>
                    <a:pt x="0" y="0"/>
                  </a:moveTo>
                  <a:lnTo>
                    <a:pt x="134" y="0"/>
                  </a:lnTo>
                  <a:cubicBezTo>
                    <a:pt x="248" y="0"/>
                    <a:pt x="354" y="33"/>
                    <a:pt x="354" y="159"/>
                  </a:cubicBezTo>
                  <a:cubicBezTo>
                    <a:pt x="354" y="281"/>
                    <a:pt x="264" y="326"/>
                    <a:pt x="150" y="326"/>
                  </a:cubicBezTo>
                  <a:lnTo>
                    <a:pt x="106" y="326"/>
                  </a:lnTo>
                  <a:lnTo>
                    <a:pt x="106" y="525"/>
                  </a:lnTo>
                  <a:lnTo>
                    <a:pt x="0" y="525"/>
                  </a:lnTo>
                  <a:lnTo>
                    <a:pt x="0" y="0"/>
                  </a:lnTo>
                  <a:close/>
                  <a:moveTo>
                    <a:pt x="106" y="240"/>
                  </a:moveTo>
                  <a:lnTo>
                    <a:pt x="142" y="240"/>
                  </a:lnTo>
                  <a:cubicBezTo>
                    <a:pt x="195" y="240"/>
                    <a:pt x="240" y="224"/>
                    <a:pt x="240" y="163"/>
                  </a:cubicBezTo>
                  <a:cubicBezTo>
                    <a:pt x="240" y="102"/>
                    <a:pt x="195" y="82"/>
                    <a:pt x="142" y="82"/>
                  </a:cubicBezTo>
                  <a:lnTo>
                    <a:pt x="106" y="82"/>
                  </a:lnTo>
                  <a:lnTo>
                    <a:pt x="106"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8" name="Freeform 417"/>
            <p:cNvSpPr>
              <a:spLocks noChangeArrowheads="1"/>
            </p:cNvSpPr>
            <p:nvPr/>
          </p:nvSpPr>
          <p:spPr bwMode="auto">
            <a:xfrm>
              <a:off x="2591" y="2577"/>
              <a:ext cx="64" cy="91"/>
            </a:xfrm>
            <a:custGeom>
              <a:avLst/>
              <a:gdLst>
                <a:gd name="T0" fmla="*/ 260 w 286"/>
                <a:gd name="T1" fmla="*/ 90 h 404"/>
                <a:gd name="T2" fmla="*/ 171 w 286"/>
                <a:gd name="T3" fmla="*/ 74 h 404"/>
                <a:gd name="T4" fmla="*/ 110 w 286"/>
                <a:gd name="T5" fmla="*/ 114 h 404"/>
                <a:gd name="T6" fmla="*/ 285 w 286"/>
                <a:gd name="T7" fmla="*/ 277 h 404"/>
                <a:gd name="T8" fmla="*/ 122 w 286"/>
                <a:gd name="T9" fmla="*/ 403 h 404"/>
                <a:gd name="T10" fmla="*/ 8 w 286"/>
                <a:gd name="T11" fmla="*/ 387 h 404"/>
                <a:gd name="T12" fmla="*/ 12 w 286"/>
                <a:gd name="T13" fmla="*/ 306 h 404"/>
                <a:gd name="T14" fmla="*/ 110 w 286"/>
                <a:gd name="T15" fmla="*/ 330 h 404"/>
                <a:gd name="T16" fmla="*/ 175 w 286"/>
                <a:gd name="T17" fmla="*/ 281 h 404"/>
                <a:gd name="T18" fmla="*/ 0 w 286"/>
                <a:gd name="T19" fmla="*/ 118 h 404"/>
                <a:gd name="T20" fmla="*/ 150 w 286"/>
                <a:gd name="T21" fmla="*/ 0 h 404"/>
                <a:gd name="T22" fmla="*/ 260 w 286"/>
                <a:gd name="T23" fmla="*/ 13 h 404"/>
                <a:gd name="T24" fmla="*/ 260 w 286"/>
                <a:gd name="T25"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0" y="90"/>
                  </a:moveTo>
                  <a:cubicBezTo>
                    <a:pt x="228" y="78"/>
                    <a:pt x="207" y="74"/>
                    <a:pt x="171" y="74"/>
                  </a:cubicBezTo>
                  <a:cubicBezTo>
                    <a:pt x="142" y="74"/>
                    <a:pt x="110" y="82"/>
                    <a:pt x="110" y="114"/>
                  </a:cubicBezTo>
                  <a:cubicBezTo>
                    <a:pt x="110" y="175"/>
                    <a:pt x="285" y="139"/>
                    <a:pt x="285" y="277"/>
                  </a:cubicBezTo>
                  <a:cubicBezTo>
                    <a:pt x="285" y="367"/>
                    <a:pt x="203" y="403"/>
                    <a:pt x="122" y="403"/>
                  </a:cubicBezTo>
                  <a:cubicBezTo>
                    <a:pt x="85" y="403"/>
                    <a:pt x="44" y="395"/>
                    <a:pt x="8" y="387"/>
                  </a:cubicBezTo>
                  <a:lnTo>
                    <a:pt x="12" y="306"/>
                  </a:lnTo>
                  <a:cubicBezTo>
                    <a:pt x="44" y="322"/>
                    <a:pt x="77" y="330"/>
                    <a:pt x="110" y="330"/>
                  </a:cubicBezTo>
                  <a:cubicBezTo>
                    <a:pt x="134" y="330"/>
                    <a:pt x="175" y="322"/>
                    <a:pt x="175" y="281"/>
                  </a:cubicBezTo>
                  <a:cubicBezTo>
                    <a:pt x="175" y="204"/>
                    <a:pt x="0" y="257"/>
                    <a:pt x="0" y="118"/>
                  </a:cubicBezTo>
                  <a:cubicBezTo>
                    <a:pt x="0" y="37"/>
                    <a:pt x="73" y="0"/>
                    <a:pt x="150" y="0"/>
                  </a:cubicBezTo>
                  <a:cubicBezTo>
                    <a:pt x="199" y="0"/>
                    <a:pt x="228" y="8"/>
                    <a:pt x="260" y="13"/>
                  </a:cubicBezTo>
                  <a:lnTo>
                    <a:pt x="260"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9" name="Freeform 418"/>
            <p:cNvSpPr>
              <a:spLocks noChangeArrowheads="1"/>
            </p:cNvSpPr>
            <p:nvPr/>
          </p:nvSpPr>
          <p:spPr bwMode="auto">
            <a:xfrm>
              <a:off x="409" y="2917"/>
              <a:ext cx="80" cy="118"/>
            </a:xfrm>
            <a:custGeom>
              <a:avLst/>
              <a:gdLst>
                <a:gd name="T0" fmla="*/ 4 w 359"/>
                <a:gd name="T1" fmla="*/ 0 h 526"/>
                <a:gd name="T2" fmla="*/ 139 w 359"/>
                <a:gd name="T3" fmla="*/ 0 h 526"/>
                <a:gd name="T4" fmla="*/ 358 w 359"/>
                <a:gd name="T5" fmla="*/ 158 h 526"/>
                <a:gd name="T6" fmla="*/ 155 w 359"/>
                <a:gd name="T7" fmla="*/ 325 h 526"/>
                <a:gd name="T8" fmla="*/ 106 w 359"/>
                <a:gd name="T9" fmla="*/ 325 h 526"/>
                <a:gd name="T10" fmla="*/ 106 w 359"/>
                <a:gd name="T11" fmla="*/ 525 h 526"/>
                <a:gd name="T12" fmla="*/ 0 w 359"/>
                <a:gd name="T13" fmla="*/ 525 h 526"/>
                <a:gd name="T14" fmla="*/ 0 w 359"/>
                <a:gd name="T15" fmla="*/ 0 h 526"/>
                <a:gd name="T16" fmla="*/ 4 w 359"/>
                <a:gd name="T17" fmla="*/ 0 h 526"/>
                <a:gd name="T18" fmla="*/ 106 w 359"/>
                <a:gd name="T19" fmla="*/ 240 h 526"/>
                <a:gd name="T20" fmla="*/ 147 w 359"/>
                <a:gd name="T21" fmla="*/ 240 h 526"/>
                <a:gd name="T22" fmla="*/ 244 w 359"/>
                <a:gd name="T23" fmla="*/ 162 h 526"/>
                <a:gd name="T24" fmla="*/ 147 w 359"/>
                <a:gd name="T25" fmla="*/ 81 h 526"/>
                <a:gd name="T26" fmla="*/ 106 w 359"/>
                <a:gd name="T27" fmla="*/ 81 h 526"/>
                <a:gd name="T28" fmla="*/ 106 w 359"/>
                <a:gd name="T29"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6">
                  <a:moveTo>
                    <a:pt x="4" y="0"/>
                  </a:moveTo>
                  <a:lnTo>
                    <a:pt x="139" y="0"/>
                  </a:lnTo>
                  <a:cubicBezTo>
                    <a:pt x="253" y="0"/>
                    <a:pt x="358" y="32"/>
                    <a:pt x="358" y="158"/>
                  </a:cubicBezTo>
                  <a:cubicBezTo>
                    <a:pt x="358" y="281"/>
                    <a:pt x="269" y="325"/>
                    <a:pt x="155" y="325"/>
                  </a:cubicBezTo>
                  <a:lnTo>
                    <a:pt x="106" y="325"/>
                  </a:lnTo>
                  <a:lnTo>
                    <a:pt x="106" y="525"/>
                  </a:lnTo>
                  <a:lnTo>
                    <a:pt x="0" y="525"/>
                  </a:lnTo>
                  <a:lnTo>
                    <a:pt x="0" y="0"/>
                  </a:lnTo>
                  <a:lnTo>
                    <a:pt x="4" y="0"/>
                  </a:lnTo>
                  <a:close/>
                  <a:moveTo>
                    <a:pt x="106" y="240"/>
                  </a:moveTo>
                  <a:lnTo>
                    <a:pt x="147" y="240"/>
                  </a:lnTo>
                  <a:cubicBezTo>
                    <a:pt x="200" y="240"/>
                    <a:pt x="244" y="223"/>
                    <a:pt x="244" y="162"/>
                  </a:cubicBezTo>
                  <a:cubicBezTo>
                    <a:pt x="244" y="100"/>
                    <a:pt x="200" y="81"/>
                    <a:pt x="147" y="81"/>
                  </a:cubicBezTo>
                  <a:lnTo>
                    <a:pt x="106" y="81"/>
                  </a:lnTo>
                  <a:lnTo>
                    <a:pt x="106"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0" name="Freeform 419"/>
            <p:cNvSpPr>
              <a:spLocks noChangeArrowheads="1"/>
            </p:cNvSpPr>
            <p:nvPr/>
          </p:nvSpPr>
          <p:spPr bwMode="auto">
            <a:xfrm>
              <a:off x="498" y="2946"/>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0 h 404"/>
                <a:gd name="T18" fmla="*/ 338 w 363"/>
                <a:gd name="T19" fmla="*/ 370 h 404"/>
                <a:gd name="T20" fmla="*/ 269 w 363"/>
                <a:gd name="T21" fmla="*/ 159 h 404"/>
                <a:gd name="T22" fmla="*/ 187 w 363"/>
                <a:gd name="T23" fmla="*/ 69 h 404"/>
                <a:gd name="T24" fmla="*/ 98 w 363"/>
                <a:gd name="T25" fmla="*/ 159 h 404"/>
                <a:gd name="T26" fmla="*/ 269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30"/>
                    <a:pt x="0" y="203"/>
                  </a:cubicBezTo>
                  <a:cubicBezTo>
                    <a:pt x="0" y="94"/>
                    <a:pt x="61" y="0"/>
                    <a:pt x="179" y="0"/>
                  </a:cubicBezTo>
                  <a:cubicBezTo>
                    <a:pt x="322" y="0"/>
                    <a:pt x="362" y="98"/>
                    <a:pt x="362" y="232"/>
                  </a:cubicBezTo>
                  <a:lnTo>
                    <a:pt x="94" y="232"/>
                  </a:lnTo>
                  <a:cubicBezTo>
                    <a:pt x="98" y="293"/>
                    <a:pt x="143" y="330"/>
                    <a:pt x="204" y="330"/>
                  </a:cubicBezTo>
                  <a:cubicBezTo>
                    <a:pt x="252" y="330"/>
                    <a:pt x="293" y="313"/>
                    <a:pt x="330" y="289"/>
                  </a:cubicBezTo>
                  <a:lnTo>
                    <a:pt x="330" y="370"/>
                  </a:lnTo>
                  <a:lnTo>
                    <a:pt x="338" y="370"/>
                  </a:lnTo>
                  <a:close/>
                  <a:moveTo>
                    <a:pt x="269" y="159"/>
                  </a:moveTo>
                  <a:cubicBezTo>
                    <a:pt x="265" y="110"/>
                    <a:pt x="244" y="69"/>
                    <a:pt x="187" y="69"/>
                  </a:cubicBezTo>
                  <a:cubicBezTo>
                    <a:pt x="130"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1" name="Freeform 420"/>
            <p:cNvSpPr>
              <a:spLocks noChangeArrowheads="1"/>
            </p:cNvSpPr>
            <p:nvPr/>
          </p:nvSpPr>
          <p:spPr bwMode="auto">
            <a:xfrm>
              <a:off x="600" y="2945"/>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4" y="61"/>
                    <a:pt x="134" y="0"/>
                    <a:pt x="195" y="0"/>
                  </a:cubicBezTo>
                  <a:cubicBezTo>
                    <a:pt x="204" y="0"/>
                    <a:pt x="216" y="0"/>
                    <a:pt x="228" y="4"/>
                  </a:cubicBezTo>
                  <a:lnTo>
                    <a:pt x="228" y="106"/>
                  </a:lnTo>
                  <a:cubicBezTo>
                    <a:pt x="220" y="102"/>
                    <a:pt x="199" y="98"/>
                    <a:pt x="183" y="98"/>
                  </a:cubicBezTo>
                  <a:cubicBezTo>
                    <a:pt x="102" y="98"/>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2" name="Freeform 421"/>
            <p:cNvSpPr>
              <a:spLocks noChangeArrowheads="1"/>
            </p:cNvSpPr>
            <p:nvPr/>
          </p:nvSpPr>
          <p:spPr bwMode="auto">
            <a:xfrm>
              <a:off x="656" y="2946"/>
              <a:ext cx="66" cy="91"/>
            </a:xfrm>
            <a:custGeom>
              <a:avLst/>
              <a:gdLst>
                <a:gd name="T0" fmla="*/ 277 w 294"/>
                <a:gd name="T1" fmla="*/ 89 h 404"/>
                <a:gd name="T2" fmla="*/ 208 w 294"/>
                <a:gd name="T3" fmla="*/ 77 h 404"/>
                <a:gd name="T4" fmla="*/ 106 w 294"/>
                <a:gd name="T5" fmla="*/ 199 h 404"/>
                <a:gd name="T6" fmla="*/ 212 w 294"/>
                <a:gd name="T7" fmla="*/ 326 h 404"/>
                <a:gd name="T8" fmla="*/ 289 w 294"/>
                <a:gd name="T9" fmla="*/ 309 h 404"/>
                <a:gd name="T10" fmla="*/ 293 w 294"/>
                <a:gd name="T11" fmla="*/ 391 h 404"/>
                <a:gd name="T12" fmla="*/ 192 w 294"/>
                <a:gd name="T13" fmla="*/ 403 h 404"/>
                <a:gd name="T14" fmla="*/ 0 w 294"/>
                <a:gd name="T15" fmla="*/ 199 h 404"/>
                <a:gd name="T16" fmla="*/ 188 w 294"/>
                <a:gd name="T17" fmla="*/ 0 h 404"/>
                <a:gd name="T18" fmla="*/ 285 w 294"/>
                <a:gd name="T19" fmla="*/ 12 h 404"/>
                <a:gd name="T20" fmla="*/ 277 w 294"/>
                <a:gd name="T21"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89"/>
                  </a:moveTo>
                  <a:cubicBezTo>
                    <a:pt x="261" y="81"/>
                    <a:pt x="241" y="77"/>
                    <a:pt x="208" y="77"/>
                  </a:cubicBezTo>
                  <a:cubicBezTo>
                    <a:pt x="147" y="77"/>
                    <a:pt x="106" y="126"/>
                    <a:pt x="106" y="199"/>
                  </a:cubicBezTo>
                  <a:cubicBezTo>
                    <a:pt x="106" y="269"/>
                    <a:pt x="139" y="326"/>
                    <a:pt x="212" y="326"/>
                  </a:cubicBezTo>
                  <a:cubicBezTo>
                    <a:pt x="241" y="326"/>
                    <a:pt x="273" y="313"/>
                    <a:pt x="289" y="309"/>
                  </a:cubicBezTo>
                  <a:lnTo>
                    <a:pt x="293" y="391"/>
                  </a:lnTo>
                  <a:cubicBezTo>
                    <a:pt x="265" y="399"/>
                    <a:pt x="232" y="403"/>
                    <a:pt x="192" y="403"/>
                  </a:cubicBezTo>
                  <a:cubicBezTo>
                    <a:pt x="65" y="403"/>
                    <a:pt x="0" y="318"/>
                    <a:pt x="0" y="199"/>
                  </a:cubicBezTo>
                  <a:cubicBezTo>
                    <a:pt x="0" y="89"/>
                    <a:pt x="65" y="0"/>
                    <a:pt x="188" y="0"/>
                  </a:cubicBezTo>
                  <a:cubicBezTo>
                    <a:pt x="228" y="0"/>
                    <a:pt x="257" y="4"/>
                    <a:pt x="285" y="12"/>
                  </a:cubicBezTo>
                  <a:lnTo>
                    <a:pt x="277"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3" name="Freeform 422"/>
            <p:cNvSpPr>
              <a:spLocks noChangeArrowheads="1"/>
            </p:cNvSpPr>
            <p:nvPr/>
          </p:nvSpPr>
          <p:spPr bwMode="auto">
            <a:xfrm>
              <a:off x="732" y="2946"/>
              <a:ext cx="82" cy="91"/>
            </a:xfrm>
            <a:custGeom>
              <a:avLst/>
              <a:gdLst>
                <a:gd name="T0" fmla="*/ 338 w 364"/>
                <a:gd name="T1" fmla="*/ 370 h 404"/>
                <a:gd name="T2" fmla="*/ 204 w 364"/>
                <a:gd name="T3" fmla="*/ 403 h 404"/>
                <a:gd name="T4" fmla="*/ 0 w 364"/>
                <a:gd name="T5" fmla="*/ 203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0 h 404"/>
                <a:gd name="T18" fmla="*/ 338 w 364"/>
                <a:gd name="T19" fmla="*/ 370 h 404"/>
                <a:gd name="T20" fmla="*/ 269 w 364"/>
                <a:gd name="T21" fmla="*/ 159 h 404"/>
                <a:gd name="T22" fmla="*/ 187 w 364"/>
                <a:gd name="T23" fmla="*/ 69 h 404"/>
                <a:gd name="T24" fmla="*/ 98 w 364"/>
                <a:gd name="T25" fmla="*/ 159 h 404"/>
                <a:gd name="T26" fmla="*/ 269 w 364"/>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0"/>
                  </a:moveTo>
                  <a:cubicBezTo>
                    <a:pt x="301" y="391"/>
                    <a:pt x="261" y="403"/>
                    <a:pt x="204" y="403"/>
                  </a:cubicBezTo>
                  <a:cubicBezTo>
                    <a:pt x="78" y="403"/>
                    <a:pt x="0" y="330"/>
                    <a:pt x="0" y="203"/>
                  </a:cubicBezTo>
                  <a:cubicBezTo>
                    <a:pt x="0" y="94"/>
                    <a:pt x="61" y="0"/>
                    <a:pt x="179" y="0"/>
                  </a:cubicBezTo>
                  <a:cubicBezTo>
                    <a:pt x="322" y="0"/>
                    <a:pt x="363" y="98"/>
                    <a:pt x="363" y="232"/>
                  </a:cubicBezTo>
                  <a:lnTo>
                    <a:pt x="94" y="232"/>
                  </a:lnTo>
                  <a:cubicBezTo>
                    <a:pt x="98" y="293"/>
                    <a:pt x="143" y="330"/>
                    <a:pt x="204" y="330"/>
                  </a:cubicBezTo>
                  <a:cubicBezTo>
                    <a:pt x="253" y="330"/>
                    <a:pt x="293" y="313"/>
                    <a:pt x="330" y="289"/>
                  </a:cubicBezTo>
                  <a:lnTo>
                    <a:pt x="330" y="370"/>
                  </a:lnTo>
                  <a:lnTo>
                    <a:pt x="338" y="370"/>
                  </a:lnTo>
                  <a:close/>
                  <a:moveTo>
                    <a:pt x="269" y="159"/>
                  </a:moveTo>
                  <a:cubicBezTo>
                    <a:pt x="265" y="110"/>
                    <a:pt x="244" y="69"/>
                    <a:pt x="187" y="69"/>
                  </a:cubicBezTo>
                  <a:cubicBezTo>
                    <a:pt x="130"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4" name="Freeform 423"/>
            <p:cNvSpPr>
              <a:spLocks noChangeArrowheads="1"/>
            </p:cNvSpPr>
            <p:nvPr/>
          </p:nvSpPr>
          <p:spPr bwMode="auto">
            <a:xfrm>
              <a:off x="830" y="2945"/>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0 h 396"/>
                <a:gd name="T12" fmla="*/ 358 w 359"/>
                <a:gd name="T13" fmla="*/ 395 h 396"/>
                <a:gd name="T14" fmla="*/ 256 w 359"/>
                <a:gd name="T15" fmla="*/ 395 h 396"/>
                <a:gd name="T16" fmla="*/ 256 w 359"/>
                <a:gd name="T17" fmla="*/ 187 h 396"/>
                <a:gd name="T18" fmla="*/ 191 w 359"/>
                <a:gd name="T19" fmla="*/ 77 h 396"/>
                <a:gd name="T20" fmla="*/ 102 w 359"/>
                <a:gd name="T21" fmla="*/ 203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0"/>
                  </a:cubicBezTo>
                  <a:lnTo>
                    <a:pt x="358" y="395"/>
                  </a:lnTo>
                  <a:lnTo>
                    <a:pt x="256" y="395"/>
                  </a:lnTo>
                  <a:lnTo>
                    <a:pt x="256" y="187"/>
                  </a:lnTo>
                  <a:cubicBezTo>
                    <a:pt x="256" y="138"/>
                    <a:pt x="256" y="77"/>
                    <a:pt x="191" y="77"/>
                  </a:cubicBezTo>
                  <a:cubicBezTo>
                    <a:pt x="118" y="77"/>
                    <a:pt x="102" y="155"/>
                    <a:pt x="102" y="203"/>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5" name="Freeform 424"/>
            <p:cNvSpPr>
              <a:spLocks noChangeArrowheads="1"/>
            </p:cNvSpPr>
            <p:nvPr/>
          </p:nvSpPr>
          <p:spPr bwMode="auto">
            <a:xfrm>
              <a:off x="926" y="2922"/>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8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3"/>
                  </a:lnTo>
                  <a:lnTo>
                    <a:pt x="175" y="0"/>
                  </a:lnTo>
                  <a:lnTo>
                    <a:pt x="175" y="110"/>
                  </a:lnTo>
                  <a:lnTo>
                    <a:pt x="265" y="110"/>
                  </a:lnTo>
                  <a:lnTo>
                    <a:pt x="265" y="183"/>
                  </a:lnTo>
                  <a:lnTo>
                    <a:pt x="175" y="183"/>
                  </a:lnTo>
                  <a:lnTo>
                    <a:pt x="175" y="362"/>
                  </a:lnTo>
                  <a:cubicBezTo>
                    <a:pt x="175" y="395"/>
                    <a:pt x="184" y="428"/>
                    <a:pt x="224" y="428"/>
                  </a:cubicBezTo>
                  <a:cubicBezTo>
                    <a:pt x="241" y="428"/>
                    <a:pt x="261" y="424"/>
                    <a:pt x="269" y="415"/>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6" name="Freeform 425"/>
            <p:cNvSpPr>
              <a:spLocks noChangeArrowheads="1"/>
            </p:cNvSpPr>
            <p:nvPr/>
          </p:nvSpPr>
          <p:spPr bwMode="auto">
            <a:xfrm>
              <a:off x="997" y="2945"/>
              <a:ext cx="78" cy="91"/>
            </a:xfrm>
            <a:custGeom>
              <a:avLst/>
              <a:gdLst>
                <a:gd name="T0" fmla="*/ 40 w 347"/>
                <a:gd name="T1" fmla="*/ 28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0 w 347"/>
                <a:gd name="T33" fmla="*/ 28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2"/>
                  </a:lnTo>
                  <a:cubicBezTo>
                    <a:pt x="342" y="252"/>
                    <a:pt x="342" y="280"/>
                    <a:pt x="342" y="309"/>
                  </a:cubicBezTo>
                  <a:cubicBezTo>
                    <a:pt x="342" y="337"/>
                    <a:pt x="346" y="366"/>
                    <a:pt x="346" y="395"/>
                  </a:cubicBezTo>
                  <a:lnTo>
                    <a:pt x="256" y="395"/>
                  </a:lnTo>
                  <a:cubicBezTo>
                    <a:pt x="252" y="374"/>
                    <a:pt x="252" y="350"/>
                    <a:pt x="252" y="338"/>
                  </a:cubicBezTo>
                  <a:lnTo>
                    <a:pt x="252" y="338"/>
                  </a:lnTo>
                  <a:cubicBezTo>
                    <a:pt x="228" y="379"/>
                    <a:pt x="179" y="403"/>
                    <a:pt x="134" y="403"/>
                  </a:cubicBezTo>
                  <a:cubicBezTo>
                    <a:pt x="65" y="403"/>
                    <a:pt x="0" y="362"/>
                    <a:pt x="0" y="289"/>
                  </a:cubicBezTo>
                  <a:cubicBezTo>
                    <a:pt x="0" y="232"/>
                    <a:pt x="28" y="199"/>
                    <a:pt x="65" y="179"/>
                  </a:cubicBezTo>
                  <a:cubicBezTo>
                    <a:pt x="102" y="159"/>
                    <a:pt x="154" y="155"/>
                    <a:pt x="195" y="155"/>
                  </a:cubicBezTo>
                  <a:lnTo>
                    <a:pt x="252" y="155"/>
                  </a:lnTo>
                  <a:cubicBezTo>
                    <a:pt x="252" y="93"/>
                    <a:pt x="224" y="73"/>
                    <a:pt x="167" y="73"/>
                  </a:cubicBezTo>
                  <a:cubicBezTo>
                    <a:pt x="126" y="73"/>
                    <a:pt x="81" y="89"/>
                    <a:pt x="49" y="114"/>
                  </a:cubicBezTo>
                  <a:lnTo>
                    <a:pt x="40" y="28"/>
                  </a:lnTo>
                  <a:close/>
                  <a:moveTo>
                    <a:pt x="159" y="330"/>
                  </a:moveTo>
                  <a:cubicBezTo>
                    <a:pt x="191" y="330"/>
                    <a:pt x="211" y="317"/>
                    <a:pt x="228" y="297"/>
                  </a:cubicBezTo>
                  <a:cubicBezTo>
                    <a:pt x="244" y="277"/>
                    <a:pt x="248" y="248"/>
                    <a:pt x="248" y="216"/>
                  </a:cubicBezTo>
                  <a:lnTo>
                    <a:pt x="203" y="216"/>
                  </a:lnTo>
                  <a:cubicBezTo>
                    <a:pt x="159" y="216"/>
                    <a:pt x="93" y="224"/>
                    <a:pt x="93" y="281"/>
                  </a:cubicBezTo>
                  <a:cubicBezTo>
                    <a:pt x="93" y="317"/>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7" name="Freeform 426"/>
            <p:cNvSpPr>
              <a:spLocks noChangeArrowheads="1"/>
            </p:cNvSpPr>
            <p:nvPr/>
          </p:nvSpPr>
          <p:spPr bwMode="auto">
            <a:xfrm>
              <a:off x="1092" y="2945"/>
              <a:ext cx="84" cy="127"/>
            </a:xfrm>
            <a:custGeom>
              <a:avLst/>
              <a:gdLst>
                <a:gd name="T0" fmla="*/ 375 w 376"/>
                <a:gd name="T1" fmla="*/ 8 h 563"/>
                <a:gd name="T2" fmla="*/ 375 w 376"/>
                <a:gd name="T3" fmla="*/ 358 h 563"/>
                <a:gd name="T4" fmla="*/ 171 w 376"/>
                <a:gd name="T5" fmla="*/ 562 h 563"/>
                <a:gd name="T6" fmla="*/ 37 w 376"/>
                <a:gd name="T7" fmla="*/ 537 h 563"/>
                <a:gd name="T8" fmla="*/ 45 w 376"/>
                <a:gd name="T9" fmla="*/ 452 h 563"/>
                <a:gd name="T10" fmla="*/ 159 w 376"/>
                <a:gd name="T11" fmla="*/ 484 h 563"/>
                <a:gd name="T12" fmla="*/ 277 w 376"/>
                <a:gd name="T13" fmla="*/ 334 h 563"/>
                <a:gd name="T14" fmla="*/ 277 w 376"/>
                <a:gd name="T15" fmla="*/ 334 h 563"/>
                <a:gd name="T16" fmla="*/ 159 w 376"/>
                <a:gd name="T17" fmla="*/ 395 h 563"/>
                <a:gd name="T18" fmla="*/ 0 w 376"/>
                <a:gd name="T19" fmla="*/ 199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199 h 563"/>
                <a:gd name="T32" fmla="*/ 192 w 376"/>
                <a:gd name="T33" fmla="*/ 81 h 563"/>
                <a:gd name="T34" fmla="*/ 102 w 376"/>
                <a:gd name="T35" fmla="*/ 203 h 563"/>
                <a:gd name="T36" fmla="*/ 187 w 376"/>
                <a:gd name="T37" fmla="*/ 322 h 563"/>
                <a:gd name="T38" fmla="*/ 277 w 376"/>
                <a:gd name="T39" fmla="*/ 199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8"/>
                    <a:pt x="37" y="537"/>
                  </a:cubicBezTo>
                  <a:lnTo>
                    <a:pt x="45" y="452"/>
                  </a:lnTo>
                  <a:cubicBezTo>
                    <a:pt x="78" y="468"/>
                    <a:pt x="126" y="484"/>
                    <a:pt x="159" y="484"/>
                  </a:cubicBezTo>
                  <a:cubicBezTo>
                    <a:pt x="269" y="484"/>
                    <a:pt x="277" y="403"/>
                    <a:pt x="277" y="334"/>
                  </a:cubicBezTo>
                  <a:lnTo>
                    <a:pt x="277" y="334"/>
                  </a:lnTo>
                  <a:cubicBezTo>
                    <a:pt x="257" y="366"/>
                    <a:pt x="212" y="395"/>
                    <a:pt x="159" y="395"/>
                  </a:cubicBezTo>
                  <a:cubicBezTo>
                    <a:pt x="45" y="395"/>
                    <a:pt x="0" y="305"/>
                    <a:pt x="0" y="199"/>
                  </a:cubicBezTo>
                  <a:cubicBezTo>
                    <a:pt x="0" y="106"/>
                    <a:pt x="49" y="0"/>
                    <a:pt x="163" y="0"/>
                  </a:cubicBezTo>
                  <a:cubicBezTo>
                    <a:pt x="216" y="0"/>
                    <a:pt x="253" y="16"/>
                    <a:pt x="281" y="61"/>
                  </a:cubicBezTo>
                  <a:lnTo>
                    <a:pt x="281" y="61"/>
                  </a:lnTo>
                  <a:lnTo>
                    <a:pt x="281" y="8"/>
                  </a:lnTo>
                  <a:lnTo>
                    <a:pt x="375" y="8"/>
                  </a:lnTo>
                  <a:close/>
                  <a:moveTo>
                    <a:pt x="277" y="199"/>
                  </a:moveTo>
                  <a:cubicBezTo>
                    <a:pt x="277" y="134"/>
                    <a:pt x="253" y="81"/>
                    <a:pt x="192" y="81"/>
                  </a:cubicBezTo>
                  <a:cubicBezTo>
                    <a:pt x="122" y="81"/>
                    <a:pt x="102" y="142"/>
                    <a:pt x="102" y="203"/>
                  </a:cubicBezTo>
                  <a:cubicBezTo>
                    <a:pt x="102" y="256"/>
                    <a:pt x="130" y="322"/>
                    <a:pt x="187" y="322"/>
                  </a:cubicBezTo>
                  <a:cubicBezTo>
                    <a:pt x="249" y="317"/>
                    <a:pt x="277" y="265"/>
                    <a:pt x="277" y="19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8" name="Freeform 427"/>
            <p:cNvSpPr>
              <a:spLocks noChangeArrowheads="1"/>
            </p:cNvSpPr>
            <p:nvPr/>
          </p:nvSpPr>
          <p:spPr bwMode="auto">
            <a:xfrm>
              <a:off x="1194" y="2946"/>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0 h 404"/>
                <a:gd name="T18" fmla="*/ 338 w 363"/>
                <a:gd name="T19" fmla="*/ 370 h 404"/>
                <a:gd name="T20" fmla="*/ 269 w 363"/>
                <a:gd name="T21" fmla="*/ 159 h 404"/>
                <a:gd name="T22" fmla="*/ 187 w 363"/>
                <a:gd name="T23" fmla="*/ 69 h 404"/>
                <a:gd name="T24" fmla="*/ 98 w 363"/>
                <a:gd name="T25" fmla="*/ 159 h 404"/>
                <a:gd name="T26" fmla="*/ 269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30"/>
                    <a:pt x="0" y="203"/>
                  </a:cubicBezTo>
                  <a:cubicBezTo>
                    <a:pt x="0" y="94"/>
                    <a:pt x="61" y="0"/>
                    <a:pt x="179" y="0"/>
                  </a:cubicBezTo>
                  <a:cubicBezTo>
                    <a:pt x="322" y="0"/>
                    <a:pt x="362" y="98"/>
                    <a:pt x="362" y="232"/>
                  </a:cubicBezTo>
                  <a:lnTo>
                    <a:pt x="94" y="232"/>
                  </a:lnTo>
                  <a:cubicBezTo>
                    <a:pt x="98" y="293"/>
                    <a:pt x="143" y="330"/>
                    <a:pt x="204" y="330"/>
                  </a:cubicBezTo>
                  <a:cubicBezTo>
                    <a:pt x="253" y="330"/>
                    <a:pt x="293" y="313"/>
                    <a:pt x="330" y="289"/>
                  </a:cubicBezTo>
                  <a:lnTo>
                    <a:pt x="330" y="370"/>
                  </a:lnTo>
                  <a:lnTo>
                    <a:pt x="338" y="370"/>
                  </a:lnTo>
                  <a:close/>
                  <a:moveTo>
                    <a:pt x="269" y="159"/>
                  </a:moveTo>
                  <a:cubicBezTo>
                    <a:pt x="265" y="110"/>
                    <a:pt x="244" y="69"/>
                    <a:pt x="187" y="69"/>
                  </a:cubicBezTo>
                  <a:cubicBezTo>
                    <a:pt x="130"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9" name="Freeform 428"/>
            <p:cNvSpPr>
              <a:spLocks noChangeArrowheads="1"/>
            </p:cNvSpPr>
            <p:nvPr/>
          </p:nvSpPr>
          <p:spPr bwMode="auto">
            <a:xfrm>
              <a:off x="1336" y="2945"/>
              <a:ext cx="92" cy="91"/>
            </a:xfrm>
            <a:custGeom>
              <a:avLst/>
              <a:gdLst>
                <a:gd name="T0" fmla="*/ 204 w 408"/>
                <a:gd name="T1" fmla="*/ 0 h 404"/>
                <a:gd name="T2" fmla="*/ 407 w 408"/>
                <a:gd name="T3" fmla="*/ 203 h 404"/>
                <a:gd name="T4" fmla="*/ 204 w 408"/>
                <a:gd name="T5" fmla="*/ 403 h 404"/>
                <a:gd name="T6" fmla="*/ 0 w 408"/>
                <a:gd name="T7" fmla="*/ 203 h 404"/>
                <a:gd name="T8" fmla="*/ 204 w 408"/>
                <a:gd name="T9" fmla="*/ 0 h 404"/>
                <a:gd name="T10" fmla="*/ 204 w 408"/>
                <a:gd name="T11" fmla="*/ 326 h 404"/>
                <a:gd name="T12" fmla="*/ 301 w 408"/>
                <a:gd name="T13" fmla="*/ 191 h 404"/>
                <a:gd name="T14" fmla="*/ 204 w 408"/>
                <a:gd name="T15" fmla="*/ 77 h 404"/>
                <a:gd name="T16" fmla="*/ 106 w 408"/>
                <a:gd name="T17" fmla="*/ 191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3"/>
                  </a:cubicBezTo>
                  <a:cubicBezTo>
                    <a:pt x="407" y="313"/>
                    <a:pt x="334" y="403"/>
                    <a:pt x="204" y="403"/>
                  </a:cubicBezTo>
                  <a:cubicBezTo>
                    <a:pt x="78" y="403"/>
                    <a:pt x="0" y="313"/>
                    <a:pt x="0" y="203"/>
                  </a:cubicBezTo>
                  <a:cubicBezTo>
                    <a:pt x="0" y="77"/>
                    <a:pt x="90" y="0"/>
                    <a:pt x="204" y="0"/>
                  </a:cubicBezTo>
                  <a:close/>
                  <a:moveTo>
                    <a:pt x="204" y="326"/>
                  </a:moveTo>
                  <a:cubicBezTo>
                    <a:pt x="281" y="326"/>
                    <a:pt x="301" y="256"/>
                    <a:pt x="301" y="191"/>
                  </a:cubicBezTo>
                  <a:cubicBezTo>
                    <a:pt x="301" y="130"/>
                    <a:pt x="269" y="77"/>
                    <a:pt x="204" y="77"/>
                  </a:cubicBezTo>
                  <a:cubicBezTo>
                    <a:pt x="139" y="77"/>
                    <a:pt x="106" y="134"/>
                    <a:pt x="106" y="191"/>
                  </a:cubicBezTo>
                  <a:cubicBezTo>
                    <a:pt x="106" y="256"/>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0" name="Freeform 429"/>
            <p:cNvSpPr>
              <a:spLocks noChangeArrowheads="1"/>
            </p:cNvSpPr>
            <p:nvPr/>
          </p:nvSpPr>
          <p:spPr bwMode="auto">
            <a:xfrm>
              <a:off x="1438" y="2905"/>
              <a:ext cx="60" cy="129"/>
            </a:xfrm>
            <a:custGeom>
              <a:avLst/>
              <a:gdLst>
                <a:gd name="T0" fmla="*/ 0 w 270"/>
                <a:gd name="T1" fmla="*/ 256 h 575"/>
                <a:gd name="T2" fmla="*/ 0 w 270"/>
                <a:gd name="T3" fmla="*/ 183 h 575"/>
                <a:gd name="T4" fmla="*/ 73 w 270"/>
                <a:gd name="T5" fmla="*/ 183 h 575"/>
                <a:gd name="T6" fmla="*/ 73 w 270"/>
                <a:gd name="T7" fmla="*/ 130 h 575"/>
                <a:gd name="T8" fmla="*/ 195 w 270"/>
                <a:gd name="T9" fmla="*/ 0 h 575"/>
                <a:gd name="T10" fmla="*/ 269 w 270"/>
                <a:gd name="T11" fmla="*/ 8 h 575"/>
                <a:gd name="T12" fmla="*/ 261 w 270"/>
                <a:gd name="T13" fmla="*/ 89 h 575"/>
                <a:gd name="T14" fmla="*/ 216 w 270"/>
                <a:gd name="T15" fmla="*/ 77 h 575"/>
                <a:gd name="T16" fmla="*/ 171 w 270"/>
                <a:gd name="T17" fmla="*/ 138 h 575"/>
                <a:gd name="T18" fmla="*/ 171 w 270"/>
                <a:gd name="T19" fmla="*/ 187 h 575"/>
                <a:gd name="T20" fmla="*/ 261 w 270"/>
                <a:gd name="T21" fmla="*/ 187 h 575"/>
                <a:gd name="T22" fmla="*/ 261 w 270"/>
                <a:gd name="T23" fmla="*/ 260 h 575"/>
                <a:gd name="T24" fmla="*/ 171 w 270"/>
                <a:gd name="T25" fmla="*/ 260 h 575"/>
                <a:gd name="T26" fmla="*/ 171 w 270"/>
                <a:gd name="T27" fmla="*/ 574 h 575"/>
                <a:gd name="T28" fmla="*/ 69 w 270"/>
                <a:gd name="T29" fmla="*/ 574 h 575"/>
                <a:gd name="T30" fmla="*/ 69 w 270"/>
                <a:gd name="T31" fmla="*/ 256 h 575"/>
                <a:gd name="T32" fmla="*/ 0 w 270"/>
                <a:gd name="T33" fmla="*/ 25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6"/>
                  </a:moveTo>
                  <a:lnTo>
                    <a:pt x="0" y="183"/>
                  </a:lnTo>
                  <a:lnTo>
                    <a:pt x="73" y="183"/>
                  </a:lnTo>
                  <a:lnTo>
                    <a:pt x="73" y="130"/>
                  </a:lnTo>
                  <a:cubicBezTo>
                    <a:pt x="73" y="53"/>
                    <a:pt x="118" y="0"/>
                    <a:pt x="195" y="0"/>
                  </a:cubicBezTo>
                  <a:cubicBezTo>
                    <a:pt x="220" y="0"/>
                    <a:pt x="248" y="4"/>
                    <a:pt x="269" y="8"/>
                  </a:cubicBezTo>
                  <a:lnTo>
                    <a:pt x="261" y="89"/>
                  </a:lnTo>
                  <a:cubicBezTo>
                    <a:pt x="253" y="85"/>
                    <a:pt x="240" y="77"/>
                    <a:pt x="216" y="77"/>
                  </a:cubicBezTo>
                  <a:cubicBezTo>
                    <a:pt x="183" y="77"/>
                    <a:pt x="171" y="106"/>
                    <a:pt x="171" y="138"/>
                  </a:cubicBezTo>
                  <a:lnTo>
                    <a:pt x="171" y="187"/>
                  </a:lnTo>
                  <a:lnTo>
                    <a:pt x="261" y="187"/>
                  </a:lnTo>
                  <a:lnTo>
                    <a:pt x="261" y="260"/>
                  </a:lnTo>
                  <a:lnTo>
                    <a:pt x="171" y="260"/>
                  </a:lnTo>
                  <a:lnTo>
                    <a:pt x="171" y="574"/>
                  </a:lnTo>
                  <a:lnTo>
                    <a:pt x="69" y="574"/>
                  </a:lnTo>
                  <a:lnTo>
                    <a:pt x="69" y="256"/>
                  </a:lnTo>
                  <a:lnTo>
                    <a:pt x="0" y="25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1" name="Freeform 430"/>
            <p:cNvSpPr>
              <a:spLocks noChangeArrowheads="1"/>
            </p:cNvSpPr>
            <p:nvPr/>
          </p:nvSpPr>
          <p:spPr bwMode="auto">
            <a:xfrm>
              <a:off x="1553" y="2945"/>
              <a:ext cx="92" cy="91"/>
            </a:xfrm>
            <a:custGeom>
              <a:avLst/>
              <a:gdLst>
                <a:gd name="T0" fmla="*/ 204 w 408"/>
                <a:gd name="T1" fmla="*/ 0 h 404"/>
                <a:gd name="T2" fmla="*/ 407 w 408"/>
                <a:gd name="T3" fmla="*/ 203 h 404"/>
                <a:gd name="T4" fmla="*/ 204 w 408"/>
                <a:gd name="T5" fmla="*/ 403 h 404"/>
                <a:gd name="T6" fmla="*/ 0 w 408"/>
                <a:gd name="T7" fmla="*/ 203 h 404"/>
                <a:gd name="T8" fmla="*/ 204 w 408"/>
                <a:gd name="T9" fmla="*/ 0 h 404"/>
                <a:gd name="T10" fmla="*/ 204 w 408"/>
                <a:gd name="T11" fmla="*/ 326 h 404"/>
                <a:gd name="T12" fmla="*/ 301 w 408"/>
                <a:gd name="T13" fmla="*/ 191 h 404"/>
                <a:gd name="T14" fmla="*/ 204 w 408"/>
                <a:gd name="T15" fmla="*/ 77 h 404"/>
                <a:gd name="T16" fmla="*/ 106 w 408"/>
                <a:gd name="T17" fmla="*/ 191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3"/>
                  </a:cubicBezTo>
                  <a:cubicBezTo>
                    <a:pt x="407" y="313"/>
                    <a:pt x="334" y="403"/>
                    <a:pt x="204" y="403"/>
                  </a:cubicBezTo>
                  <a:cubicBezTo>
                    <a:pt x="77" y="403"/>
                    <a:pt x="0" y="313"/>
                    <a:pt x="0" y="203"/>
                  </a:cubicBezTo>
                  <a:cubicBezTo>
                    <a:pt x="0" y="77"/>
                    <a:pt x="90" y="0"/>
                    <a:pt x="204" y="0"/>
                  </a:cubicBezTo>
                  <a:close/>
                  <a:moveTo>
                    <a:pt x="204" y="326"/>
                  </a:moveTo>
                  <a:cubicBezTo>
                    <a:pt x="281" y="326"/>
                    <a:pt x="301" y="256"/>
                    <a:pt x="301" y="191"/>
                  </a:cubicBezTo>
                  <a:cubicBezTo>
                    <a:pt x="301" y="130"/>
                    <a:pt x="269" y="77"/>
                    <a:pt x="204" y="77"/>
                  </a:cubicBezTo>
                  <a:cubicBezTo>
                    <a:pt x="138" y="77"/>
                    <a:pt x="106" y="134"/>
                    <a:pt x="106" y="191"/>
                  </a:cubicBezTo>
                  <a:cubicBezTo>
                    <a:pt x="106" y="256"/>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2" name="Freeform 431"/>
            <p:cNvSpPr>
              <a:spLocks noChangeArrowheads="1"/>
            </p:cNvSpPr>
            <p:nvPr/>
          </p:nvSpPr>
          <p:spPr bwMode="auto">
            <a:xfrm>
              <a:off x="1653" y="2947"/>
              <a:ext cx="90" cy="87"/>
            </a:xfrm>
            <a:custGeom>
              <a:avLst/>
              <a:gdLst>
                <a:gd name="T0" fmla="*/ 0 w 400"/>
                <a:gd name="T1" fmla="*/ 0 h 388"/>
                <a:gd name="T2" fmla="*/ 106 w 400"/>
                <a:gd name="T3" fmla="*/ 0 h 388"/>
                <a:gd name="T4" fmla="*/ 203 w 400"/>
                <a:gd name="T5" fmla="*/ 281 h 388"/>
                <a:gd name="T6" fmla="*/ 203 w 400"/>
                <a:gd name="T7" fmla="*/ 281 h 388"/>
                <a:gd name="T8" fmla="*/ 297 w 400"/>
                <a:gd name="T9" fmla="*/ 0 h 388"/>
                <a:gd name="T10" fmla="*/ 399 w 400"/>
                <a:gd name="T11" fmla="*/ 0 h 388"/>
                <a:gd name="T12" fmla="*/ 256 w 400"/>
                <a:gd name="T13" fmla="*/ 387 h 388"/>
                <a:gd name="T14" fmla="*/ 142 w 400"/>
                <a:gd name="T15" fmla="*/ 387 h 388"/>
                <a:gd name="T16" fmla="*/ 0 w 400"/>
                <a:gd name="T17"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0" h="388">
                  <a:moveTo>
                    <a:pt x="0" y="0"/>
                  </a:moveTo>
                  <a:lnTo>
                    <a:pt x="106" y="0"/>
                  </a:lnTo>
                  <a:lnTo>
                    <a:pt x="203" y="281"/>
                  </a:lnTo>
                  <a:lnTo>
                    <a:pt x="203" y="281"/>
                  </a:lnTo>
                  <a:lnTo>
                    <a:pt x="297" y="0"/>
                  </a:lnTo>
                  <a:lnTo>
                    <a:pt x="399" y="0"/>
                  </a:lnTo>
                  <a:lnTo>
                    <a:pt x="256" y="387"/>
                  </a:lnTo>
                  <a:lnTo>
                    <a:pt x="142"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3" name="Freeform 432"/>
            <p:cNvSpPr>
              <a:spLocks noChangeArrowheads="1"/>
            </p:cNvSpPr>
            <p:nvPr/>
          </p:nvSpPr>
          <p:spPr bwMode="auto">
            <a:xfrm>
              <a:off x="1751" y="2946"/>
              <a:ext cx="82" cy="91"/>
            </a:xfrm>
            <a:custGeom>
              <a:avLst/>
              <a:gdLst>
                <a:gd name="T0" fmla="*/ 338 w 364"/>
                <a:gd name="T1" fmla="*/ 370 h 404"/>
                <a:gd name="T2" fmla="*/ 204 w 364"/>
                <a:gd name="T3" fmla="*/ 403 h 404"/>
                <a:gd name="T4" fmla="*/ 0 w 364"/>
                <a:gd name="T5" fmla="*/ 203 h 404"/>
                <a:gd name="T6" fmla="*/ 180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0 h 404"/>
                <a:gd name="T18" fmla="*/ 338 w 364"/>
                <a:gd name="T19" fmla="*/ 370 h 404"/>
                <a:gd name="T20" fmla="*/ 273 w 364"/>
                <a:gd name="T21" fmla="*/ 159 h 404"/>
                <a:gd name="T22" fmla="*/ 192 w 364"/>
                <a:gd name="T23" fmla="*/ 69 h 404"/>
                <a:gd name="T24" fmla="*/ 102 w 364"/>
                <a:gd name="T25" fmla="*/ 159 h 404"/>
                <a:gd name="T26" fmla="*/ 273 w 364"/>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0"/>
                  </a:moveTo>
                  <a:cubicBezTo>
                    <a:pt x="302" y="391"/>
                    <a:pt x="261" y="403"/>
                    <a:pt x="204" y="403"/>
                  </a:cubicBezTo>
                  <a:cubicBezTo>
                    <a:pt x="78" y="403"/>
                    <a:pt x="0" y="330"/>
                    <a:pt x="0" y="203"/>
                  </a:cubicBezTo>
                  <a:cubicBezTo>
                    <a:pt x="0" y="94"/>
                    <a:pt x="61" y="0"/>
                    <a:pt x="180" y="0"/>
                  </a:cubicBezTo>
                  <a:cubicBezTo>
                    <a:pt x="322" y="0"/>
                    <a:pt x="363" y="98"/>
                    <a:pt x="363" y="232"/>
                  </a:cubicBezTo>
                  <a:lnTo>
                    <a:pt x="94" y="232"/>
                  </a:lnTo>
                  <a:cubicBezTo>
                    <a:pt x="98" y="293"/>
                    <a:pt x="143" y="330"/>
                    <a:pt x="204" y="330"/>
                  </a:cubicBezTo>
                  <a:cubicBezTo>
                    <a:pt x="253" y="330"/>
                    <a:pt x="294" y="313"/>
                    <a:pt x="330" y="289"/>
                  </a:cubicBezTo>
                  <a:lnTo>
                    <a:pt x="330" y="370"/>
                  </a:lnTo>
                  <a:lnTo>
                    <a:pt x="338" y="370"/>
                  </a:lnTo>
                  <a:close/>
                  <a:moveTo>
                    <a:pt x="273" y="159"/>
                  </a:moveTo>
                  <a:cubicBezTo>
                    <a:pt x="269" y="110"/>
                    <a:pt x="249" y="69"/>
                    <a:pt x="192" y="69"/>
                  </a:cubicBezTo>
                  <a:cubicBezTo>
                    <a:pt x="135" y="69"/>
                    <a:pt x="106" y="110"/>
                    <a:pt x="102" y="159"/>
                  </a:cubicBezTo>
                  <a:lnTo>
                    <a:pt x="273"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4" name="Freeform 433"/>
            <p:cNvSpPr>
              <a:spLocks noChangeArrowheads="1"/>
            </p:cNvSpPr>
            <p:nvPr/>
          </p:nvSpPr>
          <p:spPr bwMode="auto">
            <a:xfrm>
              <a:off x="1852" y="2945"/>
              <a:ext cx="51" cy="90"/>
            </a:xfrm>
            <a:custGeom>
              <a:avLst/>
              <a:gdLst>
                <a:gd name="T0" fmla="*/ 0 w 229"/>
                <a:gd name="T1" fmla="*/ 8 h 400"/>
                <a:gd name="T2" fmla="*/ 90 w 229"/>
                <a:gd name="T3" fmla="*/ 8 h 400"/>
                <a:gd name="T4" fmla="*/ 90 w 229"/>
                <a:gd name="T5" fmla="*/ 98 h 400"/>
                <a:gd name="T6" fmla="*/ 90 w 229"/>
                <a:gd name="T7" fmla="*/ 98 h 400"/>
                <a:gd name="T8" fmla="*/ 196 w 229"/>
                <a:gd name="T9" fmla="*/ 0 h 400"/>
                <a:gd name="T10" fmla="*/ 228 w 229"/>
                <a:gd name="T11" fmla="*/ 4 h 400"/>
                <a:gd name="T12" fmla="*/ 228 w 229"/>
                <a:gd name="T13" fmla="*/ 106 h 400"/>
                <a:gd name="T14" fmla="*/ 183 w 229"/>
                <a:gd name="T15" fmla="*/ 98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8"/>
                  </a:lnTo>
                  <a:lnTo>
                    <a:pt x="90" y="98"/>
                  </a:lnTo>
                  <a:cubicBezTo>
                    <a:pt x="94" y="61"/>
                    <a:pt x="135" y="0"/>
                    <a:pt x="196" y="0"/>
                  </a:cubicBezTo>
                  <a:cubicBezTo>
                    <a:pt x="204" y="0"/>
                    <a:pt x="216" y="0"/>
                    <a:pt x="228" y="4"/>
                  </a:cubicBezTo>
                  <a:lnTo>
                    <a:pt x="228" y="106"/>
                  </a:lnTo>
                  <a:cubicBezTo>
                    <a:pt x="220" y="102"/>
                    <a:pt x="200" y="98"/>
                    <a:pt x="183" y="98"/>
                  </a:cubicBezTo>
                  <a:cubicBezTo>
                    <a:pt x="102" y="98"/>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5" name="Freeform 434"/>
            <p:cNvSpPr>
              <a:spLocks noChangeArrowheads="1"/>
            </p:cNvSpPr>
            <p:nvPr/>
          </p:nvSpPr>
          <p:spPr bwMode="auto">
            <a:xfrm>
              <a:off x="1913" y="2945"/>
              <a:ext cx="78" cy="91"/>
            </a:xfrm>
            <a:custGeom>
              <a:avLst/>
              <a:gdLst>
                <a:gd name="T0" fmla="*/ 41 w 347"/>
                <a:gd name="T1" fmla="*/ 28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1 w 347"/>
                <a:gd name="T33" fmla="*/ 28 h 404"/>
                <a:gd name="T34" fmla="*/ 159 w 347"/>
                <a:gd name="T35" fmla="*/ 330 h 404"/>
                <a:gd name="T36" fmla="*/ 228 w 347"/>
                <a:gd name="T37" fmla="*/ 297 h 404"/>
                <a:gd name="T38" fmla="*/ 248 w 347"/>
                <a:gd name="T39" fmla="*/ 216 h 404"/>
                <a:gd name="T40" fmla="*/ 204 w 347"/>
                <a:gd name="T41" fmla="*/ 216 h 404"/>
                <a:gd name="T42" fmla="*/ 94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8"/>
                  </a:moveTo>
                  <a:cubicBezTo>
                    <a:pt x="81" y="12"/>
                    <a:pt x="130" y="0"/>
                    <a:pt x="175" y="0"/>
                  </a:cubicBezTo>
                  <a:cubicBezTo>
                    <a:pt x="293" y="0"/>
                    <a:pt x="342" y="49"/>
                    <a:pt x="342" y="163"/>
                  </a:cubicBezTo>
                  <a:lnTo>
                    <a:pt x="342" y="212"/>
                  </a:lnTo>
                  <a:cubicBezTo>
                    <a:pt x="342" y="252"/>
                    <a:pt x="342" y="280"/>
                    <a:pt x="342" y="309"/>
                  </a:cubicBezTo>
                  <a:cubicBezTo>
                    <a:pt x="342" y="337"/>
                    <a:pt x="346" y="366"/>
                    <a:pt x="346" y="395"/>
                  </a:cubicBezTo>
                  <a:lnTo>
                    <a:pt x="256" y="395"/>
                  </a:lnTo>
                  <a:cubicBezTo>
                    <a:pt x="252" y="374"/>
                    <a:pt x="252" y="350"/>
                    <a:pt x="252" y="338"/>
                  </a:cubicBezTo>
                  <a:lnTo>
                    <a:pt x="252" y="338"/>
                  </a:lnTo>
                  <a:cubicBezTo>
                    <a:pt x="228" y="379"/>
                    <a:pt x="179" y="403"/>
                    <a:pt x="134" y="403"/>
                  </a:cubicBezTo>
                  <a:cubicBezTo>
                    <a:pt x="65" y="403"/>
                    <a:pt x="0" y="362"/>
                    <a:pt x="0" y="289"/>
                  </a:cubicBezTo>
                  <a:cubicBezTo>
                    <a:pt x="0" y="232"/>
                    <a:pt x="28" y="199"/>
                    <a:pt x="65" y="179"/>
                  </a:cubicBezTo>
                  <a:cubicBezTo>
                    <a:pt x="102" y="159"/>
                    <a:pt x="155" y="155"/>
                    <a:pt x="195" y="155"/>
                  </a:cubicBezTo>
                  <a:lnTo>
                    <a:pt x="252" y="155"/>
                  </a:lnTo>
                  <a:cubicBezTo>
                    <a:pt x="252" y="93"/>
                    <a:pt x="224" y="73"/>
                    <a:pt x="167" y="73"/>
                  </a:cubicBezTo>
                  <a:cubicBezTo>
                    <a:pt x="126" y="73"/>
                    <a:pt x="81" y="89"/>
                    <a:pt x="49" y="114"/>
                  </a:cubicBezTo>
                  <a:lnTo>
                    <a:pt x="41" y="28"/>
                  </a:lnTo>
                  <a:close/>
                  <a:moveTo>
                    <a:pt x="159" y="330"/>
                  </a:moveTo>
                  <a:cubicBezTo>
                    <a:pt x="191" y="330"/>
                    <a:pt x="212" y="317"/>
                    <a:pt x="228" y="297"/>
                  </a:cubicBezTo>
                  <a:cubicBezTo>
                    <a:pt x="244" y="277"/>
                    <a:pt x="248" y="248"/>
                    <a:pt x="248" y="216"/>
                  </a:cubicBezTo>
                  <a:lnTo>
                    <a:pt x="204" y="216"/>
                  </a:lnTo>
                  <a:cubicBezTo>
                    <a:pt x="159" y="216"/>
                    <a:pt x="94" y="224"/>
                    <a:pt x="94" y="281"/>
                  </a:cubicBezTo>
                  <a:cubicBezTo>
                    <a:pt x="98" y="317"/>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6" name="Freeform 435"/>
            <p:cNvSpPr>
              <a:spLocks noChangeArrowheads="1"/>
            </p:cNvSpPr>
            <p:nvPr/>
          </p:nvSpPr>
          <p:spPr bwMode="auto">
            <a:xfrm>
              <a:off x="2013" y="2907"/>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7" name="Freeform 436"/>
            <p:cNvSpPr>
              <a:spLocks noChangeArrowheads="1"/>
            </p:cNvSpPr>
            <p:nvPr/>
          </p:nvSpPr>
          <p:spPr bwMode="auto">
            <a:xfrm>
              <a:off x="2060" y="2907"/>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8" name="Freeform 437"/>
            <p:cNvSpPr>
              <a:spLocks noChangeArrowheads="1"/>
            </p:cNvSpPr>
            <p:nvPr/>
          </p:nvSpPr>
          <p:spPr bwMode="auto">
            <a:xfrm>
              <a:off x="2156" y="2917"/>
              <a:ext cx="100" cy="117"/>
            </a:xfrm>
            <a:custGeom>
              <a:avLst/>
              <a:gdLst>
                <a:gd name="T0" fmla="*/ 0 w 445"/>
                <a:gd name="T1" fmla="*/ 0 h 522"/>
                <a:gd name="T2" fmla="*/ 142 w 445"/>
                <a:gd name="T3" fmla="*/ 0 h 522"/>
                <a:gd name="T4" fmla="*/ 444 w 445"/>
                <a:gd name="T5" fmla="*/ 260 h 522"/>
                <a:gd name="T6" fmla="*/ 142 w 445"/>
                <a:gd name="T7" fmla="*/ 521 h 522"/>
                <a:gd name="T8" fmla="*/ 0 w 445"/>
                <a:gd name="T9" fmla="*/ 521 h 522"/>
                <a:gd name="T10" fmla="*/ 0 w 445"/>
                <a:gd name="T11" fmla="*/ 0 h 522"/>
                <a:gd name="T12" fmla="*/ 106 w 445"/>
                <a:gd name="T13" fmla="*/ 439 h 522"/>
                <a:gd name="T14" fmla="*/ 163 w 445"/>
                <a:gd name="T15" fmla="*/ 439 h 522"/>
                <a:gd name="T16" fmla="*/ 334 w 445"/>
                <a:gd name="T17" fmla="*/ 260 h 522"/>
                <a:gd name="T18" fmla="*/ 163 w 445"/>
                <a:gd name="T19" fmla="*/ 81 h 522"/>
                <a:gd name="T20" fmla="*/ 106 w 445"/>
                <a:gd name="T21" fmla="*/ 81 h 522"/>
                <a:gd name="T22" fmla="*/ 106 w 445"/>
                <a:gd name="T23" fmla="*/ 439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522">
                  <a:moveTo>
                    <a:pt x="0" y="0"/>
                  </a:moveTo>
                  <a:lnTo>
                    <a:pt x="142" y="0"/>
                  </a:lnTo>
                  <a:cubicBezTo>
                    <a:pt x="301" y="0"/>
                    <a:pt x="444" y="52"/>
                    <a:pt x="444" y="260"/>
                  </a:cubicBezTo>
                  <a:cubicBezTo>
                    <a:pt x="444" y="467"/>
                    <a:pt x="301" y="521"/>
                    <a:pt x="142" y="521"/>
                  </a:cubicBezTo>
                  <a:lnTo>
                    <a:pt x="0" y="521"/>
                  </a:lnTo>
                  <a:lnTo>
                    <a:pt x="0" y="0"/>
                  </a:lnTo>
                  <a:close/>
                  <a:moveTo>
                    <a:pt x="106" y="439"/>
                  </a:moveTo>
                  <a:lnTo>
                    <a:pt x="163" y="439"/>
                  </a:lnTo>
                  <a:cubicBezTo>
                    <a:pt x="252" y="439"/>
                    <a:pt x="334" y="374"/>
                    <a:pt x="334" y="260"/>
                  </a:cubicBezTo>
                  <a:cubicBezTo>
                    <a:pt x="334" y="146"/>
                    <a:pt x="248" y="81"/>
                    <a:pt x="163" y="81"/>
                  </a:cubicBezTo>
                  <a:lnTo>
                    <a:pt x="106" y="81"/>
                  </a:lnTo>
                  <a:lnTo>
                    <a:pt x="106" y="43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9" name="Freeform 438"/>
            <p:cNvSpPr>
              <a:spLocks noChangeArrowheads="1"/>
            </p:cNvSpPr>
            <p:nvPr/>
          </p:nvSpPr>
          <p:spPr bwMode="auto">
            <a:xfrm>
              <a:off x="2275" y="2914"/>
              <a:ext cx="76" cy="122"/>
            </a:xfrm>
            <a:custGeom>
              <a:avLst/>
              <a:gdLst>
                <a:gd name="T0" fmla="*/ 297 w 339"/>
                <a:gd name="T1" fmla="*/ 106 h 543"/>
                <a:gd name="T2" fmla="*/ 191 w 339"/>
                <a:gd name="T3" fmla="*/ 82 h 543"/>
                <a:gd name="T4" fmla="*/ 110 w 339"/>
                <a:gd name="T5" fmla="*/ 155 h 543"/>
                <a:gd name="T6" fmla="*/ 338 w 339"/>
                <a:gd name="T7" fmla="*/ 383 h 543"/>
                <a:gd name="T8" fmla="*/ 143 w 339"/>
                <a:gd name="T9" fmla="*/ 542 h 543"/>
                <a:gd name="T10" fmla="*/ 8 w 339"/>
                <a:gd name="T11" fmla="*/ 522 h 543"/>
                <a:gd name="T12" fmla="*/ 16 w 339"/>
                <a:gd name="T13" fmla="*/ 428 h 543"/>
                <a:gd name="T14" fmla="*/ 134 w 339"/>
                <a:gd name="T15" fmla="*/ 461 h 543"/>
                <a:gd name="T16" fmla="*/ 228 w 339"/>
                <a:gd name="T17" fmla="*/ 391 h 543"/>
                <a:gd name="T18" fmla="*/ 0 w 339"/>
                <a:gd name="T19" fmla="*/ 159 h 543"/>
                <a:gd name="T20" fmla="*/ 183 w 339"/>
                <a:gd name="T21" fmla="*/ 0 h 543"/>
                <a:gd name="T22" fmla="*/ 310 w 339"/>
                <a:gd name="T23" fmla="*/ 21 h 543"/>
                <a:gd name="T24" fmla="*/ 297 w 339"/>
                <a:gd name="T25" fmla="*/ 10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3">
                  <a:moveTo>
                    <a:pt x="297" y="106"/>
                  </a:moveTo>
                  <a:cubicBezTo>
                    <a:pt x="265" y="94"/>
                    <a:pt x="227" y="82"/>
                    <a:pt x="191" y="82"/>
                  </a:cubicBezTo>
                  <a:cubicBezTo>
                    <a:pt x="154" y="82"/>
                    <a:pt x="110" y="98"/>
                    <a:pt x="110" y="155"/>
                  </a:cubicBezTo>
                  <a:cubicBezTo>
                    <a:pt x="110" y="245"/>
                    <a:pt x="338" y="208"/>
                    <a:pt x="338" y="383"/>
                  </a:cubicBezTo>
                  <a:cubicBezTo>
                    <a:pt x="338" y="497"/>
                    <a:pt x="248" y="542"/>
                    <a:pt x="143" y="542"/>
                  </a:cubicBezTo>
                  <a:cubicBezTo>
                    <a:pt x="86" y="542"/>
                    <a:pt x="61" y="534"/>
                    <a:pt x="8" y="522"/>
                  </a:cubicBezTo>
                  <a:lnTo>
                    <a:pt x="16" y="428"/>
                  </a:lnTo>
                  <a:cubicBezTo>
                    <a:pt x="53" y="448"/>
                    <a:pt x="93" y="461"/>
                    <a:pt x="134" y="461"/>
                  </a:cubicBezTo>
                  <a:cubicBezTo>
                    <a:pt x="174" y="461"/>
                    <a:pt x="228" y="440"/>
                    <a:pt x="228" y="391"/>
                  </a:cubicBezTo>
                  <a:cubicBezTo>
                    <a:pt x="228" y="294"/>
                    <a:pt x="0" y="334"/>
                    <a:pt x="0" y="159"/>
                  </a:cubicBezTo>
                  <a:cubicBezTo>
                    <a:pt x="0" y="41"/>
                    <a:pt x="90" y="0"/>
                    <a:pt x="183" y="0"/>
                  </a:cubicBezTo>
                  <a:cubicBezTo>
                    <a:pt x="228" y="0"/>
                    <a:pt x="269" y="4"/>
                    <a:pt x="310" y="21"/>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0" name="Freeform 439"/>
            <p:cNvSpPr>
              <a:spLocks noChangeArrowheads="1"/>
            </p:cNvSpPr>
            <p:nvPr/>
          </p:nvSpPr>
          <p:spPr bwMode="auto">
            <a:xfrm>
              <a:off x="2372" y="2917"/>
              <a:ext cx="80" cy="118"/>
            </a:xfrm>
            <a:custGeom>
              <a:avLst/>
              <a:gdLst>
                <a:gd name="T0" fmla="*/ 134 w 355"/>
                <a:gd name="T1" fmla="*/ 0 h 526"/>
                <a:gd name="T2" fmla="*/ 354 w 355"/>
                <a:gd name="T3" fmla="*/ 158 h 526"/>
                <a:gd name="T4" fmla="*/ 150 w 355"/>
                <a:gd name="T5" fmla="*/ 325 h 526"/>
                <a:gd name="T6" fmla="*/ 105 w 355"/>
                <a:gd name="T7" fmla="*/ 325 h 526"/>
                <a:gd name="T8" fmla="*/ 105 w 355"/>
                <a:gd name="T9" fmla="*/ 525 h 526"/>
                <a:gd name="T10" fmla="*/ 0 w 355"/>
                <a:gd name="T11" fmla="*/ 525 h 526"/>
                <a:gd name="T12" fmla="*/ 0 w 355"/>
                <a:gd name="T13" fmla="*/ 0 h 526"/>
                <a:gd name="T14" fmla="*/ 134 w 355"/>
                <a:gd name="T15" fmla="*/ 0 h 526"/>
                <a:gd name="T16" fmla="*/ 105 w 355"/>
                <a:gd name="T17" fmla="*/ 240 h 526"/>
                <a:gd name="T18" fmla="*/ 142 w 355"/>
                <a:gd name="T19" fmla="*/ 240 h 526"/>
                <a:gd name="T20" fmla="*/ 240 w 355"/>
                <a:gd name="T21" fmla="*/ 162 h 526"/>
                <a:gd name="T22" fmla="*/ 142 w 355"/>
                <a:gd name="T23" fmla="*/ 81 h 526"/>
                <a:gd name="T24" fmla="*/ 105 w 355"/>
                <a:gd name="T25" fmla="*/ 81 h 526"/>
                <a:gd name="T26" fmla="*/ 105 w 355"/>
                <a:gd name="T27"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5" h="526">
                  <a:moveTo>
                    <a:pt x="134" y="0"/>
                  </a:moveTo>
                  <a:cubicBezTo>
                    <a:pt x="248" y="0"/>
                    <a:pt x="354" y="32"/>
                    <a:pt x="354" y="158"/>
                  </a:cubicBezTo>
                  <a:cubicBezTo>
                    <a:pt x="354" y="281"/>
                    <a:pt x="264" y="325"/>
                    <a:pt x="150" y="325"/>
                  </a:cubicBezTo>
                  <a:lnTo>
                    <a:pt x="105" y="325"/>
                  </a:lnTo>
                  <a:lnTo>
                    <a:pt x="105" y="525"/>
                  </a:lnTo>
                  <a:lnTo>
                    <a:pt x="0" y="525"/>
                  </a:lnTo>
                  <a:lnTo>
                    <a:pt x="0" y="0"/>
                  </a:lnTo>
                  <a:lnTo>
                    <a:pt x="134" y="0"/>
                  </a:lnTo>
                  <a:close/>
                  <a:moveTo>
                    <a:pt x="105" y="240"/>
                  </a:moveTo>
                  <a:lnTo>
                    <a:pt x="142" y="240"/>
                  </a:lnTo>
                  <a:cubicBezTo>
                    <a:pt x="195" y="240"/>
                    <a:pt x="240" y="223"/>
                    <a:pt x="240" y="162"/>
                  </a:cubicBezTo>
                  <a:cubicBezTo>
                    <a:pt x="240" y="100"/>
                    <a:pt x="195" y="81"/>
                    <a:pt x="142" y="81"/>
                  </a:cubicBezTo>
                  <a:lnTo>
                    <a:pt x="105" y="81"/>
                  </a:lnTo>
                  <a:lnTo>
                    <a:pt x="105"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1" name="Freeform 440"/>
            <p:cNvSpPr>
              <a:spLocks noChangeArrowheads="1"/>
            </p:cNvSpPr>
            <p:nvPr/>
          </p:nvSpPr>
          <p:spPr bwMode="auto">
            <a:xfrm>
              <a:off x="2504" y="2947"/>
              <a:ext cx="90" cy="87"/>
            </a:xfrm>
            <a:custGeom>
              <a:avLst/>
              <a:gdLst>
                <a:gd name="T0" fmla="*/ 0 w 400"/>
                <a:gd name="T1" fmla="*/ 0 h 388"/>
                <a:gd name="T2" fmla="*/ 106 w 400"/>
                <a:gd name="T3" fmla="*/ 0 h 388"/>
                <a:gd name="T4" fmla="*/ 203 w 400"/>
                <a:gd name="T5" fmla="*/ 281 h 388"/>
                <a:gd name="T6" fmla="*/ 203 w 400"/>
                <a:gd name="T7" fmla="*/ 281 h 388"/>
                <a:gd name="T8" fmla="*/ 297 w 400"/>
                <a:gd name="T9" fmla="*/ 0 h 388"/>
                <a:gd name="T10" fmla="*/ 399 w 400"/>
                <a:gd name="T11" fmla="*/ 0 h 388"/>
                <a:gd name="T12" fmla="*/ 256 w 400"/>
                <a:gd name="T13" fmla="*/ 387 h 388"/>
                <a:gd name="T14" fmla="*/ 142 w 400"/>
                <a:gd name="T15" fmla="*/ 387 h 388"/>
                <a:gd name="T16" fmla="*/ 0 w 400"/>
                <a:gd name="T17"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0" h="388">
                  <a:moveTo>
                    <a:pt x="0" y="0"/>
                  </a:moveTo>
                  <a:lnTo>
                    <a:pt x="106" y="0"/>
                  </a:lnTo>
                  <a:lnTo>
                    <a:pt x="203" y="281"/>
                  </a:lnTo>
                  <a:lnTo>
                    <a:pt x="203" y="281"/>
                  </a:lnTo>
                  <a:lnTo>
                    <a:pt x="297" y="0"/>
                  </a:lnTo>
                  <a:lnTo>
                    <a:pt x="399" y="0"/>
                  </a:lnTo>
                  <a:lnTo>
                    <a:pt x="256" y="387"/>
                  </a:lnTo>
                  <a:lnTo>
                    <a:pt x="142"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2" name="Freeform 441"/>
            <p:cNvSpPr>
              <a:spLocks noChangeArrowheads="1"/>
            </p:cNvSpPr>
            <p:nvPr/>
          </p:nvSpPr>
          <p:spPr bwMode="auto">
            <a:xfrm>
              <a:off x="2602" y="2945"/>
              <a:ext cx="78" cy="91"/>
            </a:xfrm>
            <a:custGeom>
              <a:avLst/>
              <a:gdLst>
                <a:gd name="T0" fmla="*/ 40 w 347"/>
                <a:gd name="T1" fmla="*/ 28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6 w 347"/>
                <a:gd name="T29" fmla="*/ 73 h 404"/>
                <a:gd name="T30" fmla="*/ 48 w 347"/>
                <a:gd name="T31" fmla="*/ 114 h 404"/>
                <a:gd name="T32" fmla="*/ 40 w 347"/>
                <a:gd name="T33" fmla="*/ 28 h 404"/>
                <a:gd name="T34" fmla="*/ 158 w 347"/>
                <a:gd name="T35" fmla="*/ 330 h 404"/>
                <a:gd name="T36" fmla="*/ 228 w 347"/>
                <a:gd name="T37" fmla="*/ 297 h 404"/>
                <a:gd name="T38" fmla="*/ 248 w 347"/>
                <a:gd name="T39" fmla="*/ 216 h 404"/>
                <a:gd name="T40" fmla="*/ 207 w 347"/>
                <a:gd name="T41" fmla="*/ 216 h 404"/>
                <a:gd name="T42" fmla="*/ 97 w 347"/>
                <a:gd name="T43" fmla="*/ 281 h 404"/>
                <a:gd name="T44" fmla="*/ 158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2"/>
                  </a:lnTo>
                  <a:cubicBezTo>
                    <a:pt x="342" y="252"/>
                    <a:pt x="342" y="280"/>
                    <a:pt x="342" y="309"/>
                  </a:cubicBezTo>
                  <a:cubicBezTo>
                    <a:pt x="342" y="337"/>
                    <a:pt x="346" y="366"/>
                    <a:pt x="346" y="395"/>
                  </a:cubicBezTo>
                  <a:lnTo>
                    <a:pt x="256" y="395"/>
                  </a:lnTo>
                  <a:cubicBezTo>
                    <a:pt x="252" y="374"/>
                    <a:pt x="252" y="350"/>
                    <a:pt x="252" y="338"/>
                  </a:cubicBezTo>
                  <a:lnTo>
                    <a:pt x="252" y="338"/>
                  </a:lnTo>
                  <a:cubicBezTo>
                    <a:pt x="228" y="379"/>
                    <a:pt x="179" y="403"/>
                    <a:pt x="134" y="403"/>
                  </a:cubicBezTo>
                  <a:cubicBezTo>
                    <a:pt x="65" y="403"/>
                    <a:pt x="0" y="362"/>
                    <a:pt x="0" y="289"/>
                  </a:cubicBezTo>
                  <a:cubicBezTo>
                    <a:pt x="0" y="232"/>
                    <a:pt x="28" y="199"/>
                    <a:pt x="65" y="179"/>
                  </a:cubicBezTo>
                  <a:cubicBezTo>
                    <a:pt x="101" y="159"/>
                    <a:pt x="154" y="155"/>
                    <a:pt x="195" y="155"/>
                  </a:cubicBezTo>
                  <a:lnTo>
                    <a:pt x="252" y="155"/>
                  </a:lnTo>
                  <a:cubicBezTo>
                    <a:pt x="252" y="93"/>
                    <a:pt x="223" y="73"/>
                    <a:pt x="166" y="73"/>
                  </a:cubicBezTo>
                  <a:cubicBezTo>
                    <a:pt x="126" y="73"/>
                    <a:pt x="81" y="89"/>
                    <a:pt x="48" y="114"/>
                  </a:cubicBezTo>
                  <a:lnTo>
                    <a:pt x="40" y="28"/>
                  </a:lnTo>
                  <a:close/>
                  <a:moveTo>
                    <a:pt x="158" y="330"/>
                  </a:moveTo>
                  <a:cubicBezTo>
                    <a:pt x="191" y="330"/>
                    <a:pt x="211" y="317"/>
                    <a:pt x="228" y="297"/>
                  </a:cubicBezTo>
                  <a:cubicBezTo>
                    <a:pt x="244" y="277"/>
                    <a:pt x="248" y="248"/>
                    <a:pt x="248" y="216"/>
                  </a:cubicBezTo>
                  <a:lnTo>
                    <a:pt x="207" y="216"/>
                  </a:lnTo>
                  <a:cubicBezTo>
                    <a:pt x="162" y="216"/>
                    <a:pt x="97" y="224"/>
                    <a:pt x="97" y="281"/>
                  </a:cubicBezTo>
                  <a:cubicBezTo>
                    <a:pt x="93" y="317"/>
                    <a:pt x="122" y="330"/>
                    <a:pt x="158"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3" name="Freeform 442"/>
            <p:cNvSpPr>
              <a:spLocks noChangeArrowheads="1"/>
            </p:cNvSpPr>
            <p:nvPr/>
          </p:nvSpPr>
          <p:spPr bwMode="auto">
            <a:xfrm>
              <a:off x="2697" y="2946"/>
              <a:ext cx="66" cy="91"/>
            </a:xfrm>
            <a:custGeom>
              <a:avLst/>
              <a:gdLst>
                <a:gd name="T0" fmla="*/ 277 w 294"/>
                <a:gd name="T1" fmla="*/ 89 h 404"/>
                <a:gd name="T2" fmla="*/ 207 w 294"/>
                <a:gd name="T3" fmla="*/ 77 h 404"/>
                <a:gd name="T4" fmla="*/ 106 w 294"/>
                <a:gd name="T5" fmla="*/ 199 h 404"/>
                <a:gd name="T6" fmla="*/ 212 w 294"/>
                <a:gd name="T7" fmla="*/ 326 h 404"/>
                <a:gd name="T8" fmla="*/ 289 w 294"/>
                <a:gd name="T9" fmla="*/ 309 h 404"/>
                <a:gd name="T10" fmla="*/ 293 w 294"/>
                <a:gd name="T11" fmla="*/ 391 h 404"/>
                <a:gd name="T12" fmla="*/ 191 w 294"/>
                <a:gd name="T13" fmla="*/ 403 h 404"/>
                <a:gd name="T14" fmla="*/ 0 w 294"/>
                <a:gd name="T15" fmla="*/ 199 h 404"/>
                <a:gd name="T16" fmla="*/ 187 w 294"/>
                <a:gd name="T17" fmla="*/ 0 h 404"/>
                <a:gd name="T18" fmla="*/ 285 w 294"/>
                <a:gd name="T19" fmla="*/ 12 h 404"/>
                <a:gd name="T20" fmla="*/ 277 w 294"/>
                <a:gd name="T21"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89"/>
                  </a:moveTo>
                  <a:cubicBezTo>
                    <a:pt x="260" y="81"/>
                    <a:pt x="240" y="77"/>
                    <a:pt x="207" y="77"/>
                  </a:cubicBezTo>
                  <a:cubicBezTo>
                    <a:pt x="146" y="77"/>
                    <a:pt x="106" y="126"/>
                    <a:pt x="106" y="199"/>
                  </a:cubicBezTo>
                  <a:cubicBezTo>
                    <a:pt x="106" y="269"/>
                    <a:pt x="138" y="326"/>
                    <a:pt x="212" y="326"/>
                  </a:cubicBezTo>
                  <a:cubicBezTo>
                    <a:pt x="240" y="326"/>
                    <a:pt x="273" y="313"/>
                    <a:pt x="289" y="309"/>
                  </a:cubicBezTo>
                  <a:lnTo>
                    <a:pt x="293" y="391"/>
                  </a:lnTo>
                  <a:cubicBezTo>
                    <a:pt x="264" y="399"/>
                    <a:pt x="232" y="403"/>
                    <a:pt x="191" y="403"/>
                  </a:cubicBezTo>
                  <a:cubicBezTo>
                    <a:pt x="65" y="403"/>
                    <a:pt x="0" y="318"/>
                    <a:pt x="0" y="199"/>
                  </a:cubicBezTo>
                  <a:cubicBezTo>
                    <a:pt x="0" y="89"/>
                    <a:pt x="65" y="0"/>
                    <a:pt x="187" y="0"/>
                  </a:cubicBezTo>
                  <a:cubicBezTo>
                    <a:pt x="228" y="0"/>
                    <a:pt x="256" y="4"/>
                    <a:pt x="285" y="12"/>
                  </a:cubicBezTo>
                  <a:lnTo>
                    <a:pt x="277"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4" name="Freeform 443"/>
            <p:cNvSpPr>
              <a:spLocks noChangeArrowheads="1"/>
            </p:cNvSpPr>
            <p:nvPr/>
          </p:nvSpPr>
          <p:spPr bwMode="auto">
            <a:xfrm>
              <a:off x="2772" y="2945"/>
              <a:ext cx="78" cy="91"/>
            </a:xfrm>
            <a:custGeom>
              <a:avLst/>
              <a:gdLst>
                <a:gd name="T0" fmla="*/ 40 w 347"/>
                <a:gd name="T1" fmla="*/ 28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0 w 347"/>
                <a:gd name="T33" fmla="*/ 28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2"/>
                  </a:lnTo>
                  <a:cubicBezTo>
                    <a:pt x="342" y="252"/>
                    <a:pt x="342" y="280"/>
                    <a:pt x="342" y="309"/>
                  </a:cubicBezTo>
                  <a:cubicBezTo>
                    <a:pt x="342" y="337"/>
                    <a:pt x="346" y="366"/>
                    <a:pt x="346" y="395"/>
                  </a:cubicBezTo>
                  <a:lnTo>
                    <a:pt x="256" y="395"/>
                  </a:lnTo>
                  <a:cubicBezTo>
                    <a:pt x="252" y="374"/>
                    <a:pt x="252" y="350"/>
                    <a:pt x="252" y="338"/>
                  </a:cubicBezTo>
                  <a:lnTo>
                    <a:pt x="252" y="338"/>
                  </a:lnTo>
                  <a:cubicBezTo>
                    <a:pt x="228" y="379"/>
                    <a:pt x="179" y="403"/>
                    <a:pt x="134" y="403"/>
                  </a:cubicBezTo>
                  <a:cubicBezTo>
                    <a:pt x="65" y="403"/>
                    <a:pt x="0" y="362"/>
                    <a:pt x="0" y="289"/>
                  </a:cubicBezTo>
                  <a:cubicBezTo>
                    <a:pt x="0" y="232"/>
                    <a:pt x="28" y="199"/>
                    <a:pt x="65" y="179"/>
                  </a:cubicBezTo>
                  <a:cubicBezTo>
                    <a:pt x="101" y="159"/>
                    <a:pt x="154" y="155"/>
                    <a:pt x="195" y="155"/>
                  </a:cubicBezTo>
                  <a:lnTo>
                    <a:pt x="252" y="155"/>
                  </a:lnTo>
                  <a:cubicBezTo>
                    <a:pt x="252" y="93"/>
                    <a:pt x="224" y="73"/>
                    <a:pt x="167" y="73"/>
                  </a:cubicBezTo>
                  <a:cubicBezTo>
                    <a:pt x="126" y="73"/>
                    <a:pt x="81" y="89"/>
                    <a:pt x="49" y="114"/>
                  </a:cubicBezTo>
                  <a:lnTo>
                    <a:pt x="40" y="28"/>
                  </a:lnTo>
                  <a:close/>
                  <a:moveTo>
                    <a:pt x="159" y="330"/>
                  </a:moveTo>
                  <a:cubicBezTo>
                    <a:pt x="191" y="330"/>
                    <a:pt x="211" y="317"/>
                    <a:pt x="228" y="297"/>
                  </a:cubicBezTo>
                  <a:cubicBezTo>
                    <a:pt x="244" y="277"/>
                    <a:pt x="248" y="248"/>
                    <a:pt x="248" y="216"/>
                  </a:cubicBezTo>
                  <a:lnTo>
                    <a:pt x="203" y="216"/>
                  </a:lnTo>
                  <a:cubicBezTo>
                    <a:pt x="159" y="216"/>
                    <a:pt x="93" y="224"/>
                    <a:pt x="93" y="281"/>
                  </a:cubicBezTo>
                  <a:cubicBezTo>
                    <a:pt x="93" y="317"/>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5" name="Freeform 444"/>
            <p:cNvSpPr>
              <a:spLocks noChangeArrowheads="1"/>
            </p:cNvSpPr>
            <p:nvPr/>
          </p:nvSpPr>
          <p:spPr bwMode="auto">
            <a:xfrm>
              <a:off x="2870" y="2945"/>
              <a:ext cx="81" cy="89"/>
            </a:xfrm>
            <a:custGeom>
              <a:avLst/>
              <a:gdLst>
                <a:gd name="T0" fmla="*/ 8 w 360"/>
                <a:gd name="T1" fmla="*/ 8 h 396"/>
                <a:gd name="T2" fmla="*/ 102 w 360"/>
                <a:gd name="T3" fmla="*/ 8 h 396"/>
                <a:gd name="T4" fmla="*/ 102 w 360"/>
                <a:gd name="T5" fmla="*/ 61 h 396"/>
                <a:gd name="T6" fmla="*/ 102 w 360"/>
                <a:gd name="T7" fmla="*/ 61 h 396"/>
                <a:gd name="T8" fmla="*/ 228 w 360"/>
                <a:gd name="T9" fmla="*/ 0 h 396"/>
                <a:gd name="T10" fmla="*/ 359 w 360"/>
                <a:gd name="T11" fmla="*/ 150 h 396"/>
                <a:gd name="T12" fmla="*/ 359 w 360"/>
                <a:gd name="T13" fmla="*/ 395 h 396"/>
                <a:gd name="T14" fmla="*/ 257 w 360"/>
                <a:gd name="T15" fmla="*/ 395 h 396"/>
                <a:gd name="T16" fmla="*/ 257 w 360"/>
                <a:gd name="T17" fmla="*/ 187 h 396"/>
                <a:gd name="T18" fmla="*/ 192 w 360"/>
                <a:gd name="T19" fmla="*/ 77 h 396"/>
                <a:gd name="T20" fmla="*/ 102 w 360"/>
                <a:gd name="T21" fmla="*/ 203 h 396"/>
                <a:gd name="T22" fmla="*/ 102 w 360"/>
                <a:gd name="T23" fmla="*/ 391 h 396"/>
                <a:gd name="T24" fmla="*/ 0 w 360"/>
                <a:gd name="T25" fmla="*/ 391 h 396"/>
                <a:gd name="T26" fmla="*/ 0 w 360"/>
                <a:gd name="T27" fmla="*/ 8 h 396"/>
                <a:gd name="T28" fmla="*/ 8 w 360"/>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396">
                  <a:moveTo>
                    <a:pt x="8" y="8"/>
                  </a:moveTo>
                  <a:lnTo>
                    <a:pt x="102" y="8"/>
                  </a:lnTo>
                  <a:lnTo>
                    <a:pt x="102" y="61"/>
                  </a:lnTo>
                  <a:lnTo>
                    <a:pt x="102" y="61"/>
                  </a:lnTo>
                  <a:cubicBezTo>
                    <a:pt x="135" y="16"/>
                    <a:pt x="175" y="0"/>
                    <a:pt x="228" y="0"/>
                  </a:cubicBezTo>
                  <a:cubicBezTo>
                    <a:pt x="318" y="0"/>
                    <a:pt x="359" y="65"/>
                    <a:pt x="359" y="150"/>
                  </a:cubicBezTo>
                  <a:lnTo>
                    <a:pt x="359" y="395"/>
                  </a:lnTo>
                  <a:lnTo>
                    <a:pt x="257" y="395"/>
                  </a:lnTo>
                  <a:lnTo>
                    <a:pt x="257" y="187"/>
                  </a:lnTo>
                  <a:cubicBezTo>
                    <a:pt x="257" y="138"/>
                    <a:pt x="257" y="77"/>
                    <a:pt x="192" y="77"/>
                  </a:cubicBezTo>
                  <a:cubicBezTo>
                    <a:pt x="118" y="77"/>
                    <a:pt x="102" y="155"/>
                    <a:pt x="102" y="203"/>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6" name="Freeform 445"/>
            <p:cNvSpPr>
              <a:spLocks noChangeArrowheads="1"/>
            </p:cNvSpPr>
            <p:nvPr/>
          </p:nvSpPr>
          <p:spPr bwMode="auto">
            <a:xfrm>
              <a:off x="2970" y="2946"/>
              <a:ext cx="66" cy="91"/>
            </a:xfrm>
            <a:custGeom>
              <a:avLst/>
              <a:gdLst>
                <a:gd name="T0" fmla="*/ 277 w 294"/>
                <a:gd name="T1" fmla="*/ 89 h 404"/>
                <a:gd name="T2" fmla="*/ 208 w 294"/>
                <a:gd name="T3" fmla="*/ 77 h 404"/>
                <a:gd name="T4" fmla="*/ 106 w 294"/>
                <a:gd name="T5" fmla="*/ 199 h 404"/>
                <a:gd name="T6" fmla="*/ 212 w 294"/>
                <a:gd name="T7" fmla="*/ 326 h 404"/>
                <a:gd name="T8" fmla="*/ 289 w 294"/>
                <a:gd name="T9" fmla="*/ 309 h 404"/>
                <a:gd name="T10" fmla="*/ 293 w 294"/>
                <a:gd name="T11" fmla="*/ 391 h 404"/>
                <a:gd name="T12" fmla="*/ 191 w 294"/>
                <a:gd name="T13" fmla="*/ 403 h 404"/>
                <a:gd name="T14" fmla="*/ 0 w 294"/>
                <a:gd name="T15" fmla="*/ 199 h 404"/>
                <a:gd name="T16" fmla="*/ 187 w 294"/>
                <a:gd name="T17" fmla="*/ 0 h 404"/>
                <a:gd name="T18" fmla="*/ 285 w 294"/>
                <a:gd name="T19" fmla="*/ 12 h 404"/>
                <a:gd name="T20" fmla="*/ 277 w 294"/>
                <a:gd name="T21"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89"/>
                  </a:moveTo>
                  <a:cubicBezTo>
                    <a:pt x="261" y="81"/>
                    <a:pt x="240" y="77"/>
                    <a:pt x="208" y="77"/>
                  </a:cubicBezTo>
                  <a:cubicBezTo>
                    <a:pt x="147" y="77"/>
                    <a:pt x="106" y="126"/>
                    <a:pt x="106" y="199"/>
                  </a:cubicBezTo>
                  <a:cubicBezTo>
                    <a:pt x="106" y="269"/>
                    <a:pt x="138" y="326"/>
                    <a:pt x="212" y="326"/>
                  </a:cubicBezTo>
                  <a:cubicBezTo>
                    <a:pt x="240" y="326"/>
                    <a:pt x="273" y="313"/>
                    <a:pt x="289" y="309"/>
                  </a:cubicBezTo>
                  <a:lnTo>
                    <a:pt x="293" y="391"/>
                  </a:lnTo>
                  <a:cubicBezTo>
                    <a:pt x="265" y="399"/>
                    <a:pt x="232" y="403"/>
                    <a:pt x="191" y="403"/>
                  </a:cubicBezTo>
                  <a:cubicBezTo>
                    <a:pt x="65" y="403"/>
                    <a:pt x="0" y="318"/>
                    <a:pt x="0" y="199"/>
                  </a:cubicBezTo>
                  <a:cubicBezTo>
                    <a:pt x="0" y="89"/>
                    <a:pt x="65" y="0"/>
                    <a:pt x="187" y="0"/>
                  </a:cubicBezTo>
                  <a:cubicBezTo>
                    <a:pt x="228" y="0"/>
                    <a:pt x="257" y="4"/>
                    <a:pt x="285" y="12"/>
                  </a:cubicBezTo>
                  <a:lnTo>
                    <a:pt x="277"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7" name="Freeform 446"/>
            <p:cNvSpPr>
              <a:spLocks noChangeArrowheads="1"/>
            </p:cNvSpPr>
            <p:nvPr/>
          </p:nvSpPr>
          <p:spPr bwMode="auto">
            <a:xfrm>
              <a:off x="3043" y="2948"/>
              <a:ext cx="89" cy="125"/>
            </a:xfrm>
            <a:custGeom>
              <a:avLst/>
              <a:gdLst>
                <a:gd name="T0" fmla="*/ 199 w 396"/>
                <a:gd name="T1" fmla="*/ 281 h 555"/>
                <a:gd name="T2" fmla="*/ 199 w 396"/>
                <a:gd name="T3" fmla="*/ 281 h 555"/>
                <a:gd name="T4" fmla="*/ 293 w 396"/>
                <a:gd name="T5" fmla="*/ 0 h 555"/>
                <a:gd name="T6" fmla="*/ 395 w 396"/>
                <a:gd name="T7" fmla="*/ 0 h 555"/>
                <a:gd name="T8" fmla="*/ 248 w 396"/>
                <a:gd name="T9" fmla="*/ 383 h 555"/>
                <a:gd name="T10" fmla="*/ 89 w 396"/>
                <a:gd name="T11" fmla="*/ 554 h 555"/>
                <a:gd name="T12" fmla="*/ 20 w 396"/>
                <a:gd name="T13" fmla="*/ 542 h 555"/>
                <a:gd name="T14" fmla="*/ 28 w 396"/>
                <a:gd name="T15" fmla="*/ 468 h 555"/>
                <a:gd name="T16" fmla="*/ 81 w 396"/>
                <a:gd name="T17" fmla="*/ 476 h 555"/>
                <a:gd name="T18" fmla="*/ 146 w 396"/>
                <a:gd name="T19" fmla="*/ 407 h 555"/>
                <a:gd name="T20" fmla="*/ 0 w 396"/>
                <a:gd name="T21" fmla="*/ 0 h 555"/>
                <a:gd name="T22" fmla="*/ 110 w 396"/>
                <a:gd name="T23" fmla="*/ 0 h 555"/>
                <a:gd name="T24" fmla="*/ 199 w 396"/>
                <a:gd name="T25" fmla="*/ 28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555">
                  <a:moveTo>
                    <a:pt x="199" y="281"/>
                  </a:moveTo>
                  <a:lnTo>
                    <a:pt x="199" y="281"/>
                  </a:lnTo>
                  <a:lnTo>
                    <a:pt x="293" y="0"/>
                  </a:lnTo>
                  <a:lnTo>
                    <a:pt x="395" y="0"/>
                  </a:lnTo>
                  <a:lnTo>
                    <a:pt x="248" y="383"/>
                  </a:lnTo>
                  <a:cubicBezTo>
                    <a:pt x="216" y="468"/>
                    <a:pt x="191" y="554"/>
                    <a:pt x="89" y="554"/>
                  </a:cubicBezTo>
                  <a:cubicBezTo>
                    <a:pt x="65" y="554"/>
                    <a:pt x="40" y="550"/>
                    <a:pt x="20" y="542"/>
                  </a:cubicBezTo>
                  <a:lnTo>
                    <a:pt x="28" y="468"/>
                  </a:lnTo>
                  <a:cubicBezTo>
                    <a:pt x="40" y="472"/>
                    <a:pt x="57" y="476"/>
                    <a:pt x="81" y="476"/>
                  </a:cubicBezTo>
                  <a:cubicBezTo>
                    <a:pt x="122" y="476"/>
                    <a:pt x="146" y="448"/>
                    <a:pt x="146" y="407"/>
                  </a:cubicBezTo>
                  <a:lnTo>
                    <a:pt x="0" y="0"/>
                  </a:lnTo>
                  <a:lnTo>
                    <a:pt x="110" y="0"/>
                  </a:lnTo>
                  <a:lnTo>
                    <a:pt x="199" y="281"/>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8" name="Freeform 447"/>
            <p:cNvSpPr>
              <a:spLocks noChangeArrowheads="1"/>
            </p:cNvSpPr>
            <p:nvPr/>
          </p:nvSpPr>
          <p:spPr bwMode="auto">
            <a:xfrm>
              <a:off x="409" y="3284"/>
              <a:ext cx="80" cy="118"/>
            </a:xfrm>
            <a:custGeom>
              <a:avLst/>
              <a:gdLst>
                <a:gd name="T0" fmla="*/ 4 w 359"/>
                <a:gd name="T1" fmla="*/ 0 h 526"/>
                <a:gd name="T2" fmla="*/ 139 w 359"/>
                <a:gd name="T3" fmla="*/ 0 h 526"/>
                <a:gd name="T4" fmla="*/ 358 w 359"/>
                <a:gd name="T5" fmla="*/ 159 h 526"/>
                <a:gd name="T6" fmla="*/ 155 w 359"/>
                <a:gd name="T7" fmla="*/ 326 h 526"/>
                <a:gd name="T8" fmla="*/ 106 w 359"/>
                <a:gd name="T9" fmla="*/ 326 h 526"/>
                <a:gd name="T10" fmla="*/ 106 w 359"/>
                <a:gd name="T11" fmla="*/ 525 h 526"/>
                <a:gd name="T12" fmla="*/ 0 w 359"/>
                <a:gd name="T13" fmla="*/ 525 h 526"/>
                <a:gd name="T14" fmla="*/ 0 w 359"/>
                <a:gd name="T15" fmla="*/ 0 h 526"/>
                <a:gd name="T16" fmla="*/ 4 w 359"/>
                <a:gd name="T17" fmla="*/ 0 h 526"/>
                <a:gd name="T18" fmla="*/ 106 w 359"/>
                <a:gd name="T19" fmla="*/ 240 h 526"/>
                <a:gd name="T20" fmla="*/ 147 w 359"/>
                <a:gd name="T21" fmla="*/ 240 h 526"/>
                <a:gd name="T22" fmla="*/ 244 w 359"/>
                <a:gd name="T23" fmla="*/ 163 h 526"/>
                <a:gd name="T24" fmla="*/ 147 w 359"/>
                <a:gd name="T25" fmla="*/ 82 h 526"/>
                <a:gd name="T26" fmla="*/ 106 w 359"/>
                <a:gd name="T27" fmla="*/ 82 h 526"/>
                <a:gd name="T28" fmla="*/ 106 w 359"/>
                <a:gd name="T29"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6">
                  <a:moveTo>
                    <a:pt x="4" y="0"/>
                  </a:moveTo>
                  <a:lnTo>
                    <a:pt x="139" y="0"/>
                  </a:lnTo>
                  <a:cubicBezTo>
                    <a:pt x="253" y="0"/>
                    <a:pt x="358" y="33"/>
                    <a:pt x="358" y="159"/>
                  </a:cubicBezTo>
                  <a:cubicBezTo>
                    <a:pt x="358" y="281"/>
                    <a:pt x="269" y="326"/>
                    <a:pt x="155" y="326"/>
                  </a:cubicBezTo>
                  <a:lnTo>
                    <a:pt x="106" y="326"/>
                  </a:lnTo>
                  <a:lnTo>
                    <a:pt x="106" y="525"/>
                  </a:lnTo>
                  <a:lnTo>
                    <a:pt x="0" y="525"/>
                  </a:lnTo>
                  <a:lnTo>
                    <a:pt x="0" y="0"/>
                  </a:lnTo>
                  <a:lnTo>
                    <a:pt x="4" y="0"/>
                  </a:lnTo>
                  <a:close/>
                  <a:moveTo>
                    <a:pt x="106" y="240"/>
                  </a:moveTo>
                  <a:lnTo>
                    <a:pt x="147" y="240"/>
                  </a:lnTo>
                  <a:cubicBezTo>
                    <a:pt x="200" y="240"/>
                    <a:pt x="244" y="224"/>
                    <a:pt x="244" y="163"/>
                  </a:cubicBezTo>
                  <a:cubicBezTo>
                    <a:pt x="244" y="102"/>
                    <a:pt x="200" y="82"/>
                    <a:pt x="147" y="82"/>
                  </a:cubicBezTo>
                  <a:lnTo>
                    <a:pt x="106" y="82"/>
                  </a:lnTo>
                  <a:lnTo>
                    <a:pt x="106"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9" name="Freeform 448"/>
            <p:cNvSpPr>
              <a:spLocks noChangeArrowheads="1"/>
            </p:cNvSpPr>
            <p:nvPr/>
          </p:nvSpPr>
          <p:spPr bwMode="auto">
            <a:xfrm>
              <a:off x="498" y="3313"/>
              <a:ext cx="81" cy="91"/>
            </a:xfrm>
            <a:custGeom>
              <a:avLst/>
              <a:gdLst>
                <a:gd name="T0" fmla="*/ 338 w 363"/>
                <a:gd name="T1" fmla="*/ 371 h 405"/>
                <a:gd name="T2" fmla="*/ 204 w 363"/>
                <a:gd name="T3" fmla="*/ 404 h 405"/>
                <a:gd name="T4" fmla="*/ 0 w 363"/>
                <a:gd name="T5" fmla="*/ 204 h 405"/>
                <a:gd name="T6" fmla="*/ 179 w 363"/>
                <a:gd name="T7" fmla="*/ 0 h 405"/>
                <a:gd name="T8" fmla="*/ 362 w 363"/>
                <a:gd name="T9" fmla="*/ 233 h 405"/>
                <a:gd name="T10" fmla="*/ 94 w 363"/>
                <a:gd name="T11" fmla="*/ 233 h 405"/>
                <a:gd name="T12" fmla="*/ 204 w 363"/>
                <a:gd name="T13" fmla="*/ 330 h 405"/>
                <a:gd name="T14" fmla="*/ 330 w 363"/>
                <a:gd name="T15" fmla="*/ 290 h 405"/>
                <a:gd name="T16" fmla="*/ 330 w 363"/>
                <a:gd name="T17" fmla="*/ 371 h 405"/>
                <a:gd name="T18" fmla="*/ 338 w 363"/>
                <a:gd name="T19" fmla="*/ 371 h 405"/>
                <a:gd name="T20" fmla="*/ 269 w 363"/>
                <a:gd name="T21" fmla="*/ 163 h 405"/>
                <a:gd name="T22" fmla="*/ 187 w 363"/>
                <a:gd name="T23" fmla="*/ 74 h 405"/>
                <a:gd name="T24" fmla="*/ 98 w 363"/>
                <a:gd name="T25" fmla="*/ 163 h 405"/>
                <a:gd name="T26" fmla="*/ 269 w 363"/>
                <a:gd name="T27" fmla="*/ 16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5">
                  <a:moveTo>
                    <a:pt x="338" y="371"/>
                  </a:moveTo>
                  <a:cubicBezTo>
                    <a:pt x="301" y="391"/>
                    <a:pt x="261" y="404"/>
                    <a:pt x="204" y="404"/>
                  </a:cubicBezTo>
                  <a:cubicBezTo>
                    <a:pt x="77" y="404"/>
                    <a:pt x="0" y="330"/>
                    <a:pt x="0" y="204"/>
                  </a:cubicBezTo>
                  <a:cubicBezTo>
                    <a:pt x="0" y="94"/>
                    <a:pt x="61" y="0"/>
                    <a:pt x="179" y="0"/>
                  </a:cubicBezTo>
                  <a:cubicBezTo>
                    <a:pt x="322" y="0"/>
                    <a:pt x="362" y="98"/>
                    <a:pt x="362" y="233"/>
                  </a:cubicBezTo>
                  <a:lnTo>
                    <a:pt x="94" y="233"/>
                  </a:lnTo>
                  <a:cubicBezTo>
                    <a:pt x="98" y="294"/>
                    <a:pt x="143" y="330"/>
                    <a:pt x="204" y="330"/>
                  </a:cubicBezTo>
                  <a:cubicBezTo>
                    <a:pt x="252" y="330"/>
                    <a:pt x="293" y="314"/>
                    <a:pt x="330" y="290"/>
                  </a:cubicBezTo>
                  <a:lnTo>
                    <a:pt x="330" y="371"/>
                  </a:lnTo>
                  <a:lnTo>
                    <a:pt x="338" y="371"/>
                  </a:lnTo>
                  <a:close/>
                  <a:moveTo>
                    <a:pt x="269" y="163"/>
                  </a:moveTo>
                  <a:cubicBezTo>
                    <a:pt x="265" y="114"/>
                    <a:pt x="244" y="74"/>
                    <a:pt x="187" y="74"/>
                  </a:cubicBezTo>
                  <a:cubicBezTo>
                    <a:pt x="130"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0" name="Freeform 449"/>
            <p:cNvSpPr>
              <a:spLocks noChangeArrowheads="1"/>
            </p:cNvSpPr>
            <p:nvPr/>
          </p:nvSpPr>
          <p:spPr bwMode="auto">
            <a:xfrm>
              <a:off x="600" y="3313"/>
              <a:ext cx="51" cy="90"/>
            </a:xfrm>
            <a:custGeom>
              <a:avLst/>
              <a:gdLst>
                <a:gd name="T0" fmla="*/ 0 w 229"/>
                <a:gd name="T1" fmla="*/ 9 h 400"/>
                <a:gd name="T2" fmla="*/ 89 w 229"/>
                <a:gd name="T3" fmla="*/ 9 h 400"/>
                <a:gd name="T4" fmla="*/ 89 w 229"/>
                <a:gd name="T5" fmla="*/ 98 h 400"/>
                <a:gd name="T6" fmla="*/ 89 w 229"/>
                <a:gd name="T7" fmla="*/ 98 h 400"/>
                <a:gd name="T8" fmla="*/ 195 w 229"/>
                <a:gd name="T9" fmla="*/ 0 h 400"/>
                <a:gd name="T10" fmla="*/ 228 w 229"/>
                <a:gd name="T11" fmla="*/ 5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9"/>
                  </a:moveTo>
                  <a:lnTo>
                    <a:pt x="89" y="9"/>
                  </a:lnTo>
                  <a:lnTo>
                    <a:pt x="89" y="98"/>
                  </a:lnTo>
                  <a:lnTo>
                    <a:pt x="89" y="98"/>
                  </a:lnTo>
                  <a:cubicBezTo>
                    <a:pt x="94" y="62"/>
                    <a:pt x="134" y="0"/>
                    <a:pt x="195" y="0"/>
                  </a:cubicBezTo>
                  <a:cubicBezTo>
                    <a:pt x="204" y="0"/>
                    <a:pt x="216" y="0"/>
                    <a:pt x="228" y="5"/>
                  </a:cubicBezTo>
                  <a:lnTo>
                    <a:pt x="228" y="106"/>
                  </a:lnTo>
                  <a:cubicBezTo>
                    <a:pt x="220" y="102"/>
                    <a:pt x="199" y="98"/>
                    <a:pt x="183" y="98"/>
                  </a:cubicBezTo>
                  <a:cubicBezTo>
                    <a:pt x="102" y="98"/>
                    <a:pt x="102" y="200"/>
                    <a:pt x="102" y="257"/>
                  </a:cubicBezTo>
                  <a:lnTo>
                    <a:pt x="102" y="399"/>
                  </a:lnTo>
                  <a:lnTo>
                    <a:pt x="0" y="399"/>
                  </a:lnTo>
                  <a:lnTo>
                    <a:pt x="0"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1" name="Freeform 450"/>
            <p:cNvSpPr>
              <a:spLocks noChangeArrowheads="1"/>
            </p:cNvSpPr>
            <p:nvPr/>
          </p:nvSpPr>
          <p:spPr bwMode="auto">
            <a:xfrm>
              <a:off x="656" y="3313"/>
              <a:ext cx="66" cy="91"/>
            </a:xfrm>
            <a:custGeom>
              <a:avLst/>
              <a:gdLst>
                <a:gd name="T0" fmla="*/ 277 w 294"/>
                <a:gd name="T1" fmla="*/ 90 h 405"/>
                <a:gd name="T2" fmla="*/ 208 w 294"/>
                <a:gd name="T3" fmla="*/ 78 h 405"/>
                <a:gd name="T4" fmla="*/ 106 w 294"/>
                <a:gd name="T5" fmla="*/ 200 h 405"/>
                <a:gd name="T6" fmla="*/ 212 w 294"/>
                <a:gd name="T7" fmla="*/ 326 h 405"/>
                <a:gd name="T8" fmla="*/ 289 w 294"/>
                <a:gd name="T9" fmla="*/ 310 h 405"/>
                <a:gd name="T10" fmla="*/ 293 w 294"/>
                <a:gd name="T11" fmla="*/ 391 h 405"/>
                <a:gd name="T12" fmla="*/ 192 w 294"/>
                <a:gd name="T13" fmla="*/ 404 h 405"/>
                <a:gd name="T14" fmla="*/ 0 w 294"/>
                <a:gd name="T15" fmla="*/ 200 h 405"/>
                <a:gd name="T16" fmla="*/ 188 w 294"/>
                <a:gd name="T17" fmla="*/ 0 h 405"/>
                <a:gd name="T18" fmla="*/ 285 w 294"/>
                <a:gd name="T19" fmla="*/ 13 h 405"/>
                <a:gd name="T20" fmla="*/ 277 w 294"/>
                <a:gd name="T21" fmla="*/ 9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5">
                  <a:moveTo>
                    <a:pt x="277" y="90"/>
                  </a:moveTo>
                  <a:cubicBezTo>
                    <a:pt x="261" y="82"/>
                    <a:pt x="241" y="78"/>
                    <a:pt x="208" y="78"/>
                  </a:cubicBezTo>
                  <a:cubicBezTo>
                    <a:pt x="147" y="78"/>
                    <a:pt x="106" y="127"/>
                    <a:pt x="106" y="200"/>
                  </a:cubicBezTo>
                  <a:cubicBezTo>
                    <a:pt x="106" y="269"/>
                    <a:pt x="139" y="326"/>
                    <a:pt x="212" y="326"/>
                  </a:cubicBezTo>
                  <a:cubicBezTo>
                    <a:pt x="241" y="326"/>
                    <a:pt x="273" y="314"/>
                    <a:pt x="289" y="310"/>
                  </a:cubicBezTo>
                  <a:lnTo>
                    <a:pt x="293" y="391"/>
                  </a:lnTo>
                  <a:cubicBezTo>
                    <a:pt x="265" y="399"/>
                    <a:pt x="232" y="404"/>
                    <a:pt x="192" y="404"/>
                  </a:cubicBezTo>
                  <a:cubicBezTo>
                    <a:pt x="65" y="404"/>
                    <a:pt x="0" y="318"/>
                    <a:pt x="0" y="200"/>
                  </a:cubicBezTo>
                  <a:cubicBezTo>
                    <a:pt x="0" y="90"/>
                    <a:pt x="65" y="0"/>
                    <a:pt x="188" y="0"/>
                  </a:cubicBezTo>
                  <a:cubicBezTo>
                    <a:pt x="228" y="0"/>
                    <a:pt x="257" y="5"/>
                    <a:pt x="285" y="13"/>
                  </a:cubicBezTo>
                  <a:lnTo>
                    <a:pt x="277"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2" name="Freeform 451"/>
            <p:cNvSpPr>
              <a:spLocks noChangeArrowheads="1"/>
            </p:cNvSpPr>
            <p:nvPr/>
          </p:nvSpPr>
          <p:spPr bwMode="auto">
            <a:xfrm>
              <a:off x="732" y="3313"/>
              <a:ext cx="82" cy="91"/>
            </a:xfrm>
            <a:custGeom>
              <a:avLst/>
              <a:gdLst>
                <a:gd name="T0" fmla="*/ 338 w 364"/>
                <a:gd name="T1" fmla="*/ 371 h 405"/>
                <a:gd name="T2" fmla="*/ 204 w 364"/>
                <a:gd name="T3" fmla="*/ 404 h 405"/>
                <a:gd name="T4" fmla="*/ 0 w 364"/>
                <a:gd name="T5" fmla="*/ 204 h 405"/>
                <a:gd name="T6" fmla="*/ 179 w 364"/>
                <a:gd name="T7" fmla="*/ 0 h 405"/>
                <a:gd name="T8" fmla="*/ 363 w 364"/>
                <a:gd name="T9" fmla="*/ 233 h 405"/>
                <a:gd name="T10" fmla="*/ 94 w 364"/>
                <a:gd name="T11" fmla="*/ 233 h 405"/>
                <a:gd name="T12" fmla="*/ 204 w 364"/>
                <a:gd name="T13" fmla="*/ 330 h 405"/>
                <a:gd name="T14" fmla="*/ 330 w 364"/>
                <a:gd name="T15" fmla="*/ 290 h 405"/>
                <a:gd name="T16" fmla="*/ 330 w 364"/>
                <a:gd name="T17" fmla="*/ 371 h 405"/>
                <a:gd name="T18" fmla="*/ 338 w 364"/>
                <a:gd name="T19" fmla="*/ 371 h 405"/>
                <a:gd name="T20" fmla="*/ 269 w 364"/>
                <a:gd name="T21" fmla="*/ 163 h 405"/>
                <a:gd name="T22" fmla="*/ 187 w 364"/>
                <a:gd name="T23" fmla="*/ 74 h 405"/>
                <a:gd name="T24" fmla="*/ 98 w 364"/>
                <a:gd name="T25" fmla="*/ 163 h 405"/>
                <a:gd name="T26" fmla="*/ 269 w 364"/>
                <a:gd name="T27" fmla="*/ 16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5">
                  <a:moveTo>
                    <a:pt x="338" y="371"/>
                  </a:moveTo>
                  <a:cubicBezTo>
                    <a:pt x="301" y="391"/>
                    <a:pt x="261" y="404"/>
                    <a:pt x="204" y="404"/>
                  </a:cubicBezTo>
                  <a:cubicBezTo>
                    <a:pt x="78" y="404"/>
                    <a:pt x="0" y="330"/>
                    <a:pt x="0" y="204"/>
                  </a:cubicBezTo>
                  <a:cubicBezTo>
                    <a:pt x="0" y="94"/>
                    <a:pt x="61" y="0"/>
                    <a:pt x="179" y="0"/>
                  </a:cubicBezTo>
                  <a:cubicBezTo>
                    <a:pt x="322" y="0"/>
                    <a:pt x="363" y="98"/>
                    <a:pt x="363" y="233"/>
                  </a:cubicBezTo>
                  <a:lnTo>
                    <a:pt x="94" y="233"/>
                  </a:lnTo>
                  <a:cubicBezTo>
                    <a:pt x="98" y="294"/>
                    <a:pt x="143" y="330"/>
                    <a:pt x="204" y="330"/>
                  </a:cubicBezTo>
                  <a:cubicBezTo>
                    <a:pt x="253" y="330"/>
                    <a:pt x="293" y="314"/>
                    <a:pt x="330" y="290"/>
                  </a:cubicBezTo>
                  <a:lnTo>
                    <a:pt x="330" y="371"/>
                  </a:lnTo>
                  <a:lnTo>
                    <a:pt x="338" y="371"/>
                  </a:lnTo>
                  <a:close/>
                  <a:moveTo>
                    <a:pt x="269" y="163"/>
                  </a:moveTo>
                  <a:cubicBezTo>
                    <a:pt x="265" y="114"/>
                    <a:pt x="244" y="74"/>
                    <a:pt x="187" y="74"/>
                  </a:cubicBezTo>
                  <a:cubicBezTo>
                    <a:pt x="130"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3" name="Freeform 452"/>
            <p:cNvSpPr>
              <a:spLocks noChangeArrowheads="1"/>
            </p:cNvSpPr>
            <p:nvPr/>
          </p:nvSpPr>
          <p:spPr bwMode="auto">
            <a:xfrm>
              <a:off x="830" y="3313"/>
              <a:ext cx="80" cy="89"/>
            </a:xfrm>
            <a:custGeom>
              <a:avLst/>
              <a:gdLst>
                <a:gd name="T0" fmla="*/ 8 w 359"/>
                <a:gd name="T1" fmla="*/ 9 h 396"/>
                <a:gd name="T2" fmla="*/ 102 w 359"/>
                <a:gd name="T3" fmla="*/ 9 h 396"/>
                <a:gd name="T4" fmla="*/ 102 w 359"/>
                <a:gd name="T5" fmla="*/ 62 h 396"/>
                <a:gd name="T6" fmla="*/ 102 w 359"/>
                <a:gd name="T7" fmla="*/ 62 h 396"/>
                <a:gd name="T8" fmla="*/ 228 w 359"/>
                <a:gd name="T9" fmla="*/ 0 h 396"/>
                <a:gd name="T10" fmla="*/ 358 w 359"/>
                <a:gd name="T11" fmla="*/ 151 h 396"/>
                <a:gd name="T12" fmla="*/ 358 w 359"/>
                <a:gd name="T13" fmla="*/ 395 h 396"/>
                <a:gd name="T14" fmla="*/ 256 w 359"/>
                <a:gd name="T15" fmla="*/ 395 h 396"/>
                <a:gd name="T16" fmla="*/ 256 w 359"/>
                <a:gd name="T17" fmla="*/ 188 h 396"/>
                <a:gd name="T18" fmla="*/ 191 w 359"/>
                <a:gd name="T19" fmla="*/ 78 h 396"/>
                <a:gd name="T20" fmla="*/ 102 w 359"/>
                <a:gd name="T21" fmla="*/ 204 h 396"/>
                <a:gd name="T22" fmla="*/ 102 w 359"/>
                <a:gd name="T23" fmla="*/ 391 h 396"/>
                <a:gd name="T24" fmla="*/ 0 w 359"/>
                <a:gd name="T25" fmla="*/ 391 h 396"/>
                <a:gd name="T26" fmla="*/ 0 w 359"/>
                <a:gd name="T27" fmla="*/ 9 h 396"/>
                <a:gd name="T28" fmla="*/ 8 w 359"/>
                <a:gd name="T29" fmla="*/ 9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9"/>
                  </a:moveTo>
                  <a:lnTo>
                    <a:pt x="102" y="9"/>
                  </a:lnTo>
                  <a:lnTo>
                    <a:pt x="102" y="62"/>
                  </a:lnTo>
                  <a:lnTo>
                    <a:pt x="102" y="62"/>
                  </a:lnTo>
                  <a:cubicBezTo>
                    <a:pt x="134" y="17"/>
                    <a:pt x="175" y="0"/>
                    <a:pt x="228" y="0"/>
                  </a:cubicBezTo>
                  <a:cubicBezTo>
                    <a:pt x="317" y="0"/>
                    <a:pt x="358" y="66"/>
                    <a:pt x="358" y="151"/>
                  </a:cubicBezTo>
                  <a:lnTo>
                    <a:pt x="358" y="395"/>
                  </a:lnTo>
                  <a:lnTo>
                    <a:pt x="256" y="395"/>
                  </a:lnTo>
                  <a:lnTo>
                    <a:pt x="256" y="188"/>
                  </a:lnTo>
                  <a:cubicBezTo>
                    <a:pt x="256" y="139"/>
                    <a:pt x="256" y="78"/>
                    <a:pt x="191" y="78"/>
                  </a:cubicBezTo>
                  <a:cubicBezTo>
                    <a:pt x="118" y="78"/>
                    <a:pt x="102" y="155"/>
                    <a:pt x="102" y="204"/>
                  </a:cubicBezTo>
                  <a:lnTo>
                    <a:pt x="102" y="391"/>
                  </a:lnTo>
                  <a:lnTo>
                    <a:pt x="0" y="391"/>
                  </a:lnTo>
                  <a:lnTo>
                    <a:pt x="0" y="9"/>
                  </a:lnTo>
                  <a:lnTo>
                    <a:pt x="8"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4" name="Freeform 453"/>
            <p:cNvSpPr>
              <a:spLocks noChangeArrowheads="1"/>
            </p:cNvSpPr>
            <p:nvPr/>
          </p:nvSpPr>
          <p:spPr bwMode="auto">
            <a:xfrm>
              <a:off x="926" y="3290"/>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2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6 h 506"/>
                <a:gd name="T28" fmla="*/ 200 w 274"/>
                <a:gd name="T29" fmla="*/ 505 h 506"/>
                <a:gd name="T30" fmla="*/ 78 w 274"/>
                <a:gd name="T31" fmla="*/ 378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2"/>
                  </a:lnTo>
                  <a:lnTo>
                    <a:pt x="175" y="0"/>
                  </a:lnTo>
                  <a:lnTo>
                    <a:pt x="175" y="110"/>
                  </a:lnTo>
                  <a:lnTo>
                    <a:pt x="265" y="110"/>
                  </a:lnTo>
                  <a:lnTo>
                    <a:pt x="265" y="183"/>
                  </a:lnTo>
                  <a:lnTo>
                    <a:pt x="175" y="183"/>
                  </a:lnTo>
                  <a:lnTo>
                    <a:pt x="175" y="362"/>
                  </a:lnTo>
                  <a:cubicBezTo>
                    <a:pt x="175" y="395"/>
                    <a:pt x="184" y="427"/>
                    <a:pt x="224" y="427"/>
                  </a:cubicBezTo>
                  <a:cubicBezTo>
                    <a:pt x="241" y="427"/>
                    <a:pt x="261" y="423"/>
                    <a:pt x="269" y="415"/>
                  </a:cubicBezTo>
                  <a:lnTo>
                    <a:pt x="273" y="496"/>
                  </a:lnTo>
                  <a:cubicBezTo>
                    <a:pt x="253" y="500"/>
                    <a:pt x="228" y="505"/>
                    <a:pt x="200" y="505"/>
                  </a:cubicBezTo>
                  <a:cubicBezTo>
                    <a:pt x="122" y="505"/>
                    <a:pt x="78" y="456"/>
                    <a:pt x="78" y="378"/>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5" name="Freeform 454"/>
            <p:cNvSpPr>
              <a:spLocks noChangeArrowheads="1"/>
            </p:cNvSpPr>
            <p:nvPr/>
          </p:nvSpPr>
          <p:spPr bwMode="auto">
            <a:xfrm>
              <a:off x="997" y="3313"/>
              <a:ext cx="78" cy="91"/>
            </a:xfrm>
            <a:custGeom>
              <a:avLst/>
              <a:gdLst>
                <a:gd name="T0" fmla="*/ 40 w 347"/>
                <a:gd name="T1" fmla="*/ 29 h 405"/>
                <a:gd name="T2" fmla="*/ 175 w 347"/>
                <a:gd name="T3" fmla="*/ 0 h 405"/>
                <a:gd name="T4" fmla="*/ 342 w 347"/>
                <a:gd name="T5" fmla="*/ 163 h 405"/>
                <a:gd name="T6" fmla="*/ 342 w 347"/>
                <a:gd name="T7" fmla="*/ 212 h 405"/>
                <a:gd name="T8" fmla="*/ 342 w 347"/>
                <a:gd name="T9" fmla="*/ 310 h 405"/>
                <a:gd name="T10" fmla="*/ 346 w 347"/>
                <a:gd name="T11" fmla="*/ 395 h 405"/>
                <a:gd name="T12" fmla="*/ 256 w 347"/>
                <a:gd name="T13" fmla="*/ 395 h 405"/>
                <a:gd name="T14" fmla="*/ 252 w 347"/>
                <a:gd name="T15" fmla="*/ 338 h 405"/>
                <a:gd name="T16" fmla="*/ 252 w 347"/>
                <a:gd name="T17" fmla="*/ 338 h 405"/>
                <a:gd name="T18" fmla="*/ 134 w 347"/>
                <a:gd name="T19" fmla="*/ 404 h 405"/>
                <a:gd name="T20" fmla="*/ 0 w 347"/>
                <a:gd name="T21" fmla="*/ 290 h 405"/>
                <a:gd name="T22" fmla="*/ 65 w 347"/>
                <a:gd name="T23" fmla="*/ 180 h 405"/>
                <a:gd name="T24" fmla="*/ 195 w 347"/>
                <a:gd name="T25" fmla="*/ 155 h 405"/>
                <a:gd name="T26" fmla="*/ 252 w 347"/>
                <a:gd name="T27" fmla="*/ 155 h 405"/>
                <a:gd name="T28" fmla="*/ 167 w 347"/>
                <a:gd name="T29" fmla="*/ 74 h 405"/>
                <a:gd name="T30" fmla="*/ 49 w 347"/>
                <a:gd name="T31" fmla="*/ 114 h 405"/>
                <a:gd name="T32" fmla="*/ 40 w 347"/>
                <a:gd name="T33" fmla="*/ 29 h 405"/>
                <a:gd name="T34" fmla="*/ 159 w 347"/>
                <a:gd name="T35" fmla="*/ 326 h 405"/>
                <a:gd name="T36" fmla="*/ 228 w 347"/>
                <a:gd name="T37" fmla="*/ 294 h 405"/>
                <a:gd name="T38" fmla="*/ 248 w 347"/>
                <a:gd name="T39" fmla="*/ 212 h 405"/>
                <a:gd name="T40" fmla="*/ 203 w 347"/>
                <a:gd name="T41" fmla="*/ 212 h 405"/>
                <a:gd name="T42" fmla="*/ 93 w 347"/>
                <a:gd name="T43" fmla="*/ 277 h 405"/>
                <a:gd name="T44" fmla="*/ 159 w 347"/>
                <a:gd name="T45" fmla="*/ 326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5">
                  <a:moveTo>
                    <a:pt x="40" y="29"/>
                  </a:moveTo>
                  <a:cubicBezTo>
                    <a:pt x="81" y="13"/>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1"/>
                    <a:pt x="252" y="338"/>
                  </a:cubicBezTo>
                  <a:lnTo>
                    <a:pt x="252" y="338"/>
                  </a:lnTo>
                  <a:cubicBezTo>
                    <a:pt x="228" y="379"/>
                    <a:pt x="179" y="404"/>
                    <a:pt x="134" y="404"/>
                  </a:cubicBezTo>
                  <a:cubicBezTo>
                    <a:pt x="65" y="404"/>
                    <a:pt x="0" y="363"/>
                    <a:pt x="0" y="290"/>
                  </a:cubicBezTo>
                  <a:cubicBezTo>
                    <a:pt x="0" y="233"/>
                    <a:pt x="28" y="200"/>
                    <a:pt x="65" y="180"/>
                  </a:cubicBezTo>
                  <a:cubicBezTo>
                    <a:pt x="102" y="159"/>
                    <a:pt x="154" y="155"/>
                    <a:pt x="195" y="155"/>
                  </a:cubicBezTo>
                  <a:lnTo>
                    <a:pt x="252" y="155"/>
                  </a:lnTo>
                  <a:cubicBezTo>
                    <a:pt x="252" y="94"/>
                    <a:pt x="224" y="74"/>
                    <a:pt x="167" y="74"/>
                  </a:cubicBezTo>
                  <a:cubicBezTo>
                    <a:pt x="126" y="74"/>
                    <a:pt x="81" y="90"/>
                    <a:pt x="49" y="114"/>
                  </a:cubicBezTo>
                  <a:lnTo>
                    <a:pt x="40" y="29"/>
                  </a:lnTo>
                  <a:close/>
                  <a:moveTo>
                    <a:pt x="159" y="326"/>
                  </a:moveTo>
                  <a:cubicBezTo>
                    <a:pt x="191" y="326"/>
                    <a:pt x="211" y="314"/>
                    <a:pt x="228" y="294"/>
                  </a:cubicBezTo>
                  <a:cubicBezTo>
                    <a:pt x="244" y="273"/>
                    <a:pt x="248" y="245"/>
                    <a:pt x="248" y="212"/>
                  </a:cubicBezTo>
                  <a:lnTo>
                    <a:pt x="203" y="212"/>
                  </a:lnTo>
                  <a:cubicBezTo>
                    <a:pt x="159" y="212"/>
                    <a:pt x="93" y="220"/>
                    <a:pt x="93" y="277"/>
                  </a:cubicBezTo>
                  <a:cubicBezTo>
                    <a:pt x="93" y="314"/>
                    <a:pt x="122" y="326"/>
                    <a:pt x="159"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6" name="Freeform 455"/>
            <p:cNvSpPr>
              <a:spLocks noChangeArrowheads="1"/>
            </p:cNvSpPr>
            <p:nvPr/>
          </p:nvSpPr>
          <p:spPr bwMode="auto">
            <a:xfrm>
              <a:off x="1092" y="3313"/>
              <a:ext cx="84" cy="127"/>
            </a:xfrm>
            <a:custGeom>
              <a:avLst/>
              <a:gdLst>
                <a:gd name="T0" fmla="*/ 375 w 376"/>
                <a:gd name="T1" fmla="*/ 9 h 563"/>
                <a:gd name="T2" fmla="*/ 375 w 376"/>
                <a:gd name="T3" fmla="*/ 359 h 563"/>
                <a:gd name="T4" fmla="*/ 171 w 376"/>
                <a:gd name="T5" fmla="*/ 562 h 563"/>
                <a:gd name="T6" fmla="*/ 37 w 376"/>
                <a:gd name="T7" fmla="*/ 538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2 h 563"/>
                <a:gd name="T24" fmla="*/ 281 w 376"/>
                <a:gd name="T25" fmla="*/ 62 h 563"/>
                <a:gd name="T26" fmla="*/ 281 w 376"/>
                <a:gd name="T27" fmla="*/ 9 h 563"/>
                <a:gd name="T28" fmla="*/ 375 w 376"/>
                <a:gd name="T29" fmla="*/ 9 h 563"/>
                <a:gd name="T30" fmla="*/ 277 w 376"/>
                <a:gd name="T31" fmla="*/ 196 h 563"/>
                <a:gd name="T32" fmla="*/ 192 w 376"/>
                <a:gd name="T33" fmla="*/ 78 h 563"/>
                <a:gd name="T34" fmla="*/ 102 w 376"/>
                <a:gd name="T35" fmla="*/ 200 h 563"/>
                <a:gd name="T36" fmla="*/ 187 w 376"/>
                <a:gd name="T37" fmla="*/ 318 h 563"/>
                <a:gd name="T38" fmla="*/ 277 w 376"/>
                <a:gd name="T39" fmla="*/ 196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9"/>
                  </a:moveTo>
                  <a:lnTo>
                    <a:pt x="375" y="359"/>
                  </a:lnTo>
                  <a:cubicBezTo>
                    <a:pt x="375" y="465"/>
                    <a:pt x="334" y="562"/>
                    <a:pt x="171" y="562"/>
                  </a:cubicBezTo>
                  <a:cubicBezTo>
                    <a:pt x="130" y="562"/>
                    <a:pt x="86" y="558"/>
                    <a:pt x="37" y="538"/>
                  </a:cubicBezTo>
                  <a:lnTo>
                    <a:pt x="45" y="452"/>
                  </a:lnTo>
                  <a:cubicBezTo>
                    <a:pt x="78" y="469"/>
                    <a:pt x="126" y="485"/>
                    <a:pt x="159" y="485"/>
                  </a:cubicBezTo>
                  <a:cubicBezTo>
                    <a:pt x="269" y="485"/>
                    <a:pt x="277" y="404"/>
                    <a:pt x="277" y="334"/>
                  </a:cubicBezTo>
                  <a:lnTo>
                    <a:pt x="277" y="334"/>
                  </a:lnTo>
                  <a:cubicBezTo>
                    <a:pt x="257" y="367"/>
                    <a:pt x="212" y="395"/>
                    <a:pt x="159" y="395"/>
                  </a:cubicBezTo>
                  <a:cubicBezTo>
                    <a:pt x="45" y="395"/>
                    <a:pt x="0" y="306"/>
                    <a:pt x="0" y="200"/>
                  </a:cubicBezTo>
                  <a:cubicBezTo>
                    <a:pt x="0" y="106"/>
                    <a:pt x="49" y="0"/>
                    <a:pt x="163" y="0"/>
                  </a:cubicBezTo>
                  <a:cubicBezTo>
                    <a:pt x="216" y="0"/>
                    <a:pt x="253" y="17"/>
                    <a:pt x="281" y="62"/>
                  </a:cubicBezTo>
                  <a:lnTo>
                    <a:pt x="281" y="62"/>
                  </a:lnTo>
                  <a:lnTo>
                    <a:pt x="281" y="9"/>
                  </a:lnTo>
                  <a:lnTo>
                    <a:pt x="375" y="9"/>
                  </a:lnTo>
                  <a:close/>
                  <a:moveTo>
                    <a:pt x="277" y="196"/>
                  </a:moveTo>
                  <a:cubicBezTo>
                    <a:pt x="277" y="131"/>
                    <a:pt x="253" y="78"/>
                    <a:pt x="192" y="78"/>
                  </a:cubicBezTo>
                  <a:cubicBezTo>
                    <a:pt x="122" y="78"/>
                    <a:pt x="102" y="139"/>
                    <a:pt x="102" y="200"/>
                  </a:cubicBezTo>
                  <a:cubicBezTo>
                    <a:pt x="102" y="253"/>
                    <a:pt x="130" y="318"/>
                    <a:pt x="187" y="318"/>
                  </a:cubicBezTo>
                  <a:cubicBezTo>
                    <a:pt x="249" y="314"/>
                    <a:pt x="277" y="261"/>
                    <a:pt x="277" y="19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7" name="Freeform 456"/>
            <p:cNvSpPr>
              <a:spLocks noChangeArrowheads="1"/>
            </p:cNvSpPr>
            <p:nvPr/>
          </p:nvSpPr>
          <p:spPr bwMode="auto">
            <a:xfrm>
              <a:off x="1194" y="3313"/>
              <a:ext cx="81" cy="91"/>
            </a:xfrm>
            <a:custGeom>
              <a:avLst/>
              <a:gdLst>
                <a:gd name="T0" fmla="*/ 338 w 363"/>
                <a:gd name="T1" fmla="*/ 371 h 405"/>
                <a:gd name="T2" fmla="*/ 204 w 363"/>
                <a:gd name="T3" fmla="*/ 404 h 405"/>
                <a:gd name="T4" fmla="*/ 0 w 363"/>
                <a:gd name="T5" fmla="*/ 204 h 405"/>
                <a:gd name="T6" fmla="*/ 179 w 363"/>
                <a:gd name="T7" fmla="*/ 0 h 405"/>
                <a:gd name="T8" fmla="*/ 362 w 363"/>
                <a:gd name="T9" fmla="*/ 233 h 405"/>
                <a:gd name="T10" fmla="*/ 94 w 363"/>
                <a:gd name="T11" fmla="*/ 233 h 405"/>
                <a:gd name="T12" fmla="*/ 204 w 363"/>
                <a:gd name="T13" fmla="*/ 330 h 405"/>
                <a:gd name="T14" fmla="*/ 330 w 363"/>
                <a:gd name="T15" fmla="*/ 290 h 405"/>
                <a:gd name="T16" fmla="*/ 330 w 363"/>
                <a:gd name="T17" fmla="*/ 371 h 405"/>
                <a:gd name="T18" fmla="*/ 338 w 363"/>
                <a:gd name="T19" fmla="*/ 371 h 405"/>
                <a:gd name="T20" fmla="*/ 269 w 363"/>
                <a:gd name="T21" fmla="*/ 163 h 405"/>
                <a:gd name="T22" fmla="*/ 187 w 363"/>
                <a:gd name="T23" fmla="*/ 74 h 405"/>
                <a:gd name="T24" fmla="*/ 98 w 363"/>
                <a:gd name="T25" fmla="*/ 163 h 405"/>
                <a:gd name="T26" fmla="*/ 269 w 363"/>
                <a:gd name="T27" fmla="*/ 16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5">
                  <a:moveTo>
                    <a:pt x="338" y="371"/>
                  </a:moveTo>
                  <a:cubicBezTo>
                    <a:pt x="301" y="391"/>
                    <a:pt x="261" y="404"/>
                    <a:pt x="204" y="404"/>
                  </a:cubicBezTo>
                  <a:cubicBezTo>
                    <a:pt x="77" y="404"/>
                    <a:pt x="0" y="330"/>
                    <a:pt x="0" y="204"/>
                  </a:cubicBezTo>
                  <a:cubicBezTo>
                    <a:pt x="0" y="94"/>
                    <a:pt x="61" y="0"/>
                    <a:pt x="179" y="0"/>
                  </a:cubicBezTo>
                  <a:cubicBezTo>
                    <a:pt x="322" y="0"/>
                    <a:pt x="362" y="98"/>
                    <a:pt x="362" y="233"/>
                  </a:cubicBezTo>
                  <a:lnTo>
                    <a:pt x="94" y="233"/>
                  </a:lnTo>
                  <a:cubicBezTo>
                    <a:pt x="98" y="294"/>
                    <a:pt x="143" y="330"/>
                    <a:pt x="204" y="330"/>
                  </a:cubicBezTo>
                  <a:cubicBezTo>
                    <a:pt x="253" y="330"/>
                    <a:pt x="293" y="314"/>
                    <a:pt x="330" y="290"/>
                  </a:cubicBezTo>
                  <a:lnTo>
                    <a:pt x="330" y="371"/>
                  </a:lnTo>
                  <a:lnTo>
                    <a:pt x="338" y="371"/>
                  </a:lnTo>
                  <a:close/>
                  <a:moveTo>
                    <a:pt x="269" y="163"/>
                  </a:moveTo>
                  <a:cubicBezTo>
                    <a:pt x="265" y="114"/>
                    <a:pt x="244" y="74"/>
                    <a:pt x="187" y="74"/>
                  </a:cubicBezTo>
                  <a:cubicBezTo>
                    <a:pt x="130"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8" name="Freeform 457"/>
            <p:cNvSpPr>
              <a:spLocks noChangeArrowheads="1"/>
            </p:cNvSpPr>
            <p:nvPr/>
          </p:nvSpPr>
          <p:spPr bwMode="auto">
            <a:xfrm>
              <a:off x="1336" y="3312"/>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8" y="403"/>
                    <a:pt x="0" y="314"/>
                    <a:pt x="0" y="204"/>
                  </a:cubicBezTo>
                  <a:cubicBezTo>
                    <a:pt x="0" y="78"/>
                    <a:pt x="90" y="0"/>
                    <a:pt x="204" y="0"/>
                  </a:cubicBezTo>
                  <a:close/>
                  <a:moveTo>
                    <a:pt x="204" y="326"/>
                  </a:moveTo>
                  <a:cubicBezTo>
                    <a:pt x="281" y="326"/>
                    <a:pt x="301" y="257"/>
                    <a:pt x="301" y="192"/>
                  </a:cubicBezTo>
                  <a:cubicBezTo>
                    <a:pt x="301" y="131"/>
                    <a:pt x="269" y="78"/>
                    <a:pt x="204" y="78"/>
                  </a:cubicBezTo>
                  <a:cubicBezTo>
                    <a:pt x="139" y="78"/>
                    <a:pt x="106" y="135"/>
                    <a:pt x="106" y="192"/>
                  </a:cubicBezTo>
                  <a:cubicBezTo>
                    <a:pt x="106" y="257"/>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9" name="Freeform 458"/>
            <p:cNvSpPr>
              <a:spLocks noChangeArrowheads="1"/>
            </p:cNvSpPr>
            <p:nvPr/>
          </p:nvSpPr>
          <p:spPr bwMode="auto">
            <a:xfrm>
              <a:off x="1438" y="3274"/>
              <a:ext cx="60" cy="129"/>
            </a:xfrm>
            <a:custGeom>
              <a:avLst/>
              <a:gdLst>
                <a:gd name="T0" fmla="*/ 0 w 270"/>
                <a:gd name="T1" fmla="*/ 257 h 575"/>
                <a:gd name="T2" fmla="*/ 0 w 270"/>
                <a:gd name="T3" fmla="*/ 184 h 575"/>
                <a:gd name="T4" fmla="*/ 73 w 270"/>
                <a:gd name="T5" fmla="*/ 184 h 575"/>
                <a:gd name="T6" fmla="*/ 73 w 270"/>
                <a:gd name="T7" fmla="*/ 131 h 575"/>
                <a:gd name="T8" fmla="*/ 195 w 270"/>
                <a:gd name="T9" fmla="*/ 0 h 575"/>
                <a:gd name="T10" fmla="*/ 269 w 270"/>
                <a:gd name="T11" fmla="*/ 9 h 575"/>
                <a:gd name="T12" fmla="*/ 261 w 270"/>
                <a:gd name="T13" fmla="*/ 90 h 575"/>
                <a:gd name="T14" fmla="*/ 216 w 270"/>
                <a:gd name="T15" fmla="*/ 78 h 575"/>
                <a:gd name="T16" fmla="*/ 171 w 270"/>
                <a:gd name="T17" fmla="*/ 139 h 575"/>
                <a:gd name="T18" fmla="*/ 171 w 270"/>
                <a:gd name="T19" fmla="*/ 188 h 575"/>
                <a:gd name="T20" fmla="*/ 261 w 270"/>
                <a:gd name="T21" fmla="*/ 188 h 575"/>
                <a:gd name="T22" fmla="*/ 261 w 270"/>
                <a:gd name="T23" fmla="*/ 261 h 575"/>
                <a:gd name="T24" fmla="*/ 171 w 270"/>
                <a:gd name="T25" fmla="*/ 261 h 575"/>
                <a:gd name="T26" fmla="*/ 171 w 270"/>
                <a:gd name="T27" fmla="*/ 574 h 575"/>
                <a:gd name="T28" fmla="*/ 69 w 270"/>
                <a:gd name="T29" fmla="*/ 574 h 575"/>
                <a:gd name="T30" fmla="*/ 69 w 270"/>
                <a:gd name="T31" fmla="*/ 257 h 575"/>
                <a:gd name="T32" fmla="*/ 0 w 270"/>
                <a:gd name="T33" fmla="*/ 25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7"/>
                  </a:moveTo>
                  <a:lnTo>
                    <a:pt x="0" y="184"/>
                  </a:lnTo>
                  <a:lnTo>
                    <a:pt x="73" y="184"/>
                  </a:lnTo>
                  <a:lnTo>
                    <a:pt x="73" y="131"/>
                  </a:lnTo>
                  <a:cubicBezTo>
                    <a:pt x="73" y="53"/>
                    <a:pt x="118" y="0"/>
                    <a:pt x="195" y="0"/>
                  </a:cubicBezTo>
                  <a:cubicBezTo>
                    <a:pt x="220" y="0"/>
                    <a:pt x="248" y="4"/>
                    <a:pt x="269" y="9"/>
                  </a:cubicBezTo>
                  <a:lnTo>
                    <a:pt x="261" y="90"/>
                  </a:lnTo>
                  <a:cubicBezTo>
                    <a:pt x="253" y="86"/>
                    <a:pt x="240" y="78"/>
                    <a:pt x="216" y="78"/>
                  </a:cubicBezTo>
                  <a:cubicBezTo>
                    <a:pt x="183" y="78"/>
                    <a:pt x="171" y="106"/>
                    <a:pt x="171" y="139"/>
                  </a:cubicBezTo>
                  <a:lnTo>
                    <a:pt x="171" y="188"/>
                  </a:lnTo>
                  <a:lnTo>
                    <a:pt x="261" y="188"/>
                  </a:lnTo>
                  <a:lnTo>
                    <a:pt x="261" y="261"/>
                  </a:lnTo>
                  <a:lnTo>
                    <a:pt x="171" y="261"/>
                  </a:lnTo>
                  <a:lnTo>
                    <a:pt x="171" y="574"/>
                  </a:lnTo>
                  <a:lnTo>
                    <a:pt x="69" y="574"/>
                  </a:lnTo>
                  <a:lnTo>
                    <a:pt x="69" y="257"/>
                  </a:lnTo>
                  <a:lnTo>
                    <a:pt x="0" y="25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0" name="Freeform 459"/>
            <p:cNvSpPr>
              <a:spLocks noChangeArrowheads="1"/>
            </p:cNvSpPr>
            <p:nvPr/>
          </p:nvSpPr>
          <p:spPr bwMode="auto">
            <a:xfrm>
              <a:off x="1553" y="3312"/>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7" y="403"/>
                    <a:pt x="0" y="314"/>
                    <a:pt x="0" y="204"/>
                  </a:cubicBezTo>
                  <a:cubicBezTo>
                    <a:pt x="0" y="78"/>
                    <a:pt x="90" y="0"/>
                    <a:pt x="204" y="0"/>
                  </a:cubicBezTo>
                  <a:close/>
                  <a:moveTo>
                    <a:pt x="204" y="326"/>
                  </a:moveTo>
                  <a:cubicBezTo>
                    <a:pt x="281" y="326"/>
                    <a:pt x="301" y="257"/>
                    <a:pt x="301" y="192"/>
                  </a:cubicBezTo>
                  <a:cubicBezTo>
                    <a:pt x="301" y="131"/>
                    <a:pt x="269" y="78"/>
                    <a:pt x="204" y="78"/>
                  </a:cubicBezTo>
                  <a:cubicBezTo>
                    <a:pt x="138" y="78"/>
                    <a:pt x="106" y="135"/>
                    <a:pt x="106" y="192"/>
                  </a:cubicBezTo>
                  <a:cubicBezTo>
                    <a:pt x="106" y="257"/>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1" name="Freeform 460"/>
            <p:cNvSpPr>
              <a:spLocks noChangeArrowheads="1"/>
            </p:cNvSpPr>
            <p:nvPr/>
          </p:nvSpPr>
          <p:spPr bwMode="auto">
            <a:xfrm>
              <a:off x="1653" y="3315"/>
              <a:ext cx="90" cy="87"/>
            </a:xfrm>
            <a:custGeom>
              <a:avLst/>
              <a:gdLst>
                <a:gd name="T0" fmla="*/ 0 w 400"/>
                <a:gd name="T1" fmla="*/ 0 h 387"/>
                <a:gd name="T2" fmla="*/ 106 w 400"/>
                <a:gd name="T3" fmla="*/ 0 h 387"/>
                <a:gd name="T4" fmla="*/ 203 w 400"/>
                <a:gd name="T5" fmla="*/ 281 h 387"/>
                <a:gd name="T6" fmla="*/ 203 w 400"/>
                <a:gd name="T7" fmla="*/ 281 h 387"/>
                <a:gd name="T8" fmla="*/ 297 w 400"/>
                <a:gd name="T9" fmla="*/ 0 h 387"/>
                <a:gd name="T10" fmla="*/ 399 w 400"/>
                <a:gd name="T11" fmla="*/ 0 h 387"/>
                <a:gd name="T12" fmla="*/ 256 w 400"/>
                <a:gd name="T13" fmla="*/ 386 h 387"/>
                <a:gd name="T14" fmla="*/ 142 w 400"/>
                <a:gd name="T15" fmla="*/ 386 h 387"/>
                <a:gd name="T16" fmla="*/ 0 w 400"/>
                <a:gd name="T17"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0" h="387">
                  <a:moveTo>
                    <a:pt x="0" y="0"/>
                  </a:moveTo>
                  <a:lnTo>
                    <a:pt x="106" y="0"/>
                  </a:lnTo>
                  <a:lnTo>
                    <a:pt x="203" y="281"/>
                  </a:lnTo>
                  <a:lnTo>
                    <a:pt x="203" y="281"/>
                  </a:lnTo>
                  <a:lnTo>
                    <a:pt x="297" y="0"/>
                  </a:lnTo>
                  <a:lnTo>
                    <a:pt x="399" y="0"/>
                  </a:lnTo>
                  <a:lnTo>
                    <a:pt x="256" y="386"/>
                  </a:lnTo>
                  <a:lnTo>
                    <a:pt x="142" y="386"/>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2" name="Freeform 461"/>
            <p:cNvSpPr>
              <a:spLocks noChangeArrowheads="1"/>
            </p:cNvSpPr>
            <p:nvPr/>
          </p:nvSpPr>
          <p:spPr bwMode="auto">
            <a:xfrm>
              <a:off x="1751" y="3313"/>
              <a:ext cx="82" cy="91"/>
            </a:xfrm>
            <a:custGeom>
              <a:avLst/>
              <a:gdLst>
                <a:gd name="T0" fmla="*/ 338 w 364"/>
                <a:gd name="T1" fmla="*/ 371 h 405"/>
                <a:gd name="T2" fmla="*/ 204 w 364"/>
                <a:gd name="T3" fmla="*/ 404 h 405"/>
                <a:gd name="T4" fmla="*/ 0 w 364"/>
                <a:gd name="T5" fmla="*/ 204 h 405"/>
                <a:gd name="T6" fmla="*/ 180 w 364"/>
                <a:gd name="T7" fmla="*/ 0 h 405"/>
                <a:gd name="T8" fmla="*/ 363 w 364"/>
                <a:gd name="T9" fmla="*/ 233 h 405"/>
                <a:gd name="T10" fmla="*/ 94 w 364"/>
                <a:gd name="T11" fmla="*/ 233 h 405"/>
                <a:gd name="T12" fmla="*/ 204 w 364"/>
                <a:gd name="T13" fmla="*/ 330 h 405"/>
                <a:gd name="T14" fmla="*/ 330 w 364"/>
                <a:gd name="T15" fmla="*/ 290 h 405"/>
                <a:gd name="T16" fmla="*/ 330 w 364"/>
                <a:gd name="T17" fmla="*/ 371 h 405"/>
                <a:gd name="T18" fmla="*/ 338 w 364"/>
                <a:gd name="T19" fmla="*/ 371 h 405"/>
                <a:gd name="T20" fmla="*/ 273 w 364"/>
                <a:gd name="T21" fmla="*/ 163 h 405"/>
                <a:gd name="T22" fmla="*/ 192 w 364"/>
                <a:gd name="T23" fmla="*/ 74 h 405"/>
                <a:gd name="T24" fmla="*/ 102 w 364"/>
                <a:gd name="T25" fmla="*/ 163 h 405"/>
                <a:gd name="T26" fmla="*/ 273 w 364"/>
                <a:gd name="T27" fmla="*/ 16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5">
                  <a:moveTo>
                    <a:pt x="338" y="371"/>
                  </a:moveTo>
                  <a:cubicBezTo>
                    <a:pt x="302" y="391"/>
                    <a:pt x="261" y="404"/>
                    <a:pt x="204" y="404"/>
                  </a:cubicBezTo>
                  <a:cubicBezTo>
                    <a:pt x="78" y="404"/>
                    <a:pt x="0" y="330"/>
                    <a:pt x="0" y="204"/>
                  </a:cubicBezTo>
                  <a:cubicBezTo>
                    <a:pt x="0" y="94"/>
                    <a:pt x="61" y="0"/>
                    <a:pt x="180" y="0"/>
                  </a:cubicBezTo>
                  <a:cubicBezTo>
                    <a:pt x="322" y="0"/>
                    <a:pt x="363" y="98"/>
                    <a:pt x="363" y="233"/>
                  </a:cubicBezTo>
                  <a:lnTo>
                    <a:pt x="94" y="233"/>
                  </a:lnTo>
                  <a:cubicBezTo>
                    <a:pt x="98" y="294"/>
                    <a:pt x="143" y="330"/>
                    <a:pt x="204" y="330"/>
                  </a:cubicBezTo>
                  <a:cubicBezTo>
                    <a:pt x="253" y="330"/>
                    <a:pt x="294" y="314"/>
                    <a:pt x="330" y="290"/>
                  </a:cubicBezTo>
                  <a:lnTo>
                    <a:pt x="330" y="371"/>
                  </a:lnTo>
                  <a:lnTo>
                    <a:pt x="338" y="371"/>
                  </a:lnTo>
                  <a:close/>
                  <a:moveTo>
                    <a:pt x="273" y="163"/>
                  </a:moveTo>
                  <a:cubicBezTo>
                    <a:pt x="269" y="114"/>
                    <a:pt x="249" y="74"/>
                    <a:pt x="192" y="74"/>
                  </a:cubicBezTo>
                  <a:cubicBezTo>
                    <a:pt x="135" y="74"/>
                    <a:pt x="106" y="114"/>
                    <a:pt x="102" y="163"/>
                  </a:cubicBezTo>
                  <a:lnTo>
                    <a:pt x="273"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3" name="Freeform 462"/>
            <p:cNvSpPr>
              <a:spLocks noChangeArrowheads="1"/>
            </p:cNvSpPr>
            <p:nvPr/>
          </p:nvSpPr>
          <p:spPr bwMode="auto">
            <a:xfrm>
              <a:off x="1852" y="3313"/>
              <a:ext cx="51" cy="90"/>
            </a:xfrm>
            <a:custGeom>
              <a:avLst/>
              <a:gdLst>
                <a:gd name="T0" fmla="*/ 0 w 229"/>
                <a:gd name="T1" fmla="*/ 9 h 400"/>
                <a:gd name="T2" fmla="*/ 90 w 229"/>
                <a:gd name="T3" fmla="*/ 9 h 400"/>
                <a:gd name="T4" fmla="*/ 90 w 229"/>
                <a:gd name="T5" fmla="*/ 98 h 400"/>
                <a:gd name="T6" fmla="*/ 90 w 229"/>
                <a:gd name="T7" fmla="*/ 98 h 400"/>
                <a:gd name="T8" fmla="*/ 196 w 229"/>
                <a:gd name="T9" fmla="*/ 0 h 400"/>
                <a:gd name="T10" fmla="*/ 228 w 229"/>
                <a:gd name="T11" fmla="*/ 5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9"/>
                  </a:moveTo>
                  <a:lnTo>
                    <a:pt x="90" y="9"/>
                  </a:lnTo>
                  <a:lnTo>
                    <a:pt x="90" y="98"/>
                  </a:lnTo>
                  <a:lnTo>
                    <a:pt x="90" y="98"/>
                  </a:lnTo>
                  <a:cubicBezTo>
                    <a:pt x="94" y="62"/>
                    <a:pt x="135" y="0"/>
                    <a:pt x="196" y="0"/>
                  </a:cubicBezTo>
                  <a:cubicBezTo>
                    <a:pt x="204" y="0"/>
                    <a:pt x="216" y="0"/>
                    <a:pt x="228" y="5"/>
                  </a:cubicBezTo>
                  <a:lnTo>
                    <a:pt x="228" y="106"/>
                  </a:lnTo>
                  <a:cubicBezTo>
                    <a:pt x="220" y="102"/>
                    <a:pt x="200" y="98"/>
                    <a:pt x="183" y="98"/>
                  </a:cubicBezTo>
                  <a:cubicBezTo>
                    <a:pt x="102" y="98"/>
                    <a:pt x="102" y="200"/>
                    <a:pt x="102" y="257"/>
                  </a:cubicBezTo>
                  <a:lnTo>
                    <a:pt x="102" y="399"/>
                  </a:lnTo>
                  <a:lnTo>
                    <a:pt x="0" y="399"/>
                  </a:lnTo>
                  <a:lnTo>
                    <a:pt x="0"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4" name="Freeform 463"/>
            <p:cNvSpPr>
              <a:spLocks noChangeArrowheads="1"/>
            </p:cNvSpPr>
            <p:nvPr/>
          </p:nvSpPr>
          <p:spPr bwMode="auto">
            <a:xfrm>
              <a:off x="1913" y="3313"/>
              <a:ext cx="78" cy="91"/>
            </a:xfrm>
            <a:custGeom>
              <a:avLst/>
              <a:gdLst>
                <a:gd name="T0" fmla="*/ 41 w 347"/>
                <a:gd name="T1" fmla="*/ 29 h 405"/>
                <a:gd name="T2" fmla="*/ 175 w 347"/>
                <a:gd name="T3" fmla="*/ 0 h 405"/>
                <a:gd name="T4" fmla="*/ 342 w 347"/>
                <a:gd name="T5" fmla="*/ 163 h 405"/>
                <a:gd name="T6" fmla="*/ 342 w 347"/>
                <a:gd name="T7" fmla="*/ 212 h 405"/>
                <a:gd name="T8" fmla="*/ 342 w 347"/>
                <a:gd name="T9" fmla="*/ 310 h 405"/>
                <a:gd name="T10" fmla="*/ 346 w 347"/>
                <a:gd name="T11" fmla="*/ 395 h 405"/>
                <a:gd name="T12" fmla="*/ 256 w 347"/>
                <a:gd name="T13" fmla="*/ 395 h 405"/>
                <a:gd name="T14" fmla="*/ 252 w 347"/>
                <a:gd name="T15" fmla="*/ 338 h 405"/>
                <a:gd name="T16" fmla="*/ 252 w 347"/>
                <a:gd name="T17" fmla="*/ 338 h 405"/>
                <a:gd name="T18" fmla="*/ 134 w 347"/>
                <a:gd name="T19" fmla="*/ 404 h 405"/>
                <a:gd name="T20" fmla="*/ 0 w 347"/>
                <a:gd name="T21" fmla="*/ 290 h 405"/>
                <a:gd name="T22" fmla="*/ 65 w 347"/>
                <a:gd name="T23" fmla="*/ 180 h 405"/>
                <a:gd name="T24" fmla="*/ 195 w 347"/>
                <a:gd name="T25" fmla="*/ 155 h 405"/>
                <a:gd name="T26" fmla="*/ 252 w 347"/>
                <a:gd name="T27" fmla="*/ 155 h 405"/>
                <a:gd name="T28" fmla="*/ 167 w 347"/>
                <a:gd name="T29" fmla="*/ 74 h 405"/>
                <a:gd name="T30" fmla="*/ 49 w 347"/>
                <a:gd name="T31" fmla="*/ 114 h 405"/>
                <a:gd name="T32" fmla="*/ 41 w 347"/>
                <a:gd name="T33" fmla="*/ 29 h 405"/>
                <a:gd name="T34" fmla="*/ 159 w 347"/>
                <a:gd name="T35" fmla="*/ 326 h 405"/>
                <a:gd name="T36" fmla="*/ 228 w 347"/>
                <a:gd name="T37" fmla="*/ 294 h 405"/>
                <a:gd name="T38" fmla="*/ 248 w 347"/>
                <a:gd name="T39" fmla="*/ 212 h 405"/>
                <a:gd name="T40" fmla="*/ 204 w 347"/>
                <a:gd name="T41" fmla="*/ 212 h 405"/>
                <a:gd name="T42" fmla="*/ 94 w 347"/>
                <a:gd name="T43" fmla="*/ 277 h 405"/>
                <a:gd name="T44" fmla="*/ 159 w 347"/>
                <a:gd name="T45" fmla="*/ 326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5">
                  <a:moveTo>
                    <a:pt x="41" y="29"/>
                  </a:moveTo>
                  <a:cubicBezTo>
                    <a:pt x="81" y="13"/>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1"/>
                    <a:pt x="252" y="338"/>
                  </a:cubicBezTo>
                  <a:lnTo>
                    <a:pt x="252" y="338"/>
                  </a:lnTo>
                  <a:cubicBezTo>
                    <a:pt x="228" y="379"/>
                    <a:pt x="179" y="404"/>
                    <a:pt x="134" y="404"/>
                  </a:cubicBezTo>
                  <a:cubicBezTo>
                    <a:pt x="65" y="404"/>
                    <a:pt x="0" y="363"/>
                    <a:pt x="0" y="290"/>
                  </a:cubicBezTo>
                  <a:cubicBezTo>
                    <a:pt x="0" y="233"/>
                    <a:pt x="28" y="200"/>
                    <a:pt x="65" y="180"/>
                  </a:cubicBezTo>
                  <a:cubicBezTo>
                    <a:pt x="102" y="159"/>
                    <a:pt x="155" y="155"/>
                    <a:pt x="195" y="155"/>
                  </a:cubicBezTo>
                  <a:lnTo>
                    <a:pt x="252" y="155"/>
                  </a:lnTo>
                  <a:cubicBezTo>
                    <a:pt x="252" y="94"/>
                    <a:pt x="224" y="74"/>
                    <a:pt x="167" y="74"/>
                  </a:cubicBezTo>
                  <a:cubicBezTo>
                    <a:pt x="126" y="74"/>
                    <a:pt x="81" y="90"/>
                    <a:pt x="49" y="114"/>
                  </a:cubicBezTo>
                  <a:lnTo>
                    <a:pt x="41" y="29"/>
                  </a:lnTo>
                  <a:close/>
                  <a:moveTo>
                    <a:pt x="159" y="326"/>
                  </a:moveTo>
                  <a:cubicBezTo>
                    <a:pt x="191" y="326"/>
                    <a:pt x="212" y="314"/>
                    <a:pt x="228" y="294"/>
                  </a:cubicBezTo>
                  <a:cubicBezTo>
                    <a:pt x="244" y="273"/>
                    <a:pt x="248" y="245"/>
                    <a:pt x="248" y="212"/>
                  </a:cubicBezTo>
                  <a:lnTo>
                    <a:pt x="204" y="212"/>
                  </a:lnTo>
                  <a:cubicBezTo>
                    <a:pt x="159" y="212"/>
                    <a:pt x="94" y="220"/>
                    <a:pt x="94" y="277"/>
                  </a:cubicBezTo>
                  <a:cubicBezTo>
                    <a:pt x="98" y="314"/>
                    <a:pt x="122" y="326"/>
                    <a:pt x="159"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5" name="Freeform 464"/>
            <p:cNvSpPr>
              <a:spLocks noChangeArrowheads="1"/>
            </p:cNvSpPr>
            <p:nvPr/>
          </p:nvSpPr>
          <p:spPr bwMode="auto">
            <a:xfrm>
              <a:off x="2013" y="3275"/>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6" name="Freeform 465"/>
            <p:cNvSpPr>
              <a:spLocks noChangeArrowheads="1"/>
            </p:cNvSpPr>
            <p:nvPr/>
          </p:nvSpPr>
          <p:spPr bwMode="auto">
            <a:xfrm>
              <a:off x="2060" y="3275"/>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7" name="Freeform 466"/>
            <p:cNvSpPr>
              <a:spLocks noChangeArrowheads="1"/>
            </p:cNvSpPr>
            <p:nvPr/>
          </p:nvSpPr>
          <p:spPr bwMode="auto">
            <a:xfrm>
              <a:off x="2149" y="3313"/>
              <a:ext cx="78" cy="91"/>
            </a:xfrm>
            <a:custGeom>
              <a:avLst/>
              <a:gdLst>
                <a:gd name="T0" fmla="*/ 41 w 347"/>
                <a:gd name="T1" fmla="*/ 29 h 405"/>
                <a:gd name="T2" fmla="*/ 175 w 347"/>
                <a:gd name="T3" fmla="*/ 0 h 405"/>
                <a:gd name="T4" fmla="*/ 342 w 347"/>
                <a:gd name="T5" fmla="*/ 163 h 405"/>
                <a:gd name="T6" fmla="*/ 342 w 347"/>
                <a:gd name="T7" fmla="*/ 212 h 405"/>
                <a:gd name="T8" fmla="*/ 342 w 347"/>
                <a:gd name="T9" fmla="*/ 310 h 405"/>
                <a:gd name="T10" fmla="*/ 346 w 347"/>
                <a:gd name="T11" fmla="*/ 395 h 405"/>
                <a:gd name="T12" fmla="*/ 257 w 347"/>
                <a:gd name="T13" fmla="*/ 395 h 405"/>
                <a:gd name="T14" fmla="*/ 253 w 347"/>
                <a:gd name="T15" fmla="*/ 338 h 405"/>
                <a:gd name="T16" fmla="*/ 253 w 347"/>
                <a:gd name="T17" fmla="*/ 338 h 405"/>
                <a:gd name="T18" fmla="*/ 135 w 347"/>
                <a:gd name="T19" fmla="*/ 404 h 405"/>
                <a:gd name="T20" fmla="*/ 0 w 347"/>
                <a:gd name="T21" fmla="*/ 290 h 405"/>
                <a:gd name="T22" fmla="*/ 65 w 347"/>
                <a:gd name="T23" fmla="*/ 180 h 405"/>
                <a:gd name="T24" fmla="*/ 196 w 347"/>
                <a:gd name="T25" fmla="*/ 155 h 405"/>
                <a:gd name="T26" fmla="*/ 253 w 347"/>
                <a:gd name="T27" fmla="*/ 155 h 405"/>
                <a:gd name="T28" fmla="*/ 167 w 347"/>
                <a:gd name="T29" fmla="*/ 74 h 405"/>
                <a:gd name="T30" fmla="*/ 49 w 347"/>
                <a:gd name="T31" fmla="*/ 114 h 405"/>
                <a:gd name="T32" fmla="*/ 41 w 347"/>
                <a:gd name="T33" fmla="*/ 29 h 405"/>
                <a:gd name="T34" fmla="*/ 159 w 347"/>
                <a:gd name="T35" fmla="*/ 326 h 405"/>
                <a:gd name="T36" fmla="*/ 228 w 347"/>
                <a:gd name="T37" fmla="*/ 294 h 405"/>
                <a:gd name="T38" fmla="*/ 249 w 347"/>
                <a:gd name="T39" fmla="*/ 212 h 405"/>
                <a:gd name="T40" fmla="*/ 204 w 347"/>
                <a:gd name="T41" fmla="*/ 212 h 405"/>
                <a:gd name="T42" fmla="*/ 94 w 347"/>
                <a:gd name="T43" fmla="*/ 277 h 405"/>
                <a:gd name="T44" fmla="*/ 159 w 347"/>
                <a:gd name="T45" fmla="*/ 326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5">
                  <a:moveTo>
                    <a:pt x="41" y="29"/>
                  </a:moveTo>
                  <a:cubicBezTo>
                    <a:pt x="82" y="13"/>
                    <a:pt x="131" y="0"/>
                    <a:pt x="175" y="0"/>
                  </a:cubicBezTo>
                  <a:cubicBezTo>
                    <a:pt x="293" y="0"/>
                    <a:pt x="342" y="49"/>
                    <a:pt x="342" y="163"/>
                  </a:cubicBezTo>
                  <a:lnTo>
                    <a:pt x="342" y="212"/>
                  </a:lnTo>
                  <a:cubicBezTo>
                    <a:pt x="342" y="253"/>
                    <a:pt x="342" y="281"/>
                    <a:pt x="342" y="310"/>
                  </a:cubicBezTo>
                  <a:cubicBezTo>
                    <a:pt x="342" y="338"/>
                    <a:pt x="346" y="367"/>
                    <a:pt x="346" y="395"/>
                  </a:cubicBezTo>
                  <a:lnTo>
                    <a:pt x="257" y="395"/>
                  </a:lnTo>
                  <a:cubicBezTo>
                    <a:pt x="253" y="375"/>
                    <a:pt x="253" y="351"/>
                    <a:pt x="253" y="338"/>
                  </a:cubicBezTo>
                  <a:lnTo>
                    <a:pt x="253" y="338"/>
                  </a:lnTo>
                  <a:cubicBezTo>
                    <a:pt x="228" y="379"/>
                    <a:pt x="179" y="404"/>
                    <a:pt x="135" y="404"/>
                  </a:cubicBezTo>
                  <a:cubicBezTo>
                    <a:pt x="65" y="404"/>
                    <a:pt x="0" y="363"/>
                    <a:pt x="0" y="290"/>
                  </a:cubicBezTo>
                  <a:cubicBezTo>
                    <a:pt x="0" y="233"/>
                    <a:pt x="28" y="200"/>
                    <a:pt x="65" y="180"/>
                  </a:cubicBezTo>
                  <a:cubicBezTo>
                    <a:pt x="101" y="159"/>
                    <a:pt x="155" y="155"/>
                    <a:pt x="196" y="155"/>
                  </a:cubicBezTo>
                  <a:lnTo>
                    <a:pt x="253" y="155"/>
                  </a:lnTo>
                  <a:cubicBezTo>
                    <a:pt x="253" y="94"/>
                    <a:pt x="224" y="74"/>
                    <a:pt x="167" y="74"/>
                  </a:cubicBezTo>
                  <a:cubicBezTo>
                    <a:pt x="127" y="74"/>
                    <a:pt x="82" y="90"/>
                    <a:pt x="49" y="114"/>
                  </a:cubicBezTo>
                  <a:lnTo>
                    <a:pt x="41" y="29"/>
                  </a:lnTo>
                  <a:close/>
                  <a:moveTo>
                    <a:pt x="159" y="326"/>
                  </a:moveTo>
                  <a:cubicBezTo>
                    <a:pt x="192" y="326"/>
                    <a:pt x="212" y="314"/>
                    <a:pt x="228" y="294"/>
                  </a:cubicBezTo>
                  <a:cubicBezTo>
                    <a:pt x="245" y="273"/>
                    <a:pt x="249" y="245"/>
                    <a:pt x="249" y="212"/>
                  </a:cubicBezTo>
                  <a:lnTo>
                    <a:pt x="204" y="212"/>
                  </a:lnTo>
                  <a:cubicBezTo>
                    <a:pt x="159" y="212"/>
                    <a:pt x="94" y="220"/>
                    <a:pt x="94" y="277"/>
                  </a:cubicBezTo>
                  <a:cubicBezTo>
                    <a:pt x="94" y="314"/>
                    <a:pt x="122" y="326"/>
                    <a:pt x="159"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8" name="Freeform 467"/>
            <p:cNvSpPr>
              <a:spLocks noChangeArrowheads="1"/>
            </p:cNvSpPr>
            <p:nvPr/>
          </p:nvSpPr>
          <p:spPr bwMode="auto">
            <a:xfrm>
              <a:off x="2247" y="3313"/>
              <a:ext cx="80" cy="89"/>
            </a:xfrm>
            <a:custGeom>
              <a:avLst/>
              <a:gdLst>
                <a:gd name="T0" fmla="*/ 8 w 359"/>
                <a:gd name="T1" fmla="*/ 9 h 396"/>
                <a:gd name="T2" fmla="*/ 102 w 359"/>
                <a:gd name="T3" fmla="*/ 9 h 396"/>
                <a:gd name="T4" fmla="*/ 102 w 359"/>
                <a:gd name="T5" fmla="*/ 62 h 396"/>
                <a:gd name="T6" fmla="*/ 102 w 359"/>
                <a:gd name="T7" fmla="*/ 62 h 396"/>
                <a:gd name="T8" fmla="*/ 228 w 359"/>
                <a:gd name="T9" fmla="*/ 0 h 396"/>
                <a:gd name="T10" fmla="*/ 358 w 359"/>
                <a:gd name="T11" fmla="*/ 151 h 396"/>
                <a:gd name="T12" fmla="*/ 358 w 359"/>
                <a:gd name="T13" fmla="*/ 395 h 396"/>
                <a:gd name="T14" fmla="*/ 256 w 359"/>
                <a:gd name="T15" fmla="*/ 395 h 396"/>
                <a:gd name="T16" fmla="*/ 256 w 359"/>
                <a:gd name="T17" fmla="*/ 188 h 396"/>
                <a:gd name="T18" fmla="*/ 191 w 359"/>
                <a:gd name="T19" fmla="*/ 78 h 396"/>
                <a:gd name="T20" fmla="*/ 102 w 359"/>
                <a:gd name="T21" fmla="*/ 204 h 396"/>
                <a:gd name="T22" fmla="*/ 102 w 359"/>
                <a:gd name="T23" fmla="*/ 391 h 396"/>
                <a:gd name="T24" fmla="*/ 0 w 359"/>
                <a:gd name="T25" fmla="*/ 391 h 396"/>
                <a:gd name="T26" fmla="*/ 0 w 359"/>
                <a:gd name="T27" fmla="*/ 9 h 396"/>
                <a:gd name="T28" fmla="*/ 8 w 359"/>
                <a:gd name="T29" fmla="*/ 9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9"/>
                  </a:moveTo>
                  <a:lnTo>
                    <a:pt x="102" y="9"/>
                  </a:lnTo>
                  <a:lnTo>
                    <a:pt x="102" y="62"/>
                  </a:lnTo>
                  <a:lnTo>
                    <a:pt x="102" y="62"/>
                  </a:lnTo>
                  <a:cubicBezTo>
                    <a:pt x="134" y="17"/>
                    <a:pt x="175" y="0"/>
                    <a:pt x="228" y="0"/>
                  </a:cubicBezTo>
                  <a:cubicBezTo>
                    <a:pt x="317" y="0"/>
                    <a:pt x="358" y="66"/>
                    <a:pt x="358" y="151"/>
                  </a:cubicBezTo>
                  <a:lnTo>
                    <a:pt x="358" y="395"/>
                  </a:lnTo>
                  <a:lnTo>
                    <a:pt x="256" y="395"/>
                  </a:lnTo>
                  <a:lnTo>
                    <a:pt x="256" y="188"/>
                  </a:lnTo>
                  <a:cubicBezTo>
                    <a:pt x="256" y="139"/>
                    <a:pt x="256" y="78"/>
                    <a:pt x="191" y="78"/>
                  </a:cubicBezTo>
                  <a:cubicBezTo>
                    <a:pt x="118" y="78"/>
                    <a:pt x="102" y="155"/>
                    <a:pt x="102" y="204"/>
                  </a:cubicBezTo>
                  <a:lnTo>
                    <a:pt x="102" y="391"/>
                  </a:lnTo>
                  <a:lnTo>
                    <a:pt x="0" y="391"/>
                  </a:lnTo>
                  <a:lnTo>
                    <a:pt x="0" y="9"/>
                  </a:lnTo>
                  <a:lnTo>
                    <a:pt x="8"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9" name="Freeform 468"/>
            <p:cNvSpPr>
              <a:spLocks noChangeArrowheads="1"/>
            </p:cNvSpPr>
            <p:nvPr/>
          </p:nvSpPr>
          <p:spPr bwMode="auto">
            <a:xfrm>
              <a:off x="2351" y="3313"/>
              <a:ext cx="80" cy="89"/>
            </a:xfrm>
            <a:custGeom>
              <a:avLst/>
              <a:gdLst>
                <a:gd name="T0" fmla="*/ 8 w 359"/>
                <a:gd name="T1" fmla="*/ 9 h 396"/>
                <a:gd name="T2" fmla="*/ 102 w 359"/>
                <a:gd name="T3" fmla="*/ 9 h 396"/>
                <a:gd name="T4" fmla="*/ 102 w 359"/>
                <a:gd name="T5" fmla="*/ 62 h 396"/>
                <a:gd name="T6" fmla="*/ 102 w 359"/>
                <a:gd name="T7" fmla="*/ 62 h 396"/>
                <a:gd name="T8" fmla="*/ 228 w 359"/>
                <a:gd name="T9" fmla="*/ 0 h 396"/>
                <a:gd name="T10" fmla="*/ 358 w 359"/>
                <a:gd name="T11" fmla="*/ 151 h 396"/>
                <a:gd name="T12" fmla="*/ 358 w 359"/>
                <a:gd name="T13" fmla="*/ 395 h 396"/>
                <a:gd name="T14" fmla="*/ 257 w 359"/>
                <a:gd name="T15" fmla="*/ 395 h 396"/>
                <a:gd name="T16" fmla="*/ 257 w 359"/>
                <a:gd name="T17" fmla="*/ 188 h 396"/>
                <a:gd name="T18" fmla="*/ 191 w 359"/>
                <a:gd name="T19" fmla="*/ 78 h 396"/>
                <a:gd name="T20" fmla="*/ 102 w 359"/>
                <a:gd name="T21" fmla="*/ 204 h 396"/>
                <a:gd name="T22" fmla="*/ 102 w 359"/>
                <a:gd name="T23" fmla="*/ 391 h 396"/>
                <a:gd name="T24" fmla="*/ 0 w 359"/>
                <a:gd name="T25" fmla="*/ 391 h 396"/>
                <a:gd name="T26" fmla="*/ 0 w 359"/>
                <a:gd name="T27" fmla="*/ 9 h 396"/>
                <a:gd name="T28" fmla="*/ 8 w 359"/>
                <a:gd name="T29" fmla="*/ 9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9"/>
                  </a:moveTo>
                  <a:lnTo>
                    <a:pt x="102" y="9"/>
                  </a:lnTo>
                  <a:lnTo>
                    <a:pt x="102" y="62"/>
                  </a:lnTo>
                  <a:lnTo>
                    <a:pt x="102" y="62"/>
                  </a:lnTo>
                  <a:cubicBezTo>
                    <a:pt x="134" y="17"/>
                    <a:pt x="175" y="0"/>
                    <a:pt x="228" y="0"/>
                  </a:cubicBezTo>
                  <a:cubicBezTo>
                    <a:pt x="318" y="0"/>
                    <a:pt x="358" y="66"/>
                    <a:pt x="358" y="151"/>
                  </a:cubicBezTo>
                  <a:lnTo>
                    <a:pt x="358" y="395"/>
                  </a:lnTo>
                  <a:lnTo>
                    <a:pt x="257" y="395"/>
                  </a:lnTo>
                  <a:lnTo>
                    <a:pt x="257" y="188"/>
                  </a:lnTo>
                  <a:cubicBezTo>
                    <a:pt x="257" y="139"/>
                    <a:pt x="257" y="78"/>
                    <a:pt x="191" y="78"/>
                  </a:cubicBezTo>
                  <a:cubicBezTo>
                    <a:pt x="118" y="78"/>
                    <a:pt x="102" y="155"/>
                    <a:pt x="102" y="204"/>
                  </a:cubicBezTo>
                  <a:lnTo>
                    <a:pt x="102" y="391"/>
                  </a:lnTo>
                  <a:lnTo>
                    <a:pt x="0" y="391"/>
                  </a:lnTo>
                  <a:lnTo>
                    <a:pt x="0" y="9"/>
                  </a:lnTo>
                  <a:lnTo>
                    <a:pt x="8"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0" name="Freeform 469"/>
            <p:cNvSpPr>
              <a:spLocks noChangeArrowheads="1"/>
            </p:cNvSpPr>
            <p:nvPr/>
          </p:nvSpPr>
          <p:spPr bwMode="auto">
            <a:xfrm>
              <a:off x="2457" y="3314"/>
              <a:ext cx="81" cy="89"/>
            </a:xfrm>
            <a:custGeom>
              <a:avLst/>
              <a:gdLst>
                <a:gd name="T0" fmla="*/ 350 w 360"/>
                <a:gd name="T1" fmla="*/ 386 h 395"/>
                <a:gd name="T2" fmla="*/ 257 w 360"/>
                <a:gd name="T3" fmla="*/ 386 h 395"/>
                <a:gd name="T4" fmla="*/ 257 w 360"/>
                <a:gd name="T5" fmla="*/ 333 h 395"/>
                <a:gd name="T6" fmla="*/ 257 w 360"/>
                <a:gd name="T7" fmla="*/ 333 h 395"/>
                <a:gd name="T8" fmla="*/ 131 w 360"/>
                <a:gd name="T9" fmla="*/ 394 h 395"/>
                <a:gd name="T10" fmla="*/ 0 w 360"/>
                <a:gd name="T11" fmla="*/ 244 h 395"/>
                <a:gd name="T12" fmla="*/ 0 w 360"/>
                <a:gd name="T13" fmla="*/ 0 h 395"/>
                <a:gd name="T14" fmla="*/ 102 w 360"/>
                <a:gd name="T15" fmla="*/ 0 h 395"/>
                <a:gd name="T16" fmla="*/ 102 w 360"/>
                <a:gd name="T17" fmla="*/ 207 h 395"/>
                <a:gd name="T18" fmla="*/ 167 w 360"/>
                <a:gd name="T19" fmla="*/ 317 h 395"/>
                <a:gd name="T20" fmla="*/ 257 w 360"/>
                <a:gd name="T21" fmla="*/ 191 h 395"/>
                <a:gd name="T22" fmla="*/ 257 w 360"/>
                <a:gd name="T23" fmla="*/ 4 h 395"/>
                <a:gd name="T24" fmla="*/ 359 w 360"/>
                <a:gd name="T25" fmla="*/ 4 h 395"/>
                <a:gd name="T26" fmla="*/ 359 w 360"/>
                <a:gd name="T27" fmla="*/ 386 h 395"/>
                <a:gd name="T28" fmla="*/ 350 w 360"/>
                <a:gd name="T29" fmla="*/ 386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395">
                  <a:moveTo>
                    <a:pt x="350" y="386"/>
                  </a:moveTo>
                  <a:lnTo>
                    <a:pt x="257" y="386"/>
                  </a:lnTo>
                  <a:lnTo>
                    <a:pt x="257" y="333"/>
                  </a:lnTo>
                  <a:lnTo>
                    <a:pt x="257" y="333"/>
                  </a:lnTo>
                  <a:cubicBezTo>
                    <a:pt x="224" y="370"/>
                    <a:pt x="183" y="394"/>
                    <a:pt x="131" y="394"/>
                  </a:cubicBezTo>
                  <a:cubicBezTo>
                    <a:pt x="41" y="394"/>
                    <a:pt x="0" y="329"/>
                    <a:pt x="0" y="244"/>
                  </a:cubicBezTo>
                  <a:lnTo>
                    <a:pt x="0" y="0"/>
                  </a:lnTo>
                  <a:lnTo>
                    <a:pt x="102" y="0"/>
                  </a:lnTo>
                  <a:lnTo>
                    <a:pt x="102" y="207"/>
                  </a:lnTo>
                  <a:cubicBezTo>
                    <a:pt x="102" y="256"/>
                    <a:pt x="102" y="317"/>
                    <a:pt x="167" y="317"/>
                  </a:cubicBezTo>
                  <a:cubicBezTo>
                    <a:pt x="240" y="317"/>
                    <a:pt x="257" y="240"/>
                    <a:pt x="257" y="191"/>
                  </a:cubicBezTo>
                  <a:lnTo>
                    <a:pt x="257" y="4"/>
                  </a:lnTo>
                  <a:lnTo>
                    <a:pt x="359" y="4"/>
                  </a:lnTo>
                  <a:lnTo>
                    <a:pt x="359" y="386"/>
                  </a:lnTo>
                  <a:lnTo>
                    <a:pt x="350" y="38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1" name="Freeform 470"/>
            <p:cNvSpPr>
              <a:spLocks noChangeArrowheads="1"/>
            </p:cNvSpPr>
            <p:nvPr/>
          </p:nvSpPr>
          <p:spPr bwMode="auto">
            <a:xfrm>
              <a:off x="2555" y="3313"/>
              <a:ext cx="78" cy="91"/>
            </a:xfrm>
            <a:custGeom>
              <a:avLst/>
              <a:gdLst>
                <a:gd name="T0" fmla="*/ 41 w 347"/>
                <a:gd name="T1" fmla="*/ 29 h 405"/>
                <a:gd name="T2" fmla="*/ 175 w 347"/>
                <a:gd name="T3" fmla="*/ 0 h 405"/>
                <a:gd name="T4" fmla="*/ 342 w 347"/>
                <a:gd name="T5" fmla="*/ 163 h 405"/>
                <a:gd name="T6" fmla="*/ 342 w 347"/>
                <a:gd name="T7" fmla="*/ 212 h 405"/>
                <a:gd name="T8" fmla="*/ 342 w 347"/>
                <a:gd name="T9" fmla="*/ 310 h 405"/>
                <a:gd name="T10" fmla="*/ 346 w 347"/>
                <a:gd name="T11" fmla="*/ 395 h 405"/>
                <a:gd name="T12" fmla="*/ 256 w 347"/>
                <a:gd name="T13" fmla="*/ 395 h 405"/>
                <a:gd name="T14" fmla="*/ 252 w 347"/>
                <a:gd name="T15" fmla="*/ 338 h 405"/>
                <a:gd name="T16" fmla="*/ 252 w 347"/>
                <a:gd name="T17" fmla="*/ 338 h 405"/>
                <a:gd name="T18" fmla="*/ 134 w 347"/>
                <a:gd name="T19" fmla="*/ 404 h 405"/>
                <a:gd name="T20" fmla="*/ 0 w 347"/>
                <a:gd name="T21" fmla="*/ 290 h 405"/>
                <a:gd name="T22" fmla="*/ 65 w 347"/>
                <a:gd name="T23" fmla="*/ 180 h 405"/>
                <a:gd name="T24" fmla="*/ 195 w 347"/>
                <a:gd name="T25" fmla="*/ 155 h 405"/>
                <a:gd name="T26" fmla="*/ 252 w 347"/>
                <a:gd name="T27" fmla="*/ 155 h 405"/>
                <a:gd name="T28" fmla="*/ 167 w 347"/>
                <a:gd name="T29" fmla="*/ 74 h 405"/>
                <a:gd name="T30" fmla="*/ 49 w 347"/>
                <a:gd name="T31" fmla="*/ 114 h 405"/>
                <a:gd name="T32" fmla="*/ 41 w 347"/>
                <a:gd name="T33" fmla="*/ 29 h 405"/>
                <a:gd name="T34" fmla="*/ 159 w 347"/>
                <a:gd name="T35" fmla="*/ 326 h 405"/>
                <a:gd name="T36" fmla="*/ 228 w 347"/>
                <a:gd name="T37" fmla="*/ 294 h 405"/>
                <a:gd name="T38" fmla="*/ 248 w 347"/>
                <a:gd name="T39" fmla="*/ 212 h 405"/>
                <a:gd name="T40" fmla="*/ 203 w 347"/>
                <a:gd name="T41" fmla="*/ 212 h 405"/>
                <a:gd name="T42" fmla="*/ 93 w 347"/>
                <a:gd name="T43" fmla="*/ 277 h 405"/>
                <a:gd name="T44" fmla="*/ 159 w 347"/>
                <a:gd name="T45" fmla="*/ 326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5">
                  <a:moveTo>
                    <a:pt x="41" y="29"/>
                  </a:moveTo>
                  <a:cubicBezTo>
                    <a:pt x="81" y="13"/>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1"/>
                    <a:pt x="252" y="338"/>
                  </a:cubicBezTo>
                  <a:lnTo>
                    <a:pt x="252" y="338"/>
                  </a:lnTo>
                  <a:cubicBezTo>
                    <a:pt x="228" y="379"/>
                    <a:pt x="179" y="404"/>
                    <a:pt x="134" y="404"/>
                  </a:cubicBezTo>
                  <a:cubicBezTo>
                    <a:pt x="65" y="404"/>
                    <a:pt x="0" y="363"/>
                    <a:pt x="0" y="290"/>
                  </a:cubicBezTo>
                  <a:cubicBezTo>
                    <a:pt x="0" y="233"/>
                    <a:pt x="28" y="200"/>
                    <a:pt x="65" y="180"/>
                  </a:cubicBezTo>
                  <a:cubicBezTo>
                    <a:pt x="102" y="159"/>
                    <a:pt x="155" y="155"/>
                    <a:pt x="195" y="155"/>
                  </a:cubicBezTo>
                  <a:lnTo>
                    <a:pt x="252" y="155"/>
                  </a:lnTo>
                  <a:cubicBezTo>
                    <a:pt x="252" y="94"/>
                    <a:pt x="224" y="74"/>
                    <a:pt x="167" y="74"/>
                  </a:cubicBezTo>
                  <a:cubicBezTo>
                    <a:pt x="126" y="74"/>
                    <a:pt x="81" y="90"/>
                    <a:pt x="49" y="114"/>
                  </a:cubicBezTo>
                  <a:lnTo>
                    <a:pt x="41" y="29"/>
                  </a:lnTo>
                  <a:close/>
                  <a:moveTo>
                    <a:pt x="159" y="326"/>
                  </a:moveTo>
                  <a:cubicBezTo>
                    <a:pt x="191" y="326"/>
                    <a:pt x="212" y="314"/>
                    <a:pt x="228" y="294"/>
                  </a:cubicBezTo>
                  <a:cubicBezTo>
                    <a:pt x="244" y="273"/>
                    <a:pt x="248" y="245"/>
                    <a:pt x="248" y="212"/>
                  </a:cubicBezTo>
                  <a:lnTo>
                    <a:pt x="203" y="212"/>
                  </a:lnTo>
                  <a:cubicBezTo>
                    <a:pt x="159" y="212"/>
                    <a:pt x="93" y="220"/>
                    <a:pt x="93" y="277"/>
                  </a:cubicBezTo>
                  <a:cubicBezTo>
                    <a:pt x="93" y="314"/>
                    <a:pt x="122" y="326"/>
                    <a:pt x="159"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2" name="Freeform 471"/>
            <p:cNvSpPr>
              <a:spLocks noChangeArrowheads="1"/>
            </p:cNvSpPr>
            <p:nvPr/>
          </p:nvSpPr>
          <p:spPr bwMode="auto">
            <a:xfrm>
              <a:off x="2655" y="3275"/>
              <a:ext cx="22" cy="127"/>
            </a:xfrm>
            <a:custGeom>
              <a:avLst/>
              <a:gdLst>
                <a:gd name="T0" fmla="*/ 0 w 102"/>
                <a:gd name="T1" fmla="*/ 0 h 563"/>
                <a:gd name="T2" fmla="*/ 101 w 102"/>
                <a:gd name="T3" fmla="*/ 0 h 563"/>
                <a:gd name="T4" fmla="*/ 101 w 102"/>
                <a:gd name="T5" fmla="*/ 562 h 563"/>
                <a:gd name="T6" fmla="*/ 0 w 102"/>
                <a:gd name="T7" fmla="*/ 562 h 563"/>
                <a:gd name="T8" fmla="*/ 0 w 102"/>
                <a:gd name="T9" fmla="*/ 0 h 563"/>
              </a:gdLst>
              <a:ahLst/>
              <a:cxnLst>
                <a:cxn ang="0">
                  <a:pos x="T0" y="T1"/>
                </a:cxn>
                <a:cxn ang="0">
                  <a:pos x="T2" y="T3"/>
                </a:cxn>
                <a:cxn ang="0">
                  <a:pos x="T4" y="T5"/>
                </a:cxn>
                <a:cxn ang="0">
                  <a:pos x="T6" y="T7"/>
                </a:cxn>
                <a:cxn ang="0">
                  <a:pos x="T8" y="T9"/>
                </a:cxn>
              </a:cxnLst>
              <a:rect l="0" t="0" r="r" b="b"/>
              <a:pathLst>
                <a:path w="102" h="563">
                  <a:moveTo>
                    <a:pt x="0" y="0"/>
                  </a:moveTo>
                  <a:lnTo>
                    <a:pt x="101" y="0"/>
                  </a:lnTo>
                  <a:lnTo>
                    <a:pt x="101"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3" name="Freeform 472"/>
            <p:cNvSpPr>
              <a:spLocks noChangeArrowheads="1"/>
            </p:cNvSpPr>
            <p:nvPr/>
          </p:nvSpPr>
          <p:spPr bwMode="auto">
            <a:xfrm>
              <a:off x="2751" y="3284"/>
              <a:ext cx="100" cy="117"/>
            </a:xfrm>
            <a:custGeom>
              <a:avLst/>
              <a:gdLst>
                <a:gd name="T0" fmla="*/ 0 w 445"/>
                <a:gd name="T1" fmla="*/ 0 h 522"/>
                <a:gd name="T2" fmla="*/ 143 w 445"/>
                <a:gd name="T3" fmla="*/ 0 h 522"/>
                <a:gd name="T4" fmla="*/ 444 w 445"/>
                <a:gd name="T5" fmla="*/ 261 h 522"/>
                <a:gd name="T6" fmla="*/ 143 w 445"/>
                <a:gd name="T7" fmla="*/ 521 h 522"/>
                <a:gd name="T8" fmla="*/ 0 w 445"/>
                <a:gd name="T9" fmla="*/ 521 h 522"/>
                <a:gd name="T10" fmla="*/ 0 w 445"/>
                <a:gd name="T11" fmla="*/ 0 h 522"/>
                <a:gd name="T12" fmla="*/ 106 w 445"/>
                <a:gd name="T13" fmla="*/ 440 h 522"/>
                <a:gd name="T14" fmla="*/ 163 w 445"/>
                <a:gd name="T15" fmla="*/ 440 h 522"/>
                <a:gd name="T16" fmla="*/ 334 w 445"/>
                <a:gd name="T17" fmla="*/ 261 h 522"/>
                <a:gd name="T18" fmla="*/ 163 w 445"/>
                <a:gd name="T19" fmla="*/ 82 h 522"/>
                <a:gd name="T20" fmla="*/ 106 w 445"/>
                <a:gd name="T21" fmla="*/ 82 h 522"/>
                <a:gd name="T22" fmla="*/ 106 w 445"/>
                <a:gd name="T23" fmla="*/ 44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522">
                  <a:moveTo>
                    <a:pt x="0" y="0"/>
                  </a:moveTo>
                  <a:lnTo>
                    <a:pt x="143" y="0"/>
                  </a:lnTo>
                  <a:cubicBezTo>
                    <a:pt x="301" y="0"/>
                    <a:pt x="444" y="53"/>
                    <a:pt x="444" y="261"/>
                  </a:cubicBezTo>
                  <a:cubicBezTo>
                    <a:pt x="444" y="468"/>
                    <a:pt x="301" y="521"/>
                    <a:pt x="143" y="521"/>
                  </a:cubicBezTo>
                  <a:lnTo>
                    <a:pt x="0" y="521"/>
                  </a:lnTo>
                  <a:lnTo>
                    <a:pt x="0" y="0"/>
                  </a:lnTo>
                  <a:close/>
                  <a:moveTo>
                    <a:pt x="106" y="440"/>
                  </a:moveTo>
                  <a:lnTo>
                    <a:pt x="163" y="440"/>
                  </a:lnTo>
                  <a:cubicBezTo>
                    <a:pt x="253" y="440"/>
                    <a:pt x="334" y="375"/>
                    <a:pt x="334" y="261"/>
                  </a:cubicBezTo>
                  <a:cubicBezTo>
                    <a:pt x="334" y="147"/>
                    <a:pt x="248" y="82"/>
                    <a:pt x="163" y="82"/>
                  </a:cubicBezTo>
                  <a:lnTo>
                    <a:pt x="106" y="82"/>
                  </a:lnTo>
                  <a:lnTo>
                    <a:pt x="106" y="4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4" name="Freeform 473"/>
            <p:cNvSpPr>
              <a:spLocks noChangeArrowheads="1"/>
            </p:cNvSpPr>
            <p:nvPr/>
          </p:nvSpPr>
          <p:spPr bwMode="auto">
            <a:xfrm>
              <a:off x="2870" y="3281"/>
              <a:ext cx="76" cy="122"/>
            </a:xfrm>
            <a:custGeom>
              <a:avLst/>
              <a:gdLst>
                <a:gd name="T0" fmla="*/ 298 w 339"/>
                <a:gd name="T1" fmla="*/ 106 h 542"/>
                <a:gd name="T2" fmla="*/ 192 w 339"/>
                <a:gd name="T3" fmla="*/ 81 h 542"/>
                <a:gd name="T4" fmla="*/ 110 w 339"/>
                <a:gd name="T5" fmla="*/ 155 h 542"/>
                <a:gd name="T6" fmla="*/ 338 w 339"/>
                <a:gd name="T7" fmla="*/ 383 h 542"/>
                <a:gd name="T8" fmla="*/ 143 w 339"/>
                <a:gd name="T9" fmla="*/ 541 h 542"/>
                <a:gd name="T10" fmla="*/ 8 w 339"/>
                <a:gd name="T11" fmla="*/ 521 h 542"/>
                <a:gd name="T12" fmla="*/ 17 w 339"/>
                <a:gd name="T13" fmla="*/ 427 h 542"/>
                <a:gd name="T14" fmla="*/ 135 w 339"/>
                <a:gd name="T15" fmla="*/ 460 h 542"/>
                <a:gd name="T16" fmla="*/ 228 w 339"/>
                <a:gd name="T17" fmla="*/ 391 h 542"/>
                <a:gd name="T18" fmla="*/ 0 w 339"/>
                <a:gd name="T19" fmla="*/ 159 h 542"/>
                <a:gd name="T20" fmla="*/ 184 w 339"/>
                <a:gd name="T21" fmla="*/ 0 h 542"/>
                <a:gd name="T22" fmla="*/ 310 w 339"/>
                <a:gd name="T23" fmla="*/ 20 h 542"/>
                <a:gd name="T24" fmla="*/ 298 w 339"/>
                <a:gd name="T25" fmla="*/ 10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2">
                  <a:moveTo>
                    <a:pt x="298" y="106"/>
                  </a:moveTo>
                  <a:cubicBezTo>
                    <a:pt x="265" y="94"/>
                    <a:pt x="228" y="81"/>
                    <a:pt x="192" y="81"/>
                  </a:cubicBezTo>
                  <a:cubicBezTo>
                    <a:pt x="155" y="81"/>
                    <a:pt x="110" y="98"/>
                    <a:pt x="110" y="155"/>
                  </a:cubicBezTo>
                  <a:cubicBezTo>
                    <a:pt x="110" y="244"/>
                    <a:pt x="338" y="208"/>
                    <a:pt x="338" y="383"/>
                  </a:cubicBezTo>
                  <a:cubicBezTo>
                    <a:pt x="338" y="497"/>
                    <a:pt x="249" y="541"/>
                    <a:pt x="143" y="541"/>
                  </a:cubicBezTo>
                  <a:cubicBezTo>
                    <a:pt x="86" y="541"/>
                    <a:pt x="61" y="533"/>
                    <a:pt x="8" y="521"/>
                  </a:cubicBezTo>
                  <a:lnTo>
                    <a:pt x="17" y="427"/>
                  </a:lnTo>
                  <a:cubicBezTo>
                    <a:pt x="53" y="448"/>
                    <a:pt x="94" y="460"/>
                    <a:pt x="135" y="460"/>
                  </a:cubicBezTo>
                  <a:cubicBezTo>
                    <a:pt x="175" y="460"/>
                    <a:pt x="228" y="440"/>
                    <a:pt x="228" y="391"/>
                  </a:cubicBezTo>
                  <a:cubicBezTo>
                    <a:pt x="228" y="293"/>
                    <a:pt x="0" y="334"/>
                    <a:pt x="0" y="159"/>
                  </a:cubicBezTo>
                  <a:cubicBezTo>
                    <a:pt x="0" y="41"/>
                    <a:pt x="90" y="0"/>
                    <a:pt x="184" y="0"/>
                  </a:cubicBezTo>
                  <a:cubicBezTo>
                    <a:pt x="228" y="0"/>
                    <a:pt x="269" y="4"/>
                    <a:pt x="310" y="20"/>
                  </a:cubicBezTo>
                  <a:lnTo>
                    <a:pt x="298"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5" name="Freeform 474"/>
            <p:cNvSpPr>
              <a:spLocks noChangeArrowheads="1"/>
            </p:cNvSpPr>
            <p:nvPr/>
          </p:nvSpPr>
          <p:spPr bwMode="auto">
            <a:xfrm>
              <a:off x="2966" y="3284"/>
              <a:ext cx="80" cy="118"/>
            </a:xfrm>
            <a:custGeom>
              <a:avLst/>
              <a:gdLst>
                <a:gd name="T0" fmla="*/ 134 w 355"/>
                <a:gd name="T1" fmla="*/ 0 h 526"/>
                <a:gd name="T2" fmla="*/ 354 w 355"/>
                <a:gd name="T3" fmla="*/ 159 h 526"/>
                <a:gd name="T4" fmla="*/ 150 w 355"/>
                <a:gd name="T5" fmla="*/ 326 h 526"/>
                <a:gd name="T6" fmla="*/ 106 w 355"/>
                <a:gd name="T7" fmla="*/ 326 h 526"/>
                <a:gd name="T8" fmla="*/ 106 w 355"/>
                <a:gd name="T9" fmla="*/ 525 h 526"/>
                <a:gd name="T10" fmla="*/ 0 w 355"/>
                <a:gd name="T11" fmla="*/ 525 h 526"/>
                <a:gd name="T12" fmla="*/ 0 w 355"/>
                <a:gd name="T13" fmla="*/ 0 h 526"/>
                <a:gd name="T14" fmla="*/ 134 w 355"/>
                <a:gd name="T15" fmla="*/ 0 h 526"/>
                <a:gd name="T16" fmla="*/ 106 w 355"/>
                <a:gd name="T17" fmla="*/ 240 h 526"/>
                <a:gd name="T18" fmla="*/ 142 w 355"/>
                <a:gd name="T19" fmla="*/ 240 h 526"/>
                <a:gd name="T20" fmla="*/ 240 w 355"/>
                <a:gd name="T21" fmla="*/ 163 h 526"/>
                <a:gd name="T22" fmla="*/ 142 w 355"/>
                <a:gd name="T23" fmla="*/ 82 h 526"/>
                <a:gd name="T24" fmla="*/ 106 w 355"/>
                <a:gd name="T25" fmla="*/ 82 h 526"/>
                <a:gd name="T26" fmla="*/ 106 w 355"/>
                <a:gd name="T27"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5" h="526">
                  <a:moveTo>
                    <a:pt x="134" y="0"/>
                  </a:moveTo>
                  <a:cubicBezTo>
                    <a:pt x="248" y="0"/>
                    <a:pt x="354" y="33"/>
                    <a:pt x="354" y="159"/>
                  </a:cubicBezTo>
                  <a:cubicBezTo>
                    <a:pt x="354" y="281"/>
                    <a:pt x="264" y="326"/>
                    <a:pt x="150" y="326"/>
                  </a:cubicBezTo>
                  <a:lnTo>
                    <a:pt x="106" y="326"/>
                  </a:lnTo>
                  <a:lnTo>
                    <a:pt x="106" y="525"/>
                  </a:lnTo>
                  <a:lnTo>
                    <a:pt x="0" y="525"/>
                  </a:lnTo>
                  <a:lnTo>
                    <a:pt x="0" y="0"/>
                  </a:lnTo>
                  <a:lnTo>
                    <a:pt x="134" y="0"/>
                  </a:lnTo>
                  <a:close/>
                  <a:moveTo>
                    <a:pt x="106" y="240"/>
                  </a:moveTo>
                  <a:lnTo>
                    <a:pt x="142" y="240"/>
                  </a:lnTo>
                  <a:cubicBezTo>
                    <a:pt x="195" y="240"/>
                    <a:pt x="240" y="224"/>
                    <a:pt x="240" y="163"/>
                  </a:cubicBezTo>
                  <a:cubicBezTo>
                    <a:pt x="240" y="102"/>
                    <a:pt x="195" y="82"/>
                    <a:pt x="142" y="82"/>
                  </a:cubicBezTo>
                  <a:lnTo>
                    <a:pt x="106" y="82"/>
                  </a:lnTo>
                  <a:lnTo>
                    <a:pt x="106"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6" name="Freeform 475"/>
            <p:cNvSpPr>
              <a:spLocks noChangeArrowheads="1"/>
            </p:cNvSpPr>
            <p:nvPr/>
          </p:nvSpPr>
          <p:spPr bwMode="auto">
            <a:xfrm>
              <a:off x="3099" y="3290"/>
              <a:ext cx="61" cy="114"/>
            </a:xfrm>
            <a:custGeom>
              <a:avLst/>
              <a:gdLst>
                <a:gd name="T0" fmla="*/ 73 w 274"/>
                <a:gd name="T1" fmla="*/ 183 h 506"/>
                <a:gd name="T2" fmla="*/ 0 w 274"/>
                <a:gd name="T3" fmla="*/ 183 h 506"/>
                <a:gd name="T4" fmla="*/ 0 w 274"/>
                <a:gd name="T5" fmla="*/ 110 h 506"/>
                <a:gd name="T6" fmla="*/ 73 w 274"/>
                <a:gd name="T7" fmla="*/ 110 h 506"/>
                <a:gd name="T8" fmla="*/ 73 w 274"/>
                <a:gd name="T9" fmla="*/ 32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6 h 506"/>
                <a:gd name="T28" fmla="*/ 200 w 274"/>
                <a:gd name="T29" fmla="*/ 505 h 506"/>
                <a:gd name="T30" fmla="*/ 77 w 274"/>
                <a:gd name="T31" fmla="*/ 378 h 506"/>
                <a:gd name="T32" fmla="*/ 77 w 274"/>
                <a:gd name="T33" fmla="*/ 183 h 506"/>
                <a:gd name="T34" fmla="*/ 73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3" y="183"/>
                  </a:moveTo>
                  <a:lnTo>
                    <a:pt x="0" y="183"/>
                  </a:lnTo>
                  <a:lnTo>
                    <a:pt x="0" y="110"/>
                  </a:lnTo>
                  <a:lnTo>
                    <a:pt x="73" y="110"/>
                  </a:lnTo>
                  <a:lnTo>
                    <a:pt x="73" y="32"/>
                  </a:lnTo>
                  <a:lnTo>
                    <a:pt x="175" y="0"/>
                  </a:lnTo>
                  <a:lnTo>
                    <a:pt x="175" y="110"/>
                  </a:lnTo>
                  <a:lnTo>
                    <a:pt x="265" y="110"/>
                  </a:lnTo>
                  <a:lnTo>
                    <a:pt x="265" y="183"/>
                  </a:lnTo>
                  <a:lnTo>
                    <a:pt x="175" y="183"/>
                  </a:lnTo>
                  <a:lnTo>
                    <a:pt x="175" y="362"/>
                  </a:lnTo>
                  <a:cubicBezTo>
                    <a:pt x="175" y="395"/>
                    <a:pt x="183" y="427"/>
                    <a:pt x="224" y="427"/>
                  </a:cubicBezTo>
                  <a:cubicBezTo>
                    <a:pt x="240" y="427"/>
                    <a:pt x="261" y="423"/>
                    <a:pt x="269" y="415"/>
                  </a:cubicBezTo>
                  <a:lnTo>
                    <a:pt x="273" y="496"/>
                  </a:lnTo>
                  <a:cubicBezTo>
                    <a:pt x="253" y="500"/>
                    <a:pt x="228" y="505"/>
                    <a:pt x="200" y="505"/>
                  </a:cubicBezTo>
                  <a:cubicBezTo>
                    <a:pt x="122" y="505"/>
                    <a:pt x="77" y="456"/>
                    <a:pt x="77" y="378"/>
                  </a:cubicBezTo>
                  <a:lnTo>
                    <a:pt x="77" y="183"/>
                  </a:ln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7" name="Freeform 476"/>
            <p:cNvSpPr>
              <a:spLocks noChangeArrowheads="1"/>
            </p:cNvSpPr>
            <p:nvPr/>
          </p:nvSpPr>
          <p:spPr bwMode="auto">
            <a:xfrm>
              <a:off x="3175" y="3314"/>
              <a:ext cx="80" cy="89"/>
            </a:xfrm>
            <a:custGeom>
              <a:avLst/>
              <a:gdLst>
                <a:gd name="T0" fmla="*/ 350 w 359"/>
                <a:gd name="T1" fmla="*/ 386 h 395"/>
                <a:gd name="T2" fmla="*/ 256 w 359"/>
                <a:gd name="T3" fmla="*/ 386 h 395"/>
                <a:gd name="T4" fmla="*/ 256 w 359"/>
                <a:gd name="T5" fmla="*/ 333 h 395"/>
                <a:gd name="T6" fmla="*/ 256 w 359"/>
                <a:gd name="T7" fmla="*/ 333 h 395"/>
                <a:gd name="T8" fmla="*/ 130 w 359"/>
                <a:gd name="T9" fmla="*/ 394 h 395"/>
                <a:gd name="T10" fmla="*/ 0 w 359"/>
                <a:gd name="T11" fmla="*/ 244 h 395"/>
                <a:gd name="T12" fmla="*/ 0 w 359"/>
                <a:gd name="T13" fmla="*/ 0 h 395"/>
                <a:gd name="T14" fmla="*/ 102 w 359"/>
                <a:gd name="T15" fmla="*/ 0 h 395"/>
                <a:gd name="T16" fmla="*/ 102 w 359"/>
                <a:gd name="T17" fmla="*/ 207 h 395"/>
                <a:gd name="T18" fmla="*/ 167 w 359"/>
                <a:gd name="T19" fmla="*/ 317 h 395"/>
                <a:gd name="T20" fmla="*/ 256 w 359"/>
                <a:gd name="T21" fmla="*/ 191 h 395"/>
                <a:gd name="T22" fmla="*/ 256 w 359"/>
                <a:gd name="T23" fmla="*/ 4 h 395"/>
                <a:gd name="T24" fmla="*/ 358 w 359"/>
                <a:gd name="T25" fmla="*/ 4 h 395"/>
                <a:gd name="T26" fmla="*/ 358 w 359"/>
                <a:gd name="T27" fmla="*/ 386 h 395"/>
                <a:gd name="T28" fmla="*/ 350 w 359"/>
                <a:gd name="T29" fmla="*/ 386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5">
                  <a:moveTo>
                    <a:pt x="350" y="386"/>
                  </a:moveTo>
                  <a:lnTo>
                    <a:pt x="256" y="386"/>
                  </a:lnTo>
                  <a:lnTo>
                    <a:pt x="256" y="333"/>
                  </a:lnTo>
                  <a:lnTo>
                    <a:pt x="256" y="333"/>
                  </a:lnTo>
                  <a:cubicBezTo>
                    <a:pt x="224" y="370"/>
                    <a:pt x="183" y="394"/>
                    <a:pt x="130" y="394"/>
                  </a:cubicBezTo>
                  <a:cubicBezTo>
                    <a:pt x="41" y="394"/>
                    <a:pt x="0" y="329"/>
                    <a:pt x="0" y="244"/>
                  </a:cubicBezTo>
                  <a:lnTo>
                    <a:pt x="0" y="0"/>
                  </a:lnTo>
                  <a:lnTo>
                    <a:pt x="102" y="0"/>
                  </a:lnTo>
                  <a:lnTo>
                    <a:pt x="102" y="207"/>
                  </a:lnTo>
                  <a:cubicBezTo>
                    <a:pt x="102" y="256"/>
                    <a:pt x="102" y="317"/>
                    <a:pt x="167" y="317"/>
                  </a:cubicBezTo>
                  <a:cubicBezTo>
                    <a:pt x="240" y="317"/>
                    <a:pt x="256" y="240"/>
                    <a:pt x="256" y="191"/>
                  </a:cubicBezTo>
                  <a:lnTo>
                    <a:pt x="256" y="4"/>
                  </a:lnTo>
                  <a:lnTo>
                    <a:pt x="358" y="4"/>
                  </a:lnTo>
                  <a:lnTo>
                    <a:pt x="358" y="386"/>
                  </a:lnTo>
                  <a:lnTo>
                    <a:pt x="350" y="38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8" name="Freeform 477"/>
            <p:cNvSpPr>
              <a:spLocks noChangeArrowheads="1"/>
            </p:cNvSpPr>
            <p:nvPr/>
          </p:nvSpPr>
          <p:spPr bwMode="auto">
            <a:xfrm>
              <a:off x="3278" y="3313"/>
              <a:ext cx="51" cy="90"/>
            </a:xfrm>
            <a:custGeom>
              <a:avLst/>
              <a:gdLst>
                <a:gd name="T0" fmla="*/ 0 w 229"/>
                <a:gd name="T1" fmla="*/ 9 h 400"/>
                <a:gd name="T2" fmla="*/ 90 w 229"/>
                <a:gd name="T3" fmla="*/ 9 h 400"/>
                <a:gd name="T4" fmla="*/ 90 w 229"/>
                <a:gd name="T5" fmla="*/ 98 h 400"/>
                <a:gd name="T6" fmla="*/ 90 w 229"/>
                <a:gd name="T7" fmla="*/ 98 h 400"/>
                <a:gd name="T8" fmla="*/ 195 w 229"/>
                <a:gd name="T9" fmla="*/ 0 h 400"/>
                <a:gd name="T10" fmla="*/ 228 w 229"/>
                <a:gd name="T11" fmla="*/ 5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9"/>
                  </a:moveTo>
                  <a:lnTo>
                    <a:pt x="90" y="9"/>
                  </a:lnTo>
                  <a:lnTo>
                    <a:pt x="90" y="98"/>
                  </a:lnTo>
                  <a:lnTo>
                    <a:pt x="90" y="98"/>
                  </a:lnTo>
                  <a:cubicBezTo>
                    <a:pt x="94" y="62"/>
                    <a:pt x="134" y="0"/>
                    <a:pt x="195" y="0"/>
                  </a:cubicBezTo>
                  <a:cubicBezTo>
                    <a:pt x="204" y="0"/>
                    <a:pt x="216" y="0"/>
                    <a:pt x="228" y="5"/>
                  </a:cubicBezTo>
                  <a:lnTo>
                    <a:pt x="228" y="106"/>
                  </a:lnTo>
                  <a:cubicBezTo>
                    <a:pt x="220" y="102"/>
                    <a:pt x="200" y="98"/>
                    <a:pt x="183" y="98"/>
                  </a:cubicBezTo>
                  <a:cubicBezTo>
                    <a:pt x="102" y="98"/>
                    <a:pt x="102" y="200"/>
                    <a:pt x="102" y="257"/>
                  </a:cubicBezTo>
                  <a:lnTo>
                    <a:pt x="102" y="399"/>
                  </a:lnTo>
                  <a:lnTo>
                    <a:pt x="0" y="399"/>
                  </a:lnTo>
                  <a:lnTo>
                    <a:pt x="0"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9" name="Freeform 478"/>
            <p:cNvSpPr>
              <a:spLocks noChangeArrowheads="1"/>
            </p:cNvSpPr>
            <p:nvPr/>
          </p:nvSpPr>
          <p:spPr bwMode="auto">
            <a:xfrm>
              <a:off x="3346" y="3313"/>
              <a:ext cx="81" cy="89"/>
            </a:xfrm>
            <a:custGeom>
              <a:avLst/>
              <a:gdLst>
                <a:gd name="T0" fmla="*/ 8 w 360"/>
                <a:gd name="T1" fmla="*/ 9 h 396"/>
                <a:gd name="T2" fmla="*/ 102 w 360"/>
                <a:gd name="T3" fmla="*/ 9 h 396"/>
                <a:gd name="T4" fmla="*/ 102 w 360"/>
                <a:gd name="T5" fmla="*/ 62 h 396"/>
                <a:gd name="T6" fmla="*/ 102 w 360"/>
                <a:gd name="T7" fmla="*/ 62 h 396"/>
                <a:gd name="T8" fmla="*/ 228 w 360"/>
                <a:gd name="T9" fmla="*/ 0 h 396"/>
                <a:gd name="T10" fmla="*/ 359 w 360"/>
                <a:gd name="T11" fmla="*/ 151 h 396"/>
                <a:gd name="T12" fmla="*/ 359 w 360"/>
                <a:gd name="T13" fmla="*/ 395 h 396"/>
                <a:gd name="T14" fmla="*/ 257 w 360"/>
                <a:gd name="T15" fmla="*/ 395 h 396"/>
                <a:gd name="T16" fmla="*/ 257 w 360"/>
                <a:gd name="T17" fmla="*/ 188 h 396"/>
                <a:gd name="T18" fmla="*/ 192 w 360"/>
                <a:gd name="T19" fmla="*/ 78 h 396"/>
                <a:gd name="T20" fmla="*/ 102 w 360"/>
                <a:gd name="T21" fmla="*/ 204 h 396"/>
                <a:gd name="T22" fmla="*/ 102 w 360"/>
                <a:gd name="T23" fmla="*/ 391 h 396"/>
                <a:gd name="T24" fmla="*/ 0 w 360"/>
                <a:gd name="T25" fmla="*/ 391 h 396"/>
                <a:gd name="T26" fmla="*/ 0 w 360"/>
                <a:gd name="T27" fmla="*/ 9 h 396"/>
                <a:gd name="T28" fmla="*/ 8 w 360"/>
                <a:gd name="T29" fmla="*/ 9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396">
                  <a:moveTo>
                    <a:pt x="8" y="9"/>
                  </a:moveTo>
                  <a:lnTo>
                    <a:pt x="102" y="9"/>
                  </a:lnTo>
                  <a:lnTo>
                    <a:pt x="102" y="62"/>
                  </a:lnTo>
                  <a:lnTo>
                    <a:pt x="102" y="62"/>
                  </a:lnTo>
                  <a:cubicBezTo>
                    <a:pt x="135" y="17"/>
                    <a:pt x="175" y="0"/>
                    <a:pt x="228" y="0"/>
                  </a:cubicBezTo>
                  <a:cubicBezTo>
                    <a:pt x="318" y="0"/>
                    <a:pt x="359" y="66"/>
                    <a:pt x="359" y="151"/>
                  </a:cubicBezTo>
                  <a:lnTo>
                    <a:pt x="359" y="395"/>
                  </a:lnTo>
                  <a:lnTo>
                    <a:pt x="257" y="395"/>
                  </a:lnTo>
                  <a:lnTo>
                    <a:pt x="257" y="188"/>
                  </a:lnTo>
                  <a:cubicBezTo>
                    <a:pt x="257" y="139"/>
                    <a:pt x="257" y="78"/>
                    <a:pt x="192" y="78"/>
                  </a:cubicBezTo>
                  <a:cubicBezTo>
                    <a:pt x="118" y="78"/>
                    <a:pt x="102" y="155"/>
                    <a:pt x="102" y="204"/>
                  </a:cubicBezTo>
                  <a:lnTo>
                    <a:pt x="102" y="391"/>
                  </a:lnTo>
                  <a:lnTo>
                    <a:pt x="0" y="391"/>
                  </a:lnTo>
                  <a:lnTo>
                    <a:pt x="0" y="9"/>
                  </a:lnTo>
                  <a:lnTo>
                    <a:pt x="8"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0" name="Freeform 479"/>
            <p:cNvSpPr>
              <a:spLocks noChangeArrowheads="1"/>
            </p:cNvSpPr>
            <p:nvPr/>
          </p:nvSpPr>
          <p:spPr bwMode="auto">
            <a:xfrm>
              <a:off x="3444" y="3312"/>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7" y="403"/>
                    <a:pt x="0" y="314"/>
                    <a:pt x="0" y="204"/>
                  </a:cubicBezTo>
                  <a:cubicBezTo>
                    <a:pt x="4" y="78"/>
                    <a:pt x="90" y="0"/>
                    <a:pt x="204" y="0"/>
                  </a:cubicBezTo>
                  <a:close/>
                  <a:moveTo>
                    <a:pt x="204" y="326"/>
                  </a:moveTo>
                  <a:cubicBezTo>
                    <a:pt x="281" y="326"/>
                    <a:pt x="301" y="257"/>
                    <a:pt x="301" y="192"/>
                  </a:cubicBezTo>
                  <a:cubicBezTo>
                    <a:pt x="301" y="131"/>
                    <a:pt x="269" y="78"/>
                    <a:pt x="204" y="78"/>
                  </a:cubicBezTo>
                  <a:cubicBezTo>
                    <a:pt x="138" y="78"/>
                    <a:pt x="106" y="135"/>
                    <a:pt x="106" y="192"/>
                  </a:cubicBezTo>
                  <a:cubicBezTo>
                    <a:pt x="110" y="257"/>
                    <a:pt x="130"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1" name="Freeform 480"/>
            <p:cNvSpPr>
              <a:spLocks noChangeArrowheads="1"/>
            </p:cNvSpPr>
            <p:nvPr/>
          </p:nvSpPr>
          <p:spPr bwMode="auto">
            <a:xfrm>
              <a:off x="3545" y="3315"/>
              <a:ext cx="91" cy="87"/>
            </a:xfrm>
            <a:custGeom>
              <a:avLst/>
              <a:gdLst>
                <a:gd name="T0" fmla="*/ 0 w 404"/>
                <a:gd name="T1" fmla="*/ 0 h 387"/>
                <a:gd name="T2" fmla="*/ 110 w 404"/>
                <a:gd name="T3" fmla="*/ 0 h 387"/>
                <a:gd name="T4" fmla="*/ 207 w 404"/>
                <a:gd name="T5" fmla="*/ 281 h 387"/>
                <a:gd name="T6" fmla="*/ 207 w 404"/>
                <a:gd name="T7" fmla="*/ 281 h 387"/>
                <a:gd name="T8" fmla="*/ 301 w 404"/>
                <a:gd name="T9" fmla="*/ 0 h 387"/>
                <a:gd name="T10" fmla="*/ 403 w 404"/>
                <a:gd name="T11" fmla="*/ 0 h 387"/>
                <a:gd name="T12" fmla="*/ 260 w 404"/>
                <a:gd name="T13" fmla="*/ 386 h 387"/>
                <a:gd name="T14" fmla="*/ 146 w 404"/>
                <a:gd name="T15" fmla="*/ 386 h 387"/>
                <a:gd name="T16" fmla="*/ 0 w 404"/>
                <a:gd name="T17"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387">
                  <a:moveTo>
                    <a:pt x="0" y="0"/>
                  </a:moveTo>
                  <a:lnTo>
                    <a:pt x="110" y="0"/>
                  </a:lnTo>
                  <a:lnTo>
                    <a:pt x="207" y="281"/>
                  </a:lnTo>
                  <a:lnTo>
                    <a:pt x="207" y="281"/>
                  </a:lnTo>
                  <a:lnTo>
                    <a:pt x="301" y="0"/>
                  </a:lnTo>
                  <a:lnTo>
                    <a:pt x="403" y="0"/>
                  </a:lnTo>
                  <a:lnTo>
                    <a:pt x="260" y="386"/>
                  </a:lnTo>
                  <a:lnTo>
                    <a:pt x="146" y="386"/>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2" name="Freeform 481"/>
            <p:cNvSpPr>
              <a:spLocks noChangeArrowheads="1"/>
            </p:cNvSpPr>
            <p:nvPr/>
          </p:nvSpPr>
          <p:spPr bwMode="auto">
            <a:xfrm>
              <a:off x="3643" y="3313"/>
              <a:ext cx="82" cy="91"/>
            </a:xfrm>
            <a:custGeom>
              <a:avLst/>
              <a:gdLst>
                <a:gd name="T0" fmla="*/ 338 w 364"/>
                <a:gd name="T1" fmla="*/ 371 h 405"/>
                <a:gd name="T2" fmla="*/ 204 w 364"/>
                <a:gd name="T3" fmla="*/ 404 h 405"/>
                <a:gd name="T4" fmla="*/ 0 w 364"/>
                <a:gd name="T5" fmla="*/ 204 h 405"/>
                <a:gd name="T6" fmla="*/ 180 w 364"/>
                <a:gd name="T7" fmla="*/ 0 h 405"/>
                <a:gd name="T8" fmla="*/ 363 w 364"/>
                <a:gd name="T9" fmla="*/ 233 h 405"/>
                <a:gd name="T10" fmla="*/ 98 w 364"/>
                <a:gd name="T11" fmla="*/ 233 h 405"/>
                <a:gd name="T12" fmla="*/ 208 w 364"/>
                <a:gd name="T13" fmla="*/ 330 h 405"/>
                <a:gd name="T14" fmla="*/ 334 w 364"/>
                <a:gd name="T15" fmla="*/ 290 h 405"/>
                <a:gd name="T16" fmla="*/ 334 w 364"/>
                <a:gd name="T17" fmla="*/ 371 h 405"/>
                <a:gd name="T18" fmla="*/ 338 w 364"/>
                <a:gd name="T19" fmla="*/ 371 h 405"/>
                <a:gd name="T20" fmla="*/ 269 w 364"/>
                <a:gd name="T21" fmla="*/ 163 h 405"/>
                <a:gd name="T22" fmla="*/ 188 w 364"/>
                <a:gd name="T23" fmla="*/ 74 h 405"/>
                <a:gd name="T24" fmla="*/ 98 w 364"/>
                <a:gd name="T25" fmla="*/ 163 h 405"/>
                <a:gd name="T26" fmla="*/ 269 w 364"/>
                <a:gd name="T27" fmla="*/ 16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5">
                  <a:moveTo>
                    <a:pt x="338" y="371"/>
                  </a:moveTo>
                  <a:cubicBezTo>
                    <a:pt x="302" y="391"/>
                    <a:pt x="261" y="404"/>
                    <a:pt x="204" y="404"/>
                  </a:cubicBezTo>
                  <a:cubicBezTo>
                    <a:pt x="78" y="404"/>
                    <a:pt x="0" y="330"/>
                    <a:pt x="0" y="204"/>
                  </a:cubicBezTo>
                  <a:cubicBezTo>
                    <a:pt x="0" y="94"/>
                    <a:pt x="61" y="0"/>
                    <a:pt x="180" y="0"/>
                  </a:cubicBezTo>
                  <a:cubicBezTo>
                    <a:pt x="322" y="0"/>
                    <a:pt x="363" y="98"/>
                    <a:pt x="363" y="233"/>
                  </a:cubicBezTo>
                  <a:lnTo>
                    <a:pt x="98" y="233"/>
                  </a:lnTo>
                  <a:cubicBezTo>
                    <a:pt x="102" y="294"/>
                    <a:pt x="147" y="330"/>
                    <a:pt x="208" y="330"/>
                  </a:cubicBezTo>
                  <a:cubicBezTo>
                    <a:pt x="257" y="330"/>
                    <a:pt x="298" y="314"/>
                    <a:pt x="334" y="290"/>
                  </a:cubicBezTo>
                  <a:lnTo>
                    <a:pt x="334" y="371"/>
                  </a:lnTo>
                  <a:lnTo>
                    <a:pt x="338" y="371"/>
                  </a:lnTo>
                  <a:close/>
                  <a:moveTo>
                    <a:pt x="269" y="163"/>
                  </a:moveTo>
                  <a:cubicBezTo>
                    <a:pt x="265" y="114"/>
                    <a:pt x="245" y="74"/>
                    <a:pt x="188" y="74"/>
                  </a:cubicBezTo>
                  <a:cubicBezTo>
                    <a:pt x="131"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3" name="Freeform 482"/>
            <p:cNvSpPr>
              <a:spLocks noChangeArrowheads="1"/>
            </p:cNvSpPr>
            <p:nvPr/>
          </p:nvSpPr>
          <p:spPr bwMode="auto">
            <a:xfrm>
              <a:off x="3744" y="3313"/>
              <a:ext cx="51" cy="90"/>
            </a:xfrm>
            <a:custGeom>
              <a:avLst/>
              <a:gdLst>
                <a:gd name="T0" fmla="*/ 0 w 229"/>
                <a:gd name="T1" fmla="*/ 9 h 400"/>
                <a:gd name="T2" fmla="*/ 90 w 229"/>
                <a:gd name="T3" fmla="*/ 9 h 400"/>
                <a:gd name="T4" fmla="*/ 90 w 229"/>
                <a:gd name="T5" fmla="*/ 98 h 400"/>
                <a:gd name="T6" fmla="*/ 90 w 229"/>
                <a:gd name="T7" fmla="*/ 98 h 400"/>
                <a:gd name="T8" fmla="*/ 196 w 229"/>
                <a:gd name="T9" fmla="*/ 0 h 400"/>
                <a:gd name="T10" fmla="*/ 228 w 229"/>
                <a:gd name="T11" fmla="*/ 5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9"/>
                  </a:moveTo>
                  <a:lnTo>
                    <a:pt x="90" y="9"/>
                  </a:lnTo>
                  <a:lnTo>
                    <a:pt x="90" y="98"/>
                  </a:lnTo>
                  <a:lnTo>
                    <a:pt x="90" y="98"/>
                  </a:lnTo>
                  <a:cubicBezTo>
                    <a:pt x="94" y="62"/>
                    <a:pt x="135" y="0"/>
                    <a:pt x="196" y="0"/>
                  </a:cubicBezTo>
                  <a:cubicBezTo>
                    <a:pt x="204" y="0"/>
                    <a:pt x="216" y="0"/>
                    <a:pt x="228" y="5"/>
                  </a:cubicBezTo>
                  <a:lnTo>
                    <a:pt x="228" y="106"/>
                  </a:lnTo>
                  <a:cubicBezTo>
                    <a:pt x="220" y="102"/>
                    <a:pt x="200" y="98"/>
                    <a:pt x="183" y="98"/>
                  </a:cubicBezTo>
                  <a:cubicBezTo>
                    <a:pt x="102" y="98"/>
                    <a:pt x="102" y="200"/>
                    <a:pt x="102" y="257"/>
                  </a:cubicBezTo>
                  <a:lnTo>
                    <a:pt x="102" y="399"/>
                  </a:lnTo>
                  <a:lnTo>
                    <a:pt x="0" y="399"/>
                  </a:lnTo>
                  <a:lnTo>
                    <a:pt x="0"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4" name="Freeform 483"/>
            <p:cNvSpPr>
              <a:spLocks noChangeArrowheads="1"/>
            </p:cNvSpPr>
            <p:nvPr/>
          </p:nvSpPr>
          <p:spPr bwMode="auto">
            <a:xfrm>
              <a:off x="409" y="3651"/>
              <a:ext cx="80" cy="118"/>
            </a:xfrm>
            <a:custGeom>
              <a:avLst/>
              <a:gdLst>
                <a:gd name="T0" fmla="*/ 4 w 359"/>
                <a:gd name="T1" fmla="*/ 0 h 526"/>
                <a:gd name="T2" fmla="*/ 139 w 359"/>
                <a:gd name="T3" fmla="*/ 0 h 526"/>
                <a:gd name="T4" fmla="*/ 358 w 359"/>
                <a:gd name="T5" fmla="*/ 159 h 526"/>
                <a:gd name="T6" fmla="*/ 155 w 359"/>
                <a:gd name="T7" fmla="*/ 325 h 526"/>
                <a:gd name="T8" fmla="*/ 106 w 359"/>
                <a:gd name="T9" fmla="*/ 325 h 526"/>
                <a:gd name="T10" fmla="*/ 106 w 359"/>
                <a:gd name="T11" fmla="*/ 525 h 526"/>
                <a:gd name="T12" fmla="*/ 0 w 359"/>
                <a:gd name="T13" fmla="*/ 525 h 526"/>
                <a:gd name="T14" fmla="*/ 0 w 359"/>
                <a:gd name="T15" fmla="*/ 0 h 526"/>
                <a:gd name="T16" fmla="*/ 4 w 359"/>
                <a:gd name="T17" fmla="*/ 0 h 526"/>
                <a:gd name="T18" fmla="*/ 106 w 359"/>
                <a:gd name="T19" fmla="*/ 240 h 526"/>
                <a:gd name="T20" fmla="*/ 147 w 359"/>
                <a:gd name="T21" fmla="*/ 240 h 526"/>
                <a:gd name="T22" fmla="*/ 244 w 359"/>
                <a:gd name="T23" fmla="*/ 163 h 526"/>
                <a:gd name="T24" fmla="*/ 147 w 359"/>
                <a:gd name="T25" fmla="*/ 81 h 526"/>
                <a:gd name="T26" fmla="*/ 106 w 359"/>
                <a:gd name="T27" fmla="*/ 81 h 526"/>
                <a:gd name="T28" fmla="*/ 106 w 359"/>
                <a:gd name="T29"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6">
                  <a:moveTo>
                    <a:pt x="4" y="0"/>
                  </a:moveTo>
                  <a:lnTo>
                    <a:pt x="139" y="0"/>
                  </a:lnTo>
                  <a:cubicBezTo>
                    <a:pt x="253" y="0"/>
                    <a:pt x="358" y="32"/>
                    <a:pt x="358" y="159"/>
                  </a:cubicBezTo>
                  <a:cubicBezTo>
                    <a:pt x="358" y="281"/>
                    <a:pt x="269" y="325"/>
                    <a:pt x="155" y="325"/>
                  </a:cubicBezTo>
                  <a:lnTo>
                    <a:pt x="106" y="325"/>
                  </a:lnTo>
                  <a:lnTo>
                    <a:pt x="106" y="525"/>
                  </a:lnTo>
                  <a:lnTo>
                    <a:pt x="0" y="525"/>
                  </a:lnTo>
                  <a:lnTo>
                    <a:pt x="0" y="0"/>
                  </a:lnTo>
                  <a:lnTo>
                    <a:pt x="4" y="0"/>
                  </a:lnTo>
                  <a:close/>
                  <a:moveTo>
                    <a:pt x="106" y="240"/>
                  </a:moveTo>
                  <a:lnTo>
                    <a:pt x="147" y="240"/>
                  </a:lnTo>
                  <a:cubicBezTo>
                    <a:pt x="200" y="240"/>
                    <a:pt x="244" y="224"/>
                    <a:pt x="244" y="163"/>
                  </a:cubicBezTo>
                  <a:cubicBezTo>
                    <a:pt x="244" y="101"/>
                    <a:pt x="200" y="81"/>
                    <a:pt x="147" y="81"/>
                  </a:cubicBezTo>
                  <a:lnTo>
                    <a:pt x="106" y="81"/>
                  </a:lnTo>
                  <a:lnTo>
                    <a:pt x="106"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5" name="Freeform 484"/>
            <p:cNvSpPr>
              <a:spLocks noChangeArrowheads="1"/>
            </p:cNvSpPr>
            <p:nvPr/>
          </p:nvSpPr>
          <p:spPr bwMode="auto">
            <a:xfrm>
              <a:off x="498" y="3681"/>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2" y="330"/>
                    <a:pt x="293" y="314"/>
                    <a:pt x="330" y="289"/>
                  </a:cubicBezTo>
                  <a:lnTo>
                    <a:pt x="330" y="371"/>
                  </a:lnTo>
                  <a:lnTo>
                    <a:pt x="338" y="371"/>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6" name="Freeform 485"/>
            <p:cNvSpPr>
              <a:spLocks noChangeArrowheads="1"/>
            </p:cNvSpPr>
            <p:nvPr/>
          </p:nvSpPr>
          <p:spPr bwMode="auto">
            <a:xfrm>
              <a:off x="600" y="3681"/>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4" y="61"/>
                    <a:pt x="134" y="0"/>
                    <a:pt x="195" y="0"/>
                  </a:cubicBezTo>
                  <a:cubicBezTo>
                    <a:pt x="204" y="0"/>
                    <a:pt x="216" y="0"/>
                    <a:pt x="228" y="4"/>
                  </a:cubicBezTo>
                  <a:lnTo>
                    <a:pt x="228" y="106"/>
                  </a:lnTo>
                  <a:cubicBezTo>
                    <a:pt x="220" y="102"/>
                    <a:pt x="199"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7" name="Freeform 486"/>
            <p:cNvSpPr>
              <a:spLocks noChangeArrowheads="1"/>
            </p:cNvSpPr>
            <p:nvPr/>
          </p:nvSpPr>
          <p:spPr bwMode="auto">
            <a:xfrm>
              <a:off x="656" y="3681"/>
              <a:ext cx="66" cy="91"/>
            </a:xfrm>
            <a:custGeom>
              <a:avLst/>
              <a:gdLst>
                <a:gd name="T0" fmla="*/ 277 w 294"/>
                <a:gd name="T1" fmla="*/ 90 h 404"/>
                <a:gd name="T2" fmla="*/ 208 w 294"/>
                <a:gd name="T3" fmla="*/ 77 h 404"/>
                <a:gd name="T4" fmla="*/ 106 w 294"/>
                <a:gd name="T5" fmla="*/ 200 h 404"/>
                <a:gd name="T6" fmla="*/ 212 w 294"/>
                <a:gd name="T7" fmla="*/ 326 h 404"/>
                <a:gd name="T8" fmla="*/ 289 w 294"/>
                <a:gd name="T9" fmla="*/ 309 h 404"/>
                <a:gd name="T10" fmla="*/ 293 w 294"/>
                <a:gd name="T11" fmla="*/ 391 h 404"/>
                <a:gd name="T12" fmla="*/ 192 w 294"/>
                <a:gd name="T13" fmla="*/ 403 h 404"/>
                <a:gd name="T14" fmla="*/ 0 w 294"/>
                <a:gd name="T15" fmla="*/ 200 h 404"/>
                <a:gd name="T16" fmla="*/ 188 w 294"/>
                <a:gd name="T17" fmla="*/ 0 h 404"/>
                <a:gd name="T18" fmla="*/ 285 w 294"/>
                <a:gd name="T19" fmla="*/ 12 h 404"/>
                <a:gd name="T20" fmla="*/ 277 w 294"/>
                <a:gd name="T21"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90"/>
                  </a:moveTo>
                  <a:cubicBezTo>
                    <a:pt x="261" y="81"/>
                    <a:pt x="241" y="77"/>
                    <a:pt x="208" y="77"/>
                  </a:cubicBezTo>
                  <a:cubicBezTo>
                    <a:pt x="147" y="77"/>
                    <a:pt x="106" y="126"/>
                    <a:pt x="106" y="200"/>
                  </a:cubicBezTo>
                  <a:cubicBezTo>
                    <a:pt x="106" y="269"/>
                    <a:pt x="139" y="326"/>
                    <a:pt x="212" y="326"/>
                  </a:cubicBezTo>
                  <a:cubicBezTo>
                    <a:pt x="241" y="326"/>
                    <a:pt x="273" y="314"/>
                    <a:pt x="289" y="309"/>
                  </a:cubicBezTo>
                  <a:lnTo>
                    <a:pt x="293" y="391"/>
                  </a:lnTo>
                  <a:cubicBezTo>
                    <a:pt x="265" y="399"/>
                    <a:pt x="232" y="403"/>
                    <a:pt x="192" y="403"/>
                  </a:cubicBezTo>
                  <a:cubicBezTo>
                    <a:pt x="65" y="403"/>
                    <a:pt x="0" y="318"/>
                    <a:pt x="0" y="200"/>
                  </a:cubicBezTo>
                  <a:cubicBezTo>
                    <a:pt x="0" y="90"/>
                    <a:pt x="65" y="0"/>
                    <a:pt x="188" y="0"/>
                  </a:cubicBezTo>
                  <a:cubicBezTo>
                    <a:pt x="228" y="0"/>
                    <a:pt x="257" y="4"/>
                    <a:pt x="285" y="12"/>
                  </a:cubicBezTo>
                  <a:lnTo>
                    <a:pt x="277"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8" name="Freeform 487"/>
            <p:cNvSpPr>
              <a:spLocks noChangeArrowheads="1"/>
            </p:cNvSpPr>
            <p:nvPr/>
          </p:nvSpPr>
          <p:spPr bwMode="auto">
            <a:xfrm>
              <a:off x="732" y="3681"/>
              <a:ext cx="82" cy="91"/>
            </a:xfrm>
            <a:custGeom>
              <a:avLst/>
              <a:gdLst>
                <a:gd name="T0" fmla="*/ 338 w 364"/>
                <a:gd name="T1" fmla="*/ 371 h 404"/>
                <a:gd name="T2" fmla="*/ 204 w 364"/>
                <a:gd name="T3" fmla="*/ 403 h 404"/>
                <a:gd name="T4" fmla="*/ 0 w 364"/>
                <a:gd name="T5" fmla="*/ 204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69 w 364"/>
                <a:gd name="T21" fmla="*/ 163 h 404"/>
                <a:gd name="T22" fmla="*/ 187 w 364"/>
                <a:gd name="T23" fmla="*/ 73 h 404"/>
                <a:gd name="T24" fmla="*/ 98 w 364"/>
                <a:gd name="T25" fmla="*/ 163 h 404"/>
                <a:gd name="T26" fmla="*/ 269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1" y="391"/>
                    <a:pt x="261" y="403"/>
                    <a:pt x="204" y="403"/>
                  </a:cubicBezTo>
                  <a:cubicBezTo>
                    <a:pt x="78" y="403"/>
                    <a:pt x="0" y="330"/>
                    <a:pt x="0" y="204"/>
                  </a:cubicBezTo>
                  <a:cubicBezTo>
                    <a:pt x="0" y="94"/>
                    <a:pt x="61" y="0"/>
                    <a:pt x="179" y="0"/>
                  </a:cubicBezTo>
                  <a:cubicBezTo>
                    <a:pt x="322" y="0"/>
                    <a:pt x="363" y="98"/>
                    <a:pt x="363" y="232"/>
                  </a:cubicBezTo>
                  <a:lnTo>
                    <a:pt x="94" y="232"/>
                  </a:lnTo>
                  <a:cubicBezTo>
                    <a:pt x="98" y="293"/>
                    <a:pt x="143" y="330"/>
                    <a:pt x="204" y="330"/>
                  </a:cubicBezTo>
                  <a:cubicBezTo>
                    <a:pt x="253" y="330"/>
                    <a:pt x="293" y="314"/>
                    <a:pt x="330" y="289"/>
                  </a:cubicBezTo>
                  <a:lnTo>
                    <a:pt x="330" y="371"/>
                  </a:lnTo>
                  <a:lnTo>
                    <a:pt x="338" y="371"/>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9" name="Freeform 488"/>
            <p:cNvSpPr>
              <a:spLocks noChangeArrowheads="1"/>
            </p:cNvSpPr>
            <p:nvPr/>
          </p:nvSpPr>
          <p:spPr bwMode="auto">
            <a:xfrm>
              <a:off x="830" y="3681"/>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7 h 396"/>
                <a:gd name="T18" fmla="*/ 191 w 359"/>
                <a:gd name="T19" fmla="*/ 77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1"/>
                  </a:cubicBezTo>
                  <a:lnTo>
                    <a:pt x="358" y="395"/>
                  </a:lnTo>
                  <a:lnTo>
                    <a:pt x="256" y="395"/>
                  </a:lnTo>
                  <a:lnTo>
                    <a:pt x="256" y="187"/>
                  </a:lnTo>
                  <a:cubicBezTo>
                    <a:pt x="256" y="138"/>
                    <a:pt x="256" y="77"/>
                    <a:pt x="191" y="77"/>
                  </a:cubicBezTo>
                  <a:cubicBezTo>
                    <a:pt x="118" y="77"/>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0" name="Freeform 489"/>
            <p:cNvSpPr>
              <a:spLocks noChangeArrowheads="1"/>
            </p:cNvSpPr>
            <p:nvPr/>
          </p:nvSpPr>
          <p:spPr bwMode="auto">
            <a:xfrm>
              <a:off x="926" y="3658"/>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3 h 506"/>
                <a:gd name="T22" fmla="*/ 224 w 274"/>
                <a:gd name="T23" fmla="*/ 428 h 506"/>
                <a:gd name="T24" fmla="*/ 269 w 274"/>
                <a:gd name="T25" fmla="*/ 416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3"/>
                  </a:lnTo>
                  <a:lnTo>
                    <a:pt x="175" y="0"/>
                  </a:lnTo>
                  <a:lnTo>
                    <a:pt x="175" y="110"/>
                  </a:lnTo>
                  <a:lnTo>
                    <a:pt x="265" y="110"/>
                  </a:lnTo>
                  <a:lnTo>
                    <a:pt x="265" y="183"/>
                  </a:lnTo>
                  <a:lnTo>
                    <a:pt x="175" y="183"/>
                  </a:lnTo>
                  <a:lnTo>
                    <a:pt x="175" y="363"/>
                  </a:lnTo>
                  <a:cubicBezTo>
                    <a:pt x="175" y="395"/>
                    <a:pt x="184" y="428"/>
                    <a:pt x="224" y="428"/>
                  </a:cubicBezTo>
                  <a:cubicBezTo>
                    <a:pt x="241" y="428"/>
                    <a:pt x="261" y="424"/>
                    <a:pt x="269" y="416"/>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1" name="Freeform 490"/>
            <p:cNvSpPr>
              <a:spLocks noChangeArrowheads="1"/>
            </p:cNvSpPr>
            <p:nvPr/>
          </p:nvSpPr>
          <p:spPr bwMode="auto">
            <a:xfrm>
              <a:off x="997" y="3681"/>
              <a:ext cx="78" cy="91"/>
            </a:xfrm>
            <a:custGeom>
              <a:avLst/>
              <a:gdLst>
                <a:gd name="T0" fmla="*/ 40 w 347"/>
                <a:gd name="T1" fmla="*/ 29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0 w 347"/>
                <a:gd name="T33" fmla="*/ 29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9"/>
                  </a:moveTo>
                  <a:cubicBezTo>
                    <a:pt x="81" y="12"/>
                    <a:pt x="130" y="0"/>
                    <a:pt x="175" y="0"/>
                  </a:cubicBezTo>
                  <a:cubicBezTo>
                    <a:pt x="293" y="0"/>
                    <a:pt x="342" y="49"/>
                    <a:pt x="342" y="163"/>
                  </a:cubicBezTo>
                  <a:lnTo>
                    <a:pt x="342" y="212"/>
                  </a:lnTo>
                  <a:cubicBezTo>
                    <a:pt x="342" y="252"/>
                    <a:pt x="342" y="280"/>
                    <a:pt x="342" y="309"/>
                  </a:cubicBezTo>
                  <a:cubicBezTo>
                    <a:pt x="342" y="337"/>
                    <a:pt x="346" y="366"/>
                    <a:pt x="346" y="395"/>
                  </a:cubicBezTo>
                  <a:lnTo>
                    <a:pt x="256" y="395"/>
                  </a:lnTo>
                  <a:cubicBezTo>
                    <a:pt x="252" y="375"/>
                    <a:pt x="252" y="350"/>
                    <a:pt x="252" y="338"/>
                  </a:cubicBezTo>
                  <a:lnTo>
                    <a:pt x="252" y="338"/>
                  </a:lnTo>
                  <a:cubicBezTo>
                    <a:pt x="228" y="379"/>
                    <a:pt x="179" y="403"/>
                    <a:pt x="134" y="403"/>
                  </a:cubicBezTo>
                  <a:cubicBezTo>
                    <a:pt x="65" y="403"/>
                    <a:pt x="0" y="362"/>
                    <a:pt x="0" y="289"/>
                  </a:cubicBezTo>
                  <a:cubicBezTo>
                    <a:pt x="0" y="232"/>
                    <a:pt x="28" y="199"/>
                    <a:pt x="65" y="179"/>
                  </a:cubicBezTo>
                  <a:cubicBezTo>
                    <a:pt x="102" y="158"/>
                    <a:pt x="154" y="155"/>
                    <a:pt x="195" y="155"/>
                  </a:cubicBezTo>
                  <a:lnTo>
                    <a:pt x="252" y="155"/>
                  </a:lnTo>
                  <a:cubicBezTo>
                    <a:pt x="252" y="94"/>
                    <a:pt x="224" y="73"/>
                    <a:pt x="167" y="73"/>
                  </a:cubicBezTo>
                  <a:cubicBezTo>
                    <a:pt x="126" y="73"/>
                    <a:pt x="81" y="90"/>
                    <a:pt x="49" y="114"/>
                  </a:cubicBezTo>
                  <a:lnTo>
                    <a:pt x="40" y="29"/>
                  </a:lnTo>
                  <a:close/>
                  <a:moveTo>
                    <a:pt x="159" y="330"/>
                  </a:moveTo>
                  <a:cubicBezTo>
                    <a:pt x="191" y="330"/>
                    <a:pt x="211" y="317"/>
                    <a:pt x="228" y="297"/>
                  </a:cubicBezTo>
                  <a:cubicBezTo>
                    <a:pt x="244" y="276"/>
                    <a:pt x="248" y="248"/>
                    <a:pt x="248" y="216"/>
                  </a:cubicBezTo>
                  <a:lnTo>
                    <a:pt x="203" y="216"/>
                  </a:lnTo>
                  <a:cubicBezTo>
                    <a:pt x="159" y="216"/>
                    <a:pt x="93" y="224"/>
                    <a:pt x="93" y="281"/>
                  </a:cubicBezTo>
                  <a:cubicBezTo>
                    <a:pt x="93" y="314"/>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2" name="Freeform 491"/>
            <p:cNvSpPr>
              <a:spLocks noChangeArrowheads="1"/>
            </p:cNvSpPr>
            <p:nvPr/>
          </p:nvSpPr>
          <p:spPr bwMode="auto">
            <a:xfrm>
              <a:off x="1092" y="3681"/>
              <a:ext cx="84" cy="127"/>
            </a:xfrm>
            <a:custGeom>
              <a:avLst/>
              <a:gdLst>
                <a:gd name="T0" fmla="*/ 375 w 376"/>
                <a:gd name="T1" fmla="*/ 8 h 563"/>
                <a:gd name="T2" fmla="*/ 375 w 376"/>
                <a:gd name="T3" fmla="*/ 358 h 563"/>
                <a:gd name="T4" fmla="*/ 171 w 376"/>
                <a:gd name="T5" fmla="*/ 562 h 563"/>
                <a:gd name="T6" fmla="*/ 37 w 376"/>
                <a:gd name="T7" fmla="*/ 537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195 h 563"/>
                <a:gd name="T32" fmla="*/ 192 w 376"/>
                <a:gd name="T33" fmla="*/ 77 h 563"/>
                <a:gd name="T34" fmla="*/ 102 w 376"/>
                <a:gd name="T35" fmla="*/ 200 h 563"/>
                <a:gd name="T36" fmla="*/ 187 w 376"/>
                <a:gd name="T37" fmla="*/ 318 h 563"/>
                <a:gd name="T38" fmla="*/ 277 w 376"/>
                <a:gd name="T39" fmla="*/ 19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8"/>
                    <a:pt x="37" y="537"/>
                  </a:cubicBezTo>
                  <a:lnTo>
                    <a:pt x="45" y="452"/>
                  </a:lnTo>
                  <a:cubicBezTo>
                    <a:pt x="78" y="468"/>
                    <a:pt x="126" y="485"/>
                    <a:pt x="159" y="485"/>
                  </a:cubicBezTo>
                  <a:cubicBezTo>
                    <a:pt x="269" y="485"/>
                    <a:pt x="277" y="403"/>
                    <a:pt x="277" y="334"/>
                  </a:cubicBezTo>
                  <a:lnTo>
                    <a:pt x="277" y="334"/>
                  </a:lnTo>
                  <a:cubicBezTo>
                    <a:pt x="257" y="366"/>
                    <a:pt x="212" y="395"/>
                    <a:pt x="159" y="395"/>
                  </a:cubicBezTo>
                  <a:cubicBezTo>
                    <a:pt x="45" y="395"/>
                    <a:pt x="0" y="305"/>
                    <a:pt x="0" y="200"/>
                  </a:cubicBezTo>
                  <a:cubicBezTo>
                    <a:pt x="0" y="106"/>
                    <a:pt x="49" y="0"/>
                    <a:pt x="163" y="0"/>
                  </a:cubicBezTo>
                  <a:cubicBezTo>
                    <a:pt x="216" y="0"/>
                    <a:pt x="253" y="16"/>
                    <a:pt x="281" y="61"/>
                  </a:cubicBezTo>
                  <a:lnTo>
                    <a:pt x="281" y="61"/>
                  </a:lnTo>
                  <a:lnTo>
                    <a:pt x="281" y="8"/>
                  </a:lnTo>
                  <a:lnTo>
                    <a:pt x="375" y="8"/>
                  </a:lnTo>
                  <a:close/>
                  <a:moveTo>
                    <a:pt x="277" y="195"/>
                  </a:moveTo>
                  <a:cubicBezTo>
                    <a:pt x="277" y="130"/>
                    <a:pt x="253" y="77"/>
                    <a:pt x="192" y="77"/>
                  </a:cubicBezTo>
                  <a:cubicBezTo>
                    <a:pt x="122" y="77"/>
                    <a:pt x="102" y="138"/>
                    <a:pt x="102" y="200"/>
                  </a:cubicBezTo>
                  <a:cubicBezTo>
                    <a:pt x="102" y="252"/>
                    <a:pt x="130" y="318"/>
                    <a:pt x="187" y="318"/>
                  </a:cubicBezTo>
                  <a:cubicBezTo>
                    <a:pt x="249" y="314"/>
                    <a:pt x="277" y="261"/>
                    <a:pt x="277" y="19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3" name="Freeform 492"/>
            <p:cNvSpPr>
              <a:spLocks noChangeArrowheads="1"/>
            </p:cNvSpPr>
            <p:nvPr/>
          </p:nvSpPr>
          <p:spPr bwMode="auto">
            <a:xfrm>
              <a:off x="1194" y="3681"/>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3" y="330"/>
                    <a:pt x="293" y="314"/>
                    <a:pt x="330" y="289"/>
                  </a:cubicBezTo>
                  <a:lnTo>
                    <a:pt x="330" y="371"/>
                  </a:lnTo>
                  <a:lnTo>
                    <a:pt x="338" y="371"/>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4" name="Freeform 493"/>
            <p:cNvSpPr>
              <a:spLocks noChangeArrowheads="1"/>
            </p:cNvSpPr>
            <p:nvPr/>
          </p:nvSpPr>
          <p:spPr bwMode="auto">
            <a:xfrm>
              <a:off x="1336" y="3681"/>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1 h 404"/>
                <a:gd name="T14" fmla="*/ 204 w 408"/>
                <a:gd name="T15" fmla="*/ 77 h 404"/>
                <a:gd name="T16" fmla="*/ 106 w 408"/>
                <a:gd name="T17" fmla="*/ 191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4"/>
                  </a:cubicBezTo>
                  <a:cubicBezTo>
                    <a:pt x="407" y="314"/>
                    <a:pt x="334" y="403"/>
                    <a:pt x="204" y="403"/>
                  </a:cubicBezTo>
                  <a:cubicBezTo>
                    <a:pt x="78" y="403"/>
                    <a:pt x="0" y="314"/>
                    <a:pt x="0" y="204"/>
                  </a:cubicBezTo>
                  <a:cubicBezTo>
                    <a:pt x="0" y="73"/>
                    <a:pt x="90" y="0"/>
                    <a:pt x="204" y="0"/>
                  </a:cubicBezTo>
                  <a:close/>
                  <a:moveTo>
                    <a:pt x="204" y="326"/>
                  </a:moveTo>
                  <a:cubicBezTo>
                    <a:pt x="281" y="326"/>
                    <a:pt x="301" y="257"/>
                    <a:pt x="301" y="191"/>
                  </a:cubicBezTo>
                  <a:cubicBezTo>
                    <a:pt x="301" y="130"/>
                    <a:pt x="269" y="77"/>
                    <a:pt x="204" y="77"/>
                  </a:cubicBezTo>
                  <a:cubicBezTo>
                    <a:pt x="139" y="77"/>
                    <a:pt x="106" y="134"/>
                    <a:pt x="106" y="191"/>
                  </a:cubicBezTo>
                  <a:cubicBezTo>
                    <a:pt x="106" y="252"/>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5" name="Freeform 494"/>
            <p:cNvSpPr>
              <a:spLocks noChangeArrowheads="1"/>
            </p:cNvSpPr>
            <p:nvPr/>
          </p:nvSpPr>
          <p:spPr bwMode="auto">
            <a:xfrm>
              <a:off x="1438" y="3640"/>
              <a:ext cx="60" cy="129"/>
            </a:xfrm>
            <a:custGeom>
              <a:avLst/>
              <a:gdLst>
                <a:gd name="T0" fmla="*/ 0 w 270"/>
                <a:gd name="T1" fmla="*/ 260 h 575"/>
                <a:gd name="T2" fmla="*/ 0 w 270"/>
                <a:gd name="T3" fmla="*/ 187 h 575"/>
                <a:gd name="T4" fmla="*/ 73 w 270"/>
                <a:gd name="T5" fmla="*/ 187 h 575"/>
                <a:gd name="T6" fmla="*/ 73 w 270"/>
                <a:gd name="T7" fmla="*/ 130 h 575"/>
                <a:gd name="T8" fmla="*/ 195 w 270"/>
                <a:gd name="T9" fmla="*/ 0 h 575"/>
                <a:gd name="T10" fmla="*/ 269 w 270"/>
                <a:gd name="T11" fmla="*/ 8 h 575"/>
                <a:gd name="T12" fmla="*/ 261 w 270"/>
                <a:gd name="T13" fmla="*/ 89 h 575"/>
                <a:gd name="T14" fmla="*/ 216 w 270"/>
                <a:gd name="T15" fmla="*/ 77 h 575"/>
                <a:gd name="T16" fmla="*/ 171 w 270"/>
                <a:gd name="T17" fmla="*/ 138 h 575"/>
                <a:gd name="T18" fmla="*/ 171 w 270"/>
                <a:gd name="T19" fmla="*/ 187 h 575"/>
                <a:gd name="T20" fmla="*/ 261 w 270"/>
                <a:gd name="T21" fmla="*/ 187 h 575"/>
                <a:gd name="T22" fmla="*/ 261 w 270"/>
                <a:gd name="T23" fmla="*/ 260 h 575"/>
                <a:gd name="T24" fmla="*/ 171 w 270"/>
                <a:gd name="T25" fmla="*/ 260 h 575"/>
                <a:gd name="T26" fmla="*/ 171 w 270"/>
                <a:gd name="T27" fmla="*/ 574 h 575"/>
                <a:gd name="T28" fmla="*/ 69 w 270"/>
                <a:gd name="T29" fmla="*/ 574 h 575"/>
                <a:gd name="T30" fmla="*/ 69 w 270"/>
                <a:gd name="T31" fmla="*/ 260 h 575"/>
                <a:gd name="T32" fmla="*/ 0 w 270"/>
                <a:gd name="T33" fmla="*/ 26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60"/>
                  </a:moveTo>
                  <a:lnTo>
                    <a:pt x="0" y="187"/>
                  </a:lnTo>
                  <a:lnTo>
                    <a:pt x="73" y="187"/>
                  </a:lnTo>
                  <a:lnTo>
                    <a:pt x="73" y="130"/>
                  </a:lnTo>
                  <a:cubicBezTo>
                    <a:pt x="73" y="53"/>
                    <a:pt x="118" y="0"/>
                    <a:pt x="195" y="0"/>
                  </a:cubicBezTo>
                  <a:cubicBezTo>
                    <a:pt x="220" y="0"/>
                    <a:pt x="248" y="4"/>
                    <a:pt x="269" y="8"/>
                  </a:cubicBezTo>
                  <a:lnTo>
                    <a:pt x="261" y="89"/>
                  </a:lnTo>
                  <a:cubicBezTo>
                    <a:pt x="253" y="85"/>
                    <a:pt x="240" y="77"/>
                    <a:pt x="216" y="77"/>
                  </a:cubicBezTo>
                  <a:cubicBezTo>
                    <a:pt x="183" y="77"/>
                    <a:pt x="171" y="106"/>
                    <a:pt x="171" y="138"/>
                  </a:cubicBezTo>
                  <a:lnTo>
                    <a:pt x="171" y="187"/>
                  </a:lnTo>
                  <a:lnTo>
                    <a:pt x="261" y="187"/>
                  </a:lnTo>
                  <a:lnTo>
                    <a:pt x="261" y="260"/>
                  </a:lnTo>
                  <a:lnTo>
                    <a:pt x="171" y="260"/>
                  </a:lnTo>
                  <a:lnTo>
                    <a:pt x="171" y="574"/>
                  </a:lnTo>
                  <a:lnTo>
                    <a:pt x="69" y="574"/>
                  </a:lnTo>
                  <a:lnTo>
                    <a:pt x="69" y="260"/>
                  </a:lnTo>
                  <a:lnTo>
                    <a:pt x="0" y="26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6" name="Freeform 495"/>
            <p:cNvSpPr>
              <a:spLocks noChangeArrowheads="1"/>
            </p:cNvSpPr>
            <p:nvPr/>
          </p:nvSpPr>
          <p:spPr bwMode="auto">
            <a:xfrm>
              <a:off x="1562" y="3651"/>
              <a:ext cx="100" cy="117"/>
            </a:xfrm>
            <a:custGeom>
              <a:avLst/>
              <a:gdLst>
                <a:gd name="T0" fmla="*/ 0 w 444"/>
                <a:gd name="T1" fmla="*/ 0 h 522"/>
                <a:gd name="T2" fmla="*/ 142 w 444"/>
                <a:gd name="T3" fmla="*/ 0 h 522"/>
                <a:gd name="T4" fmla="*/ 443 w 444"/>
                <a:gd name="T5" fmla="*/ 260 h 522"/>
                <a:gd name="T6" fmla="*/ 142 w 444"/>
                <a:gd name="T7" fmla="*/ 521 h 522"/>
                <a:gd name="T8" fmla="*/ 0 w 444"/>
                <a:gd name="T9" fmla="*/ 521 h 522"/>
                <a:gd name="T10" fmla="*/ 0 w 444"/>
                <a:gd name="T11" fmla="*/ 0 h 522"/>
                <a:gd name="T12" fmla="*/ 101 w 444"/>
                <a:gd name="T13" fmla="*/ 439 h 522"/>
                <a:gd name="T14" fmla="*/ 158 w 444"/>
                <a:gd name="T15" fmla="*/ 439 h 522"/>
                <a:gd name="T16" fmla="*/ 329 w 444"/>
                <a:gd name="T17" fmla="*/ 260 h 522"/>
                <a:gd name="T18" fmla="*/ 158 w 444"/>
                <a:gd name="T19" fmla="*/ 81 h 522"/>
                <a:gd name="T20" fmla="*/ 101 w 444"/>
                <a:gd name="T21" fmla="*/ 81 h 522"/>
                <a:gd name="T22" fmla="*/ 101 w 444"/>
                <a:gd name="T23" fmla="*/ 439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4" h="522">
                  <a:moveTo>
                    <a:pt x="0" y="0"/>
                  </a:moveTo>
                  <a:lnTo>
                    <a:pt x="142" y="0"/>
                  </a:lnTo>
                  <a:cubicBezTo>
                    <a:pt x="301" y="0"/>
                    <a:pt x="443" y="53"/>
                    <a:pt x="443" y="260"/>
                  </a:cubicBezTo>
                  <a:cubicBezTo>
                    <a:pt x="443" y="468"/>
                    <a:pt x="301" y="521"/>
                    <a:pt x="142" y="521"/>
                  </a:cubicBezTo>
                  <a:lnTo>
                    <a:pt x="0" y="521"/>
                  </a:lnTo>
                  <a:lnTo>
                    <a:pt x="0" y="0"/>
                  </a:lnTo>
                  <a:close/>
                  <a:moveTo>
                    <a:pt x="101" y="439"/>
                  </a:moveTo>
                  <a:lnTo>
                    <a:pt x="158" y="439"/>
                  </a:lnTo>
                  <a:cubicBezTo>
                    <a:pt x="248" y="439"/>
                    <a:pt x="329" y="374"/>
                    <a:pt x="329" y="260"/>
                  </a:cubicBezTo>
                  <a:cubicBezTo>
                    <a:pt x="329" y="146"/>
                    <a:pt x="244" y="81"/>
                    <a:pt x="158" y="81"/>
                  </a:cubicBezTo>
                  <a:lnTo>
                    <a:pt x="101" y="81"/>
                  </a:lnTo>
                  <a:lnTo>
                    <a:pt x="101" y="43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7" name="Freeform 496"/>
            <p:cNvSpPr>
              <a:spLocks noChangeArrowheads="1"/>
            </p:cNvSpPr>
            <p:nvPr/>
          </p:nvSpPr>
          <p:spPr bwMode="auto">
            <a:xfrm>
              <a:off x="1680" y="3650"/>
              <a:ext cx="76" cy="122"/>
            </a:xfrm>
            <a:custGeom>
              <a:avLst/>
              <a:gdLst>
                <a:gd name="T0" fmla="*/ 297 w 339"/>
                <a:gd name="T1" fmla="*/ 105 h 542"/>
                <a:gd name="T2" fmla="*/ 191 w 339"/>
                <a:gd name="T3" fmla="*/ 81 h 542"/>
                <a:gd name="T4" fmla="*/ 110 w 339"/>
                <a:gd name="T5" fmla="*/ 154 h 542"/>
                <a:gd name="T6" fmla="*/ 338 w 339"/>
                <a:gd name="T7" fmla="*/ 382 h 542"/>
                <a:gd name="T8" fmla="*/ 142 w 339"/>
                <a:gd name="T9" fmla="*/ 541 h 542"/>
                <a:gd name="T10" fmla="*/ 8 w 339"/>
                <a:gd name="T11" fmla="*/ 521 h 542"/>
                <a:gd name="T12" fmla="*/ 16 w 339"/>
                <a:gd name="T13" fmla="*/ 427 h 542"/>
                <a:gd name="T14" fmla="*/ 134 w 339"/>
                <a:gd name="T15" fmla="*/ 460 h 542"/>
                <a:gd name="T16" fmla="*/ 228 w 339"/>
                <a:gd name="T17" fmla="*/ 390 h 542"/>
                <a:gd name="T18" fmla="*/ 0 w 339"/>
                <a:gd name="T19" fmla="*/ 158 h 542"/>
                <a:gd name="T20" fmla="*/ 183 w 339"/>
                <a:gd name="T21" fmla="*/ 0 h 542"/>
                <a:gd name="T22" fmla="*/ 309 w 339"/>
                <a:gd name="T23" fmla="*/ 20 h 542"/>
                <a:gd name="T24" fmla="*/ 297 w 339"/>
                <a:gd name="T25" fmla="*/ 105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2">
                  <a:moveTo>
                    <a:pt x="297" y="105"/>
                  </a:moveTo>
                  <a:cubicBezTo>
                    <a:pt x="265" y="93"/>
                    <a:pt x="227" y="81"/>
                    <a:pt x="191" y="81"/>
                  </a:cubicBezTo>
                  <a:cubicBezTo>
                    <a:pt x="154" y="81"/>
                    <a:pt x="110" y="97"/>
                    <a:pt x="110" y="154"/>
                  </a:cubicBezTo>
                  <a:cubicBezTo>
                    <a:pt x="110" y="244"/>
                    <a:pt x="338" y="207"/>
                    <a:pt x="338" y="382"/>
                  </a:cubicBezTo>
                  <a:cubicBezTo>
                    <a:pt x="338" y="496"/>
                    <a:pt x="248" y="541"/>
                    <a:pt x="142" y="541"/>
                  </a:cubicBezTo>
                  <a:cubicBezTo>
                    <a:pt x="85" y="541"/>
                    <a:pt x="61" y="533"/>
                    <a:pt x="8" y="521"/>
                  </a:cubicBezTo>
                  <a:lnTo>
                    <a:pt x="16" y="427"/>
                  </a:lnTo>
                  <a:cubicBezTo>
                    <a:pt x="53" y="447"/>
                    <a:pt x="93" y="460"/>
                    <a:pt x="134" y="460"/>
                  </a:cubicBezTo>
                  <a:cubicBezTo>
                    <a:pt x="175" y="460"/>
                    <a:pt x="228" y="439"/>
                    <a:pt x="228" y="390"/>
                  </a:cubicBezTo>
                  <a:cubicBezTo>
                    <a:pt x="228" y="293"/>
                    <a:pt x="0" y="333"/>
                    <a:pt x="0" y="158"/>
                  </a:cubicBezTo>
                  <a:cubicBezTo>
                    <a:pt x="0" y="40"/>
                    <a:pt x="89" y="0"/>
                    <a:pt x="183" y="0"/>
                  </a:cubicBezTo>
                  <a:cubicBezTo>
                    <a:pt x="228" y="0"/>
                    <a:pt x="269" y="4"/>
                    <a:pt x="309" y="20"/>
                  </a:cubicBezTo>
                  <a:lnTo>
                    <a:pt x="297" y="105"/>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8" name="Freeform 497"/>
            <p:cNvSpPr>
              <a:spLocks noChangeArrowheads="1"/>
            </p:cNvSpPr>
            <p:nvPr/>
          </p:nvSpPr>
          <p:spPr bwMode="auto">
            <a:xfrm>
              <a:off x="1776" y="3651"/>
              <a:ext cx="81" cy="118"/>
            </a:xfrm>
            <a:custGeom>
              <a:avLst/>
              <a:gdLst>
                <a:gd name="T0" fmla="*/ 4 w 360"/>
                <a:gd name="T1" fmla="*/ 0 h 526"/>
                <a:gd name="T2" fmla="*/ 139 w 360"/>
                <a:gd name="T3" fmla="*/ 0 h 526"/>
                <a:gd name="T4" fmla="*/ 359 w 360"/>
                <a:gd name="T5" fmla="*/ 159 h 526"/>
                <a:gd name="T6" fmla="*/ 155 w 360"/>
                <a:gd name="T7" fmla="*/ 325 h 526"/>
                <a:gd name="T8" fmla="*/ 106 w 360"/>
                <a:gd name="T9" fmla="*/ 325 h 526"/>
                <a:gd name="T10" fmla="*/ 106 w 360"/>
                <a:gd name="T11" fmla="*/ 525 h 526"/>
                <a:gd name="T12" fmla="*/ 0 w 360"/>
                <a:gd name="T13" fmla="*/ 525 h 526"/>
                <a:gd name="T14" fmla="*/ 0 w 360"/>
                <a:gd name="T15" fmla="*/ 0 h 526"/>
                <a:gd name="T16" fmla="*/ 4 w 360"/>
                <a:gd name="T17" fmla="*/ 0 h 526"/>
                <a:gd name="T18" fmla="*/ 106 w 360"/>
                <a:gd name="T19" fmla="*/ 240 h 526"/>
                <a:gd name="T20" fmla="*/ 143 w 360"/>
                <a:gd name="T21" fmla="*/ 240 h 526"/>
                <a:gd name="T22" fmla="*/ 241 w 360"/>
                <a:gd name="T23" fmla="*/ 163 h 526"/>
                <a:gd name="T24" fmla="*/ 143 w 360"/>
                <a:gd name="T25" fmla="*/ 81 h 526"/>
                <a:gd name="T26" fmla="*/ 106 w 360"/>
                <a:gd name="T27" fmla="*/ 81 h 526"/>
                <a:gd name="T28" fmla="*/ 106 w 360"/>
                <a:gd name="T29"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526">
                  <a:moveTo>
                    <a:pt x="4" y="0"/>
                  </a:moveTo>
                  <a:lnTo>
                    <a:pt x="139" y="0"/>
                  </a:lnTo>
                  <a:cubicBezTo>
                    <a:pt x="253" y="0"/>
                    <a:pt x="359" y="32"/>
                    <a:pt x="359" y="159"/>
                  </a:cubicBezTo>
                  <a:cubicBezTo>
                    <a:pt x="359" y="281"/>
                    <a:pt x="269" y="325"/>
                    <a:pt x="155" y="325"/>
                  </a:cubicBezTo>
                  <a:lnTo>
                    <a:pt x="106" y="325"/>
                  </a:lnTo>
                  <a:lnTo>
                    <a:pt x="106" y="525"/>
                  </a:lnTo>
                  <a:lnTo>
                    <a:pt x="0" y="525"/>
                  </a:lnTo>
                  <a:lnTo>
                    <a:pt x="0" y="0"/>
                  </a:lnTo>
                  <a:lnTo>
                    <a:pt x="4" y="0"/>
                  </a:lnTo>
                  <a:close/>
                  <a:moveTo>
                    <a:pt x="106" y="240"/>
                  </a:moveTo>
                  <a:lnTo>
                    <a:pt x="143" y="240"/>
                  </a:lnTo>
                  <a:cubicBezTo>
                    <a:pt x="196" y="240"/>
                    <a:pt x="241" y="224"/>
                    <a:pt x="241" y="163"/>
                  </a:cubicBezTo>
                  <a:cubicBezTo>
                    <a:pt x="241" y="101"/>
                    <a:pt x="196" y="81"/>
                    <a:pt x="143" y="81"/>
                  </a:cubicBezTo>
                  <a:lnTo>
                    <a:pt x="106" y="81"/>
                  </a:lnTo>
                  <a:lnTo>
                    <a:pt x="106"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9" name="Freeform 498"/>
            <p:cNvSpPr>
              <a:spLocks noChangeArrowheads="1"/>
            </p:cNvSpPr>
            <p:nvPr/>
          </p:nvSpPr>
          <p:spPr bwMode="auto">
            <a:xfrm>
              <a:off x="1864" y="3681"/>
              <a:ext cx="64" cy="91"/>
            </a:xfrm>
            <a:custGeom>
              <a:avLst/>
              <a:gdLst>
                <a:gd name="T0" fmla="*/ 261 w 286"/>
                <a:gd name="T1" fmla="*/ 90 h 404"/>
                <a:gd name="T2" fmla="*/ 171 w 286"/>
                <a:gd name="T3" fmla="*/ 73 h 404"/>
                <a:gd name="T4" fmla="*/ 110 w 286"/>
                <a:gd name="T5" fmla="*/ 114 h 404"/>
                <a:gd name="T6" fmla="*/ 285 w 286"/>
                <a:gd name="T7" fmla="*/ 277 h 404"/>
                <a:gd name="T8" fmla="*/ 122 w 286"/>
                <a:gd name="T9" fmla="*/ 403 h 404"/>
                <a:gd name="T10" fmla="*/ 8 w 286"/>
                <a:gd name="T11" fmla="*/ 387 h 404"/>
                <a:gd name="T12" fmla="*/ 12 w 286"/>
                <a:gd name="T13" fmla="*/ 305 h 404"/>
                <a:gd name="T14" fmla="*/ 110 w 286"/>
                <a:gd name="T15" fmla="*/ 330 h 404"/>
                <a:gd name="T16" fmla="*/ 175 w 286"/>
                <a:gd name="T17" fmla="*/ 281 h 404"/>
                <a:gd name="T18" fmla="*/ 0 w 286"/>
                <a:gd name="T19" fmla="*/ 118 h 404"/>
                <a:gd name="T20" fmla="*/ 151 w 286"/>
                <a:gd name="T21" fmla="*/ 0 h 404"/>
                <a:gd name="T22" fmla="*/ 261 w 286"/>
                <a:gd name="T23" fmla="*/ 12 h 404"/>
                <a:gd name="T24" fmla="*/ 261 w 286"/>
                <a:gd name="T25"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1" y="90"/>
                  </a:moveTo>
                  <a:cubicBezTo>
                    <a:pt x="228" y="77"/>
                    <a:pt x="208" y="73"/>
                    <a:pt x="171" y="73"/>
                  </a:cubicBezTo>
                  <a:cubicBezTo>
                    <a:pt x="143" y="73"/>
                    <a:pt x="110" y="81"/>
                    <a:pt x="110" y="114"/>
                  </a:cubicBezTo>
                  <a:cubicBezTo>
                    <a:pt x="110" y="175"/>
                    <a:pt x="285" y="138"/>
                    <a:pt x="285" y="277"/>
                  </a:cubicBezTo>
                  <a:cubicBezTo>
                    <a:pt x="285" y="366"/>
                    <a:pt x="204" y="403"/>
                    <a:pt x="122" y="403"/>
                  </a:cubicBezTo>
                  <a:cubicBezTo>
                    <a:pt x="86" y="403"/>
                    <a:pt x="45" y="395"/>
                    <a:pt x="8" y="387"/>
                  </a:cubicBezTo>
                  <a:lnTo>
                    <a:pt x="12" y="305"/>
                  </a:lnTo>
                  <a:cubicBezTo>
                    <a:pt x="45" y="322"/>
                    <a:pt x="77" y="330"/>
                    <a:pt x="110" y="330"/>
                  </a:cubicBezTo>
                  <a:cubicBezTo>
                    <a:pt x="134" y="330"/>
                    <a:pt x="175" y="322"/>
                    <a:pt x="175" y="281"/>
                  </a:cubicBezTo>
                  <a:cubicBezTo>
                    <a:pt x="175" y="204"/>
                    <a:pt x="0" y="257"/>
                    <a:pt x="0" y="118"/>
                  </a:cubicBezTo>
                  <a:cubicBezTo>
                    <a:pt x="0" y="37"/>
                    <a:pt x="73" y="0"/>
                    <a:pt x="151" y="0"/>
                  </a:cubicBezTo>
                  <a:cubicBezTo>
                    <a:pt x="200" y="0"/>
                    <a:pt x="228" y="8"/>
                    <a:pt x="261" y="12"/>
                  </a:cubicBezTo>
                  <a:lnTo>
                    <a:pt x="261"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0" name="Freeform 499"/>
            <p:cNvSpPr>
              <a:spLocks noChangeArrowheads="1"/>
            </p:cNvSpPr>
            <p:nvPr/>
          </p:nvSpPr>
          <p:spPr bwMode="auto">
            <a:xfrm>
              <a:off x="1984" y="3683"/>
              <a:ext cx="147" cy="87"/>
            </a:xfrm>
            <a:custGeom>
              <a:avLst/>
              <a:gdLst>
                <a:gd name="T0" fmla="*/ 0 w 653"/>
                <a:gd name="T1" fmla="*/ 0 h 388"/>
                <a:gd name="T2" fmla="*/ 106 w 653"/>
                <a:gd name="T3" fmla="*/ 0 h 388"/>
                <a:gd name="T4" fmla="*/ 192 w 653"/>
                <a:gd name="T5" fmla="*/ 285 h 388"/>
                <a:gd name="T6" fmla="*/ 192 w 653"/>
                <a:gd name="T7" fmla="*/ 285 h 388"/>
                <a:gd name="T8" fmla="*/ 269 w 653"/>
                <a:gd name="T9" fmla="*/ 0 h 388"/>
                <a:gd name="T10" fmla="*/ 387 w 653"/>
                <a:gd name="T11" fmla="*/ 0 h 388"/>
                <a:gd name="T12" fmla="*/ 473 w 653"/>
                <a:gd name="T13" fmla="*/ 285 h 388"/>
                <a:gd name="T14" fmla="*/ 473 w 653"/>
                <a:gd name="T15" fmla="*/ 285 h 388"/>
                <a:gd name="T16" fmla="*/ 554 w 653"/>
                <a:gd name="T17" fmla="*/ 0 h 388"/>
                <a:gd name="T18" fmla="*/ 652 w 653"/>
                <a:gd name="T19" fmla="*/ 0 h 388"/>
                <a:gd name="T20" fmla="*/ 534 w 653"/>
                <a:gd name="T21" fmla="*/ 387 h 388"/>
                <a:gd name="T22" fmla="*/ 412 w 653"/>
                <a:gd name="T23" fmla="*/ 387 h 388"/>
                <a:gd name="T24" fmla="*/ 326 w 653"/>
                <a:gd name="T25" fmla="*/ 94 h 388"/>
                <a:gd name="T26" fmla="*/ 326 w 653"/>
                <a:gd name="T27" fmla="*/ 94 h 388"/>
                <a:gd name="T28" fmla="*/ 245 w 653"/>
                <a:gd name="T29" fmla="*/ 387 h 388"/>
                <a:gd name="T30" fmla="*/ 131 w 653"/>
                <a:gd name="T31" fmla="*/ 387 h 388"/>
                <a:gd name="T32" fmla="*/ 0 w 653"/>
                <a:gd name="T33"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3" h="388">
                  <a:moveTo>
                    <a:pt x="0" y="0"/>
                  </a:moveTo>
                  <a:lnTo>
                    <a:pt x="106" y="0"/>
                  </a:lnTo>
                  <a:lnTo>
                    <a:pt x="192" y="285"/>
                  </a:lnTo>
                  <a:lnTo>
                    <a:pt x="192" y="285"/>
                  </a:lnTo>
                  <a:lnTo>
                    <a:pt x="269" y="0"/>
                  </a:lnTo>
                  <a:lnTo>
                    <a:pt x="387" y="0"/>
                  </a:lnTo>
                  <a:lnTo>
                    <a:pt x="473" y="285"/>
                  </a:lnTo>
                  <a:lnTo>
                    <a:pt x="473" y="285"/>
                  </a:lnTo>
                  <a:lnTo>
                    <a:pt x="554" y="0"/>
                  </a:lnTo>
                  <a:lnTo>
                    <a:pt x="652" y="0"/>
                  </a:lnTo>
                  <a:lnTo>
                    <a:pt x="534" y="387"/>
                  </a:lnTo>
                  <a:lnTo>
                    <a:pt x="412" y="387"/>
                  </a:lnTo>
                  <a:lnTo>
                    <a:pt x="326" y="94"/>
                  </a:lnTo>
                  <a:lnTo>
                    <a:pt x="326" y="94"/>
                  </a:lnTo>
                  <a:lnTo>
                    <a:pt x="245" y="387"/>
                  </a:lnTo>
                  <a:lnTo>
                    <a:pt x="131"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1" name="Freeform 500"/>
            <p:cNvSpPr>
              <a:spLocks noChangeArrowheads="1"/>
            </p:cNvSpPr>
            <p:nvPr/>
          </p:nvSpPr>
          <p:spPr bwMode="auto">
            <a:xfrm>
              <a:off x="2143" y="3642"/>
              <a:ext cx="80" cy="127"/>
            </a:xfrm>
            <a:custGeom>
              <a:avLst/>
              <a:gdLst>
                <a:gd name="T0" fmla="*/ 4 w 359"/>
                <a:gd name="T1" fmla="*/ 0 h 563"/>
                <a:gd name="T2" fmla="*/ 106 w 359"/>
                <a:gd name="T3" fmla="*/ 0 h 563"/>
                <a:gd name="T4" fmla="*/ 106 w 359"/>
                <a:gd name="T5" fmla="*/ 228 h 563"/>
                <a:gd name="T6" fmla="*/ 106 w 359"/>
                <a:gd name="T7" fmla="*/ 228 h 563"/>
                <a:gd name="T8" fmla="*/ 228 w 359"/>
                <a:gd name="T9" fmla="*/ 167 h 563"/>
                <a:gd name="T10" fmla="*/ 358 w 359"/>
                <a:gd name="T11" fmla="*/ 318 h 563"/>
                <a:gd name="T12" fmla="*/ 358 w 359"/>
                <a:gd name="T13" fmla="*/ 562 h 563"/>
                <a:gd name="T14" fmla="*/ 256 w 359"/>
                <a:gd name="T15" fmla="*/ 562 h 563"/>
                <a:gd name="T16" fmla="*/ 256 w 359"/>
                <a:gd name="T17" fmla="*/ 354 h 563"/>
                <a:gd name="T18" fmla="*/ 191 w 359"/>
                <a:gd name="T19" fmla="*/ 244 h 563"/>
                <a:gd name="T20" fmla="*/ 102 w 359"/>
                <a:gd name="T21" fmla="*/ 371 h 563"/>
                <a:gd name="T22" fmla="*/ 102 w 359"/>
                <a:gd name="T23" fmla="*/ 558 h 563"/>
                <a:gd name="T24" fmla="*/ 0 w 359"/>
                <a:gd name="T25" fmla="*/ 558 h 563"/>
                <a:gd name="T26" fmla="*/ 0 w 359"/>
                <a:gd name="T27" fmla="*/ 0 h 563"/>
                <a:gd name="T28" fmla="*/ 4 w 359"/>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3">
                  <a:moveTo>
                    <a:pt x="4" y="0"/>
                  </a:moveTo>
                  <a:lnTo>
                    <a:pt x="106" y="0"/>
                  </a:lnTo>
                  <a:lnTo>
                    <a:pt x="106" y="228"/>
                  </a:lnTo>
                  <a:lnTo>
                    <a:pt x="106" y="228"/>
                  </a:lnTo>
                  <a:cubicBezTo>
                    <a:pt x="130" y="191"/>
                    <a:pt x="175" y="167"/>
                    <a:pt x="228" y="167"/>
                  </a:cubicBezTo>
                  <a:cubicBezTo>
                    <a:pt x="317" y="167"/>
                    <a:pt x="358" y="232"/>
                    <a:pt x="358" y="318"/>
                  </a:cubicBezTo>
                  <a:lnTo>
                    <a:pt x="358" y="562"/>
                  </a:lnTo>
                  <a:lnTo>
                    <a:pt x="256" y="562"/>
                  </a:lnTo>
                  <a:lnTo>
                    <a:pt x="256" y="354"/>
                  </a:lnTo>
                  <a:cubicBezTo>
                    <a:pt x="256" y="305"/>
                    <a:pt x="256" y="244"/>
                    <a:pt x="191" y="244"/>
                  </a:cubicBezTo>
                  <a:cubicBezTo>
                    <a:pt x="118" y="244"/>
                    <a:pt x="102" y="322"/>
                    <a:pt x="102" y="371"/>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2" name="Freeform 501"/>
            <p:cNvSpPr>
              <a:spLocks noChangeArrowheads="1"/>
            </p:cNvSpPr>
            <p:nvPr/>
          </p:nvSpPr>
          <p:spPr bwMode="auto">
            <a:xfrm>
              <a:off x="2242" y="3681"/>
              <a:ext cx="92" cy="91"/>
            </a:xfrm>
            <a:custGeom>
              <a:avLst/>
              <a:gdLst>
                <a:gd name="T0" fmla="*/ 203 w 408"/>
                <a:gd name="T1" fmla="*/ 0 h 404"/>
                <a:gd name="T2" fmla="*/ 407 w 408"/>
                <a:gd name="T3" fmla="*/ 204 h 404"/>
                <a:gd name="T4" fmla="*/ 203 w 408"/>
                <a:gd name="T5" fmla="*/ 403 h 404"/>
                <a:gd name="T6" fmla="*/ 0 w 408"/>
                <a:gd name="T7" fmla="*/ 204 h 404"/>
                <a:gd name="T8" fmla="*/ 203 w 408"/>
                <a:gd name="T9" fmla="*/ 0 h 404"/>
                <a:gd name="T10" fmla="*/ 203 w 408"/>
                <a:gd name="T11" fmla="*/ 326 h 404"/>
                <a:gd name="T12" fmla="*/ 301 w 408"/>
                <a:gd name="T13" fmla="*/ 191 h 404"/>
                <a:gd name="T14" fmla="*/ 203 w 408"/>
                <a:gd name="T15" fmla="*/ 77 h 404"/>
                <a:gd name="T16" fmla="*/ 105 w 408"/>
                <a:gd name="T17" fmla="*/ 191 h 404"/>
                <a:gd name="T18" fmla="*/ 203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3" y="0"/>
                  </a:moveTo>
                  <a:cubicBezTo>
                    <a:pt x="317" y="0"/>
                    <a:pt x="407" y="77"/>
                    <a:pt x="407" y="204"/>
                  </a:cubicBezTo>
                  <a:cubicBezTo>
                    <a:pt x="407" y="314"/>
                    <a:pt x="333" y="403"/>
                    <a:pt x="203" y="403"/>
                  </a:cubicBezTo>
                  <a:cubicBezTo>
                    <a:pt x="77" y="403"/>
                    <a:pt x="0" y="314"/>
                    <a:pt x="0" y="204"/>
                  </a:cubicBezTo>
                  <a:cubicBezTo>
                    <a:pt x="4" y="73"/>
                    <a:pt x="89" y="0"/>
                    <a:pt x="203" y="0"/>
                  </a:cubicBezTo>
                  <a:close/>
                  <a:moveTo>
                    <a:pt x="203" y="326"/>
                  </a:moveTo>
                  <a:cubicBezTo>
                    <a:pt x="280" y="326"/>
                    <a:pt x="301" y="257"/>
                    <a:pt x="301" y="191"/>
                  </a:cubicBezTo>
                  <a:cubicBezTo>
                    <a:pt x="301" y="130"/>
                    <a:pt x="268" y="77"/>
                    <a:pt x="203" y="77"/>
                  </a:cubicBezTo>
                  <a:cubicBezTo>
                    <a:pt x="138" y="77"/>
                    <a:pt x="105" y="134"/>
                    <a:pt x="105" y="191"/>
                  </a:cubicBezTo>
                  <a:cubicBezTo>
                    <a:pt x="105" y="252"/>
                    <a:pt x="126" y="326"/>
                    <a:pt x="203"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3" name="Freeform 502"/>
            <p:cNvSpPr>
              <a:spLocks noChangeArrowheads="1"/>
            </p:cNvSpPr>
            <p:nvPr/>
          </p:nvSpPr>
          <p:spPr bwMode="auto">
            <a:xfrm>
              <a:off x="2400" y="3642"/>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4" name="Freeform 503"/>
            <p:cNvSpPr>
              <a:spLocks noChangeArrowheads="1"/>
            </p:cNvSpPr>
            <p:nvPr/>
          </p:nvSpPr>
          <p:spPr bwMode="auto">
            <a:xfrm>
              <a:off x="2441" y="3681"/>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2" y="330"/>
                    <a:pt x="204" y="330"/>
                  </a:cubicBezTo>
                  <a:cubicBezTo>
                    <a:pt x="252" y="330"/>
                    <a:pt x="293" y="314"/>
                    <a:pt x="330" y="289"/>
                  </a:cubicBezTo>
                  <a:lnTo>
                    <a:pt x="330" y="371"/>
                  </a:lnTo>
                  <a:lnTo>
                    <a:pt x="338" y="371"/>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5" name="Freeform 504"/>
            <p:cNvSpPr>
              <a:spLocks noChangeArrowheads="1"/>
            </p:cNvSpPr>
            <p:nvPr/>
          </p:nvSpPr>
          <p:spPr bwMode="auto">
            <a:xfrm>
              <a:off x="2533" y="3640"/>
              <a:ext cx="60" cy="129"/>
            </a:xfrm>
            <a:custGeom>
              <a:avLst/>
              <a:gdLst>
                <a:gd name="T0" fmla="*/ 0 w 270"/>
                <a:gd name="T1" fmla="*/ 260 h 575"/>
                <a:gd name="T2" fmla="*/ 0 w 270"/>
                <a:gd name="T3" fmla="*/ 187 h 575"/>
                <a:gd name="T4" fmla="*/ 73 w 270"/>
                <a:gd name="T5" fmla="*/ 187 h 575"/>
                <a:gd name="T6" fmla="*/ 73 w 270"/>
                <a:gd name="T7" fmla="*/ 130 h 575"/>
                <a:gd name="T8" fmla="*/ 196 w 270"/>
                <a:gd name="T9" fmla="*/ 0 h 575"/>
                <a:gd name="T10" fmla="*/ 269 w 270"/>
                <a:gd name="T11" fmla="*/ 8 h 575"/>
                <a:gd name="T12" fmla="*/ 261 w 270"/>
                <a:gd name="T13" fmla="*/ 89 h 575"/>
                <a:gd name="T14" fmla="*/ 216 w 270"/>
                <a:gd name="T15" fmla="*/ 77 h 575"/>
                <a:gd name="T16" fmla="*/ 171 w 270"/>
                <a:gd name="T17" fmla="*/ 138 h 575"/>
                <a:gd name="T18" fmla="*/ 171 w 270"/>
                <a:gd name="T19" fmla="*/ 187 h 575"/>
                <a:gd name="T20" fmla="*/ 261 w 270"/>
                <a:gd name="T21" fmla="*/ 187 h 575"/>
                <a:gd name="T22" fmla="*/ 261 w 270"/>
                <a:gd name="T23" fmla="*/ 260 h 575"/>
                <a:gd name="T24" fmla="*/ 171 w 270"/>
                <a:gd name="T25" fmla="*/ 260 h 575"/>
                <a:gd name="T26" fmla="*/ 171 w 270"/>
                <a:gd name="T27" fmla="*/ 574 h 575"/>
                <a:gd name="T28" fmla="*/ 69 w 270"/>
                <a:gd name="T29" fmla="*/ 574 h 575"/>
                <a:gd name="T30" fmla="*/ 69 w 270"/>
                <a:gd name="T31" fmla="*/ 260 h 575"/>
                <a:gd name="T32" fmla="*/ 0 w 270"/>
                <a:gd name="T33" fmla="*/ 26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60"/>
                  </a:moveTo>
                  <a:lnTo>
                    <a:pt x="0" y="187"/>
                  </a:lnTo>
                  <a:lnTo>
                    <a:pt x="73" y="187"/>
                  </a:lnTo>
                  <a:lnTo>
                    <a:pt x="73" y="130"/>
                  </a:lnTo>
                  <a:cubicBezTo>
                    <a:pt x="73" y="53"/>
                    <a:pt x="118" y="0"/>
                    <a:pt x="196" y="0"/>
                  </a:cubicBezTo>
                  <a:cubicBezTo>
                    <a:pt x="220" y="0"/>
                    <a:pt x="249" y="4"/>
                    <a:pt x="269" y="8"/>
                  </a:cubicBezTo>
                  <a:lnTo>
                    <a:pt x="261" y="89"/>
                  </a:lnTo>
                  <a:cubicBezTo>
                    <a:pt x="253" y="85"/>
                    <a:pt x="240" y="77"/>
                    <a:pt x="216" y="77"/>
                  </a:cubicBezTo>
                  <a:cubicBezTo>
                    <a:pt x="183" y="77"/>
                    <a:pt x="171" y="106"/>
                    <a:pt x="171" y="138"/>
                  </a:cubicBezTo>
                  <a:lnTo>
                    <a:pt x="171" y="187"/>
                  </a:lnTo>
                  <a:lnTo>
                    <a:pt x="261" y="187"/>
                  </a:lnTo>
                  <a:lnTo>
                    <a:pt x="261" y="260"/>
                  </a:lnTo>
                  <a:lnTo>
                    <a:pt x="171" y="260"/>
                  </a:lnTo>
                  <a:lnTo>
                    <a:pt x="171" y="574"/>
                  </a:lnTo>
                  <a:lnTo>
                    <a:pt x="69" y="574"/>
                  </a:lnTo>
                  <a:lnTo>
                    <a:pt x="69" y="260"/>
                  </a:lnTo>
                  <a:lnTo>
                    <a:pt x="0" y="26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6" name="Freeform 505"/>
            <p:cNvSpPr>
              <a:spLocks noChangeArrowheads="1"/>
            </p:cNvSpPr>
            <p:nvPr/>
          </p:nvSpPr>
          <p:spPr bwMode="auto">
            <a:xfrm>
              <a:off x="2599" y="3658"/>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3 h 506"/>
                <a:gd name="T22" fmla="*/ 224 w 274"/>
                <a:gd name="T23" fmla="*/ 428 h 506"/>
                <a:gd name="T24" fmla="*/ 269 w 274"/>
                <a:gd name="T25" fmla="*/ 416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3"/>
                  </a:lnTo>
                  <a:lnTo>
                    <a:pt x="175" y="0"/>
                  </a:lnTo>
                  <a:lnTo>
                    <a:pt x="175" y="110"/>
                  </a:lnTo>
                  <a:lnTo>
                    <a:pt x="265" y="110"/>
                  </a:lnTo>
                  <a:lnTo>
                    <a:pt x="265" y="183"/>
                  </a:lnTo>
                  <a:lnTo>
                    <a:pt x="175" y="183"/>
                  </a:lnTo>
                  <a:lnTo>
                    <a:pt x="175" y="363"/>
                  </a:lnTo>
                  <a:cubicBezTo>
                    <a:pt x="175" y="395"/>
                    <a:pt x="183" y="428"/>
                    <a:pt x="224" y="428"/>
                  </a:cubicBezTo>
                  <a:cubicBezTo>
                    <a:pt x="240" y="428"/>
                    <a:pt x="261" y="424"/>
                    <a:pt x="269" y="416"/>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7" name="Freeform 506"/>
            <p:cNvSpPr>
              <a:spLocks noChangeArrowheads="1"/>
            </p:cNvSpPr>
            <p:nvPr/>
          </p:nvSpPr>
          <p:spPr bwMode="auto">
            <a:xfrm>
              <a:off x="2711" y="3683"/>
              <a:ext cx="147" cy="87"/>
            </a:xfrm>
            <a:custGeom>
              <a:avLst/>
              <a:gdLst>
                <a:gd name="T0" fmla="*/ 0 w 652"/>
                <a:gd name="T1" fmla="*/ 0 h 388"/>
                <a:gd name="T2" fmla="*/ 106 w 652"/>
                <a:gd name="T3" fmla="*/ 0 h 388"/>
                <a:gd name="T4" fmla="*/ 191 w 652"/>
                <a:gd name="T5" fmla="*/ 285 h 388"/>
                <a:gd name="T6" fmla="*/ 191 w 652"/>
                <a:gd name="T7" fmla="*/ 285 h 388"/>
                <a:gd name="T8" fmla="*/ 269 w 652"/>
                <a:gd name="T9" fmla="*/ 0 h 388"/>
                <a:gd name="T10" fmla="*/ 387 w 652"/>
                <a:gd name="T11" fmla="*/ 0 h 388"/>
                <a:gd name="T12" fmla="*/ 472 w 652"/>
                <a:gd name="T13" fmla="*/ 285 h 388"/>
                <a:gd name="T14" fmla="*/ 472 w 652"/>
                <a:gd name="T15" fmla="*/ 285 h 388"/>
                <a:gd name="T16" fmla="*/ 554 w 652"/>
                <a:gd name="T17" fmla="*/ 0 h 388"/>
                <a:gd name="T18" fmla="*/ 651 w 652"/>
                <a:gd name="T19" fmla="*/ 0 h 388"/>
                <a:gd name="T20" fmla="*/ 533 w 652"/>
                <a:gd name="T21" fmla="*/ 387 h 388"/>
                <a:gd name="T22" fmla="*/ 415 w 652"/>
                <a:gd name="T23" fmla="*/ 387 h 388"/>
                <a:gd name="T24" fmla="*/ 330 w 652"/>
                <a:gd name="T25" fmla="*/ 94 h 388"/>
                <a:gd name="T26" fmla="*/ 330 w 652"/>
                <a:gd name="T27" fmla="*/ 94 h 388"/>
                <a:gd name="T28" fmla="*/ 248 w 652"/>
                <a:gd name="T29" fmla="*/ 387 h 388"/>
                <a:gd name="T30" fmla="*/ 134 w 652"/>
                <a:gd name="T31" fmla="*/ 387 h 388"/>
                <a:gd name="T32" fmla="*/ 0 w 652"/>
                <a:gd name="T33"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2" h="388">
                  <a:moveTo>
                    <a:pt x="0" y="0"/>
                  </a:moveTo>
                  <a:lnTo>
                    <a:pt x="106" y="0"/>
                  </a:lnTo>
                  <a:lnTo>
                    <a:pt x="191" y="285"/>
                  </a:lnTo>
                  <a:lnTo>
                    <a:pt x="191" y="285"/>
                  </a:lnTo>
                  <a:lnTo>
                    <a:pt x="269" y="0"/>
                  </a:lnTo>
                  <a:lnTo>
                    <a:pt x="387" y="0"/>
                  </a:lnTo>
                  <a:lnTo>
                    <a:pt x="472" y="285"/>
                  </a:lnTo>
                  <a:lnTo>
                    <a:pt x="472" y="285"/>
                  </a:lnTo>
                  <a:lnTo>
                    <a:pt x="554" y="0"/>
                  </a:lnTo>
                  <a:lnTo>
                    <a:pt x="651" y="0"/>
                  </a:lnTo>
                  <a:lnTo>
                    <a:pt x="533" y="387"/>
                  </a:lnTo>
                  <a:lnTo>
                    <a:pt x="415" y="387"/>
                  </a:lnTo>
                  <a:lnTo>
                    <a:pt x="330" y="94"/>
                  </a:lnTo>
                  <a:lnTo>
                    <a:pt x="330" y="94"/>
                  </a:lnTo>
                  <a:lnTo>
                    <a:pt x="248" y="387"/>
                  </a:lnTo>
                  <a:lnTo>
                    <a:pt x="134"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8" name="Freeform 507"/>
            <p:cNvSpPr>
              <a:spLocks noChangeArrowheads="1"/>
            </p:cNvSpPr>
            <p:nvPr/>
          </p:nvSpPr>
          <p:spPr bwMode="auto">
            <a:xfrm>
              <a:off x="2872" y="3645"/>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9" name="Freeform 508"/>
            <p:cNvSpPr>
              <a:spLocks noChangeArrowheads="1"/>
            </p:cNvSpPr>
            <p:nvPr/>
          </p:nvSpPr>
          <p:spPr bwMode="auto">
            <a:xfrm>
              <a:off x="2910" y="3658"/>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3 h 506"/>
                <a:gd name="T22" fmla="*/ 224 w 274"/>
                <a:gd name="T23" fmla="*/ 428 h 506"/>
                <a:gd name="T24" fmla="*/ 269 w 274"/>
                <a:gd name="T25" fmla="*/ 416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3"/>
                  </a:lnTo>
                  <a:lnTo>
                    <a:pt x="175" y="0"/>
                  </a:lnTo>
                  <a:lnTo>
                    <a:pt x="175" y="110"/>
                  </a:lnTo>
                  <a:lnTo>
                    <a:pt x="265" y="110"/>
                  </a:lnTo>
                  <a:lnTo>
                    <a:pt x="265" y="183"/>
                  </a:lnTo>
                  <a:lnTo>
                    <a:pt x="175" y="183"/>
                  </a:lnTo>
                  <a:lnTo>
                    <a:pt x="175" y="363"/>
                  </a:lnTo>
                  <a:cubicBezTo>
                    <a:pt x="175" y="395"/>
                    <a:pt x="184" y="428"/>
                    <a:pt x="224" y="428"/>
                  </a:cubicBezTo>
                  <a:cubicBezTo>
                    <a:pt x="241" y="428"/>
                    <a:pt x="261" y="424"/>
                    <a:pt x="269" y="416"/>
                  </a:cubicBezTo>
                  <a:lnTo>
                    <a:pt x="273" y="497"/>
                  </a:lnTo>
                  <a:cubicBezTo>
                    <a:pt x="253" y="501"/>
                    <a:pt x="228" y="505"/>
                    <a:pt x="200" y="505"/>
                  </a:cubicBezTo>
                  <a:cubicBezTo>
                    <a:pt x="123"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0" name="Freeform 509"/>
            <p:cNvSpPr>
              <a:spLocks noChangeArrowheads="1"/>
            </p:cNvSpPr>
            <p:nvPr/>
          </p:nvSpPr>
          <p:spPr bwMode="auto">
            <a:xfrm>
              <a:off x="2985" y="3642"/>
              <a:ext cx="81" cy="127"/>
            </a:xfrm>
            <a:custGeom>
              <a:avLst/>
              <a:gdLst>
                <a:gd name="T0" fmla="*/ 4 w 360"/>
                <a:gd name="T1" fmla="*/ 0 h 563"/>
                <a:gd name="T2" fmla="*/ 106 w 360"/>
                <a:gd name="T3" fmla="*/ 0 h 563"/>
                <a:gd name="T4" fmla="*/ 106 w 360"/>
                <a:gd name="T5" fmla="*/ 228 h 563"/>
                <a:gd name="T6" fmla="*/ 106 w 360"/>
                <a:gd name="T7" fmla="*/ 228 h 563"/>
                <a:gd name="T8" fmla="*/ 228 w 360"/>
                <a:gd name="T9" fmla="*/ 167 h 563"/>
                <a:gd name="T10" fmla="*/ 359 w 360"/>
                <a:gd name="T11" fmla="*/ 318 h 563"/>
                <a:gd name="T12" fmla="*/ 359 w 360"/>
                <a:gd name="T13" fmla="*/ 562 h 563"/>
                <a:gd name="T14" fmla="*/ 257 w 360"/>
                <a:gd name="T15" fmla="*/ 562 h 563"/>
                <a:gd name="T16" fmla="*/ 257 w 360"/>
                <a:gd name="T17" fmla="*/ 354 h 563"/>
                <a:gd name="T18" fmla="*/ 192 w 360"/>
                <a:gd name="T19" fmla="*/ 244 h 563"/>
                <a:gd name="T20" fmla="*/ 102 w 360"/>
                <a:gd name="T21" fmla="*/ 371 h 563"/>
                <a:gd name="T22" fmla="*/ 102 w 360"/>
                <a:gd name="T23" fmla="*/ 558 h 563"/>
                <a:gd name="T24" fmla="*/ 0 w 360"/>
                <a:gd name="T25" fmla="*/ 558 h 563"/>
                <a:gd name="T26" fmla="*/ 0 w 360"/>
                <a:gd name="T27" fmla="*/ 0 h 563"/>
                <a:gd name="T28" fmla="*/ 4 w 360"/>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563">
                  <a:moveTo>
                    <a:pt x="4" y="0"/>
                  </a:moveTo>
                  <a:lnTo>
                    <a:pt x="106" y="0"/>
                  </a:lnTo>
                  <a:lnTo>
                    <a:pt x="106" y="228"/>
                  </a:lnTo>
                  <a:lnTo>
                    <a:pt x="106" y="228"/>
                  </a:lnTo>
                  <a:cubicBezTo>
                    <a:pt x="130" y="191"/>
                    <a:pt x="175" y="167"/>
                    <a:pt x="228" y="167"/>
                  </a:cubicBezTo>
                  <a:cubicBezTo>
                    <a:pt x="318" y="167"/>
                    <a:pt x="359" y="232"/>
                    <a:pt x="359" y="318"/>
                  </a:cubicBezTo>
                  <a:lnTo>
                    <a:pt x="359" y="562"/>
                  </a:lnTo>
                  <a:lnTo>
                    <a:pt x="257" y="562"/>
                  </a:lnTo>
                  <a:lnTo>
                    <a:pt x="257" y="354"/>
                  </a:lnTo>
                  <a:cubicBezTo>
                    <a:pt x="257" y="305"/>
                    <a:pt x="257" y="244"/>
                    <a:pt x="192" y="244"/>
                  </a:cubicBezTo>
                  <a:cubicBezTo>
                    <a:pt x="118" y="244"/>
                    <a:pt x="102" y="322"/>
                    <a:pt x="102" y="371"/>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1" name="Freeform 510"/>
            <p:cNvSpPr>
              <a:spLocks noChangeArrowheads="1"/>
            </p:cNvSpPr>
            <p:nvPr/>
          </p:nvSpPr>
          <p:spPr bwMode="auto">
            <a:xfrm>
              <a:off x="3090" y="3645"/>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2" name="Freeform 511"/>
            <p:cNvSpPr>
              <a:spLocks noChangeArrowheads="1"/>
            </p:cNvSpPr>
            <p:nvPr/>
          </p:nvSpPr>
          <p:spPr bwMode="auto">
            <a:xfrm>
              <a:off x="3136" y="3681"/>
              <a:ext cx="79" cy="89"/>
            </a:xfrm>
            <a:custGeom>
              <a:avLst/>
              <a:gdLst>
                <a:gd name="T0" fmla="*/ 0 w 351"/>
                <a:gd name="T1" fmla="*/ 8 h 396"/>
                <a:gd name="T2" fmla="*/ 94 w 351"/>
                <a:gd name="T3" fmla="*/ 8 h 396"/>
                <a:gd name="T4" fmla="*/ 94 w 351"/>
                <a:gd name="T5" fmla="*/ 61 h 396"/>
                <a:gd name="T6" fmla="*/ 94 w 351"/>
                <a:gd name="T7" fmla="*/ 61 h 396"/>
                <a:gd name="T8" fmla="*/ 220 w 351"/>
                <a:gd name="T9" fmla="*/ 0 h 396"/>
                <a:gd name="T10" fmla="*/ 350 w 351"/>
                <a:gd name="T11" fmla="*/ 151 h 396"/>
                <a:gd name="T12" fmla="*/ 350 w 351"/>
                <a:gd name="T13" fmla="*/ 395 h 396"/>
                <a:gd name="T14" fmla="*/ 256 w 351"/>
                <a:gd name="T15" fmla="*/ 395 h 396"/>
                <a:gd name="T16" fmla="*/ 256 w 351"/>
                <a:gd name="T17" fmla="*/ 187 h 396"/>
                <a:gd name="T18" fmla="*/ 191 w 351"/>
                <a:gd name="T19" fmla="*/ 77 h 396"/>
                <a:gd name="T20" fmla="*/ 102 w 351"/>
                <a:gd name="T21" fmla="*/ 204 h 396"/>
                <a:gd name="T22" fmla="*/ 102 w 351"/>
                <a:gd name="T23" fmla="*/ 391 h 396"/>
                <a:gd name="T24" fmla="*/ 0 w 351"/>
                <a:gd name="T25" fmla="*/ 391 h 396"/>
                <a:gd name="T26" fmla="*/ 0 w 351"/>
                <a:gd name="T27"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1" h="396">
                  <a:moveTo>
                    <a:pt x="0" y="8"/>
                  </a:moveTo>
                  <a:lnTo>
                    <a:pt x="94" y="8"/>
                  </a:lnTo>
                  <a:lnTo>
                    <a:pt x="94" y="61"/>
                  </a:lnTo>
                  <a:lnTo>
                    <a:pt x="94" y="61"/>
                  </a:lnTo>
                  <a:cubicBezTo>
                    <a:pt x="126" y="16"/>
                    <a:pt x="167" y="0"/>
                    <a:pt x="220" y="0"/>
                  </a:cubicBezTo>
                  <a:cubicBezTo>
                    <a:pt x="309" y="0"/>
                    <a:pt x="350" y="65"/>
                    <a:pt x="350" y="151"/>
                  </a:cubicBezTo>
                  <a:lnTo>
                    <a:pt x="350" y="395"/>
                  </a:lnTo>
                  <a:lnTo>
                    <a:pt x="256" y="395"/>
                  </a:lnTo>
                  <a:lnTo>
                    <a:pt x="256" y="187"/>
                  </a:lnTo>
                  <a:cubicBezTo>
                    <a:pt x="256" y="138"/>
                    <a:pt x="256" y="77"/>
                    <a:pt x="191" y="77"/>
                  </a:cubicBezTo>
                  <a:cubicBezTo>
                    <a:pt x="118" y="77"/>
                    <a:pt x="102" y="155"/>
                    <a:pt x="102" y="204"/>
                  </a:cubicBezTo>
                  <a:lnTo>
                    <a:pt x="102" y="391"/>
                  </a:lnTo>
                  <a:lnTo>
                    <a:pt x="0" y="391"/>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3" name="Freeform 512"/>
            <p:cNvSpPr>
              <a:spLocks noChangeArrowheads="1"/>
            </p:cNvSpPr>
            <p:nvPr/>
          </p:nvSpPr>
          <p:spPr bwMode="auto">
            <a:xfrm>
              <a:off x="3282" y="3650"/>
              <a:ext cx="82" cy="122"/>
            </a:xfrm>
            <a:custGeom>
              <a:avLst/>
              <a:gdLst>
                <a:gd name="T0" fmla="*/ 0 w 368"/>
                <a:gd name="T1" fmla="*/ 272 h 542"/>
                <a:gd name="T2" fmla="*/ 184 w 368"/>
                <a:gd name="T3" fmla="*/ 0 h 542"/>
                <a:gd name="T4" fmla="*/ 367 w 368"/>
                <a:gd name="T5" fmla="*/ 272 h 542"/>
                <a:gd name="T6" fmla="*/ 184 w 368"/>
                <a:gd name="T7" fmla="*/ 541 h 542"/>
                <a:gd name="T8" fmla="*/ 0 w 368"/>
                <a:gd name="T9" fmla="*/ 272 h 542"/>
                <a:gd name="T10" fmla="*/ 257 w 368"/>
                <a:gd name="T11" fmla="*/ 272 h 542"/>
                <a:gd name="T12" fmla="*/ 179 w 368"/>
                <a:gd name="T13" fmla="*/ 77 h 542"/>
                <a:gd name="T14" fmla="*/ 102 w 368"/>
                <a:gd name="T15" fmla="*/ 272 h 542"/>
                <a:gd name="T16" fmla="*/ 179 w 368"/>
                <a:gd name="T17" fmla="*/ 464 h 542"/>
                <a:gd name="T18" fmla="*/ 257 w 368"/>
                <a:gd name="T19" fmla="*/ 272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8" h="542">
                  <a:moveTo>
                    <a:pt x="0" y="272"/>
                  </a:moveTo>
                  <a:cubicBezTo>
                    <a:pt x="0" y="142"/>
                    <a:pt x="41" y="0"/>
                    <a:pt x="184" y="0"/>
                  </a:cubicBezTo>
                  <a:cubicBezTo>
                    <a:pt x="338" y="0"/>
                    <a:pt x="367" y="149"/>
                    <a:pt x="367" y="272"/>
                  </a:cubicBezTo>
                  <a:cubicBezTo>
                    <a:pt x="367" y="394"/>
                    <a:pt x="334" y="541"/>
                    <a:pt x="184" y="541"/>
                  </a:cubicBezTo>
                  <a:cubicBezTo>
                    <a:pt x="21" y="541"/>
                    <a:pt x="0" y="382"/>
                    <a:pt x="0" y="272"/>
                  </a:cubicBezTo>
                  <a:close/>
                  <a:moveTo>
                    <a:pt x="257" y="272"/>
                  </a:moveTo>
                  <a:cubicBezTo>
                    <a:pt x="257" y="203"/>
                    <a:pt x="256" y="77"/>
                    <a:pt x="179" y="77"/>
                  </a:cubicBezTo>
                  <a:cubicBezTo>
                    <a:pt x="101" y="77"/>
                    <a:pt x="102" y="203"/>
                    <a:pt x="102" y="272"/>
                  </a:cubicBezTo>
                  <a:cubicBezTo>
                    <a:pt x="102" y="338"/>
                    <a:pt x="101" y="464"/>
                    <a:pt x="179" y="464"/>
                  </a:cubicBezTo>
                  <a:cubicBezTo>
                    <a:pt x="256" y="464"/>
                    <a:pt x="257" y="338"/>
                    <a:pt x="257" y="272"/>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4" name="Freeform 513"/>
            <p:cNvSpPr>
              <a:spLocks noChangeArrowheads="1"/>
            </p:cNvSpPr>
            <p:nvPr/>
          </p:nvSpPr>
          <p:spPr bwMode="auto">
            <a:xfrm>
              <a:off x="3376" y="3715"/>
              <a:ext cx="43" cy="18"/>
            </a:xfrm>
            <a:custGeom>
              <a:avLst/>
              <a:gdLst>
                <a:gd name="T0" fmla="*/ 0 w 196"/>
                <a:gd name="T1" fmla="*/ 81 h 82"/>
                <a:gd name="T2" fmla="*/ 0 w 196"/>
                <a:gd name="T3" fmla="*/ 0 h 82"/>
                <a:gd name="T4" fmla="*/ 195 w 196"/>
                <a:gd name="T5" fmla="*/ 0 h 82"/>
                <a:gd name="T6" fmla="*/ 195 w 196"/>
                <a:gd name="T7" fmla="*/ 81 h 82"/>
                <a:gd name="T8" fmla="*/ 0 w 196"/>
                <a:gd name="T9" fmla="*/ 81 h 82"/>
              </a:gdLst>
              <a:ahLst/>
              <a:cxnLst>
                <a:cxn ang="0">
                  <a:pos x="T0" y="T1"/>
                </a:cxn>
                <a:cxn ang="0">
                  <a:pos x="T2" y="T3"/>
                </a:cxn>
                <a:cxn ang="0">
                  <a:pos x="T4" y="T5"/>
                </a:cxn>
                <a:cxn ang="0">
                  <a:pos x="T6" y="T7"/>
                </a:cxn>
                <a:cxn ang="0">
                  <a:pos x="T8" y="T9"/>
                </a:cxn>
              </a:cxnLst>
              <a:rect l="0" t="0" r="r" b="b"/>
              <a:pathLst>
                <a:path w="196" h="82">
                  <a:moveTo>
                    <a:pt x="0" y="81"/>
                  </a:moveTo>
                  <a:lnTo>
                    <a:pt x="0" y="0"/>
                  </a:lnTo>
                  <a:lnTo>
                    <a:pt x="195" y="0"/>
                  </a:lnTo>
                  <a:lnTo>
                    <a:pt x="195" y="81"/>
                  </a:lnTo>
                  <a:lnTo>
                    <a:pt x="0" y="81"/>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5" name="Freeform 514"/>
            <p:cNvSpPr>
              <a:spLocks noChangeArrowheads="1"/>
            </p:cNvSpPr>
            <p:nvPr/>
          </p:nvSpPr>
          <p:spPr bwMode="auto">
            <a:xfrm>
              <a:off x="3433" y="3649"/>
              <a:ext cx="80" cy="122"/>
            </a:xfrm>
            <a:custGeom>
              <a:avLst/>
              <a:gdLst>
                <a:gd name="T0" fmla="*/ 314 w 355"/>
                <a:gd name="T1" fmla="*/ 106 h 543"/>
                <a:gd name="T2" fmla="*/ 224 w 355"/>
                <a:gd name="T3" fmla="*/ 86 h 543"/>
                <a:gd name="T4" fmla="*/ 98 w 355"/>
                <a:gd name="T5" fmla="*/ 249 h 543"/>
                <a:gd name="T6" fmla="*/ 98 w 355"/>
                <a:gd name="T7" fmla="*/ 249 h 543"/>
                <a:gd name="T8" fmla="*/ 200 w 355"/>
                <a:gd name="T9" fmla="*/ 196 h 543"/>
                <a:gd name="T10" fmla="*/ 354 w 355"/>
                <a:gd name="T11" fmla="*/ 355 h 543"/>
                <a:gd name="T12" fmla="*/ 179 w 355"/>
                <a:gd name="T13" fmla="*/ 542 h 543"/>
                <a:gd name="T14" fmla="*/ 0 w 355"/>
                <a:gd name="T15" fmla="*/ 298 h 543"/>
                <a:gd name="T16" fmla="*/ 216 w 355"/>
                <a:gd name="T17" fmla="*/ 0 h 543"/>
                <a:gd name="T18" fmla="*/ 326 w 355"/>
                <a:gd name="T19" fmla="*/ 21 h 543"/>
                <a:gd name="T20" fmla="*/ 314 w 355"/>
                <a:gd name="T21" fmla="*/ 106 h 543"/>
                <a:gd name="T22" fmla="*/ 110 w 355"/>
                <a:gd name="T23" fmla="*/ 375 h 543"/>
                <a:gd name="T24" fmla="*/ 183 w 355"/>
                <a:gd name="T25" fmla="*/ 469 h 543"/>
                <a:gd name="T26" fmla="*/ 253 w 355"/>
                <a:gd name="T27" fmla="*/ 375 h 543"/>
                <a:gd name="T28" fmla="*/ 183 w 355"/>
                <a:gd name="T29" fmla="*/ 277 h 543"/>
                <a:gd name="T30" fmla="*/ 110 w 355"/>
                <a:gd name="T31" fmla="*/ 375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5" h="543">
                  <a:moveTo>
                    <a:pt x="314" y="106"/>
                  </a:moveTo>
                  <a:cubicBezTo>
                    <a:pt x="285" y="94"/>
                    <a:pt x="257" y="86"/>
                    <a:pt x="224" y="86"/>
                  </a:cubicBezTo>
                  <a:cubicBezTo>
                    <a:pt x="134" y="86"/>
                    <a:pt x="102" y="172"/>
                    <a:pt x="98" y="249"/>
                  </a:cubicBezTo>
                  <a:lnTo>
                    <a:pt x="98" y="249"/>
                  </a:lnTo>
                  <a:cubicBezTo>
                    <a:pt x="122" y="212"/>
                    <a:pt x="155" y="196"/>
                    <a:pt x="200" y="196"/>
                  </a:cubicBezTo>
                  <a:cubicBezTo>
                    <a:pt x="297" y="196"/>
                    <a:pt x="354" y="257"/>
                    <a:pt x="354" y="355"/>
                  </a:cubicBezTo>
                  <a:cubicBezTo>
                    <a:pt x="354" y="469"/>
                    <a:pt x="297" y="542"/>
                    <a:pt x="179" y="542"/>
                  </a:cubicBezTo>
                  <a:cubicBezTo>
                    <a:pt x="33" y="542"/>
                    <a:pt x="0" y="420"/>
                    <a:pt x="0" y="298"/>
                  </a:cubicBezTo>
                  <a:cubicBezTo>
                    <a:pt x="0" y="155"/>
                    <a:pt x="45" y="0"/>
                    <a:pt x="216" y="0"/>
                  </a:cubicBezTo>
                  <a:cubicBezTo>
                    <a:pt x="253" y="0"/>
                    <a:pt x="289" y="5"/>
                    <a:pt x="326" y="21"/>
                  </a:cubicBezTo>
                  <a:lnTo>
                    <a:pt x="314" y="106"/>
                  </a:lnTo>
                  <a:close/>
                  <a:moveTo>
                    <a:pt x="110" y="375"/>
                  </a:moveTo>
                  <a:cubicBezTo>
                    <a:pt x="110" y="424"/>
                    <a:pt x="130" y="469"/>
                    <a:pt x="183" y="469"/>
                  </a:cubicBezTo>
                  <a:cubicBezTo>
                    <a:pt x="232" y="469"/>
                    <a:pt x="253" y="420"/>
                    <a:pt x="253" y="375"/>
                  </a:cubicBezTo>
                  <a:cubicBezTo>
                    <a:pt x="253" y="322"/>
                    <a:pt x="232" y="277"/>
                    <a:pt x="183" y="277"/>
                  </a:cubicBezTo>
                  <a:cubicBezTo>
                    <a:pt x="126" y="273"/>
                    <a:pt x="110" y="322"/>
                    <a:pt x="110" y="37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6" name="Freeform 515"/>
            <p:cNvSpPr>
              <a:spLocks noChangeArrowheads="1"/>
            </p:cNvSpPr>
            <p:nvPr/>
          </p:nvSpPr>
          <p:spPr bwMode="auto">
            <a:xfrm>
              <a:off x="409" y="3885"/>
              <a:ext cx="128" cy="91"/>
            </a:xfrm>
            <a:custGeom>
              <a:avLst/>
              <a:gdLst>
                <a:gd name="T0" fmla="*/ 0 w 567"/>
                <a:gd name="T1" fmla="*/ 8 h 404"/>
                <a:gd name="T2" fmla="*/ 94 w 567"/>
                <a:gd name="T3" fmla="*/ 8 h 404"/>
                <a:gd name="T4" fmla="*/ 94 w 567"/>
                <a:gd name="T5" fmla="*/ 61 h 404"/>
                <a:gd name="T6" fmla="*/ 94 w 567"/>
                <a:gd name="T7" fmla="*/ 61 h 404"/>
                <a:gd name="T8" fmla="*/ 208 w 567"/>
                <a:gd name="T9" fmla="*/ 0 h 404"/>
                <a:gd name="T10" fmla="*/ 322 w 567"/>
                <a:gd name="T11" fmla="*/ 69 h 404"/>
                <a:gd name="T12" fmla="*/ 444 w 567"/>
                <a:gd name="T13" fmla="*/ 0 h 404"/>
                <a:gd name="T14" fmla="*/ 566 w 567"/>
                <a:gd name="T15" fmla="*/ 151 h 404"/>
                <a:gd name="T16" fmla="*/ 566 w 567"/>
                <a:gd name="T17" fmla="*/ 395 h 404"/>
                <a:gd name="T18" fmla="*/ 464 w 567"/>
                <a:gd name="T19" fmla="*/ 395 h 404"/>
                <a:gd name="T20" fmla="*/ 464 w 567"/>
                <a:gd name="T21" fmla="*/ 167 h 404"/>
                <a:gd name="T22" fmla="*/ 407 w 567"/>
                <a:gd name="T23" fmla="*/ 81 h 404"/>
                <a:gd name="T24" fmla="*/ 334 w 567"/>
                <a:gd name="T25" fmla="*/ 212 h 404"/>
                <a:gd name="T26" fmla="*/ 334 w 567"/>
                <a:gd name="T27" fmla="*/ 399 h 404"/>
                <a:gd name="T28" fmla="*/ 232 w 567"/>
                <a:gd name="T29" fmla="*/ 399 h 404"/>
                <a:gd name="T30" fmla="*/ 232 w 567"/>
                <a:gd name="T31" fmla="*/ 171 h 404"/>
                <a:gd name="T32" fmla="*/ 175 w 567"/>
                <a:gd name="T33" fmla="*/ 85 h 404"/>
                <a:gd name="T34" fmla="*/ 102 w 567"/>
                <a:gd name="T35" fmla="*/ 216 h 404"/>
                <a:gd name="T36" fmla="*/ 102 w 567"/>
                <a:gd name="T37" fmla="*/ 403 h 404"/>
                <a:gd name="T38" fmla="*/ 0 w 567"/>
                <a:gd name="T39" fmla="*/ 403 h 404"/>
                <a:gd name="T40" fmla="*/ 0 w 567"/>
                <a:gd name="T41" fmla="*/ 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7" h="404">
                  <a:moveTo>
                    <a:pt x="0" y="8"/>
                  </a:moveTo>
                  <a:lnTo>
                    <a:pt x="94" y="8"/>
                  </a:lnTo>
                  <a:lnTo>
                    <a:pt x="94" y="61"/>
                  </a:lnTo>
                  <a:lnTo>
                    <a:pt x="94" y="61"/>
                  </a:lnTo>
                  <a:cubicBezTo>
                    <a:pt x="126" y="12"/>
                    <a:pt x="171" y="0"/>
                    <a:pt x="208" y="0"/>
                  </a:cubicBezTo>
                  <a:cubicBezTo>
                    <a:pt x="261" y="0"/>
                    <a:pt x="301" y="20"/>
                    <a:pt x="322" y="69"/>
                  </a:cubicBezTo>
                  <a:cubicBezTo>
                    <a:pt x="346" y="24"/>
                    <a:pt x="395" y="0"/>
                    <a:pt x="444" y="0"/>
                  </a:cubicBezTo>
                  <a:cubicBezTo>
                    <a:pt x="538" y="0"/>
                    <a:pt x="566" y="65"/>
                    <a:pt x="566" y="151"/>
                  </a:cubicBezTo>
                  <a:lnTo>
                    <a:pt x="566" y="395"/>
                  </a:lnTo>
                  <a:lnTo>
                    <a:pt x="464" y="395"/>
                  </a:lnTo>
                  <a:lnTo>
                    <a:pt x="464" y="167"/>
                  </a:lnTo>
                  <a:cubicBezTo>
                    <a:pt x="464" y="130"/>
                    <a:pt x="464" y="81"/>
                    <a:pt x="407" y="81"/>
                  </a:cubicBezTo>
                  <a:cubicBezTo>
                    <a:pt x="342" y="81"/>
                    <a:pt x="334" y="163"/>
                    <a:pt x="334" y="212"/>
                  </a:cubicBezTo>
                  <a:lnTo>
                    <a:pt x="334" y="399"/>
                  </a:lnTo>
                  <a:lnTo>
                    <a:pt x="232" y="399"/>
                  </a:lnTo>
                  <a:lnTo>
                    <a:pt x="232" y="171"/>
                  </a:lnTo>
                  <a:cubicBezTo>
                    <a:pt x="232" y="134"/>
                    <a:pt x="232" y="85"/>
                    <a:pt x="175" y="85"/>
                  </a:cubicBezTo>
                  <a:cubicBezTo>
                    <a:pt x="110" y="85"/>
                    <a:pt x="102" y="167"/>
                    <a:pt x="102" y="216"/>
                  </a:cubicBezTo>
                  <a:lnTo>
                    <a:pt x="102" y="403"/>
                  </a:lnTo>
                  <a:lnTo>
                    <a:pt x="0" y="403"/>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7" name="Freeform 516"/>
            <p:cNvSpPr>
              <a:spLocks noChangeArrowheads="1"/>
            </p:cNvSpPr>
            <p:nvPr/>
          </p:nvSpPr>
          <p:spPr bwMode="auto">
            <a:xfrm>
              <a:off x="555" y="3884"/>
              <a:ext cx="92" cy="91"/>
            </a:xfrm>
            <a:custGeom>
              <a:avLst/>
              <a:gdLst>
                <a:gd name="T0" fmla="*/ 204 w 409"/>
                <a:gd name="T1" fmla="*/ 0 h 404"/>
                <a:gd name="T2" fmla="*/ 408 w 409"/>
                <a:gd name="T3" fmla="*/ 203 h 404"/>
                <a:gd name="T4" fmla="*/ 204 w 409"/>
                <a:gd name="T5" fmla="*/ 403 h 404"/>
                <a:gd name="T6" fmla="*/ 0 w 409"/>
                <a:gd name="T7" fmla="*/ 203 h 404"/>
                <a:gd name="T8" fmla="*/ 204 w 409"/>
                <a:gd name="T9" fmla="*/ 0 h 404"/>
                <a:gd name="T10" fmla="*/ 204 w 409"/>
                <a:gd name="T11" fmla="*/ 326 h 404"/>
                <a:gd name="T12" fmla="*/ 302 w 409"/>
                <a:gd name="T13" fmla="*/ 191 h 404"/>
                <a:gd name="T14" fmla="*/ 204 w 409"/>
                <a:gd name="T15" fmla="*/ 77 h 404"/>
                <a:gd name="T16" fmla="*/ 106 w 409"/>
                <a:gd name="T17" fmla="*/ 191 h 404"/>
                <a:gd name="T18" fmla="*/ 204 w 409"/>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04">
                  <a:moveTo>
                    <a:pt x="204" y="0"/>
                  </a:moveTo>
                  <a:cubicBezTo>
                    <a:pt x="318" y="0"/>
                    <a:pt x="408" y="77"/>
                    <a:pt x="408" y="203"/>
                  </a:cubicBezTo>
                  <a:cubicBezTo>
                    <a:pt x="408" y="313"/>
                    <a:pt x="334" y="403"/>
                    <a:pt x="204" y="403"/>
                  </a:cubicBezTo>
                  <a:cubicBezTo>
                    <a:pt x="78" y="403"/>
                    <a:pt x="0" y="313"/>
                    <a:pt x="0" y="203"/>
                  </a:cubicBezTo>
                  <a:cubicBezTo>
                    <a:pt x="0" y="77"/>
                    <a:pt x="90" y="0"/>
                    <a:pt x="204" y="0"/>
                  </a:cubicBezTo>
                  <a:close/>
                  <a:moveTo>
                    <a:pt x="204" y="326"/>
                  </a:moveTo>
                  <a:cubicBezTo>
                    <a:pt x="281" y="326"/>
                    <a:pt x="302" y="256"/>
                    <a:pt x="302" y="191"/>
                  </a:cubicBezTo>
                  <a:cubicBezTo>
                    <a:pt x="302" y="130"/>
                    <a:pt x="269" y="77"/>
                    <a:pt x="204" y="77"/>
                  </a:cubicBezTo>
                  <a:cubicBezTo>
                    <a:pt x="139" y="77"/>
                    <a:pt x="106" y="134"/>
                    <a:pt x="106" y="191"/>
                  </a:cubicBezTo>
                  <a:cubicBezTo>
                    <a:pt x="106" y="256"/>
                    <a:pt x="127"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8" name="Freeform 517"/>
            <p:cNvSpPr>
              <a:spLocks noChangeArrowheads="1"/>
            </p:cNvSpPr>
            <p:nvPr/>
          </p:nvSpPr>
          <p:spPr bwMode="auto">
            <a:xfrm>
              <a:off x="663" y="3885"/>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7 h 396"/>
                <a:gd name="T18" fmla="*/ 191 w 359"/>
                <a:gd name="T19" fmla="*/ 77 h 396"/>
                <a:gd name="T20" fmla="*/ 102 w 359"/>
                <a:gd name="T21" fmla="*/ 203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1"/>
                  </a:cubicBezTo>
                  <a:lnTo>
                    <a:pt x="358" y="395"/>
                  </a:lnTo>
                  <a:lnTo>
                    <a:pt x="256" y="395"/>
                  </a:lnTo>
                  <a:lnTo>
                    <a:pt x="256" y="187"/>
                  </a:lnTo>
                  <a:cubicBezTo>
                    <a:pt x="256" y="138"/>
                    <a:pt x="256" y="77"/>
                    <a:pt x="191" y="77"/>
                  </a:cubicBezTo>
                  <a:cubicBezTo>
                    <a:pt x="118" y="77"/>
                    <a:pt x="102" y="155"/>
                    <a:pt x="102" y="203"/>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9" name="Freeform 518"/>
            <p:cNvSpPr>
              <a:spLocks noChangeArrowheads="1"/>
            </p:cNvSpPr>
            <p:nvPr/>
          </p:nvSpPr>
          <p:spPr bwMode="auto">
            <a:xfrm>
              <a:off x="759" y="3862"/>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8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3"/>
                  </a:lnTo>
                  <a:lnTo>
                    <a:pt x="175" y="0"/>
                  </a:lnTo>
                  <a:lnTo>
                    <a:pt x="175" y="110"/>
                  </a:lnTo>
                  <a:lnTo>
                    <a:pt x="265" y="110"/>
                  </a:lnTo>
                  <a:lnTo>
                    <a:pt x="265" y="183"/>
                  </a:lnTo>
                  <a:lnTo>
                    <a:pt x="175" y="183"/>
                  </a:lnTo>
                  <a:lnTo>
                    <a:pt x="175" y="362"/>
                  </a:lnTo>
                  <a:cubicBezTo>
                    <a:pt x="175" y="395"/>
                    <a:pt x="184" y="428"/>
                    <a:pt x="224" y="428"/>
                  </a:cubicBezTo>
                  <a:cubicBezTo>
                    <a:pt x="241" y="428"/>
                    <a:pt x="261" y="424"/>
                    <a:pt x="269" y="415"/>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0" name="Freeform 519"/>
            <p:cNvSpPr>
              <a:spLocks noChangeArrowheads="1"/>
            </p:cNvSpPr>
            <p:nvPr/>
          </p:nvSpPr>
          <p:spPr bwMode="auto">
            <a:xfrm>
              <a:off x="834" y="3846"/>
              <a:ext cx="80" cy="127"/>
            </a:xfrm>
            <a:custGeom>
              <a:avLst/>
              <a:gdLst>
                <a:gd name="T0" fmla="*/ 4 w 359"/>
                <a:gd name="T1" fmla="*/ 0 h 563"/>
                <a:gd name="T2" fmla="*/ 106 w 359"/>
                <a:gd name="T3" fmla="*/ 0 h 563"/>
                <a:gd name="T4" fmla="*/ 106 w 359"/>
                <a:gd name="T5" fmla="*/ 228 h 563"/>
                <a:gd name="T6" fmla="*/ 106 w 359"/>
                <a:gd name="T7" fmla="*/ 228 h 563"/>
                <a:gd name="T8" fmla="*/ 228 w 359"/>
                <a:gd name="T9" fmla="*/ 167 h 563"/>
                <a:gd name="T10" fmla="*/ 358 w 359"/>
                <a:gd name="T11" fmla="*/ 317 h 563"/>
                <a:gd name="T12" fmla="*/ 358 w 359"/>
                <a:gd name="T13" fmla="*/ 562 h 563"/>
                <a:gd name="T14" fmla="*/ 257 w 359"/>
                <a:gd name="T15" fmla="*/ 562 h 563"/>
                <a:gd name="T16" fmla="*/ 257 w 359"/>
                <a:gd name="T17" fmla="*/ 354 h 563"/>
                <a:gd name="T18" fmla="*/ 192 w 359"/>
                <a:gd name="T19" fmla="*/ 244 h 563"/>
                <a:gd name="T20" fmla="*/ 102 w 359"/>
                <a:gd name="T21" fmla="*/ 370 h 563"/>
                <a:gd name="T22" fmla="*/ 102 w 359"/>
                <a:gd name="T23" fmla="*/ 558 h 563"/>
                <a:gd name="T24" fmla="*/ 0 w 359"/>
                <a:gd name="T25" fmla="*/ 558 h 563"/>
                <a:gd name="T26" fmla="*/ 0 w 359"/>
                <a:gd name="T27" fmla="*/ 0 h 563"/>
                <a:gd name="T28" fmla="*/ 4 w 359"/>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3">
                  <a:moveTo>
                    <a:pt x="4" y="0"/>
                  </a:moveTo>
                  <a:lnTo>
                    <a:pt x="106" y="0"/>
                  </a:lnTo>
                  <a:lnTo>
                    <a:pt x="106" y="228"/>
                  </a:lnTo>
                  <a:lnTo>
                    <a:pt x="106" y="228"/>
                  </a:lnTo>
                  <a:cubicBezTo>
                    <a:pt x="130" y="191"/>
                    <a:pt x="175" y="167"/>
                    <a:pt x="228" y="167"/>
                  </a:cubicBezTo>
                  <a:cubicBezTo>
                    <a:pt x="318" y="167"/>
                    <a:pt x="358" y="232"/>
                    <a:pt x="358" y="317"/>
                  </a:cubicBezTo>
                  <a:lnTo>
                    <a:pt x="358" y="562"/>
                  </a:lnTo>
                  <a:lnTo>
                    <a:pt x="257" y="562"/>
                  </a:lnTo>
                  <a:lnTo>
                    <a:pt x="257" y="354"/>
                  </a:lnTo>
                  <a:cubicBezTo>
                    <a:pt x="257" y="305"/>
                    <a:pt x="257" y="244"/>
                    <a:pt x="192" y="244"/>
                  </a:cubicBezTo>
                  <a:cubicBezTo>
                    <a:pt x="118" y="244"/>
                    <a:pt x="102" y="322"/>
                    <a:pt x="102" y="370"/>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1" name="Freeform 520"/>
            <p:cNvSpPr>
              <a:spLocks noChangeArrowheads="1"/>
            </p:cNvSpPr>
            <p:nvPr/>
          </p:nvSpPr>
          <p:spPr bwMode="auto">
            <a:xfrm>
              <a:off x="932" y="3884"/>
              <a:ext cx="64" cy="91"/>
            </a:xfrm>
            <a:custGeom>
              <a:avLst/>
              <a:gdLst>
                <a:gd name="T0" fmla="*/ 260 w 286"/>
                <a:gd name="T1" fmla="*/ 89 h 404"/>
                <a:gd name="T2" fmla="*/ 171 w 286"/>
                <a:gd name="T3" fmla="*/ 73 h 404"/>
                <a:gd name="T4" fmla="*/ 110 w 286"/>
                <a:gd name="T5" fmla="*/ 114 h 404"/>
                <a:gd name="T6" fmla="*/ 285 w 286"/>
                <a:gd name="T7" fmla="*/ 277 h 404"/>
                <a:gd name="T8" fmla="*/ 122 w 286"/>
                <a:gd name="T9" fmla="*/ 403 h 404"/>
                <a:gd name="T10" fmla="*/ 8 w 286"/>
                <a:gd name="T11" fmla="*/ 387 h 404"/>
                <a:gd name="T12" fmla="*/ 12 w 286"/>
                <a:gd name="T13" fmla="*/ 305 h 404"/>
                <a:gd name="T14" fmla="*/ 110 w 286"/>
                <a:gd name="T15" fmla="*/ 330 h 404"/>
                <a:gd name="T16" fmla="*/ 175 w 286"/>
                <a:gd name="T17" fmla="*/ 281 h 404"/>
                <a:gd name="T18" fmla="*/ 0 w 286"/>
                <a:gd name="T19" fmla="*/ 118 h 404"/>
                <a:gd name="T20" fmla="*/ 150 w 286"/>
                <a:gd name="T21" fmla="*/ 0 h 404"/>
                <a:gd name="T22" fmla="*/ 260 w 286"/>
                <a:gd name="T23" fmla="*/ 12 h 404"/>
                <a:gd name="T24" fmla="*/ 260 w 286"/>
                <a:gd name="T25"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0" y="89"/>
                  </a:moveTo>
                  <a:cubicBezTo>
                    <a:pt x="228" y="77"/>
                    <a:pt x="207" y="73"/>
                    <a:pt x="171" y="73"/>
                  </a:cubicBezTo>
                  <a:cubicBezTo>
                    <a:pt x="142" y="73"/>
                    <a:pt x="110" y="81"/>
                    <a:pt x="110" y="114"/>
                  </a:cubicBezTo>
                  <a:cubicBezTo>
                    <a:pt x="110" y="175"/>
                    <a:pt x="285" y="138"/>
                    <a:pt x="285" y="277"/>
                  </a:cubicBezTo>
                  <a:cubicBezTo>
                    <a:pt x="285" y="366"/>
                    <a:pt x="203" y="403"/>
                    <a:pt x="122" y="403"/>
                  </a:cubicBezTo>
                  <a:cubicBezTo>
                    <a:pt x="85" y="403"/>
                    <a:pt x="45" y="395"/>
                    <a:pt x="8" y="387"/>
                  </a:cubicBezTo>
                  <a:lnTo>
                    <a:pt x="12" y="305"/>
                  </a:lnTo>
                  <a:cubicBezTo>
                    <a:pt x="45" y="321"/>
                    <a:pt x="77" y="330"/>
                    <a:pt x="110" y="330"/>
                  </a:cubicBezTo>
                  <a:cubicBezTo>
                    <a:pt x="134" y="330"/>
                    <a:pt x="175" y="321"/>
                    <a:pt x="175" y="281"/>
                  </a:cubicBezTo>
                  <a:cubicBezTo>
                    <a:pt x="175" y="203"/>
                    <a:pt x="0" y="256"/>
                    <a:pt x="0" y="118"/>
                  </a:cubicBezTo>
                  <a:cubicBezTo>
                    <a:pt x="0" y="36"/>
                    <a:pt x="73" y="0"/>
                    <a:pt x="150" y="0"/>
                  </a:cubicBezTo>
                  <a:cubicBezTo>
                    <a:pt x="199" y="0"/>
                    <a:pt x="228" y="8"/>
                    <a:pt x="260" y="12"/>
                  </a:cubicBezTo>
                  <a:lnTo>
                    <a:pt x="260"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2" name="Freeform 521"/>
            <p:cNvSpPr>
              <a:spLocks noChangeArrowheads="1"/>
            </p:cNvSpPr>
            <p:nvPr/>
          </p:nvSpPr>
          <p:spPr bwMode="auto">
            <a:xfrm>
              <a:off x="1056" y="3884"/>
              <a:ext cx="92" cy="91"/>
            </a:xfrm>
            <a:custGeom>
              <a:avLst/>
              <a:gdLst>
                <a:gd name="T0" fmla="*/ 204 w 409"/>
                <a:gd name="T1" fmla="*/ 0 h 404"/>
                <a:gd name="T2" fmla="*/ 408 w 409"/>
                <a:gd name="T3" fmla="*/ 203 h 404"/>
                <a:gd name="T4" fmla="*/ 204 w 409"/>
                <a:gd name="T5" fmla="*/ 403 h 404"/>
                <a:gd name="T6" fmla="*/ 0 w 409"/>
                <a:gd name="T7" fmla="*/ 203 h 404"/>
                <a:gd name="T8" fmla="*/ 204 w 409"/>
                <a:gd name="T9" fmla="*/ 0 h 404"/>
                <a:gd name="T10" fmla="*/ 204 w 409"/>
                <a:gd name="T11" fmla="*/ 326 h 404"/>
                <a:gd name="T12" fmla="*/ 302 w 409"/>
                <a:gd name="T13" fmla="*/ 191 h 404"/>
                <a:gd name="T14" fmla="*/ 204 w 409"/>
                <a:gd name="T15" fmla="*/ 77 h 404"/>
                <a:gd name="T16" fmla="*/ 106 w 409"/>
                <a:gd name="T17" fmla="*/ 191 h 404"/>
                <a:gd name="T18" fmla="*/ 204 w 409"/>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04">
                  <a:moveTo>
                    <a:pt x="204" y="0"/>
                  </a:moveTo>
                  <a:cubicBezTo>
                    <a:pt x="318" y="0"/>
                    <a:pt x="408" y="77"/>
                    <a:pt x="408" y="203"/>
                  </a:cubicBezTo>
                  <a:cubicBezTo>
                    <a:pt x="408" y="313"/>
                    <a:pt x="334" y="403"/>
                    <a:pt x="204" y="403"/>
                  </a:cubicBezTo>
                  <a:cubicBezTo>
                    <a:pt x="78" y="403"/>
                    <a:pt x="0" y="313"/>
                    <a:pt x="0" y="203"/>
                  </a:cubicBezTo>
                  <a:cubicBezTo>
                    <a:pt x="0" y="77"/>
                    <a:pt x="90" y="0"/>
                    <a:pt x="204" y="0"/>
                  </a:cubicBezTo>
                  <a:close/>
                  <a:moveTo>
                    <a:pt x="204" y="326"/>
                  </a:moveTo>
                  <a:cubicBezTo>
                    <a:pt x="281" y="326"/>
                    <a:pt x="302" y="256"/>
                    <a:pt x="302" y="191"/>
                  </a:cubicBezTo>
                  <a:cubicBezTo>
                    <a:pt x="302" y="130"/>
                    <a:pt x="269" y="77"/>
                    <a:pt x="204" y="77"/>
                  </a:cubicBezTo>
                  <a:cubicBezTo>
                    <a:pt x="139" y="77"/>
                    <a:pt x="106" y="134"/>
                    <a:pt x="106" y="191"/>
                  </a:cubicBezTo>
                  <a:cubicBezTo>
                    <a:pt x="106" y="256"/>
                    <a:pt x="127"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3" name="Freeform 522"/>
            <p:cNvSpPr>
              <a:spLocks noChangeArrowheads="1"/>
            </p:cNvSpPr>
            <p:nvPr/>
          </p:nvSpPr>
          <p:spPr bwMode="auto">
            <a:xfrm>
              <a:off x="1157" y="3845"/>
              <a:ext cx="60" cy="129"/>
            </a:xfrm>
            <a:custGeom>
              <a:avLst/>
              <a:gdLst>
                <a:gd name="T0" fmla="*/ 0 w 270"/>
                <a:gd name="T1" fmla="*/ 256 h 575"/>
                <a:gd name="T2" fmla="*/ 0 w 270"/>
                <a:gd name="T3" fmla="*/ 183 h 575"/>
                <a:gd name="T4" fmla="*/ 74 w 270"/>
                <a:gd name="T5" fmla="*/ 183 h 575"/>
                <a:gd name="T6" fmla="*/ 74 w 270"/>
                <a:gd name="T7" fmla="*/ 130 h 575"/>
                <a:gd name="T8" fmla="*/ 196 w 270"/>
                <a:gd name="T9" fmla="*/ 0 h 575"/>
                <a:gd name="T10" fmla="*/ 269 w 270"/>
                <a:gd name="T11" fmla="*/ 8 h 575"/>
                <a:gd name="T12" fmla="*/ 261 w 270"/>
                <a:gd name="T13" fmla="*/ 89 h 575"/>
                <a:gd name="T14" fmla="*/ 216 w 270"/>
                <a:gd name="T15" fmla="*/ 77 h 575"/>
                <a:gd name="T16" fmla="*/ 171 w 270"/>
                <a:gd name="T17" fmla="*/ 138 h 575"/>
                <a:gd name="T18" fmla="*/ 171 w 270"/>
                <a:gd name="T19" fmla="*/ 187 h 575"/>
                <a:gd name="T20" fmla="*/ 261 w 270"/>
                <a:gd name="T21" fmla="*/ 187 h 575"/>
                <a:gd name="T22" fmla="*/ 261 w 270"/>
                <a:gd name="T23" fmla="*/ 260 h 575"/>
                <a:gd name="T24" fmla="*/ 171 w 270"/>
                <a:gd name="T25" fmla="*/ 260 h 575"/>
                <a:gd name="T26" fmla="*/ 171 w 270"/>
                <a:gd name="T27" fmla="*/ 574 h 575"/>
                <a:gd name="T28" fmla="*/ 69 w 270"/>
                <a:gd name="T29" fmla="*/ 574 h 575"/>
                <a:gd name="T30" fmla="*/ 69 w 270"/>
                <a:gd name="T31" fmla="*/ 256 h 575"/>
                <a:gd name="T32" fmla="*/ 0 w 270"/>
                <a:gd name="T33" fmla="*/ 25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6"/>
                  </a:moveTo>
                  <a:lnTo>
                    <a:pt x="0" y="183"/>
                  </a:lnTo>
                  <a:lnTo>
                    <a:pt x="74" y="183"/>
                  </a:lnTo>
                  <a:lnTo>
                    <a:pt x="74" y="130"/>
                  </a:lnTo>
                  <a:cubicBezTo>
                    <a:pt x="74" y="53"/>
                    <a:pt x="118" y="0"/>
                    <a:pt x="196" y="0"/>
                  </a:cubicBezTo>
                  <a:cubicBezTo>
                    <a:pt x="220" y="0"/>
                    <a:pt x="249" y="4"/>
                    <a:pt x="269" y="8"/>
                  </a:cubicBezTo>
                  <a:lnTo>
                    <a:pt x="261" y="89"/>
                  </a:lnTo>
                  <a:cubicBezTo>
                    <a:pt x="253" y="85"/>
                    <a:pt x="240" y="77"/>
                    <a:pt x="216" y="77"/>
                  </a:cubicBezTo>
                  <a:cubicBezTo>
                    <a:pt x="183" y="77"/>
                    <a:pt x="171" y="106"/>
                    <a:pt x="171" y="138"/>
                  </a:cubicBezTo>
                  <a:lnTo>
                    <a:pt x="171" y="187"/>
                  </a:lnTo>
                  <a:lnTo>
                    <a:pt x="261" y="187"/>
                  </a:lnTo>
                  <a:lnTo>
                    <a:pt x="261" y="260"/>
                  </a:lnTo>
                  <a:lnTo>
                    <a:pt x="171" y="260"/>
                  </a:lnTo>
                  <a:lnTo>
                    <a:pt x="171" y="574"/>
                  </a:lnTo>
                  <a:lnTo>
                    <a:pt x="69" y="574"/>
                  </a:lnTo>
                  <a:lnTo>
                    <a:pt x="69" y="256"/>
                  </a:lnTo>
                  <a:lnTo>
                    <a:pt x="0" y="25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4" name="Freeform 523"/>
            <p:cNvSpPr>
              <a:spLocks noChangeArrowheads="1"/>
            </p:cNvSpPr>
            <p:nvPr/>
          </p:nvSpPr>
          <p:spPr bwMode="auto">
            <a:xfrm>
              <a:off x="1277" y="3846"/>
              <a:ext cx="80" cy="127"/>
            </a:xfrm>
            <a:custGeom>
              <a:avLst/>
              <a:gdLst>
                <a:gd name="T0" fmla="*/ 4 w 359"/>
                <a:gd name="T1" fmla="*/ 0 h 563"/>
                <a:gd name="T2" fmla="*/ 105 w 359"/>
                <a:gd name="T3" fmla="*/ 0 h 563"/>
                <a:gd name="T4" fmla="*/ 105 w 359"/>
                <a:gd name="T5" fmla="*/ 228 h 563"/>
                <a:gd name="T6" fmla="*/ 105 w 359"/>
                <a:gd name="T7" fmla="*/ 228 h 563"/>
                <a:gd name="T8" fmla="*/ 228 w 359"/>
                <a:gd name="T9" fmla="*/ 167 h 563"/>
                <a:gd name="T10" fmla="*/ 358 w 359"/>
                <a:gd name="T11" fmla="*/ 317 h 563"/>
                <a:gd name="T12" fmla="*/ 358 w 359"/>
                <a:gd name="T13" fmla="*/ 562 h 563"/>
                <a:gd name="T14" fmla="*/ 256 w 359"/>
                <a:gd name="T15" fmla="*/ 562 h 563"/>
                <a:gd name="T16" fmla="*/ 256 w 359"/>
                <a:gd name="T17" fmla="*/ 354 h 563"/>
                <a:gd name="T18" fmla="*/ 191 w 359"/>
                <a:gd name="T19" fmla="*/ 244 h 563"/>
                <a:gd name="T20" fmla="*/ 101 w 359"/>
                <a:gd name="T21" fmla="*/ 370 h 563"/>
                <a:gd name="T22" fmla="*/ 101 w 359"/>
                <a:gd name="T23" fmla="*/ 558 h 563"/>
                <a:gd name="T24" fmla="*/ 0 w 359"/>
                <a:gd name="T25" fmla="*/ 558 h 563"/>
                <a:gd name="T26" fmla="*/ 0 w 359"/>
                <a:gd name="T27" fmla="*/ 0 h 563"/>
                <a:gd name="T28" fmla="*/ 4 w 359"/>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3">
                  <a:moveTo>
                    <a:pt x="4" y="0"/>
                  </a:moveTo>
                  <a:lnTo>
                    <a:pt x="105" y="0"/>
                  </a:lnTo>
                  <a:lnTo>
                    <a:pt x="105" y="228"/>
                  </a:lnTo>
                  <a:lnTo>
                    <a:pt x="105" y="228"/>
                  </a:lnTo>
                  <a:cubicBezTo>
                    <a:pt x="130" y="191"/>
                    <a:pt x="175" y="167"/>
                    <a:pt x="228" y="167"/>
                  </a:cubicBezTo>
                  <a:cubicBezTo>
                    <a:pt x="317" y="167"/>
                    <a:pt x="358" y="232"/>
                    <a:pt x="358" y="317"/>
                  </a:cubicBezTo>
                  <a:lnTo>
                    <a:pt x="358" y="562"/>
                  </a:lnTo>
                  <a:lnTo>
                    <a:pt x="256" y="562"/>
                  </a:lnTo>
                  <a:lnTo>
                    <a:pt x="256" y="354"/>
                  </a:lnTo>
                  <a:cubicBezTo>
                    <a:pt x="256" y="305"/>
                    <a:pt x="256" y="244"/>
                    <a:pt x="191" y="244"/>
                  </a:cubicBezTo>
                  <a:cubicBezTo>
                    <a:pt x="118" y="244"/>
                    <a:pt x="101" y="322"/>
                    <a:pt x="101" y="370"/>
                  </a:cubicBezTo>
                  <a:lnTo>
                    <a:pt x="101"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5" name="Freeform 524"/>
            <p:cNvSpPr>
              <a:spLocks noChangeArrowheads="1"/>
            </p:cNvSpPr>
            <p:nvPr/>
          </p:nvSpPr>
          <p:spPr bwMode="auto">
            <a:xfrm>
              <a:off x="1383" y="3849"/>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6" name="Freeform 525"/>
            <p:cNvSpPr>
              <a:spLocks noChangeArrowheads="1"/>
            </p:cNvSpPr>
            <p:nvPr/>
          </p:nvSpPr>
          <p:spPr bwMode="auto">
            <a:xfrm>
              <a:off x="1430" y="3885"/>
              <a:ext cx="51" cy="90"/>
            </a:xfrm>
            <a:custGeom>
              <a:avLst/>
              <a:gdLst>
                <a:gd name="T0" fmla="*/ 0 w 229"/>
                <a:gd name="T1" fmla="*/ 8 h 400"/>
                <a:gd name="T2" fmla="*/ 90 w 229"/>
                <a:gd name="T3" fmla="*/ 8 h 400"/>
                <a:gd name="T4" fmla="*/ 90 w 229"/>
                <a:gd name="T5" fmla="*/ 98 h 400"/>
                <a:gd name="T6" fmla="*/ 90 w 229"/>
                <a:gd name="T7" fmla="*/ 98 h 400"/>
                <a:gd name="T8" fmla="*/ 196 w 229"/>
                <a:gd name="T9" fmla="*/ 0 h 400"/>
                <a:gd name="T10" fmla="*/ 228 w 229"/>
                <a:gd name="T11" fmla="*/ 4 h 400"/>
                <a:gd name="T12" fmla="*/ 228 w 229"/>
                <a:gd name="T13" fmla="*/ 106 h 400"/>
                <a:gd name="T14" fmla="*/ 184 w 229"/>
                <a:gd name="T15" fmla="*/ 98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8"/>
                  </a:lnTo>
                  <a:lnTo>
                    <a:pt x="90" y="98"/>
                  </a:lnTo>
                  <a:cubicBezTo>
                    <a:pt x="94" y="61"/>
                    <a:pt x="135" y="0"/>
                    <a:pt x="196" y="0"/>
                  </a:cubicBezTo>
                  <a:cubicBezTo>
                    <a:pt x="204" y="0"/>
                    <a:pt x="216" y="0"/>
                    <a:pt x="228" y="4"/>
                  </a:cubicBezTo>
                  <a:lnTo>
                    <a:pt x="228" y="106"/>
                  </a:lnTo>
                  <a:cubicBezTo>
                    <a:pt x="220" y="102"/>
                    <a:pt x="200" y="98"/>
                    <a:pt x="184" y="98"/>
                  </a:cubicBezTo>
                  <a:cubicBezTo>
                    <a:pt x="102" y="98"/>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7" name="Freeform 526"/>
            <p:cNvSpPr>
              <a:spLocks noChangeArrowheads="1"/>
            </p:cNvSpPr>
            <p:nvPr/>
          </p:nvSpPr>
          <p:spPr bwMode="auto">
            <a:xfrm>
              <a:off x="1486" y="3885"/>
              <a:ext cx="81" cy="91"/>
            </a:xfrm>
            <a:custGeom>
              <a:avLst/>
              <a:gdLst>
                <a:gd name="T0" fmla="*/ 338 w 363"/>
                <a:gd name="T1" fmla="*/ 370 h 404"/>
                <a:gd name="T2" fmla="*/ 203 w 363"/>
                <a:gd name="T3" fmla="*/ 403 h 404"/>
                <a:gd name="T4" fmla="*/ 0 w 363"/>
                <a:gd name="T5" fmla="*/ 203 h 404"/>
                <a:gd name="T6" fmla="*/ 179 w 363"/>
                <a:gd name="T7" fmla="*/ 0 h 404"/>
                <a:gd name="T8" fmla="*/ 362 w 363"/>
                <a:gd name="T9" fmla="*/ 232 h 404"/>
                <a:gd name="T10" fmla="*/ 93 w 363"/>
                <a:gd name="T11" fmla="*/ 232 h 404"/>
                <a:gd name="T12" fmla="*/ 203 w 363"/>
                <a:gd name="T13" fmla="*/ 330 h 404"/>
                <a:gd name="T14" fmla="*/ 330 w 363"/>
                <a:gd name="T15" fmla="*/ 289 h 404"/>
                <a:gd name="T16" fmla="*/ 330 w 363"/>
                <a:gd name="T17" fmla="*/ 370 h 404"/>
                <a:gd name="T18" fmla="*/ 338 w 363"/>
                <a:gd name="T19" fmla="*/ 370 h 404"/>
                <a:gd name="T20" fmla="*/ 273 w 363"/>
                <a:gd name="T21" fmla="*/ 163 h 404"/>
                <a:gd name="T22" fmla="*/ 191 w 363"/>
                <a:gd name="T23" fmla="*/ 73 h 404"/>
                <a:gd name="T24" fmla="*/ 102 w 363"/>
                <a:gd name="T25" fmla="*/ 163 h 404"/>
                <a:gd name="T26" fmla="*/ 273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0" y="403"/>
                    <a:pt x="203" y="403"/>
                  </a:cubicBezTo>
                  <a:cubicBezTo>
                    <a:pt x="77" y="403"/>
                    <a:pt x="0" y="330"/>
                    <a:pt x="0" y="203"/>
                  </a:cubicBezTo>
                  <a:cubicBezTo>
                    <a:pt x="0" y="93"/>
                    <a:pt x="61" y="0"/>
                    <a:pt x="179" y="0"/>
                  </a:cubicBezTo>
                  <a:cubicBezTo>
                    <a:pt x="321" y="0"/>
                    <a:pt x="362" y="98"/>
                    <a:pt x="362" y="232"/>
                  </a:cubicBezTo>
                  <a:lnTo>
                    <a:pt x="93" y="232"/>
                  </a:lnTo>
                  <a:cubicBezTo>
                    <a:pt x="98" y="293"/>
                    <a:pt x="142" y="330"/>
                    <a:pt x="203" y="330"/>
                  </a:cubicBezTo>
                  <a:cubicBezTo>
                    <a:pt x="252" y="330"/>
                    <a:pt x="293" y="313"/>
                    <a:pt x="330" y="289"/>
                  </a:cubicBezTo>
                  <a:lnTo>
                    <a:pt x="330" y="370"/>
                  </a:lnTo>
                  <a:lnTo>
                    <a:pt x="338" y="370"/>
                  </a:lnTo>
                  <a:close/>
                  <a:moveTo>
                    <a:pt x="273" y="163"/>
                  </a:moveTo>
                  <a:cubicBezTo>
                    <a:pt x="269" y="114"/>
                    <a:pt x="248" y="73"/>
                    <a:pt x="191" y="73"/>
                  </a:cubicBezTo>
                  <a:cubicBezTo>
                    <a:pt x="134" y="73"/>
                    <a:pt x="106" y="114"/>
                    <a:pt x="102" y="163"/>
                  </a:cubicBezTo>
                  <a:lnTo>
                    <a:pt x="273"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8" name="Freeform 527"/>
            <p:cNvSpPr>
              <a:spLocks noChangeArrowheads="1"/>
            </p:cNvSpPr>
            <p:nvPr/>
          </p:nvSpPr>
          <p:spPr bwMode="auto">
            <a:xfrm>
              <a:off x="409" y="4123"/>
              <a:ext cx="80" cy="119"/>
            </a:xfrm>
            <a:custGeom>
              <a:avLst/>
              <a:gdLst>
                <a:gd name="T0" fmla="*/ 4 w 359"/>
                <a:gd name="T1" fmla="*/ 0 h 527"/>
                <a:gd name="T2" fmla="*/ 139 w 359"/>
                <a:gd name="T3" fmla="*/ 0 h 527"/>
                <a:gd name="T4" fmla="*/ 358 w 359"/>
                <a:gd name="T5" fmla="*/ 159 h 527"/>
                <a:gd name="T6" fmla="*/ 155 w 359"/>
                <a:gd name="T7" fmla="*/ 326 h 527"/>
                <a:gd name="T8" fmla="*/ 106 w 359"/>
                <a:gd name="T9" fmla="*/ 326 h 527"/>
                <a:gd name="T10" fmla="*/ 106 w 359"/>
                <a:gd name="T11" fmla="*/ 526 h 527"/>
                <a:gd name="T12" fmla="*/ 0 w 359"/>
                <a:gd name="T13" fmla="*/ 526 h 527"/>
                <a:gd name="T14" fmla="*/ 0 w 359"/>
                <a:gd name="T15" fmla="*/ 0 h 527"/>
                <a:gd name="T16" fmla="*/ 4 w 359"/>
                <a:gd name="T17" fmla="*/ 0 h 527"/>
                <a:gd name="T18" fmla="*/ 106 w 359"/>
                <a:gd name="T19" fmla="*/ 245 h 527"/>
                <a:gd name="T20" fmla="*/ 147 w 359"/>
                <a:gd name="T21" fmla="*/ 245 h 527"/>
                <a:gd name="T22" fmla="*/ 244 w 359"/>
                <a:gd name="T23" fmla="*/ 167 h 527"/>
                <a:gd name="T24" fmla="*/ 147 w 359"/>
                <a:gd name="T25" fmla="*/ 86 h 527"/>
                <a:gd name="T26" fmla="*/ 106 w 359"/>
                <a:gd name="T27" fmla="*/ 86 h 527"/>
                <a:gd name="T28" fmla="*/ 106 w 359"/>
                <a:gd name="T29" fmla="*/ 245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7">
                  <a:moveTo>
                    <a:pt x="4" y="0"/>
                  </a:moveTo>
                  <a:lnTo>
                    <a:pt x="139" y="0"/>
                  </a:lnTo>
                  <a:cubicBezTo>
                    <a:pt x="253" y="0"/>
                    <a:pt x="358" y="33"/>
                    <a:pt x="358" y="159"/>
                  </a:cubicBezTo>
                  <a:cubicBezTo>
                    <a:pt x="358" y="281"/>
                    <a:pt x="269" y="326"/>
                    <a:pt x="155" y="326"/>
                  </a:cubicBezTo>
                  <a:lnTo>
                    <a:pt x="106" y="326"/>
                  </a:lnTo>
                  <a:lnTo>
                    <a:pt x="106" y="526"/>
                  </a:lnTo>
                  <a:lnTo>
                    <a:pt x="0" y="526"/>
                  </a:lnTo>
                  <a:lnTo>
                    <a:pt x="0" y="0"/>
                  </a:lnTo>
                  <a:lnTo>
                    <a:pt x="4" y="0"/>
                  </a:lnTo>
                  <a:close/>
                  <a:moveTo>
                    <a:pt x="106" y="245"/>
                  </a:moveTo>
                  <a:lnTo>
                    <a:pt x="147" y="245"/>
                  </a:lnTo>
                  <a:cubicBezTo>
                    <a:pt x="200" y="245"/>
                    <a:pt x="244" y="228"/>
                    <a:pt x="244" y="167"/>
                  </a:cubicBezTo>
                  <a:cubicBezTo>
                    <a:pt x="244" y="106"/>
                    <a:pt x="200" y="86"/>
                    <a:pt x="147" y="86"/>
                  </a:cubicBezTo>
                  <a:lnTo>
                    <a:pt x="106" y="86"/>
                  </a:lnTo>
                  <a:lnTo>
                    <a:pt x="106" y="245"/>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9" name="Freeform 528"/>
            <p:cNvSpPr>
              <a:spLocks noChangeArrowheads="1"/>
            </p:cNvSpPr>
            <p:nvPr/>
          </p:nvSpPr>
          <p:spPr bwMode="auto">
            <a:xfrm>
              <a:off x="498" y="4153"/>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29 h 404"/>
                <a:gd name="T14" fmla="*/ 330 w 363"/>
                <a:gd name="T15" fmla="*/ 289 h 404"/>
                <a:gd name="T16" fmla="*/ 330 w 363"/>
                <a:gd name="T17" fmla="*/ 370 h 404"/>
                <a:gd name="T18" fmla="*/ 338 w 363"/>
                <a:gd name="T19" fmla="*/ 370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29"/>
                    <a:pt x="0" y="203"/>
                  </a:cubicBezTo>
                  <a:cubicBezTo>
                    <a:pt x="0" y="93"/>
                    <a:pt x="61" y="0"/>
                    <a:pt x="179" y="0"/>
                  </a:cubicBezTo>
                  <a:cubicBezTo>
                    <a:pt x="322" y="0"/>
                    <a:pt x="362" y="97"/>
                    <a:pt x="362" y="232"/>
                  </a:cubicBezTo>
                  <a:lnTo>
                    <a:pt x="94" y="232"/>
                  </a:lnTo>
                  <a:cubicBezTo>
                    <a:pt x="98" y="293"/>
                    <a:pt x="143" y="329"/>
                    <a:pt x="204" y="329"/>
                  </a:cubicBezTo>
                  <a:cubicBezTo>
                    <a:pt x="252" y="329"/>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0" name="Freeform 529"/>
            <p:cNvSpPr>
              <a:spLocks noChangeArrowheads="1"/>
            </p:cNvSpPr>
            <p:nvPr/>
          </p:nvSpPr>
          <p:spPr bwMode="auto">
            <a:xfrm>
              <a:off x="600" y="4153"/>
              <a:ext cx="51" cy="90"/>
            </a:xfrm>
            <a:custGeom>
              <a:avLst/>
              <a:gdLst>
                <a:gd name="T0" fmla="*/ 0 w 229"/>
                <a:gd name="T1" fmla="*/ 8 h 400"/>
                <a:gd name="T2" fmla="*/ 89 w 229"/>
                <a:gd name="T3" fmla="*/ 8 h 400"/>
                <a:gd name="T4" fmla="*/ 89 w 229"/>
                <a:gd name="T5" fmla="*/ 97 h 400"/>
                <a:gd name="T6" fmla="*/ 89 w 229"/>
                <a:gd name="T7" fmla="*/ 97 h 400"/>
                <a:gd name="T8" fmla="*/ 195 w 229"/>
                <a:gd name="T9" fmla="*/ 0 h 400"/>
                <a:gd name="T10" fmla="*/ 228 w 229"/>
                <a:gd name="T11" fmla="*/ 4 h 400"/>
                <a:gd name="T12" fmla="*/ 228 w 229"/>
                <a:gd name="T13" fmla="*/ 106 h 400"/>
                <a:gd name="T14" fmla="*/ 183 w 229"/>
                <a:gd name="T15" fmla="*/ 97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7"/>
                  </a:lnTo>
                  <a:lnTo>
                    <a:pt x="89" y="97"/>
                  </a:lnTo>
                  <a:cubicBezTo>
                    <a:pt x="94" y="61"/>
                    <a:pt x="134" y="0"/>
                    <a:pt x="195" y="0"/>
                  </a:cubicBezTo>
                  <a:cubicBezTo>
                    <a:pt x="204" y="0"/>
                    <a:pt x="216" y="0"/>
                    <a:pt x="228" y="4"/>
                  </a:cubicBezTo>
                  <a:lnTo>
                    <a:pt x="228" y="106"/>
                  </a:lnTo>
                  <a:cubicBezTo>
                    <a:pt x="220" y="101"/>
                    <a:pt x="199" y="97"/>
                    <a:pt x="183" y="97"/>
                  </a:cubicBezTo>
                  <a:cubicBezTo>
                    <a:pt x="102" y="97"/>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1" name="Freeform 530"/>
            <p:cNvSpPr>
              <a:spLocks noChangeArrowheads="1"/>
            </p:cNvSpPr>
            <p:nvPr/>
          </p:nvSpPr>
          <p:spPr bwMode="auto">
            <a:xfrm>
              <a:off x="656" y="4153"/>
              <a:ext cx="66" cy="91"/>
            </a:xfrm>
            <a:custGeom>
              <a:avLst/>
              <a:gdLst>
                <a:gd name="T0" fmla="*/ 277 w 294"/>
                <a:gd name="T1" fmla="*/ 89 h 404"/>
                <a:gd name="T2" fmla="*/ 208 w 294"/>
                <a:gd name="T3" fmla="*/ 77 h 404"/>
                <a:gd name="T4" fmla="*/ 106 w 294"/>
                <a:gd name="T5" fmla="*/ 199 h 404"/>
                <a:gd name="T6" fmla="*/ 212 w 294"/>
                <a:gd name="T7" fmla="*/ 325 h 404"/>
                <a:gd name="T8" fmla="*/ 289 w 294"/>
                <a:gd name="T9" fmla="*/ 309 h 404"/>
                <a:gd name="T10" fmla="*/ 293 w 294"/>
                <a:gd name="T11" fmla="*/ 391 h 404"/>
                <a:gd name="T12" fmla="*/ 192 w 294"/>
                <a:gd name="T13" fmla="*/ 403 h 404"/>
                <a:gd name="T14" fmla="*/ 0 w 294"/>
                <a:gd name="T15" fmla="*/ 199 h 404"/>
                <a:gd name="T16" fmla="*/ 188 w 294"/>
                <a:gd name="T17" fmla="*/ 0 h 404"/>
                <a:gd name="T18" fmla="*/ 285 w 294"/>
                <a:gd name="T19" fmla="*/ 12 h 404"/>
                <a:gd name="T20" fmla="*/ 277 w 294"/>
                <a:gd name="T21"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89"/>
                  </a:moveTo>
                  <a:cubicBezTo>
                    <a:pt x="261" y="81"/>
                    <a:pt x="241" y="77"/>
                    <a:pt x="208" y="77"/>
                  </a:cubicBezTo>
                  <a:cubicBezTo>
                    <a:pt x="147" y="77"/>
                    <a:pt x="106" y="126"/>
                    <a:pt x="106" y="199"/>
                  </a:cubicBezTo>
                  <a:cubicBezTo>
                    <a:pt x="106" y="268"/>
                    <a:pt x="139" y="325"/>
                    <a:pt x="212" y="325"/>
                  </a:cubicBezTo>
                  <a:cubicBezTo>
                    <a:pt x="241" y="325"/>
                    <a:pt x="273" y="313"/>
                    <a:pt x="289" y="309"/>
                  </a:cubicBezTo>
                  <a:lnTo>
                    <a:pt x="293" y="391"/>
                  </a:lnTo>
                  <a:cubicBezTo>
                    <a:pt x="265" y="399"/>
                    <a:pt x="232" y="403"/>
                    <a:pt x="192" y="403"/>
                  </a:cubicBezTo>
                  <a:cubicBezTo>
                    <a:pt x="65" y="403"/>
                    <a:pt x="0" y="317"/>
                    <a:pt x="0" y="199"/>
                  </a:cubicBezTo>
                  <a:cubicBezTo>
                    <a:pt x="0" y="89"/>
                    <a:pt x="65" y="0"/>
                    <a:pt x="188" y="0"/>
                  </a:cubicBezTo>
                  <a:cubicBezTo>
                    <a:pt x="228" y="0"/>
                    <a:pt x="257" y="4"/>
                    <a:pt x="285" y="12"/>
                  </a:cubicBezTo>
                  <a:lnTo>
                    <a:pt x="277"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2" name="Freeform 531"/>
            <p:cNvSpPr>
              <a:spLocks noChangeArrowheads="1"/>
            </p:cNvSpPr>
            <p:nvPr/>
          </p:nvSpPr>
          <p:spPr bwMode="auto">
            <a:xfrm>
              <a:off x="732" y="4153"/>
              <a:ext cx="82" cy="91"/>
            </a:xfrm>
            <a:custGeom>
              <a:avLst/>
              <a:gdLst>
                <a:gd name="T0" fmla="*/ 338 w 364"/>
                <a:gd name="T1" fmla="*/ 370 h 404"/>
                <a:gd name="T2" fmla="*/ 204 w 364"/>
                <a:gd name="T3" fmla="*/ 403 h 404"/>
                <a:gd name="T4" fmla="*/ 0 w 364"/>
                <a:gd name="T5" fmla="*/ 203 h 404"/>
                <a:gd name="T6" fmla="*/ 179 w 364"/>
                <a:gd name="T7" fmla="*/ 0 h 404"/>
                <a:gd name="T8" fmla="*/ 363 w 364"/>
                <a:gd name="T9" fmla="*/ 232 h 404"/>
                <a:gd name="T10" fmla="*/ 94 w 364"/>
                <a:gd name="T11" fmla="*/ 232 h 404"/>
                <a:gd name="T12" fmla="*/ 204 w 364"/>
                <a:gd name="T13" fmla="*/ 329 h 404"/>
                <a:gd name="T14" fmla="*/ 330 w 364"/>
                <a:gd name="T15" fmla="*/ 289 h 404"/>
                <a:gd name="T16" fmla="*/ 330 w 364"/>
                <a:gd name="T17" fmla="*/ 370 h 404"/>
                <a:gd name="T18" fmla="*/ 338 w 364"/>
                <a:gd name="T19" fmla="*/ 370 h 404"/>
                <a:gd name="T20" fmla="*/ 269 w 364"/>
                <a:gd name="T21" fmla="*/ 163 h 404"/>
                <a:gd name="T22" fmla="*/ 187 w 364"/>
                <a:gd name="T23" fmla="*/ 73 h 404"/>
                <a:gd name="T24" fmla="*/ 98 w 364"/>
                <a:gd name="T25" fmla="*/ 163 h 404"/>
                <a:gd name="T26" fmla="*/ 269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0"/>
                  </a:moveTo>
                  <a:cubicBezTo>
                    <a:pt x="301" y="391"/>
                    <a:pt x="261" y="403"/>
                    <a:pt x="204" y="403"/>
                  </a:cubicBezTo>
                  <a:cubicBezTo>
                    <a:pt x="78" y="403"/>
                    <a:pt x="0" y="329"/>
                    <a:pt x="0" y="203"/>
                  </a:cubicBezTo>
                  <a:cubicBezTo>
                    <a:pt x="0" y="93"/>
                    <a:pt x="61" y="0"/>
                    <a:pt x="179" y="0"/>
                  </a:cubicBezTo>
                  <a:cubicBezTo>
                    <a:pt x="322" y="0"/>
                    <a:pt x="363" y="97"/>
                    <a:pt x="363" y="232"/>
                  </a:cubicBezTo>
                  <a:lnTo>
                    <a:pt x="94" y="232"/>
                  </a:lnTo>
                  <a:cubicBezTo>
                    <a:pt x="98" y="293"/>
                    <a:pt x="143" y="329"/>
                    <a:pt x="204" y="329"/>
                  </a:cubicBezTo>
                  <a:cubicBezTo>
                    <a:pt x="253" y="329"/>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3" name="Freeform 532"/>
            <p:cNvSpPr>
              <a:spLocks noChangeArrowheads="1"/>
            </p:cNvSpPr>
            <p:nvPr/>
          </p:nvSpPr>
          <p:spPr bwMode="auto">
            <a:xfrm>
              <a:off x="830" y="4153"/>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0 h 396"/>
                <a:gd name="T12" fmla="*/ 358 w 359"/>
                <a:gd name="T13" fmla="*/ 395 h 396"/>
                <a:gd name="T14" fmla="*/ 256 w 359"/>
                <a:gd name="T15" fmla="*/ 395 h 396"/>
                <a:gd name="T16" fmla="*/ 256 w 359"/>
                <a:gd name="T17" fmla="*/ 187 h 396"/>
                <a:gd name="T18" fmla="*/ 191 w 359"/>
                <a:gd name="T19" fmla="*/ 77 h 396"/>
                <a:gd name="T20" fmla="*/ 102 w 359"/>
                <a:gd name="T21" fmla="*/ 203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0"/>
                  </a:cubicBezTo>
                  <a:lnTo>
                    <a:pt x="358" y="395"/>
                  </a:lnTo>
                  <a:lnTo>
                    <a:pt x="256" y="395"/>
                  </a:lnTo>
                  <a:lnTo>
                    <a:pt x="256" y="187"/>
                  </a:lnTo>
                  <a:cubicBezTo>
                    <a:pt x="256" y="138"/>
                    <a:pt x="256" y="77"/>
                    <a:pt x="191" y="77"/>
                  </a:cubicBezTo>
                  <a:cubicBezTo>
                    <a:pt x="118" y="77"/>
                    <a:pt x="102" y="154"/>
                    <a:pt x="102" y="203"/>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4" name="Freeform 533"/>
            <p:cNvSpPr>
              <a:spLocks noChangeArrowheads="1"/>
            </p:cNvSpPr>
            <p:nvPr/>
          </p:nvSpPr>
          <p:spPr bwMode="auto">
            <a:xfrm>
              <a:off x="926" y="4130"/>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2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2"/>
                  </a:lnTo>
                  <a:lnTo>
                    <a:pt x="175" y="0"/>
                  </a:lnTo>
                  <a:lnTo>
                    <a:pt x="175" y="110"/>
                  </a:lnTo>
                  <a:lnTo>
                    <a:pt x="265" y="110"/>
                  </a:lnTo>
                  <a:lnTo>
                    <a:pt x="265" y="183"/>
                  </a:lnTo>
                  <a:lnTo>
                    <a:pt x="175" y="183"/>
                  </a:lnTo>
                  <a:lnTo>
                    <a:pt x="175" y="362"/>
                  </a:lnTo>
                  <a:cubicBezTo>
                    <a:pt x="175" y="395"/>
                    <a:pt x="184" y="427"/>
                    <a:pt x="224" y="427"/>
                  </a:cubicBezTo>
                  <a:cubicBezTo>
                    <a:pt x="241" y="427"/>
                    <a:pt x="261" y="423"/>
                    <a:pt x="269" y="415"/>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5" name="Freeform 534"/>
            <p:cNvSpPr>
              <a:spLocks noChangeArrowheads="1"/>
            </p:cNvSpPr>
            <p:nvPr/>
          </p:nvSpPr>
          <p:spPr bwMode="auto">
            <a:xfrm>
              <a:off x="997" y="4153"/>
              <a:ext cx="78" cy="91"/>
            </a:xfrm>
            <a:custGeom>
              <a:avLst/>
              <a:gdLst>
                <a:gd name="T0" fmla="*/ 40 w 347"/>
                <a:gd name="T1" fmla="*/ 28 h 404"/>
                <a:gd name="T2" fmla="*/ 175 w 347"/>
                <a:gd name="T3" fmla="*/ 0 h 404"/>
                <a:gd name="T4" fmla="*/ 342 w 347"/>
                <a:gd name="T5" fmla="*/ 163 h 404"/>
                <a:gd name="T6" fmla="*/ 342 w 347"/>
                <a:gd name="T7" fmla="*/ 211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4 h 404"/>
                <a:gd name="T26" fmla="*/ 252 w 347"/>
                <a:gd name="T27" fmla="*/ 154 h 404"/>
                <a:gd name="T28" fmla="*/ 167 w 347"/>
                <a:gd name="T29" fmla="*/ 73 h 404"/>
                <a:gd name="T30" fmla="*/ 49 w 347"/>
                <a:gd name="T31" fmla="*/ 114 h 404"/>
                <a:gd name="T32" fmla="*/ 40 w 347"/>
                <a:gd name="T33" fmla="*/ 28 h 404"/>
                <a:gd name="T34" fmla="*/ 159 w 347"/>
                <a:gd name="T35" fmla="*/ 329 h 404"/>
                <a:gd name="T36" fmla="*/ 228 w 347"/>
                <a:gd name="T37" fmla="*/ 297 h 404"/>
                <a:gd name="T38" fmla="*/ 248 w 347"/>
                <a:gd name="T39" fmla="*/ 215 h 404"/>
                <a:gd name="T40" fmla="*/ 203 w 347"/>
                <a:gd name="T41" fmla="*/ 215 h 404"/>
                <a:gd name="T42" fmla="*/ 93 w 347"/>
                <a:gd name="T43" fmla="*/ 281 h 404"/>
                <a:gd name="T44" fmla="*/ 159 w 347"/>
                <a:gd name="T45" fmla="*/ 32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1"/>
                  </a:lnTo>
                  <a:cubicBezTo>
                    <a:pt x="342" y="252"/>
                    <a:pt x="342" y="280"/>
                    <a:pt x="342" y="309"/>
                  </a:cubicBezTo>
                  <a:cubicBezTo>
                    <a:pt x="342" y="337"/>
                    <a:pt x="346" y="366"/>
                    <a:pt x="346" y="395"/>
                  </a:cubicBezTo>
                  <a:lnTo>
                    <a:pt x="256" y="395"/>
                  </a:lnTo>
                  <a:cubicBezTo>
                    <a:pt x="252" y="374"/>
                    <a:pt x="252" y="350"/>
                    <a:pt x="252" y="338"/>
                  </a:cubicBezTo>
                  <a:lnTo>
                    <a:pt x="252" y="338"/>
                  </a:lnTo>
                  <a:cubicBezTo>
                    <a:pt x="228" y="378"/>
                    <a:pt x="179" y="403"/>
                    <a:pt x="134" y="403"/>
                  </a:cubicBezTo>
                  <a:cubicBezTo>
                    <a:pt x="65" y="403"/>
                    <a:pt x="0" y="362"/>
                    <a:pt x="0" y="289"/>
                  </a:cubicBezTo>
                  <a:cubicBezTo>
                    <a:pt x="0" y="232"/>
                    <a:pt x="28" y="199"/>
                    <a:pt x="65" y="179"/>
                  </a:cubicBezTo>
                  <a:cubicBezTo>
                    <a:pt x="102" y="158"/>
                    <a:pt x="154" y="154"/>
                    <a:pt x="195" y="154"/>
                  </a:cubicBezTo>
                  <a:lnTo>
                    <a:pt x="252" y="154"/>
                  </a:lnTo>
                  <a:cubicBezTo>
                    <a:pt x="252" y="93"/>
                    <a:pt x="224" y="73"/>
                    <a:pt x="167" y="73"/>
                  </a:cubicBezTo>
                  <a:cubicBezTo>
                    <a:pt x="126" y="73"/>
                    <a:pt x="81" y="89"/>
                    <a:pt x="49" y="114"/>
                  </a:cubicBezTo>
                  <a:lnTo>
                    <a:pt x="40" y="28"/>
                  </a:lnTo>
                  <a:close/>
                  <a:moveTo>
                    <a:pt x="159" y="329"/>
                  </a:moveTo>
                  <a:cubicBezTo>
                    <a:pt x="191" y="329"/>
                    <a:pt x="211" y="317"/>
                    <a:pt x="228" y="297"/>
                  </a:cubicBezTo>
                  <a:cubicBezTo>
                    <a:pt x="244" y="277"/>
                    <a:pt x="248" y="248"/>
                    <a:pt x="248" y="215"/>
                  </a:cubicBezTo>
                  <a:lnTo>
                    <a:pt x="203" y="215"/>
                  </a:lnTo>
                  <a:cubicBezTo>
                    <a:pt x="159" y="215"/>
                    <a:pt x="93" y="224"/>
                    <a:pt x="93" y="281"/>
                  </a:cubicBezTo>
                  <a:cubicBezTo>
                    <a:pt x="93" y="313"/>
                    <a:pt x="122" y="329"/>
                    <a:pt x="159" y="32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6" name="Freeform 535"/>
            <p:cNvSpPr>
              <a:spLocks noChangeArrowheads="1"/>
            </p:cNvSpPr>
            <p:nvPr/>
          </p:nvSpPr>
          <p:spPr bwMode="auto">
            <a:xfrm>
              <a:off x="1092" y="4153"/>
              <a:ext cx="84" cy="127"/>
            </a:xfrm>
            <a:custGeom>
              <a:avLst/>
              <a:gdLst>
                <a:gd name="T0" fmla="*/ 375 w 376"/>
                <a:gd name="T1" fmla="*/ 8 h 563"/>
                <a:gd name="T2" fmla="*/ 375 w 376"/>
                <a:gd name="T3" fmla="*/ 358 h 563"/>
                <a:gd name="T4" fmla="*/ 171 w 376"/>
                <a:gd name="T5" fmla="*/ 562 h 563"/>
                <a:gd name="T6" fmla="*/ 37 w 376"/>
                <a:gd name="T7" fmla="*/ 537 h 563"/>
                <a:gd name="T8" fmla="*/ 45 w 376"/>
                <a:gd name="T9" fmla="*/ 452 h 563"/>
                <a:gd name="T10" fmla="*/ 159 w 376"/>
                <a:gd name="T11" fmla="*/ 484 h 563"/>
                <a:gd name="T12" fmla="*/ 277 w 376"/>
                <a:gd name="T13" fmla="*/ 334 h 563"/>
                <a:gd name="T14" fmla="*/ 277 w 376"/>
                <a:gd name="T15" fmla="*/ 334 h 563"/>
                <a:gd name="T16" fmla="*/ 159 w 376"/>
                <a:gd name="T17" fmla="*/ 395 h 563"/>
                <a:gd name="T18" fmla="*/ 0 w 376"/>
                <a:gd name="T19" fmla="*/ 199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195 h 563"/>
                <a:gd name="T32" fmla="*/ 192 w 376"/>
                <a:gd name="T33" fmla="*/ 77 h 563"/>
                <a:gd name="T34" fmla="*/ 102 w 376"/>
                <a:gd name="T35" fmla="*/ 199 h 563"/>
                <a:gd name="T36" fmla="*/ 187 w 376"/>
                <a:gd name="T37" fmla="*/ 317 h 563"/>
                <a:gd name="T38" fmla="*/ 277 w 376"/>
                <a:gd name="T39" fmla="*/ 19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7"/>
                    <a:pt x="37" y="537"/>
                  </a:cubicBezTo>
                  <a:lnTo>
                    <a:pt x="45" y="452"/>
                  </a:lnTo>
                  <a:cubicBezTo>
                    <a:pt x="78" y="468"/>
                    <a:pt x="126" y="484"/>
                    <a:pt x="159" y="484"/>
                  </a:cubicBezTo>
                  <a:cubicBezTo>
                    <a:pt x="269" y="484"/>
                    <a:pt x="277" y="403"/>
                    <a:pt x="277" y="334"/>
                  </a:cubicBezTo>
                  <a:lnTo>
                    <a:pt x="277" y="334"/>
                  </a:lnTo>
                  <a:cubicBezTo>
                    <a:pt x="257" y="366"/>
                    <a:pt x="212" y="395"/>
                    <a:pt x="159" y="395"/>
                  </a:cubicBezTo>
                  <a:cubicBezTo>
                    <a:pt x="45" y="395"/>
                    <a:pt x="0" y="305"/>
                    <a:pt x="0" y="199"/>
                  </a:cubicBezTo>
                  <a:cubicBezTo>
                    <a:pt x="0" y="106"/>
                    <a:pt x="49" y="0"/>
                    <a:pt x="163" y="0"/>
                  </a:cubicBezTo>
                  <a:cubicBezTo>
                    <a:pt x="216" y="0"/>
                    <a:pt x="253" y="16"/>
                    <a:pt x="281" y="61"/>
                  </a:cubicBezTo>
                  <a:lnTo>
                    <a:pt x="281" y="61"/>
                  </a:lnTo>
                  <a:lnTo>
                    <a:pt x="281" y="8"/>
                  </a:lnTo>
                  <a:lnTo>
                    <a:pt x="375" y="8"/>
                  </a:lnTo>
                  <a:close/>
                  <a:moveTo>
                    <a:pt x="277" y="195"/>
                  </a:moveTo>
                  <a:cubicBezTo>
                    <a:pt x="277" y="130"/>
                    <a:pt x="253" y="77"/>
                    <a:pt x="192" y="77"/>
                  </a:cubicBezTo>
                  <a:cubicBezTo>
                    <a:pt x="122" y="77"/>
                    <a:pt x="102" y="138"/>
                    <a:pt x="102" y="199"/>
                  </a:cubicBezTo>
                  <a:cubicBezTo>
                    <a:pt x="102" y="252"/>
                    <a:pt x="130" y="317"/>
                    <a:pt x="187" y="317"/>
                  </a:cubicBezTo>
                  <a:cubicBezTo>
                    <a:pt x="249" y="317"/>
                    <a:pt x="277" y="260"/>
                    <a:pt x="277" y="19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7" name="Freeform 536"/>
            <p:cNvSpPr>
              <a:spLocks noChangeArrowheads="1"/>
            </p:cNvSpPr>
            <p:nvPr/>
          </p:nvSpPr>
          <p:spPr bwMode="auto">
            <a:xfrm>
              <a:off x="1194" y="4153"/>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29 h 404"/>
                <a:gd name="T14" fmla="*/ 330 w 363"/>
                <a:gd name="T15" fmla="*/ 289 h 404"/>
                <a:gd name="T16" fmla="*/ 330 w 363"/>
                <a:gd name="T17" fmla="*/ 370 h 404"/>
                <a:gd name="T18" fmla="*/ 338 w 363"/>
                <a:gd name="T19" fmla="*/ 370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29"/>
                    <a:pt x="0" y="203"/>
                  </a:cubicBezTo>
                  <a:cubicBezTo>
                    <a:pt x="0" y="93"/>
                    <a:pt x="61" y="0"/>
                    <a:pt x="179" y="0"/>
                  </a:cubicBezTo>
                  <a:cubicBezTo>
                    <a:pt x="322" y="0"/>
                    <a:pt x="362" y="97"/>
                    <a:pt x="362" y="232"/>
                  </a:cubicBezTo>
                  <a:lnTo>
                    <a:pt x="94" y="232"/>
                  </a:lnTo>
                  <a:cubicBezTo>
                    <a:pt x="98" y="293"/>
                    <a:pt x="143" y="329"/>
                    <a:pt x="204" y="329"/>
                  </a:cubicBezTo>
                  <a:cubicBezTo>
                    <a:pt x="253" y="329"/>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8" name="Freeform 537"/>
            <p:cNvSpPr>
              <a:spLocks noChangeArrowheads="1"/>
            </p:cNvSpPr>
            <p:nvPr/>
          </p:nvSpPr>
          <p:spPr bwMode="auto">
            <a:xfrm>
              <a:off x="1336" y="4153"/>
              <a:ext cx="92" cy="91"/>
            </a:xfrm>
            <a:custGeom>
              <a:avLst/>
              <a:gdLst>
                <a:gd name="T0" fmla="*/ 204 w 408"/>
                <a:gd name="T1" fmla="*/ 0 h 404"/>
                <a:gd name="T2" fmla="*/ 407 w 408"/>
                <a:gd name="T3" fmla="*/ 203 h 404"/>
                <a:gd name="T4" fmla="*/ 204 w 408"/>
                <a:gd name="T5" fmla="*/ 403 h 404"/>
                <a:gd name="T6" fmla="*/ 0 w 408"/>
                <a:gd name="T7" fmla="*/ 203 h 404"/>
                <a:gd name="T8" fmla="*/ 204 w 408"/>
                <a:gd name="T9" fmla="*/ 0 h 404"/>
                <a:gd name="T10" fmla="*/ 204 w 408"/>
                <a:gd name="T11" fmla="*/ 325 h 404"/>
                <a:gd name="T12" fmla="*/ 301 w 408"/>
                <a:gd name="T13" fmla="*/ 191 h 404"/>
                <a:gd name="T14" fmla="*/ 204 w 408"/>
                <a:gd name="T15" fmla="*/ 77 h 404"/>
                <a:gd name="T16" fmla="*/ 106 w 408"/>
                <a:gd name="T17" fmla="*/ 191 h 404"/>
                <a:gd name="T18" fmla="*/ 204 w 408"/>
                <a:gd name="T19" fmla="*/ 32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3"/>
                  </a:cubicBezTo>
                  <a:cubicBezTo>
                    <a:pt x="407" y="313"/>
                    <a:pt x="334" y="403"/>
                    <a:pt x="204" y="403"/>
                  </a:cubicBezTo>
                  <a:cubicBezTo>
                    <a:pt x="78" y="403"/>
                    <a:pt x="0" y="313"/>
                    <a:pt x="0" y="203"/>
                  </a:cubicBezTo>
                  <a:cubicBezTo>
                    <a:pt x="0" y="77"/>
                    <a:pt x="90" y="0"/>
                    <a:pt x="204" y="0"/>
                  </a:cubicBezTo>
                  <a:close/>
                  <a:moveTo>
                    <a:pt x="204" y="325"/>
                  </a:moveTo>
                  <a:cubicBezTo>
                    <a:pt x="281" y="325"/>
                    <a:pt x="301" y="256"/>
                    <a:pt x="301" y="191"/>
                  </a:cubicBezTo>
                  <a:cubicBezTo>
                    <a:pt x="301" y="130"/>
                    <a:pt x="269" y="77"/>
                    <a:pt x="204" y="77"/>
                  </a:cubicBezTo>
                  <a:cubicBezTo>
                    <a:pt x="139" y="77"/>
                    <a:pt x="106" y="134"/>
                    <a:pt x="106" y="191"/>
                  </a:cubicBezTo>
                  <a:cubicBezTo>
                    <a:pt x="106" y="256"/>
                    <a:pt x="126" y="325"/>
                    <a:pt x="204" y="32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9" name="Freeform 538"/>
            <p:cNvSpPr>
              <a:spLocks noChangeArrowheads="1"/>
            </p:cNvSpPr>
            <p:nvPr/>
          </p:nvSpPr>
          <p:spPr bwMode="auto">
            <a:xfrm>
              <a:off x="1438" y="4113"/>
              <a:ext cx="60" cy="129"/>
            </a:xfrm>
            <a:custGeom>
              <a:avLst/>
              <a:gdLst>
                <a:gd name="T0" fmla="*/ 0 w 270"/>
                <a:gd name="T1" fmla="*/ 256 h 575"/>
                <a:gd name="T2" fmla="*/ 0 w 270"/>
                <a:gd name="T3" fmla="*/ 183 h 575"/>
                <a:gd name="T4" fmla="*/ 73 w 270"/>
                <a:gd name="T5" fmla="*/ 183 h 575"/>
                <a:gd name="T6" fmla="*/ 73 w 270"/>
                <a:gd name="T7" fmla="*/ 130 h 575"/>
                <a:gd name="T8" fmla="*/ 195 w 270"/>
                <a:gd name="T9" fmla="*/ 0 h 575"/>
                <a:gd name="T10" fmla="*/ 269 w 270"/>
                <a:gd name="T11" fmla="*/ 8 h 575"/>
                <a:gd name="T12" fmla="*/ 261 w 270"/>
                <a:gd name="T13" fmla="*/ 89 h 575"/>
                <a:gd name="T14" fmla="*/ 216 w 270"/>
                <a:gd name="T15" fmla="*/ 77 h 575"/>
                <a:gd name="T16" fmla="*/ 171 w 270"/>
                <a:gd name="T17" fmla="*/ 138 h 575"/>
                <a:gd name="T18" fmla="*/ 171 w 270"/>
                <a:gd name="T19" fmla="*/ 187 h 575"/>
                <a:gd name="T20" fmla="*/ 261 w 270"/>
                <a:gd name="T21" fmla="*/ 187 h 575"/>
                <a:gd name="T22" fmla="*/ 261 w 270"/>
                <a:gd name="T23" fmla="*/ 260 h 575"/>
                <a:gd name="T24" fmla="*/ 171 w 270"/>
                <a:gd name="T25" fmla="*/ 260 h 575"/>
                <a:gd name="T26" fmla="*/ 171 w 270"/>
                <a:gd name="T27" fmla="*/ 574 h 575"/>
                <a:gd name="T28" fmla="*/ 69 w 270"/>
                <a:gd name="T29" fmla="*/ 574 h 575"/>
                <a:gd name="T30" fmla="*/ 69 w 270"/>
                <a:gd name="T31" fmla="*/ 256 h 575"/>
                <a:gd name="T32" fmla="*/ 0 w 270"/>
                <a:gd name="T33" fmla="*/ 25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6"/>
                  </a:moveTo>
                  <a:lnTo>
                    <a:pt x="0" y="183"/>
                  </a:lnTo>
                  <a:lnTo>
                    <a:pt x="73" y="183"/>
                  </a:lnTo>
                  <a:lnTo>
                    <a:pt x="73" y="130"/>
                  </a:lnTo>
                  <a:cubicBezTo>
                    <a:pt x="73" y="52"/>
                    <a:pt x="118" y="0"/>
                    <a:pt x="195" y="0"/>
                  </a:cubicBezTo>
                  <a:cubicBezTo>
                    <a:pt x="220" y="0"/>
                    <a:pt x="248" y="4"/>
                    <a:pt x="269" y="8"/>
                  </a:cubicBezTo>
                  <a:lnTo>
                    <a:pt x="261" y="89"/>
                  </a:lnTo>
                  <a:cubicBezTo>
                    <a:pt x="253" y="85"/>
                    <a:pt x="240" y="77"/>
                    <a:pt x="216" y="77"/>
                  </a:cubicBezTo>
                  <a:cubicBezTo>
                    <a:pt x="183" y="77"/>
                    <a:pt x="171" y="105"/>
                    <a:pt x="171" y="138"/>
                  </a:cubicBezTo>
                  <a:lnTo>
                    <a:pt x="171" y="187"/>
                  </a:lnTo>
                  <a:lnTo>
                    <a:pt x="261" y="187"/>
                  </a:lnTo>
                  <a:lnTo>
                    <a:pt x="261" y="260"/>
                  </a:lnTo>
                  <a:lnTo>
                    <a:pt x="171" y="260"/>
                  </a:lnTo>
                  <a:lnTo>
                    <a:pt x="171" y="574"/>
                  </a:lnTo>
                  <a:lnTo>
                    <a:pt x="69" y="574"/>
                  </a:lnTo>
                  <a:lnTo>
                    <a:pt x="69" y="256"/>
                  </a:lnTo>
                  <a:lnTo>
                    <a:pt x="0" y="25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0" name="Freeform 539"/>
            <p:cNvSpPr>
              <a:spLocks noChangeArrowheads="1"/>
            </p:cNvSpPr>
            <p:nvPr/>
          </p:nvSpPr>
          <p:spPr bwMode="auto">
            <a:xfrm>
              <a:off x="1562" y="4123"/>
              <a:ext cx="100" cy="118"/>
            </a:xfrm>
            <a:custGeom>
              <a:avLst/>
              <a:gdLst>
                <a:gd name="T0" fmla="*/ 0 w 444"/>
                <a:gd name="T1" fmla="*/ 0 h 523"/>
                <a:gd name="T2" fmla="*/ 142 w 444"/>
                <a:gd name="T3" fmla="*/ 0 h 523"/>
                <a:gd name="T4" fmla="*/ 443 w 444"/>
                <a:gd name="T5" fmla="*/ 261 h 523"/>
                <a:gd name="T6" fmla="*/ 142 w 444"/>
                <a:gd name="T7" fmla="*/ 522 h 523"/>
                <a:gd name="T8" fmla="*/ 0 w 444"/>
                <a:gd name="T9" fmla="*/ 522 h 523"/>
                <a:gd name="T10" fmla="*/ 0 w 444"/>
                <a:gd name="T11" fmla="*/ 0 h 523"/>
                <a:gd name="T12" fmla="*/ 101 w 444"/>
                <a:gd name="T13" fmla="*/ 444 h 523"/>
                <a:gd name="T14" fmla="*/ 158 w 444"/>
                <a:gd name="T15" fmla="*/ 444 h 523"/>
                <a:gd name="T16" fmla="*/ 329 w 444"/>
                <a:gd name="T17" fmla="*/ 265 h 523"/>
                <a:gd name="T18" fmla="*/ 158 w 444"/>
                <a:gd name="T19" fmla="*/ 86 h 523"/>
                <a:gd name="T20" fmla="*/ 101 w 444"/>
                <a:gd name="T21" fmla="*/ 86 h 523"/>
                <a:gd name="T22" fmla="*/ 101 w 444"/>
                <a:gd name="T23" fmla="*/ 44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4" h="523">
                  <a:moveTo>
                    <a:pt x="0" y="0"/>
                  </a:moveTo>
                  <a:lnTo>
                    <a:pt x="142" y="0"/>
                  </a:lnTo>
                  <a:cubicBezTo>
                    <a:pt x="301" y="0"/>
                    <a:pt x="443" y="53"/>
                    <a:pt x="443" y="261"/>
                  </a:cubicBezTo>
                  <a:cubicBezTo>
                    <a:pt x="443" y="469"/>
                    <a:pt x="301" y="522"/>
                    <a:pt x="142" y="522"/>
                  </a:cubicBezTo>
                  <a:lnTo>
                    <a:pt x="0" y="522"/>
                  </a:lnTo>
                  <a:lnTo>
                    <a:pt x="0" y="0"/>
                  </a:lnTo>
                  <a:close/>
                  <a:moveTo>
                    <a:pt x="101" y="444"/>
                  </a:moveTo>
                  <a:lnTo>
                    <a:pt x="158" y="444"/>
                  </a:lnTo>
                  <a:cubicBezTo>
                    <a:pt x="248" y="444"/>
                    <a:pt x="329" y="379"/>
                    <a:pt x="329" y="265"/>
                  </a:cubicBezTo>
                  <a:cubicBezTo>
                    <a:pt x="329" y="151"/>
                    <a:pt x="244" y="86"/>
                    <a:pt x="158" y="86"/>
                  </a:cubicBezTo>
                  <a:lnTo>
                    <a:pt x="101" y="86"/>
                  </a:lnTo>
                  <a:lnTo>
                    <a:pt x="101" y="444"/>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1" name="Freeform 540"/>
            <p:cNvSpPr>
              <a:spLocks noChangeArrowheads="1"/>
            </p:cNvSpPr>
            <p:nvPr/>
          </p:nvSpPr>
          <p:spPr bwMode="auto">
            <a:xfrm>
              <a:off x="1680" y="4121"/>
              <a:ext cx="76" cy="122"/>
            </a:xfrm>
            <a:custGeom>
              <a:avLst/>
              <a:gdLst>
                <a:gd name="T0" fmla="*/ 297 w 339"/>
                <a:gd name="T1" fmla="*/ 106 h 543"/>
                <a:gd name="T2" fmla="*/ 191 w 339"/>
                <a:gd name="T3" fmla="*/ 82 h 543"/>
                <a:gd name="T4" fmla="*/ 110 w 339"/>
                <a:gd name="T5" fmla="*/ 155 h 543"/>
                <a:gd name="T6" fmla="*/ 338 w 339"/>
                <a:gd name="T7" fmla="*/ 383 h 543"/>
                <a:gd name="T8" fmla="*/ 142 w 339"/>
                <a:gd name="T9" fmla="*/ 542 h 543"/>
                <a:gd name="T10" fmla="*/ 8 w 339"/>
                <a:gd name="T11" fmla="*/ 521 h 543"/>
                <a:gd name="T12" fmla="*/ 16 w 339"/>
                <a:gd name="T13" fmla="*/ 428 h 543"/>
                <a:gd name="T14" fmla="*/ 134 w 339"/>
                <a:gd name="T15" fmla="*/ 460 h 543"/>
                <a:gd name="T16" fmla="*/ 228 w 339"/>
                <a:gd name="T17" fmla="*/ 391 h 543"/>
                <a:gd name="T18" fmla="*/ 0 w 339"/>
                <a:gd name="T19" fmla="*/ 159 h 543"/>
                <a:gd name="T20" fmla="*/ 183 w 339"/>
                <a:gd name="T21" fmla="*/ 0 h 543"/>
                <a:gd name="T22" fmla="*/ 309 w 339"/>
                <a:gd name="T23" fmla="*/ 21 h 543"/>
                <a:gd name="T24" fmla="*/ 297 w 339"/>
                <a:gd name="T25" fmla="*/ 10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3">
                  <a:moveTo>
                    <a:pt x="297" y="106"/>
                  </a:moveTo>
                  <a:cubicBezTo>
                    <a:pt x="265" y="94"/>
                    <a:pt x="227" y="82"/>
                    <a:pt x="191" y="82"/>
                  </a:cubicBezTo>
                  <a:cubicBezTo>
                    <a:pt x="154" y="82"/>
                    <a:pt x="110" y="98"/>
                    <a:pt x="110" y="155"/>
                  </a:cubicBezTo>
                  <a:cubicBezTo>
                    <a:pt x="110" y="245"/>
                    <a:pt x="338" y="208"/>
                    <a:pt x="338" y="383"/>
                  </a:cubicBezTo>
                  <a:cubicBezTo>
                    <a:pt x="338" y="497"/>
                    <a:pt x="248" y="542"/>
                    <a:pt x="142" y="542"/>
                  </a:cubicBezTo>
                  <a:cubicBezTo>
                    <a:pt x="85" y="542"/>
                    <a:pt x="61" y="534"/>
                    <a:pt x="8" y="521"/>
                  </a:cubicBezTo>
                  <a:lnTo>
                    <a:pt x="16" y="428"/>
                  </a:lnTo>
                  <a:cubicBezTo>
                    <a:pt x="53" y="448"/>
                    <a:pt x="93" y="460"/>
                    <a:pt x="134" y="460"/>
                  </a:cubicBezTo>
                  <a:cubicBezTo>
                    <a:pt x="175" y="460"/>
                    <a:pt x="228" y="440"/>
                    <a:pt x="228" y="391"/>
                  </a:cubicBezTo>
                  <a:cubicBezTo>
                    <a:pt x="228" y="293"/>
                    <a:pt x="0" y="334"/>
                    <a:pt x="0" y="159"/>
                  </a:cubicBezTo>
                  <a:cubicBezTo>
                    <a:pt x="0" y="41"/>
                    <a:pt x="89" y="0"/>
                    <a:pt x="183" y="0"/>
                  </a:cubicBezTo>
                  <a:cubicBezTo>
                    <a:pt x="228" y="0"/>
                    <a:pt x="269" y="4"/>
                    <a:pt x="309" y="21"/>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2" name="Freeform 541"/>
            <p:cNvSpPr>
              <a:spLocks noChangeArrowheads="1"/>
            </p:cNvSpPr>
            <p:nvPr/>
          </p:nvSpPr>
          <p:spPr bwMode="auto">
            <a:xfrm>
              <a:off x="1776" y="4123"/>
              <a:ext cx="81" cy="119"/>
            </a:xfrm>
            <a:custGeom>
              <a:avLst/>
              <a:gdLst>
                <a:gd name="T0" fmla="*/ 4 w 360"/>
                <a:gd name="T1" fmla="*/ 0 h 527"/>
                <a:gd name="T2" fmla="*/ 139 w 360"/>
                <a:gd name="T3" fmla="*/ 0 h 527"/>
                <a:gd name="T4" fmla="*/ 359 w 360"/>
                <a:gd name="T5" fmla="*/ 159 h 527"/>
                <a:gd name="T6" fmla="*/ 155 w 360"/>
                <a:gd name="T7" fmla="*/ 326 h 527"/>
                <a:gd name="T8" fmla="*/ 106 w 360"/>
                <a:gd name="T9" fmla="*/ 326 h 527"/>
                <a:gd name="T10" fmla="*/ 106 w 360"/>
                <a:gd name="T11" fmla="*/ 526 h 527"/>
                <a:gd name="T12" fmla="*/ 0 w 360"/>
                <a:gd name="T13" fmla="*/ 526 h 527"/>
                <a:gd name="T14" fmla="*/ 0 w 360"/>
                <a:gd name="T15" fmla="*/ 0 h 527"/>
                <a:gd name="T16" fmla="*/ 4 w 360"/>
                <a:gd name="T17" fmla="*/ 0 h 527"/>
                <a:gd name="T18" fmla="*/ 106 w 360"/>
                <a:gd name="T19" fmla="*/ 245 h 527"/>
                <a:gd name="T20" fmla="*/ 143 w 360"/>
                <a:gd name="T21" fmla="*/ 245 h 527"/>
                <a:gd name="T22" fmla="*/ 241 w 360"/>
                <a:gd name="T23" fmla="*/ 167 h 527"/>
                <a:gd name="T24" fmla="*/ 143 w 360"/>
                <a:gd name="T25" fmla="*/ 86 h 527"/>
                <a:gd name="T26" fmla="*/ 106 w 360"/>
                <a:gd name="T27" fmla="*/ 86 h 527"/>
                <a:gd name="T28" fmla="*/ 106 w 360"/>
                <a:gd name="T29" fmla="*/ 245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527">
                  <a:moveTo>
                    <a:pt x="4" y="0"/>
                  </a:moveTo>
                  <a:lnTo>
                    <a:pt x="139" y="0"/>
                  </a:lnTo>
                  <a:cubicBezTo>
                    <a:pt x="253" y="0"/>
                    <a:pt x="359" y="33"/>
                    <a:pt x="359" y="159"/>
                  </a:cubicBezTo>
                  <a:cubicBezTo>
                    <a:pt x="359" y="281"/>
                    <a:pt x="269" y="326"/>
                    <a:pt x="155" y="326"/>
                  </a:cubicBezTo>
                  <a:lnTo>
                    <a:pt x="106" y="326"/>
                  </a:lnTo>
                  <a:lnTo>
                    <a:pt x="106" y="526"/>
                  </a:lnTo>
                  <a:lnTo>
                    <a:pt x="0" y="526"/>
                  </a:lnTo>
                  <a:lnTo>
                    <a:pt x="0" y="0"/>
                  </a:lnTo>
                  <a:lnTo>
                    <a:pt x="4" y="0"/>
                  </a:lnTo>
                  <a:close/>
                  <a:moveTo>
                    <a:pt x="106" y="245"/>
                  </a:moveTo>
                  <a:lnTo>
                    <a:pt x="143" y="245"/>
                  </a:lnTo>
                  <a:cubicBezTo>
                    <a:pt x="196" y="245"/>
                    <a:pt x="241" y="228"/>
                    <a:pt x="241" y="167"/>
                  </a:cubicBezTo>
                  <a:cubicBezTo>
                    <a:pt x="241" y="106"/>
                    <a:pt x="196" y="86"/>
                    <a:pt x="143" y="86"/>
                  </a:cubicBezTo>
                  <a:lnTo>
                    <a:pt x="106" y="86"/>
                  </a:lnTo>
                  <a:lnTo>
                    <a:pt x="106" y="245"/>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3" name="Freeform 542"/>
            <p:cNvSpPr>
              <a:spLocks noChangeArrowheads="1"/>
            </p:cNvSpPr>
            <p:nvPr/>
          </p:nvSpPr>
          <p:spPr bwMode="auto">
            <a:xfrm>
              <a:off x="1864" y="4153"/>
              <a:ext cx="64" cy="91"/>
            </a:xfrm>
            <a:custGeom>
              <a:avLst/>
              <a:gdLst>
                <a:gd name="T0" fmla="*/ 261 w 286"/>
                <a:gd name="T1" fmla="*/ 89 h 404"/>
                <a:gd name="T2" fmla="*/ 171 w 286"/>
                <a:gd name="T3" fmla="*/ 73 h 404"/>
                <a:gd name="T4" fmla="*/ 110 w 286"/>
                <a:gd name="T5" fmla="*/ 114 h 404"/>
                <a:gd name="T6" fmla="*/ 285 w 286"/>
                <a:gd name="T7" fmla="*/ 277 h 404"/>
                <a:gd name="T8" fmla="*/ 122 w 286"/>
                <a:gd name="T9" fmla="*/ 403 h 404"/>
                <a:gd name="T10" fmla="*/ 8 w 286"/>
                <a:gd name="T11" fmla="*/ 386 h 404"/>
                <a:gd name="T12" fmla="*/ 12 w 286"/>
                <a:gd name="T13" fmla="*/ 305 h 404"/>
                <a:gd name="T14" fmla="*/ 110 w 286"/>
                <a:gd name="T15" fmla="*/ 329 h 404"/>
                <a:gd name="T16" fmla="*/ 175 w 286"/>
                <a:gd name="T17" fmla="*/ 281 h 404"/>
                <a:gd name="T18" fmla="*/ 0 w 286"/>
                <a:gd name="T19" fmla="*/ 118 h 404"/>
                <a:gd name="T20" fmla="*/ 151 w 286"/>
                <a:gd name="T21" fmla="*/ 0 h 404"/>
                <a:gd name="T22" fmla="*/ 261 w 286"/>
                <a:gd name="T23" fmla="*/ 12 h 404"/>
                <a:gd name="T24" fmla="*/ 261 w 286"/>
                <a:gd name="T25"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1" y="89"/>
                  </a:moveTo>
                  <a:cubicBezTo>
                    <a:pt x="228" y="77"/>
                    <a:pt x="208" y="73"/>
                    <a:pt x="171" y="73"/>
                  </a:cubicBezTo>
                  <a:cubicBezTo>
                    <a:pt x="143" y="73"/>
                    <a:pt x="110" y="81"/>
                    <a:pt x="110" y="114"/>
                  </a:cubicBezTo>
                  <a:cubicBezTo>
                    <a:pt x="110" y="175"/>
                    <a:pt x="285" y="138"/>
                    <a:pt x="285" y="277"/>
                  </a:cubicBezTo>
                  <a:cubicBezTo>
                    <a:pt x="285" y="366"/>
                    <a:pt x="204" y="403"/>
                    <a:pt x="122" y="403"/>
                  </a:cubicBezTo>
                  <a:cubicBezTo>
                    <a:pt x="86" y="403"/>
                    <a:pt x="45" y="395"/>
                    <a:pt x="8" y="386"/>
                  </a:cubicBezTo>
                  <a:lnTo>
                    <a:pt x="12" y="305"/>
                  </a:lnTo>
                  <a:cubicBezTo>
                    <a:pt x="45" y="321"/>
                    <a:pt x="77" y="329"/>
                    <a:pt x="110" y="329"/>
                  </a:cubicBezTo>
                  <a:cubicBezTo>
                    <a:pt x="134" y="329"/>
                    <a:pt x="175" y="321"/>
                    <a:pt x="175" y="281"/>
                  </a:cubicBezTo>
                  <a:cubicBezTo>
                    <a:pt x="175" y="203"/>
                    <a:pt x="0" y="256"/>
                    <a:pt x="0" y="118"/>
                  </a:cubicBezTo>
                  <a:cubicBezTo>
                    <a:pt x="0" y="36"/>
                    <a:pt x="73" y="0"/>
                    <a:pt x="151" y="0"/>
                  </a:cubicBezTo>
                  <a:cubicBezTo>
                    <a:pt x="200" y="0"/>
                    <a:pt x="228" y="8"/>
                    <a:pt x="261" y="12"/>
                  </a:cubicBezTo>
                  <a:lnTo>
                    <a:pt x="261"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4" name="Freeform 543"/>
            <p:cNvSpPr>
              <a:spLocks noChangeArrowheads="1"/>
            </p:cNvSpPr>
            <p:nvPr/>
          </p:nvSpPr>
          <p:spPr bwMode="auto">
            <a:xfrm>
              <a:off x="1984" y="4155"/>
              <a:ext cx="147" cy="87"/>
            </a:xfrm>
            <a:custGeom>
              <a:avLst/>
              <a:gdLst>
                <a:gd name="T0" fmla="*/ 0 w 653"/>
                <a:gd name="T1" fmla="*/ 0 h 388"/>
                <a:gd name="T2" fmla="*/ 106 w 653"/>
                <a:gd name="T3" fmla="*/ 0 h 388"/>
                <a:gd name="T4" fmla="*/ 192 w 653"/>
                <a:gd name="T5" fmla="*/ 285 h 388"/>
                <a:gd name="T6" fmla="*/ 192 w 653"/>
                <a:gd name="T7" fmla="*/ 285 h 388"/>
                <a:gd name="T8" fmla="*/ 269 w 653"/>
                <a:gd name="T9" fmla="*/ 0 h 388"/>
                <a:gd name="T10" fmla="*/ 387 w 653"/>
                <a:gd name="T11" fmla="*/ 0 h 388"/>
                <a:gd name="T12" fmla="*/ 473 w 653"/>
                <a:gd name="T13" fmla="*/ 285 h 388"/>
                <a:gd name="T14" fmla="*/ 473 w 653"/>
                <a:gd name="T15" fmla="*/ 285 h 388"/>
                <a:gd name="T16" fmla="*/ 554 w 653"/>
                <a:gd name="T17" fmla="*/ 0 h 388"/>
                <a:gd name="T18" fmla="*/ 652 w 653"/>
                <a:gd name="T19" fmla="*/ 0 h 388"/>
                <a:gd name="T20" fmla="*/ 534 w 653"/>
                <a:gd name="T21" fmla="*/ 387 h 388"/>
                <a:gd name="T22" fmla="*/ 412 w 653"/>
                <a:gd name="T23" fmla="*/ 387 h 388"/>
                <a:gd name="T24" fmla="*/ 326 w 653"/>
                <a:gd name="T25" fmla="*/ 93 h 388"/>
                <a:gd name="T26" fmla="*/ 326 w 653"/>
                <a:gd name="T27" fmla="*/ 93 h 388"/>
                <a:gd name="T28" fmla="*/ 245 w 653"/>
                <a:gd name="T29" fmla="*/ 387 h 388"/>
                <a:gd name="T30" fmla="*/ 131 w 653"/>
                <a:gd name="T31" fmla="*/ 387 h 388"/>
                <a:gd name="T32" fmla="*/ 0 w 653"/>
                <a:gd name="T33"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3" h="388">
                  <a:moveTo>
                    <a:pt x="0" y="0"/>
                  </a:moveTo>
                  <a:lnTo>
                    <a:pt x="106" y="0"/>
                  </a:lnTo>
                  <a:lnTo>
                    <a:pt x="192" y="285"/>
                  </a:lnTo>
                  <a:lnTo>
                    <a:pt x="192" y="285"/>
                  </a:lnTo>
                  <a:lnTo>
                    <a:pt x="269" y="0"/>
                  </a:lnTo>
                  <a:lnTo>
                    <a:pt x="387" y="0"/>
                  </a:lnTo>
                  <a:lnTo>
                    <a:pt x="473" y="285"/>
                  </a:lnTo>
                  <a:lnTo>
                    <a:pt x="473" y="285"/>
                  </a:lnTo>
                  <a:lnTo>
                    <a:pt x="554" y="0"/>
                  </a:lnTo>
                  <a:lnTo>
                    <a:pt x="652" y="0"/>
                  </a:lnTo>
                  <a:lnTo>
                    <a:pt x="534" y="387"/>
                  </a:lnTo>
                  <a:lnTo>
                    <a:pt x="412" y="387"/>
                  </a:lnTo>
                  <a:lnTo>
                    <a:pt x="326" y="93"/>
                  </a:lnTo>
                  <a:lnTo>
                    <a:pt x="326" y="93"/>
                  </a:lnTo>
                  <a:lnTo>
                    <a:pt x="245" y="387"/>
                  </a:lnTo>
                  <a:lnTo>
                    <a:pt x="131"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5" name="Freeform 544"/>
            <p:cNvSpPr>
              <a:spLocks noChangeArrowheads="1"/>
            </p:cNvSpPr>
            <p:nvPr/>
          </p:nvSpPr>
          <p:spPr bwMode="auto">
            <a:xfrm>
              <a:off x="2143" y="4115"/>
              <a:ext cx="80" cy="127"/>
            </a:xfrm>
            <a:custGeom>
              <a:avLst/>
              <a:gdLst>
                <a:gd name="T0" fmla="*/ 4 w 359"/>
                <a:gd name="T1" fmla="*/ 0 h 563"/>
                <a:gd name="T2" fmla="*/ 106 w 359"/>
                <a:gd name="T3" fmla="*/ 0 h 563"/>
                <a:gd name="T4" fmla="*/ 106 w 359"/>
                <a:gd name="T5" fmla="*/ 228 h 563"/>
                <a:gd name="T6" fmla="*/ 106 w 359"/>
                <a:gd name="T7" fmla="*/ 228 h 563"/>
                <a:gd name="T8" fmla="*/ 228 w 359"/>
                <a:gd name="T9" fmla="*/ 167 h 563"/>
                <a:gd name="T10" fmla="*/ 358 w 359"/>
                <a:gd name="T11" fmla="*/ 317 h 563"/>
                <a:gd name="T12" fmla="*/ 358 w 359"/>
                <a:gd name="T13" fmla="*/ 562 h 563"/>
                <a:gd name="T14" fmla="*/ 256 w 359"/>
                <a:gd name="T15" fmla="*/ 562 h 563"/>
                <a:gd name="T16" fmla="*/ 256 w 359"/>
                <a:gd name="T17" fmla="*/ 354 h 563"/>
                <a:gd name="T18" fmla="*/ 191 w 359"/>
                <a:gd name="T19" fmla="*/ 244 h 563"/>
                <a:gd name="T20" fmla="*/ 102 w 359"/>
                <a:gd name="T21" fmla="*/ 370 h 563"/>
                <a:gd name="T22" fmla="*/ 102 w 359"/>
                <a:gd name="T23" fmla="*/ 558 h 563"/>
                <a:gd name="T24" fmla="*/ 0 w 359"/>
                <a:gd name="T25" fmla="*/ 558 h 563"/>
                <a:gd name="T26" fmla="*/ 0 w 359"/>
                <a:gd name="T27" fmla="*/ 0 h 563"/>
                <a:gd name="T28" fmla="*/ 4 w 359"/>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3">
                  <a:moveTo>
                    <a:pt x="4" y="0"/>
                  </a:moveTo>
                  <a:lnTo>
                    <a:pt x="106" y="0"/>
                  </a:lnTo>
                  <a:lnTo>
                    <a:pt x="106" y="228"/>
                  </a:lnTo>
                  <a:lnTo>
                    <a:pt x="106" y="228"/>
                  </a:lnTo>
                  <a:cubicBezTo>
                    <a:pt x="130" y="191"/>
                    <a:pt x="175" y="167"/>
                    <a:pt x="228" y="167"/>
                  </a:cubicBezTo>
                  <a:cubicBezTo>
                    <a:pt x="317" y="167"/>
                    <a:pt x="358" y="232"/>
                    <a:pt x="358" y="317"/>
                  </a:cubicBezTo>
                  <a:lnTo>
                    <a:pt x="358" y="562"/>
                  </a:lnTo>
                  <a:lnTo>
                    <a:pt x="256" y="562"/>
                  </a:lnTo>
                  <a:lnTo>
                    <a:pt x="256" y="354"/>
                  </a:lnTo>
                  <a:cubicBezTo>
                    <a:pt x="256" y="305"/>
                    <a:pt x="256" y="244"/>
                    <a:pt x="191" y="244"/>
                  </a:cubicBezTo>
                  <a:cubicBezTo>
                    <a:pt x="118" y="244"/>
                    <a:pt x="102" y="321"/>
                    <a:pt x="102" y="370"/>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6" name="Freeform 545"/>
            <p:cNvSpPr>
              <a:spLocks noChangeArrowheads="1"/>
            </p:cNvSpPr>
            <p:nvPr/>
          </p:nvSpPr>
          <p:spPr bwMode="auto">
            <a:xfrm>
              <a:off x="2242" y="4153"/>
              <a:ext cx="92" cy="91"/>
            </a:xfrm>
            <a:custGeom>
              <a:avLst/>
              <a:gdLst>
                <a:gd name="T0" fmla="*/ 203 w 408"/>
                <a:gd name="T1" fmla="*/ 0 h 404"/>
                <a:gd name="T2" fmla="*/ 407 w 408"/>
                <a:gd name="T3" fmla="*/ 203 h 404"/>
                <a:gd name="T4" fmla="*/ 203 w 408"/>
                <a:gd name="T5" fmla="*/ 403 h 404"/>
                <a:gd name="T6" fmla="*/ 0 w 408"/>
                <a:gd name="T7" fmla="*/ 203 h 404"/>
                <a:gd name="T8" fmla="*/ 203 w 408"/>
                <a:gd name="T9" fmla="*/ 0 h 404"/>
                <a:gd name="T10" fmla="*/ 203 w 408"/>
                <a:gd name="T11" fmla="*/ 325 h 404"/>
                <a:gd name="T12" fmla="*/ 301 w 408"/>
                <a:gd name="T13" fmla="*/ 191 h 404"/>
                <a:gd name="T14" fmla="*/ 203 w 408"/>
                <a:gd name="T15" fmla="*/ 77 h 404"/>
                <a:gd name="T16" fmla="*/ 105 w 408"/>
                <a:gd name="T17" fmla="*/ 191 h 404"/>
                <a:gd name="T18" fmla="*/ 203 w 408"/>
                <a:gd name="T19" fmla="*/ 32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3" y="0"/>
                  </a:moveTo>
                  <a:cubicBezTo>
                    <a:pt x="317" y="0"/>
                    <a:pt x="407" y="77"/>
                    <a:pt x="407" y="203"/>
                  </a:cubicBezTo>
                  <a:cubicBezTo>
                    <a:pt x="407" y="313"/>
                    <a:pt x="333" y="403"/>
                    <a:pt x="203" y="403"/>
                  </a:cubicBezTo>
                  <a:cubicBezTo>
                    <a:pt x="77" y="403"/>
                    <a:pt x="0" y="313"/>
                    <a:pt x="0" y="203"/>
                  </a:cubicBezTo>
                  <a:cubicBezTo>
                    <a:pt x="4" y="77"/>
                    <a:pt x="89" y="0"/>
                    <a:pt x="203" y="0"/>
                  </a:cubicBezTo>
                  <a:close/>
                  <a:moveTo>
                    <a:pt x="203" y="325"/>
                  </a:moveTo>
                  <a:cubicBezTo>
                    <a:pt x="280" y="325"/>
                    <a:pt x="301" y="256"/>
                    <a:pt x="301" y="191"/>
                  </a:cubicBezTo>
                  <a:cubicBezTo>
                    <a:pt x="301" y="130"/>
                    <a:pt x="268" y="77"/>
                    <a:pt x="203" y="77"/>
                  </a:cubicBezTo>
                  <a:cubicBezTo>
                    <a:pt x="138" y="77"/>
                    <a:pt x="105" y="134"/>
                    <a:pt x="105" y="191"/>
                  </a:cubicBezTo>
                  <a:cubicBezTo>
                    <a:pt x="105" y="256"/>
                    <a:pt x="126" y="325"/>
                    <a:pt x="203" y="32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7" name="Freeform 546"/>
            <p:cNvSpPr>
              <a:spLocks noChangeArrowheads="1"/>
            </p:cNvSpPr>
            <p:nvPr/>
          </p:nvSpPr>
          <p:spPr bwMode="auto">
            <a:xfrm>
              <a:off x="2400" y="4115"/>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8" name="Freeform 547"/>
            <p:cNvSpPr>
              <a:spLocks noChangeArrowheads="1"/>
            </p:cNvSpPr>
            <p:nvPr/>
          </p:nvSpPr>
          <p:spPr bwMode="auto">
            <a:xfrm>
              <a:off x="2441" y="4153"/>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29 h 404"/>
                <a:gd name="T14" fmla="*/ 330 w 363"/>
                <a:gd name="T15" fmla="*/ 289 h 404"/>
                <a:gd name="T16" fmla="*/ 330 w 363"/>
                <a:gd name="T17" fmla="*/ 370 h 404"/>
                <a:gd name="T18" fmla="*/ 338 w 363"/>
                <a:gd name="T19" fmla="*/ 370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29"/>
                    <a:pt x="0" y="203"/>
                  </a:cubicBezTo>
                  <a:cubicBezTo>
                    <a:pt x="0" y="93"/>
                    <a:pt x="61" y="0"/>
                    <a:pt x="179" y="0"/>
                  </a:cubicBezTo>
                  <a:cubicBezTo>
                    <a:pt x="322" y="0"/>
                    <a:pt x="362" y="97"/>
                    <a:pt x="362" y="232"/>
                  </a:cubicBezTo>
                  <a:lnTo>
                    <a:pt x="94" y="232"/>
                  </a:lnTo>
                  <a:cubicBezTo>
                    <a:pt x="98" y="293"/>
                    <a:pt x="142" y="329"/>
                    <a:pt x="204" y="329"/>
                  </a:cubicBezTo>
                  <a:cubicBezTo>
                    <a:pt x="252" y="329"/>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9" name="Freeform 548"/>
            <p:cNvSpPr>
              <a:spLocks noChangeArrowheads="1"/>
            </p:cNvSpPr>
            <p:nvPr/>
          </p:nvSpPr>
          <p:spPr bwMode="auto">
            <a:xfrm>
              <a:off x="2533" y="4113"/>
              <a:ext cx="60" cy="129"/>
            </a:xfrm>
            <a:custGeom>
              <a:avLst/>
              <a:gdLst>
                <a:gd name="T0" fmla="*/ 0 w 270"/>
                <a:gd name="T1" fmla="*/ 256 h 575"/>
                <a:gd name="T2" fmla="*/ 0 w 270"/>
                <a:gd name="T3" fmla="*/ 183 h 575"/>
                <a:gd name="T4" fmla="*/ 73 w 270"/>
                <a:gd name="T5" fmla="*/ 183 h 575"/>
                <a:gd name="T6" fmla="*/ 73 w 270"/>
                <a:gd name="T7" fmla="*/ 130 h 575"/>
                <a:gd name="T8" fmla="*/ 196 w 270"/>
                <a:gd name="T9" fmla="*/ 0 h 575"/>
                <a:gd name="T10" fmla="*/ 269 w 270"/>
                <a:gd name="T11" fmla="*/ 8 h 575"/>
                <a:gd name="T12" fmla="*/ 261 w 270"/>
                <a:gd name="T13" fmla="*/ 89 h 575"/>
                <a:gd name="T14" fmla="*/ 216 w 270"/>
                <a:gd name="T15" fmla="*/ 77 h 575"/>
                <a:gd name="T16" fmla="*/ 171 w 270"/>
                <a:gd name="T17" fmla="*/ 138 h 575"/>
                <a:gd name="T18" fmla="*/ 171 w 270"/>
                <a:gd name="T19" fmla="*/ 187 h 575"/>
                <a:gd name="T20" fmla="*/ 261 w 270"/>
                <a:gd name="T21" fmla="*/ 187 h 575"/>
                <a:gd name="T22" fmla="*/ 261 w 270"/>
                <a:gd name="T23" fmla="*/ 260 h 575"/>
                <a:gd name="T24" fmla="*/ 171 w 270"/>
                <a:gd name="T25" fmla="*/ 260 h 575"/>
                <a:gd name="T26" fmla="*/ 171 w 270"/>
                <a:gd name="T27" fmla="*/ 574 h 575"/>
                <a:gd name="T28" fmla="*/ 69 w 270"/>
                <a:gd name="T29" fmla="*/ 574 h 575"/>
                <a:gd name="T30" fmla="*/ 69 w 270"/>
                <a:gd name="T31" fmla="*/ 256 h 575"/>
                <a:gd name="T32" fmla="*/ 0 w 270"/>
                <a:gd name="T33" fmla="*/ 25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6"/>
                  </a:moveTo>
                  <a:lnTo>
                    <a:pt x="0" y="183"/>
                  </a:lnTo>
                  <a:lnTo>
                    <a:pt x="73" y="183"/>
                  </a:lnTo>
                  <a:lnTo>
                    <a:pt x="73" y="130"/>
                  </a:lnTo>
                  <a:cubicBezTo>
                    <a:pt x="73" y="52"/>
                    <a:pt x="118" y="0"/>
                    <a:pt x="196" y="0"/>
                  </a:cubicBezTo>
                  <a:cubicBezTo>
                    <a:pt x="220" y="0"/>
                    <a:pt x="249" y="4"/>
                    <a:pt x="269" y="8"/>
                  </a:cubicBezTo>
                  <a:lnTo>
                    <a:pt x="261" y="89"/>
                  </a:lnTo>
                  <a:cubicBezTo>
                    <a:pt x="253" y="85"/>
                    <a:pt x="240" y="77"/>
                    <a:pt x="216" y="77"/>
                  </a:cubicBezTo>
                  <a:cubicBezTo>
                    <a:pt x="183" y="77"/>
                    <a:pt x="171" y="105"/>
                    <a:pt x="171" y="138"/>
                  </a:cubicBezTo>
                  <a:lnTo>
                    <a:pt x="171" y="187"/>
                  </a:lnTo>
                  <a:lnTo>
                    <a:pt x="261" y="187"/>
                  </a:lnTo>
                  <a:lnTo>
                    <a:pt x="261" y="260"/>
                  </a:lnTo>
                  <a:lnTo>
                    <a:pt x="171" y="260"/>
                  </a:lnTo>
                  <a:lnTo>
                    <a:pt x="171" y="574"/>
                  </a:lnTo>
                  <a:lnTo>
                    <a:pt x="69" y="574"/>
                  </a:lnTo>
                  <a:lnTo>
                    <a:pt x="69" y="256"/>
                  </a:lnTo>
                  <a:lnTo>
                    <a:pt x="0" y="25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0" name="Freeform 549"/>
            <p:cNvSpPr>
              <a:spLocks noChangeArrowheads="1"/>
            </p:cNvSpPr>
            <p:nvPr/>
          </p:nvSpPr>
          <p:spPr bwMode="auto">
            <a:xfrm>
              <a:off x="2599" y="4130"/>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2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2"/>
                  </a:lnTo>
                  <a:lnTo>
                    <a:pt x="175" y="0"/>
                  </a:lnTo>
                  <a:lnTo>
                    <a:pt x="175" y="110"/>
                  </a:lnTo>
                  <a:lnTo>
                    <a:pt x="265" y="110"/>
                  </a:lnTo>
                  <a:lnTo>
                    <a:pt x="265" y="183"/>
                  </a:lnTo>
                  <a:lnTo>
                    <a:pt x="175" y="183"/>
                  </a:lnTo>
                  <a:lnTo>
                    <a:pt x="175" y="362"/>
                  </a:lnTo>
                  <a:cubicBezTo>
                    <a:pt x="175" y="395"/>
                    <a:pt x="183" y="427"/>
                    <a:pt x="224" y="427"/>
                  </a:cubicBezTo>
                  <a:cubicBezTo>
                    <a:pt x="240" y="427"/>
                    <a:pt x="261" y="423"/>
                    <a:pt x="269" y="415"/>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1" name="Freeform 550"/>
            <p:cNvSpPr>
              <a:spLocks noChangeArrowheads="1"/>
            </p:cNvSpPr>
            <p:nvPr/>
          </p:nvSpPr>
          <p:spPr bwMode="auto">
            <a:xfrm>
              <a:off x="2711" y="4155"/>
              <a:ext cx="147" cy="87"/>
            </a:xfrm>
            <a:custGeom>
              <a:avLst/>
              <a:gdLst>
                <a:gd name="T0" fmla="*/ 0 w 652"/>
                <a:gd name="T1" fmla="*/ 0 h 388"/>
                <a:gd name="T2" fmla="*/ 106 w 652"/>
                <a:gd name="T3" fmla="*/ 0 h 388"/>
                <a:gd name="T4" fmla="*/ 191 w 652"/>
                <a:gd name="T5" fmla="*/ 285 h 388"/>
                <a:gd name="T6" fmla="*/ 191 w 652"/>
                <a:gd name="T7" fmla="*/ 285 h 388"/>
                <a:gd name="T8" fmla="*/ 269 w 652"/>
                <a:gd name="T9" fmla="*/ 0 h 388"/>
                <a:gd name="T10" fmla="*/ 387 w 652"/>
                <a:gd name="T11" fmla="*/ 0 h 388"/>
                <a:gd name="T12" fmla="*/ 472 w 652"/>
                <a:gd name="T13" fmla="*/ 285 h 388"/>
                <a:gd name="T14" fmla="*/ 472 w 652"/>
                <a:gd name="T15" fmla="*/ 285 h 388"/>
                <a:gd name="T16" fmla="*/ 554 w 652"/>
                <a:gd name="T17" fmla="*/ 0 h 388"/>
                <a:gd name="T18" fmla="*/ 651 w 652"/>
                <a:gd name="T19" fmla="*/ 0 h 388"/>
                <a:gd name="T20" fmla="*/ 533 w 652"/>
                <a:gd name="T21" fmla="*/ 387 h 388"/>
                <a:gd name="T22" fmla="*/ 415 w 652"/>
                <a:gd name="T23" fmla="*/ 387 h 388"/>
                <a:gd name="T24" fmla="*/ 330 w 652"/>
                <a:gd name="T25" fmla="*/ 93 h 388"/>
                <a:gd name="T26" fmla="*/ 330 w 652"/>
                <a:gd name="T27" fmla="*/ 93 h 388"/>
                <a:gd name="T28" fmla="*/ 248 w 652"/>
                <a:gd name="T29" fmla="*/ 387 h 388"/>
                <a:gd name="T30" fmla="*/ 134 w 652"/>
                <a:gd name="T31" fmla="*/ 387 h 388"/>
                <a:gd name="T32" fmla="*/ 0 w 652"/>
                <a:gd name="T33"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2" h="388">
                  <a:moveTo>
                    <a:pt x="0" y="0"/>
                  </a:moveTo>
                  <a:lnTo>
                    <a:pt x="106" y="0"/>
                  </a:lnTo>
                  <a:lnTo>
                    <a:pt x="191" y="285"/>
                  </a:lnTo>
                  <a:lnTo>
                    <a:pt x="191" y="285"/>
                  </a:lnTo>
                  <a:lnTo>
                    <a:pt x="269" y="0"/>
                  </a:lnTo>
                  <a:lnTo>
                    <a:pt x="387" y="0"/>
                  </a:lnTo>
                  <a:lnTo>
                    <a:pt x="472" y="285"/>
                  </a:lnTo>
                  <a:lnTo>
                    <a:pt x="472" y="285"/>
                  </a:lnTo>
                  <a:lnTo>
                    <a:pt x="554" y="0"/>
                  </a:lnTo>
                  <a:lnTo>
                    <a:pt x="651" y="0"/>
                  </a:lnTo>
                  <a:lnTo>
                    <a:pt x="533" y="387"/>
                  </a:lnTo>
                  <a:lnTo>
                    <a:pt x="415" y="387"/>
                  </a:lnTo>
                  <a:lnTo>
                    <a:pt x="330" y="93"/>
                  </a:lnTo>
                  <a:lnTo>
                    <a:pt x="330" y="93"/>
                  </a:lnTo>
                  <a:lnTo>
                    <a:pt x="248" y="387"/>
                  </a:lnTo>
                  <a:lnTo>
                    <a:pt x="134"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2" name="Freeform 551"/>
            <p:cNvSpPr>
              <a:spLocks noChangeArrowheads="1"/>
            </p:cNvSpPr>
            <p:nvPr/>
          </p:nvSpPr>
          <p:spPr bwMode="auto">
            <a:xfrm>
              <a:off x="2872" y="4117"/>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3" name="Freeform 552"/>
            <p:cNvSpPr>
              <a:spLocks noChangeArrowheads="1"/>
            </p:cNvSpPr>
            <p:nvPr/>
          </p:nvSpPr>
          <p:spPr bwMode="auto">
            <a:xfrm>
              <a:off x="2910" y="4130"/>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2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2"/>
                  </a:lnTo>
                  <a:lnTo>
                    <a:pt x="175" y="0"/>
                  </a:lnTo>
                  <a:lnTo>
                    <a:pt x="175" y="110"/>
                  </a:lnTo>
                  <a:lnTo>
                    <a:pt x="265" y="110"/>
                  </a:lnTo>
                  <a:lnTo>
                    <a:pt x="265" y="183"/>
                  </a:lnTo>
                  <a:lnTo>
                    <a:pt x="175" y="183"/>
                  </a:lnTo>
                  <a:lnTo>
                    <a:pt x="175" y="362"/>
                  </a:lnTo>
                  <a:cubicBezTo>
                    <a:pt x="175" y="395"/>
                    <a:pt x="184" y="427"/>
                    <a:pt x="224" y="427"/>
                  </a:cubicBezTo>
                  <a:cubicBezTo>
                    <a:pt x="241" y="427"/>
                    <a:pt x="261" y="423"/>
                    <a:pt x="269" y="415"/>
                  </a:cubicBezTo>
                  <a:lnTo>
                    <a:pt x="273" y="497"/>
                  </a:lnTo>
                  <a:cubicBezTo>
                    <a:pt x="253" y="501"/>
                    <a:pt x="228" y="505"/>
                    <a:pt x="200" y="505"/>
                  </a:cubicBezTo>
                  <a:cubicBezTo>
                    <a:pt x="123"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4" name="Freeform 553"/>
            <p:cNvSpPr>
              <a:spLocks noChangeArrowheads="1"/>
            </p:cNvSpPr>
            <p:nvPr/>
          </p:nvSpPr>
          <p:spPr bwMode="auto">
            <a:xfrm>
              <a:off x="2985" y="4115"/>
              <a:ext cx="81" cy="127"/>
            </a:xfrm>
            <a:custGeom>
              <a:avLst/>
              <a:gdLst>
                <a:gd name="T0" fmla="*/ 4 w 360"/>
                <a:gd name="T1" fmla="*/ 0 h 563"/>
                <a:gd name="T2" fmla="*/ 106 w 360"/>
                <a:gd name="T3" fmla="*/ 0 h 563"/>
                <a:gd name="T4" fmla="*/ 106 w 360"/>
                <a:gd name="T5" fmla="*/ 228 h 563"/>
                <a:gd name="T6" fmla="*/ 106 w 360"/>
                <a:gd name="T7" fmla="*/ 228 h 563"/>
                <a:gd name="T8" fmla="*/ 228 w 360"/>
                <a:gd name="T9" fmla="*/ 167 h 563"/>
                <a:gd name="T10" fmla="*/ 359 w 360"/>
                <a:gd name="T11" fmla="*/ 317 h 563"/>
                <a:gd name="T12" fmla="*/ 359 w 360"/>
                <a:gd name="T13" fmla="*/ 562 h 563"/>
                <a:gd name="T14" fmla="*/ 257 w 360"/>
                <a:gd name="T15" fmla="*/ 562 h 563"/>
                <a:gd name="T16" fmla="*/ 257 w 360"/>
                <a:gd name="T17" fmla="*/ 354 h 563"/>
                <a:gd name="T18" fmla="*/ 192 w 360"/>
                <a:gd name="T19" fmla="*/ 244 h 563"/>
                <a:gd name="T20" fmla="*/ 102 w 360"/>
                <a:gd name="T21" fmla="*/ 370 h 563"/>
                <a:gd name="T22" fmla="*/ 102 w 360"/>
                <a:gd name="T23" fmla="*/ 558 h 563"/>
                <a:gd name="T24" fmla="*/ 0 w 360"/>
                <a:gd name="T25" fmla="*/ 558 h 563"/>
                <a:gd name="T26" fmla="*/ 0 w 360"/>
                <a:gd name="T27" fmla="*/ 0 h 563"/>
                <a:gd name="T28" fmla="*/ 4 w 360"/>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563">
                  <a:moveTo>
                    <a:pt x="4" y="0"/>
                  </a:moveTo>
                  <a:lnTo>
                    <a:pt x="106" y="0"/>
                  </a:lnTo>
                  <a:lnTo>
                    <a:pt x="106" y="228"/>
                  </a:lnTo>
                  <a:lnTo>
                    <a:pt x="106" y="228"/>
                  </a:lnTo>
                  <a:cubicBezTo>
                    <a:pt x="130" y="191"/>
                    <a:pt x="175" y="167"/>
                    <a:pt x="228" y="167"/>
                  </a:cubicBezTo>
                  <a:cubicBezTo>
                    <a:pt x="318" y="167"/>
                    <a:pt x="359" y="232"/>
                    <a:pt x="359" y="317"/>
                  </a:cubicBezTo>
                  <a:lnTo>
                    <a:pt x="359" y="562"/>
                  </a:lnTo>
                  <a:lnTo>
                    <a:pt x="257" y="562"/>
                  </a:lnTo>
                  <a:lnTo>
                    <a:pt x="257" y="354"/>
                  </a:lnTo>
                  <a:cubicBezTo>
                    <a:pt x="257" y="305"/>
                    <a:pt x="257" y="244"/>
                    <a:pt x="192" y="244"/>
                  </a:cubicBezTo>
                  <a:cubicBezTo>
                    <a:pt x="118" y="244"/>
                    <a:pt x="102" y="321"/>
                    <a:pt x="102" y="370"/>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5" name="Freeform 554"/>
            <p:cNvSpPr>
              <a:spLocks noChangeArrowheads="1"/>
            </p:cNvSpPr>
            <p:nvPr/>
          </p:nvSpPr>
          <p:spPr bwMode="auto">
            <a:xfrm>
              <a:off x="3090" y="4117"/>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6" name="Freeform 555"/>
            <p:cNvSpPr>
              <a:spLocks noChangeArrowheads="1"/>
            </p:cNvSpPr>
            <p:nvPr/>
          </p:nvSpPr>
          <p:spPr bwMode="auto">
            <a:xfrm>
              <a:off x="3136" y="4153"/>
              <a:ext cx="79" cy="89"/>
            </a:xfrm>
            <a:custGeom>
              <a:avLst/>
              <a:gdLst>
                <a:gd name="T0" fmla="*/ 0 w 351"/>
                <a:gd name="T1" fmla="*/ 8 h 396"/>
                <a:gd name="T2" fmla="*/ 94 w 351"/>
                <a:gd name="T3" fmla="*/ 8 h 396"/>
                <a:gd name="T4" fmla="*/ 94 w 351"/>
                <a:gd name="T5" fmla="*/ 61 h 396"/>
                <a:gd name="T6" fmla="*/ 94 w 351"/>
                <a:gd name="T7" fmla="*/ 61 h 396"/>
                <a:gd name="T8" fmla="*/ 220 w 351"/>
                <a:gd name="T9" fmla="*/ 0 h 396"/>
                <a:gd name="T10" fmla="*/ 350 w 351"/>
                <a:gd name="T11" fmla="*/ 150 h 396"/>
                <a:gd name="T12" fmla="*/ 350 w 351"/>
                <a:gd name="T13" fmla="*/ 395 h 396"/>
                <a:gd name="T14" fmla="*/ 256 w 351"/>
                <a:gd name="T15" fmla="*/ 395 h 396"/>
                <a:gd name="T16" fmla="*/ 256 w 351"/>
                <a:gd name="T17" fmla="*/ 187 h 396"/>
                <a:gd name="T18" fmla="*/ 191 w 351"/>
                <a:gd name="T19" fmla="*/ 77 h 396"/>
                <a:gd name="T20" fmla="*/ 102 w 351"/>
                <a:gd name="T21" fmla="*/ 203 h 396"/>
                <a:gd name="T22" fmla="*/ 102 w 351"/>
                <a:gd name="T23" fmla="*/ 391 h 396"/>
                <a:gd name="T24" fmla="*/ 0 w 351"/>
                <a:gd name="T25" fmla="*/ 391 h 396"/>
                <a:gd name="T26" fmla="*/ 0 w 351"/>
                <a:gd name="T27"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1" h="396">
                  <a:moveTo>
                    <a:pt x="0" y="8"/>
                  </a:moveTo>
                  <a:lnTo>
                    <a:pt x="94" y="8"/>
                  </a:lnTo>
                  <a:lnTo>
                    <a:pt x="94" y="61"/>
                  </a:lnTo>
                  <a:lnTo>
                    <a:pt x="94" y="61"/>
                  </a:lnTo>
                  <a:cubicBezTo>
                    <a:pt x="126" y="16"/>
                    <a:pt x="167" y="0"/>
                    <a:pt x="220" y="0"/>
                  </a:cubicBezTo>
                  <a:cubicBezTo>
                    <a:pt x="309" y="0"/>
                    <a:pt x="350" y="65"/>
                    <a:pt x="350" y="150"/>
                  </a:cubicBezTo>
                  <a:lnTo>
                    <a:pt x="350" y="395"/>
                  </a:lnTo>
                  <a:lnTo>
                    <a:pt x="256" y="395"/>
                  </a:lnTo>
                  <a:lnTo>
                    <a:pt x="256" y="187"/>
                  </a:lnTo>
                  <a:cubicBezTo>
                    <a:pt x="256" y="138"/>
                    <a:pt x="256" y="77"/>
                    <a:pt x="191" y="77"/>
                  </a:cubicBezTo>
                  <a:cubicBezTo>
                    <a:pt x="118" y="77"/>
                    <a:pt x="102" y="154"/>
                    <a:pt x="102" y="203"/>
                  </a:cubicBezTo>
                  <a:lnTo>
                    <a:pt x="102" y="391"/>
                  </a:lnTo>
                  <a:lnTo>
                    <a:pt x="0" y="391"/>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7" name="Freeform 556"/>
            <p:cNvSpPr>
              <a:spLocks noChangeArrowheads="1"/>
            </p:cNvSpPr>
            <p:nvPr/>
          </p:nvSpPr>
          <p:spPr bwMode="auto">
            <a:xfrm>
              <a:off x="3283" y="4120"/>
              <a:ext cx="80" cy="122"/>
            </a:xfrm>
            <a:custGeom>
              <a:avLst/>
              <a:gdLst>
                <a:gd name="T0" fmla="*/ 314 w 356"/>
                <a:gd name="T1" fmla="*/ 106 h 543"/>
                <a:gd name="T2" fmla="*/ 224 w 356"/>
                <a:gd name="T3" fmla="*/ 86 h 543"/>
                <a:gd name="T4" fmla="*/ 98 w 356"/>
                <a:gd name="T5" fmla="*/ 249 h 543"/>
                <a:gd name="T6" fmla="*/ 98 w 356"/>
                <a:gd name="T7" fmla="*/ 249 h 543"/>
                <a:gd name="T8" fmla="*/ 200 w 356"/>
                <a:gd name="T9" fmla="*/ 196 h 543"/>
                <a:gd name="T10" fmla="*/ 355 w 356"/>
                <a:gd name="T11" fmla="*/ 354 h 543"/>
                <a:gd name="T12" fmla="*/ 180 w 356"/>
                <a:gd name="T13" fmla="*/ 542 h 543"/>
                <a:gd name="T14" fmla="*/ 0 w 356"/>
                <a:gd name="T15" fmla="*/ 297 h 543"/>
                <a:gd name="T16" fmla="*/ 216 w 356"/>
                <a:gd name="T17" fmla="*/ 0 h 543"/>
                <a:gd name="T18" fmla="*/ 326 w 356"/>
                <a:gd name="T19" fmla="*/ 20 h 543"/>
                <a:gd name="T20" fmla="*/ 314 w 356"/>
                <a:gd name="T21" fmla="*/ 106 h 543"/>
                <a:gd name="T22" fmla="*/ 106 w 356"/>
                <a:gd name="T23" fmla="*/ 375 h 543"/>
                <a:gd name="T24" fmla="*/ 180 w 356"/>
                <a:gd name="T25" fmla="*/ 468 h 543"/>
                <a:gd name="T26" fmla="*/ 249 w 356"/>
                <a:gd name="T27" fmla="*/ 375 h 543"/>
                <a:gd name="T28" fmla="*/ 180 w 356"/>
                <a:gd name="T29" fmla="*/ 277 h 543"/>
                <a:gd name="T30" fmla="*/ 106 w 356"/>
                <a:gd name="T31" fmla="*/ 375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6" h="543">
                  <a:moveTo>
                    <a:pt x="314" y="106"/>
                  </a:moveTo>
                  <a:cubicBezTo>
                    <a:pt x="285" y="94"/>
                    <a:pt x="257" y="86"/>
                    <a:pt x="224" y="86"/>
                  </a:cubicBezTo>
                  <a:cubicBezTo>
                    <a:pt x="135" y="86"/>
                    <a:pt x="102" y="171"/>
                    <a:pt x="98" y="249"/>
                  </a:cubicBezTo>
                  <a:lnTo>
                    <a:pt x="98" y="249"/>
                  </a:lnTo>
                  <a:cubicBezTo>
                    <a:pt x="123" y="212"/>
                    <a:pt x="155" y="196"/>
                    <a:pt x="200" y="196"/>
                  </a:cubicBezTo>
                  <a:cubicBezTo>
                    <a:pt x="298" y="196"/>
                    <a:pt x="355" y="257"/>
                    <a:pt x="355" y="354"/>
                  </a:cubicBezTo>
                  <a:cubicBezTo>
                    <a:pt x="355" y="468"/>
                    <a:pt x="298" y="542"/>
                    <a:pt x="180" y="542"/>
                  </a:cubicBezTo>
                  <a:cubicBezTo>
                    <a:pt x="33" y="542"/>
                    <a:pt x="0" y="420"/>
                    <a:pt x="0" y="297"/>
                  </a:cubicBezTo>
                  <a:cubicBezTo>
                    <a:pt x="0" y="155"/>
                    <a:pt x="45" y="0"/>
                    <a:pt x="216" y="0"/>
                  </a:cubicBezTo>
                  <a:cubicBezTo>
                    <a:pt x="253" y="0"/>
                    <a:pt x="289" y="4"/>
                    <a:pt x="326" y="20"/>
                  </a:cubicBezTo>
                  <a:lnTo>
                    <a:pt x="314" y="106"/>
                  </a:lnTo>
                  <a:close/>
                  <a:moveTo>
                    <a:pt x="106" y="375"/>
                  </a:moveTo>
                  <a:cubicBezTo>
                    <a:pt x="106" y="424"/>
                    <a:pt x="127" y="468"/>
                    <a:pt x="180" y="468"/>
                  </a:cubicBezTo>
                  <a:cubicBezTo>
                    <a:pt x="228" y="468"/>
                    <a:pt x="249" y="420"/>
                    <a:pt x="249" y="375"/>
                  </a:cubicBezTo>
                  <a:cubicBezTo>
                    <a:pt x="249" y="322"/>
                    <a:pt x="228" y="277"/>
                    <a:pt x="180" y="277"/>
                  </a:cubicBezTo>
                  <a:cubicBezTo>
                    <a:pt x="127" y="277"/>
                    <a:pt x="106" y="322"/>
                    <a:pt x="106" y="37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8" name="Freeform 557"/>
            <p:cNvSpPr>
              <a:spLocks noChangeArrowheads="1"/>
            </p:cNvSpPr>
            <p:nvPr/>
          </p:nvSpPr>
          <p:spPr bwMode="auto">
            <a:xfrm>
              <a:off x="3376" y="4187"/>
              <a:ext cx="43" cy="18"/>
            </a:xfrm>
            <a:custGeom>
              <a:avLst/>
              <a:gdLst>
                <a:gd name="T0" fmla="*/ 0 w 196"/>
                <a:gd name="T1" fmla="*/ 82 h 83"/>
                <a:gd name="T2" fmla="*/ 0 w 196"/>
                <a:gd name="T3" fmla="*/ 0 h 83"/>
                <a:gd name="T4" fmla="*/ 195 w 196"/>
                <a:gd name="T5" fmla="*/ 0 h 83"/>
                <a:gd name="T6" fmla="*/ 195 w 196"/>
                <a:gd name="T7" fmla="*/ 82 h 83"/>
                <a:gd name="T8" fmla="*/ 0 w 196"/>
                <a:gd name="T9" fmla="*/ 82 h 83"/>
              </a:gdLst>
              <a:ahLst/>
              <a:cxnLst>
                <a:cxn ang="0">
                  <a:pos x="T0" y="T1"/>
                </a:cxn>
                <a:cxn ang="0">
                  <a:pos x="T2" y="T3"/>
                </a:cxn>
                <a:cxn ang="0">
                  <a:pos x="T4" y="T5"/>
                </a:cxn>
                <a:cxn ang="0">
                  <a:pos x="T6" y="T7"/>
                </a:cxn>
                <a:cxn ang="0">
                  <a:pos x="T8" y="T9"/>
                </a:cxn>
              </a:cxnLst>
              <a:rect l="0" t="0" r="r" b="b"/>
              <a:pathLst>
                <a:path w="196" h="83">
                  <a:moveTo>
                    <a:pt x="0" y="82"/>
                  </a:moveTo>
                  <a:lnTo>
                    <a:pt x="0" y="0"/>
                  </a:lnTo>
                  <a:lnTo>
                    <a:pt x="195" y="0"/>
                  </a:lnTo>
                  <a:lnTo>
                    <a:pt x="195" y="82"/>
                  </a:lnTo>
                  <a:lnTo>
                    <a:pt x="0" y="82"/>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9" name="Freeform 558"/>
            <p:cNvSpPr>
              <a:spLocks noChangeArrowheads="1"/>
            </p:cNvSpPr>
            <p:nvPr/>
          </p:nvSpPr>
          <p:spPr bwMode="auto">
            <a:xfrm>
              <a:off x="3440" y="4123"/>
              <a:ext cx="55" cy="119"/>
            </a:xfrm>
            <a:custGeom>
              <a:avLst/>
              <a:gdLst>
                <a:gd name="T0" fmla="*/ 154 w 249"/>
                <a:gd name="T1" fmla="*/ 0 h 527"/>
                <a:gd name="T2" fmla="*/ 248 w 249"/>
                <a:gd name="T3" fmla="*/ 0 h 527"/>
                <a:gd name="T4" fmla="*/ 248 w 249"/>
                <a:gd name="T5" fmla="*/ 526 h 527"/>
                <a:gd name="T6" fmla="*/ 142 w 249"/>
                <a:gd name="T7" fmla="*/ 526 h 527"/>
                <a:gd name="T8" fmla="*/ 142 w 249"/>
                <a:gd name="T9" fmla="*/ 123 h 527"/>
                <a:gd name="T10" fmla="*/ 52 w 249"/>
                <a:gd name="T11" fmla="*/ 196 h 527"/>
                <a:gd name="T12" fmla="*/ 0 w 249"/>
                <a:gd name="T13" fmla="*/ 127 h 527"/>
                <a:gd name="T14" fmla="*/ 154 w 249"/>
                <a:gd name="T15" fmla="*/ 0 h 5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527">
                  <a:moveTo>
                    <a:pt x="154" y="0"/>
                  </a:moveTo>
                  <a:lnTo>
                    <a:pt x="248" y="0"/>
                  </a:lnTo>
                  <a:lnTo>
                    <a:pt x="248" y="526"/>
                  </a:lnTo>
                  <a:lnTo>
                    <a:pt x="142" y="526"/>
                  </a:lnTo>
                  <a:lnTo>
                    <a:pt x="142" y="123"/>
                  </a:lnTo>
                  <a:lnTo>
                    <a:pt x="52" y="196"/>
                  </a:lnTo>
                  <a:lnTo>
                    <a:pt x="0" y="127"/>
                  </a:lnTo>
                  <a:lnTo>
                    <a:pt x="15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0" name="Freeform 559"/>
            <p:cNvSpPr>
              <a:spLocks noChangeArrowheads="1"/>
            </p:cNvSpPr>
            <p:nvPr/>
          </p:nvSpPr>
          <p:spPr bwMode="auto">
            <a:xfrm>
              <a:off x="3528" y="4121"/>
              <a:ext cx="78" cy="120"/>
            </a:xfrm>
            <a:custGeom>
              <a:avLst/>
              <a:gdLst>
                <a:gd name="T0" fmla="*/ 0 w 348"/>
                <a:gd name="T1" fmla="*/ 444 h 535"/>
                <a:gd name="T2" fmla="*/ 228 w 348"/>
                <a:gd name="T3" fmla="*/ 151 h 535"/>
                <a:gd name="T4" fmla="*/ 143 w 348"/>
                <a:gd name="T5" fmla="*/ 82 h 535"/>
                <a:gd name="T6" fmla="*/ 21 w 348"/>
                <a:gd name="T7" fmla="*/ 122 h 535"/>
                <a:gd name="T8" fmla="*/ 13 w 348"/>
                <a:gd name="T9" fmla="*/ 37 h 535"/>
                <a:gd name="T10" fmla="*/ 167 w 348"/>
                <a:gd name="T11" fmla="*/ 0 h 535"/>
                <a:gd name="T12" fmla="*/ 330 w 348"/>
                <a:gd name="T13" fmla="*/ 155 h 535"/>
                <a:gd name="T14" fmla="*/ 135 w 348"/>
                <a:gd name="T15" fmla="*/ 452 h 535"/>
                <a:gd name="T16" fmla="*/ 347 w 348"/>
                <a:gd name="T17" fmla="*/ 452 h 535"/>
                <a:gd name="T18" fmla="*/ 347 w 348"/>
                <a:gd name="T19" fmla="*/ 534 h 535"/>
                <a:gd name="T20" fmla="*/ 0 w 348"/>
                <a:gd name="T21" fmla="*/ 534 h 535"/>
                <a:gd name="T22" fmla="*/ 0 w 348"/>
                <a:gd name="T23" fmla="*/ 444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8" h="535">
                  <a:moveTo>
                    <a:pt x="0" y="444"/>
                  </a:moveTo>
                  <a:cubicBezTo>
                    <a:pt x="49" y="395"/>
                    <a:pt x="228" y="249"/>
                    <a:pt x="228" y="151"/>
                  </a:cubicBezTo>
                  <a:cubicBezTo>
                    <a:pt x="228" y="102"/>
                    <a:pt x="188" y="82"/>
                    <a:pt x="143" y="82"/>
                  </a:cubicBezTo>
                  <a:cubicBezTo>
                    <a:pt x="98" y="82"/>
                    <a:pt x="57" y="102"/>
                    <a:pt x="21" y="122"/>
                  </a:cubicBezTo>
                  <a:lnTo>
                    <a:pt x="13" y="37"/>
                  </a:lnTo>
                  <a:cubicBezTo>
                    <a:pt x="62" y="12"/>
                    <a:pt x="114" y="0"/>
                    <a:pt x="167" y="0"/>
                  </a:cubicBezTo>
                  <a:cubicBezTo>
                    <a:pt x="265" y="0"/>
                    <a:pt x="330" y="49"/>
                    <a:pt x="330" y="155"/>
                  </a:cubicBezTo>
                  <a:cubicBezTo>
                    <a:pt x="330" y="265"/>
                    <a:pt x="220" y="367"/>
                    <a:pt x="135" y="452"/>
                  </a:cubicBezTo>
                  <a:lnTo>
                    <a:pt x="347" y="452"/>
                  </a:lnTo>
                  <a:lnTo>
                    <a:pt x="347" y="534"/>
                  </a:lnTo>
                  <a:lnTo>
                    <a:pt x="0" y="534"/>
                  </a:lnTo>
                  <a:lnTo>
                    <a:pt x="0" y="444"/>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1" name="Freeform 560"/>
            <p:cNvSpPr>
              <a:spLocks noChangeArrowheads="1"/>
            </p:cNvSpPr>
            <p:nvPr/>
          </p:nvSpPr>
          <p:spPr bwMode="auto">
            <a:xfrm>
              <a:off x="409" y="4357"/>
              <a:ext cx="128" cy="91"/>
            </a:xfrm>
            <a:custGeom>
              <a:avLst/>
              <a:gdLst>
                <a:gd name="T0" fmla="*/ 0 w 567"/>
                <a:gd name="T1" fmla="*/ 9 h 405"/>
                <a:gd name="T2" fmla="*/ 94 w 567"/>
                <a:gd name="T3" fmla="*/ 9 h 405"/>
                <a:gd name="T4" fmla="*/ 94 w 567"/>
                <a:gd name="T5" fmla="*/ 62 h 405"/>
                <a:gd name="T6" fmla="*/ 94 w 567"/>
                <a:gd name="T7" fmla="*/ 62 h 405"/>
                <a:gd name="T8" fmla="*/ 208 w 567"/>
                <a:gd name="T9" fmla="*/ 0 h 405"/>
                <a:gd name="T10" fmla="*/ 322 w 567"/>
                <a:gd name="T11" fmla="*/ 70 h 405"/>
                <a:gd name="T12" fmla="*/ 444 w 567"/>
                <a:gd name="T13" fmla="*/ 0 h 405"/>
                <a:gd name="T14" fmla="*/ 566 w 567"/>
                <a:gd name="T15" fmla="*/ 151 h 405"/>
                <a:gd name="T16" fmla="*/ 566 w 567"/>
                <a:gd name="T17" fmla="*/ 395 h 405"/>
                <a:gd name="T18" fmla="*/ 464 w 567"/>
                <a:gd name="T19" fmla="*/ 395 h 405"/>
                <a:gd name="T20" fmla="*/ 464 w 567"/>
                <a:gd name="T21" fmla="*/ 167 h 405"/>
                <a:gd name="T22" fmla="*/ 407 w 567"/>
                <a:gd name="T23" fmla="*/ 82 h 405"/>
                <a:gd name="T24" fmla="*/ 334 w 567"/>
                <a:gd name="T25" fmla="*/ 212 h 405"/>
                <a:gd name="T26" fmla="*/ 334 w 567"/>
                <a:gd name="T27" fmla="*/ 400 h 405"/>
                <a:gd name="T28" fmla="*/ 232 w 567"/>
                <a:gd name="T29" fmla="*/ 400 h 405"/>
                <a:gd name="T30" fmla="*/ 232 w 567"/>
                <a:gd name="T31" fmla="*/ 172 h 405"/>
                <a:gd name="T32" fmla="*/ 175 w 567"/>
                <a:gd name="T33" fmla="*/ 86 h 405"/>
                <a:gd name="T34" fmla="*/ 102 w 567"/>
                <a:gd name="T35" fmla="*/ 216 h 405"/>
                <a:gd name="T36" fmla="*/ 102 w 567"/>
                <a:gd name="T37" fmla="*/ 404 h 405"/>
                <a:gd name="T38" fmla="*/ 0 w 567"/>
                <a:gd name="T39" fmla="*/ 404 h 405"/>
                <a:gd name="T40" fmla="*/ 0 w 567"/>
                <a:gd name="T41" fmla="*/ 9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7" h="405">
                  <a:moveTo>
                    <a:pt x="0" y="9"/>
                  </a:moveTo>
                  <a:lnTo>
                    <a:pt x="94" y="9"/>
                  </a:lnTo>
                  <a:lnTo>
                    <a:pt x="94" y="62"/>
                  </a:lnTo>
                  <a:lnTo>
                    <a:pt x="94" y="62"/>
                  </a:lnTo>
                  <a:cubicBezTo>
                    <a:pt x="126" y="13"/>
                    <a:pt x="171" y="0"/>
                    <a:pt x="208" y="0"/>
                  </a:cubicBezTo>
                  <a:cubicBezTo>
                    <a:pt x="261" y="0"/>
                    <a:pt x="301" y="21"/>
                    <a:pt x="322" y="70"/>
                  </a:cubicBezTo>
                  <a:cubicBezTo>
                    <a:pt x="346" y="25"/>
                    <a:pt x="395" y="0"/>
                    <a:pt x="444" y="0"/>
                  </a:cubicBezTo>
                  <a:cubicBezTo>
                    <a:pt x="538" y="0"/>
                    <a:pt x="566" y="66"/>
                    <a:pt x="566" y="151"/>
                  </a:cubicBezTo>
                  <a:lnTo>
                    <a:pt x="566" y="395"/>
                  </a:lnTo>
                  <a:lnTo>
                    <a:pt x="464" y="395"/>
                  </a:lnTo>
                  <a:lnTo>
                    <a:pt x="464" y="167"/>
                  </a:lnTo>
                  <a:cubicBezTo>
                    <a:pt x="464" y="131"/>
                    <a:pt x="464" y="82"/>
                    <a:pt x="407" y="82"/>
                  </a:cubicBezTo>
                  <a:cubicBezTo>
                    <a:pt x="342" y="82"/>
                    <a:pt x="334" y="163"/>
                    <a:pt x="334" y="212"/>
                  </a:cubicBezTo>
                  <a:lnTo>
                    <a:pt x="334" y="400"/>
                  </a:lnTo>
                  <a:lnTo>
                    <a:pt x="232" y="400"/>
                  </a:lnTo>
                  <a:lnTo>
                    <a:pt x="232" y="172"/>
                  </a:lnTo>
                  <a:cubicBezTo>
                    <a:pt x="232" y="135"/>
                    <a:pt x="232" y="86"/>
                    <a:pt x="175" y="86"/>
                  </a:cubicBezTo>
                  <a:cubicBezTo>
                    <a:pt x="110" y="86"/>
                    <a:pt x="102" y="167"/>
                    <a:pt x="102" y="216"/>
                  </a:cubicBezTo>
                  <a:lnTo>
                    <a:pt x="102" y="404"/>
                  </a:lnTo>
                  <a:lnTo>
                    <a:pt x="0" y="404"/>
                  </a:lnTo>
                  <a:lnTo>
                    <a:pt x="0"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2" name="Freeform 561"/>
            <p:cNvSpPr>
              <a:spLocks noChangeArrowheads="1"/>
            </p:cNvSpPr>
            <p:nvPr/>
          </p:nvSpPr>
          <p:spPr bwMode="auto">
            <a:xfrm>
              <a:off x="555" y="4357"/>
              <a:ext cx="92" cy="91"/>
            </a:xfrm>
            <a:custGeom>
              <a:avLst/>
              <a:gdLst>
                <a:gd name="T0" fmla="*/ 204 w 409"/>
                <a:gd name="T1" fmla="*/ 0 h 405"/>
                <a:gd name="T2" fmla="*/ 408 w 409"/>
                <a:gd name="T3" fmla="*/ 204 h 405"/>
                <a:gd name="T4" fmla="*/ 204 w 409"/>
                <a:gd name="T5" fmla="*/ 404 h 405"/>
                <a:gd name="T6" fmla="*/ 0 w 409"/>
                <a:gd name="T7" fmla="*/ 204 h 405"/>
                <a:gd name="T8" fmla="*/ 204 w 409"/>
                <a:gd name="T9" fmla="*/ 0 h 405"/>
                <a:gd name="T10" fmla="*/ 204 w 409"/>
                <a:gd name="T11" fmla="*/ 326 h 405"/>
                <a:gd name="T12" fmla="*/ 302 w 409"/>
                <a:gd name="T13" fmla="*/ 192 h 405"/>
                <a:gd name="T14" fmla="*/ 204 w 409"/>
                <a:gd name="T15" fmla="*/ 78 h 405"/>
                <a:gd name="T16" fmla="*/ 106 w 409"/>
                <a:gd name="T17" fmla="*/ 192 h 405"/>
                <a:gd name="T18" fmla="*/ 204 w 409"/>
                <a:gd name="T19" fmla="*/ 326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05">
                  <a:moveTo>
                    <a:pt x="204" y="0"/>
                  </a:moveTo>
                  <a:cubicBezTo>
                    <a:pt x="318" y="0"/>
                    <a:pt x="408" y="78"/>
                    <a:pt x="408" y="204"/>
                  </a:cubicBezTo>
                  <a:cubicBezTo>
                    <a:pt x="408" y="314"/>
                    <a:pt x="334" y="404"/>
                    <a:pt x="204" y="404"/>
                  </a:cubicBezTo>
                  <a:cubicBezTo>
                    <a:pt x="78" y="404"/>
                    <a:pt x="0" y="314"/>
                    <a:pt x="0" y="204"/>
                  </a:cubicBezTo>
                  <a:cubicBezTo>
                    <a:pt x="0" y="78"/>
                    <a:pt x="90" y="0"/>
                    <a:pt x="204" y="0"/>
                  </a:cubicBezTo>
                  <a:close/>
                  <a:moveTo>
                    <a:pt x="204" y="326"/>
                  </a:moveTo>
                  <a:cubicBezTo>
                    <a:pt x="281" y="326"/>
                    <a:pt x="302" y="257"/>
                    <a:pt x="302" y="192"/>
                  </a:cubicBezTo>
                  <a:cubicBezTo>
                    <a:pt x="302" y="131"/>
                    <a:pt x="269" y="78"/>
                    <a:pt x="204" y="78"/>
                  </a:cubicBezTo>
                  <a:cubicBezTo>
                    <a:pt x="139" y="78"/>
                    <a:pt x="106" y="135"/>
                    <a:pt x="106" y="192"/>
                  </a:cubicBezTo>
                  <a:cubicBezTo>
                    <a:pt x="106" y="257"/>
                    <a:pt x="127"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3" name="Freeform 562"/>
            <p:cNvSpPr>
              <a:spLocks noChangeArrowheads="1"/>
            </p:cNvSpPr>
            <p:nvPr/>
          </p:nvSpPr>
          <p:spPr bwMode="auto">
            <a:xfrm>
              <a:off x="663" y="4357"/>
              <a:ext cx="80" cy="89"/>
            </a:xfrm>
            <a:custGeom>
              <a:avLst/>
              <a:gdLst>
                <a:gd name="T0" fmla="*/ 8 w 359"/>
                <a:gd name="T1" fmla="*/ 9 h 396"/>
                <a:gd name="T2" fmla="*/ 102 w 359"/>
                <a:gd name="T3" fmla="*/ 9 h 396"/>
                <a:gd name="T4" fmla="*/ 102 w 359"/>
                <a:gd name="T5" fmla="*/ 62 h 396"/>
                <a:gd name="T6" fmla="*/ 102 w 359"/>
                <a:gd name="T7" fmla="*/ 62 h 396"/>
                <a:gd name="T8" fmla="*/ 228 w 359"/>
                <a:gd name="T9" fmla="*/ 0 h 396"/>
                <a:gd name="T10" fmla="*/ 358 w 359"/>
                <a:gd name="T11" fmla="*/ 151 h 396"/>
                <a:gd name="T12" fmla="*/ 358 w 359"/>
                <a:gd name="T13" fmla="*/ 395 h 396"/>
                <a:gd name="T14" fmla="*/ 256 w 359"/>
                <a:gd name="T15" fmla="*/ 395 h 396"/>
                <a:gd name="T16" fmla="*/ 256 w 359"/>
                <a:gd name="T17" fmla="*/ 188 h 396"/>
                <a:gd name="T18" fmla="*/ 191 w 359"/>
                <a:gd name="T19" fmla="*/ 78 h 396"/>
                <a:gd name="T20" fmla="*/ 102 w 359"/>
                <a:gd name="T21" fmla="*/ 204 h 396"/>
                <a:gd name="T22" fmla="*/ 102 w 359"/>
                <a:gd name="T23" fmla="*/ 391 h 396"/>
                <a:gd name="T24" fmla="*/ 0 w 359"/>
                <a:gd name="T25" fmla="*/ 391 h 396"/>
                <a:gd name="T26" fmla="*/ 0 w 359"/>
                <a:gd name="T27" fmla="*/ 9 h 396"/>
                <a:gd name="T28" fmla="*/ 8 w 359"/>
                <a:gd name="T29" fmla="*/ 9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9"/>
                  </a:moveTo>
                  <a:lnTo>
                    <a:pt x="102" y="9"/>
                  </a:lnTo>
                  <a:lnTo>
                    <a:pt x="102" y="62"/>
                  </a:lnTo>
                  <a:lnTo>
                    <a:pt x="102" y="62"/>
                  </a:lnTo>
                  <a:cubicBezTo>
                    <a:pt x="134" y="17"/>
                    <a:pt x="175" y="0"/>
                    <a:pt x="228" y="0"/>
                  </a:cubicBezTo>
                  <a:cubicBezTo>
                    <a:pt x="317" y="0"/>
                    <a:pt x="358" y="66"/>
                    <a:pt x="358" y="151"/>
                  </a:cubicBezTo>
                  <a:lnTo>
                    <a:pt x="358" y="395"/>
                  </a:lnTo>
                  <a:lnTo>
                    <a:pt x="256" y="395"/>
                  </a:lnTo>
                  <a:lnTo>
                    <a:pt x="256" y="188"/>
                  </a:lnTo>
                  <a:cubicBezTo>
                    <a:pt x="256" y="139"/>
                    <a:pt x="256" y="78"/>
                    <a:pt x="191" y="78"/>
                  </a:cubicBezTo>
                  <a:cubicBezTo>
                    <a:pt x="118" y="78"/>
                    <a:pt x="102" y="155"/>
                    <a:pt x="102" y="204"/>
                  </a:cubicBezTo>
                  <a:lnTo>
                    <a:pt x="102" y="391"/>
                  </a:lnTo>
                  <a:lnTo>
                    <a:pt x="0" y="391"/>
                  </a:lnTo>
                  <a:lnTo>
                    <a:pt x="0" y="9"/>
                  </a:lnTo>
                  <a:lnTo>
                    <a:pt x="8"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4" name="Freeform 563"/>
            <p:cNvSpPr>
              <a:spLocks noChangeArrowheads="1"/>
            </p:cNvSpPr>
            <p:nvPr/>
          </p:nvSpPr>
          <p:spPr bwMode="auto">
            <a:xfrm>
              <a:off x="759" y="4334"/>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2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6 h 506"/>
                <a:gd name="T28" fmla="*/ 200 w 274"/>
                <a:gd name="T29" fmla="*/ 505 h 506"/>
                <a:gd name="T30" fmla="*/ 78 w 274"/>
                <a:gd name="T31" fmla="*/ 378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2"/>
                  </a:lnTo>
                  <a:lnTo>
                    <a:pt x="175" y="0"/>
                  </a:lnTo>
                  <a:lnTo>
                    <a:pt x="175" y="110"/>
                  </a:lnTo>
                  <a:lnTo>
                    <a:pt x="265" y="110"/>
                  </a:lnTo>
                  <a:lnTo>
                    <a:pt x="265" y="183"/>
                  </a:lnTo>
                  <a:lnTo>
                    <a:pt x="175" y="183"/>
                  </a:lnTo>
                  <a:lnTo>
                    <a:pt x="175" y="362"/>
                  </a:lnTo>
                  <a:cubicBezTo>
                    <a:pt x="175" y="395"/>
                    <a:pt x="184" y="427"/>
                    <a:pt x="224" y="427"/>
                  </a:cubicBezTo>
                  <a:cubicBezTo>
                    <a:pt x="241" y="427"/>
                    <a:pt x="261" y="423"/>
                    <a:pt x="269" y="415"/>
                  </a:cubicBezTo>
                  <a:lnTo>
                    <a:pt x="273" y="496"/>
                  </a:lnTo>
                  <a:cubicBezTo>
                    <a:pt x="253" y="501"/>
                    <a:pt x="228" y="505"/>
                    <a:pt x="200" y="505"/>
                  </a:cubicBezTo>
                  <a:cubicBezTo>
                    <a:pt x="122" y="505"/>
                    <a:pt x="78" y="456"/>
                    <a:pt x="78" y="378"/>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5" name="Freeform 564"/>
            <p:cNvSpPr>
              <a:spLocks noChangeArrowheads="1"/>
            </p:cNvSpPr>
            <p:nvPr/>
          </p:nvSpPr>
          <p:spPr bwMode="auto">
            <a:xfrm>
              <a:off x="834" y="4319"/>
              <a:ext cx="80" cy="126"/>
            </a:xfrm>
            <a:custGeom>
              <a:avLst/>
              <a:gdLst>
                <a:gd name="T0" fmla="*/ 4 w 359"/>
                <a:gd name="T1" fmla="*/ 0 h 562"/>
                <a:gd name="T2" fmla="*/ 106 w 359"/>
                <a:gd name="T3" fmla="*/ 0 h 562"/>
                <a:gd name="T4" fmla="*/ 106 w 359"/>
                <a:gd name="T5" fmla="*/ 228 h 562"/>
                <a:gd name="T6" fmla="*/ 106 w 359"/>
                <a:gd name="T7" fmla="*/ 228 h 562"/>
                <a:gd name="T8" fmla="*/ 228 w 359"/>
                <a:gd name="T9" fmla="*/ 166 h 562"/>
                <a:gd name="T10" fmla="*/ 358 w 359"/>
                <a:gd name="T11" fmla="*/ 317 h 562"/>
                <a:gd name="T12" fmla="*/ 358 w 359"/>
                <a:gd name="T13" fmla="*/ 561 h 562"/>
                <a:gd name="T14" fmla="*/ 257 w 359"/>
                <a:gd name="T15" fmla="*/ 561 h 562"/>
                <a:gd name="T16" fmla="*/ 257 w 359"/>
                <a:gd name="T17" fmla="*/ 354 h 562"/>
                <a:gd name="T18" fmla="*/ 192 w 359"/>
                <a:gd name="T19" fmla="*/ 244 h 562"/>
                <a:gd name="T20" fmla="*/ 102 w 359"/>
                <a:gd name="T21" fmla="*/ 370 h 562"/>
                <a:gd name="T22" fmla="*/ 102 w 359"/>
                <a:gd name="T23" fmla="*/ 557 h 562"/>
                <a:gd name="T24" fmla="*/ 0 w 359"/>
                <a:gd name="T25" fmla="*/ 557 h 562"/>
                <a:gd name="T26" fmla="*/ 0 w 359"/>
                <a:gd name="T27" fmla="*/ 0 h 562"/>
                <a:gd name="T28" fmla="*/ 4 w 359"/>
                <a:gd name="T29"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2">
                  <a:moveTo>
                    <a:pt x="4" y="0"/>
                  </a:moveTo>
                  <a:lnTo>
                    <a:pt x="106" y="0"/>
                  </a:lnTo>
                  <a:lnTo>
                    <a:pt x="106" y="228"/>
                  </a:lnTo>
                  <a:lnTo>
                    <a:pt x="106" y="228"/>
                  </a:lnTo>
                  <a:cubicBezTo>
                    <a:pt x="130" y="191"/>
                    <a:pt x="175" y="166"/>
                    <a:pt x="228" y="166"/>
                  </a:cubicBezTo>
                  <a:cubicBezTo>
                    <a:pt x="318" y="166"/>
                    <a:pt x="358" y="232"/>
                    <a:pt x="358" y="317"/>
                  </a:cubicBezTo>
                  <a:lnTo>
                    <a:pt x="358" y="561"/>
                  </a:lnTo>
                  <a:lnTo>
                    <a:pt x="257" y="561"/>
                  </a:lnTo>
                  <a:lnTo>
                    <a:pt x="257" y="354"/>
                  </a:lnTo>
                  <a:cubicBezTo>
                    <a:pt x="257" y="305"/>
                    <a:pt x="257" y="244"/>
                    <a:pt x="192" y="244"/>
                  </a:cubicBezTo>
                  <a:cubicBezTo>
                    <a:pt x="118" y="244"/>
                    <a:pt x="102" y="321"/>
                    <a:pt x="102" y="370"/>
                  </a:cubicBezTo>
                  <a:lnTo>
                    <a:pt x="102" y="557"/>
                  </a:lnTo>
                  <a:lnTo>
                    <a:pt x="0" y="557"/>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6" name="Freeform 565"/>
            <p:cNvSpPr>
              <a:spLocks noChangeArrowheads="1"/>
            </p:cNvSpPr>
            <p:nvPr/>
          </p:nvSpPr>
          <p:spPr bwMode="auto">
            <a:xfrm>
              <a:off x="932" y="4357"/>
              <a:ext cx="64" cy="91"/>
            </a:xfrm>
            <a:custGeom>
              <a:avLst/>
              <a:gdLst>
                <a:gd name="T0" fmla="*/ 260 w 286"/>
                <a:gd name="T1" fmla="*/ 90 h 405"/>
                <a:gd name="T2" fmla="*/ 171 w 286"/>
                <a:gd name="T3" fmla="*/ 74 h 405"/>
                <a:gd name="T4" fmla="*/ 110 w 286"/>
                <a:gd name="T5" fmla="*/ 115 h 405"/>
                <a:gd name="T6" fmla="*/ 285 w 286"/>
                <a:gd name="T7" fmla="*/ 277 h 405"/>
                <a:gd name="T8" fmla="*/ 122 w 286"/>
                <a:gd name="T9" fmla="*/ 404 h 405"/>
                <a:gd name="T10" fmla="*/ 8 w 286"/>
                <a:gd name="T11" fmla="*/ 387 h 405"/>
                <a:gd name="T12" fmla="*/ 12 w 286"/>
                <a:gd name="T13" fmla="*/ 306 h 405"/>
                <a:gd name="T14" fmla="*/ 110 w 286"/>
                <a:gd name="T15" fmla="*/ 330 h 405"/>
                <a:gd name="T16" fmla="*/ 175 w 286"/>
                <a:gd name="T17" fmla="*/ 281 h 405"/>
                <a:gd name="T18" fmla="*/ 0 w 286"/>
                <a:gd name="T19" fmla="*/ 119 h 405"/>
                <a:gd name="T20" fmla="*/ 150 w 286"/>
                <a:gd name="T21" fmla="*/ 0 h 405"/>
                <a:gd name="T22" fmla="*/ 260 w 286"/>
                <a:gd name="T23" fmla="*/ 13 h 405"/>
                <a:gd name="T24" fmla="*/ 260 w 286"/>
                <a:gd name="T25" fmla="*/ 9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5">
                  <a:moveTo>
                    <a:pt x="260" y="90"/>
                  </a:moveTo>
                  <a:cubicBezTo>
                    <a:pt x="228" y="78"/>
                    <a:pt x="207" y="74"/>
                    <a:pt x="171" y="74"/>
                  </a:cubicBezTo>
                  <a:cubicBezTo>
                    <a:pt x="142" y="74"/>
                    <a:pt x="110" y="82"/>
                    <a:pt x="110" y="115"/>
                  </a:cubicBezTo>
                  <a:cubicBezTo>
                    <a:pt x="110" y="176"/>
                    <a:pt x="285" y="139"/>
                    <a:pt x="285" y="277"/>
                  </a:cubicBezTo>
                  <a:cubicBezTo>
                    <a:pt x="285" y="367"/>
                    <a:pt x="203" y="404"/>
                    <a:pt x="122" y="404"/>
                  </a:cubicBezTo>
                  <a:cubicBezTo>
                    <a:pt x="85" y="404"/>
                    <a:pt x="45" y="395"/>
                    <a:pt x="8" y="387"/>
                  </a:cubicBezTo>
                  <a:lnTo>
                    <a:pt x="12" y="306"/>
                  </a:lnTo>
                  <a:cubicBezTo>
                    <a:pt x="45" y="322"/>
                    <a:pt x="77" y="330"/>
                    <a:pt x="110" y="330"/>
                  </a:cubicBezTo>
                  <a:cubicBezTo>
                    <a:pt x="134" y="330"/>
                    <a:pt x="175" y="322"/>
                    <a:pt x="175" y="281"/>
                  </a:cubicBezTo>
                  <a:cubicBezTo>
                    <a:pt x="175" y="204"/>
                    <a:pt x="0" y="257"/>
                    <a:pt x="0" y="119"/>
                  </a:cubicBezTo>
                  <a:cubicBezTo>
                    <a:pt x="0" y="37"/>
                    <a:pt x="73" y="0"/>
                    <a:pt x="150" y="0"/>
                  </a:cubicBezTo>
                  <a:cubicBezTo>
                    <a:pt x="199" y="0"/>
                    <a:pt x="228" y="9"/>
                    <a:pt x="260" y="13"/>
                  </a:cubicBezTo>
                  <a:lnTo>
                    <a:pt x="260"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7" name="Freeform 566"/>
            <p:cNvSpPr>
              <a:spLocks noChangeArrowheads="1"/>
            </p:cNvSpPr>
            <p:nvPr/>
          </p:nvSpPr>
          <p:spPr bwMode="auto">
            <a:xfrm>
              <a:off x="1056" y="4357"/>
              <a:ext cx="92" cy="91"/>
            </a:xfrm>
            <a:custGeom>
              <a:avLst/>
              <a:gdLst>
                <a:gd name="T0" fmla="*/ 204 w 409"/>
                <a:gd name="T1" fmla="*/ 0 h 405"/>
                <a:gd name="T2" fmla="*/ 408 w 409"/>
                <a:gd name="T3" fmla="*/ 204 h 405"/>
                <a:gd name="T4" fmla="*/ 204 w 409"/>
                <a:gd name="T5" fmla="*/ 404 h 405"/>
                <a:gd name="T6" fmla="*/ 0 w 409"/>
                <a:gd name="T7" fmla="*/ 204 h 405"/>
                <a:gd name="T8" fmla="*/ 204 w 409"/>
                <a:gd name="T9" fmla="*/ 0 h 405"/>
                <a:gd name="T10" fmla="*/ 204 w 409"/>
                <a:gd name="T11" fmla="*/ 326 h 405"/>
                <a:gd name="T12" fmla="*/ 302 w 409"/>
                <a:gd name="T13" fmla="*/ 192 h 405"/>
                <a:gd name="T14" fmla="*/ 204 w 409"/>
                <a:gd name="T15" fmla="*/ 78 h 405"/>
                <a:gd name="T16" fmla="*/ 106 w 409"/>
                <a:gd name="T17" fmla="*/ 192 h 405"/>
                <a:gd name="T18" fmla="*/ 204 w 409"/>
                <a:gd name="T19" fmla="*/ 326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05">
                  <a:moveTo>
                    <a:pt x="204" y="0"/>
                  </a:moveTo>
                  <a:cubicBezTo>
                    <a:pt x="318" y="0"/>
                    <a:pt x="408" y="78"/>
                    <a:pt x="408" y="204"/>
                  </a:cubicBezTo>
                  <a:cubicBezTo>
                    <a:pt x="408" y="314"/>
                    <a:pt x="334" y="404"/>
                    <a:pt x="204" y="404"/>
                  </a:cubicBezTo>
                  <a:cubicBezTo>
                    <a:pt x="78" y="404"/>
                    <a:pt x="0" y="314"/>
                    <a:pt x="0" y="204"/>
                  </a:cubicBezTo>
                  <a:cubicBezTo>
                    <a:pt x="0" y="78"/>
                    <a:pt x="90" y="0"/>
                    <a:pt x="204" y="0"/>
                  </a:cubicBezTo>
                  <a:close/>
                  <a:moveTo>
                    <a:pt x="204" y="326"/>
                  </a:moveTo>
                  <a:cubicBezTo>
                    <a:pt x="281" y="326"/>
                    <a:pt x="302" y="257"/>
                    <a:pt x="302" y="192"/>
                  </a:cubicBezTo>
                  <a:cubicBezTo>
                    <a:pt x="302" y="131"/>
                    <a:pt x="269" y="78"/>
                    <a:pt x="204" y="78"/>
                  </a:cubicBezTo>
                  <a:cubicBezTo>
                    <a:pt x="139" y="78"/>
                    <a:pt x="106" y="135"/>
                    <a:pt x="106" y="192"/>
                  </a:cubicBezTo>
                  <a:cubicBezTo>
                    <a:pt x="106" y="257"/>
                    <a:pt x="127"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8" name="Freeform 567"/>
            <p:cNvSpPr>
              <a:spLocks noChangeArrowheads="1"/>
            </p:cNvSpPr>
            <p:nvPr/>
          </p:nvSpPr>
          <p:spPr bwMode="auto">
            <a:xfrm>
              <a:off x="1157" y="4317"/>
              <a:ext cx="60" cy="130"/>
            </a:xfrm>
            <a:custGeom>
              <a:avLst/>
              <a:gdLst>
                <a:gd name="T0" fmla="*/ 0 w 270"/>
                <a:gd name="T1" fmla="*/ 257 h 576"/>
                <a:gd name="T2" fmla="*/ 0 w 270"/>
                <a:gd name="T3" fmla="*/ 184 h 576"/>
                <a:gd name="T4" fmla="*/ 74 w 270"/>
                <a:gd name="T5" fmla="*/ 184 h 576"/>
                <a:gd name="T6" fmla="*/ 74 w 270"/>
                <a:gd name="T7" fmla="*/ 131 h 576"/>
                <a:gd name="T8" fmla="*/ 196 w 270"/>
                <a:gd name="T9" fmla="*/ 0 h 576"/>
                <a:gd name="T10" fmla="*/ 269 w 270"/>
                <a:gd name="T11" fmla="*/ 9 h 576"/>
                <a:gd name="T12" fmla="*/ 261 w 270"/>
                <a:gd name="T13" fmla="*/ 90 h 576"/>
                <a:gd name="T14" fmla="*/ 216 w 270"/>
                <a:gd name="T15" fmla="*/ 78 h 576"/>
                <a:gd name="T16" fmla="*/ 171 w 270"/>
                <a:gd name="T17" fmla="*/ 139 h 576"/>
                <a:gd name="T18" fmla="*/ 171 w 270"/>
                <a:gd name="T19" fmla="*/ 188 h 576"/>
                <a:gd name="T20" fmla="*/ 261 w 270"/>
                <a:gd name="T21" fmla="*/ 188 h 576"/>
                <a:gd name="T22" fmla="*/ 261 w 270"/>
                <a:gd name="T23" fmla="*/ 261 h 576"/>
                <a:gd name="T24" fmla="*/ 171 w 270"/>
                <a:gd name="T25" fmla="*/ 261 h 576"/>
                <a:gd name="T26" fmla="*/ 171 w 270"/>
                <a:gd name="T27" fmla="*/ 575 h 576"/>
                <a:gd name="T28" fmla="*/ 69 w 270"/>
                <a:gd name="T29" fmla="*/ 575 h 576"/>
                <a:gd name="T30" fmla="*/ 69 w 270"/>
                <a:gd name="T31" fmla="*/ 257 h 576"/>
                <a:gd name="T32" fmla="*/ 0 w 270"/>
                <a:gd name="T33" fmla="*/ 257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6">
                  <a:moveTo>
                    <a:pt x="0" y="257"/>
                  </a:moveTo>
                  <a:lnTo>
                    <a:pt x="0" y="184"/>
                  </a:lnTo>
                  <a:lnTo>
                    <a:pt x="74" y="184"/>
                  </a:lnTo>
                  <a:lnTo>
                    <a:pt x="74" y="131"/>
                  </a:lnTo>
                  <a:cubicBezTo>
                    <a:pt x="74" y="53"/>
                    <a:pt x="118" y="0"/>
                    <a:pt x="196" y="0"/>
                  </a:cubicBezTo>
                  <a:cubicBezTo>
                    <a:pt x="220" y="0"/>
                    <a:pt x="249" y="4"/>
                    <a:pt x="269" y="9"/>
                  </a:cubicBezTo>
                  <a:lnTo>
                    <a:pt x="261" y="90"/>
                  </a:lnTo>
                  <a:cubicBezTo>
                    <a:pt x="253" y="86"/>
                    <a:pt x="240" y="78"/>
                    <a:pt x="216" y="78"/>
                  </a:cubicBezTo>
                  <a:cubicBezTo>
                    <a:pt x="183" y="78"/>
                    <a:pt x="171" y="106"/>
                    <a:pt x="171" y="139"/>
                  </a:cubicBezTo>
                  <a:lnTo>
                    <a:pt x="171" y="188"/>
                  </a:lnTo>
                  <a:lnTo>
                    <a:pt x="261" y="188"/>
                  </a:lnTo>
                  <a:lnTo>
                    <a:pt x="261" y="261"/>
                  </a:lnTo>
                  <a:lnTo>
                    <a:pt x="171" y="261"/>
                  </a:lnTo>
                  <a:lnTo>
                    <a:pt x="171" y="575"/>
                  </a:lnTo>
                  <a:lnTo>
                    <a:pt x="69" y="575"/>
                  </a:lnTo>
                  <a:lnTo>
                    <a:pt x="69" y="257"/>
                  </a:lnTo>
                  <a:lnTo>
                    <a:pt x="0" y="25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9" name="Freeform 568"/>
            <p:cNvSpPr>
              <a:spLocks noChangeArrowheads="1"/>
            </p:cNvSpPr>
            <p:nvPr/>
          </p:nvSpPr>
          <p:spPr bwMode="auto">
            <a:xfrm>
              <a:off x="1277" y="4319"/>
              <a:ext cx="80" cy="126"/>
            </a:xfrm>
            <a:custGeom>
              <a:avLst/>
              <a:gdLst>
                <a:gd name="T0" fmla="*/ 4 w 359"/>
                <a:gd name="T1" fmla="*/ 0 h 562"/>
                <a:gd name="T2" fmla="*/ 105 w 359"/>
                <a:gd name="T3" fmla="*/ 0 h 562"/>
                <a:gd name="T4" fmla="*/ 105 w 359"/>
                <a:gd name="T5" fmla="*/ 228 h 562"/>
                <a:gd name="T6" fmla="*/ 105 w 359"/>
                <a:gd name="T7" fmla="*/ 228 h 562"/>
                <a:gd name="T8" fmla="*/ 228 w 359"/>
                <a:gd name="T9" fmla="*/ 166 h 562"/>
                <a:gd name="T10" fmla="*/ 358 w 359"/>
                <a:gd name="T11" fmla="*/ 317 h 562"/>
                <a:gd name="T12" fmla="*/ 358 w 359"/>
                <a:gd name="T13" fmla="*/ 561 h 562"/>
                <a:gd name="T14" fmla="*/ 256 w 359"/>
                <a:gd name="T15" fmla="*/ 561 h 562"/>
                <a:gd name="T16" fmla="*/ 256 w 359"/>
                <a:gd name="T17" fmla="*/ 354 h 562"/>
                <a:gd name="T18" fmla="*/ 191 w 359"/>
                <a:gd name="T19" fmla="*/ 244 h 562"/>
                <a:gd name="T20" fmla="*/ 101 w 359"/>
                <a:gd name="T21" fmla="*/ 370 h 562"/>
                <a:gd name="T22" fmla="*/ 101 w 359"/>
                <a:gd name="T23" fmla="*/ 557 h 562"/>
                <a:gd name="T24" fmla="*/ 0 w 359"/>
                <a:gd name="T25" fmla="*/ 557 h 562"/>
                <a:gd name="T26" fmla="*/ 0 w 359"/>
                <a:gd name="T27" fmla="*/ 0 h 562"/>
                <a:gd name="T28" fmla="*/ 4 w 359"/>
                <a:gd name="T29"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2">
                  <a:moveTo>
                    <a:pt x="4" y="0"/>
                  </a:moveTo>
                  <a:lnTo>
                    <a:pt x="105" y="0"/>
                  </a:lnTo>
                  <a:lnTo>
                    <a:pt x="105" y="228"/>
                  </a:lnTo>
                  <a:lnTo>
                    <a:pt x="105" y="228"/>
                  </a:lnTo>
                  <a:cubicBezTo>
                    <a:pt x="130" y="191"/>
                    <a:pt x="175" y="166"/>
                    <a:pt x="228" y="166"/>
                  </a:cubicBezTo>
                  <a:cubicBezTo>
                    <a:pt x="317" y="166"/>
                    <a:pt x="358" y="232"/>
                    <a:pt x="358" y="317"/>
                  </a:cubicBezTo>
                  <a:lnTo>
                    <a:pt x="358" y="561"/>
                  </a:lnTo>
                  <a:lnTo>
                    <a:pt x="256" y="561"/>
                  </a:lnTo>
                  <a:lnTo>
                    <a:pt x="256" y="354"/>
                  </a:lnTo>
                  <a:cubicBezTo>
                    <a:pt x="256" y="305"/>
                    <a:pt x="256" y="244"/>
                    <a:pt x="191" y="244"/>
                  </a:cubicBezTo>
                  <a:cubicBezTo>
                    <a:pt x="118" y="244"/>
                    <a:pt x="101" y="321"/>
                    <a:pt x="101" y="370"/>
                  </a:cubicBezTo>
                  <a:lnTo>
                    <a:pt x="101" y="557"/>
                  </a:lnTo>
                  <a:lnTo>
                    <a:pt x="0" y="557"/>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0" name="Freeform 569"/>
            <p:cNvSpPr>
              <a:spLocks noChangeArrowheads="1"/>
            </p:cNvSpPr>
            <p:nvPr/>
          </p:nvSpPr>
          <p:spPr bwMode="auto">
            <a:xfrm>
              <a:off x="1383" y="4321"/>
              <a:ext cx="22" cy="125"/>
            </a:xfrm>
            <a:custGeom>
              <a:avLst/>
              <a:gdLst>
                <a:gd name="T0" fmla="*/ 0 w 103"/>
                <a:gd name="T1" fmla="*/ 0 h 554"/>
                <a:gd name="T2" fmla="*/ 102 w 103"/>
                <a:gd name="T3" fmla="*/ 0 h 554"/>
                <a:gd name="T4" fmla="*/ 102 w 103"/>
                <a:gd name="T5" fmla="*/ 97 h 554"/>
                <a:gd name="T6" fmla="*/ 0 w 103"/>
                <a:gd name="T7" fmla="*/ 97 h 554"/>
                <a:gd name="T8" fmla="*/ 0 w 103"/>
                <a:gd name="T9" fmla="*/ 0 h 554"/>
                <a:gd name="T10" fmla="*/ 0 w 103"/>
                <a:gd name="T11" fmla="*/ 167 h 554"/>
                <a:gd name="T12" fmla="*/ 102 w 103"/>
                <a:gd name="T13" fmla="*/ 167 h 554"/>
                <a:gd name="T14" fmla="*/ 102 w 103"/>
                <a:gd name="T15" fmla="*/ 553 h 554"/>
                <a:gd name="T16" fmla="*/ 0 w 103"/>
                <a:gd name="T17" fmla="*/ 553 h 554"/>
                <a:gd name="T18" fmla="*/ 0 w 103"/>
                <a:gd name="T19" fmla="*/ 16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4">
                  <a:moveTo>
                    <a:pt x="0" y="0"/>
                  </a:moveTo>
                  <a:lnTo>
                    <a:pt x="102" y="0"/>
                  </a:lnTo>
                  <a:lnTo>
                    <a:pt x="102" y="97"/>
                  </a:lnTo>
                  <a:lnTo>
                    <a:pt x="0" y="97"/>
                  </a:lnTo>
                  <a:lnTo>
                    <a:pt x="0" y="0"/>
                  </a:lnTo>
                  <a:close/>
                  <a:moveTo>
                    <a:pt x="0" y="167"/>
                  </a:moveTo>
                  <a:lnTo>
                    <a:pt x="102" y="167"/>
                  </a:lnTo>
                  <a:lnTo>
                    <a:pt x="102" y="553"/>
                  </a:lnTo>
                  <a:lnTo>
                    <a:pt x="0" y="553"/>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1" name="Freeform 570"/>
            <p:cNvSpPr>
              <a:spLocks noChangeArrowheads="1"/>
            </p:cNvSpPr>
            <p:nvPr/>
          </p:nvSpPr>
          <p:spPr bwMode="auto">
            <a:xfrm>
              <a:off x="1430" y="4357"/>
              <a:ext cx="51" cy="90"/>
            </a:xfrm>
            <a:custGeom>
              <a:avLst/>
              <a:gdLst>
                <a:gd name="T0" fmla="*/ 0 w 229"/>
                <a:gd name="T1" fmla="*/ 9 h 401"/>
                <a:gd name="T2" fmla="*/ 90 w 229"/>
                <a:gd name="T3" fmla="*/ 9 h 401"/>
                <a:gd name="T4" fmla="*/ 90 w 229"/>
                <a:gd name="T5" fmla="*/ 98 h 401"/>
                <a:gd name="T6" fmla="*/ 90 w 229"/>
                <a:gd name="T7" fmla="*/ 98 h 401"/>
                <a:gd name="T8" fmla="*/ 196 w 229"/>
                <a:gd name="T9" fmla="*/ 0 h 401"/>
                <a:gd name="T10" fmla="*/ 228 w 229"/>
                <a:gd name="T11" fmla="*/ 5 h 401"/>
                <a:gd name="T12" fmla="*/ 228 w 229"/>
                <a:gd name="T13" fmla="*/ 106 h 401"/>
                <a:gd name="T14" fmla="*/ 184 w 229"/>
                <a:gd name="T15" fmla="*/ 98 h 401"/>
                <a:gd name="T16" fmla="*/ 102 w 229"/>
                <a:gd name="T17" fmla="*/ 257 h 401"/>
                <a:gd name="T18" fmla="*/ 102 w 229"/>
                <a:gd name="T19" fmla="*/ 400 h 401"/>
                <a:gd name="T20" fmla="*/ 0 w 229"/>
                <a:gd name="T21" fmla="*/ 400 h 401"/>
                <a:gd name="T22" fmla="*/ 0 w 229"/>
                <a:gd name="T23" fmla="*/ 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1">
                  <a:moveTo>
                    <a:pt x="0" y="9"/>
                  </a:moveTo>
                  <a:lnTo>
                    <a:pt x="90" y="9"/>
                  </a:lnTo>
                  <a:lnTo>
                    <a:pt x="90" y="98"/>
                  </a:lnTo>
                  <a:lnTo>
                    <a:pt x="90" y="98"/>
                  </a:lnTo>
                  <a:cubicBezTo>
                    <a:pt x="94" y="62"/>
                    <a:pt x="135" y="0"/>
                    <a:pt x="196" y="0"/>
                  </a:cubicBezTo>
                  <a:cubicBezTo>
                    <a:pt x="204" y="0"/>
                    <a:pt x="216" y="0"/>
                    <a:pt x="228" y="5"/>
                  </a:cubicBezTo>
                  <a:lnTo>
                    <a:pt x="228" y="106"/>
                  </a:lnTo>
                  <a:cubicBezTo>
                    <a:pt x="220" y="102"/>
                    <a:pt x="200" y="98"/>
                    <a:pt x="184" y="98"/>
                  </a:cubicBezTo>
                  <a:cubicBezTo>
                    <a:pt x="102" y="98"/>
                    <a:pt x="102" y="200"/>
                    <a:pt x="102" y="257"/>
                  </a:cubicBezTo>
                  <a:lnTo>
                    <a:pt x="102" y="400"/>
                  </a:lnTo>
                  <a:lnTo>
                    <a:pt x="0" y="400"/>
                  </a:lnTo>
                  <a:lnTo>
                    <a:pt x="0"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2" name="Freeform 571"/>
            <p:cNvSpPr>
              <a:spLocks noChangeArrowheads="1"/>
            </p:cNvSpPr>
            <p:nvPr/>
          </p:nvSpPr>
          <p:spPr bwMode="auto">
            <a:xfrm>
              <a:off x="1486" y="4357"/>
              <a:ext cx="81" cy="91"/>
            </a:xfrm>
            <a:custGeom>
              <a:avLst/>
              <a:gdLst>
                <a:gd name="T0" fmla="*/ 338 w 363"/>
                <a:gd name="T1" fmla="*/ 371 h 405"/>
                <a:gd name="T2" fmla="*/ 203 w 363"/>
                <a:gd name="T3" fmla="*/ 404 h 405"/>
                <a:gd name="T4" fmla="*/ 0 w 363"/>
                <a:gd name="T5" fmla="*/ 204 h 405"/>
                <a:gd name="T6" fmla="*/ 179 w 363"/>
                <a:gd name="T7" fmla="*/ 0 h 405"/>
                <a:gd name="T8" fmla="*/ 362 w 363"/>
                <a:gd name="T9" fmla="*/ 233 h 405"/>
                <a:gd name="T10" fmla="*/ 93 w 363"/>
                <a:gd name="T11" fmla="*/ 233 h 405"/>
                <a:gd name="T12" fmla="*/ 203 w 363"/>
                <a:gd name="T13" fmla="*/ 330 h 405"/>
                <a:gd name="T14" fmla="*/ 330 w 363"/>
                <a:gd name="T15" fmla="*/ 290 h 405"/>
                <a:gd name="T16" fmla="*/ 330 w 363"/>
                <a:gd name="T17" fmla="*/ 371 h 405"/>
                <a:gd name="T18" fmla="*/ 338 w 363"/>
                <a:gd name="T19" fmla="*/ 371 h 405"/>
                <a:gd name="T20" fmla="*/ 273 w 363"/>
                <a:gd name="T21" fmla="*/ 163 h 405"/>
                <a:gd name="T22" fmla="*/ 191 w 363"/>
                <a:gd name="T23" fmla="*/ 74 h 405"/>
                <a:gd name="T24" fmla="*/ 102 w 363"/>
                <a:gd name="T25" fmla="*/ 163 h 405"/>
                <a:gd name="T26" fmla="*/ 273 w 363"/>
                <a:gd name="T27" fmla="*/ 16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5">
                  <a:moveTo>
                    <a:pt x="338" y="371"/>
                  </a:moveTo>
                  <a:cubicBezTo>
                    <a:pt x="301" y="391"/>
                    <a:pt x="260" y="404"/>
                    <a:pt x="203" y="404"/>
                  </a:cubicBezTo>
                  <a:cubicBezTo>
                    <a:pt x="77" y="404"/>
                    <a:pt x="0" y="330"/>
                    <a:pt x="0" y="204"/>
                  </a:cubicBezTo>
                  <a:cubicBezTo>
                    <a:pt x="0" y="94"/>
                    <a:pt x="61" y="0"/>
                    <a:pt x="179" y="0"/>
                  </a:cubicBezTo>
                  <a:cubicBezTo>
                    <a:pt x="321" y="0"/>
                    <a:pt x="362" y="98"/>
                    <a:pt x="362" y="233"/>
                  </a:cubicBezTo>
                  <a:lnTo>
                    <a:pt x="93" y="233"/>
                  </a:lnTo>
                  <a:cubicBezTo>
                    <a:pt x="98" y="294"/>
                    <a:pt x="142" y="330"/>
                    <a:pt x="203" y="330"/>
                  </a:cubicBezTo>
                  <a:cubicBezTo>
                    <a:pt x="252" y="330"/>
                    <a:pt x="293" y="314"/>
                    <a:pt x="330" y="290"/>
                  </a:cubicBezTo>
                  <a:lnTo>
                    <a:pt x="330" y="371"/>
                  </a:lnTo>
                  <a:lnTo>
                    <a:pt x="338" y="371"/>
                  </a:lnTo>
                  <a:close/>
                  <a:moveTo>
                    <a:pt x="273" y="163"/>
                  </a:moveTo>
                  <a:cubicBezTo>
                    <a:pt x="269" y="115"/>
                    <a:pt x="248" y="74"/>
                    <a:pt x="191" y="74"/>
                  </a:cubicBezTo>
                  <a:cubicBezTo>
                    <a:pt x="134" y="74"/>
                    <a:pt x="106" y="115"/>
                    <a:pt x="102" y="163"/>
                  </a:cubicBezTo>
                  <a:lnTo>
                    <a:pt x="273"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3" name="Freeform 572"/>
            <p:cNvSpPr>
              <a:spLocks noChangeArrowheads="1"/>
            </p:cNvSpPr>
            <p:nvPr/>
          </p:nvSpPr>
          <p:spPr bwMode="auto">
            <a:xfrm>
              <a:off x="408" y="4593"/>
              <a:ext cx="76" cy="122"/>
            </a:xfrm>
            <a:custGeom>
              <a:avLst/>
              <a:gdLst>
                <a:gd name="T0" fmla="*/ 297 w 339"/>
                <a:gd name="T1" fmla="*/ 105 h 541"/>
                <a:gd name="T2" fmla="*/ 191 w 339"/>
                <a:gd name="T3" fmla="*/ 80 h 541"/>
                <a:gd name="T4" fmla="*/ 110 w 339"/>
                <a:gd name="T5" fmla="*/ 154 h 541"/>
                <a:gd name="T6" fmla="*/ 338 w 339"/>
                <a:gd name="T7" fmla="*/ 382 h 541"/>
                <a:gd name="T8" fmla="*/ 143 w 339"/>
                <a:gd name="T9" fmla="*/ 540 h 541"/>
                <a:gd name="T10" fmla="*/ 8 w 339"/>
                <a:gd name="T11" fmla="*/ 520 h 541"/>
                <a:gd name="T12" fmla="*/ 16 w 339"/>
                <a:gd name="T13" fmla="*/ 426 h 541"/>
                <a:gd name="T14" fmla="*/ 134 w 339"/>
                <a:gd name="T15" fmla="*/ 459 h 541"/>
                <a:gd name="T16" fmla="*/ 228 w 339"/>
                <a:gd name="T17" fmla="*/ 390 h 541"/>
                <a:gd name="T18" fmla="*/ 0 w 339"/>
                <a:gd name="T19" fmla="*/ 158 h 541"/>
                <a:gd name="T20" fmla="*/ 183 w 339"/>
                <a:gd name="T21" fmla="*/ 0 h 541"/>
                <a:gd name="T22" fmla="*/ 310 w 339"/>
                <a:gd name="T23" fmla="*/ 20 h 541"/>
                <a:gd name="T24" fmla="*/ 297 w 339"/>
                <a:gd name="T25" fmla="*/ 105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1">
                  <a:moveTo>
                    <a:pt x="297" y="105"/>
                  </a:moveTo>
                  <a:cubicBezTo>
                    <a:pt x="265" y="93"/>
                    <a:pt x="228" y="80"/>
                    <a:pt x="191" y="80"/>
                  </a:cubicBezTo>
                  <a:cubicBezTo>
                    <a:pt x="155" y="80"/>
                    <a:pt x="110" y="97"/>
                    <a:pt x="110" y="154"/>
                  </a:cubicBezTo>
                  <a:cubicBezTo>
                    <a:pt x="110" y="243"/>
                    <a:pt x="338" y="207"/>
                    <a:pt x="338" y="382"/>
                  </a:cubicBezTo>
                  <a:cubicBezTo>
                    <a:pt x="338" y="496"/>
                    <a:pt x="248" y="540"/>
                    <a:pt x="143" y="540"/>
                  </a:cubicBezTo>
                  <a:cubicBezTo>
                    <a:pt x="86" y="540"/>
                    <a:pt x="61" y="532"/>
                    <a:pt x="8" y="520"/>
                  </a:cubicBezTo>
                  <a:lnTo>
                    <a:pt x="16" y="426"/>
                  </a:lnTo>
                  <a:cubicBezTo>
                    <a:pt x="53" y="447"/>
                    <a:pt x="93" y="459"/>
                    <a:pt x="134" y="459"/>
                  </a:cubicBezTo>
                  <a:cubicBezTo>
                    <a:pt x="174" y="459"/>
                    <a:pt x="228" y="439"/>
                    <a:pt x="228" y="390"/>
                  </a:cubicBezTo>
                  <a:cubicBezTo>
                    <a:pt x="228" y="292"/>
                    <a:pt x="0" y="333"/>
                    <a:pt x="0" y="158"/>
                  </a:cubicBezTo>
                  <a:cubicBezTo>
                    <a:pt x="0" y="41"/>
                    <a:pt x="90" y="0"/>
                    <a:pt x="183" y="0"/>
                  </a:cubicBezTo>
                  <a:cubicBezTo>
                    <a:pt x="228" y="0"/>
                    <a:pt x="269" y="4"/>
                    <a:pt x="310" y="20"/>
                  </a:cubicBezTo>
                  <a:lnTo>
                    <a:pt x="297" y="105"/>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4" name="Freeform 573"/>
            <p:cNvSpPr>
              <a:spLocks noChangeArrowheads="1"/>
            </p:cNvSpPr>
            <p:nvPr/>
          </p:nvSpPr>
          <p:spPr bwMode="auto">
            <a:xfrm>
              <a:off x="495" y="4601"/>
              <a:ext cx="61" cy="114"/>
            </a:xfrm>
            <a:custGeom>
              <a:avLst/>
              <a:gdLst>
                <a:gd name="T0" fmla="*/ 73 w 274"/>
                <a:gd name="T1" fmla="*/ 183 h 505"/>
                <a:gd name="T2" fmla="*/ 0 w 274"/>
                <a:gd name="T3" fmla="*/ 183 h 505"/>
                <a:gd name="T4" fmla="*/ 0 w 274"/>
                <a:gd name="T5" fmla="*/ 109 h 505"/>
                <a:gd name="T6" fmla="*/ 73 w 274"/>
                <a:gd name="T7" fmla="*/ 109 h 505"/>
                <a:gd name="T8" fmla="*/ 73 w 274"/>
                <a:gd name="T9" fmla="*/ 32 h 505"/>
                <a:gd name="T10" fmla="*/ 175 w 274"/>
                <a:gd name="T11" fmla="*/ 0 h 505"/>
                <a:gd name="T12" fmla="*/ 175 w 274"/>
                <a:gd name="T13" fmla="*/ 109 h 505"/>
                <a:gd name="T14" fmla="*/ 264 w 274"/>
                <a:gd name="T15" fmla="*/ 109 h 505"/>
                <a:gd name="T16" fmla="*/ 264 w 274"/>
                <a:gd name="T17" fmla="*/ 183 h 505"/>
                <a:gd name="T18" fmla="*/ 175 w 274"/>
                <a:gd name="T19" fmla="*/ 183 h 505"/>
                <a:gd name="T20" fmla="*/ 175 w 274"/>
                <a:gd name="T21" fmla="*/ 362 h 505"/>
                <a:gd name="T22" fmla="*/ 224 w 274"/>
                <a:gd name="T23" fmla="*/ 427 h 505"/>
                <a:gd name="T24" fmla="*/ 269 w 274"/>
                <a:gd name="T25" fmla="*/ 415 h 505"/>
                <a:gd name="T26" fmla="*/ 273 w 274"/>
                <a:gd name="T27" fmla="*/ 496 h 505"/>
                <a:gd name="T28" fmla="*/ 199 w 274"/>
                <a:gd name="T29" fmla="*/ 504 h 505"/>
                <a:gd name="T30" fmla="*/ 77 w 274"/>
                <a:gd name="T31" fmla="*/ 378 h 505"/>
                <a:gd name="T32" fmla="*/ 77 w 274"/>
                <a:gd name="T33" fmla="*/ 183 h 505"/>
                <a:gd name="T34" fmla="*/ 73 w 274"/>
                <a:gd name="T35" fmla="*/ 18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5">
                  <a:moveTo>
                    <a:pt x="73" y="183"/>
                  </a:moveTo>
                  <a:lnTo>
                    <a:pt x="0" y="183"/>
                  </a:lnTo>
                  <a:lnTo>
                    <a:pt x="0" y="109"/>
                  </a:lnTo>
                  <a:lnTo>
                    <a:pt x="73" y="109"/>
                  </a:lnTo>
                  <a:lnTo>
                    <a:pt x="73" y="32"/>
                  </a:lnTo>
                  <a:lnTo>
                    <a:pt x="175" y="0"/>
                  </a:lnTo>
                  <a:lnTo>
                    <a:pt x="175" y="109"/>
                  </a:lnTo>
                  <a:lnTo>
                    <a:pt x="264" y="109"/>
                  </a:lnTo>
                  <a:lnTo>
                    <a:pt x="264" y="183"/>
                  </a:lnTo>
                  <a:lnTo>
                    <a:pt x="175" y="183"/>
                  </a:lnTo>
                  <a:lnTo>
                    <a:pt x="175" y="362"/>
                  </a:lnTo>
                  <a:cubicBezTo>
                    <a:pt x="175" y="394"/>
                    <a:pt x="183" y="427"/>
                    <a:pt x="224" y="427"/>
                  </a:cubicBezTo>
                  <a:cubicBezTo>
                    <a:pt x="240" y="427"/>
                    <a:pt x="260" y="423"/>
                    <a:pt x="269" y="415"/>
                  </a:cubicBezTo>
                  <a:lnTo>
                    <a:pt x="273" y="496"/>
                  </a:lnTo>
                  <a:cubicBezTo>
                    <a:pt x="252" y="500"/>
                    <a:pt x="228" y="504"/>
                    <a:pt x="199" y="504"/>
                  </a:cubicBezTo>
                  <a:cubicBezTo>
                    <a:pt x="122" y="504"/>
                    <a:pt x="77" y="456"/>
                    <a:pt x="77" y="378"/>
                  </a:cubicBezTo>
                  <a:lnTo>
                    <a:pt x="77" y="183"/>
                  </a:ln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5" name="Freeform 574"/>
            <p:cNvSpPr>
              <a:spLocks noChangeArrowheads="1"/>
            </p:cNvSpPr>
            <p:nvPr/>
          </p:nvSpPr>
          <p:spPr bwMode="auto">
            <a:xfrm>
              <a:off x="565" y="4624"/>
              <a:ext cx="78" cy="91"/>
            </a:xfrm>
            <a:custGeom>
              <a:avLst/>
              <a:gdLst>
                <a:gd name="T0" fmla="*/ 41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7 w 347"/>
                <a:gd name="T13" fmla="*/ 395 h 404"/>
                <a:gd name="T14" fmla="*/ 253 w 347"/>
                <a:gd name="T15" fmla="*/ 338 h 404"/>
                <a:gd name="T16" fmla="*/ 253 w 347"/>
                <a:gd name="T17" fmla="*/ 338 h 404"/>
                <a:gd name="T18" fmla="*/ 135 w 347"/>
                <a:gd name="T19" fmla="*/ 403 h 404"/>
                <a:gd name="T20" fmla="*/ 0 w 347"/>
                <a:gd name="T21" fmla="*/ 289 h 404"/>
                <a:gd name="T22" fmla="*/ 65 w 347"/>
                <a:gd name="T23" fmla="*/ 179 h 404"/>
                <a:gd name="T24" fmla="*/ 196 w 347"/>
                <a:gd name="T25" fmla="*/ 155 h 404"/>
                <a:gd name="T26" fmla="*/ 253 w 347"/>
                <a:gd name="T27" fmla="*/ 155 h 404"/>
                <a:gd name="T28" fmla="*/ 167 w 347"/>
                <a:gd name="T29" fmla="*/ 74 h 404"/>
                <a:gd name="T30" fmla="*/ 49 w 347"/>
                <a:gd name="T31" fmla="*/ 114 h 404"/>
                <a:gd name="T32" fmla="*/ 41 w 347"/>
                <a:gd name="T33" fmla="*/ 29 h 404"/>
                <a:gd name="T34" fmla="*/ 159 w 347"/>
                <a:gd name="T35" fmla="*/ 330 h 404"/>
                <a:gd name="T36" fmla="*/ 228 w 347"/>
                <a:gd name="T37" fmla="*/ 298 h 404"/>
                <a:gd name="T38" fmla="*/ 249 w 347"/>
                <a:gd name="T39" fmla="*/ 216 h 404"/>
                <a:gd name="T40" fmla="*/ 204 w 347"/>
                <a:gd name="T41" fmla="*/ 216 h 404"/>
                <a:gd name="T42" fmla="*/ 94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9"/>
                  </a:moveTo>
                  <a:cubicBezTo>
                    <a:pt x="82" y="13"/>
                    <a:pt x="131" y="0"/>
                    <a:pt x="175" y="0"/>
                  </a:cubicBezTo>
                  <a:cubicBezTo>
                    <a:pt x="293" y="0"/>
                    <a:pt x="342" y="49"/>
                    <a:pt x="342" y="163"/>
                  </a:cubicBezTo>
                  <a:lnTo>
                    <a:pt x="342" y="212"/>
                  </a:lnTo>
                  <a:cubicBezTo>
                    <a:pt x="342" y="253"/>
                    <a:pt x="342" y="282"/>
                    <a:pt x="342" y="310"/>
                  </a:cubicBezTo>
                  <a:cubicBezTo>
                    <a:pt x="342" y="339"/>
                    <a:pt x="346" y="367"/>
                    <a:pt x="346" y="395"/>
                  </a:cubicBezTo>
                  <a:lnTo>
                    <a:pt x="257" y="395"/>
                  </a:lnTo>
                  <a:cubicBezTo>
                    <a:pt x="253" y="375"/>
                    <a:pt x="253" y="350"/>
                    <a:pt x="253" y="338"/>
                  </a:cubicBezTo>
                  <a:lnTo>
                    <a:pt x="253" y="338"/>
                  </a:lnTo>
                  <a:cubicBezTo>
                    <a:pt x="228" y="379"/>
                    <a:pt x="179" y="403"/>
                    <a:pt x="135" y="403"/>
                  </a:cubicBezTo>
                  <a:cubicBezTo>
                    <a:pt x="65" y="403"/>
                    <a:pt x="0" y="363"/>
                    <a:pt x="0" y="289"/>
                  </a:cubicBezTo>
                  <a:cubicBezTo>
                    <a:pt x="0" y="232"/>
                    <a:pt x="28" y="200"/>
                    <a:pt x="65" y="179"/>
                  </a:cubicBezTo>
                  <a:cubicBezTo>
                    <a:pt x="101" y="159"/>
                    <a:pt x="155" y="155"/>
                    <a:pt x="196" y="155"/>
                  </a:cubicBezTo>
                  <a:lnTo>
                    <a:pt x="253" y="155"/>
                  </a:lnTo>
                  <a:cubicBezTo>
                    <a:pt x="253" y="94"/>
                    <a:pt x="224" y="74"/>
                    <a:pt x="167" y="74"/>
                  </a:cubicBezTo>
                  <a:cubicBezTo>
                    <a:pt x="126" y="74"/>
                    <a:pt x="82" y="90"/>
                    <a:pt x="49" y="114"/>
                  </a:cubicBezTo>
                  <a:lnTo>
                    <a:pt x="41" y="29"/>
                  </a:lnTo>
                  <a:close/>
                  <a:moveTo>
                    <a:pt x="159" y="330"/>
                  </a:moveTo>
                  <a:cubicBezTo>
                    <a:pt x="192" y="330"/>
                    <a:pt x="212" y="318"/>
                    <a:pt x="228" y="298"/>
                  </a:cubicBezTo>
                  <a:cubicBezTo>
                    <a:pt x="245" y="277"/>
                    <a:pt x="249" y="249"/>
                    <a:pt x="249" y="216"/>
                  </a:cubicBezTo>
                  <a:lnTo>
                    <a:pt x="204" y="216"/>
                  </a:lnTo>
                  <a:cubicBezTo>
                    <a:pt x="159" y="216"/>
                    <a:pt x="94" y="224"/>
                    <a:pt x="94" y="281"/>
                  </a:cubicBezTo>
                  <a:cubicBezTo>
                    <a:pt x="94" y="318"/>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6" name="Freeform 575"/>
            <p:cNvSpPr>
              <a:spLocks noChangeArrowheads="1"/>
            </p:cNvSpPr>
            <p:nvPr/>
          </p:nvSpPr>
          <p:spPr bwMode="auto">
            <a:xfrm>
              <a:off x="666" y="4624"/>
              <a:ext cx="51" cy="90"/>
            </a:xfrm>
            <a:custGeom>
              <a:avLst/>
              <a:gdLst>
                <a:gd name="T0" fmla="*/ 0 w 229"/>
                <a:gd name="T1" fmla="*/ 8 h 400"/>
                <a:gd name="T2" fmla="*/ 90 w 229"/>
                <a:gd name="T3" fmla="*/ 8 h 400"/>
                <a:gd name="T4" fmla="*/ 90 w 229"/>
                <a:gd name="T5" fmla="*/ 98 h 400"/>
                <a:gd name="T6" fmla="*/ 90 w 229"/>
                <a:gd name="T7" fmla="*/ 98 h 400"/>
                <a:gd name="T8" fmla="*/ 196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8"/>
                  </a:lnTo>
                  <a:lnTo>
                    <a:pt x="90" y="98"/>
                  </a:lnTo>
                  <a:cubicBezTo>
                    <a:pt x="94" y="61"/>
                    <a:pt x="134" y="0"/>
                    <a:pt x="196" y="0"/>
                  </a:cubicBezTo>
                  <a:cubicBezTo>
                    <a:pt x="204" y="0"/>
                    <a:pt x="216" y="0"/>
                    <a:pt x="228" y="4"/>
                  </a:cubicBezTo>
                  <a:lnTo>
                    <a:pt x="228" y="106"/>
                  </a:lnTo>
                  <a:cubicBezTo>
                    <a:pt x="220" y="102"/>
                    <a:pt x="200"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7" name="Freeform 576"/>
            <p:cNvSpPr>
              <a:spLocks noChangeArrowheads="1"/>
            </p:cNvSpPr>
            <p:nvPr/>
          </p:nvSpPr>
          <p:spPr bwMode="auto">
            <a:xfrm>
              <a:off x="722" y="4601"/>
              <a:ext cx="61" cy="114"/>
            </a:xfrm>
            <a:custGeom>
              <a:avLst/>
              <a:gdLst>
                <a:gd name="T0" fmla="*/ 74 w 274"/>
                <a:gd name="T1" fmla="*/ 183 h 505"/>
                <a:gd name="T2" fmla="*/ 0 w 274"/>
                <a:gd name="T3" fmla="*/ 183 h 505"/>
                <a:gd name="T4" fmla="*/ 0 w 274"/>
                <a:gd name="T5" fmla="*/ 109 h 505"/>
                <a:gd name="T6" fmla="*/ 74 w 274"/>
                <a:gd name="T7" fmla="*/ 109 h 505"/>
                <a:gd name="T8" fmla="*/ 74 w 274"/>
                <a:gd name="T9" fmla="*/ 32 h 505"/>
                <a:gd name="T10" fmla="*/ 176 w 274"/>
                <a:gd name="T11" fmla="*/ 0 h 505"/>
                <a:gd name="T12" fmla="*/ 176 w 274"/>
                <a:gd name="T13" fmla="*/ 109 h 505"/>
                <a:gd name="T14" fmla="*/ 265 w 274"/>
                <a:gd name="T15" fmla="*/ 109 h 505"/>
                <a:gd name="T16" fmla="*/ 265 w 274"/>
                <a:gd name="T17" fmla="*/ 183 h 505"/>
                <a:gd name="T18" fmla="*/ 176 w 274"/>
                <a:gd name="T19" fmla="*/ 183 h 505"/>
                <a:gd name="T20" fmla="*/ 176 w 274"/>
                <a:gd name="T21" fmla="*/ 362 h 505"/>
                <a:gd name="T22" fmla="*/ 224 w 274"/>
                <a:gd name="T23" fmla="*/ 427 h 505"/>
                <a:gd name="T24" fmla="*/ 269 w 274"/>
                <a:gd name="T25" fmla="*/ 415 h 505"/>
                <a:gd name="T26" fmla="*/ 273 w 274"/>
                <a:gd name="T27" fmla="*/ 496 h 505"/>
                <a:gd name="T28" fmla="*/ 200 w 274"/>
                <a:gd name="T29" fmla="*/ 504 h 505"/>
                <a:gd name="T30" fmla="*/ 78 w 274"/>
                <a:gd name="T31" fmla="*/ 378 h 505"/>
                <a:gd name="T32" fmla="*/ 78 w 274"/>
                <a:gd name="T33" fmla="*/ 183 h 505"/>
                <a:gd name="T34" fmla="*/ 74 w 274"/>
                <a:gd name="T35" fmla="*/ 18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5">
                  <a:moveTo>
                    <a:pt x="74" y="183"/>
                  </a:moveTo>
                  <a:lnTo>
                    <a:pt x="0" y="183"/>
                  </a:lnTo>
                  <a:lnTo>
                    <a:pt x="0" y="109"/>
                  </a:lnTo>
                  <a:lnTo>
                    <a:pt x="74" y="109"/>
                  </a:lnTo>
                  <a:lnTo>
                    <a:pt x="74" y="32"/>
                  </a:lnTo>
                  <a:lnTo>
                    <a:pt x="176" y="0"/>
                  </a:lnTo>
                  <a:lnTo>
                    <a:pt x="176" y="109"/>
                  </a:lnTo>
                  <a:lnTo>
                    <a:pt x="265" y="109"/>
                  </a:lnTo>
                  <a:lnTo>
                    <a:pt x="265" y="183"/>
                  </a:lnTo>
                  <a:lnTo>
                    <a:pt x="176" y="183"/>
                  </a:lnTo>
                  <a:lnTo>
                    <a:pt x="176" y="362"/>
                  </a:lnTo>
                  <a:cubicBezTo>
                    <a:pt x="176" y="394"/>
                    <a:pt x="184" y="427"/>
                    <a:pt x="224" y="427"/>
                  </a:cubicBezTo>
                  <a:cubicBezTo>
                    <a:pt x="241" y="427"/>
                    <a:pt x="261" y="423"/>
                    <a:pt x="269" y="415"/>
                  </a:cubicBezTo>
                  <a:lnTo>
                    <a:pt x="273" y="496"/>
                  </a:lnTo>
                  <a:cubicBezTo>
                    <a:pt x="253" y="500"/>
                    <a:pt x="228" y="504"/>
                    <a:pt x="200" y="504"/>
                  </a:cubicBezTo>
                  <a:cubicBezTo>
                    <a:pt x="123" y="504"/>
                    <a:pt x="78" y="456"/>
                    <a:pt x="78" y="378"/>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8" name="Freeform 577"/>
            <p:cNvSpPr>
              <a:spLocks noChangeArrowheads="1"/>
            </p:cNvSpPr>
            <p:nvPr/>
          </p:nvSpPr>
          <p:spPr bwMode="auto">
            <a:xfrm>
              <a:off x="798" y="4588"/>
              <a:ext cx="22" cy="125"/>
            </a:xfrm>
            <a:custGeom>
              <a:avLst/>
              <a:gdLst>
                <a:gd name="T0" fmla="*/ 0 w 103"/>
                <a:gd name="T1" fmla="*/ 0 h 554"/>
                <a:gd name="T2" fmla="*/ 102 w 103"/>
                <a:gd name="T3" fmla="*/ 0 h 554"/>
                <a:gd name="T4" fmla="*/ 102 w 103"/>
                <a:gd name="T5" fmla="*/ 97 h 554"/>
                <a:gd name="T6" fmla="*/ 0 w 103"/>
                <a:gd name="T7" fmla="*/ 97 h 554"/>
                <a:gd name="T8" fmla="*/ 0 w 103"/>
                <a:gd name="T9" fmla="*/ 0 h 554"/>
                <a:gd name="T10" fmla="*/ 0 w 103"/>
                <a:gd name="T11" fmla="*/ 166 h 554"/>
                <a:gd name="T12" fmla="*/ 102 w 103"/>
                <a:gd name="T13" fmla="*/ 166 h 554"/>
                <a:gd name="T14" fmla="*/ 102 w 103"/>
                <a:gd name="T15" fmla="*/ 553 h 554"/>
                <a:gd name="T16" fmla="*/ 0 w 103"/>
                <a:gd name="T17" fmla="*/ 553 h 554"/>
                <a:gd name="T18" fmla="*/ 0 w 103"/>
                <a:gd name="T19" fmla="*/ 166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4">
                  <a:moveTo>
                    <a:pt x="0" y="0"/>
                  </a:moveTo>
                  <a:lnTo>
                    <a:pt x="102" y="0"/>
                  </a:lnTo>
                  <a:lnTo>
                    <a:pt x="102" y="97"/>
                  </a:lnTo>
                  <a:lnTo>
                    <a:pt x="0" y="97"/>
                  </a:lnTo>
                  <a:lnTo>
                    <a:pt x="0" y="0"/>
                  </a:lnTo>
                  <a:close/>
                  <a:moveTo>
                    <a:pt x="0" y="166"/>
                  </a:moveTo>
                  <a:lnTo>
                    <a:pt x="102" y="166"/>
                  </a:lnTo>
                  <a:lnTo>
                    <a:pt x="102" y="553"/>
                  </a:lnTo>
                  <a:lnTo>
                    <a:pt x="0" y="553"/>
                  </a:lnTo>
                  <a:lnTo>
                    <a:pt x="0" y="166"/>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9" name="Freeform 578"/>
            <p:cNvSpPr>
              <a:spLocks noChangeArrowheads="1"/>
            </p:cNvSpPr>
            <p:nvPr/>
          </p:nvSpPr>
          <p:spPr bwMode="auto">
            <a:xfrm>
              <a:off x="842" y="4624"/>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8 h 396"/>
                <a:gd name="T18" fmla="*/ 191 w 359"/>
                <a:gd name="T19" fmla="*/ 78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7"/>
                    <a:pt x="175" y="0"/>
                    <a:pt x="228" y="0"/>
                  </a:cubicBezTo>
                  <a:cubicBezTo>
                    <a:pt x="317" y="0"/>
                    <a:pt x="358" y="65"/>
                    <a:pt x="358" y="151"/>
                  </a:cubicBezTo>
                  <a:lnTo>
                    <a:pt x="358" y="395"/>
                  </a:lnTo>
                  <a:lnTo>
                    <a:pt x="256" y="395"/>
                  </a:lnTo>
                  <a:lnTo>
                    <a:pt x="256" y="188"/>
                  </a:lnTo>
                  <a:cubicBezTo>
                    <a:pt x="256" y="139"/>
                    <a:pt x="256" y="78"/>
                    <a:pt x="191" y="78"/>
                  </a:cubicBezTo>
                  <a:cubicBezTo>
                    <a:pt x="118" y="78"/>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0" name="Freeform 579"/>
            <p:cNvSpPr>
              <a:spLocks noChangeArrowheads="1"/>
            </p:cNvSpPr>
            <p:nvPr/>
          </p:nvSpPr>
          <p:spPr bwMode="auto">
            <a:xfrm>
              <a:off x="944" y="4624"/>
              <a:ext cx="84" cy="127"/>
            </a:xfrm>
            <a:custGeom>
              <a:avLst/>
              <a:gdLst>
                <a:gd name="T0" fmla="*/ 374 w 375"/>
                <a:gd name="T1" fmla="*/ 8 h 563"/>
                <a:gd name="T2" fmla="*/ 374 w 375"/>
                <a:gd name="T3" fmla="*/ 359 h 563"/>
                <a:gd name="T4" fmla="*/ 171 w 375"/>
                <a:gd name="T5" fmla="*/ 562 h 563"/>
                <a:gd name="T6" fmla="*/ 36 w 375"/>
                <a:gd name="T7" fmla="*/ 538 h 563"/>
                <a:gd name="T8" fmla="*/ 44 w 375"/>
                <a:gd name="T9" fmla="*/ 452 h 563"/>
                <a:gd name="T10" fmla="*/ 158 w 375"/>
                <a:gd name="T11" fmla="*/ 485 h 563"/>
                <a:gd name="T12" fmla="*/ 277 w 375"/>
                <a:gd name="T13" fmla="*/ 334 h 563"/>
                <a:gd name="T14" fmla="*/ 277 w 375"/>
                <a:gd name="T15" fmla="*/ 334 h 563"/>
                <a:gd name="T16" fmla="*/ 158 w 375"/>
                <a:gd name="T17" fmla="*/ 395 h 563"/>
                <a:gd name="T18" fmla="*/ 0 w 375"/>
                <a:gd name="T19" fmla="*/ 200 h 563"/>
                <a:gd name="T20" fmla="*/ 163 w 375"/>
                <a:gd name="T21" fmla="*/ 0 h 563"/>
                <a:gd name="T22" fmla="*/ 281 w 375"/>
                <a:gd name="T23" fmla="*/ 61 h 563"/>
                <a:gd name="T24" fmla="*/ 281 w 375"/>
                <a:gd name="T25" fmla="*/ 61 h 563"/>
                <a:gd name="T26" fmla="*/ 281 w 375"/>
                <a:gd name="T27" fmla="*/ 8 h 563"/>
                <a:gd name="T28" fmla="*/ 374 w 375"/>
                <a:gd name="T29" fmla="*/ 8 h 563"/>
                <a:gd name="T30" fmla="*/ 272 w 375"/>
                <a:gd name="T31" fmla="*/ 200 h 563"/>
                <a:gd name="T32" fmla="*/ 187 w 375"/>
                <a:gd name="T33" fmla="*/ 82 h 563"/>
                <a:gd name="T34" fmla="*/ 97 w 375"/>
                <a:gd name="T35" fmla="*/ 204 h 563"/>
                <a:gd name="T36" fmla="*/ 183 w 375"/>
                <a:gd name="T37" fmla="*/ 322 h 563"/>
                <a:gd name="T38" fmla="*/ 272 w 375"/>
                <a:gd name="T39" fmla="*/ 20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5" h="563">
                  <a:moveTo>
                    <a:pt x="374" y="8"/>
                  </a:moveTo>
                  <a:lnTo>
                    <a:pt x="374" y="359"/>
                  </a:lnTo>
                  <a:cubicBezTo>
                    <a:pt x="374" y="464"/>
                    <a:pt x="334" y="562"/>
                    <a:pt x="171" y="562"/>
                  </a:cubicBezTo>
                  <a:cubicBezTo>
                    <a:pt x="130" y="562"/>
                    <a:pt x="85" y="558"/>
                    <a:pt x="36" y="538"/>
                  </a:cubicBezTo>
                  <a:lnTo>
                    <a:pt x="44" y="452"/>
                  </a:lnTo>
                  <a:cubicBezTo>
                    <a:pt x="77" y="469"/>
                    <a:pt x="126" y="485"/>
                    <a:pt x="158" y="485"/>
                  </a:cubicBezTo>
                  <a:cubicBezTo>
                    <a:pt x="268" y="485"/>
                    <a:pt x="277" y="403"/>
                    <a:pt x="277" y="334"/>
                  </a:cubicBezTo>
                  <a:lnTo>
                    <a:pt x="277" y="334"/>
                  </a:lnTo>
                  <a:cubicBezTo>
                    <a:pt x="256" y="367"/>
                    <a:pt x="211" y="395"/>
                    <a:pt x="158" y="395"/>
                  </a:cubicBezTo>
                  <a:cubicBezTo>
                    <a:pt x="44" y="395"/>
                    <a:pt x="0" y="306"/>
                    <a:pt x="0" y="200"/>
                  </a:cubicBezTo>
                  <a:cubicBezTo>
                    <a:pt x="0" y="106"/>
                    <a:pt x="49" y="0"/>
                    <a:pt x="163" y="0"/>
                  </a:cubicBezTo>
                  <a:cubicBezTo>
                    <a:pt x="215" y="0"/>
                    <a:pt x="252" y="17"/>
                    <a:pt x="281" y="61"/>
                  </a:cubicBezTo>
                  <a:lnTo>
                    <a:pt x="281" y="61"/>
                  </a:lnTo>
                  <a:lnTo>
                    <a:pt x="281" y="8"/>
                  </a:lnTo>
                  <a:lnTo>
                    <a:pt x="374" y="8"/>
                  </a:lnTo>
                  <a:close/>
                  <a:moveTo>
                    <a:pt x="272" y="200"/>
                  </a:moveTo>
                  <a:cubicBezTo>
                    <a:pt x="272" y="135"/>
                    <a:pt x="248" y="82"/>
                    <a:pt x="187" y="82"/>
                  </a:cubicBezTo>
                  <a:cubicBezTo>
                    <a:pt x="118" y="82"/>
                    <a:pt x="97" y="143"/>
                    <a:pt x="97" y="204"/>
                  </a:cubicBezTo>
                  <a:cubicBezTo>
                    <a:pt x="97" y="257"/>
                    <a:pt x="126" y="322"/>
                    <a:pt x="183" y="322"/>
                  </a:cubicBezTo>
                  <a:cubicBezTo>
                    <a:pt x="248" y="318"/>
                    <a:pt x="272" y="261"/>
                    <a:pt x="272" y="20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1" name="Freeform 580"/>
            <p:cNvSpPr>
              <a:spLocks noChangeArrowheads="1"/>
            </p:cNvSpPr>
            <p:nvPr/>
          </p:nvSpPr>
          <p:spPr bwMode="auto">
            <a:xfrm>
              <a:off x="1102" y="4596"/>
              <a:ext cx="100" cy="117"/>
            </a:xfrm>
            <a:custGeom>
              <a:avLst/>
              <a:gdLst>
                <a:gd name="T0" fmla="*/ 0 w 445"/>
                <a:gd name="T1" fmla="*/ 0 h 521"/>
                <a:gd name="T2" fmla="*/ 142 w 445"/>
                <a:gd name="T3" fmla="*/ 0 h 521"/>
                <a:gd name="T4" fmla="*/ 444 w 445"/>
                <a:gd name="T5" fmla="*/ 260 h 521"/>
                <a:gd name="T6" fmla="*/ 142 w 445"/>
                <a:gd name="T7" fmla="*/ 520 h 521"/>
                <a:gd name="T8" fmla="*/ 0 w 445"/>
                <a:gd name="T9" fmla="*/ 520 h 521"/>
                <a:gd name="T10" fmla="*/ 0 w 445"/>
                <a:gd name="T11" fmla="*/ 0 h 521"/>
                <a:gd name="T12" fmla="*/ 102 w 445"/>
                <a:gd name="T13" fmla="*/ 439 h 521"/>
                <a:gd name="T14" fmla="*/ 159 w 445"/>
                <a:gd name="T15" fmla="*/ 439 h 521"/>
                <a:gd name="T16" fmla="*/ 330 w 445"/>
                <a:gd name="T17" fmla="*/ 260 h 521"/>
                <a:gd name="T18" fmla="*/ 159 w 445"/>
                <a:gd name="T19" fmla="*/ 81 h 521"/>
                <a:gd name="T20" fmla="*/ 102 w 445"/>
                <a:gd name="T21" fmla="*/ 81 h 521"/>
                <a:gd name="T22" fmla="*/ 102 w 445"/>
                <a:gd name="T23" fmla="*/ 439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521">
                  <a:moveTo>
                    <a:pt x="0" y="0"/>
                  </a:moveTo>
                  <a:lnTo>
                    <a:pt x="142" y="0"/>
                  </a:lnTo>
                  <a:cubicBezTo>
                    <a:pt x="301" y="0"/>
                    <a:pt x="444" y="53"/>
                    <a:pt x="444" y="260"/>
                  </a:cubicBezTo>
                  <a:cubicBezTo>
                    <a:pt x="444" y="467"/>
                    <a:pt x="301" y="520"/>
                    <a:pt x="142" y="520"/>
                  </a:cubicBezTo>
                  <a:lnTo>
                    <a:pt x="0" y="520"/>
                  </a:lnTo>
                  <a:lnTo>
                    <a:pt x="0" y="0"/>
                  </a:lnTo>
                  <a:close/>
                  <a:moveTo>
                    <a:pt x="102" y="439"/>
                  </a:moveTo>
                  <a:lnTo>
                    <a:pt x="159" y="439"/>
                  </a:lnTo>
                  <a:cubicBezTo>
                    <a:pt x="248" y="439"/>
                    <a:pt x="330" y="374"/>
                    <a:pt x="330" y="260"/>
                  </a:cubicBezTo>
                  <a:cubicBezTo>
                    <a:pt x="330" y="146"/>
                    <a:pt x="244" y="81"/>
                    <a:pt x="159" y="81"/>
                  </a:cubicBezTo>
                  <a:lnTo>
                    <a:pt x="102" y="81"/>
                  </a:lnTo>
                  <a:lnTo>
                    <a:pt x="102" y="43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2" name="Freeform 581"/>
            <p:cNvSpPr>
              <a:spLocks noChangeArrowheads="1"/>
            </p:cNvSpPr>
            <p:nvPr/>
          </p:nvSpPr>
          <p:spPr bwMode="auto">
            <a:xfrm>
              <a:off x="1220" y="4593"/>
              <a:ext cx="76" cy="122"/>
            </a:xfrm>
            <a:custGeom>
              <a:avLst/>
              <a:gdLst>
                <a:gd name="T0" fmla="*/ 297 w 339"/>
                <a:gd name="T1" fmla="*/ 105 h 541"/>
                <a:gd name="T2" fmla="*/ 191 w 339"/>
                <a:gd name="T3" fmla="*/ 80 h 541"/>
                <a:gd name="T4" fmla="*/ 110 w 339"/>
                <a:gd name="T5" fmla="*/ 154 h 541"/>
                <a:gd name="T6" fmla="*/ 338 w 339"/>
                <a:gd name="T7" fmla="*/ 382 h 541"/>
                <a:gd name="T8" fmla="*/ 143 w 339"/>
                <a:gd name="T9" fmla="*/ 540 h 541"/>
                <a:gd name="T10" fmla="*/ 8 w 339"/>
                <a:gd name="T11" fmla="*/ 520 h 541"/>
                <a:gd name="T12" fmla="*/ 16 w 339"/>
                <a:gd name="T13" fmla="*/ 426 h 541"/>
                <a:gd name="T14" fmla="*/ 134 w 339"/>
                <a:gd name="T15" fmla="*/ 459 h 541"/>
                <a:gd name="T16" fmla="*/ 228 w 339"/>
                <a:gd name="T17" fmla="*/ 390 h 541"/>
                <a:gd name="T18" fmla="*/ 0 w 339"/>
                <a:gd name="T19" fmla="*/ 158 h 541"/>
                <a:gd name="T20" fmla="*/ 183 w 339"/>
                <a:gd name="T21" fmla="*/ 0 h 541"/>
                <a:gd name="T22" fmla="*/ 310 w 339"/>
                <a:gd name="T23" fmla="*/ 20 h 541"/>
                <a:gd name="T24" fmla="*/ 297 w 339"/>
                <a:gd name="T25" fmla="*/ 105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1">
                  <a:moveTo>
                    <a:pt x="297" y="105"/>
                  </a:moveTo>
                  <a:cubicBezTo>
                    <a:pt x="265" y="93"/>
                    <a:pt x="228" y="80"/>
                    <a:pt x="191" y="80"/>
                  </a:cubicBezTo>
                  <a:cubicBezTo>
                    <a:pt x="155" y="80"/>
                    <a:pt x="110" y="97"/>
                    <a:pt x="110" y="154"/>
                  </a:cubicBezTo>
                  <a:cubicBezTo>
                    <a:pt x="110" y="243"/>
                    <a:pt x="338" y="207"/>
                    <a:pt x="338" y="382"/>
                  </a:cubicBezTo>
                  <a:cubicBezTo>
                    <a:pt x="338" y="496"/>
                    <a:pt x="248" y="540"/>
                    <a:pt x="143" y="540"/>
                  </a:cubicBezTo>
                  <a:cubicBezTo>
                    <a:pt x="86" y="540"/>
                    <a:pt x="61" y="532"/>
                    <a:pt x="8" y="520"/>
                  </a:cubicBezTo>
                  <a:lnTo>
                    <a:pt x="16" y="426"/>
                  </a:lnTo>
                  <a:cubicBezTo>
                    <a:pt x="53" y="447"/>
                    <a:pt x="93" y="459"/>
                    <a:pt x="134" y="459"/>
                  </a:cubicBezTo>
                  <a:cubicBezTo>
                    <a:pt x="174" y="459"/>
                    <a:pt x="228" y="439"/>
                    <a:pt x="228" y="390"/>
                  </a:cubicBezTo>
                  <a:cubicBezTo>
                    <a:pt x="228" y="292"/>
                    <a:pt x="0" y="333"/>
                    <a:pt x="0" y="158"/>
                  </a:cubicBezTo>
                  <a:cubicBezTo>
                    <a:pt x="0" y="41"/>
                    <a:pt x="90" y="0"/>
                    <a:pt x="183" y="0"/>
                  </a:cubicBezTo>
                  <a:cubicBezTo>
                    <a:pt x="228" y="0"/>
                    <a:pt x="269" y="4"/>
                    <a:pt x="310" y="20"/>
                  </a:cubicBezTo>
                  <a:lnTo>
                    <a:pt x="297" y="105"/>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3" name="Freeform 582"/>
            <p:cNvSpPr>
              <a:spLocks noChangeArrowheads="1"/>
            </p:cNvSpPr>
            <p:nvPr/>
          </p:nvSpPr>
          <p:spPr bwMode="auto">
            <a:xfrm>
              <a:off x="1317" y="4596"/>
              <a:ext cx="80" cy="118"/>
            </a:xfrm>
            <a:custGeom>
              <a:avLst/>
              <a:gdLst>
                <a:gd name="T0" fmla="*/ 134 w 355"/>
                <a:gd name="T1" fmla="*/ 0 h 525"/>
                <a:gd name="T2" fmla="*/ 354 w 355"/>
                <a:gd name="T3" fmla="*/ 158 h 525"/>
                <a:gd name="T4" fmla="*/ 150 w 355"/>
                <a:gd name="T5" fmla="*/ 325 h 525"/>
                <a:gd name="T6" fmla="*/ 106 w 355"/>
                <a:gd name="T7" fmla="*/ 325 h 525"/>
                <a:gd name="T8" fmla="*/ 106 w 355"/>
                <a:gd name="T9" fmla="*/ 524 h 525"/>
                <a:gd name="T10" fmla="*/ 0 w 355"/>
                <a:gd name="T11" fmla="*/ 524 h 525"/>
                <a:gd name="T12" fmla="*/ 0 w 355"/>
                <a:gd name="T13" fmla="*/ 0 h 525"/>
                <a:gd name="T14" fmla="*/ 134 w 355"/>
                <a:gd name="T15" fmla="*/ 0 h 525"/>
                <a:gd name="T16" fmla="*/ 101 w 355"/>
                <a:gd name="T17" fmla="*/ 239 h 525"/>
                <a:gd name="T18" fmla="*/ 138 w 355"/>
                <a:gd name="T19" fmla="*/ 239 h 525"/>
                <a:gd name="T20" fmla="*/ 236 w 355"/>
                <a:gd name="T21" fmla="*/ 162 h 525"/>
                <a:gd name="T22" fmla="*/ 138 w 355"/>
                <a:gd name="T23" fmla="*/ 81 h 525"/>
                <a:gd name="T24" fmla="*/ 101 w 355"/>
                <a:gd name="T25" fmla="*/ 81 h 525"/>
                <a:gd name="T26" fmla="*/ 101 w 355"/>
                <a:gd name="T27" fmla="*/ 239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5" h="525">
                  <a:moveTo>
                    <a:pt x="134" y="0"/>
                  </a:moveTo>
                  <a:cubicBezTo>
                    <a:pt x="248" y="0"/>
                    <a:pt x="354" y="33"/>
                    <a:pt x="354" y="158"/>
                  </a:cubicBezTo>
                  <a:cubicBezTo>
                    <a:pt x="354" y="280"/>
                    <a:pt x="264" y="325"/>
                    <a:pt x="150" y="325"/>
                  </a:cubicBezTo>
                  <a:lnTo>
                    <a:pt x="106" y="325"/>
                  </a:lnTo>
                  <a:lnTo>
                    <a:pt x="106" y="524"/>
                  </a:lnTo>
                  <a:lnTo>
                    <a:pt x="0" y="524"/>
                  </a:lnTo>
                  <a:lnTo>
                    <a:pt x="0" y="0"/>
                  </a:lnTo>
                  <a:lnTo>
                    <a:pt x="134" y="0"/>
                  </a:lnTo>
                  <a:close/>
                  <a:moveTo>
                    <a:pt x="101" y="239"/>
                  </a:moveTo>
                  <a:lnTo>
                    <a:pt x="138" y="239"/>
                  </a:lnTo>
                  <a:cubicBezTo>
                    <a:pt x="191" y="239"/>
                    <a:pt x="236" y="223"/>
                    <a:pt x="236" y="162"/>
                  </a:cubicBezTo>
                  <a:cubicBezTo>
                    <a:pt x="236" y="101"/>
                    <a:pt x="191" y="81"/>
                    <a:pt x="138" y="81"/>
                  </a:cubicBezTo>
                  <a:lnTo>
                    <a:pt x="101" y="81"/>
                  </a:lnTo>
                  <a:lnTo>
                    <a:pt x="101" y="23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4" name="Freeform 583"/>
            <p:cNvSpPr>
              <a:spLocks noChangeArrowheads="1"/>
            </p:cNvSpPr>
            <p:nvPr/>
          </p:nvSpPr>
          <p:spPr bwMode="auto">
            <a:xfrm>
              <a:off x="1458" y="4587"/>
              <a:ext cx="80" cy="126"/>
            </a:xfrm>
            <a:custGeom>
              <a:avLst/>
              <a:gdLst>
                <a:gd name="T0" fmla="*/ 0 w 355"/>
                <a:gd name="T1" fmla="*/ 0 h 562"/>
                <a:gd name="T2" fmla="*/ 101 w 355"/>
                <a:gd name="T3" fmla="*/ 0 h 562"/>
                <a:gd name="T4" fmla="*/ 101 w 355"/>
                <a:gd name="T5" fmla="*/ 227 h 562"/>
                <a:gd name="T6" fmla="*/ 101 w 355"/>
                <a:gd name="T7" fmla="*/ 227 h 562"/>
                <a:gd name="T8" fmla="*/ 224 w 355"/>
                <a:gd name="T9" fmla="*/ 166 h 562"/>
                <a:gd name="T10" fmla="*/ 354 w 355"/>
                <a:gd name="T11" fmla="*/ 317 h 562"/>
                <a:gd name="T12" fmla="*/ 354 w 355"/>
                <a:gd name="T13" fmla="*/ 561 h 562"/>
                <a:gd name="T14" fmla="*/ 252 w 355"/>
                <a:gd name="T15" fmla="*/ 561 h 562"/>
                <a:gd name="T16" fmla="*/ 252 w 355"/>
                <a:gd name="T17" fmla="*/ 354 h 562"/>
                <a:gd name="T18" fmla="*/ 187 w 355"/>
                <a:gd name="T19" fmla="*/ 244 h 562"/>
                <a:gd name="T20" fmla="*/ 97 w 355"/>
                <a:gd name="T21" fmla="*/ 370 h 562"/>
                <a:gd name="T22" fmla="*/ 97 w 355"/>
                <a:gd name="T23" fmla="*/ 557 h 562"/>
                <a:gd name="T24" fmla="*/ 0 w 355"/>
                <a:gd name="T25" fmla="*/ 557 h 562"/>
                <a:gd name="T26" fmla="*/ 0 w 355"/>
                <a:gd name="T27"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5" h="562">
                  <a:moveTo>
                    <a:pt x="0" y="0"/>
                  </a:moveTo>
                  <a:lnTo>
                    <a:pt x="101" y="0"/>
                  </a:lnTo>
                  <a:lnTo>
                    <a:pt x="101" y="227"/>
                  </a:lnTo>
                  <a:lnTo>
                    <a:pt x="101" y="227"/>
                  </a:lnTo>
                  <a:cubicBezTo>
                    <a:pt x="126" y="191"/>
                    <a:pt x="171" y="166"/>
                    <a:pt x="224" y="166"/>
                  </a:cubicBezTo>
                  <a:cubicBezTo>
                    <a:pt x="313" y="166"/>
                    <a:pt x="354" y="231"/>
                    <a:pt x="354" y="317"/>
                  </a:cubicBezTo>
                  <a:lnTo>
                    <a:pt x="354" y="561"/>
                  </a:lnTo>
                  <a:lnTo>
                    <a:pt x="252" y="561"/>
                  </a:lnTo>
                  <a:lnTo>
                    <a:pt x="252" y="354"/>
                  </a:lnTo>
                  <a:cubicBezTo>
                    <a:pt x="252" y="305"/>
                    <a:pt x="252" y="244"/>
                    <a:pt x="187" y="244"/>
                  </a:cubicBezTo>
                  <a:cubicBezTo>
                    <a:pt x="114" y="244"/>
                    <a:pt x="97" y="321"/>
                    <a:pt x="97" y="370"/>
                  </a:cubicBezTo>
                  <a:lnTo>
                    <a:pt x="97" y="557"/>
                  </a:lnTo>
                  <a:lnTo>
                    <a:pt x="0" y="55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5" name="Freeform 584"/>
            <p:cNvSpPr>
              <a:spLocks noChangeArrowheads="1"/>
            </p:cNvSpPr>
            <p:nvPr/>
          </p:nvSpPr>
          <p:spPr bwMode="auto">
            <a:xfrm>
              <a:off x="1556" y="4624"/>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2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8" y="403"/>
                    <a:pt x="0" y="314"/>
                    <a:pt x="0" y="204"/>
                  </a:cubicBezTo>
                  <a:cubicBezTo>
                    <a:pt x="0" y="78"/>
                    <a:pt x="90" y="0"/>
                    <a:pt x="204" y="0"/>
                  </a:cubicBezTo>
                  <a:close/>
                  <a:moveTo>
                    <a:pt x="204" y="326"/>
                  </a:moveTo>
                  <a:cubicBezTo>
                    <a:pt x="281" y="326"/>
                    <a:pt x="302" y="257"/>
                    <a:pt x="302" y="192"/>
                  </a:cubicBezTo>
                  <a:cubicBezTo>
                    <a:pt x="302" y="131"/>
                    <a:pt x="269" y="78"/>
                    <a:pt x="204" y="78"/>
                  </a:cubicBezTo>
                  <a:cubicBezTo>
                    <a:pt x="139" y="78"/>
                    <a:pt x="106" y="135"/>
                    <a:pt x="106" y="192"/>
                  </a:cubicBezTo>
                  <a:cubicBezTo>
                    <a:pt x="106" y="257"/>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6" name="Freeform 585"/>
            <p:cNvSpPr>
              <a:spLocks noChangeArrowheads="1"/>
            </p:cNvSpPr>
            <p:nvPr/>
          </p:nvSpPr>
          <p:spPr bwMode="auto">
            <a:xfrm>
              <a:off x="1667" y="4626"/>
              <a:ext cx="80" cy="89"/>
            </a:xfrm>
            <a:custGeom>
              <a:avLst/>
              <a:gdLst>
                <a:gd name="T0" fmla="*/ 350 w 359"/>
                <a:gd name="T1" fmla="*/ 387 h 396"/>
                <a:gd name="T2" fmla="*/ 256 w 359"/>
                <a:gd name="T3" fmla="*/ 387 h 396"/>
                <a:gd name="T4" fmla="*/ 256 w 359"/>
                <a:gd name="T5" fmla="*/ 334 h 396"/>
                <a:gd name="T6" fmla="*/ 256 w 359"/>
                <a:gd name="T7" fmla="*/ 334 h 396"/>
                <a:gd name="T8" fmla="*/ 130 w 359"/>
                <a:gd name="T9" fmla="*/ 395 h 396"/>
                <a:gd name="T10" fmla="*/ 0 w 359"/>
                <a:gd name="T11" fmla="*/ 245 h 396"/>
                <a:gd name="T12" fmla="*/ 0 w 359"/>
                <a:gd name="T13" fmla="*/ 0 h 396"/>
                <a:gd name="T14" fmla="*/ 102 w 359"/>
                <a:gd name="T15" fmla="*/ 0 h 396"/>
                <a:gd name="T16" fmla="*/ 102 w 359"/>
                <a:gd name="T17" fmla="*/ 208 h 396"/>
                <a:gd name="T18" fmla="*/ 167 w 359"/>
                <a:gd name="T19" fmla="*/ 318 h 396"/>
                <a:gd name="T20" fmla="*/ 256 w 359"/>
                <a:gd name="T21" fmla="*/ 192 h 396"/>
                <a:gd name="T22" fmla="*/ 256 w 359"/>
                <a:gd name="T23" fmla="*/ 5 h 396"/>
                <a:gd name="T24" fmla="*/ 358 w 359"/>
                <a:gd name="T25" fmla="*/ 5 h 396"/>
                <a:gd name="T26" fmla="*/ 358 w 359"/>
                <a:gd name="T27" fmla="*/ 387 h 396"/>
                <a:gd name="T28" fmla="*/ 350 w 359"/>
                <a:gd name="T29" fmla="*/ 38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350" y="387"/>
                  </a:moveTo>
                  <a:lnTo>
                    <a:pt x="256" y="387"/>
                  </a:lnTo>
                  <a:lnTo>
                    <a:pt x="256" y="334"/>
                  </a:lnTo>
                  <a:lnTo>
                    <a:pt x="256" y="334"/>
                  </a:lnTo>
                  <a:cubicBezTo>
                    <a:pt x="224" y="371"/>
                    <a:pt x="183" y="395"/>
                    <a:pt x="130" y="395"/>
                  </a:cubicBezTo>
                  <a:cubicBezTo>
                    <a:pt x="41" y="395"/>
                    <a:pt x="0" y="330"/>
                    <a:pt x="0" y="245"/>
                  </a:cubicBezTo>
                  <a:lnTo>
                    <a:pt x="0" y="0"/>
                  </a:lnTo>
                  <a:lnTo>
                    <a:pt x="102" y="0"/>
                  </a:lnTo>
                  <a:lnTo>
                    <a:pt x="102" y="208"/>
                  </a:lnTo>
                  <a:cubicBezTo>
                    <a:pt x="102" y="257"/>
                    <a:pt x="102" y="318"/>
                    <a:pt x="167" y="318"/>
                  </a:cubicBezTo>
                  <a:cubicBezTo>
                    <a:pt x="240" y="318"/>
                    <a:pt x="256" y="241"/>
                    <a:pt x="256" y="192"/>
                  </a:cubicBezTo>
                  <a:lnTo>
                    <a:pt x="256" y="5"/>
                  </a:lnTo>
                  <a:lnTo>
                    <a:pt x="358" y="5"/>
                  </a:lnTo>
                  <a:lnTo>
                    <a:pt x="358" y="387"/>
                  </a:lnTo>
                  <a:lnTo>
                    <a:pt x="350" y="38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7" name="Freeform 586"/>
            <p:cNvSpPr>
              <a:spLocks noChangeArrowheads="1"/>
            </p:cNvSpPr>
            <p:nvPr/>
          </p:nvSpPr>
          <p:spPr bwMode="auto">
            <a:xfrm>
              <a:off x="1770" y="4624"/>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4" y="61"/>
                    <a:pt x="134" y="0"/>
                    <a:pt x="195" y="0"/>
                  </a:cubicBezTo>
                  <a:cubicBezTo>
                    <a:pt x="203" y="0"/>
                    <a:pt x="216" y="0"/>
                    <a:pt x="228" y="4"/>
                  </a:cubicBezTo>
                  <a:lnTo>
                    <a:pt x="228" y="106"/>
                  </a:lnTo>
                  <a:cubicBezTo>
                    <a:pt x="220" y="102"/>
                    <a:pt x="199"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8" name="Freeform 587"/>
            <p:cNvSpPr>
              <a:spLocks noChangeArrowheads="1"/>
            </p:cNvSpPr>
            <p:nvPr/>
          </p:nvSpPr>
          <p:spPr bwMode="auto">
            <a:xfrm>
              <a:off x="1837" y="4587"/>
              <a:ext cx="22" cy="126"/>
            </a:xfrm>
            <a:custGeom>
              <a:avLst/>
              <a:gdLst>
                <a:gd name="T0" fmla="*/ 0 w 103"/>
                <a:gd name="T1" fmla="*/ 0 h 562"/>
                <a:gd name="T2" fmla="*/ 102 w 103"/>
                <a:gd name="T3" fmla="*/ 0 h 562"/>
                <a:gd name="T4" fmla="*/ 102 w 103"/>
                <a:gd name="T5" fmla="*/ 561 h 562"/>
                <a:gd name="T6" fmla="*/ 0 w 103"/>
                <a:gd name="T7" fmla="*/ 561 h 562"/>
                <a:gd name="T8" fmla="*/ 0 w 103"/>
                <a:gd name="T9" fmla="*/ 0 h 562"/>
              </a:gdLst>
              <a:ahLst/>
              <a:cxnLst>
                <a:cxn ang="0">
                  <a:pos x="T0" y="T1"/>
                </a:cxn>
                <a:cxn ang="0">
                  <a:pos x="T2" y="T3"/>
                </a:cxn>
                <a:cxn ang="0">
                  <a:pos x="T4" y="T5"/>
                </a:cxn>
                <a:cxn ang="0">
                  <a:pos x="T6" y="T7"/>
                </a:cxn>
                <a:cxn ang="0">
                  <a:pos x="T8" y="T9"/>
                </a:cxn>
              </a:cxnLst>
              <a:rect l="0" t="0" r="r" b="b"/>
              <a:pathLst>
                <a:path w="103" h="562">
                  <a:moveTo>
                    <a:pt x="0" y="0"/>
                  </a:moveTo>
                  <a:lnTo>
                    <a:pt x="102" y="0"/>
                  </a:lnTo>
                  <a:lnTo>
                    <a:pt x="102" y="561"/>
                  </a:lnTo>
                  <a:lnTo>
                    <a:pt x="0" y="561"/>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9" name="Freeform 588"/>
            <p:cNvSpPr>
              <a:spLocks noChangeArrowheads="1"/>
            </p:cNvSpPr>
            <p:nvPr/>
          </p:nvSpPr>
          <p:spPr bwMode="auto">
            <a:xfrm>
              <a:off x="1875" y="4626"/>
              <a:ext cx="89" cy="125"/>
            </a:xfrm>
            <a:custGeom>
              <a:avLst/>
              <a:gdLst>
                <a:gd name="T0" fmla="*/ 199 w 396"/>
                <a:gd name="T1" fmla="*/ 281 h 555"/>
                <a:gd name="T2" fmla="*/ 199 w 396"/>
                <a:gd name="T3" fmla="*/ 281 h 555"/>
                <a:gd name="T4" fmla="*/ 293 w 396"/>
                <a:gd name="T5" fmla="*/ 0 h 555"/>
                <a:gd name="T6" fmla="*/ 395 w 396"/>
                <a:gd name="T7" fmla="*/ 0 h 555"/>
                <a:gd name="T8" fmla="*/ 248 w 396"/>
                <a:gd name="T9" fmla="*/ 383 h 555"/>
                <a:gd name="T10" fmla="*/ 90 w 396"/>
                <a:gd name="T11" fmla="*/ 554 h 555"/>
                <a:gd name="T12" fmla="*/ 20 w 396"/>
                <a:gd name="T13" fmla="*/ 542 h 555"/>
                <a:gd name="T14" fmla="*/ 28 w 396"/>
                <a:gd name="T15" fmla="*/ 469 h 555"/>
                <a:gd name="T16" fmla="*/ 81 w 396"/>
                <a:gd name="T17" fmla="*/ 477 h 555"/>
                <a:gd name="T18" fmla="*/ 147 w 396"/>
                <a:gd name="T19" fmla="*/ 408 h 555"/>
                <a:gd name="T20" fmla="*/ 0 w 396"/>
                <a:gd name="T21" fmla="*/ 0 h 555"/>
                <a:gd name="T22" fmla="*/ 110 w 396"/>
                <a:gd name="T23" fmla="*/ 0 h 555"/>
                <a:gd name="T24" fmla="*/ 199 w 396"/>
                <a:gd name="T25" fmla="*/ 28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555">
                  <a:moveTo>
                    <a:pt x="199" y="281"/>
                  </a:moveTo>
                  <a:lnTo>
                    <a:pt x="199" y="281"/>
                  </a:lnTo>
                  <a:lnTo>
                    <a:pt x="293" y="0"/>
                  </a:lnTo>
                  <a:lnTo>
                    <a:pt x="395" y="0"/>
                  </a:lnTo>
                  <a:lnTo>
                    <a:pt x="248" y="383"/>
                  </a:lnTo>
                  <a:cubicBezTo>
                    <a:pt x="216" y="469"/>
                    <a:pt x="191" y="554"/>
                    <a:pt x="90" y="554"/>
                  </a:cubicBezTo>
                  <a:cubicBezTo>
                    <a:pt x="65" y="554"/>
                    <a:pt x="41" y="550"/>
                    <a:pt x="20" y="542"/>
                  </a:cubicBezTo>
                  <a:lnTo>
                    <a:pt x="28" y="469"/>
                  </a:lnTo>
                  <a:cubicBezTo>
                    <a:pt x="41" y="473"/>
                    <a:pt x="57" y="477"/>
                    <a:pt x="81" y="477"/>
                  </a:cubicBezTo>
                  <a:cubicBezTo>
                    <a:pt x="122" y="477"/>
                    <a:pt x="147" y="448"/>
                    <a:pt x="147" y="408"/>
                  </a:cubicBezTo>
                  <a:lnTo>
                    <a:pt x="0" y="0"/>
                  </a:lnTo>
                  <a:lnTo>
                    <a:pt x="110" y="0"/>
                  </a:lnTo>
                  <a:lnTo>
                    <a:pt x="199" y="281"/>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0" name="Freeform 589"/>
            <p:cNvSpPr>
              <a:spLocks noChangeArrowheads="1"/>
            </p:cNvSpPr>
            <p:nvPr/>
          </p:nvSpPr>
          <p:spPr bwMode="auto">
            <a:xfrm>
              <a:off x="2015" y="4626"/>
              <a:ext cx="147" cy="87"/>
            </a:xfrm>
            <a:custGeom>
              <a:avLst/>
              <a:gdLst>
                <a:gd name="T0" fmla="*/ 0 w 652"/>
                <a:gd name="T1" fmla="*/ 0 h 388"/>
                <a:gd name="T2" fmla="*/ 106 w 652"/>
                <a:gd name="T3" fmla="*/ 0 h 388"/>
                <a:gd name="T4" fmla="*/ 191 w 652"/>
                <a:gd name="T5" fmla="*/ 285 h 388"/>
                <a:gd name="T6" fmla="*/ 191 w 652"/>
                <a:gd name="T7" fmla="*/ 285 h 388"/>
                <a:gd name="T8" fmla="*/ 269 w 652"/>
                <a:gd name="T9" fmla="*/ 0 h 388"/>
                <a:gd name="T10" fmla="*/ 387 w 652"/>
                <a:gd name="T11" fmla="*/ 0 h 388"/>
                <a:gd name="T12" fmla="*/ 472 w 652"/>
                <a:gd name="T13" fmla="*/ 285 h 388"/>
                <a:gd name="T14" fmla="*/ 472 w 652"/>
                <a:gd name="T15" fmla="*/ 285 h 388"/>
                <a:gd name="T16" fmla="*/ 554 w 652"/>
                <a:gd name="T17" fmla="*/ 0 h 388"/>
                <a:gd name="T18" fmla="*/ 651 w 652"/>
                <a:gd name="T19" fmla="*/ 0 h 388"/>
                <a:gd name="T20" fmla="*/ 533 w 652"/>
                <a:gd name="T21" fmla="*/ 387 h 388"/>
                <a:gd name="T22" fmla="*/ 415 w 652"/>
                <a:gd name="T23" fmla="*/ 387 h 388"/>
                <a:gd name="T24" fmla="*/ 330 w 652"/>
                <a:gd name="T25" fmla="*/ 94 h 388"/>
                <a:gd name="T26" fmla="*/ 330 w 652"/>
                <a:gd name="T27" fmla="*/ 94 h 388"/>
                <a:gd name="T28" fmla="*/ 248 w 652"/>
                <a:gd name="T29" fmla="*/ 387 h 388"/>
                <a:gd name="T30" fmla="*/ 134 w 652"/>
                <a:gd name="T31" fmla="*/ 387 h 388"/>
                <a:gd name="T32" fmla="*/ 0 w 652"/>
                <a:gd name="T33"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2" h="388">
                  <a:moveTo>
                    <a:pt x="0" y="0"/>
                  </a:moveTo>
                  <a:lnTo>
                    <a:pt x="106" y="0"/>
                  </a:lnTo>
                  <a:lnTo>
                    <a:pt x="191" y="285"/>
                  </a:lnTo>
                  <a:lnTo>
                    <a:pt x="191" y="285"/>
                  </a:lnTo>
                  <a:lnTo>
                    <a:pt x="269" y="0"/>
                  </a:lnTo>
                  <a:lnTo>
                    <a:pt x="387" y="0"/>
                  </a:lnTo>
                  <a:lnTo>
                    <a:pt x="472" y="285"/>
                  </a:lnTo>
                  <a:lnTo>
                    <a:pt x="472" y="285"/>
                  </a:lnTo>
                  <a:lnTo>
                    <a:pt x="554" y="0"/>
                  </a:lnTo>
                  <a:lnTo>
                    <a:pt x="651" y="0"/>
                  </a:lnTo>
                  <a:lnTo>
                    <a:pt x="533" y="387"/>
                  </a:lnTo>
                  <a:lnTo>
                    <a:pt x="415" y="387"/>
                  </a:lnTo>
                  <a:lnTo>
                    <a:pt x="330" y="94"/>
                  </a:lnTo>
                  <a:lnTo>
                    <a:pt x="330" y="94"/>
                  </a:lnTo>
                  <a:lnTo>
                    <a:pt x="248" y="387"/>
                  </a:lnTo>
                  <a:lnTo>
                    <a:pt x="134"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1" name="Freeform 590"/>
            <p:cNvSpPr>
              <a:spLocks noChangeArrowheads="1"/>
            </p:cNvSpPr>
            <p:nvPr/>
          </p:nvSpPr>
          <p:spPr bwMode="auto">
            <a:xfrm>
              <a:off x="2170" y="4624"/>
              <a:ext cx="78" cy="91"/>
            </a:xfrm>
            <a:custGeom>
              <a:avLst/>
              <a:gdLst>
                <a:gd name="T0" fmla="*/ 41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4 h 404"/>
                <a:gd name="T30" fmla="*/ 49 w 347"/>
                <a:gd name="T31" fmla="*/ 114 h 404"/>
                <a:gd name="T32" fmla="*/ 41 w 347"/>
                <a:gd name="T33" fmla="*/ 29 h 404"/>
                <a:gd name="T34" fmla="*/ 159 w 347"/>
                <a:gd name="T35" fmla="*/ 330 h 404"/>
                <a:gd name="T36" fmla="*/ 228 w 347"/>
                <a:gd name="T37" fmla="*/ 298 h 404"/>
                <a:gd name="T38" fmla="*/ 248 w 347"/>
                <a:gd name="T39" fmla="*/ 216 h 404"/>
                <a:gd name="T40" fmla="*/ 204 w 347"/>
                <a:gd name="T41" fmla="*/ 216 h 404"/>
                <a:gd name="T42" fmla="*/ 94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9"/>
                  </a:moveTo>
                  <a:cubicBezTo>
                    <a:pt x="81" y="13"/>
                    <a:pt x="130" y="0"/>
                    <a:pt x="175" y="0"/>
                  </a:cubicBezTo>
                  <a:cubicBezTo>
                    <a:pt x="293" y="0"/>
                    <a:pt x="342" y="49"/>
                    <a:pt x="342" y="163"/>
                  </a:cubicBezTo>
                  <a:lnTo>
                    <a:pt x="342" y="212"/>
                  </a:lnTo>
                  <a:cubicBezTo>
                    <a:pt x="342" y="253"/>
                    <a:pt x="342" y="282"/>
                    <a:pt x="342" y="310"/>
                  </a:cubicBezTo>
                  <a:cubicBezTo>
                    <a:pt x="342" y="339"/>
                    <a:pt x="346" y="367"/>
                    <a:pt x="346" y="395"/>
                  </a:cubicBezTo>
                  <a:lnTo>
                    <a:pt x="256" y="395"/>
                  </a:lnTo>
                  <a:cubicBezTo>
                    <a:pt x="252" y="375"/>
                    <a:pt x="252" y="350"/>
                    <a:pt x="252" y="338"/>
                  </a:cubicBezTo>
                  <a:lnTo>
                    <a:pt x="252" y="338"/>
                  </a:lnTo>
                  <a:cubicBezTo>
                    <a:pt x="228" y="379"/>
                    <a:pt x="179" y="403"/>
                    <a:pt x="134" y="403"/>
                  </a:cubicBezTo>
                  <a:cubicBezTo>
                    <a:pt x="65" y="403"/>
                    <a:pt x="0" y="363"/>
                    <a:pt x="0" y="289"/>
                  </a:cubicBezTo>
                  <a:cubicBezTo>
                    <a:pt x="0" y="232"/>
                    <a:pt x="28" y="200"/>
                    <a:pt x="65" y="179"/>
                  </a:cubicBezTo>
                  <a:cubicBezTo>
                    <a:pt x="102" y="159"/>
                    <a:pt x="155" y="155"/>
                    <a:pt x="195" y="155"/>
                  </a:cubicBezTo>
                  <a:lnTo>
                    <a:pt x="252" y="155"/>
                  </a:lnTo>
                  <a:cubicBezTo>
                    <a:pt x="252" y="94"/>
                    <a:pt x="224" y="74"/>
                    <a:pt x="167" y="74"/>
                  </a:cubicBezTo>
                  <a:cubicBezTo>
                    <a:pt x="126" y="74"/>
                    <a:pt x="81" y="90"/>
                    <a:pt x="49" y="114"/>
                  </a:cubicBezTo>
                  <a:lnTo>
                    <a:pt x="41" y="29"/>
                  </a:lnTo>
                  <a:close/>
                  <a:moveTo>
                    <a:pt x="159" y="330"/>
                  </a:moveTo>
                  <a:cubicBezTo>
                    <a:pt x="191" y="330"/>
                    <a:pt x="212" y="318"/>
                    <a:pt x="228" y="298"/>
                  </a:cubicBezTo>
                  <a:cubicBezTo>
                    <a:pt x="244" y="277"/>
                    <a:pt x="248" y="249"/>
                    <a:pt x="248" y="216"/>
                  </a:cubicBezTo>
                  <a:lnTo>
                    <a:pt x="204" y="216"/>
                  </a:lnTo>
                  <a:cubicBezTo>
                    <a:pt x="159" y="216"/>
                    <a:pt x="94" y="224"/>
                    <a:pt x="94" y="281"/>
                  </a:cubicBezTo>
                  <a:cubicBezTo>
                    <a:pt x="98" y="318"/>
                    <a:pt x="126"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2" name="Freeform 591"/>
            <p:cNvSpPr>
              <a:spLocks noChangeArrowheads="1"/>
            </p:cNvSpPr>
            <p:nvPr/>
          </p:nvSpPr>
          <p:spPr bwMode="auto">
            <a:xfrm>
              <a:off x="2266" y="4624"/>
              <a:ext cx="84" cy="127"/>
            </a:xfrm>
            <a:custGeom>
              <a:avLst/>
              <a:gdLst>
                <a:gd name="T0" fmla="*/ 375 w 376"/>
                <a:gd name="T1" fmla="*/ 8 h 563"/>
                <a:gd name="T2" fmla="*/ 375 w 376"/>
                <a:gd name="T3" fmla="*/ 359 h 563"/>
                <a:gd name="T4" fmla="*/ 171 w 376"/>
                <a:gd name="T5" fmla="*/ 562 h 563"/>
                <a:gd name="T6" fmla="*/ 37 w 376"/>
                <a:gd name="T7" fmla="*/ 538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3 w 376"/>
                <a:gd name="T31" fmla="*/ 200 h 563"/>
                <a:gd name="T32" fmla="*/ 188 w 376"/>
                <a:gd name="T33" fmla="*/ 82 h 563"/>
                <a:gd name="T34" fmla="*/ 98 w 376"/>
                <a:gd name="T35" fmla="*/ 204 h 563"/>
                <a:gd name="T36" fmla="*/ 184 w 376"/>
                <a:gd name="T37" fmla="*/ 322 h 563"/>
                <a:gd name="T38" fmla="*/ 273 w 376"/>
                <a:gd name="T39" fmla="*/ 20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9"/>
                  </a:lnTo>
                  <a:cubicBezTo>
                    <a:pt x="375" y="464"/>
                    <a:pt x="334" y="562"/>
                    <a:pt x="171" y="562"/>
                  </a:cubicBezTo>
                  <a:cubicBezTo>
                    <a:pt x="131" y="562"/>
                    <a:pt x="86" y="558"/>
                    <a:pt x="37" y="538"/>
                  </a:cubicBezTo>
                  <a:lnTo>
                    <a:pt x="45" y="452"/>
                  </a:lnTo>
                  <a:cubicBezTo>
                    <a:pt x="78" y="469"/>
                    <a:pt x="127" y="485"/>
                    <a:pt x="159" y="485"/>
                  </a:cubicBezTo>
                  <a:cubicBezTo>
                    <a:pt x="269" y="485"/>
                    <a:pt x="277" y="403"/>
                    <a:pt x="277" y="334"/>
                  </a:cubicBezTo>
                  <a:lnTo>
                    <a:pt x="277" y="334"/>
                  </a:lnTo>
                  <a:cubicBezTo>
                    <a:pt x="257" y="367"/>
                    <a:pt x="212" y="395"/>
                    <a:pt x="159" y="395"/>
                  </a:cubicBezTo>
                  <a:cubicBezTo>
                    <a:pt x="45" y="395"/>
                    <a:pt x="0" y="306"/>
                    <a:pt x="0" y="200"/>
                  </a:cubicBezTo>
                  <a:cubicBezTo>
                    <a:pt x="0" y="106"/>
                    <a:pt x="49" y="0"/>
                    <a:pt x="163" y="0"/>
                  </a:cubicBezTo>
                  <a:cubicBezTo>
                    <a:pt x="216" y="0"/>
                    <a:pt x="253" y="17"/>
                    <a:pt x="281" y="61"/>
                  </a:cubicBezTo>
                  <a:lnTo>
                    <a:pt x="281" y="61"/>
                  </a:lnTo>
                  <a:lnTo>
                    <a:pt x="281" y="8"/>
                  </a:lnTo>
                  <a:lnTo>
                    <a:pt x="375" y="8"/>
                  </a:lnTo>
                  <a:close/>
                  <a:moveTo>
                    <a:pt x="273" y="200"/>
                  </a:moveTo>
                  <a:cubicBezTo>
                    <a:pt x="273" y="135"/>
                    <a:pt x="249" y="82"/>
                    <a:pt x="188" y="82"/>
                  </a:cubicBezTo>
                  <a:cubicBezTo>
                    <a:pt x="118" y="82"/>
                    <a:pt x="98" y="143"/>
                    <a:pt x="98" y="204"/>
                  </a:cubicBezTo>
                  <a:cubicBezTo>
                    <a:pt x="98" y="257"/>
                    <a:pt x="127" y="322"/>
                    <a:pt x="184" y="322"/>
                  </a:cubicBezTo>
                  <a:cubicBezTo>
                    <a:pt x="249" y="318"/>
                    <a:pt x="273" y="261"/>
                    <a:pt x="273" y="20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3" name="Freeform 592"/>
            <p:cNvSpPr>
              <a:spLocks noChangeArrowheads="1"/>
            </p:cNvSpPr>
            <p:nvPr/>
          </p:nvSpPr>
          <p:spPr bwMode="auto">
            <a:xfrm>
              <a:off x="2368" y="4625"/>
              <a:ext cx="82" cy="91"/>
            </a:xfrm>
            <a:custGeom>
              <a:avLst/>
              <a:gdLst>
                <a:gd name="T0" fmla="*/ 338 w 364"/>
                <a:gd name="T1" fmla="*/ 371 h 404"/>
                <a:gd name="T2" fmla="*/ 204 w 364"/>
                <a:gd name="T3" fmla="*/ 403 h 404"/>
                <a:gd name="T4" fmla="*/ 0 w 364"/>
                <a:gd name="T5" fmla="*/ 204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69 w 364"/>
                <a:gd name="T21" fmla="*/ 159 h 404"/>
                <a:gd name="T22" fmla="*/ 188 w 364"/>
                <a:gd name="T23" fmla="*/ 70 h 404"/>
                <a:gd name="T24" fmla="*/ 98 w 364"/>
                <a:gd name="T25" fmla="*/ 159 h 404"/>
                <a:gd name="T26" fmla="*/ 269 w 364"/>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2" y="391"/>
                    <a:pt x="261" y="403"/>
                    <a:pt x="204" y="403"/>
                  </a:cubicBezTo>
                  <a:cubicBezTo>
                    <a:pt x="78" y="403"/>
                    <a:pt x="0" y="330"/>
                    <a:pt x="0" y="204"/>
                  </a:cubicBezTo>
                  <a:cubicBezTo>
                    <a:pt x="0" y="94"/>
                    <a:pt x="61" y="0"/>
                    <a:pt x="179" y="0"/>
                  </a:cubicBezTo>
                  <a:cubicBezTo>
                    <a:pt x="322" y="0"/>
                    <a:pt x="363" y="98"/>
                    <a:pt x="363" y="232"/>
                  </a:cubicBezTo>
                  <a:lnTo>
                    <a:pt x="94" y="232"/>
                  </a:lnTo>
                  <a:cubicBezTo>
                    <a:pt x="98" y="294"/>
                    <a:pt x="143" y="330"/>
                    <a:pt x="204" y="330"/>
                  </a:cubicBezTo>
                  <a:cubicBezTo>
                    <a:pt x="253" y="330"/>
                    <a:pt x="293" y="314"/>
                    <a:pt x="330" y="289"/>
                  </a:cubicBezTo>
                  <a:lnTo>
                    <a:pt x="330" y="371"/>
                  </a:lnTo>
                  <a:lnTo>
                    <a:pt x="338" y="371"/>
                  </a:lnTo>
                  <a:close/>
                  <a:moveTo>
                    <a:pt x="269" y="159"/>
                  </a:moveTo>
                  <a:cubicBezTo>
                    <a:pt x="265" y="110"/>
                    <a:pt x="245" y="70"/>
                    <a:pt x="188" y="70"/>
                  </a:cubicBezTo>
                  <a:cubicBezTo>
                    <a:pt x="131" y="70"/>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4" name="Freeform 593"/>
            <p:cNvSpPr>
              <a:spLocks noChangeArrowheads="1"/>
            </p:cNvSpPr>
            <p:nvPr/>
          </p:nvSpPr>
          <p:spPr bwMode="auto">
            <a:xfrm>
              <a:off x="399" y="4963"/>
              <a:ext cx="119" cy="117"/>
            </a:xfrm>
            <a:custGeom>
              <a:avLst/>
              <a:gdLst>
                <a:gd name="T0" fmla="*/ 208 w 531"/>
                <a:gd name="T1" fmla="*/ 0 h 522"/>
                <a:gd name="T2" fmla="*/ 326 w 531"/>
                <a:gd name="T3" fmla="*/ 0 h 522"/>
                <a:gd name="T4" fmla="*/ 530 w 531"/>
                <a:gd name="T5" fmla="*/ 521 h 522"/>
                <a:gd name="T6" fmla="*/ 412 w 531"/>
                <a:gd name="T7" fmla="*/ 521 h 522"/>
                <a:gd name="T8" fmla="*/ 367 w 531"/>
                <a:gd name="T9" fmla="*/ 403 h 522"/>
                <a:gd name="T10" fmla="*/ 155 w 531"/>
                <a:gd name="T11" fmla="*/ 403 h 522"/>
                <a:gd name="T12" fmla="*/ 110 w 531"/>
                <a:gd name="T13" fmla="*/ 521 h 522"/>
                <a:gd name="T14" fmla="*/ 0 w 531"/>
                <a:gd name="T15" fmla="*/ 521 h 522"/>
                <a:gd name="T16" fmla="*/ 208 w 531"/>
                <a:gd name="T17" fmla="*/ 0 h 522"/>
                <a:gd name="T18" fmla="*/ 265 w 531"/>
                <a:gd name="T19" fmla="*/ 101 h 522"/>
                <a:gd name="T20" fmla="*/ 265 w 531"/>
                <a:gd name="T21" fmla="*/ 101 h 522"/>
                <a:gd name="T22" fmla="*/ 188 w 531"/>
                <a:gd name="T23" fmla="*/ 317 h 522"/>
                <a:gd name="T24" fmla="*/ 342 w 531"/>
                <a:gd name="T25" fmla="*/ 317 h 522"/>
                <a:gd name="T26" fmla="*/ 265 w 531"/>
                <a:gd name="T27" fmla="*/ 101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1" h="522">
                  <a:moveTo>
                    <a:pt x="208" y="0"/>
                  </a:moveTo>
                  <a:lnTo>
                    <a:pt x="326" y="0"/>
                  </a:lnTo>
                  <a:lnTo>
                    <a:pt x="530" y="521"/>
                  </a:lnTo>
                  <a:lnTo>
                    <a:pt x="412" y="521"/>
                  </a:lnTo>
                  <a:lnTo>
                    <a:pt x="367" y="403"/>
                  </a:lnTo>
                  <a:lnTo>
                    <a:pt x="155" y="403"/>
                  </a:lnTo>
                  <a:lnTo>
                    <a:pt x="110" y="521"/>
                  </a:lnTo>
                  <a:lnTo>
                    <a:pt x="0" y="521"/>
                  </a:lnTo>
                  <a:lnTo>
                    <a:pt x="208" y="0"/>
                  </a:lnTo>
                  <a:close/>
                  <a:moveTo>
                    <a:pt x="265" y="101"/>
                  </a:moveTo>
                  <a:lnTo>
                    <a:pt x="265" y="101"/>
                  </a:lnTo>
                  <a:lnTo>
                    <a:pt x="188" y="317"/>
                  </a:lnTo>
                  <a:lnTo>
                    <a:pt x="342" y="317"/>
                  </a:lnTo>
                  <a:lnTo>
                    <a:pt x="265" y="101"/>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5" name="Freeform 594"/>
            <p:cNvSpPr>
              <a:spLocks noChangeArrowheads="1"/>
            </p:cNvSpPr>
            <p:nvPr/>
          </p:nvSpPr>
          <p:spPr bwMode="auto">
            <a:xfrm>
              <a:off x="518" y="4994"/>
              <a:ext cx="90" cy="87"/>
            </a:xfrm>
            <a:custGeom>
              <a:avLst/>
              <a:gdLst>
                <a:gd name="T0" fmla="*/ 0 w 400"/>
                <a:gd name="T1" fmla="*/ 0 h 388"/>
                <a:gd name="T2" fmla="*/ 105 w 400"/>
                <a:gd name="T3" fmla="*/ 0 h 388"/>
                <a:gd name="T4" fmla="*/ 203 w 400"/>
                <a:gd name="T5" fmla="*/ 281 h 388"/>
                <a:gd name="T6" fmla="*/ 203 w 400"/>
                <a:gd name="T7" fmla="*/ 281 h 388"/>
                <a:gd name="T8" fmla="*/ 297 w 400"/>
                <a:gd name="T9" fmla="*/ 0 h 388"/>
                <a:gd name="T10" fmla="*/ 399 w 400"/>
                <a:gd name="T11" fmla="*/ 0 h 388"/>
                <a:gd name="T12" fmla="*/ 256 w 400"/>
                <a:gd name="T13" fmla="*/ 387 h 388"/>
                <a:gd name="T14" fmla="*/ 142 w 400"/>
                <a:gd name="T15" fmla="*/ 387 h 388"/>
                <a:gd name="T16" fmla="*/ 0 w 400"/>
                <a:gd name="T17"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0" h="388">
                  <a:moveTo>
                    <a:pt x="0" y="0"/>
                  </a:moveTo>
                  <a:lnTo>
                    <a:pt x="105" y="0"/>
                  </a:lnTo>
                  <a:lnTo>
                    <a:pt x="203" y="281"/>
                  </a:lnTo>
                  <a:lnTo>
                    <a:pt x="203" y="281"/>
                  </a:lnTo>
                  <a:lnTo>
                    <a:pt x="297" y="0"/>
                  </a:lnTo>
                  <a:lnTo>
                    <a:pt x="399" y="0"/>
                  </a:lnTo>
                  <a:lnTo>
                    <a:pt x="256" y="387"/>
                  </a:lnTo>
                  <a:lnTo>
                    <a:pt x="142"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6" name="Freeform 595"/>
            <p:cNvSpPr>
              <a:spLocks noChangeArrowheads="1"/>
            </p:cNvSpPr>
            <p:nvPr/>
          </p:nvSpPr>
          <p:spPr bwMode="auto">
            <a:xfrm>
              <a:off x="616" y="4993"/>
              <a:ext cx="82" cy="91"/>
            </a:xfrm>
            <a:custGeom>
              <a:avLst/>
              <a:gdLst>
                <a:gd name="T0" fmla="*/ 338 w 364"/>
                <a:gd name="T1" fmla="*/ 370 h 404"/>
                <a:gd name="T2" fmla="*/ 204 w 364"/>
                <a:gd name="T3" fmla="*/ 403 h 404"/>
                <a:gd name="T4" fmla="*/ 0 w 364"/>
                <a:gd name="T5" fmla="*/ 203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0 h 404"/>
                <a:gd name="T18" fmla="*/ 338 w 364"/>
                <a:gd name="T19" fmla="*/ 370 h 404"/>
                <a:gd name="T20" fmla="*/ 269 w 364"/>
                <a:gd name="T21" fmla="*/ 159 h 404"/>
                <a:gd name="T22" fmla="*/ 188 w 364"/>
                <a:gd name="T23" fmla="*/ 69 h 404"/>
                <a:gd name="T24" fmla="*/ 98 w 364"/>
                <a:gd name="T25" fmla="*/ 159 h 404"/>
                <a:gd name="T26" fmla="*/ 269 w 364"/>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0"/>
                  </a:moveTo>
                  <a:cubicBezTo>
                    <a:pt x="302" y="391"/>
                    <a:pt x="261" y="403"/>
                    <a:pt x="204" y="403"/>
                  </a:cubicBezTo>
                  <a:cubicBezTo>
                    <a:pt x="78" y="403"/>
                    <a:pt x="0" y="330"/>
                    <a:pt x="0" y="203"/>
                  </a:cubicBezTo>
                  <a:cubicBezTo>
                    <a:pt x="0" y="94"/>
                    <a:pt x="61" y="0"/>
                    <a:pt x="179" y="0"/>
                  </a:cubicBezTo>
                  <a:cubicBezTo>
                    <a:pt x="322" y="0"/>
                    <a:pt x="363" y="98"/>
                    <a:pt x="363" y="232"/>
                  </a:cubicBezTo>
                  <a:lnTo>
                    <a:pt x="94" y="232"/>
                  </a:lnTo>
                  <a:cubicBezTo>
                    <a:pt x="98" y="293"/>
                    <a:pt x="143" y="330"/>
                    <a:pt x="204" y="330"/>
                  </a:cubicBezTo>
                  <a:cubicBezTo>
                    <a:pt x="253" y="330"/>
                    <a:pt x="293" y="313"/>
                    <a:pt x="330" y="289"/>
                  </a:cubicBezTo>
                  <a:lnTo>
                    <a:pt x="330" y="370"/>
                  </a:lnTo>
                  <a:lnTo>
                    <a:pt x="338" y="370"/>
                  </a:lnTo>
                  <a:close/>
                  <a:moveTo>
                    <a:pt x="269" y="159"/>
                  </a:moveTo>
                  <a:cubicBezTo>
                    <a:pt x="265" y="110"/>
                    <a:pt x="245" y="69"/>
                    <a:pt x="188" y="69"/>
                  </a:cubicBezTo>
                  <a:cubicBezTo>
                    <a:pt x="131"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7" name="Freeform 596"/>
            <p:cNvSpPr>
              <a:spLocks noChangeArrowheads="1"/>
            </p:cNvSpPr>
            <p:nvPr/>
          </p:nvSpPr>
          <p:spPr bwMode="auto">
            <a:xfrm>
              <a:off x="717" y="4992"/>
              <a:ext cx="51" cy="90"/>
            </a:xfrm>
            <a:custGeom>
              <a:avLst/>
              <a:gdLst>
                <a:gd name="T0" fmla="*/ 0 w 229"/>
                <a:gd name="T1" fmla="*/ 8 h 400"/>
                <a:gd name="T2" fmla="*/ 90 w 229"/>
                <a:gd name="T3" fmla="*/ 8 h 400"/>
                <a:gd name="T4" fmla="*/ 90 w 229"/>
                <a:gd name="T5" fmla="*/ 98 h 400"/>
                <a:gd name="T6" fmla="*/ 90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8"/>
                  </a:lnTo>
                  <a:lnTo>
                    <a:pt x="90" y="98"/>
                  </a:lnTo>
                  <a:cubicBezTo>
                    <a:pt x="94" y="61"/>
                    <a:pt x="134" y="0"/>
                    <a:pt x="195" y="0"/>
                  </a:cubicBezTo>
                  <a:cubicBezTo>
                    <a:pt x="204" y="0"/>
                    <a:pt x="216" y="0"/>
                    <a:pt x="228" y="4"/>
                  </a:cubicBezTo>
                  <a:lnTo>
                    <a:pt x="228" y="106"/>
                  </a:lnTo>
                  <a:cubicBezTo>
                    <a:pt x="220" y="102"/>
                    <a:pt x="200" y="98"/>
                    <a:pt x="183" y="98"/>
                  </a:cubicBezTo>
                  <a:cubicBezTo>
                    <a:pt x="102" y="98"/>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8" name="Freeform 597"/>
            <p:cNvSpPr>
              <a:spLocks noChangeArrowheads="1"/>
            </p:cNvSpPr>
            <p:nvPr/>
          </p:nvSpPr>
          <p:spPr bwMode="auto">
            <a:xfrm>
              <a:off x="778" y="4992"/>
              <a:ext cx="78" cy="91"/>
            </a:xfrm>
            <a:custGeom>
              <a:avLst/>
              <a:gdLst>
                <a:gd name="T0" fmla="*/ 40 w 347"/>
                <a:gd name="T1" fmla="*/ 28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0 w 347"/>
                <a:gd name="T33" fmla="*/ 28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2"/>
                  </a:lnTo>
                  <a:cubicBezTo>
                    <a:pt x="342" y="252"/>
                    <a:pt x="342" y="281"/>
                    <a:pt x="342" y="309"/>
                  </a:cubicBezTo>
                  <a:cubicBezTo>
                    <a:pt x="342" y="338"/>
                    <a:pt x="346" y="366"/>
                    <a:pt x="346" y="395"/>
                  </a:cubicBezTo>
                  <a:lnTo>
                    <a:pt x="256" y="395"/>
                  </a:lnTo>
                  <a:cubicBezTo>
                    <a:pt x="252" y="374"/>
                    <a:pt x="252" y="350"/>
                    <a:pt x="252" y="338"/>
                  </a:cubicBezTo>
                  <a:lnTo>
                    <a:pt x="252" y="338"/>
                  </a:lnTo>
                  <a:cubicBezTo>
                    <a:pt x="228" y="379"/>
                    <a:pt x="179" y="403"/>
                    <a:pt x="134" y="403"/>
                  </a:cubicBezTo>
                  <a:cubicBezTo>
                    <a:pt x="65" y="403"/>
                    <a:pt x="0" y="362"/>
                    <a:pt x="0" y="289"/>
                  </a:cubicBezTo>
                  <a:cubicBezTo>
                    <a:pt x="0" y="232"/>
                    <a:pt x="28" y="199"/>
                    <a:pt x="65" y="179"/>
                  </a:cubicBezTo>
                  <a:cubicBezTo>
                    <a:pt x="102" y="159"/>
                    <a:pt x="154" y="155"/>
                    <a:pt x="195" y="155"/>
                  </a:cubicBezTo>
                  <a:lnTo>
                    <a:pt x="252" y="155"/>
                  </a:lnTo>
                  <a:cubicBezTo>
                    <a:pt x="252" y="93"/>
                    <a:pt x="224" y="73"/>
                    <a:pt x="167" y="73"/>
                  </a:cubicBezTo>
                  <a:cubicBezTo>
                    <a:pt x="126" y="73"/>
                    <a:pt x="81" y="89"/>
                    <a:pt x="49" y="114"/>
                  </a:cubicBezTo>
                  <a:lnTo>
                    <a:pt x="40" y="28"/>
                  </a:lnTo>
                  <a:close/>
                  <a:moveTo>
                    <a:pt x="159" y="330"/>
                  </a:moveTo>
                  <a:cubicBezTo>
                    <a:pt x="191" y="330"/>
                    <a:pt x="211" y="317"/>
                    <a:pt x="228" y="297"/>
                  </a:cubicBezTo>
                  <a:cubicBezTo>
                    <a:pt x="244" y="277"/>
                    <a:pt x="248" y="248"/>
                    <a:pt x="248" y="216"/>
                  </a:cubicBezTo>
                  <a:lnTo>
                    <a:pt x="203" y="216"/>
                  </a:lnTo>
                  <a:cubicBezTo>
                    <a:pt x="159" y="216"/>
                    <a:pt x="93" y="224"/>
                    <a:pt x="93" y="281"/>
                  </a:cubicBezTo>
                  <a:cubicBezTo>
                    <a:pt x="93" y="317"/>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9" name="Freeform 598"/>
            <p:cNvSpPr>
              <a:spLocks noChangeArrowheads="1"/>
            </p:cNvSpPr>
            <p:nvPr/>
          </p:nvSpPr>
          <p:spPr bwMode="auto">
            <a:xfrm>
              <a:off x="873" y="4992"/>
              <a:ext cx="84" cy="127"/>
            </a:xfrm>
            <a:custGeom>
              <a:avLst/>
              <a:gdLst>
                <a:gd name="T0" fmla="*/ 375 w 376"/>
                <a:gd name="T1" fmla="*/ 8 h 563"/>
                <a:gd name="T2" fmla="*/ 375 w 376"/>
                <a:gd name="T3" fmla="*/ 358 h 563"/>
                <a:gd name="T4" fmla="*/ 171 w 376"/>
                <a:gd name="T5" fmla="*/ 562 h 563"/>
                <a:gd name="T6" fmla="*/ 37 w 376"/>
                <a:gd name="T7" fmla="*/ 537 h 563"/>
                <a:gd name="T8" fmla="*/ 45 w 376"/>
                <a:gd name="T9" fmla="*/ 452 h 563"/>
                <a:gd name="T10" fmla="*/ 159 w 376"/>
                <a:gd name="T11" fmla="*/ 484 h 563"/>
                <a:gd name="T12" fmla="*/ 277 w 376"/>
                <a:gd name="T13" fmla="*/ 334 h 563"/>
                <a:gd name="T14" fmla="*/ 277 w 376"/>
                <a:gd name="T15" fmla="*/ 334 h 563"/>
                <a:gd name="T16" fmla="*/ 159 w 376"/>
                <a:gd name="T17" fmla="*/ 395 h 563"/>
                <a:gd name="T18" fmla="*/ 0 w 376"/>
                <a:gd name="T19" fmla="*/ 199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3 w 376"/>
                <a:gd name="T31" fmla="*/ 199 h 563"/>
                <a:gd name="T32" fmla="*/ 187 w 376"/>
                <a:gd name="T33" fmla="*/ 81 h 563"/>
                <a:gd name="T34" fmla="*/ 98 w 376"/>
                <a:gd name="T35" fmla="*/ 203 h 563"/>
                <a:gd name="T36" fmla="*/ 183 w 376"/>
                <a:gd name="T37" fmla="*/ 321 h 563"/>
                <a:gd name="T38" fmla="*/ 273 w 376"/>
                <a:gd name="T39" fmla="*/ 199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8"/>
                    <a:pt x="37" y="537"/>
                  </a:cubicBezTo>
                  <a:lnTo>
                    <a:pt x="45" y="452"/>
                  </a:lnTo>
                  <a:cubicBezTo>
                    <a:pt x="78" y="468"/>
                    <a:pt x="126" y="484"/>
                    <a:pt x="159" y="484"/>
                  </a:cubicBezTo>
                  <a:cubicBezTo>
                    <a:pt x="269" y="484"/>
                    <a:pt x="277" y="403"/>
                    <a:pt x="277" y="334"/>
                  </a:cubicBezTo>
                  <a:lnTo>
                    <a:pt x="277" y="334"/>
                  </a:lnTo>
                  <a:cubicBezTo>
                    <a:pt x="257" y="366"/>
                    <a:pt x="212" y="395"/>
                    <a:pt x="159" y="395"/>
                  </a:cubicBezTo>
                  <a:cubicBezTo>
                    <a:pt x="45" y="395"/>
                    <a:pt x="0" y="305"/>
                    <a:pt x="0" y="199"/>
                  </a:cubicBezTo>
                  <a:cubicBezTo>
                    <a:pt x="0" y="106"/>
                    <a:pt x="49" y="0"/>
                    <a:pt x="163" y="0"/>
                  </a:cubicBezTo>
                  <a:cubicBezTo>
                    <a:pt x="216" y="0"/>
                    <a:pt x="253" y="16"/>
                    <a:pt x="281" y="61"/>
                  </a:cubicBezTo>
                  <a:lnTo>
                    <a:pt x="281" y="61"/>
                  </a:lnTo>
                  <a:lnTo>
                    <a:pt x="281" y="8"/>
                  </a:lnTo>
                  <a:lnTo>
                    <a:pt x="375" y="8"/>
                  </a:lnTo>
                  <a:close/>
                  <a:moveTo>
                    <a:pt x="273" y="199"/>
                  </a:moveTo>
                  <a:cubicBezTo>
                    <a:pt x="273" y="134"/>
                    <a:pt x="249" y="81"/>
                    <a:pt x="187" y="81"/>
                  </a:cubicBezTo>
                  <a:cubicBezTo>
                    <a:pt x="118" y="81"/>
                    <a:pt x="98" y="142"/>
                    <a:pt x="98" y="203"/>
                  </a:cubicBezTo>
                  <a:cubicBezTo>
                    <a:pt x="98" y="256"/>
                    <a:pt x="126" y="321"/>
                    <a:pt x="183" y="321"/>
                  </a:cubicBezTo>
                  <a:cubicBezTo>
                    <a:pt x="249" y="317"/>
                    <a:pt x="273" y="264"/>
                    <a:pt x="273" y="19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0" name="Freeform 599"/>
            <p:cNvSpPr>
              <a:spLocks noChangeArrowheads="1"/>
            </p:cNvSpPr>
            <p:nvPr/>
          </p:nvSpPr>
          <p:spPr bwMode="auto">
            <a:xfrm>
              <a:off x="974" y="4993"/>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0 h 404"/>
                <a:gd name="T18" fmla="*/ 338 w 363"/>
                <a:gd name="T19" fmla="*/ 370 h 404"/>
                <a:gd name="T20" fmla="*/ 273 w 363"/>
                <a:gd name="T21" fmla="*/ 159 h 404"/>
                <a:gd name="T22" fmla="*/ 191 w 363"/>
                <a:gd name="T23" fmla="*/ 69 h 404"/>
                <a:gd name="T24" fmla="*/ 102 w 363"/>
                <a:gd name="T25" fmla="*/ 159 h 404"/>
                <a:gd name="T26" fmla="*/ 273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30"/>
                    <a:pt x="0" y="203"/>
                  </a:cubicBezTo>
                  <a:cubicBezTo>
                    <a:pt x="0" y="94"/>
                    <a:pt x="61" y="0"/>
                    <a:pt x="179" y="0"/>
                  </a:cubicBezTo>
                  <a:cubicBezTo>
                    <a:pt x="322" y="0"/>
                    <a:pt x="362" y="98"/>
                    <a:pt x="362" y="232"/>
                  </a:cubicBezTo>
                  <a:lnTo>
                    <a:pt x="94" y="232"/>
                  </a:lnTo>
                  <a:cubicBezTo>
                    <a:pt x="98" y="293"/>
                    <a:pt x="143" y="330"/>
                    <a:pt x="204" y="330"/>
                  </a:cubicBezTo>
                  <a:cubicBezTo>
                    <a:pt x="252" y="330"/>
                    <a:pt x="293" y="313"/>
                    <a:pt x="330" y="289"/>
                  </a:cubicBezTo>
                  <a:lnTo>
                    <a:pt x="330" y="370"/>
                  </a:lnTo>
                  <a:lnTo>
                    <a:pt x="338" y="370"/>
                  </a:lnTo>
                  <a:close/>
                  <a:moveTo>
                    <a:pt x="273" y="159"/>
                  </a:moveTo>
                  <a:cubicBezTo>
                    <a:pt x="269" y="110"/>
                    <a:pt x="248" y="69"/>
                    <a:pt x="191" y="69"/>
                  </a:cubicBezTo>
                  <a:cubicBezTo>
                    <a:pt x="134" y="69"/>
                    <a:pt x="106" y="110"/>
                    <a:pt x="102" y="159"/>
                  </a:cubicBezTo>
                  <a:lnTo>
                    <a:pt x="273"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1" name="Freeform 600"/>
            <p:cNvSpPr>
              <a:spLocks noChangeArrowheads="1"/>
            </p:cNvSpPr>
            <p:nvPr/>
          </p:nvSpPr>
          <p:spPr bwMode="auto">
            <a:xfrm>
              <a:off x="1125" y="4963"/>
              <a:ext cx="100" cy="117"/>
            </a:xfrm>
            <a:custGeom>
              <a:avLst/>
              <a:gdLst>
                <a:gd name="T0" fmla="*/ 0 w 445"/>
                <a:gd name="T1" fmla="*/ 0 h 522"/>
                <a:gd name="T2" fmla="*/ 142 w 445"/>
                <a:gd name="T3" fmla="*/ 0 h 522"/>
                <a:gd name="T4" fmla="*/ 444 w 445"/>
                <a:gd name="T5" fmla="*/ 260 h 522"/>
                <a:gd name="T6" fmla="*/ 142 w 445"/>
                <a:gd name="T7" fmla="*/ 521 h 522"/>
                <a:gd name="T8" fmla="*/ 0 w 445"/>
                <a:gd name="T9" fmla="*/ 521 h 522"/>
                <a:gd name="T10" fmla="*/ 0 w 445"/>
                <a:gd name="T11" fmla="*/ 0 h 522"/>
                <a:gd name="T12" fmla="*/ 106 w 445"/>
                <a:gd name="T13" fmla="*/ 439 h 522"/>
                <a:gd name="T14" fmla="*/ 163 w 445"/>
                <a:gd name="T15" fmla="*/ 439 h 522"/>
                <a:gd name="T16" fmla="*/ 334 w 445"/>
                <a:gd name="T17" fmla="*/ 260 h 522"/>
                <a:gd name="T18" fmla="*/ 163 w 445"/>
                <a:gd name="T19" fmla="*/ 81 h 522"/>
                <a:gd name="T20" fmla="*/ 106 w 445"/>
                <a:gd name="T21" fmla="*/ 81 h 522"/>
                <a:gd name="T22" fmla="*/ 106 w 445"/>
                <a:gd name="T23" fmla="*/ 439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522">
                  <a:moveTo>
                    <a:pt x="0" y="0"/>
                  </a:moveTo>
                  <a:lnTo>
                    <a:pt x="142" y="0"/>
                  </a:lnTo>
                  <a:cubicBezTo>
                    <a:pt x="301" y="0"/>
                    <a:pt x="444" y="53"/>
                    <a:pt x="444" y="260"/>
                  </a:cubicBezTo>
                  <a:cubicBezTo>
                    <a:pt x="444" y="468"/>
                    <a:pt x="301" y="521"/>
                    <a:pt x="142" y="521"/>
                  </a:cubicBezTo>
                  <a:lnTo>
                    <a:pt x="0" y="521"/>
                  </a:lnTo>
                  <a:lnTo>
                    <a:pt x="0" y="0"/>
                  </a:lnTo>
                  <a:close/>
                  <a:moveTo>
                    <a:pt x="106" y="439"/>
                  </a:moveTo>
                  <a:lnTo>
                    <a:pt x="163" y="439"/>
                  </a:lnTo>
                  <a:cubicBezTo>
                    <a:pt x="252" y="439"/>
                    <a:pt x="334" y="374"/>
                    <a:pt x="334" y="260"/>
                  </a:cubicBezTo>
                  <a:cubicBezTo>
                    <a:pt x="334" y="146"/>
                    <a:pt x="248" y="81"/>
                    <a:pt x="163" y="81"/>
                  </a:cubicBezTo>
                  <a:lnTo>
                    <a:pt x="106" y="81"/>
                  </a:lnTo>
                  <a:lnTo>
                    <a:pt x="106" y="43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2" name="Freeform 601"/>
            <p:cNvSpPr>
              <a:spLocks noChangeArrowheads="1"/>
            </p:cNvSpPr>
            <p:nvPr/>
          </p:nvSpPr>
          <p:spPr bwMode="auto">
            <a:xfrm>
              <a:off x="1244" y="4960"/>
              <a:ext cx="76" cy="122"/>
            </a:xfrm>
            <a:custGeom>
              <a:avLst/>
              <a:gdLst>
                <a:gd name="T0" fmla="*/ 297 w 339"/>
                <a:gd name="T1" fmla="*/ 106 h 543"/>
                <a:gd name="T2" fmla="*/ 191 w 339"/>
                <a:gd name="T3" fmla="*/ 82 h 543"/>
                <a:gd name="T4" fmla="*/ 110 w 339"/>
                <a:gd name="T5" fmla="*/ 155 h 543"/>
                <a:gd name="T6" fmla="*/ 338 w 339"/>
                <a:gd name="T7" fmla="*/ 383 h 543"/>
                <a:gd name="T8" fmla="*/ 142 w 339"/>
                <a:gd name="T9" fmla="*/ 542 h 543"/>
                <a:gd name="T10" fmla="*/ 8 w 339"/>
                <a:gd name="T11" fmla="*/ 522 h 543"/>
                <a:gd name="T12" fmla="*/ 16 w 339"/>
                <a:gd name="T13" fmla="*/ 428 h 543"/>
                <a:gd name="T14" fmla="*/ 134 w 339"/>
                <a:gd name="T15" fmla="*/ 460 h 543"/>
                <a:gd name="T16" fmla="*/ 228 w 339"/>
                <a:gd name="T17" fmla="*/ 391 h 543"/>
                <a:gd name="T18" fmla="*/ 0 w 339"/>
                <a:gd name="T19" fmla="*/ 159 h 543"/>
                <a:gd name="T20" fmla="*/ 183 w 339"/>
                <a:gd name="T21" fmla="*/ 0 h 543"/>
                <a:gd name="T22" fmla="*/ 309 w 339"/>
                <a:gd name="T23" fmla="*/ 21 h 543"/>
                <a:gd name="T24" fmla="*/ 297 w 339"/>
                <a:gd name="T25" fmla="*/ 10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3">
                  <a:moveTo>
                    <a:pt x="297" y="106"/>
                  </a:moveTo>
                  <a:cubicBezTo>
                    <a:pt x="265" y="94"/>
                    <a:pt x="228" y="82"/>
                    <a:pt x="191" y="82"/>
                  </a:cubicBezTo>
                  <a:cubicBezTo>
                    <a:pt x="155" y="82"/>
                    <a:pt x="110" y="98"/>
                    <a:pt x="110" y="155"/>
                  </a:cubicBezTo>
                  <a:cubicBezTo>
                    <a:pt x="110" y="245"/>
                    <a:pt x="338" y="208"/>
                    <a:pt x="338" y="383"/>
                  </a:cubicBezTo>
                  <a:cubicBezTo>
                    <a:pt x="338" y="497"/>
                    <a:pt x="248" y="542"/>
                    <a:pt x="142" y="542"/>
                  </a:cubicBezTo>
                  <a:cubicBezTo>
                    <a:pt x="85" y="542"/>
                    <a:pt x="61" y="534"/>
                    <a:pt x="8" y="522"/>
                  </a:cubicBezTo>
                  <a:lnTo>
                    <a:pt x="16" y="428"/>
                  </a:lnTo>
                  <a:cubicBezTo>
                    <a:pt x="53" y="448"/>
                    <a:pt x="93" y="460"/>
                    <a:pt x="134" y="460"/>
                  </a:cubicBezTo>
                  <a:cubicBezTo>
                    <a:pt x="174" y="460"/>
                    <a:pt x="228" y="440"/>
                    <a:pt x="228" y="391"/>
                  </a:cubicBezTo>
                  <a:cubicBezTo>
                    <a:pt x="228" y="294"/>
                    <a:pt x="0" y="334"/>
                    <a:pt x="0" y="159"/>
                  </a:cubicBezTo>
                  <a:cubicBezTo>
                    <a:pt x="0" y="41"/>
                    <a:pt x="90" y="0"/>
                    <a:pt x="183" y="0"/>
                  </a:cubicBezTo>
                  <a:cubicBezTo>
                    <a:pt x="228" y="0"/>
                    <a:pt x="269" y="4"/>
                    <a:pt x="309" y="21"/>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3" name="Freeform 602"/>
            <p:cNvSpPr>
              <a:spLocks noChangeArrowheads="1"/>
            </p:cNvSpPr>
            <p:nvPr/>
          </p:nvSpPr>
          <p:spPr bwMode="auto">
            <a:xfrm>
              <a:off x="1340" y="4963"/>
              <a:ext cx="80" cy="118"/>
            </a:xfrm>
            <a:custGeom>
              <a:avLst/>
              <a:gdLst>
                <a:gd name="T0" fmla="*/ 135 w 356"/>
                <a:gd name="T1" fmla="*/ 0 h 526"/>
                <a:gd name="T2" fmla="*/ 355 w 356"/>
                <a:gd name="T3" fmla="*/ 158 h 526"/>
                <a:gd name="T4" fmla="*/ 151 w 356"/>
                <a:gd name="T5" fmla="*/ 325 h 526"/>
                <a:gd name="T6" fmla="*/ 106 w 356"/>
                <a:gd name="T7" fmla="*/ 325 h 526"/>
                <a:gd name="T8" fmla="*/ 106 w 356"/>
                <a:gd name="T9" fmla="*/ 525 h 526"/>
                <a:gd name="T10" fmla="*/ 0 w 356"/>
                <a:gd name="T11" fmla="*/ 525 h 526"/>
                <a:gd name="T12" fmla="*/ 0 w 356"/>
                <a:gd name="T13" fmla="*/ 0 h 526"/>
                <a:gd name="T14" fmla="*/ 135 w 356"/>
                <a:gd name="T15" fmla="*/ 0 h 526"/>
                <a:gd name="T16" fmla="*/ 143 w 356"/>
                <a:gd name="T17" fmla="*/ 240 h 526"/>
                <a:gd name="T18" fmla="*/ 241 w 356"/>
                <a:gd name="T19" fmla="*/ 162 h 526"/>
                <a:gd name="T20" fmla="*/ 143 w 356"/>
                <a:gd name="T21" fmla="*/ 81 h 526"/>
                <a:gd name="T22" fmla="*/ 106 w 356"/>
                <a:gd name="T23" fmla="*/ 81 h 526"/>
                <a:gd name="T24" fmla="*/ 106 w 356"/>
                <a:gd name="T25" fmla="*/ 240 h 526"/>
                <a:gd name="T26" fmla="*/ 143 w 356"/>
                <a:gd name="T27"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6" h="526">
                  <a:moveTo>
                    <a:pt x="135" y="0"/>
                  </a:moveTo>
                  <a:cubicBezTo>
                    <a:pt x="249" y="0"/>
                    <a:pt x="355" y="32"/>
                    <a:pt x="355" y="158"/>
                  </a:cubicBezTo>
                  <a:cubicBezTo>
                    <a:pt x="355" y="281"/>
                    <a:pt x="265" y="325"/>
                    <a:pt x="151" y="325"/>
                  </a:cubicBezTo>
                  <a:lnTo>
                    <a:pt x="106" y="325"/>
                  </a:lnTo>
                  <a:lnTo>
                    <a:pt x="106" y="525"/>
                  </a:lnTo>
                  <a:lnTo>
                    <a:pt x="0" y="525"/>
                  </a:lnTo>
                  <a:lnTo>
                    <a:pt x="0" y="0"/>
                  </a:lnTo>
                  <a:lnTo>
                    <a:pt x="135" y="0"/>
                  </a:lnTo>
                  <a:close/>
                  <a:moveTo>
                    <a:pt x="143" y="240"/>
                  </a:moveTo>
                  <a:cubicBezTo>
                    <a:pt x="196" y="240"/>
                    <a:pt x="241" y="224"/>
                    <a:pt x="241" y="162"/>
                  </a:cubicBezTo>
                  <a:cubicBezTo>
                    <a:pt x="241" y="101"/>
                    <a:pt x="196" y="81"/>
                    <a:pt x="143" y="81"/>
                  </a:cubicBezTo>
                  <a:lnTo>
                    <a:pt x="106" y="81"/>
                  </a:lnTo>
                  <a:lnTo>
                    <a:pt x="106" y="240"/>
                  </a:lnTo>
                  <a:lnTo>
                    <a:pt x="143"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4" name="Freeform 603"/>
            <p:cNvSpPr>
              <a:spLocks noChangeArrowheads="1"/>
            </p:cNvSpPr>
            <p:nvPr/>
          </p:nvSpPr>
          <p:spPr bwMode="auto">
            <a:xfrm>
              <a:off x="1480" y="4954"/>
              <a:ext cx="81" cy="127"/>
            </a:xfrm>
            <a:custGeom>
              <a:avLst/>
              <a:gdLst>
                <a:gd name="T0" fmla="*/ 4 w 360"/>
                <a:gd name="T1" fmla="*/ 0 h 563"/>
                <a:gd name="T2" fmla="*/ 106 w 360"/>
                <a:gd name="T3" fmla="*/ 0 h 563"/>
                <a:gd name="T4" fmla="*/ 106 w 360"/>
                <a:gd name="T5" fmla="*/ 228 h 563"/>
                <a:gd name="T6" fmla="*/ 106 w 360"/>
                <a:gd name="T7" fmla="*/ 228 h 563"/>
                <a:gd name="T8" fmla="*/ 228 w 360"/>
                <a:gd name="T9" fmla="*/ 167 h 563"/>
                <a:gd name="T10" fmla="*/ 359 w 360"/>
                <a:gd name="T11" fmla="*/ 317 h 563"/>
                <a:gd name="T12" fmla="*/ 359 w 360"/>
                <a:gd name="T13" fmla="*/ 562 h 563"/>
                <a:gd name="T14" fmla="*/ 257 w 360"/>
                <a:gd name="T15" fmla="*/ 562 h 563"/>
                <a:gd name="T16" fmla="*/ 257 w 360"/>
                <a:gd name="T17" fmla="*/ 354 h 563"/>
                <a:gd name="T18" fmla="*/ 192 w 360"/>
                <a:gd name="T19" fmla="*/ 244 h 563"/>
                <a:gd name="T20" fmla="*/ 102 w 360"/>
                <a:gd name="T21" fmla="*/ 370 h 563"/>
                <a:gd name="T22" fmla="*/ 102 w 360"/>
                <a:gd name="T23" fmla="*/ 558 h 563"/>
                <a:gd name="T24" fmla="*/ 0 w 360"/>
                <a:gd name="T25" fmla="*/ 558 h 563"/>
                <a:gd name="T26" fmla="*/ 0 w 360"/>
                <a:gd name="T27" fmla="*/ 0 h 563"/>
                <a:gd name="T28" fmla="*/ 4 w 360"/>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563">
                  <a:moveTo>
                    <a:pt x="4" y="0"/>
                  </a:moveTo>
                  <a:lnTo>
                    <a:pt x="106" y="0"/>
                  </a:lnTo>
                  <a:lnTo>
                    <a:pt x="106" y="228"/>
                  </a:lnTo>
                  <a:lnTo>
                    <a:pt x="106" y="228"/>
                  </a:lnTo>
                  <a:cubicBezTo>
                    <a:pt x="131" y="191"/>
                    <a:pt x="175" y="167"/>
                    <a:pt x="228" y="167"/>
                  </a:cubicBezTo>
                  <a:cubicBezTo>
                    <a:pt x="318" y="167"/>
                    <a:pt x="359" y="232"/>
                    <a:pt x="359" y="317"/>
                  </a:cubicBezTo>
                  <a:lnTo>
                    <a:pt x="359" y="562"/>
                  </a:lnTo>
                  <a:lnTo>
                    <a:pt x="257" y="562"/>
                  </a:lnTo>
                  <a:lnTo>
                    <a:pt x="257" y="354"/>
                  </a:lnTo>
                  <a:cubicBezTo>
                    <a:pt x="257" y="305"/>
                    <a:pt x="257" y="244"/>
                    <a:pt x="192" y="244"/>
                  </a:cubicBezTo>
                  <a:cubicBezTo>
                    <a:pt x="118" y="244"/>
                    <a:pt x="102" y="322"/>
                    <a:pt x="102" y="370"/>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5" name="Freeform 604"/>
            <p:cNvSpPr>
              <a:spLocks noChangeArrowheads="1"/>
            </p:cNvSpPr>
            <p:nvPr/>
          </p:nvSpPr>
          <p:spPr bwMode="auto">
            <a:xfrm>
              <a:off x="1579" y="4992"/>
              <a:ext cx="92" cy="91"/>
            </a:xfrm>
            <a:custGeom>
              <a:avLst/>
              <a:gdLst>
                <a:gd name="T0" fmla="*/ 204 w 408"/>
                <a:gd name="T1" fmla="*/ 0 h 404"/>
                <a:gd name="T2" fmla="*/ 407 w 408"/>
                <a:gd name="T3" fmla="*/ 203 h 404"/>
                <a:gd name="T4" fmla="*/ 204 w 408"/>
                <a:gd name="T5" fmla="*/ 403 h 404"/>
                <a:gd name="T6" fmla="*/ 0 w 408"/>
                <a:gd name="T7" fmla="*/ 203 h 404"/>
                <a:gd name="T8" fmla="*/ 204 w 408"/>
                <a:gd name="T9" fmla="*/ 0 h 404"/>
                <a:gd name="T10" fmla="*/ 204 w 408"/>
                <a:gd name="T11" fmla="*/ 326 h 404"/>
                <a:gd name="T12" fmla="*/ 301 w 408"/>
                <a:gd name="T13" fmla="*/ 191 h 404"/>
                <a:gd name="T14" fmla="*/ 204 w 408"/>
                <a:gd name="T15" fmla="*/ 77 h 404"/>
                <a:gd name="T16" fmla="*/ 106 w 408"/>
                <a:gd name="T17" fmla="*/ 191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3"/>
                  </a:cubicBezTo>
                  <a:cubicBezTo>
                    <a:pt x="407" y="313"/>
                    <a:pt x="334" y="403"/>
                    <a:pt x="204" y="403"/>
                  </a:cubicBezTo>
                  <a:cubicBezTo>
                    <a:pt x="77" y="403"/>
                    <a:pt x="0" y="313"/>
                    <a:pt x="0" y="203"/>
                  </a:cubicBezTo>
                  <a:cubicBezTo>
                    <a:pt x="4" y="77"/>
                    <a:pt x="90" y="0"/>
                    <a:pt x="204" y="0"/>
                  </a:cubicBezTo>
                  <a:close/>
                  <a:moveTo>
                    <a:pt x="204" y="326"/>
                  </a:moveTo>
                  <a:cubicBezTo>
                    <a:pt x="281" y="326"/>
                    <a:pt x="301" y="256"/>
                    <a:pt x="301" y="191"/>
                  </a:cubicBezTo>
                  <a:cubicBezTo>
                    <a:pt x="301" y="130"/>
                    <a:pt x="269" y="77"/>
                    <a:pt x="204" y="77"/>
                  </a:cubicBezTo>
                  <a:cubicBezTo>
                    <a:pt x="138" y="77"/>
                    <a:pt x="106" y="134"/>
                    <a:pt x="106" y="191"/>
                  </a:cubicBezTo>
                  <a:cubicBezTo>
                    <a:pt x="110" y="256"/>
                    <a:pt x="130"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6" name="Freeform 605"/>
            <p:cNvSpPr>
              <a:spLocks noChangeArrowheads="1"/>
            </p:cNvSpPr>
            <p:nvPr/>
          </p:nvSpPr>
          <p:spPr bwMode="auto">
            <a:xfrm>
              <a:off x="1690" y="4994"/>
              <a:ext cx="80" cy="89"/>
            </a:xfrm>
            <a:custGeom>
              <a:avLst/>
              <a:gdLst>
                <a:gd name="T0" fmla="*/ 350 w 359"/>
                <a:gd name="T1" fmla="*/ 387 h 396"/>
                <a:gd name="T2" fmla="*/ 256 w 359"/>
                <a:gd name="T3" fmla="*/ 387 h 396"/>
                <a:gd name="T4" fmla="*/ 256 w 359"/>
                <a:gd name="T5" fmla="*/ 334 h 396"/>
                <a:gd name="T6" fmla="*/ 256 w 359"/>
                <a:gd name="T7" fmla="*/ 334 h 396"/>
                <a:gd name="T8" fmla="*/ 130 w 359"/>
                <a:gd name="T9" fmla="*/ 395 h 396"/>
                <a:gd name="T10" fmla="*/ 0 w 359"/>
                <a:gd name="T11" fmla="*/ 244 h 396"/>
                <a:gd name="T12" fmla="*/ 0 w 359"/>
                <a:gd name="T13" fmla="*/ 0 h 396"/>
                <a:gd name="T14" fmla="*/ 101 w 359"/>
                <a:gd name="T15" fmla="*/ 0 h 396"/>
                <a:gd name="T16" fmla="*/ 101 w 359"/>
                <a:gd name="T17" fmla="*/ 208 h 396"/>
                <a:gd name="T18" fmla="*/ 167 w 359"/>
                <a:gd name="T19" fmla="*/ 318 h 396"/>
                <a:gd name="T20" fmla="*/ 256 w 359"/>
                <a:gd name="T21" fmla="*/ 191 h 396"/>
                <a:gd name="T22" fmla="*/ 256 w 359"/>
                <a:gd name="T23" fmla="*/ 4 h 396"/>
                <a:gd name="T24" fmla="*/ 358 w 359"/>
                <a:gd name="T25" fmla="*/ 4 h 396"/>
                <a:gd name="T26" fmla="*/ 358 w 359"/>
                <a:gd name="T27" fmla="*/ 387 h 396"/>
                <a:gd name="T28" fmla="*/ 350 w 359"/>
                <a:gd name="T29" fmla="*/ 38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350" y="387"/>
                  </a:moveTo>
                  <a:lnTo>
                    <a:pt x="256" y="387"/>
                  </a:lnTo>
                  <a:lnTo>
                    <a:pt x="256" y="334"/>
                  </a:lnTo>
                  <a:lnTo>
                    <a:pt x="256" y="334"/>
                  </a:lnTo>
                  <a:cubicBezTo>
                    <a:pt x="224" y="371"/>
                    <a:pt x="183" y="395"/>
                    <a:pt x="130" y="395"/>
                  </a:cubicBezTo>
                  <a:cubicBezTo>
                    <a:pt x="40" y="395"/>
                    <a:pt x="0" y="330"/>
                    <a:pt x="0" y="244"/>
                  </a:cubicBezTo>
                  <a:lnTo>
                    <a:pt x="0" y="0"/>
                  </a:lnTo>
                  <a:lnTo>
                    <a:pt x="101" y="0"/>
                  </a:lnTo>
                  <a:lnTo>
                    <a:pt x="101" y="208"/>
                  </a:lnTo>
                  <a:cubicBezTo>
                    <a:pt x="101" y="256"/>
                    <a:pt x="101" y="318"/>
                    <a:pt x="167" y="318"/>
                  </a:cubicBezTo>
                  <a:cubicBezTo>
                    <a:pt x="240" y="318"/>
                    <a:pt x="256" y="240"/>
                    <a:pt x="256" y="191"/>
                  </a:cubicBezTo>
                  <a:lnTo>
                    <a:pt x="256" y="4"/>
                  </a:lnTo>
                  <a:lnTo>
                    <a:pt x="358" y="4"/>
                  </a:lnTo>
                  <a:lnTo>
                    <a:pt x="358" y="387"/>
                  </a:lnTo>
                  <a:lnTo>
                    <a:pt x="350" y="38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7" name="Freeform 606"/>
            <p:cNvSpPr>
              <a:spLocks noChangeArrowheads="1"/>
            </p:cNvSpPr>
            <p:nvPr/>
          </p:nvSpPr>
          <p:spPr bwMode="auto">
            <a:xfrm>
              <a:off x="1794" y="4992"/>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1 w 229"/>
                <a:gd name="T17" fmla="*/ 256 h 400"/>
                <a:gd name="T18" fmla="*/ 101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3" y="61"/>
                    <a:pt x="134" y="0"/>
                    <a:pt x="195" y="0"/>
                  </a:cubicBezTo>
                  <a:cubicBezTo>
                    <a:pt x="203" y="0"/>
                    <a:pt x="215" y="0"/>
                    <a:pt x="228" y="4"/>
                  </a:cubicBezTo>
                  <a:lnTo>
                    <a:pt x="228" y="106"/>
                  </a:lnTo>
                  <a:cubicBezTo>
                    <a:pt x="220" y="102"/>
                    <a:pt x="199" y="98"/>
                    <a:pt x="183" y="98"/>
                  </a:cubicBezTo>
                  <a:cubicBezTo>
                    <a:pt x="101" y="98"/>
                    <a:pt x="101" y="199"/>
                    <a:pt x="101" y="256"/>
                  </a:cubicBezTo>
                  <a:lnTo>
                    <a:pt x="101"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8" name="Freeform 607"/>
            <p:cNvSpPr>
              <a:spLocks noChangeArrowheads="1"/>
            </p:cNvSpPr>
            <p:nvPr/>
          </p:nvSpPr>
          <p:spPr bwMode="auto">
            <a:xfrm>
              <a:off x="1860" y="4954"/>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9" name="Freeform 608"/>
            <p:cNvSpPr>
              <a:spLocks noChangeArrowheads="1"/>
            </p:cNvSpPr>
            <p:nvPr/>
          </p:nvSpPr>
          <p:spPr bwMode="auto">
            <a:xfrm>
              <a:off x="1898" y="4995"/>
              <a:ext cx="89" cy="125"/>
            </a:xfrm>
            <a:custGeom>
              <a:avLst/>
              <a:gdLst>
                <a:gd name="T0" fmla="*/ 199 w 396"/>
                <a:gd name="T1" fmla="*/ 281 h 555"/>
                <a:gd name="T2" fmla="*/ 199 w 396"/>
                <a:gd name="T3" fmla="*/ 281 h 555"/>
                <a:gd name="T4" fmla="*/ 293 w 396"/>
                <a:gd name="T5" fmla="*/ 0 h 555"/>
                <a:gd name="T6" fmla="*/ 395 w 396"/>
                <a:gd name="T7" fmla="*/ 0 h 555"/>
                <a:gd name="T8" fmla="*/ 248 w 396"/>
                <a:gd name="T9" fmla="*/ 383 h 555"/>
                <a:gd name="T10" fmla="*/ 89 w 396"/>
                <a:gd name="T11" fmla="*/ 554 h 555"/>
                <a:gd name="T12" fmla="*/ 20 w 396"/>
                <a:gd name="T13" fmla="*/ 542 h 555"/>
                <a:gd name="T14" fmla="*/ 28 w 396"/>
                <a:gd name="T15" fmla="*/ 468 h 555"/>
                <a:gd name="T16" fmla="*/ 81 w 396"/>
                <a:gd name="T17" fmla="*/ 476 h 555"/>
                <a:gd name="T18" fmla="*/ 146 w 396"/>
                <a:gd name="T19" fmla="*/ 407 h 555"/>
                <a:gd name="T20" fmla="*/ 0 w 396"/>
                <a:gd name="T21" fmla="*/ 0 h 555"/>
                <a:gd name="T22" fmla="*/ 110 w 396"/>
                <a:gd name="T23" fmla="*/ 0 h 555"/>
                <a:gd name="T24" fmla="*/ 199 w 396"/>
                <a:gd name="T25" fmla="*/ 28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555">
                  <a:moveTo>
                    <a:pt x="199" y="281"/>
                  </a:moveTo>
                  <a:lnTo>
                    <a:pt x="199" y="281"/>
                  </a:lnTo>
                  <a:lnTo>
                    <a:pt x="293" y="0"/>
                  </a:lnTo>
                  <a:lnTo>
                    <a:pt x="395" y="0"/>
                  </a:lnTo>
                  <a:lnTo>
                    <a:pt x="248" y="383"/>
                  </a:lnTo>
                  <a:cubicBezTo>
                    <a:pt x="216" y="468"/>
                    <a:pt x="191" y="554"/>
                    <a:pt x="89" y="554"/>
                  </a:cubicBezTo>
                  <a:cubicBezTo>
                    <a:pt x="65" y="554"/>
                    <a:pt x="40" y="550"/>
                    <a:pt x="20" y="542"/>
                  </a:cubicBezTo>
                  <a:lnTo>
                    <a:pt x="28" y="468"/>
                  </a:lnTo>
                  <a:cubicBezTo>
                    <a:pt x="40" y="472"/>
                    <a:pt x="57" y="476"/>
                    <a:pt x="81" y="476"/>
                  </a:cubicBezTo>
                  <a:cubicBezTo>
                    <a:pt x="122" y="476"/>
                    <a:pt x="146" y="448"/>
                    <a:pt x="146" y="407"/>
                  </a:cubicBezTo>
                  <a:lnTo>
                    <a:pt x="0" y="0"/>
                  </a:lnTo>
                  <a:lnTo>
                    <a:pt x="110" y="0"/>
                  </a:lnTo>
                  <a:lnTo>
                    <a:pt x="199" y="281"/>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0" name="Freeform 609"/>
            <p:cNvSpPr>
              <a:spLocks noChangeArrowheads="1"/>
            </p:cNvSpPr>
            <p:nvPr/>
          </p:nvSpPr>
          <p:spPr bwMode="auto">
            <a:xfrm>
              <a:off x="2038" y="4994"/>
              <a:ext cx="147" cy="87"/>
            </a:xfrm>
            <a:custGeom>
              <a:avLst/>
              <a:gdLst>
                <a:gd name="T0" fmla="*/ 0 w 652"/>
                <a:gd name="T1" fmla="*/ 0 h 388"/>
                <a:gd name="T2" fmla="*/ 106 w 652"/>
                <a:gd name="T3" fmla="*/ 0 h 388"/>
                <a:gd name="T4" fmla="*/ 191 w 652"/>
                <a:gd name="T5" fmla="*/ 285 h 388"/>
                <a:gd name="T6" fmla="*/ 191 w 652"/>
                <a:gd name="T7" fmla="*/ 285 h 388"/>
                <a:gd name="T8" fmla="*/ 268 w 652"/>
                <a:gd name="T9" fmla="*/ 0 h 388"/>
                <a:gd name="T10" fmla="*/ 386 w 652"/>
                <a:gd name="T11" fmla="*/ 0 h 388"/>
                <a:gd name="T12" fmla="*/ 472 w 652"/>
                <a:gd name="T13" fmla="*/ 285 h 388"/>
                <a:gd name="T14" fmla="*/ 472 w 652"/>
                <a:gd name="T15" fmla="*/ 285 h 388"/>
                <a:gd name="T16" fmla="*/ 553 w 652"/>
                <a:gd name="T17" fmla="*/ 0 h 388"/>
                <a:gd name="T18" fmla="*/ 651 w 652"/>
                <a:gd name="T19" fmla="*/ 0 h 388"/>
                <a:gd name="T20" fmla="*/ 533 w 652"/>
                <a:gd name="T21" fmla="*/ 387 h 388"/>
                <a:gd name="T22" fmla="*/ 415 w 652"/>
                <a:gd name="T23" fmla="*/ 387 h 388"/>
                <a:gd name="T24" fmla="*/ 329 w 652"/>
                <a:gd name="T25" fmla="*/ 94 h 388"/>
                <a:gd name="T26" fmla="*/ 329 w 652"/>
                <a:gd name="T27" fmla="*/ 94 h 388"/>
                <a:gd name="T28" fmla="*/ 248 w 652"/>
                <a:gd name="T29" fmla="*/ 387 h 388"/>
                <a:gd name="T30" fmla="*/ 130 w 652"/>
                <a:gd name="T31" fmla="*/ 387 h 388"/>
                <a:gd name="T32" fmla="*/ 0 w 652"/>
                <a:gd name="T33"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2" h="388">
                  <a:moveTo>
                    <a:pt x="0" y="0"/>
                  </a:moveTo>
                  <a:lnTo>
                    <a:pt x="106" y="0"/>
                  </a:lnTo>
                  <a:lnTo>
                    <a:pt x="191" y="285"/>
                  </a:lnTo>
                  <a:lnTo>
                    <a:pt x="191" y="285"/>
                  </a:lnTo>
                  <a:lnTo>
                    <a:pt x="268" y="0"/>
                  </a:lnTo>
                  <a:lnTo>
                    <a:pt x="386" y="0"/>
                  </a:lnTo>
                  <a:lnTo>
                    <a:pt x="472" y="285"/>
                  </a:lnTo>
                  <a:lnTo>
                    <a:pt x="472" y="285"/>
                  </a:lnTo>
                  <a:lnTo>
                    <a:pt x="553" y="0"/>
                  </a:lnTo>
                  <a:lnTo>
                    <a:pt x="651" y="0"/>
                  </a:lnTo>
                  <a:lnTo>
                    <a:pt x="533" y="387"/>
                  </a:lnTo>
                  <a:lnTo>
                    <a:pt x="415" y="387"/>
                  </a:lnTo>
                  <a:lnTo>
                    <a:pt x="329" y="94"/>
                  </a:lnTo>
                  <a:lnTo>
                    <a:pt x="329" y="94"/>
                  </a:lnTo>
                  <a:lnTo>
                    <a:pt x="248" y="387"/>
                  </a:lnTo>
                  <a:lnTo>
                    <a:pt x="130"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1" name="Freeform 610"/>
            <p:cNvSpPr>
              <a:spLocks noChangeArrowheads="1"/>
            </p:cNvSpPr>
            <p:nvPr/>
          </p:nvSpPr>
          <p:spPr bwMode="auto">
            <a:xfrm>
              <a:off x="2194" y="4992"/>
              <a:ext cx="78" cy="91"/>
            </a:xfrm>
            <a:custGeom>
              <a:avLst/>
              <a:gdLst>
                <a:gd name="T0" fmla="*/ 41 w 347"/>
                <a:gd name="T1" fmla="*/ 28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1 w 347"/>
                <a:gd name="T33" fmla="*/ 28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8"/>
                  </a:moveTo>
                  <a:cubicBezTo>
                    <a:pt x="81" y="12"/>
                    <a:pt x="130" y="0"/>
                    <a:pt x="175" y="0"/>
                  </a:cubicBezTo>
                  <a:cubicBezTo>
                    <a:pt x="293" y="0"/>
                    <a:pt x="342" y="49"/>
                    <a:pt x="342" y="163"/>
                  </a:cubicBezTo>
                  <a:lnTo>
                    <a:pt x="342" y="212"/>
                  </a:lnTo>
                  <a:cubicBezTo>
                    <a:pt x="342" y="252"/>
                    <a:pt x="342" y="281"/>
                    <a:pt x="342" y="309"/>
                  </a:cubicBezTo>
                  <a:cubicBezTo>
                    <a:pt x="342" y="338"/>
                    <a:pt x="346" y="366"/>
                    <a:pt x="346" y="395"/>
                  </a:cubicBezTo>
                  <a:lnTo>
                    <a:pt x="256" y="395"/>
                  </a:lnTo>
                  <a:cubicBezTo>
                    <a:pt x="252" y="374"/>
                    <a:pt x="252" y="350"/>
                    <a:pt x="252" y="338"/>
                  </a:cubicBezTo>
                  <a:lnTo>
                    <a:pt x="252" y="338"/>
                  </a:lnTo>
                  <a:cubicBezTo>
                    <a:pt x="228" y="379"/>
                    <a:pt x="179" y="403"/>
                    <a:pt x="134" y="403"/>
                  </a:cubicBezTo>
                  <a:cubicBezTo>
                    <a:pt x="65" y="403"/>
                    <a:pt x="0" y="362"/>
                    <a:pt x="0" y="289"/>
                  </a:cubicBezTo>
                  <a:cubicBezTo>
                    <a:pt x="0" y="232"/>
                    <a:pt x="28" y="199"/>
                    <a:pt x="65" y="179"/>
                  </a:cubicBezTo>
                  <a:cubicBezTo>
                    <a:pt x="102" y="159"/>
                    <a:pt x="155" y="155"/>
                    <a:pt x="195" y="155"/>
                  </a:cubicBezTo>
                  <a:lnTo>
                    <a:pt x="252" y="155"/>
                  </a:lnTo>
                  <a:cubicBezTo>
                    <a:pt x="252" y="93"/>
                    <a:pt x="224" y="73"/>
                    <a:pt x="167" y="73"/>
                  </a:cubicBezTo>
                  <a:cubicBezTo>
                    <a:pt x="126" y="73"/>
                    <a:pt x="81" y="89"/>
                    <a:pt x="49" y="114"/>
                  </a:cubicBezTo>
                  <a:lnTo>
                    <a:pt x="41" y="28"/>
                  </a:lnTo>
                  <a:close/>
                  <a:moveTo>
                    <a:pt x="159" y="330"/>
                  </a:moveTo>
                  <a:cubicBezTo>
                    <a:pt x="191" y="330"/>
                    <a:pt x="212" y="317"/>
                    <a:pt x="228" y="297"/>
                  </a:cubicBezTo>
                  <a:cubicBezTo>
                    <a:pt x="244" y="277"/>
                    <a:pt x="248" y="248"/>
                    <a:pt x="248" y="216"/>
                  </a:cubicBezTo>
                  <a:lnTo>
                    <a:pt x="203" y="216"/>
                  </a:lnTo>
                  <a:cubicBezTo>
                    <a:pt x="159" y="216"/>
                    <a:pt x="93" y="224"/>
                    <a:pt x="93" y="281"/>
                  </a:cubicBezTo>
                  <a:cubicBezTo>
                    <a:pt x="93" y="317"/>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2" name="Freeform 611"/>
            <p:cNvSpPr>
              <a:spLocks noChangeArrowheads="1"/>
            </p:cNvSpPr>
            <p:nvPr/>
          </p:nvSpPr>
          <p:spPr bwMode="auto">
            <a:xfrm>
              <a:off x="2289" y="4992"/>
              <a:ext cx="84" cy="127"/>
            </a:xfrm>
            <a:custGeom>
              <a:avLst/>
              <a:gdLst>
                <a:gd name="T0" fmla="*/ 375 w 376"/>
                <a:gd name="T1" fmla="*/ 8 h 563"/>
                <a:gd name="T2" fmla="*/ 375 w 376"/>
                <a:gd name="T3" fmla="*/ 358 h 563"/>
                <a:gd name="T4" fmla="*/ 171 w 376"/>
                <a:gd name="T5" fmla="*/ 562 h 563"/>
                <a:gd name="T6" fmla="*/ 37 w 376"/>
                <a:gd name="T7" fmla="*/ 537 h 563"/>
                <a:gd name="T8" fmla="*/ 45 w 376"/>
                <a:gd name="T9" fmla="*/ 452 h 563"/>
                <a:gd name="T10" fmla="*/ 159 w 376"/>
                <a:gd name="T11" fmla="*/ 484 h 563"/>
                <a:gd name="T12" fmla="*/ 277 w 376"/>
                <a:gd name="T13" fmla="*/ 334 h 563"/>
                <a:gd name="T14" fmla="*/ 277 w 376"/>
                <a:gd name="T15" fmla="*/ 334 h 563"/>
                <a:gd name="T16" fmla="*/ 159 w 376"/>
                <a:gd name="T17" fmla="*/ 395 h 563"/>
                <a:gd name="T18" fmla="*/ 0 w 376"/>
                <a:gd name="T19" fmla="*/ 199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3 w 376"/>
                <a:gd name="T31" fmla="*/ 199 h 563"/>
                <a:gd name="T32" fmla="*/ 187 w 376"/>
                <a:gd name="T33" fmla="*/ 81 h 563"/>
                <a:gd name="T34" fmla="*/ 98 w 376"/>
                <a:gd name="T35" fmla="*/ 203 h 563"/>
                <a:gd name="T36" fmla="*/ 183 w 376"/>
                <a:gd name="T37" fmla="*/ 321 h 563"/>
                <a:gd name="T38" fmla="*/ 273 w 376"/>
                <a:gd name="T39" fmla="*/ 199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8"/>
                    <a:pt x="37" y="537"/>
                  </a:cubicBezTo>
                  <a:lnTo>
                    <a:pt x="45" y="452"/>
                  </a:lnTo>
                  <a:cubicBezTo>
                    <a:pt x="78" y="468"/>
                    <a:pt x="126" y="484"/>
                    <a:pt x="159" y="484"/>
                  </a:cubicBezTo>
                  <a:cubicBezTo>
                    <a:pt x="269" y="484"/>
                    <a:pt x="277" y="403"/>
                    <a:pt x="277" y="334"/>
                  </a:cubicBezTo>
                  <a:lnTo>
                    <a:pt x="277" y="334"/>
                  </a:lnTo>
                  <a:cubicBezTo>
                    <a:pt x="257" y="366"/>
                    <a:pt x="212" y="395"/>
                    <a:pt x="159" y="395"/>
                  </a:cubicBezTo>
                  <a:cubicBezTo>
                    <a:pt x="45" y="395"/>
                    <a:pt x="0" y="305"/>
                    <a:pt x="0" y="199"/>
                  </a:cubicBezTo>
                  <a:cubicBezTo>
                    <a:pt x="0" y="106"/>
                    <a:pt x="49" y="0"/>
                    <a:pt x="163" y="0"/>
                  </a:cubicBezTo>
                  <a:cubicBezTo>
                    <a:pt x="216" y="0"/>
                    <a:pt x="253" y="16"/>
                    <a:pt x="281" y="61"/>
                  </a:cubicBezTo>
                  <a:lnTo>
                    <a:pt x="281" y="61"/>
                  </a:lnTo>
                  <a:lnTo>
                    <a:pt x="281" y="8"/>
                  </a:lnTo>
                  <a:lnTo>
                    <a:pt x="375" y="8"/>
                  </a:lnTo>
                  <a:close/>
                  <a:moveTo>
                    <a:pt x="273" y="199"/>
                  </a:moveTo>
                  <a:cubicBezTo>
                    <a:pt x="273" y="134"/>
                    <a:pt x="249" y="81"/>
                    <a:pt x="187" y="81"/>
                  </a:cubicBezTo>
                  <a:cubicBezTo>
                    <a:pt x="118" y="81"/>
                    <a:pt x="98" y="142"/>
                    <a:pt x="98" y="203"/>
                  </a:cubicBezTo>
                  <a:cubicBezTo>
                    <a:pt x="98" y="256"/>
                    <a:pt x="126" y="321"/>
                    <a:pt x="183" y="321"/>
                  </a:cubicBezTo>
                  <a:cubicBezTo>
                    <a:pt x="249" y="317"/>
                    <a:pt x="273" y="264"/>
                    <a:pt x="273" y="19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3" name="Freeform 612"/>
            <p:cNvSpPr>
              <a:spLocks noChangeArrowheads="1"/>
            </p:cNvSpPr>
            <p:nvPr/>
          </p:nvSpPr>
          <p:spPr bwMode="auto">
            <a:xfrm>
              <a:off x="2391" y="4993"/>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0 h 404"/>
                <a:gd name="T18" fmla="*/ 338 w 363"/>
                <a:gd name="T19" fmla="*/ 370 h 404"/>
                <a:gd name="T20" fmla="*/ 273 w 363"/>
                <a:gd name="T21" fmla="*/ 159 h 404"/>
                <a:gd name="T22" fmla="*/ 191 w 363"/>
                <a:gd name="T23" fmla="*/ 69 h 404"/>
                <a:gd name="T24" fmla="*/ 102 w 363"/>
                <a:gd name="T25" fmla="*/ 159 h 404"/>
                <a:gd name="T26" fmla="*/ 273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30"/>
                    <a:pt x="0" y="203"/>
                  </a:cubicBezTo>
                  <a:cubicBezTo>
                    <a:pt x="0" y="94"/>
                    <a:pt x="61" y="0"/>
                    <a:pt x="179" y="0"/>
                  </a:cubicBezTo>
                  <a:cubicBezTo>
                    <a:pt x="322" y="0"/>
                    <a:pt x="362" y="98"/>
                    <a:pt x="362" y="232"/>
                  </a:cubicBezTo>
                  <a:lnTo>
                    <a:pt x="94" y="232"/>
                  </a:lnTo>
                  <a:cubicBezTo>
                    <a:pt x="98" y="293"/>
                    <a:pt x="143" y="330"/>
                    <a:pt x="204" y="330"/>
                  </a:cubicBezTo>
                  <a:cubicBezTo>
                    <a:pt x="253" y="330"/>
                    <a:pt x="293" y="313"/>
                    <a:pt x="330" y="289"/>
                  </a:cubicBezTo>
                  <a:lnTo>
                    <a:pt x="330" y="370"/>
                  </a:lnTo>
                  <a:lnTo>
                    <a:pt x="338" y="370"/>
                  </a:lnTo>
                  <a:close/>
                  <a:moveTo>
                    <a:pt x="273" y="159"/>
                  </a:moveTo>
                  <a:cubicBezTo>
                    <a:pt x="269" y="110"/>
                    <a:pt x="248" y="69"/>
                    <a:pt x="191" y="69"/>
                  </a:cubicBezTo>
                  <a:cubicBezTo>
                    <a:pt x="134" y="69"/>
                    <a:pt x="106" y="110"/>
                    <a:pt x="102" y="159"/>
                  </a:cubicBezTo>
                  <a:lnTo>
                    <a:pt x="273"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4" name="Freeform 613"/>
            <p:cNvSpPr>
              <a:spLocks noChangeArrowheads="1"/>
            </p:cNvSpPr>
            <p:nvPr/>
          </p:nvSpPr>
          <p:spPr bwMode="auto">
            <a:xfrm>
              <a:off x="411" y="5331"/>
              <a:ext cx="95" cy="117"/>
            </a:xfrm>
            <a:custGeom>
              <a:avLst/>
              <a:gdLst>
                <a:gd name="T0" fmla="*/ 4 w 425"/>
                <a:gd name="T1" fmla="*/ 0 h 522"/>
                <a:gd name="T2" fmla="*/ 110 w 425"/>
                <a:gd name="T3" fmla="*/ 0 h 522"/>
                <a:gd name="T4" fmla="*/ 110 w 425"/>
                <a:gd name="T5" fmla="*/ 212 h 522"/>
                <a:gd name="T6" fmla="*/ 322 w 425"/>
                <a:gd name="T7" fmla="*/ 212 h 522"/>
                <a:gd name="T8" fmla="*/ 322 w 425"/>
                <a:gd name="T9" fmla="*/ 0 h 522"/>
                <a:gd name="T10" fmla="*/ 424 w 425"/>
                <a:gd name="T11" fmla="*/ 0 h 522"/>
                <a:gd name="T12" fmla="*/ 424 w 425"/>
                <a:gd name="T13" fmla="*/ 521 h 522"/>
                <a:gd name="T14" fmla="*/ 318 w 425"/>
                <a:gd name="T15" fmla="*/ 521 h 522"/>
                <a:gd name="T16" fmla="*/ 318 w 425"/>
                <a:gd name="T17" fmla="*/ 293 h 522"/>
                <a:gd name="T18" fmla="*/ 106 w 425"/>
                <a:gd name="T19" fmla="*/ 293 h 522"/>
                <a:gd name="T20" fmla="*/ 106 w 425"/>
                <a:gd name="T21" fmla="*/ 521 h 522"/>
                <a:gd name="T22" fmla="*/ 0 w 425"/>
                <a:gd name="T23" fmla="*/ 521 h 522"/>
                <a:gd name="T24" fmla="*/ 0 w 425"/>
                <a:gd name="T25" fmla="*/ 0 h 522"/>
                <a:gd name="T26" fmla="*/ 4 w 425"/>
                <a:gd name="T27"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5" h="522">
                  <a:moveTo>
                    <a:pt x="4" y="0"/>
                  </a:moveTo>
                  <a:lnTo>
                    <a:pt x="110" y="0"/>
                  </a:lnTo>
                  <a:lnTo>
                    <a:pt x="110" y="212"/>
                  </a:lnTo>
                  <a:lnTo>
                    <a:pt x="322" y="212"/>
                  </a:lnTo>
                  <a:lnTo>
                    <a:pt x="322" y="0"/>
                  </a:lnTo>
                  <a:lnTo>
                    <a:pt x="424" y="0"/>
                  </a:lnTo>
                  <a:lnTo>
                    <a:pt x="424" y="521"/>
                  </a:lnTo>
                  <a:lnTo>
                    <a:pt x="318" y="521"/>
                  </a:lnTo>
                  <a:lnTo>
                    <a:pt x="318" y="293"/>
                  </a:lnTo>
                  <a:lnTo>
                    <a:pt x="106" y="293"/>
                  </a:lnTo>
                  <a:lnTo>
                    <a:pt x="106" y="521"/>
                  </a:lnTo>
                  <a:lnTo>
                    <a:pt x="0" y="521"/>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5" name="Freeform 614"/>
            <p:cNvSpPr>
              <a:spLocks noChangeArrowheads="1"/>
            </p:cNvSpPr>
            <p:nvPr/>
          </p:nvSpPr>
          <p:spPr bwMode="auto">
            <a:xfrm>
              <a:off x="533" y="5324"/>
              <a:ext cx="22" cy="125"/>
            </a:xfrm>
            <a:custGeom>
              <a:avLst/>
              <a:gdLst>
                <a:gd name="T0" fmla="*/ 0 w 103"/>
                <a:gd name="T1" fmla="*/ 0 h 554"/>
                <a:gd name="T2" fmla="*/ 102 w 103"/>
                <a:gd name="T3" fmla="*/ 0 h 554"/>
                <a:gd name="T4" fmla="*/ 102 w 103"/>
                <a:gd name="T5" fmla="*/ 97 h 554"/>
                <a:gd name="T6" fmla="*/ 0 w 103"/>
                <a:gd name="T7" fmla="*/ 97 h 554"/>
                <a:gd name="T8" fmla="*/ 0 w 103"/>
                <a:gd name="T9" fmla="*/ 0 h 554"/>
                <a:gd name="T10" fmla="*/ 0 w 103"/>
                <a:gd name="T11" fmla="*/ 167 h 554"/>
                <a:gd name="T12" fmla="*/ 102 w 103"/>
                <a:gd name="T13" fmla="*/ 167 h 554"/>
                <a:gd name="T14" fmla="*/ 102 w 103"/>
                <a:gd name="T15" fmla="*/ 553 h 554"/>
                <a:gd name="T16" fmla="*/ 0 w 103"/>
                <a:gd name="T17" fmla="*/ 553 h 554"/>
                <a:gd name="T18" fmla="*/ 0 w 103"/>
                <a:gd name="T19" fmla="*/ 16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4">
                  <a:moveTo>
                    <a:pt x="0" y="0"/>
                  </a:moveTo>
                  <a:lnTo>
                    <a:pt x="102" y="0"/>
                  </a:lnTo>
                  <a:lnTo>
                    <a:pt x="102" y="97"/>
                  </a:lnTo>
                  <a:lnTo>
                    <a:pt x="0" y="97"/>
                  </a:lnTo>
                  <a:lnTo>
                    <a:pt x="0" y="0"/>
                  </a:lnTo>
                  <a:close/>
                  <a:moveTo>
                    <a:pt x="0" y="167"/>
                  </a:moveTo>
                  <a:lnTo>
                    <a:pt x="102" y="167"/>
                  </a:lnTo>
                  <a:lnTo>
                    <a:pt x="102" y="553"/>
                  </a:lnTo>
                  <a:lnTo>
                    <a:pt x="0" y="553"/>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6" name="Freeform 615"/>
            <p:cNvSpPr>
              <a:spLocks noChangeArrowheads="1"/>
            </p:cNvSpPr>
            <p:nvPr/>
          </p:nvSpPr>
          <p:spPr bwMode="auto">
            <a:xfrm>
              <a:off x="576" y="5360"/>
              <a:ext cx="84" cy="127"/>
            </a:xfrm>
            <a:custGeom>
              <a:avLst/>
              <a:gdLst>
                <a:gd name="T0" fmla="*/ 375 w 376"/>
                <a:gd name="T1" fmla="*/ 9 h 563"/>
                <a:gd name="T2" fmla="*/ 375 w 376"/>
                <a:gd name="T3" fmla="*/ 359 h 563"/>
                <a:gd name="T4" fmla="*/ 171 w 376"/>
                <a:gd name="T5" fmla="*/ 562 h 563"/>
                <a:gd name="T6" fmla="*/ 37 w 376"/>
                <a:gd name="T7" fmla="*/ 538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2 h 563"/>
                <a:gd name="T24" fmla="*/ 281 w 376"/>
                <a:gd name="T25" fmla="*/ 62 h 563"/>
                <a:gd name="T26" fmla="*/ 281 w 376"/>
                <a:gd name="T27" fmla="*/ 9 h 563"/>
                <a:gd name="T28" fmla="*/ 375 w 376"/>
                <a:gd name="T29" fmla="*/ 9 h 563"/>
                <a:gd name="T30" fmla="*/ 273 w 376"/>
                <a:gd name="T31" fmla="*/ 196 h 563"/>
                <a:gd name="T32" fmla="*/ 187 w 376"/>
                <a:gd name="T33" fmla="*/ 78 h 563"/>
                <a:gd name="T34" fmla="*/ 98 w 376"/>
                <a:gd name="T35" fmla="*/ 200 h 563"/>
                <a:gd name="T36" fmla="*/ 183 w 376"/>
                <a:gd name="T37" fmla="*/ 318 h 563"/>
                <a:gd name="T38" fmla="*/ 273 w 376"/>
                <a:gd name="T39" fmla="*/ 196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9"/>
                  </a:moveTo>
                  <a:lnTo>
                    <a:pt x="375" y="359"/>
                  </a:lnTo>
                  <a:cubicBezTo>
                    <a:pt x="375" y="465"/>
                    <a:pt x="334" y="562"/>
                    <a:pt x="171" y="562"/>
                  </a:cubicBezTo>
                  <a:cubicBezTo>
                    <a:pt x="130" y="562"/>
                    <a:pt x="86" y="558"/>
                    <a:pt x="37" y="538"/>
                  </a:cubicBezTo>
                  <a:lnTo>
                    <a:pt x="45" y="452"/>
                  </a:lnTo>
                  <a:cubicBezTo>
                    <a:pt x="77" y="469"/>
                    <a:pt x="126" y="485"/>
                    <a:pt x="159" y="485"/>
                  </a:cubicBezTo>
                  <a:cubicBezTo>
                    <a:pt x="269" y="485"/>
                    <a:pt x="277" y="404"/>
                    <a:pt x="277" y="334"/>
                  </a:cubicBezTo>
                  <a:lnTo>
                    <a:pt x="277" y="334"/>
                  </a:lnTo>
                  <a:cubicBezTo>
                    <a:pt x="257" y="367"/>
                    <a:pt x="212" y="395"/>
                    <a:pt x="159" y="395"/>
                  </a:cubicBezTo>
                  <a:cubicBezTo>
                    <a:pt x="45" y="395"/>
                    <a:pt x="0" y="306"/>
                    <a:pt x="0" y="200"/>
                  </a:cubicBezTo>
                  <a:cubicBezTo>
                    <a:pt x="0" y="106"/>
                    <a:pt x="49" y="0"/>
                    <a:pt x="163" y="0"/>
                  </a:cubicBezTo>
                  <a:cubicBezTo>
                    <a:pt x="216" y="0"/>
                    <a:pt x="253" y="17"/>
                    <a:pt x="281" y="62"/>
                  </a:cubicBezTo>
                  <a:lnTo>
                    <a:pt x="281" y="62"/>
                  </a:lnTo>
                  <a:lnTo>
                    <a:pt x="281" y="9"/>
                  </a:lnTo>
                  <a:lnTo>
                    <a:pt x="375" y="9"/>
                  </a:lnTo>
                  <a:close/>
                  <a:moveTo>
                    <a:pt x="273" y="196"/>
                  </a:moveTo>
                  <a:cubicBezTo>
                    <a:pt x="273" y="131"/>
                    <a:pt x="248" y="78"/>
                    <a:pt x="187" y="78"/>
                  </a:cubicBezTo>
                  <a:cubicBezTo>
                    <a:pt x="118" y="78"/>
                    <a:pt x="98" y="139"/>
                    <a:pt x="98" y="200"/>
                  </a:cubicBezTo>
                  <a:cubicBezTo>
                    <a:pt x="98" y="253"/>
                    <a:pt x="126" y="318"/>
                    <a:pt x="183" y="318"/>
                  </a:cubicBezTo>
                  <a:cubicBezTo>
                    <a:pt x="248" y="314"/>
                    <a:pt x="273" y="261"/>
                    <a:pt x="273" y="19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7" name="Freeform 616"/>
            <p:cNvSpPr>
              <a:spLocks noChangeArrowheads="1"/>
            </p:cNvSpPr>
            <p:nvPr/>
          </p:nvSpPr>
          <p:spPr bwMode="auto">
            <a:xfrm>
              <a:off x="683" y="5321"/>
              <a:ext cx="81" cy="127"/>
            </a:xfrm>
            <a:custGeom>
              <a:avLst/>
              <a:gdLst>
                <a:gd name="T0" fmla="*/ 4 w 360"/>
                <a:gd name="T1" fmla="*/ 0 h 563"/>
                <a:gd name="T2" fmla="*/ 106 w 360"/>
                <a:gd name="T3" fmla="*/ 0 h 563"/>
                <a:gd name="T4" fmla="*/ 106 w 360"/>
                <a:gd name="T5" fmla="*/ 228 h 563"/>
                <a:gd name="T6" fmla="*/ 106 w 360"/>
                <a:gd name="T7" fmla="*/ 228 h 563"/>
                <a:gd name="T8" fmla="*/ 228 w 360"/>
                <a:gd name="T9" fmla="*/ 167 h 563"/>
                <a:gd name="T10" fmla="*/ 359 w 360"/>
                <a:gd name="T11" fmla="*/ 318 h 563"/>
                <a:gd name="T12" fmla="*/ 359 w 360"/>
                <a:gd name="T13" fmla="*/ 562 h 563"/>
                <a:gd name="T14" fmla="*/ 257 w 360"/>
                <a:gd name="T15" fmla="*/ 562 h 563"/>
                <a:gd name="T16" fmla="*/ 257 w 360"/>
                <a:gd name="T17" fmla="*/ 355 h 563"/>
                <a:gd name="T18" fmla="*/ 192 w 360"/>
                <a:gd name="T19" fmla="*/ 245 h 563"/>
                <a:gd name="T20" fmla="*/ 102 w 360"/>
                <a:gd name="T21" fmla="*/ 371 h 563"/>
                <a:gd name="T22" fmla="*/ 102 w 360"/>
                <a:gd name="T23" fmla="*/ 558 h 563"/>
                <a:gd name="T24" fmla="*/ 0 w 360"/>
                <a:gd name="T25" fmla="*/ 558 h 563"/>
                <a:gd name="T26" fmla="*/ 0 w 360"/>
                <a:gd name="T27" fmla="*/ 0 h 563"/>
                <a:gd name="T28" fmla="*/ 4 w 360"/>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563">
                  <a:moveTo>
                    <a:pt x="4" y="0"/>
                  </a:moveTo>
                  <a:lnTo>
                    <a:pt x="106" y="0"/>
                  </a:lnTo>
                  <a:lnTo>
                    <a:pt x="106" y="228"/>
                  </a:lnTo>
                  <a:lnTo>
                    <a:pt x="106" y="228"/>
                  </a:lnTo>
                  <a:cubicBezTo>
                    <a:pt x="131" y="192"/>
                    <a:pt x="175" y="167"/>
                    <a:pt x="228" y="167"/>
                  </a:cubicBezTo>
                  <a:cubicBezTo>
                    <a:pt x="318" y="167"/>
                    <a:pt x="359" y="233"/>
                    <a:pt x="359" y="318"/>
                  </a:cubicBezTo>
                  <a:lnTo>
                    <a:pt x="359" y="562"/>
                  </a:lnTo>
                  <a:lnTo>
                    <a:pt x="257" y="562"/>
                  </a:lnTo>
                  <a:lnTo>
                    <a:pt x="257" y="355"/>
                  </a:lnTo>
                  <a:cubicBezTo>
                    <a:pt x="257" y="306"/>
                    <a:pt x="257" y="245"/>
                    <a:pt x="192" y="245"/>
                  </a:cubicBezTo>
                  <a:cubicBezTo>
                    <a:pt x="118" y="245"/>
                    <a:pt x="102" y="322"/>
                    <a:pt x="102" y="371"/>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8" name="Freeform 617"/>
            <p:cNvSpPr>
              <a:spLocks noChangeArrowheads="1"/>
            </p:cNvSpPr>
            <p:nvPr/>
          </p:nvSpPr>
          <p:spPr bwMode="auto">
            <a:xfrm>
              <a:off x="781" y="5360"/>
              <a:ext cx="81" cy="91"/>
            </a:xfrm>
            <a:custGeom>
              <a:avLst/>
              <a:gdLst>
                <a:gd name="T0" fmla="*/ 338 w 363"/>
                <a:gd name="T1" fmla="*/ 371 h 405"/>
                <a:gd name="T2" fmla="*/ 204 w 363"/>
                <a:gd name="T3" fmla="*/ 404 h 405"/>
                <a:gd name="T4" fmla="*/ 0 w 363"/>
                <a:gd name="T5" fmla="*/ 204 h 405"/>
                <a:gd name="T6" fmla="*/ 179 w 363"/>
                <a:gd name="T7" fmla="*/ 0 h 405"/>
                <a:gd name="T8" fmla="*/ 362 w 363"/>
                <a:gd name="T9" fmla="*/ 233 h 405"/>
                <a:gd name="T10" fmla="*/ 94 w 363"/>
                <a:gd name="T11" fmla="*/ 233 h 405"/>
                <a:gd name="T12" fmla="*/ 204 w 363"/>
                <a:gd name="T13" fmla="*/ 330 h 405"/>
                <a:gd name="T14" fmla="*/ 330 w 363"/>
                <a:gd name="T15" fmla="*/ 290 h 405"/>
                <a:gd name="T16" fmla="*/ 330 w 363"/>
                <a:gd name="T17" fmla="*/ 371 h 405"/>
                <a:gd name="T18" fmla="*/ 338 w 363"/>
                <a:gd name="T19" fmla="*/ 371 h 405"/>
                <a:gd name="T20" fmla="*/ 269 w 363"/>
                <a:gd name="T21" fmla="*/ 163 h 405"/>
                <a:gd name="T22" fmla="*/ 187 w 363"/>
                <a:gd name="T23" fmla="*/ 74 h 405"/>
                <a:gd name="T24" fmla="*/ 98 w 363"/>
                <a:gd name="T25" fmla="*/ 163 h 405"/>
                <a:gd name="T26" fmla="*/ 269 w 363"/>
                <a:gd name="T27" fmla="*/ 16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5">
                  <a:moveTo>
                    <a:pt x="338" y="371"/>
                  </a:moveTo>
                  <a:cubicBezTo>
                    <a:pt x="301" y="391"/>
                    <a:pt x="261" y="404"/>
                    <a:pt x="204" y="404"/>
                  </a:cubicBezTo>
                  <a:cubicBezTo>
                    <a:pt x="77" y="404"/>
                    <a:pt x="0" y="330"/>
                    <a:pt x="0" y="204"/>
                  </a:cubicBezTo>
                  <a:cubicBezTo>
                    <a:pt x="0" y="94"/>
                    <a:pt x="61" y="0"/>
                    <a:pt x="179" y="0"/>
                  </a:cubicBezTo>
                  <a:cubicBezTo>
                    <a:pt x="322" y="0"/>
                    <a:pt x="362" y="98"/>
                    <a:pt x="362" y="233"/>
                  </a:cubicBezTo>
                  <a:lnTo>
                    <a:pt x="94" y="233"/>
                  </a:lnTo>
                  <a:cubicBezTo>
                    <a:pt x="98" y="294"/>
                    <a:pt x="143" y="330"/>
                    <a:pt x="204" y="330"/>
                  </a:cubicBezTo>
                  <a:cubicBezTo>
                    <a:pt x="252" y="330"/>
                    <a:pt x="293" y="314"/>
                    <a:pt x="330" y="290"/>
                  </a:cubicBezTo>
                  <a:lnTo>
                    <a:pt x="330" y="371"/>
                  </a:lnTo>
                  <a:lnTo>
                    <a:pt x="338" y="371"/>
                  </a:lnTo>
                  <a:close/>
                  <a:moveTo>
                    <a:pt x="269" y="163"/>
                  </a:moveTo>
                  <a:cubicBezTo>
                    <a:pt x="265" y="114"/>
                    <a:pt x="244" y="74"/>
                    <a:pt x="187" y="74"/>
                  </a:cubicBezTo>
                  <a:cubicBezTo>
                    <a:pt x="130"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9" name="Freeform 618"/>
            <p:cNvSpPr>
              <a:spLocks noChangeArrowheads="1"/>
            </p:cNvSpPr>
            <p:nvPr/>
          </p:nvSpPr>
          <p:spPr bwMode="auto">
            <a:xfrm>
              <a:off x="875" y="5359"/>
              <a:ext cx="64" cy="91"/>
            </a:xfrm>
            <a:custGeom>
              <a:avLst/>
              <a:gdLst>
                <a:gd name="T0" fmla="*/ 261 w 286"/>
                <a:gd name="T1" fmla="*/ 90 h 404"/>
                <a:gd name="T2" fmla="*/ 171 w 286"/>
                <a:gd name="T3" fmla="*/ 74 h 404"/>
                <a:gd name="T4" fmla="*/ 110 w 286"/>
                <a:gd name="T5" fmla="*/ 114 h 404"/>
                <a:gd name="T6" fmla="*/ 285 w 286"/>
                <a:gd name="T7" fmla="*/ 277 h 404"/>
                <a:gd name="T8" fmla="*/ 122 w 286"/>
                <a:gd name="T9" fmla="*/ 403 h 404"/>
                <a:gd name="T10" fmla="*/ 8 w 286"/>
                <a:gd name="T11" fmla="*/ 387 h 404"/>
                <a:gd name="T12" fmla="*/ 13 w 286"/>
                <a:gd name="T13" fmla="*/ 306 h 404"/>
                <a:gd name="T14" fmla="*/ 110 w 286"/>
                <a:gd name="T15" fmla="*/ 330 h 404"/>
                <a:gd name="T16" fmla="*/ 175 w 286"/>
                <a:gd name="T17" fmla="*/ 281 h 404"/>
                <a:gd name="T18" fmla="*/ 0 w 286"/>
                <a:gd name="T19" fmla="*/ 118 h 404"/>
                <a:gd name="T20" fmla="*/ 151 w 286"/>
                <a:gd name="T21" fmla="*/ 0 h 404"/>
                <a:gd name="T22" fmla="*/ 261 w 286"/>
                <a:gd name="T23" fmla="*/ 13 h 404"/>
                <a:gd name="T24" fmla="*/ 261 w 286"/>
                <a:gd name="T25"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1" y="90"/>
                  </a:moveTo>
                  <a:cubicBezTo>
                    <a:pt x="228" y="78"/>
                    <a:pt x="208" y="74"/>
                    <a:pt x="171" y="74"/>
                  </a:cubicBezTo>
                  <a:cubicBezTo>
                    <a:pt x="143" y="74"/>
                    <a:pt x="110" y="82"/>
                    <a:pt x="110" y="114"/>
                  </a:cubicBezTo>
                  <a:cubicBezTo>
                    <a:pt x="110" y="175"/>
                    <a:pt x="285" y="139"/>
                    <a:pt x="285" y="277"/>
                  </a:cubicBezTo>
                  <a:cubicBezTo>
                    <a:pt x="285" y="367"/>
                    <a:pt x="204" y="403"/>
                    <a:pt x="122" y="403"/>
                  </a:cubicBezTo>
                  <a:cubicBezTo>
                    <a:pt x="86" y="403"/>
                    <a:pt x="45" y="395"/>
                    <a:pt x="8" y="387"/>
                  </a:cubicBezTo>
                  <a:lnTo>
                    <a:pt x="13" y="306"/>
                  </a:lnTo>
                  <a:cubicBezTo>
                    <a:pt x="45" y="322"/>
                    <a:pt x="78" y="330"/>
                    <a:pt x="110" y="330"/>
                  </a:cubicBezTo>
                  <a:cubicBezTo>
                    <a:pt x="135" y="330"/>
                    <a:pt x="175" y="322"/>
                    <a:pt x="175" y="281"/>
                  </a:cubicBezTo>
                  <a:cubicBezTo>
                    <a:pt x="175" y="204"/>
                    <a:pt x="0" y="257"/>
                    <a:pt x="0" y="118"/>
                  </a:cubicBezTo>
                  <a:cubicBezTo>
                    <a:pt x="0" y="37"/>
                    <a:pt x="74" y="0"/>
                    <a:pt x="151" y="0"/>
                  </a:cubicBezTo>
                  <a:cubicBezTo>
                    <a:pt x="200" y="0"/>
                    <a:pt x="228" y="9"/>
                    <a:pt x="261" y="13"/>
                  </a:cubicBezTo>
                  <a:lnTo>
                    <a:pt x="261"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0" name="Freeform 619"/>
            <p:cNvSpPr>
              <a:spLocks noChangeArrowheads="1"/>
            </p:cNvSpPr>
            <p:nvPr/>
          </p:nvSpPr>
          <p:spPr bwMode="auto">
            <a:xfrm>
              <a:off x="949" y="5337"/>
              <a:ext cx="60" cy="114"/>
            </a:xfrm>
            <a:custGeom>
              <a:avLst/>
              <a:gdLst>
                <a:gd name="T0" fmla="*/ 73 w 270"/>
                <a:gd name="T1" fmla="*/ 183 h 506"/>
                <a:gd name="T2" fmla="*/ 0 w 270"/>
                <a:gd name="T3" fmla="*/ 183 h 506"/>
                <a:gd name="T4" fmla="*/ 0 w 270"/>
                <a:gd name="T5" fmla="*/ 110 h 506"/>
                <a:gd name="T6" fmla="*/ 73 w 270"/>
                <a:gd name="T7" fmla="*/ 110 h 506"/>
                <a:gd name="T8" fmla="*/ 73 w 270"/>
                <a:gd name="T9" fmla="*/ 32 h 506"/>
                <a:gd name="T10" fmla="*/ 175 w 270"/>
                <a:gd name="T11" fmla="*/ 0 h 506"/>
                <a:gd name="T12" fmla="*/ 175 w 270"/>
                <a:gd name="T13" fmla="*/ 110 h 506"/>
                <a:gd name="T14" fmla="*/ 265 w 270"/>
                <a:gd name="T15" fmla="*/ 110 h 506"/>
                <a:gd name="T16" fmla="*/ 265 w 270"/>
                <a:gd name="T17" fmla="*/ 183 h 506"/>
                <a:gd name="T18" fmla="*/ 171 w 270"/>
                <a:gd name="T19" fmla="*/ 183 h 506"/>
                <a:gd name="T20" fmla="*/ 171 w 270"/>
                <a:gd name="T21" fmla="*/ 362 h 506"/>
                <a:gd name="T22" fmla="*/ 220 w 270"/>
                <a:gd name="T23" fmla="*/ 427 h 506"/>
                <a:gd name="T24" fmla="*/ 265 w 270"/>
                <a:gd name="T25" fmla="*/ 415 h 506"/>
                <a:gd name="T26" fmla="*/ 269 w 270"/>
                <a:gd name="T27" fmla="*/ 496 h 506"/>
                <a:gd name="T28" fmla="*/ 195 w 270"/>
                <a:gd name="T29" fmla="*/ 505 h 506"/>
                <a:gd name="T30" fmla="*/ 73 w 270"/>
                <a:gd name="T31" fmla="*/ 378 h 506"/>
                <a:gd name="T32" fmla="*/ 73 w 270"/>
                <a:gd name="T33"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06">
                  <a:moveTo>
                    <a:pt x="73" y="183"/>
                  </a:moveTo>
                  <a:lnTo>
                    <a:pt x="0" y="183"/>
                  </a:lnTo>
                  <a:lnTo>
                    <a:pt x="0" y="110"/>
                  </a:lnTo>
                  <a:lnTo>
                    <a:pt x="73" y="110"/>
                  </a:lnTo>
                  <a:lnTo>
                    <a:pt x="73" y="32"/>
                  </a:lnTo>
                  <a:lnTo>
                    <a:pt x="175" y="0"/>
                  </a:lnTo>
                  <a:lnTo>
                    <a:pt x="175" y="110"/>
                  </a:lnTo>
                  <a:lnTo>
                    <a:pt x="265" y="110"/>
                  </a:lnTo>
                  <a:lnTo>
                    <a:pt x="265" y="183"/>
                  </a:lnTo>
                  <a:lnTo>
                    <a:pt x="171" y="183"/>
                  </a:lnTo>
                  <a:lnTo>
                    <a:pt x="171" y="362"/>
                  </a:lnTo>
                  <a:cubicBezTo>
                    <a:pt x="171" y="395"/>
                    <a:pt x="179" y="427"/>
                    <a:pt x="220" y="427"/>
                  </a:cubicBezTo>
                  <a:cubicBezTo>
                    <a:pt x="236" y="427"/>
                    <a:pt x="257" y="423"/>
                    <a:pt x="265" y="415"/>
                  </a:cubicBezTo>
                  <a:lnTo>
                    <a:pt x="269" y="496"/>
                  </a:lnTo>
                  <a:cubicBezTo>
                    <a:pt x="248" y="500"/>
                    <a:pt x="224" y="505"/>
                    <a:pt x="195" y="505"/>
                  </a:cubicBezTo>
                  <a:cubicBezTo>
                    <a:pt x="118" y="505"/>
                    <a:pt x="73" y="456"/>
                    <a:pt x="73" y="378"/>
                  </a:cubicBez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1" name="Freeform 620"/>
            <p:cNvSpPr>
              <a:spLocks noChangeArrowheads="1"/>
            </p:cNvSpPr>
            <p:nvPr/>
          </p:nvSpPr>
          <p:spPr bwMode="auto">
            <a:xfrm>
              <a:off x="1073" y="5331"/>
              <a:ext cx="100" cy="117"/>
            </a:xfrm>
            <a:custGeom>
              <a:avLst/>
              <a:gdLst>
                <a:gd name="T0" fmla="*/ 0 w 445"/>
                <a:gd name="T1" fmla="*/ 0 h 522"/>
                <a:gd name="T2" fmla="*/ 142 w 445"/>
                <a:gd name="T3" fmla="*/ 0 h 522"/>
                <a:gd name="T4" fmla="*/ 444 w 445"/>
                <a:gd name="T5" fmla="*/ 261 h 522"/>
                <a:gd name="T6" fmla="*/ 142 w 445"/>
                <a:gd name="T7" fmla="*/ 521 h 522"/>
                <a:gd name="T8" fmla="*/ 0 w 445"/>
                <a:gd name="T9" fmla="*/ 521 h 522"/>
                <a:gd name="T10" fmla="*/ 0 w 445"/>
                <a:gd name="T11" fmla="*/ 0 h 522"/>
                <a:gd name="T12" fmla="*/ 102 w 445"/>
                <a:gd name="T13" fmla="*/ 440 h 522"/>
                <a:gd name="T14" fmla="*/ 159 w 445"/>
                <a:gd name="T15" fmla="*/ 440 h 522"/>
                <a:gd name="T16" fmla="*/ 330 w 445"/>
                <a:gd name="T17" fmla="*/ 261 h 522"/>
                <a:gd name="T18" fmla="*/ 159 w 445"/>
                <a:gd name="T19" fmla="*/ 82 h 522"/>
                <a:gd name="T20" fmla="*/ 102 w 445"/>
                <a:gd name="T21" fmla="*/ 82 h 522"/>
                <a:gd name="T22" fmla="*/ 102 w 445"/>
                <a:gd name="T23" fmla="*/ 44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522">
                  <a:moveTo>
                    <a:pt x="0" y="0"/>
                  </a:moveTo>
                  <a:lnTo>
                    <a:pt x="142" y="0"/>
                  </a:lnTo>
                  <a:cubicBezTo>
                    <a:pt x="301" y="0"/>
                    <a:pt x="444" y="54"/>
                    <a:pt x="444" y="261"/>
                  </a:cubicBezTo>
                  <a:cubicBezTo>
                    <a:pt x="444" y="469"/>
                    <a:pt x="301" y="521"/>
                    <a:pt x="142" y="521"/>
                  </a:cubicBezTo>
                  <a:lnTo>
                    <a:pt x="0" y="521"/>
                  </a:lnTo>
                  <a:lnTo>
                    <a:pt x="0" y="0"/>
                  </a:lnTo>
                  <a:close/>
                  <a:moveTo>
                    <a:pt x="102" y="440"/>
                  </a:moveTo>
                  <a:lnTo>
                    <a:pt x="159" y="440"/>
                  </a:lnTo>
                  <a:cubicBezTo>
                    <a:pt x="248" y="440"/>
                    <a:pt x="330" y="375"/>
                    <a:pt x="330" y="261"/>
                  </a:cubicBezTo>
                  <a:cubicBezTo>
                    <a:pt x="330" y="147"/>
                    <a:pt x="244" y="82"/>
                    <a:pt x="159" y="82"/>
                  </a:cubicBezTo>
                  <a:lnTo>
                    <a:pt x="102" y="82"/>
                  </a:lnTo>
                  <a:lnTo>
                    <a:pt x="102" y="4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2" name="Freeform 621"/>
            <p:cNvSpPr>
              <a:spLocks noChangeArrowheads="1"/>
            </p:cNvSpPr>
            <p:nvPr/>
          </p:nvSpPr>
          <p:spPr bwMode="auto">
            <a:xfrm>
              <a:off x="1192" y="5328"/>
              <a:ext cx="76" cy="122"/>
            </a:xfrm>
            <a:custGeom>
              <a:avLst/>
              <a:gdLst>
                <a:gd name="T0" fmla="*/ 297 w 339"/>
                <a:gd name="T1" fmla="*/ 106 h 542"/>
                <a:gd name="T2" fmla="*/ 191 w 339"/>
                <a:gd name="T3" fmla="*/ 81 h 542"/>
                <a:gd name="T4" fmla="*/ 110 w 339"/>
                <a:gd name="T5" fmla="*/ 155 h 542"/>
                <a:gd name="T6" fmla="*/ 338 w 339"/>
                <a:gd name="T7" fmla="*/ 383 h 542"/>
                <a:gd name="T8" fmla="*/ 142 w 339"/>
                <a:gd name="T9" fmla="*/ 541 h 542"/>
                <a:gd name="T10" fmla="*/ 8 w 339"/>
                <a:gd name="T11" fmla="*/ 521 h 542"/>
                <a:gd name="T12" fmla="*/ 16 w 339"/>
                <a:gd name="T13" fmla="*/ 427 h 542"/>
                <a:gd name="T14" fmla="*/ 134 w 339"/>
                <a:gd name="T15" fmla="*/ 460 h 542"/>
                <a:gd name="T16" fmla="*/ 228 w 339"/>
                <a:gd name="T17" fmla="*/ 391 h 542"/>
                <a:gd name="T18" fmla="*/ 0 w 339"/>
                <a:gd name="T19" fmla="*/ 159 h 542"/>
                <a:gd name="T20" fmla="*/ 183 w 339"/>
                <a:gd name="T21" fmla="*/ 0 h 542"/>
                <a:gd name="T22" fmla="*/ 309 w 339"/>
                <a:gd name="T23" fmla="*/ 20 h 542"/>
                <a:gd name="T24" fmla="*/ 297 w 339"/>
                <a:gd name="T25" fmla="*/ 10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2">
                  <a:moveTo>
                    <a:pt x="297" y="106"/>
                  </a:moveTo>
                  <a:cubicBezTo>
                    <a:pt x="265" y="94"/>
                    <a:pt x="228" y="81"/>
                    <a:pt x="191" y="81"/>
                  </a:cubicBezTo>
                  <a:cubicBezTo>
                    <a:pt x="155" y="81"/>
                    <a:pt x="110" y="98"/>
                    <a:pt x="110" y="155"/>
                  </a:cubicBezTo>
                  <a:cubicBezTo>
                    <a:pt x="110" y="244"/>
                    <a:pt x="338" y="208"/>
                    <a:pt x="338" y="383"/>
                  </a:cubicBezTo>
                  <a:cubicBezTo>
                    <a:pt x="338" y="497"/>
                    <a:pt x="248" y="541"/>
                    <a:pt x="142" y="541"/>
                  </a:cubicBezTo>
                  <a:cubicBezTo>
                    <a:pt x="85" y="541"/>
                    <a:pt x="61" y="533"/>
                    <a:pt x="8" y="521"/>
                  </a:cubicBezTo>
                  <a:lnTo>
                    <a:pt x="16" y="427"/>
                  </a:lnTo>
                  <a:cubicBezTo>
                    <a:pt x="53" y="448"/>
                    <a:pt x="93" y="460"/>
                    <a:pt x="134" y="460"/>
                  </a:cubicBezTo>
                  <a:cubicBezTo>
                    <a:pt x="174" y="460"/>
                    <a:pt x="228" y="440"/>
                    <a:pt x="228" y="391"/>
                  </a:cubicBezTo>
                  <a:cubicBezTo>
                    <a:pt x="228" y="293"/>
                    <a:pt x="0" y="334"/>
                    <a:pt x="0" y="159"/>
                  </a:cubicBezTo>
                  <a:cubicBezTo>
                    <a:pt x="0" y="41"/>
                    <a:pt x="90" y="0"/>
                    <a:pt x="183" y="0"/>
                  </a:cubicBezTo>
                  <a:cubicBezTo>
                    <a:pt x="228" y="0"/>
                    <a:pt x="269" y="4"/>
                    <a:pt x="309" y="20"/>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3" name="Freeform 622"/>
            <p:cNvSpPr>
              <a:spLocks noChangeArrowheads="1"/>
            </p:cNvSpPr>
            <p:nvPr/>
          </p:nvSpPr>
          <p:spPr bwMode="auto">
            <a:xfrm>
              <a:off x="1288" y="5331"/>
              <a:ext cx="80" cy="118"/>
            </a:xfrm>
            <a:custGeom>
              <a:avLst/>
              <a:gdLst>
                <a:gd name="T0" fmla="*/ 135 w 356"/>
                <a:gd name="T1" fmla="*/ 0 h 526"/>
                <a:gd name="T2" fmla="*/ 355 w 356"/>
                <a:gd name="T3" fmla="*/ 159 h 526"/>
                <a:gd name="T4" fmla="*/ 151 w 356"/>
                <a:gd name="T5" fmla="*/ 326 h 526"/>
                <a:gd name="T6" fmla="*/ 106 w 356"/>
                <a:gd name="T7" fmla="*/ 326 h 526"/>
                <a:gd name="T8" fmla="*/ 106 w 356"/>
                <a:gd name="T9" fmla="*/ 525 h 526"/>
                <a:gd name="T10" fmla="*/ 0 w 356"/>
                <a:gd name="T11" fmla="*/ 525 h 526"/>
                <a:gd name="T12" fmla="*/ 0 w 356"/>
                <a:gd name="T13" fmla="*/ 0 h 526"/>
                <a:gd name="T14" fmla="*/ 135 w 356"/>
                <a:gd name="T15" fmla="*/ 0 h 526"/>
                <a:gd name="T16" fmla="*/ 102 w 356"/>
                <a:gd name="T17" fmla="*/ 240 h 526"/>
                <a:gd name="T18" fmla="*/ 139 w 356"/>
                <a:gd name="T19" fmla="*/ 240 h 526"/>
                <a:gd name="T20" fmla="*/ 237 w 356"/>
                <a:gd name="T21" fmla="*/ 163 h 526"/>
                <a:gd name="T22" fmla="*/ 139 w 356"/>
                <a:gd name="T23" fmla="*/ 82 h 526"/>
                <a:gd name="T24" fmla="*/ 102 w 356"/>
                <a:gd name="T25" fmla="*/ 82 h 526"/>
                <a:gd name="T26" fmla="*/ 102 w 356"/>
                <a:gd name="T27"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6" h="526">
                  <a:moveTo>
                    <a:pt x="135" y="0"/>
                  </a:moveTo>
                  <a:cubicBezTo>
                    <a:pt x="249" y="0"/>
                    <a:pt x="355" y="33"/>
                    <a:pt x="355" y="159"/>
                  </a:cubicBezTo>
                  <a:cubicBezTo>
                    <a:pt x="355" y="281"/>
                    <a:pt x="265" y="326"/>
                    <a:pt x="151" y="326"/>
                  </a:cubicBezTo>
                  <a:lnTo>
                    <a:pt x="106" y="326"/>
                  </a:lnTo>
                  <a:lnTo>
                    <a:pt x="106" y="525"/>
                  </a:lnTo>
                  <a:lnTo>
                    <a:pt x="0" y="525"/>
                  </a:lnTo>
                  <a:lnTo>
                    <a:pt x="0" y="0"/>
                  </a:lnTo>
                  <a:lnTo>
                    <a:pt x="135" y="0"/>
                  </a:lnTo>
                  <a:close/>
                  <a:moveTo>
                    <a:pt x="102" y="240"/>
                  </a:moveTo>
                  <a:lnTo>
                    <a:pt x="139" y="240"/>
                  </a:lnTo>
                  <a:cubicBezTo>
                    <a:pt x="192" y="240"/>
                    <a:pt x="237" y="224"/>
                    <a:pt x="237" y="163"/>
                  </a:cubicBezTo>
                  <a:cubicBezTo>
                    <a:pt x="237" y="102"/>
                    <a:pt x="192" y="82"/>
                    <a:pt x="139" y="82"/>
                  </a:cubicBezTo>
                  <a:lnTo>
                    <a:pt x="102" y="82"/>
                  </a:lnTo>
                  <a:lnTo>
                    <a:pt x="102"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4" name="Freeform 623"/>
            <p:cNvSpPr>
              <a:spLocks noChangeArrowheads="1"/>
            </p:cNvSpPr>
            <p:nvPr/>
          </p:nvSpPr>
          <p:spPr bwMode="auto">
            <a:xfrm>
              <a:off x="1429" y="5321"/>
              <a:ext cx="81" cy="127"/>
            </a:xfrm>
            <a:custGeom>
              <a:avLst/>
              <a:gdLst>
                <a:gd name="T0" fmla="*/ 4 w 360"/>
                <a:gd name="T1" fmla="*/ 0 h 563"/>
                <a:gd name="T2" fmla="*/ 106 w 360"/>
                <a:gd name="T3" fmla="*/ 0 h 563"/>
                <a:gd name="T4" fmla="*/ 106 w 360"/>
                <a:gd name="T5" fmla="*/ 228 h 563"/>
                <a:gd name="T6" fmla="*/ 106 w 360"/>
                <a:gd name="T7" fmla="*/ 228 h 563"/>
                <a:gd name="T8" fmla="*/ 228 w 360"/>
                <a:gd name="T9" fmla="*/ 167 h 563"/>
                <a:gd name="T10" fmla="*/ 359 w 360"/>
                <a:gd name="T11" fmla="*/ 318 h 563"/>
                <a:gd name="T12" fmla="*/ 359 w 360"/>
                <a:gd name="T13" fmla="*/ 562 h 563"/>
                <a:gd name="T14" fmla="*/ 257 w 360"/>
                <a:gd name="T15" fmla="*/ 562 h 563"/>
                <a:gd name="T16" fmla="*/ 257 w 360"/>
                <a:gd name="T17" fmla="*/ 355 h 563"/>
                <a:gd name="T18" fmla="*/ 192 w 360"/>
                <a:gd name="T19" fmla="*/ 245 h 563"/>
                <a:gd name="T20" fmla="*/ 102 w 360"/>
                <a:gd name="T21" fmla="*/ 371 h 563"/>
                <a:gd name="T22" fmla="*/ 102 w 360"/>
                <a:gd name="T23" fmla="*/ 558 h 563"/>
                <a:gd name="T24" fmla="*/ 0 w 360"/>
                <a:gd name="T25" fmla="*/ 558 h 563"/>
                <a:gd name="T26" fmla="*/ 0 w 360"/>
                <a:gd name="T27" fmla="*/ 0 h 563"/>
                <a:gd name="T28" fmla="*/ 4 w 360"/>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563">
                  <a:moveTo>
                    <a:pt x="4" y="0"/>
                  </a:moveTo>
                  <a:lnTo>
                    <a:pt x="106" y="0"/>
                  </a:lnTo>
                  <a:lnTo>
                    <a:pt x="106" y="228"/>
                  </a:lnTo>
                  <a:lnTo>
                    <a:pt x="106" y="228"/>
                  </a:lnTo>
                  <a:cubicBezTo>
                    <a:pt x="131" y="192"/>
                    <a:pt x="175" y="167"/>
                    <a:pt x="228" y="167"/>
                  </a:cubicBezTo>
                  <a:cubicBezTo>
                    <a:pt x="318" y="167"/>
                    <a:pt x="359" y="233"/>
                    <a:pt x="359" y="318"/>
                  </a:cubicBezTo>
                  <a:lnTo>
                    <a:pt x="359" y="562"/>
                  </a:lnTo>
                  <a:lnTo>
                    <a:pt x="257" y="562"/>
                  </a:lnTo>
                  <a:lnTo>
                    <a:pt x="257" y="355"/>
                  </a:lnTo>
                  <a:cubicBezTo>
                    <a:pt x="257" y="306"/>
                    <a:pt x="257" y="245"/>
                    <a:pt x="192" y="245"/>
                  </a:cubicBezTo>
                  <a:cubicBezTo>
                    <a:pt x="118" y="245"/>
                    <a:pt x="102" y="322"/>
                    <a:pt x="102" y="371"/>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5" name="Freeform 624"/>
            <p:cNvSpPr>
              <a:spLocks noChangeArrowheads="1"/>
            </p:cNvSpPr>
            <p:nvPr/>
          </p:nvSpPr>
          <p:spPr bwMode="auto">
            <a:xfrm>
              <a:off x="1528" y="5359"/>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7" y="403"/>
                    <a:pt x="0" y="314"/>
                    <a:pt x="0" y="204"/>
                  </a:cubicBezTo>
                  <a:cubicBezTo>
                    <a:pt x="0" y="78"/>
                    <a:pt x="90" y="0"/>
                    <a:pt x="204" y="0"/>
                  </a:cubicBezTo>
                  <a:close/>
                  <a:moveTo>
                    <a:pt x="204" y="326"/>
                  </a:moveTo>
                  <a:cubicBezTo>
                    <a:pt x="281" y="326"/>
                    <a:pt x="301" y="257"/>
                    <a:pt x="301" y="192"/>
                  </a:cubicBezTo>
                  <a:cubicBezTo>
                    <a:pt x="301" y="131"/>
                    <a:pt x="269" y="78"/>
                    <a:pt x="204" y="78"/>
                  </a:cubicBezTo>
                  <a:cubicBezTo>
                    <a:pt x="138" y="78"/>
                    <a:pt x="106" y="135"/>
                    <a:pt x="106" y="192"/>
                  </a:cubicBezTo>
                  <a:cubicBezTo>
                    <a:pt x="106" y="257"/>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6" name="Freeform 625"/>
            <p:cNvSpPr>
              <a:spLocks noChangeArrowheads="1"/>
            </p:cNvSpPr>
            <p:nvPr/>
          </p:nvSpPr>
          <p:spPr bwMode="auto">
            <a:xfrm>
              <a:off x="1638" y="5361"/>
              <a:ext cx="80" cy="89"/>
            </a:xfrm>
            <a:custGeom>
              <a:avLst/>
              <a:gdLst>
                <a:gd name="T0" fmla="*/ 350 w 359"/>
                <a:gd name="T1" fmla="*/ 386 h 395"/>
                <a:gd name="T2" fmla="*/ 256 w 359"/>
                <a:gd name="T3" fmla="*/ 386 h 395"/>
                <a:gd name="T4" fmla="*/ 256 w 359"/>
                <a:gd name="T5" fmla="*/ 333 h 395"/>
                <a:gd name="T6" fmla="*/ 256 w 359"/>
                <a:gd name="T7" fmla="*/ 333 h 395"/>
                <a:gd name="T8" fmla="*/ 130 w 359"/>
                <a:gd name="T9" fmla="*/ 394 h 395"/>
                <a:gd name="T10" fmla="*/ 0 w 359"/>
                <a:gd name="T11" fmla="*/ 244 h 395"/>
                <a:gd name="T12" fmla="*/ 0 w 359"/>
                <a:gd name="T13" fmla="*/ 0 h 395"/>
                <a:gd name="T14" fmla="*/ 101 w 359"/>
                <a:gd name="T15" fmla="*/ 0 h 395"/>
                <a:gd name="T16" fmla="*/ 101 w 359"/>
                <a:gd name="T17" fmla="*/ 207 h 395"/>
                <a:gd name="T18" fmla="*/ 167 w 359"/>
                <a:gd name="T19" fmla="*/ 317 h 395"/>
                <a:gd name="T20" fmla="*/ 256 w 359"/>
                <a:gd name="T21" fmla="*/ 191 h 395"/>
                <a:gd name="T22" fmla="*/ 256 w 359"/>
                <a:gd name="T23" fmla="*/ 4 h 395"/>
                <a:gd name="T24" fmla="*/ 358 w 359"/>
                <a:gd name="T25" fmla="*/ 4 h 395"/>
                <a:gd name="T26" fmla="*/ 358 w 359"/>
                <a:gd name="T27" fmla="*/ 386 h 395"/>
                <a:gd name="T28" fmla="*/ 350 w 359"/>
                <a:gd name="T29" fmla="*/ 386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5">
                  <a:moveTo>
                    <a:pt x="350" y="386"/>
                  </a:moveTo>
                  <a:lnTo>
                    <a:pt x="256" y="386"/>
                  </a:lnTo>
                  <a:lnTo>
                    <a:pt x="256" y="333"/>
                  </a:lnTo>
                  <a:lnTo>
                    <a:pt x="256" y="333"/>
                  </a:lnTo>
                  <a:cubicBezTo>
                    <a:pt x="224" y="370"/>
                    <a:pt x="183" y="394"/>
                    <a:pt x="130" y="394"/>
                  </a:cubicBezTo>
                  <a:cubicBezTo>
                    <a:pt x="40" y="394"/>
                    <a:pt x="0" y="329"/>
                    <a:pt x="0" y="244"/>
                  </a:cubicBezTo>
                  <a:lnTo>
                    <a:pt x="0" y="0"/>
                  </a:lnTo>
                  <a:lnTo>
                    <a:pt x="101" y="0"/>
                  </a:lnTo>
                  <a:lnTo>
                    <a:pt x="101" y="207"/>
                  </a:lnTo>
                  <a:cubicBezTo>
                    <a:pt x="101" y="256"/>
                    <a:pt x="101" y="317"/>
                    <a:pt x="167" y="317"/>
                  </a:cubicBezTo>
                  <a:cubicBezTo>
                    <a:pt x="240" y="317"/>
                    <a:pt x="256" y="240"/>
                    <a:pt x="256" y="191"/>
                  </a:cubicBezTo>
                  <a:lnTo>
                    <a:pt x="256" y="4"/>
                  </a:lnTo>
                  <a:lnTo>
                    <a:pt x="358" y="4"/>
                  </a:lnTo>
                  <a:lnTo>
                    <a:pt x="358" y="386"/>
                  </a:lnTo>
                  <a:lnTo>
                    <a:pt x="350" y="38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7" name="Freeform 626"/>
            <p:cNvSpPr>
              <a:spLocks noChangeArrowheads="1"/>
            </p:cNvSpPr>
            <p:nvPr/>
          </p:nvSpPr>
          <p:spPr bwMode="auto">
            <a:xfrm>
              <a:off x="1742" y="5360"/>
              <a:ext cx="51" cy="90"/>
            </a:xfrm>
            <a:custGeom>
              <a:avLst/>
              <a:gdLst>
                <a:gd name="T0" fmla="*/ 0 w 229"/>
                <a:gd name="T1" fmla="*/ 9 h 400"/>
                <a:gd name="T2" fmla="*/ 89 w 229"/>
                <a:gd name="T3" fmla="*/ 9 h 400"/>
                <a:gd name="T4" fmla="*/ 89 w 229"/>
                <a:gd name="T5" fmla="*/ 98 h 400"/>
                <a:gd name="T6" fmla="*/ 89 w 229"/>
                <a:gd name="T7" fmla="*/ 98 h 400"/>
                <a:gd name="T8" fmla="*/ 195 w 229"/>
                <a:gd name="T9" fmla="*/ 0 h 400"/>
                <a:gd name="T10" fmla="*/ 228 w 229"/>
                <a:gd name="T11" fmla="*/ 5 h 400"/>
                <a:gd name="T12" fmla="*/ 228 w 229"/>
                <a:gd name="T13" fmla="*/ 106 h 400"/>
                <a:gd name="T14" fmla="*/ 183 w 229"/>
                <a:gd name="T15" fmla="*/ 98 h 400"/>
                <a:gd name="T16" fmla="*/ 101 w 229"/>
                <a:gd name="T17" fmla="*/ 257 h 400"/>
                <a:gd name="T18" fmla="*/ 101 w 229"/>
                <a:gd name="T19" fmla="*/ 399 h 400"/>
                <a:gd name="T20" fmla="*/ 0 w 229"/>
                <a:gd name="T21" fmla="*/ 399 h 400"/>
                <a:gd name="T22" fmla="*/ 0 w 229"/>
                <a:gd name="T23" fmla="*/ 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9"/>
                  </a:moveTo>
                  <a:lnTo>
                    <a:pt x="89" y="9"/>
                  </a:lnTo>
                  <a:lnTo>
                    <a:pt x="89" y="98"/>
                  </a:lnTo>
                  <a:lnTo>
                    <a:pt x="89" y="98"/>
                  </a:lnTo>
                  <a:cubicBezTo>
                    <a:pt x="93" y="62"/>
                    <a:pt x="134" y="0"/>
                    <a:pt x="195" y="0"/>
                  </a:cubicBezTo>
                  <a:cubicBezTo>
                    <a:pt x="203" y="0"/>
                    <a:pt x="215" y="0"/>
                    <a:pt x="228" y="5"/>
                  </a:cubicBezTo>
                  <a:lnTo>
                    <a:pt x="228" y="106"/>
                  </a:lnTo>
                  <a:cubicBezTo>
                    <a:pt x="220" y="102"/>
                    <a:pt x="199" y="98"/>
                    <a:pt x="183" y="98"/>
                  </a:cubicBezTo>
                  <a:cubicBezTo>
                    <a:pt x="101" y="98"/>
                    <a:pt x="101" y="200"/>
                    <a:pt x="101" y="257"/>
                  </a:cubicBezTo>
                  <a:lnTo>
                    <a:pt x="101" y="399"/>
                  </a:lnTo>
                  <a:lnTo>
                    <a:pt x="0" y="399"/>
                  </a:lnTo>
                  <a:lnTo>
                    <a:pt x="0"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8" name="Freeform 627"/>
            <p:cNvSpPr>
              <a:spLocks noChangeArrowheads="1"/>
            </p:cNvSpPr>
            <p:nvPr/>
          </p:nvSpPr>
          <p:spPr bwMode="auto">
            <a:xfrm>
              <a:off x="1808" y="5321"/>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9" name="Freeform 628"/>
            <p:cNvSpPr>
              <a:spLocks noChangeArrowheads="1"/>
            </p:cNvSpPr>
            <p:nvPr/>
          </p:nvSpPr>
          <p:spPr bwMode="auto">
            <a:xfrm>
              <a:off x="1846" y="5362"/>
              <a:ext cx="89" cy="125"/>
            </a:xfrm>
            <a:custGeom>
              <a:avLst/>
              <a:gdLst>
                <a:gd name="T0" fmla="*/ 199 w 396"/>
                <a:gd name="T1" fmla="*/ 281 h 554"/>
                <a:gd name="T2" fmla="*/ 199 w 396"/>
                <a:gd name="T3" fmla="*/ 281 h 554"/>
                <a:gd name="T4" fmla="*/ 293 w 396"/>
                <a:gd name="T5" fmla="*/ 0 h 554"/>
                <a:gd name="T6" fmla="*/ 395 w 396"/>
                <a:gd name="T7" fmla="*/ 0 h 554"/>
                <a:gd name="T8" fmla="*/ 248 w 396"/>
                <a:gd name="T9" fmla="*/ 382 h 554"/>
                <a:gd name="T10" fmla="*/ 89 w 396"/>
                <a:gd name="T11" fmla="*/ 553 h 554"/>
                <a:gd name="T12" fmla="*/ 20 w 396"/>
                <a:gd name="T13" fmla="*/ 541 h 554"/>
                <a:gd name="T14" fmla="*/ 28 w 396"/>
                <a:gd name="T15" fmla="*/ 468 h 554"/>
                <a:gd name="T16" fmla="*/ 81 w 396"/>
                <a:gd name="T17" fmla="*/ 476 h 554"/>
                <a:gd name="T18" fmla="*/ 146 w 396"/>
                <a:gd name="T19" fmla="*/ 407 h 554"/>
                <a:gd name="T20" fmla="*/ 0 w 396"/>
                <a:gd name="T21" fmla="*/ 0 h 554"/>
                <a:gd name="T22" fmla="*/ 110 w 396"/>
                <a:gd name="T23" fmla="*/ 0 h 554"/>
                <a:gd name="T24" fmla="*/ 199 w 396"/>
                <a:gd name="T25" fmla="*/ 281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554">
                  <a:moveTo>
                    <a:pt x="199" y="281"/>
                  </a:moveTo>
                  <a:lnTo>
                    <a:pt x="199" y="281"/>
                  </a:lnTo>
                  <a:lnTo>
                    <a:pt x="293" y="0"/>
                  </a:lnTo>
                  <a:lnTo>
                    <a:pt x="395" y="0"/>
                  </a:lnTo>
                  <a:lnTo>
                    <a:pt x="248" y="382"/>
                  </a:lnTo>
                  <a:cubicBezTo>
                    <a:pt x="216" y="468"/>
                    <a:pt x="191" y="553"/>
                    <a:pt x="89" y="553"/>
                  </a:cubicBezTo>
                  <a:cubicBezTo>
                    <a:pt x="65" y="553"/>
                    <a:pt x="40" y="549"/>
                    <a:pt x="20" y="541"/>
                  </a:cubicBezTo>
                  <a:lnTo>
                    <a:pt x="28" y="468"/>
                  </a:lnTo>
                  <a:cubicBezTo>
                    <a:pt x="40" y="472"/>
                    <a:pt x="57" y="476"/>
                    <a:pt x="81" y="476"/>
                  </a:cubicBezTo>
                  <a:cubicBezTo>
                    <a:pt x="122" y="476"/>
                    <a:pt x="146" y="447"/>
                    <a:pt x="146" y="407"/>
                  </a:cubicBezTo>
                  <a:lnTo>
                    <a:pt x="0" y="0"/>
                  </a:lnTo>
                  <a:lnTo>
                    <a:pt x="110" y="0"/>
                  </a:lnTo>
                  <a:lnTo>
                    <a:pt x="199" y="281"/>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0" name="Freeform 629"/>
            <p:cNvSpPr>
              <a:spLocks noChangeArrowheads="1"/>
            </p:cNvSpPr>
            <p:nvPr/>
          </p:nvSpPr>
          <p:spPr bwMode="auto">
            <a:xfrm>
              <a:off x="1987" y="5362"/>
              <a:ext cx="147" cy="87"/>
            </a:xfrm>
            <a:custGeom>
              <a:avLst/>
              <a:gdLst>
                <a:gd name="T0" fmla="*/ 0 w 652"/>
                <a:gd name="T1" fmla="*/ 0 h 387"/>
                <a:gd name="T2" fmla="*/ 106 w 652"/>
                <a:gd name="T3" fmla="*/ 0 h 387"/>
                <a:gd name="T4" fmla="*/ 191 w 652"/>
                <a:gd name="T5" fmla="*/ 285 h 387"/>
                <a:gd name="T6" fmla="*/ 191 w 652"/>
                <a:gd name="T7" fmla="*/ 285 h 387"/>
                <a:gd name="T8" fmla="*/ 268 w 652"/>
                <a:gd name="T9" fmla="*/ 0 h 387"/>
                <a:gd name="T10" fmla="*/ 386 w 652"/>
                <a:gd name="T11" fmla="*/ 0 h 387"/>
                <a:gd name="T12" fmla="*/ 472 w 652"/>
                <a:gd name="T13" fmla="*/ 285 h 387"/>
                <a:gd name="T14" fmla="*/ 472 w 652"/>
                <a:gd name="T15" fmla="*/ 285 h 387"/>
                <a:gd name="T16" fmla="*/ 553 w 652"/>
                <a:gd name="T17" fmla="*/ 0 h 387"/>
                <a:gd name="T18" fmla="*/ 651 w 652"/>
                <a:gd name="T19" fmla="*/ 0 h 387"/>
                <a:gd name="T20" fmla="*/ 533 w 652"/>
                <a:gd name="T21" fmla="*/ 386 h 387"/>
                <a:gd name="T22" fmla="*/ 415 w 652"/>
                <a:gd name="T23" fmla="*/ 386 h 387"/>
                <a:gd name="T24" fmla="*/ 329 w 652"/>
                <a:gd name="T25" fmla="*/ 93 h 387"/>
                <a:gd name="T26" fmla="*/ 329 w 652"/>
                <a:gd name="T27" fmla="*/ 93 h 387"/>
                <a:gd name="T28" fmla="*/ 248 w 652"/>
                <a:gd name="T29" fmla="*/ 386 h 387"/>
                <a:gd name="T30" fmla="*/ 134 w 652"/>
                <a:gd name="T31" fmla="*/ 386 h 387"/>
                <a:gd name="T32" fmla="*/ 0 w 652"/>
                <a:gd name="T33"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2" h="387">
                  <a:moveTo>
                    <a:pt x="0" y="0"/>
                  </a:moveTo>
                  <a:lnTo>
                    <a:pt x="106" y="0"/>
                  </a:lnTo>
                  <a:lnTo>
                    <a:pt x="191" y="285"/>
                  </a:lnTo>
                  <a:lnTo>
                    <a:pt x="191" y="285"/>
                  </a:lnTo>
                  <a:lnTo>
                    <a:pt x="268" y="0"/>
                  </a:lnTo>
                  <a:lnTo>
                    <a:pt x="386" y="0"/>
                  </a:lnTo>
                  <a:lnTo>
                    <a:pt x="472" y="285"/>
                  </a:lnTo>
                  <a:lnTo>
                    <a:pt x="472" y="285"/>
                  </a:lnTo>
                  <a:lnTo>
                    <a:pt x="553" y="0"/>
                  </a:lnTo>
                  <a:lnTo>
                    <a:pt x="651" y="0"/>
                  </a:lnTo>
                  <a:lnTo>
                    <a:pt x="533" y="386"/>
                  </a:lnTo>
                  <a:lnTo>
                    <a:pt x="415" y="386"/>
                  </a:lnTo>
                  <a:lnTo>
                    <a:pt x="329" y="93"/>
                  </a:lnTo>
                  <a:lnTo>
                    <a:pt x="329" y="93"/>
                  </a:lnTo>
                  <a:lnTo>
                    <a:pt x="248" y="386"/>
                  </a:lnTo>
                  <a:lnTo>
                    <a:pt x="134" y="386"/>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1" name="Freeform 630"/>
            <p:cNvSpPr>
              <a:spLocks noChangeArrowheads="1"/>
            </p:cNvSpPr>
            <p:nvPr/>
          </p:nvSpPr>
          <p:spPr bwMode="auto">
            <a:xfrm>
              <a:off x="2143" y="5360"/>
              <a:ext cx="78" cy="91"/>
            </a:xfrm>
            <a:custGeom>
              <a:avLst/>
              <a:gdLst>
                <a:gd name="T0" fmla="*/ 41 w 347"/>
                <a:gd name="T1" fmla="*/ 29 h 405"/>
                <a:gd name="T2" fmla="*/ 175 w 347"/>
                <a:gd name="T3" fmla="*/ 0 h 405"/>
                <a:gd name="T4" fmla="*/ 342 w 347"/>
                <a:gd name="T5" fmla="*/ 163 h 405"/>
                <a:gd name="T6" fmla="*/ 342 w 347"/>
                <a:gd name="T7" fmla="*/ 212 h 405"/>
                <a:gd name="T8" fmla="*/ 342 w 347"/>
                <a:gd name="T9" fmla="*/ 310 h 405"/>
                <a:gd name="T10" fmla="*/ 346 w 347"/>
                <a:gd name="T11" fmla="*/ 395 h 405"/>
                <a:gd name="T12" fmla="*/ 256 w 347"/>
                <a:gd name="T13" fmla="*/ 395 h 405"/>
                <a:gd name="T14" fmla="*/ 252 w 347"/>
                <a:gd name="T15" fmla="*/ 338 h 405"/>
                <a:gd name="T16" fmla="*/ 252 w 347"/>
                <a:gd name="T17" fmla="*/ 338 h 405"/>
                <a:gd name="T18" fmla="*/ 134 w 347"/>
                <a:gd name="T19" fmla="*/ 404 h 405"/>
                <a:gd name="T20" fmla="*/ 0 w 347"/>
                <a:gd name="T21" fmla="*/ 290 h 405"/>
                <a:gd name="T22" fmla="*/ 65 w 347"/>
                <a:gd name="T23" fmla="*/ 180 h 405"/>
                <a:gd name="T24" fmla="*/ 195 w 347"/>
                <a:gd name="T25" fmla="*/ 155 h 405"/>
                <a:gd name="T26" fmla="*/ 252 w 347"/>
                <a:gd name="T27" fmla="*/ 155 h 405"/>
                <a:gd name="T28" fmla="*/ 167 w 347"/>
                <a:gd name="T29" fmla="*/ 74 h 405"/>
                <a:gd name="T30" fmla="*/ 49 w 347"/>
                <a:gd name="T31" fmla="*/ 114 h 405"/>
                <a:gd name="T32" fmla="*/ 41 w 347"/>
                <a:gd name="T33" fmla="*/ 29 h 405"/>
                <a:gd name="T34" fmla="*/ 155 w 347"/>
                <a:gd name="T35" fmla="*/ 330 h 405"/>
                <a:gd name="T36" fmla="*/ 224 w 347"/>
                <a:gd name="T37" fmla="*/ 298 h 405"/>
                <a:gd name="T38" fmla="*/ 244 w 347"/>
                <a:gd name="T39" fmla="*/ 216 h 405"/>
                <a:gd name="T40" fmla="*/ 199 w 347"/>
                <a:gd name="T41" fmla="*/ 216 h 405"/>
                <a:gd name="T42" fmla="*/ 89 w 347"/>
                <a:gd name="T43" fmla="*/ 281 h 405"/>
                <a:gd name="T44" fmla="*/ 155 w 347"/>
                <a:gd name="T45" fmla="*/ 33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5">
                  <a:moveTo>
                    <a:pt x="41" y="29"/>
                  </a:moveTo>
                  <a:cubicBezTo>
                    <a:pt x="81" y="13"/>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1"/>
                    <a:pt x="252" y="338"/>
                  </a:cubicBezTo>
                  <a:lnTo>
                    <a:pt x="252" y="338"/>
                  </a:lnTo>
                  <a:cubicBezTo>
                    <a:pt x="228" y="379"/>
                    <a:pt x="179" y="404"/>
                    <a:pt x="134" y="404"/>
                  </a:cubicBezTo>
                  <a:cubicBezTo>
                    <a:pt x="65" y="404"/>
                    <a:pt x="0" y="363"/>
                    <a:pt x="0" y="290"/>
                  </a:cubicBezTo>
                  <a:cubicBezTo>
                    <a:pt x="0" y="233"/>
                    <a:pt x="28" y="201"/>
                    <a:pt x="65" y="180"/>
                  </a:cubicBezTo>
                  <a:cubicBezTo>
                    <a:pt x="102" y="160"/>
                    <a:pt x="155" y="155"/>
                    <a:pt x="195" y="155"/>
                  </a:cubicBezTo>
                  <a:lnTo>
                    <a:pt x="252" y="155"/>
                  </a:lnTo>
                  <a:cubicBezTo>
                    <a:pt x="252" y="94"/>
                    <a:pt x="224" y="74"/>
                    <a:pt x="167" y="74"/>
                  </a:cubicBezTo>
                  <a:cubicBezTo>
                    <a:pt x="126" y="74"/>
                    <a:pt x="81" y="90"/>
                    <a:pt x="49" y="114"/>
                  </a:cubicBezTo>
                  <a:lnTo>
                    <a:pt x="41" y="29"/>
                  </a:lnTo>
                  <a:close/>
                  <a:moveTo>
                    <a:pt x="155" y="330"/>
                  </a:moveTo>
                  <a:cubicBezTo>
                    <a:pt x="187" y="330"/>
                    <a:pt x="207" y="318"/>
                    <a:pt x="224" y="298"/>
                  </a:cubicBezTo>
                  <a:cubicBezTo>
                    <a:pt x="240" y="277"/>
                    <a:pt x="244" y="249"/>
                    <a:pt x="244" y="216"/>
                  </a:cubicBezTo>
                  <a:lnTo>
                    <a:pt x="199" y="216"/>
                  </a:lnTo>
                  <a:cubicBezTo>
                    <a:pt x="155" y="216"/>
                    <a:pt x="89" y="224"/>
                    <a:pt x="89" y="281"/>
                  </a:cubicBezTo>
                  <a:cubicBezTo>
                    <a:pt x="93" y="314"/>
                    <a:pt x="122" y="330"/>
                    <a:pt x="155"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2" name="Freeform 631"/>
            <p:cNvSpPr>
              <a:spLocks noChangeArrowheads="1"/>
            </p:cNvSpPr>
            <p:nvPr/>
          </p:nvSpPr>
          <p:spPr bwMode="auto">
            <a:xfrm>
              <a:off x="2238" y="5360"/>
              <a:ext cx="84" cy="127"/>
            </a:xfrm>
            <a:custGeom>
              <a:avLst/>
              <a:gdLst>
                <a:gd name="T0" fmla="*/ 375 w 376"/>
                <a:gd name="T1" fmla="*/ 9 h 563"/>
                <a:gd name="T2" fmla="*/ 375 w 376"/>
                <a:gd name="T3" fmla="*/ 359 h 563"/>
                <a:gd name="T4" fmla="*/ 171 w 376"/>
                <a:gd name="T5" fmla="*/ 562 h 563"/>
                <a:gd name="T6" fmla="*/ 37 w 376"/>
                <a:gd name="T7" fmla="*/ 538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2 h 563"/>
                <a:gd name="T24" fmla="*/ 281 w 376"/>
                <a:gd name="T25" fmla="*/ 62 h 563"/>
                <a:gd name="T26" fmla="*/ 281 w 376"/>
                <a:gd name="T27" fmla="*/ 9 h 563"/>
                <a:gd name="T28" fmla="*/ 375 w 376"/>
                <a:gd name="T29" fmla="*/ 9 h 563"/>
                <a:gd name="T30" fmla="*/ 273 w 376"/>
                <a:gd name="T31" fmla="*/ 196 h 563"/>
                <a:gd name="T32" fmla="*/ 187 w 376"/>
                <a:gd name="T33" fmla="*/ 78 h 563"/>
                <a:gd name="T34" fmla="*/ 98 w 376"/>
                <a:gd name="T35" fmla="*/ 200 h 563"/>
                <a:gd name="T36" fmla="*/ 183 w 376"/>
                <a:gd name="T37" fmla="*/ 318 h 563"/>
                <a:gd name="T38" fmla="*/ 273 w 376"/>
                <a:gd name="T39" fmla="*/ 196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9"/>
                  </a:moveTo>
                  <a:lnTo>
                    <a:pt x="375" y="359"/>
                  </a:lnTo>
                  <a:cubicBezTo>
                    <a:pt x="375" y="465"/>
                    <a:pt x="334" y="562"/>
                    <a:pt x="171" y="562"/>
                  </a:cubicBezTo>
                  <a:cubicBezTo>
                    <a:pt x="130" y="562"/>
                    <a:pt x="86" y="558"/>
                    <a:pt x="37" y="538"/>
                  </a:cubicBezTo>
                  <a:lnTo>
                    <a:pt x="45" y="452"/>
                  </a:lnTo>
                  <a:cubicBezTo>
                    <a:pt x="78" y="469"/>
                    <a:pt x="126" y="485"/>
                    <a:pt x="159" y="485"/>
                  </a:cubicBezTo>
                  <a:cubicBezTo>
                    <a:pt x="269" y="485"/>
                    <a:pt x="277" y="404"/>
                    <a:pt x="277" y="334"/>
                  </a:cubicBezTo>
                  <a:lnTo>
                    <a:pt x="277" y="334"/>
                  </a:lnTo>
                  <a:cubicBezTo>
                    <a:pt x="257" y="367"/>
                    <a:pt x="212" y="395"/>
                    <a:pt x="159" y="395"/>
                  </a:cubicBezTo>
                  <a:cubicBezTo>
                    <a:pt x="45" y="395"/>
                    <a:pt x="0" y="306"/>
                    <a:pt x="0" y="200"/>
                  </a:cubicBezTo>
                  <a:cubicBezTo>
                    <a:pt x="0" y="106"/>
                    <a:pt x="49" y="0"/>
                    <a:pt x="163" y="0"/>
                  </a:cubicBezTo>
                  <a:cubicBezTo>
                    <a:pt x="216" y="0"/>
                    <a:pt x="253" y="17"/>
                    <a:pt x="281" y="62"/>
                  </a:cubicBezTo>
                  <a:lnTo>
                    <a:pt x="281" y="62"/>
                  </a:lnTo>
                  <a:lnTo>
                    <a:pt x="281" y="9"/>
                  </a:lnTo>
                  <a:lnTo>
                    <a:pt x="375" y="9"/>
                  </a:lnTo>
                  <a:close/>
                  <a:moveTo>
                    <a:pt x="273" y="196"/>
                  </a:moveTo>
                  <a:cubicBezTo>
                    <a:pt x="273" y="131"/>
                    <a:pt x="249" y="78"/>
                    <a:pt x="187" y="78"/>
                  </a:cubicBezTo>
                  <a:cubicBezTo>
                    <a:pt x="118" y="78"/>
                    <a:pt x="98" y="139"/>
                    <a:pt x="98" y="200"/>
                  </a:cubicBezTo>
                  <a:cubicBezTo>
                    <a:pt x="98" y="253"/>
                    <a:pt x="126" y="318"/>
                    <a:pt x="183" y="318"/>
                  </a:cubicBezTo>
                  <a:cubicBezTo>
                    <a:pt x="249" y="314"/>
                    <a:pt x="273" y="261"/>
                    <a:pt x="273" y="19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3" name="Freeform 632"/>
            <p:cNvSpPr>
              <a:spLocks noChangeArrowheads="1"/>
            </p:cNvSpPr>
            <p:nvPr/>
          </p:nvSpPr>
          <p:spPr bwMode="auto">
            <a:xfrm>
              <a:off x="2339" y="5360"/>
              <a:ext cx="81" cy="91"/>
            </a:xfrm>
            <a:custGeom>
              <a:avLst/>
              <a:gdLst>
                <a:gd name="T0" fmla="*/ 338 w 363"/>
                <a:gd name="T1" fmla="*/ 371 h 405"/>
                <a:gd name="T2" fmla="*/ 204 w 363"/>
                <a:gd name="T3" fmla="*/ 404 h 405"/>
                <a:gd name="T4" fmla="*/ 0 w 363"/>
                <a:gd name="T5" fmla="*/ 204 h 405"/>
                <a:gd name="T6" fmla="*/ 179 w 363"/>
                <a:gd name="T7" fmla="*/ 0 h 405"/>
                <a:gd name="T8" fmla="*/ 362 w 363"/>
                <a:gd name="T9" fmla="*/ 233 h 405"/>
                <a:gd name="T10" fmla="*/ 94 w 363"/>
                <a:gd name="T11" fmla="*/ 233 h 405"/>
                <a:gd name="T12" fmla="*/ 204 w 363"/>
                <a:gd name="T13" fmla="*/ 330 h 405"/>
                <a:gd name="T14" fmla="*/ 330 w 363"/>
                <a:gd name="T15" fmla="*/ 290 h 405"/>
                <a:gd name="T16" fmla="*/ 330 w 363"/>
                <a:gd name="T17" fmla="*/ 371 h 405"/>
                <a:gd name="T18" fmla="*/ 338 w 363"/>
                <a:gd name="T19" fmla="*/ 371 h 405"/>
                <a:gd name="T20" fmla="*/ 273 w 363"/>
                <a:gd name="T21" fmla="*/ 163 h 405"/>
                <a:gd name="T22" fmla="*/ 191 w 363"/>
                <a:gd name="T23" fmla="*/ 74 h 405"/>
                <a:gd name="T24" fmla="*/ 102 w 363"/>
                <a:gd name="T25" fmla="*/ 163 h 405"/>
                <a:gd name="T26" fmla="*/ 273 w 363"/>
                <a:gd name="T27" fmla="*/ 163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5">
                  <a:moveTo>
                    <a:pt x="338" y="371"/>
                  </a:moveTo>
                  <a:cubicBezTo>
                    <a:pt x="301" y="391"/>
                    <a:pt x="261" y="404"/>
                    <a:pt x="204" y="404"/>
                  </a:cubicBezTo>
                  <a:cubicBezTo>
                    <a:pt x="77" y="404"/>
                    <a:pt x="0" y="330"/>
                    <a:pt x="0" y="204"/>
                  </a:cubicBezTo>
                  <a:cubicBezTo>
                    <a:pt x="0" y="94"/>
                    <a:pt x="61" y="0"/>
                    <a:pt x="179" y="0"/>
                  </a:cubicBezTo>
                  <a:cubicBezTo>
                    <a:pt x="322" y="0"/>
                    <a:pt x="362" y="98"/>
                    <a:pt x="362" y="233"/>
                  </a:cubicBezTo>
                  <a:lnTo>
                    <a:pt x="94" y="233"/>
                  </a:lnTo>
                  <a:cubicBezTo>
                    <a:pt x="98" y="294"/>
                    <a:pt x="143" y="330"/>
                    <a:pt x="204" y="330"/>
                  </a:cubicBezTo>
                  <a:cubicBezTo>
                    <a:pt x="253" y="330"/>
                    <a:pt x="293" y="314"/>
                    <a:pt x="330" y="290"/>
                  </a:cubicBezTo>
                  <a:lnTo>
                    <a:pt x="330" y="371"/>
                  </a:lnTo>
                  <a:lnTo>
                    <a:pt x="338" y="371"/>
                  </a:lnTo>
                  <a:close/>
                  <a:moveTo>
                    <a:pt x="273" y="163"/>
                  </a:moveTo>
                  <a:cubicBezTo>
                    <a:pt x="269" y="114"/>
                    <a:pt x="248" y="74"/>
                    <a:pt x="191" y="74"/>
                  </a:cubicBezTo>
                  <a:cubicBezTo>
                    <a:pt x="134" y="74"/>
                    <a:pt x="106" y="114"/>
                    <a:pt x="102" y="163"/>
                  </a:cubicBezTo>
                  <a:lnTo>
                    <a:pt x="273"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4" name="Freeform 633"/>
            <p:cNvSpPr>
              <a:spLocks noChangeArrowheads="1"/>
            </p:cNvSpPr>
            <p:nvPr/>
          </p:nvSpPr>
          <p:spPr bwMode="auto">
            <a:xfrm>
              <a:off x="409" y="5698"/>
              <a:ext cx="80" cy="118"/>
            </a:xfrm>
            <a:custGeom>
              <a:avLst/>
              <a:gdLst>
                <a:gd name="T0" fmla="*/ 4 w 359"/>
                <a:gd name="T1" fmla="*/ 0 h 526"/>
                <a:gd name="T2" fmla="*/ 139 w 359"/>
                <a:gd name="T3" fmla="*/ 0 h 526"/>
                <a:gd name="T4" fmla="*/ 358 w 359"/>
                <a:gd name="T5" fmla="*/ 158 h 526"/>
                <a:gd name="T6" fmla="*/ 155 w 359"/>
                <a:gd name="T7" fmla="*/ 325 h 526"/>
                <a:gd name="T8" fmla="*/ 106 w 359"/>
                <a:gd name="T9" fmla="*/ 325 h 526"/>
                <a:gd name="T10" fmla="*/ 106 w 359"/>
                <a:gd name="T11" fmla="*/ 525 h 526"/>
                <a:gd name="T12" fmla="*/ 0 w 359"/>
                <a:gd name="T13" fmla="*/ 525 h 526"/>
                <a:gd name="T14" fmla="*/ 0 w 359"/>
                <a:gd name="T15" fmla="*/ 0 h 526"/>
                <a:gd name="T16" fmla="*/ 4 w 359"/>
                <a:gd name="T17" fmla="*/ 0 h 526"/>
                <a:gd name="T18" fmla="*/ 106 w 359"/>
                <a:gd name="T19" fmla="*/ 244 h 526"/>
                <a:gd name="T20" fmla="*/ 147 w 359"/>
                <a:gd name="T21" fmla="*/ 244 h 526"/>
                <a:gd name="T22" fmla="*/ 244 w 359"/>
                <a:gd name="T23" fmla="*/ 167 h 526"/>
                <a:gd name="T24" fmla="*/ 147 w 359"/>
                <a:gd name="T25" fmla="*/ 85 h 526"/>
                <a:gd name="T26" fmla="*/ 106 w 359"/>
                <a:gd name="T27" fmla="*/ 85 h 526"/>
                <a:gd name="T28" fmla="*/ 106 w 359"/>
                <a:gd name="T29" fmla="*/ 24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6">
                  <a:moveTo>
                    <a:pt x="4" y="0"/>
                  </a:moveTo>
                  <a:lnTo>
                    <a:pt x="139" y="0"/>
                  </a:lnTo>
                  <a:cubicBezTo>
                    <a:pt x="253" y="0"/>
                    <a:pt x="358" y="32"/>
                    <a:pt x="358" y="158"/>
                  </a:cubicBezTo>
                  <a:cubicBezTo>
                    <a:pt x="358" y="281"/>
                    <a:pt x="269" y="325"/>
                    <a:pt x="155" y="325"/>
                  </a:cubicBezTo>
                  <a:lnTo>
                    <a:pt x="106" y="325"/>
                  </a:lnTo>
                  <a:lnTo>
                    <a:pt x="106" y="525"/>
                  </a:lnTo>
                  <a:lnTo>
                    <a:pt x="0" y="525"/>
                  </a:lnTo>
                  <a:lnTo>
                    <a:pt x="0" y="0"/>
                  </a:lnTo>
                  <a:lnTo>
                    <a:pt x="4" y="0"/>
                  </a:lnTo>
                  <a:close/>
                  <a:moveTo>
                    <a:pt x="106" y="244"/>
                  </a:moveTo>
                  <a:lnTo>
                    <a:pt x="147" y="244"/>
                  </a:lnTo>
                  <a:cubicBezTo>
                    <a:pt x="200" y="244"/>
                    <a:pt x="244" y="228"/>
                    <a:pt x="244" y="167"/>
                  </a:cubicBezTo>
                  <a:cubicBezTo>
                    <a:pt x="244" y="106"/>
                    <a:pt x="200" y="85"/>
                    <a:pt x="147" y="85"/>
                  </a:cubicBezTo>
                  <a:lnTo>
                    <a:pt x="106" y="85"/>
                  </a:lnTo>
                  <a:lnTo>
                    <a:pt x="106" y="244"/>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5" name="Freeform 634"/>
            <p:cNvSpPr>
              <a:spLocks noChangeArrowheads="1"/>
            </p:cNvSpPr>
            <p:nvPr/>
          </p:nvSpPr>
          <p:spPr bwMode="auto">
            <a:xfrm>
              <a:off x="498" y="5728"/>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2" y="330"/>
                    <a:pt x="293" y="314"/>
                    <a:pt x="330" y="289"/>
                  </a:cubicBezTo>
                  <a:lnTo>
                    <a:pt x="330" y="371"/>
                  </a:lnTo>
                  <a:lnTo>
                    <a:pt x="338" y="371"/>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6" name="Freeform 635"/>
            <p:cNvSpPr>
              <a:spLocks noChangeArrowheads="1"/>
            </p:cNvSpPr>
            <p:nvPr/>
          </p:nvSpPr>
          <p:spPr bwMode="auto">
            <a:xfrm>
              <a:off x="600" y="5728"/>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4" y="61"/>
                    <a:pt x="134" y="0"/>
                    <a:pt x="195" y="0"/>
                  </a:cubicBezTo>
                  <a:cubicBezTo>
                    <a:pt x="204" y="0"/>
                    <a:pt x="216" y="0"/>
                    <a:pt x="228" y="4"/>
                  </a:cubicBezTo>
                  <a:lnTo>
                    <a:pt x="228" y="106"/>
                  </a:lnTo>
                  <a:cubicBezTo>
                    <a:pt x="220" y="102"/>
                    <a:pt x="199"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7" name="Freeform 636"/>
            <p:cNvSpPr>
              <a:spLocks noChangeArrowheads="1"/>
            </p:cNvSpPr>
            <p:nvPr/>
          </p:nvSpPr>
          <p:spPr bwMode="auto">
            <a:xfrm>
              <a:off x="656" y="5728"/>
              <a:ext cx="66" cy="91"/>
            </a:xfrm>
            <a:custGeom>
              <a:avLst/>
              <a:gdLst>
                <a:gd name="T0" fmla="*/ 277 w 294"/>
                <a:gd name="T1" fmla="*/ 90 h 404"/>
                <a:gd name="T2" fmla="*/ 208 w 294"/>
                <a:gd name="T3" fmla="*/ 77 h 404"/>
                <a:gd name="T4" fmla="*/ 106 w 294"/>
                <a:gd name="T5" fmla="*/ 200 h 404"/>
                <a:gd name="T6" fmla="*/ 212 w 294"/>
                <a:gd name="T7" fmla="*/ 326 h 404"/>
                <a:gd name="T8" fmla="*/ 289 w 294"/>
                <a:gd name="T9" fmla="*/ 309 h 404"/>
                <a:gd name="T10" fmla="*/ 293 w 294"/>
                <a:gd name="T11" fmla="*/ 391 h 404"/>
                <a:gd name="T12" fmla="*/ 192 w 294"/>
                <a:gd name="T13" fmla="*/ 403 h 404"/>
                <a:gd name="T14" fmla="*/ 0 w 294"/>
                <a:gd name="T15" fmla="*/ 200 h 404"/>
                <a:gd name="T16" fmla="*/ 188 w 294"/>
                <a:gd name="T17" fmla="*/ 0 h 404"/>
                <a:gd name="T18" fmla="*/ 285 w 294"/>
                <a:gd name="T19" fmla="*/ 12 h 404"/>
                <a:gd name="T20" fmla="*/ 277 w 294"/>
                <a:gd name="T21"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90"/>
                  </a:moveTo>
                  <a:cubicBezTo>
                    <a:pt x="261" y="81"/>
                    <a:pt x="241" y="77"/>
                    <a:pt x="208" y="77"/>
                  </a:cubicBezTo>
                  <a:cubicBezTo>
                    <a:pt x="147" y="77"/>
                    <a:pt x="106" y="126"/>
                    <a:pt x="106" y="200"/>
                  </a:cubicBezTo>
                  <a:cubicBezTo>
                    <a:pt x="106" y="269"/>
                    <a:pt x="139" y="326"/>
                    <a:pt x="212" y="326"/>
                  </a:cubicBezTo>
                  <a:cubicBezTo>
                    <a:pt x="241" y="326"/>
                    <a:pt x="273" y="314"/>
                    <a:pt x="289" y="309"/>
                  </a:cubicBezTo>
                  <a:lnTo>
                    <a:pt x="293" y="391"/>
                  </a:lnTo>
                  <a:cubicBezTo>
                    <a:pt x="265" y="399"/>
                    <a:pt x="232" y="403"/>
                    <a:pt x="192" y="403"/>
                  </a:cubicBezTo>
                  <a:cubicBezTo>
                    <a:pt x="65" y="403"/>
                    <a:pt x="0" y="318"/>
                    <a:pt x="0" y="200"/>
                  </a:cubicBezTo>
                  <a:cubicBezTo>
                    <a:pt x="0" y="90"/>
                    <a:pt x="65" y="0"/>
                    <a:pt x="188" y="0"/>
                  </a:cubicBezTo>
                  <a:cubicBezTo>
                    <a:pt x="228" y="0"/>
                    <a:pt x="257" y="4"/>
                    <a:pt x="285" y="12"/>
                  </a:cubicBezTo>
                  <a:lnTo>
                    <a:pt x="277"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8" name="Freeform 637"/>
            <p:cNvSpPr>
              <a:spLocks noChangeArrowheads="1"/>
            </p:cNvSpPr>
            <p:nvPr/>
          </p:nvSpPr>
          <p:spPr bwMode="auto">
            <a:xfrm>
              <a:off x="732" y="5728"/>
              <a:ext cx="82" cy="91"/>
            </a:xfrm>
            <a:custGeom>
              <a:avLst/>
              <a:gdLst>
                <a:gd name="T0" fmla="*/ 338 w 364"/>
                <a:gd name="T1" fmla="*/ 371 h 404"/>
                <a:gd name="T2" fmla="*/ 204 w 364"/>
                <a:gd name="T3" fmla="*/ 403 h 404"/>
                <a:gd name="T4" fmla="*/ 0 w 364"/>
                <a:gd name="T5" fmla="*/ 204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69 w 364"/>
                <a:gd name="T21" fmla="*/ 163 h 404"/>
                <a:gd name="T22" fmla="*/ 187 w 364"/>
                <a:gd name="T23" fmla="*/ 73 h 404"/>
                <a:gd name="T24" fmla="*/ 98 w 364"/>
                <a:gd name="T25" fmla="*/ 163 h 404"/>
                <a:gd name="T26" fmla="*/ 269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1" y="391"/>
                    <a:pt x="261" y="403"/>
                    <a:pt x="204" y="403"/>
                  </a:cubicBezTo>
                  <a:cubicBezTo>
                    <a:pt x="78" y="403"/>
                    <a:pt x="0" y="330"/>
                    <a:pt x="0" y="204"/>
                  </a:cubicBezTo>
                  <a:cubicBezTo>
                    <a:pt x="0" y="94"/>
                    <a:pt x="61" y="0"/>
                    <a:pt x="179" y="0"/>
                  </a:cubicBezTo>
                  <a:cubicBezTo>
                    <a:pt x="322" y="0"/>
                    <a:pt x="363" y="98"/>
                    <a:pt x="363" y="232"/>
                  </a:cubicBezTo>
                  <a:lnTo>
                    <a:pt x="94" y="232"/>
                  </a:lnTo>
                  <a:cubicBezTo>
                    <a:pt x="98" y="293"/>
                    <a:pt x="143" y="330"/>
                    <a:pt x="204" y="330"/>
                  </a:cubicBezTo>
                  <a:cubicBezTo>
                    <a:pt x="253" y="330"/>
                    <a:pt x="293" y="314"/>
                    <a:pt x="330" y="289"/>
                  </a:cubicBezTo>
                  <a:lnTo>
                    <a:pt x="330" y="371"/>
                  </a:lnTo>
                  <a:lnTo>
                    <a:pt x="338" y="371"/>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9" name="Freeform 638"/>
            <p:cNvSpPr>
              <a:spLocks noChangeArrowheads="1"/>
            </p:cNvSpPr>
            <p:nvPr/>
          </p:nvSpPr>
          <p:spPr bwMode="auto">
            <a:xfrm>
              <a:off x="830" y="5728"/>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7 h 396"/>
                <a:gd name="T18" fmla="*/ 191 w 359"/>
                <a:gd name="T19" fmla="*/ 77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1"/>
                  </a:cubicBezTo>
                  <a:lnTo>
                    <a:pt x="358" y="395"/>
                  </a:lnTo>
                  <a:lnTo>
                    <a:pt x="256" y="395"/>
                  </a:lnTo>
                  <a:lnTo>
                    <a:pt x="256" y="187"/>
                  </a:lnTo>
                  <a:cubicBezTo>
                    <a:pt x="256" y="138"/>
                    <a:pt x="256" y="77"/>
                    <a:pt x="191" y="77"/>
                  </a:cubicBezTo>
                  <a:cubicBezTo>
                    <a:pt x="118" y="77"/>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0" name="Freeform 639"/>
            <p:cNvSpPr>
              <a:spLocks noChangeArrowheads="1"/>
            </p:cNvSpPr>
            <p:nvPr/>
          </p:nvSpPr>
          <p:spPr bwMode="auto">
            <a:xfrm>
              <a:off x="926" y="5705"/>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3 h 506"/>
                <a:gd name="T22" fmla="*/ 224 w 274"/>
                <a:gd name="T23" fmla="*/ 428 h 506"/>
                <a:gd name="T24" fmla="*/ 269 w 274"/>
                <a:gd name="T25" fmla="*/ 416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3"/>
                  </a:lnTo>
                  <a:lnTo>
                    <a:pt x="175" y="0"/>
                  </a:lnTo>
                  <a:lnTo>
                    <a:pt x="175" y="110"/>
                  </a:lnTo>
                  <a:lnTo>
                    <a:pt x="265" y="110"/>
                  </a:lnTo>
                  <a:lnTo>
                    <a:pt x="265" y="183"/>
                  </a:lnTo>
                  <a:lnTo>
                    <a:pt x="175" y="183"/>
                  </a:lnTo>
                  <a:lnTo>
                    <a:pt x="175" y="363"/>
                  </a:lnTo>
                  <a:cubicBezTo>
                    <a:pt x="175" y="395"/>
                    <a:pt x="184" y="428"/>
                    <a:pt x="224" y="428"/>
                  </a:cubicBezTo>
                  <a:cubicBezTo>
                    <a:pt x="241" y="428"/>
                    <a:pt x="261" y="424"/>
                    <a:pt x="269" y="416"/>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1" name="Freeform 640"/>
            <p:cNvSpPr>
              <a:spLocks noChangeArrowheads="1"/>
            </p:cNvSpPr>
            <p:nvPr/>
          </p:nvSpPr>
          <p:spPr bwMode="auto">
            <a:xfrm>
              <a:off x="997" y="5728"/>
              <a:ext cx="78" cy="91"/>
            </a:xfrm>
            <a:custGeom>
              <a:avLst/>
              <a:gdLst>
                <a:gd name="T0" fmla="*/ 40 w 347"/>
                <a:gd name="T1" fmla="*/ 28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0 w 347"/>
                <a:gd name="T33" fmla="*/ 28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2"/>
                  </a:lnTo>
                  <a:cubicBezTo>
                    <a:pt x="342" y="252"/>
                    <a:pt x="342" y="281"/>
                    <a:pt x="342" y="309"/>
                  </a:cubicBezTo>
                  <a:cubicBezTo>
                    <a:pt x="342" y="338"/>
                    <a:pt x="346" y="366"/>
                    <a:pt x="346" y="395"/>
                  </a:cubicBezTo>
                  <a:lnTo>
                    <a:pt x="256" y="395"/>
                  </a:lnTo>
                  <a:cubicBezTo>
                    <a:pt x="252" y="375"/>
                    <a:pt x="252" y="350"/>
                    <a:pt x="252" y="338"/>
                  </a:cubicBezTo>
                  <a:lnTo>
                    <a:pt x="252" y="338"/>
                  </a:lnTo>
                  <a:cubicBezTo>
                    <a:pt x="228" y="379"/>
                    <a:pt x="179" y="403"/>
                    <a:pt x="134" y="403"/>
                  </a:cubicBezTo>
                  <a:cubicBezTo>
                    <a:pt x="65" y="403"/>
                    <a:pt x="0" y="362"/>
                    <a:pt x="0" y="289"/>
                  </a:cubicBezTo>
                  <a:cubicBezTo>
                    <a:pt x="0" y="232"/>
                    <a:pt x="28" y="200"/>
                    <a:pt x="65" y="179"/>
                  </a:cubicBezTo>
                  <a:cubicBezTo>
                    <a:pt x="102" y="159"/>
                    <a:pt x="154" y="155"/>
                    <a:pt x="195" y="155"/>
                  </a:cubicBezTo>
                  <a:lnTo>
                    <a:pt x="252" y="155"/>
                  </a:lnTo>
                  <a:cubicBezTo>
                    <a:pt x="252" y="94"/>
                    <a:pt x="224" y="73"/>
                    <a:pt x="167" y="73"/>
                  </a:cubicBezTo>
                  <a:cubicBezTo>
                    <a:pt x="126" y="73"/>
                    <a:pt x="81" y="90"/>
                    <a:pt x="49" y="114"/>
                  </a:cubicBezTo>
                  <a:lnTo>
                    <a:pt x="40" y="28"/>
                  </a:lnTo>
                  <a:close/>
                  <a:moveTo>
                    <a:pt x="159" y="330"/>
                  </a:moveTo>
                  <a:cubicBezTo>
                    <a:pt x="191" y="330"/>
                    <a:pt x="211" y="318"/>
                    <a:pt x="228" y="297"/>
                  </a:cubicBezTo>
                  <a:cubicBezTo>
                    <a:pt x="244" y="277"/>
                    <a:pt x="248" y="248"/>
                    <a:pt x="248" y="216"/>
                  </a:cubicBezTo>
                  <a:lnTo>
                    <a:pt x="203" y="216"/>
                  </a:lnTo>
                  <a:cubicBezTo>
                    <a:pt x="159" y="216"/>
                    <a:pt x="93" y="224"/>
                    <a:pt x="93" y="281"/>
                  </a:cubicBezTo>
                  <a:cubicBezTo>
                    <a:pt x="93" y="314"/>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2" name="Freeform 641"/>
            <p:cNvSpPr>
              <a:spLocks noChangeArrowheads="1"/>
            </p:cNvSpPr>
            <p:nvPr/>
          </p:nvSpPr>
          <p:spPr bwMode="auto">
            <a:xfrm>
              <a:off x="1092" y="5728"/>
              <a:ext cx="84" cy="127"/>
            </a:xfrm>
            <a:custGeom>
              <a:avLst/>
              <a:gdLst>
                <a:gd name="T0" fmla="*/ 375 w 376"/>
                <a:gd name="T1" fmla="*/ 8 h 563"/>
                <a:gd name="T2" fmla="*/ 375 w 376"/>
                <a:gd name="T3" fmla="*/ 358 h 563"/>
                <a:gd name="T4" fmla="*/ 171 w 376"/>
                <a:gd name="T5" fmla="*/ 562 h 563"/>
                <a:gd name="T6" fmla="*/ 37 w 376"/>
                <a:gd name="T7" fmla="*/ 537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195 h 563"/>
                <a:gd name="T32" fmla="*/ 192 w 376"/>
                <a:gd name="T33" fmla="*/ 77 h 563"/>
                <a:gd name="T34" fmla="*/ 102 w 376"/>
                <a:gd name="T35" fmla="*/ 200 h 563"/>
                <a:gd name="T36" fmla="*/ 187 w 376"/>
                <a:gd name="T37" fmla="*/ 318 h 563"/>
                <a:gd name="T38" fmla="*/ 277 w 376"/>
                <a:gd name="T39" fmla="*/ 19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8"/>
                    <a:pt x="37" y="537"/>
                  </a:cubicBezTo>
                  <a:lnTo>
                    <a:pt x="45" y="452"/>
                  </a:lnTo>
                  <a:cubicBezTo>
                    <a:pt x="78" y="468"/>
                    <a:pt x="126" y="485"/>
                    <a:pt x="159" y="485"/>
                  </a:cubicBezTo>
                  <a:cubicBezTo>
                    <a:pt x="269" y="485"/>
                    <a:pt x="277" y="403"/>
                    <a:pt x="277" y="334"/>
                  </a:cubicBezTo>
                  <a:lnTo>
                    <a:pt x="277" y="334"/>
                  </a:lnTo>
                  <a:cubicBezTo>
                    <a:pt x="257" y="366"/>
                    <a:pt x="212" y="395"/>
                    <a:pt x="159" y="395"/>
                  </a:cubicBezTo>
                  <a:cubicBezTo>
                    <a:pt x="45" y="395"/>
                    <a:pt x="0" y="305"/>
                    <a:pt x="0" y="200"/>
                  </a:cubicBezTo>
                  <a:cubicBezTo>
                    <a:pt x="0" y="106"/>
                    <a:pt x="49" y="0"/>
                    <a:pt x="163" y="0"/>
                  </a:cubicBezTo>
                  <a:cubicBezTo>
                    <a:pt x="216" y="0"/>
                    <a:pt x="253" y="16"/>
                    <a:pt x="281" y="61"/>
                  </a:cubicBezTo>
                  <a:lnTo>
                    <a:pt x="281" y="61"/>
                  </a:lnTo>
                  <a:lnTo>
                    <a:pt x="281" y="8"/>
                  </a:lnTo>
                  <a:lnTo>
                    <a:pt x="375" y="8"/>
                  </a:lnTo>
                  <a:close/>
                  <a:moveTo>
                    <a:pt x="277" y="195"/>
                  </a:moveTo>
                  <a:cubicBezTo>
                    <a:pt x="277" y="130"/>
                    <a:pt x="253" y="77"/>
                    <a:pt x="192" y="77"/>
                  </a:cubicBezTo>
                  <a:cubicBezTo>
                    <a:pt x="122" y="77"/>
                    <a:pt x="102" y="138"/>
                    <a:pt x="102" y="200"/>
                  </a:cubicBezTo>
                  <a:cubicBezTo>
                    <a:pt x="102" y="252"/>
                    <a:pt x="130" y="318"/>
                    <a:pt x="187" y="318"/>
                  </a:cubicBezTo>
                  <a:cubicBezTo>
                    <a:pt x="249" y="314"/>
                    <a:pt x="277" y="261"/>
                    <a:pt x="277" y="19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3" name="Freeform 642"/>
            <p:cNvSpPr>
              <a:spLocks noChangeArrowheads="1"/>
            </p:cNvSpPr>
            <p:nvPr/>
          </p:nvSpPr>
          <p:spPr bwMode="auto">
            <a:xfrm>
              <a:off x="1194" y="5728"/>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3" y="330"/>
                    <a:pt x="293" y="314"/>
                    <a:pt x="330" y="289"/>
                  </a:cubicBezTo>
                  <a:lnTo>
                    <a:pt x="330" y="371"/>
                  </a:lnTo>
                  <a:lnTo>
                    <a:pt x="338" y="371"/>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4" name="Freeform 643"/>
            <p:cNvSpPr>
              <a:spLocks noChangeArrowheads="1"/>
            </p:cNvSpPr>
            <p:nvPr/>
          </p:nvSpPr>
          <p:spPr bwMode="auto">
            <a:xfrm>
              <a:off x="1336" y="5728"/>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1 h 404"/>
                <a:gd name="T14" fmla="*/ 204 w 408"/>
                <a:gd name="T15" fmla="*/ 77 h 404"/>
                <a:gd name="T16" fmla="*/ 106 w 408"/>
                <a:gd name="T17" fmla="*/ 191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4"/>
                  </a:cubicBezTo>
                  <a:cubicBezTo>
                    <a:pt x="407" y="314"/>
                    <a:pt x="334" y="403"/>
                    <a:pt x="204" y="403"/>
                  </a:cubicBezTo>
                  <a:cubicBezTo>
                    <a:pt x="78" y="403"/>
                    <a:pt x="0" y="314"/>
                    <a:pt x="0" y="204"/>
                  </a:cubicBezTo>
                  <a:cubicBezTo>
                    <a:pt x="0" y="77"/>
                    <a:pt x="90" y="0"/>
                    <a:pt x="204" y="0"/>
                  </a:cubicBezTo>
                  <a:close/>
                  <a:moveTo>
                    <a:pt x="204" y="326"/>
                  </a:moveTo>
                  <a:cubicBezTo>
                    <a:pt x="281" y="326"/>
                    <a:pt x="301" y="257"/>
                    <a:pt x="301" y="191"/>
                  </a:cubicBezTo>
                  <a:cubicBezTo>
                    <a:pt x="301" y="130"/>
                    <a:pt x="269" y="77"/>
                    <a:pt x="204" y="77"/>
                  </a:cubicBezTo>
                  <a:cubicBezTo>
                    <a:pt x="139" y="77"/>
                    <a:pt x="106" y="134"/>
                    <a:pt x="106" y="191"/>
                  </a:cubicBezTo>
                  <a:cubicBezTo>
                    <a:pt x="106" y="252"/>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5" name="Freeform 644"/>
            <p:cNvSpPr>
              <a:spLocks noChangeArrowheads="1"/>
            </p:cNvSpPr>
            <p:nvPr/>
          </p:nvSpPr>
          <p:spPr bwMode="auto">
            <a:xfrm>
              <a:off x="1438" y="5688"/>
              <a:ext cx="60" cy="129"/>
            </a:xfrm>
            <a:custGeom>
              <a:avLst/>
              <a:gdLst>
                <a:gd name="T0" fmla="*/ 0 w 270"/>
                <a:gd name="T1" fmla="*/ 256 h 575"/>
                <a:gd name="T2" fmla="*/ 0 w 270"/>
                <a:gd name="T3" fmla="*/ 183 h 575"/>
                <a:gd name="T4" fmla="*/ 73 w 270"/>
                <a:gd name="T5" fmla="*/ 183 h 575"/>
                <a:gd name="T6" fmla="*/ 73 w 270"/>
                <a:gd name="T7" fmla="*/ 130 h 575"/>
                <a:gd name="T8" fmla="*/ 195 w 270"/>
                <a:gd name="T9" fmla="*/ 0 h 575"/>
                <a:gd name="T10" fmla="*/ 269 w 270"/>
                <a:gd name="T11" fmla="*/ 8 h 575"/>
                <a:gd name="T12" fmla="*/ 261 w 270"/>
                <a:gd name="T13" fmla="*/ 89 h 575"/>
                <a:gd name="T14" fmla="*/ 216 w 270"/>
                <a:gd name="T15" fmla="*/ 77 h 575"/>
                <a:gd name="T16" fmla="*/ 171 w 270"/>
                <a:gd name="T17" fmla="*/ 138 h 575"/>
                <a:gd name="T18" fmla="*/ 171 w 270"/>
                <a:gd name="T19" fmla="*/ 187 h 575"/>
                <a:gd name="T20" fmla="*/ 261 w 270"/>
                <a:gd name="T21" fmla="*/ 187 h 575"/>
                <a:gd name="T22" fmla="*/ 261 w 270"/>
                <a:gd name="T23" fmla="*/ 260 h 575"/>
                <a:gd name="T24" fmla="*/ 171 w 270"/>
                <a:gd name="T25" fmla="*/ 260 h 575"/>
                <a:gd name="T26" fmla="*/ 171 w 270"/>
                <a:gd name="T27" fmla="*/ 574 h 575"/>
                <a:gd name="T28" fmla="*/ 69 w 270"/>
                <a:gd name="T29" fmla="*/ 574 h 575"/>
                <a:gd name="T30" fmla="*/ 69 w 270"/>
                <a:gd name="T31" fmla="*/ 256 h 575"/>
                <a:gd name="T32" fmla="*/ 0 w 270"/>
                <a:gd name="T33" fmla="*/ 25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6"/>
                  </a:moveTo>
                  <a:lnTo>
                    <a:pt x="0" y="183"/>
                  </a:lnTo>
                  <a:lnTo>
                    <a:pt x="73" y="183"/>
                  </a:lnTo>
                  <a:lnTo>
                    <a:pt x="73" y="130"/>
                  </a:lnTo>
                  <a:cubicBezTo>
                    <a:pt x="73" y="53"/>
                    <a:pt x="118" y="0"/>
                    <a:pt x="195" y="0"/>
                  </a:cubicBezTo>
                  <a:cubicBezTo>
                    <a:pt x="220" y="0"/>
                    <a:pt x="248" y="4"/>
                    <a:pt x="269" y="8"/>
                  </a:cubicBezTo>
                  <a:lnTo>
                    <a:pt x="261" y="89"/>
                  </a:lnTo>
                  <a:cubicBezTo>
                    <a:pt x="253" y="85"/>
                    <a:pt x="240" y="77"/>
                    <a:pt x="216" y="77"/>
                  </a:cubicBezTo>
                  <a:cubicBezTo>
                    <a:pt x="183" y="77"/>
                    <a:pt x="171" y="106"/>
                    <a:pt x="171" y="138"/>
                  </a:cubicBezTo>
                  <a:lnTo>
                    <a:pt x="171" y="187"/>
                  </a:lnTo>
                  <a:lnTo>
                    <a:pt x="261" y="187"/>
                  </a:lnTo>
                  <a:lnTo>
                    <a:pt x="261" y="260"/>
                  </a:lnTo>
                  <a:lnTo>
                    <a:pt x="171" y="260"/>
                  </a:lnTo>
                  <a:lnTo>
                    <a:pt x="171" y="574"/>
                  </a:lnTo>
                  <a:lnTo>
                    <a:pt x="69" y="574"/>
                  </a:lnTo>
                  <a:lnTo>
                    <a:pt x="69" y="256"/>
                  </a:lnTo>
                  <a:lnTo>
                    <a:pt x="0" y="25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6" name="Freeform 645"/>
            <p:cNvSpPr>
              <a:spLocks noChangeArrowheads="1"/>
            </p:cNvSpPr>
            <p:nvPr/>
          </p:nvSpPr>
          <p:spPr bwMode="auto">
            <a:xfrm>
              <a:off x="1562" y="5698"/>
              <a:ext cx="100" cy="117"/>
            </a:xfrm>
            <a:custGeom>
              <a:avLst/>
              <a:gdLst>
                <a:gd name="T0" fmla="*/ 0 w 444"/>
                <a:gd name="T1" fmla="*/ 0 h 522"/>
                <a:gd name="T2" fmla="*/ 142 w 444"/>
                <a:gd name="T3" fmla="*/ 0 h 522"/>
                <a:gd name="T4" fmla="*/ 443 w 444"/>
                <a:gd name="T5" fmla="*/ 260 h 522"/>
                <a:gd name="T6" fmla="*/ 142 w 444"/>
                <a:gd name="T7" fmla="*/ 521 h 522"/>
                <a:gd name="T8" fmla="*/ 0 w 444"/>
                <a:gd name="T9" fmla="*/ 521 h 522"/>
                <a:gd name="T10" fmla="*/ 0 w 444"/>
                <a:gd name="T11" fmla="*/ 0 h 522"/>
                <a:gd name="T12" fmla="*/ 101 w 444"/>
                <a:gd name="T13" fmla="*/ 439 h 522"/>
                <a:gd name="T14" fmla="*/ 158 w 444"/>
                <a:gd name="T15" fmla="*/ 439 h 522"/>
                <a:gd name="T16" fmla="*/ 329 w 444"/>
                <a:gd name="T17" fmla="*/ 260 h 522"/>
                <a:gd name="T18" fmla="*/ 158 w 444"/>
                <a:gd name="T19" fmla="*/ 81 h 522"/>
                <a:gd name="T20" fmla="*/ 101 w 444"/>
                <a:gd name="T21" fmla="*/ 81 h 522"/>
                <a:gd name="T22" fmla="*/ 101 w 444"/>
                <a:gd name="T23" fmla="*/ 439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4" h="522">
                  <a:moveTo>
                    <a:pt x="0" y="0"/>
                  </a:moveTo>
                  <a:lnTo>
                    <a:pt x="142" y="0"/>
                  </a:lnTo>
                  <a:cubicBezTo>
                    <a:pt x="301" y="0"/>
                    <a:pt x="443" y="53"/>
                    <a:pt x="443" y="260"/>
                  </a:cubicBezTo>
                  <a:cubicBezTo>
                    <a:pt x="443" y="468"/>
                    <a:pt x="301" y="521"/>
                    <a:pt x="142" y="521"/>
                  </a:cubicBezTo>
                  <a:lnTo>
                    <a:pt x="0" y="521"/>
                  </a:lnTo>
                  <a:lnTo>
                    <a:pt x="0" y="0"/>
                  </a:lnTo>
                  <a:close/>
                  <a:moveTo>
                    <a:pt x="101" y="439"/>
                  </a:moveTo>
                  <a:lnTo>
                    <a:pt x="158" y="439"/>
                  </a:lnTo>
                  <a:cubicBezTo>
                    <a:pt x="248" y="439"/>
                    <a:pt x="329" y="374"/>
                    <a:pt x="329" y="260"/>
                  </a:cubicBezTo>
                  <a:cubicBezTo>
                    <a:pt x="329" y="146"/>
                    <a:pt x="244" y="81"/>
                    <a:pt x="158" y="81"/>
                  </a:cubicBezTo>
                  <a:lnTo>
                    <a:pt x="101" y="81"/>
                  </a:lnTo>
                  <a:lnTo>
                    <a:pt x="101" y="43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7" name="Freeform 646"/>
            <p:cNvSpPr>
              <a:spLocks noChangeArrowheads="1"/>
            </p:cNvSpPr>
            <p:nvPr/>
          </p:nvSpPr>
          <p:spPr bwMode="auto">
            <a:xfrm>
              <a:off x="1680" y="5697"/>
              <a:ext cx="76" cy="122"/>
            </a:xfrm>
            <a:custGeom>
              <a:avLst/>
              <a:gdLst>
                <a:gd name="T0" fmla="*/ 297 w 339"/>
                <a:gd name="T1" fmla="*/ 105 h 542"/>
                <a:gd name="T2" fmla="*/ 191 w 339"/>
                <a:gd name="T3" fmla="*/ 81 h 542"/>
                <a:gd name="T4" fmla="*/ 110 w 339"/>
                <a:gd name="T5" fmla="*/ 154 h 542"/>
                <a:gd name="T6" fmla="*/ 338 w 339"/>
                <a:gd name="T7" fmla="*/ 382 h 542"/>
                <a:gd name="T8" fmla="*/ 142 w 339"/>
                <a:gd name="T9" fmla="*/ 541 h 542"/>
                <a:gd name="T10" fmla="*/ 8 w 339"/>
                <a:gd name="T11" fmla="*/ 521 h 542"/>
                <a:gd name="T12" fmla="*/ 16 w 339"/>
                <a:gd name="T13" fmla="*/ 427 h 542"/>
                <a:gd name="T14" fmla="*/ 134 w 339"/>
                <a:gd name="T15" fmla="*/ 460 h 542"/>
                <a:gd name="T16" fmla="*/ 228 w 339"/>
                <a:gd name="T17" fmla="*/ 390 h 542"/>
                <a:gd name="T18" fmla="*/ 0 w 339"/>
                <a:gd name="T19" fmla="*/ 158 h 542"/>
                <a:gd name="T20" fmla="*/ 183 w 339"/>
                <a:gd name="T21" fmla="*/ 0 h 542"/>
                <a:gd name="T22" fmla="*/ 309 w 339"/>
                <a:gd name="T23" fmla="*/ 20 h 542"/>
                <a:gd name="T24" fmla="*/ 297 w 339"/>
                <a:gd name="T25" fmla="*/ 105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2">
                  <a:moveTo>
                    <a:pt x="297" y="105"/>
                  </a:moveTo>
                  <a:cubicBezTo>
                    <a:pt x="265" y="93"/>
                    <a:pt x="227" y="81"/>
                    <a:pt x="191" y="81"/>
                  </a:cubicBezTo>
                  <a:cubicBezTo>
                    <a:pt x="154" y="81"/>
                    <a:pt x="110" y="97"/>
                    <a:pt x="110" y="154"/>
                  </a:cubicBezTo>
                  <a:cubicBezTo>
                    <a:pt x="110" y="244"/>
                    <a:pt x="338" y="207"/>
                    <a:pt x="338" y="382"/>
                  </a:cubicBezTo>
                  <a:cubicBezTo>
                    <a:pt x="338" y="496"/>
                    <a:pt x="248" y="541"/>
                    <a:pt x="142" y="541"/>
                  </a:cubicBezTo>
                  <a:cubicBezTo>
                    <a:pt x="85" y="541"/>
                    <a:pt x="61" y="533"/>
                    <a:pt x="8" y="521"/>
                  </a:cubicBezTo>
                  <a:lnTo>
                    <a:pt x="16" y="427"/>
                  </a:lnTo>
                  <a:cubicBezTo>
                    <a:pt x="53" y="447"/>
                    <a:pt x="93" y="460"/>
                    <a:pt x="134" y="460"/>
                  </a:cubicBezTo>
                  <a:cubicBezTo>
                    <a:pt x="175" y="460"/>
                    <a:pt x="228" y="439"/>
                    <a:pt x="228" y="390"/>
                  </a:cubicBezTo>
                  <a:cubicBezTo>
                    <a:pt x="228" y="293"/>
                    <a:pt x="0" y="333"/>
                    <a:pt x="0" y="158"/>
                  </a:cubicBezTo>
                  <a:cubicBezTo>
                    <a:pt x="0" y="40"/>
                    <a:pt x="89" y="0"/>
                    <a:pt x="183" y="0"/>
                  </a:cubicBezTo>
                  <a:cubicBezTo>
                    <a:pt x="228" y="0"/>
                    <a:pt x="269" y="4"/>
                    <a:pt x="309" y="20"/>
                  </a:cubicBezTo>
                  <a:lnTo>
                    <a:pt x="297" y="105"/>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8" name="Freeform 647"/>
            <p:cNvSpPr>
              <a:spLocks noChangeArrowheads="1"/>
            </p:cNvSpPr>
            <p:nvPr/>
          </p:nvSpPr>
          <p:spPr bwMode="auto">
            <a:xfrm>
              <a:off x="1776" y="5698"/>
              <a:ext cx="81" cy="118"/>
            </a:xfrm>
            <a:custGeom>
              <a:avLst/>
              <a:gdLst>
                <a:gd name="T0" fmla="*/ 4 w 360"/>
                <a:gd name="T1" fmla="*/ 0 h 526"/>
                <a:gd name="T2" fmla="*/ 139 w 360"/>
                <a:gd name="T3" fmla="*/ 0 h 526"/>
                <a:gd name="T4" fmla="*/ 359 w 360"/>
                <a:gd name="T5" fmla="*/ 158 h 526"/>
                <a:gd name="T6" fmla="*/ 155 w 360"/>
                <a:gd name="T7" fmla="*/ 325 h 526"/>
                <a:gd name="T8" fmla="*/ 106 w 360"/>
                <a:gd name="T9" fmla="*/ 325 h 526"/>
                <a:gd name="T10" fmla="*/ 106 w 360"/>
                <a:gd name="T11" fmla="*/ 525 h 526"/>
                <a:gd name="T12" fmla="*/ 0 w 360"/>
                <a:gd name="T13" fmla="*/ 525 h 526"/>
                <a:gd name="T14" fmla="*/ 0 w 360"/>
                <a:gd name="T15" fmla="*/ 0 h 526"/>
                <a:gd name="T16" fmla="*/ 4 w 360"/>
                <a:gd name="T17" fmla="*/ 0 h 526"/>
                <a:gd name="T18" fmla="*/ 106 w 360"/>
                <a:gd name="T19" fmla="*/ 244 h 526"/>
                <a:gd name="T20" fmla="*/ 143 w 360"/>
                <a:gd name="T21" fmla="*/ 244 h 526"/>
                <a:gd name="T22" fmla="*/ 241 w 360"/>
                <a:gd name="T23" fmla="*/ 167 h 526"/>
                <a:gd name="T24" fmla="*/ 143 w 360"/>
                <a:gd name="T25" fmla="*/ 85 h 526"/>
                <a:gd name="T26" fmla="*/ 106 w 360"/>
                <a:gd name="T27" fmla="*/ 85 h 526"/>
                <a:gd name="T28" fmla="*/ 106 w 360"/>
                <a:gd name="T29" fmla="*/ 24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526">
                  <a:moveTo>
                    <a:pt x="4" y="0"/>
                  </a:moveTo>
                  <a:lnTo>
                    <a:pt x="139" y="0"/>
                  </a:lnTo>
                  <a:cubicBezTo>
                    <a:pt x="253" y="0"/>
                    <a:pt x="359" y="32"/>
                    <a:pt x="359" y="158"/>
                  </a:cubicBezTo>
                  <a:cubicBezTo>
                    <a:pt x="359" y="281"/>
                    <a:pt x="269" y="325"/>
                    <a:pt x="155" y="325"/>
                  </a:cubicBezTo>
                  <a:lnTo>
                    <a:pt x="106" y="325"/>
                  </a:lnTo>
                  <a:lnTo>
                    <a:pt x="106" y="525"/>
                  </a:lnTo>
                  <a:lnTo>
                    <a:pt x="0" y="525"/>
                  </a:lnTo>
                  <a:lnTo>
                    <a:pt x="0" y="0"/>
                  </a:lnTo>
                  <a:lnTo>
                    <a:pt x="4" y="0"/>
                  </a:lnTo>
                  <a:close/>
                  <a:moveTo>
                    <a:pt x="106" y="244"/>
                  </a:moveTo>
                  <a:lnTo>
                    <a:pt x="143" y="244"/>
                  </a:lnTo>
                  <a:cubicBezTo>
                    <a:pt x="196" y="244"/>
                    <a:pt x="241" y="228"/>
                    <a:pt x="241" y="167"/>
                  </a:cubicBezTo>
                  <a:cubicBezTo>
                    <a:pt x="241" y="106"/>
                    <a:pt x="196" y="85"/>
                    <a:pt x="143" y="85"/>
                  </a:cubicBezTo>
                  <a:lnTo>
                    <a:pt x="106" y="85"/>
                  </a:lnTo>
                  <a:lnTo>
                    <a:pt x="106" y="244"/>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9" name="Freeform 648"/>
            <p:cNvSpPr>
              <a:spLocks noChangeArrowheads="1"/>
            </p:cNvSpPr>
            <p:nvPr/>
          </p:nvSpPr>
          <p:spPr bwMode="auto">
            <a:xfrm>
              <a:off x="1864" y="5728"/>
              <a:ext cx="64" cy="91"/>
            </a:xfrm>
            <a:custGeom>
              <a:avLst/>
              <a:gdLst>
                <a:gd name="T0" fmla="*/ 261 w 286"/>
                <a:gd name="T1" fmla="*/ 90 h 404"/>
                <a:gd name="T2" fmla="*/ 171 w 286"/>
                <a:gd name="T3" fmla="*/ 73 h 404"/>
                <a:gd name="T4" fmla="*/ 110 w 286"/>
                <a:gd name="T5" fmla="*/ 114 h 404"/>
                <a:gd name="T6" fmla="*/ 285 w 286"/>
                <a:gd name="T7" fmla="*/ 277 h 404"/>
                <a:gd name="T8" fmla="*/ 122 w 286"/>
                <a:gd name="T9" fmla="*/ 403 h 404"/>
                <a:gd name="T10" fmla="*/ 8 w 286"/>
                <a:gd name="T11" fmla="*/ 387 h 404"/>
                <a:gd name="T12" fmla="*/ 12 w 286"/>
                <a:gd name="T13" fmla="*/ 305 h 404"/>
                <a:gd name="T14" fmla="*/ 110 w 286"/>
                <a:gd name="T15" fmla="*/ 330 h 404"/>
                <a:gd name="T16" fmla="*/ 175 w 286"/>
                <a:gd name="T17" fmla="*/ 281 h 404"/>
                <a:gd name="T18" fmla="*/ 0 w 286"/>
                <a:gd name="T19" fmla="*/ 118 h 404"/>
                <a:gd name="T20" fmla="*/ 151 w 286"/>
                <a:gd name="T21" fmla="*/ 0 h 404"/>
                <a:gd name="T22" fmla="*/ 261 w 286"/>
                <a:gd name="T23" fmla="*/ 12 h 404"/>
                <a:gd name="T24" fmla="*/ 261 w 286"/>
                <a:gd name="T25"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1" y="90"/>
                  </a:moveTo>
                  <a:cubicBezTo>
                    <a:pt x="228" y="77"/>
                    <a:pt x="208" y="73"/>
                    <a:pt x="171" y="73"/>
                  </a:cubicBezTo>
                  <a:cubicBezTo>
                    <a:pt x="143" y="73"/>
                    <a:pt x="110" y="81"/>
                    <a:pt x="110" y="114"/>
                  </a:cubicBezTo>
                  <a:cubicBezTo>
                    <a:pt x="110" y="175"/>
                    <a:pt x="285" y="138"/>
                    <a:pt x="285" y="277"/>
                  </a:cubicBezTo>
                  <a:cubicBezTo>
                    <a:pt x="285" y="366"/>
                    <a:pt x="204" y="403"/>
                    <a:pt x="122" y="403"/>
                  </a:cubicBezTo>
                  <a:cubicBezTo>
                    <a:pt x="86" y="403"/>
                    <a:pt x="45" y="395"/>
                    <a:pt x="8" y="387"/>
                  </a:cubicBezTo>
                  <a:lnTo>
                    <a:pt x="12" y="305"/>
                  </a:lnTo>
                  <a:cubicBezTo>
                    <a:pt x="45" y="322"/>
                    <a:pt x="77" y="330"/>
                    <a:pt x="110" y="330"/>
                  </a:cubicBezTo>
                  <a:cubicBezTo>
                    <a:pt x="134" y="330"/>
                    <a:pt x="175" y="322"/>
                    <a:pt x="175" y="281"/>
                  </a:cubicBezTo>
                  <a:cubicBezTo>
                    <a:pt x="175" y="204"/>
                    <a:pt x="0" y="257"/>
                    <a:pt x="0" y="118"/>
                  </a:cubicBezTo>
                  <a:cubicBezTo>
                    <a:pt x="0" y="37"/>
                    <a:pt x="73" y="0"/>
                    <a:pt x="151" y="0"/>
                  </a:cubicBezTo>
                  <a:cubicBezTo>
                    <a:pt x="200" y="0"/>
                    <a:pt x="228" y="8"/>
                    <a:pt x="261" y="12"/>
                  </a:cubicBezTo>
                  <a:lnTo>
                    <a:pt x="261"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0" name="Freeform 649"/>
            <p:cNvSpPr>
              <a:spLocks noChangeArrowheads="1"/>
            </p:cNvSpPr>
            <p:nvPr/>
          </p:nvSpPr>
          <p:spPr bwMode="auto">
            <a:xfrm>
              <a:off x="1987" y="5728"/>
              <a:ext cx="81" cy="91"/>
            </a:xfrm>
            <a:custGeom>
              <a:avLst/>
              <a:gdLst>
                <a:gd name="T0" fmla="*/ 338 w 363"/>
                <a:gd name="T1" fmla="*/ 371 h 404"/>
                <a:gd name="T2" fmla="*/ 203 w 363"/>
                <a:gd name="T3" fmla="*/ 403 h 404"/>
                <a:gd name="T4" fmla="*/ 0 w 363"/>
                <a:gd name="T5" fmla="*/ 204 h 404"/>
                <a:gd name="T6" fmla="*/ 179 w 363"/>
                <a:gd name="T7" fmla="*/ 0 h 404"/>
                <a:gd name="T8" fmla="*/ 362 w 363"/>
                <a:gd name="T9" fmla="*/ 232 h 404"/>
                <a:gd name="T10" fmla="*/ 93 w 363"/>
                <a:gd name="T11" fmla="*/ 232 h 404"/>
                <a:gd name="T12" fmla="*/ 203 w 363"/>
                <a:gd name="T13" fmla="*/ 330 h 404"/>
                <a:gd name="T14" fmla="*/ 330 w 363"/>
                <a:gd name="T15" fmla="*/ 289 h 404"/>
                <a:gd name="T16" fmla="*/ 330 w 363"/>
                <a:gd name="T17" fmla="*/ 371 h 404"/>
                <a:gd name="T18" fmla="*/ 338 w 363"/>
                <a:gd name="T19" fmla="*/ 371 h 404"/>
                <a:gd name="T20" fmla="*/ 268 w 363"/>
                <a:gd name="T21" fmla="*/ 163 h 404"/>
                <a:gd name="T22" fmla="*/ 187 w 363"/>
                <a:gd name="T23" fmla="*/ 73 h 404"/>
                <a:gd name="T24" fmla="*/ 97 w 363"/>
                <a:gd name="T25" fmla="*/ 163 h 404"/>
                <a:gd name="T26" fmla="*/ 268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0" y="403"/>
                    <a:pt x="203" y="403"/>
                  </a:cubicBezTo>
                  <a:cubicBezTo>
                    <a:pt x="77" y="403"/>
                    <a:pt x="0" y="330"/>
                    <a:pt x="0" y="204"/>
                  </a:cubicBezTo>
                  <a:cubicBezTo>
                    <a:pt x="0" y="94"/>
                    <a:pt x="61" y="0"/>
                    <a:pt x="179" y="0"/>
                  </a:cubicBezTo>
                  <a:cubicBezTo>
                    <a:pt x="321" y="0"/>
                    <a:pt x="362" y="98"/>
                    <a:pt x="362" y="232"/>
                  </a:cubicBezTo>
                  <a:lnTo>
                    <a:pt x="93" y="232"/>
                  </a:lnTo>
                  <a:cubicBezTo>
                    <a:pt x="97" y="293"/>
                    <a:pt x="142" y="330"/>
                    <a:pt x="203" y="330"/>
                  </a:cubicBezTo>
                  <a:cubicBezTo>
                    <a:pt x="252" y="330"/>
                    <a:pt x="293" y="314"/>
                    <a:pt x="330" y="289"/>
                  </a:cubicBezTo>
                  <a:lnTo>
                    <a:pt x="330" y="371"/>
                  </a:lnTo>
                  <a:lnTo>
                    <a:pt x="338" y="371"/>
                  </a:lnTo>
                  <a:close/>
                  <a:moveTo>
                    <a:pt x="268" y="163"/>
                  </a:moveTo>
                  <a:cubicBezTo>
                    <a:pt x="264" y="114"/>
                    <a:pt x="244" y="73"/>
                    <a:pt x="187" y="73"/>
                  </a:cubicBezTo>
                  <a:cubicBezTo>
                    <a:pt x="130" y="73"/>
                    <a:pt x="102" y="114"/>
                    <a:pt x="97" y="163"/>
                  </a:cubicBezTo>
                  <a:lnTo>
                    <a:pt x="268"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1" name="Freeform 650"/>
            <p:cNvSpPr>
              <a:spLocks noChangeArrowheads="1"/>
            </p:cNvSpPr>
            <p:nvPr/>
          </p:nvSpPr>
          <p:spPr bwMode="auto">
            <a:xfrm>
              <a:off x="2086" y="5728"/>
              <a:ext cx="81" cy="89"/>
            </a:xfrm>
            <a:custGeom>
              <a:avLst/>
              <a:gdLst>
                <a:gd name="T0" fmla="*/ 9 w 360"/>
                <a:gd name="T1" fmla="*/ 8 h 396"/>
                <a:gd name="T2" fmla="*/ 102 w 360"/>
                <a:gd name="T3" fmla="*/ 8 h 396"/>
                <a:gd name="T4" fmla="*/ 102 w 360"/>
                <a:gd name="T5" fmla="*/ 61 h 396"/>
                <a:gd name="T6" fmla="*/ 102 w 360"/>
                <a:gd name="T7" fmla="*/ 61 h 396"/>
                <a:gd name="T8" fmla="*/ 228 w 360"/>
                <a:gd name="T9" fmla="*/ 0 h 396"/>
                <a:gd name="T10" fmla="*/ 359 w 360"/>
                <a:gd name="T11" fmla="*/ 151 h 396"/>
                <a:gd name="T12" fmla="*/ 359 w 360"/>
                <a:gd name="T13" fmla="*/ 395 h 396"/>
                <a:gd name="T14" fmla="*/ 257 w 360"/>
                <a:gd name="T15" fmla="*/ 395 h 396"/>
                <a:gd name="T16" fmla="*/ 257 w 360"/>
                <a:gd name="T17" fmla="*/ 187 h 396"/>
                <a:gd name="T18" fmla="*/ 192 w 360"/>
                <a:gd name="T19" fmla="*/ 77 h 396"/>
                <a:gd name="T20" fmla="*/ 102 w 360"/>
                <a:gd name="T21" fmla="*/ 204 h 396"/>
                <a:gd name="T22" fmla="*/ 102 w 360"/>
                <a:gd name="T23" fmla="*/ 391 h 396"/>
                <a:gd name="T24" fmla="*/ 0 w 360"/>
                <a:gd name="T25" fmla="*/ 391 h 396"/>
                <a:gd name="T26" fmla="*/ 0 w 360"/>
                <a:gd name="T27" fmla="*/ 8 h 396"/>
                <a:gd name="T28" fmla="*/ 9 w 360"/>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396">
                  <a:moveTo>
                    <a:pt x="9" y="8"/>
                  </a:moveTo>
                  <a:lnTo>
                    <a:pt x="102" y="8"/>
                  </a:lnTo>
                  <a:lnTo>
                    <a:pt x="102" y="61"/>
                  </a:lnTo>
                  <a:lnTo>
                    <a:pt x="102" y="61"/>
                  </a:lnTo>
                  <a:cubicBezTo>
                    <a:pt x="135" y="16"/>
                    <a:pt x="175" y="0"/>
                    <a:pt x="228" y="0"/>
                  </a:cubicBezTo>
                  <a:cubicBezTo>
                    <a:pt x="318" y="0"/>
                    <a:pt x="359" y="65"/>
                    <a:pt x="359" y="151"/>
                  </a:cubicBezTo>
                  <a:lnTo>
                    <a:pt x="359" y="395"/>
                  </a:lnTo>
                  <a:lnTo>
                    <a:pt x="257" y="395"/>
                  </a:lnTo>
                  <a:lnTo>
                    <a:pt x="257" y="187"/>
                  </a:lnTo>
                  <a:cubicBezTo>
                    <a:pt x="257" y="138"/>
                    <a:pt x="257" y="77"/>
                    <a:pt x="192" y="77"/>
                  </a:cubicBezTo>
                  <a:cubicBezTo>
                    <a:pt x="118" y="77"/>
                    <a:pt x="102" y="155"/>
                    <a:pt x="102" y="204"/>
                  </a:cubicBezTo>
                  <a:lnTo>
                    <a:pt x="102" y="391"/>
                  </a:lnTo>
                  <a:lnTo>
                    <a:pt x="0" y="391"/>
                  </a:lnTo>
                  <a:lnTo>
                    <a:pt x="0" y="8"/>
                  </a:lnTo>
                  <a:lnTo>
                    <a:pt x="9"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2" name="Freeform 651"/>
            <p:cNvSpPr>
              <a:spLocks noChangeArrowheads="1"/>
            </p:cNvSpPr>
            <p:nvPr/>
          </p:nvSpPr>
          <p:spPr bwMode="auto">
            <a:xfrm>
              <a:off x="2192" y="5728"/>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1 w 229"/>
                <a:gd name="T17" fmla="*/ 257 h 400"/>
                <a:gd name="T18" fmla="*/ 101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3" y="61"/>
                    <a:pt x="134" y="0"/>
                    <a:pt x="195" y="0"/>
                  </a:cubicBezTo>
                  <a:cubicBezTo>
                    <a:pt x="203" y="0"/>
                    <a:pt x="215" y="0"/>
                    <a:pt x="228" y="4"/>
                  </a:cubicBezTo>
                  <a:lnTo>
                    <a:pt x="228" y="106"/>
                  </a:lnTo>
                  <a:cubicBezTo>
                    <a:pt x="220" y="102"/>
                    <a:pt x="199" y="98"/>
                    <a:pt x="183" y="98"/>
                  </a:cubicBezTo>
                  <a:cubicBezTo>
                    <a:pt x="101" y="98"/>
                    <a:pt x="101" y="200"/>
                    <a:pt x="101" y="257"/>
                  </a:cubicBezTo>
                  <a:lnTo>
                    <a:pt x="101"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3" name="Freeform 652"/>
            <p:cNvSpPr>
              <a:spLocks noChangeArrowheads="1"/>
            </p:cNvSpPr>
            <p:nvPr/>
          </p:nvSpPr>
          <p:spPr bwMode="auto">
            <a:xfrm>
              <a:off x="2249" y="5728"/>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1 h 404"/>
                <a:gd name="T14" fmla="*/ 204 w 408"/>
                <a:gd name="T15" fmla="*/ 77 h 404"/>
                <a:gd name="T16" fmla="*/ 106 w 408"/>
                <a:gd name="T17" fmla="*/ 191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4"/>
                  </a:cubicBezTo>
                  <a:cubicBezTo>
                    <a:pt x="407" y="314"/>
                    <a:pt x="334" y="403"/>
                    <a:pt x="204" y="403"/>
                  </a:cubicBezTo>
                  <a:cubicBezTo>
                    <a:pt x="77" y="403"/>
                    <a:pt x="0" y="314"/>
                    <a:pt x="0" y="204"/>
                  </a:cubicBezTo>
                  <a:cubicBezTo>
                    <a:pt x="4" y="77"/>
                    <a:pt x="90" y="0"/>
                    <a:pt x="204" y="0"/>
                  </a:cubicBezTo>
                  <a:close/>
                  <a:moveTo>
                    <a:pt x="204" y="326"/>
                  </a:moveTo>
                  <a:cubicBezTo>
                    <a:pt x="281" y="326"/>
                    <a:pt x="301" y="257"/>
                    <a:pt x="301" y="191"/>
                  </a:cubicBezTo>
                  <a:cubicBezTo>
                    <a:pt x="301" y="130"/>
                    <a:pt x="269" y="77"/>
                    <a:pt x="204" y="77"/>
                  </a:cubicBezTo>
                  <a:cubicBezTo>
                    <a:pt x="138" y="77"/>
                    <a:pt x="106" y="134"/>
                    <a:pt x="106" y="191"/>
                  </a:cubicBezTo>
                  <a:cubicBezTo>
                    <a:pt x="110" y="252"/>
                    <a:pt x="130"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4" name="Freeform 653"/>
            <p:cNvSpPr>
              <a:spLocks noChangeArrowheads="1"/>
            </p:cNvSpPr>
            <p:nvPr/>
          </p:nvSpPr>
          <p:spPr bwMode="auto">
            <a:xfrm>
              <a:off x="2360" y="5690"/>
              <a:ext cx="22" cy="127"/>
            </a:xfrm>
            <a:custGeom>
              <a:avLst/>
              <a:gdLst>
                <a:gd name="T0" fmla="*/ 0 w 102"/>
                <a:gd name="T1" fmla="*/ 0 h 563"/>
                <a:gd name="T2" fmla="*/ 101 w 102"/>
                <a:gd name="T3" fmla="*/ 0 h 563"/>
                <a:gd name="T4" fmla="*/ 101 w 102"/>
                <a:gd name="T5" fmla="*/ 562 h 563"/>
                <a:gd name="T6" fmla="*/ 0 w 102"/>
                <a:gd name="T7" fmla="*/ 562 h 563"/>
                <a:gd name="T8" fmla="*/ 0 w 102"/>
                <a:gd name="T9" fmla="*/ 0 h 563"/>
              </a:gdLst>
              <a:ahLst/>
              <a:cxnLst>
                <a:cxn ang="0">
                  <a:pos x="T0" y="T1"/>
                </a:cxn>
                <a:cxn ang="0">
                  <a:pos x="T2" y="T3"/>
                </a:cxn>
                <a:cxn ang="0">
                  <a:pos x="T4" y="T5"/>
                </a:cxn>
                <a:cxn ang="0">
                  <a:pos x="T6" y="T7"/>
                </a:cxn>
                <a:cxn ang="0">
                  <a:pos x="T8" y="T9"/>
                </a:cxn>
              </a:cxnLst>
              <a:rect l="0" t="0" r="r" b="b"/>
              <a:pathLst>
                <a:path w="102" h="563">
                  <a:moveTo>
                    <a:pt x="0" y="0"/>
                  </a:moveTo>
                  <a:lnTo>
                    <a:pt x="101" y="0"/>
                  </a:lnTo>
                  <a:lnTo>
                    <a:pt x="101"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5" name="Freeform 654"/>
            <p:cNvSpPr>
              <a:spLocks noChangeArrowheads="1"/>
            </p:cNvSpPr>
            <p:nvPr/>
          </p:nvSpPr>
          <p:spPr bwMode="auto">
            <a:xfrm>
              <a:off x="2407" y="5690"/>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6" name="Freeform 655"/>
            <p:cNvSpPr>
              <a:spLocks noChangeArrowheads="1"/>
            </p:cNvSpPr>
            <p:nvPr/>
          </p:nvSpPr>
          <p:spPr bwMode="auto">
            <a:xfrm>
              <a:off x="2447" y="5728"/>
              <a:ext cx="82" cy="91"/>
            </a:xfrm>
            <a:custGeom>
              <a:avLst/>
              <a:gdLst>
                <a:gd name="T0" fmla="*/ 338 w 364"/>
                <a:gd name="T1" fmla="*/ 371 h 404"/>
                <a:gd name="T2" fmla="*/ 204 w 364"/>
                <a:gd name="T3" fmla="*/ 403 h 404"/>
                <a:gd name="T4" fmla="*/ 0 w 364"/>
                <a:gd name="T5" fmla="*/ 204 h 404"/>
                <a:gd name="T6" fmla="*/ 180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69 w 364"/>
                <a:gd name="T21" fmla="*/ 163 h 404"/>
                <a:gd name="T22" fmla="*/ 188 w 364"/>
                <a:gd name="T23" fmla="*/ 73 h 404"/>
                <a:gd name="T24" fmla="*/ 98 w 364"/>
                <a:gd name="T25" fmla="*/ 163 h 404"/>
                <a:gd name="T26" fmla="*/ 269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2" y="391"/>
                    <a:pt x="261" y="403"/>
                    <a:pt x="204" y="403"/>
                  </a:cubicBezTo>
                  <a:cubicBezTo>
                    <a:pt x="78" y="403"/>
                    <a:pt x="0" y="330"/>
                    <a:pt x="0" y="204"/>
                  </a:cubicBezTo>
                  <a:cubicBezTo>
                    <a:pt x="0" y="94"/>
                    <a:pt x="62" y="0"/>
                    <a:pt x="180" y="0"/>
                  </a:cubicBezTo>
                  <a:cubicBezTo>
                    <a:pt x="322" y="0"/>
                    <a:pt x="363" y="98"/>
                    <a:pt x="363" y="232"/>
                  </a:cubicBezTo>
                  <a:lnTo>
                    <a:pt x="94" y="232"/>
                  </a:lnTo>
                  <a:cubicBezTo>
                    <a:pt x="98" y="293"/>
                    <a:pt x="143" y="330"/>
                    <a:pt x="204" y="330"/>
                  </a:cubicBezTo>
                  <a:cubicBezTo>
                    <a:pt x="253" y="330"/>
                    <a:pt x="294" y="314"/>
                    <a:pt x="330" y="289"/>
                  </a:cubicBezTo>
                  <a:lnTo>
                    <a:pt x="330" y="371"/>
                  </a:lnTo>
                  <a:lnTo>
                    <a:pt x="338" y="371"/>
                  </a:lnTo>
                  <a:close/>
                  <a:moveTo>
                    <a:pt x="269" y="163"/>
                  </a:moveTo>
                  <a:cubicBezTo>
                    <a:pt x="265" y="114"/>
                    <a:pt x="245" y="73"/>
                    <a:pt x="188" y="73"/>
                  </a:cubicBezTo>
                  <a:cubicBezTo>
                    <a:pt x="131"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7" name="Freeform 656"/>
            <p:cNvSpPr>
              <a:spLocks noChangeArrowheads="1"/>
            </p:cNvSpPr>
            <p:nvPr/>
          </p:nvSpPr>
          <p:spPr bwMode="auto">
            <a:xfrm>
              <a:off x="2542" y="5690"/>
              <a:ext cx="85" cy="128"/>
            </a:xfrm>
            <a:custGeom>
              <a:avLst/>
              <a:gdLst>
                <a:gd name="T0" fmla="*/ 163 w 380"/>
                <a:gd name="T1" fmla="*/ 570 h 571"/>
                <a:gd name="T2" fmla="*/ 0 w 380"/>
                <a:gd name="T3" fmla="*/ 367 h 571"/>
                <a:gd name="T4" fmla="*/ 163 w 380"/>
                <a:gd name="T5" fmla="*/ 167 h 571"/>
                <a:gd name="T6" fmla="*/ 277 w 380"/>
                <a:gd name="T7" fmla="*/ 220 h 571"/>
                <a:gd name="T8" fmla="*/ 277 w 380"/>
                <a:gd name="T9" fmla="*/ 0 h 571"/>
                <a:gd name="T10" fmla="*/ 379 w 380"/>
                <a:gd name="T11" fmla="*/ 0 h 571"/>
                <a:gd name="T12" fmla="*/ 379 w 380"/>
                <a:gd name="T13" fmla="*/ 562 h 571"/>
                <a:gd name="T14" fmla="*/ 281 w 380"/>
                <a:gd name="T15" fmla="*/ 562 h 571"/>
                <a:gd name="T16" fmla="*/ 281 w 380"/>
                <a:gd name="T17" fmla="*/ 517 h 571"/>
                <a:gd name="T18" fmla="*/ 163 w 380"/>
                <a:gd name="T19" fmla="*/ 570 h 571"/>
                <a:gd name="T20" fmla="*/ 191 w 380"/>
                <a:gd name="T21" fmla="*/ 493 h 571"/>
                <a:gd name="T22" fmla="*/ 281 w 380"/>
                <a:gd name="T23" fmla="*/ 367 h 571"/>
                <a:gd name="T24" fmla="*/ 191 w 380"/>
                <a:gd name="T25" fmla="*/ 244 h 571"/>
                <a:gd name="T26" fmla="*/ 110 w 380"/>
                <a:gd name="T27" fmla="*/ 367 h 571"/>
                <a:gd name="T28" fmla="*/ 191 w 380"/>
                <a:gd name="T29" fmla="*/ 49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0" h="571">
                  <a:moveTo>
                    <a:pt x="163" y="570"/>
                  </a:moveTo>
                  <a:cubicBezTo>
                    <a:pt x="45" y="570"/>
                    <a:pt x="0" y="473"/>
                    <a:pt x="0" y="367"/>
                  </a:cubicBezTo>
                  <a:cubicBezTo>
                    <a:pt x="0" y="262"/>
                    <a:pt x="45" y="167"/>
                    <a:pt x="163" y="167"/>
                  </a:cubicBezTo>
                  <a:cubicBezTo>
                    <a:pt x="212" y="167"/>
                    <a:pt x="248" y="183"/>
                    <a:pt x="277" y="220"/>
                  </a:cubicBezTo>
                  <a:lnTo>
                    <a:pt x="277" y="0"/>
                  </a:lnTo>
                  <a:lnTo>
                    <a:pt x="379" y="0"/>
                  </a:lnTo>
                  <a:lnTo>
                    <a:pt x="379" y="562"/>
                  </a:lnTo>
                  <a:lnTo>
                    <a:pt x="281" y="562"/>
                  </a:lnTo>
                  <a:lnTo>
                    <a:pt x="281" y="517"/>
                  </a:lnTo>
                  <a:cubicBezTo>
                    <a:pt x="248" y="554"/>
                    <a:pt x="208" y="570"/>
                    <a:pt x="163" y="570"/>
                  </a:cubicBezTo>
                  <a:close/>
                  <a:moveTo>
                    <a:pt x="191" y="493"/>
                  </a:moveTo>
                  <a:cubicBezTo>
                    <a:pt x="256" y="493"/>
                    <a:pt x="281" y="424"/>
                    <a:pt x="281" y="367"/>
                  </a:cubicBezTo>
                  <a:cubicBezTo>
                    <a:pt x="281" y="314"/>
                    <a:pt x="256" y="244"/>
                    <a:pt x="191" y="244"/>
                  </a:cubicBezTo>
                  <a:cubicBezTo>
                    <a:pt x="126" y="244"/>
                    <a:pt x="110" y="314"/>
                    <a:pt x="110" y="367"/>
                  </a:cubicBezTo>
                  <a:cubicBezTo>
                    <a:pt x="106" y="419"/>
                    <a:pt x="122" y="493"/>
                    <a:pt x="191" y="493"/>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8" name="Freeform 657"/>
            <p:cNvSpPr>
              <a:spLocks noChangeArrowheads="1"/>
            </p:cNvSpPr>
            <p:nvPr/>
          </p:nvSpPr>
          <p:spPr bwMode="auto">
            <a:xfrm>
              <a:off x="2699" y="5692"/>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9" name="Freeform 658"/>
            <p:cNvSpPr>
              <a:spLocks noChangeArrowheads="1"/>
            </p:cNvSpPr>
            <p:nvPr/>
          </p:nvSpPr>
          <p:spPr bwMode="auto">
            <a:xfrm>
              <a:off x="2745" y="5728"/>
              <a:ext cx="80" cy="89"/>
            </a:xfrm>
            <a:custGeom>
              <a:avLst/>
              <a:gdLst>
                <a:gd name="T0" fmla="*/ 8 w 359"/>
                <a:gd name="T1" fmla="*/ 8 h 396"/>
                <a:gd name="T2" fmla="*/ 101 w 359"/>
                <a:gd name="T3" fmla="*/ 8 h 396"/>
                <a:gd name="T4" fmla="*/ 101 w 359"/>
                <a:gd name="T5" fmla="*/ 61 h 396"/>
                <a:gd name="T6" fmla="*/ 101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7 h 396"/>
                <a:gd name="T18" fmla="*/ 191 w 359"/>
                <a:gd name="T19" fmla="*/ 77 h 396"/>
                <a:gd name="T20" fmla="*/ 101 w 359"/>
                <a:gd name="T21" fmla="*/ 204 h 396"/>
                <a:gd name="T22" fmla="*/ 101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1" y="8"/>
                  </a:lnTo>
                  <a:lnTo>
                    <a:pt x="101" y="61"/>
                  </a:lnTo>
                  <a:lnTo>
                    <a:pt x="101" y="61"/>
                  </a:lnTo>
                  <a:cubicBezTo>
                    <a:pt x="134" y="16"/>
                    <a:pt x="175" y="0"/>
                    <a:pt x="228" y="0"/>
                  </a:cubicBezTo>
                  <a:cubicBezTo>
                    <a:pt x="317" y="0"/>
                    <a:pt x="358" y="65"/>
                    <a:pt x="358" y="151"/>
                  </a:cubicBezTo>
                  <a:lnTo>
                    <a:pt x="358" y="395"/>
                  </a:lnTo>
                  <a:lnTo>
                    <a:pt x="256" y="395"/>
                  </a:lnTo>
                  <a:lnTo>
                    <a:pt x="256" y="187"/>
                  </a:lnTo>
                  <a:cubicBezTo>
                    <a:pt x="256" y="138"/>
                    <a:pt x="256" y="77"/>
                    <a:pt x="191" y="77"/>
                  </a:cubicBezTo>
                  <a:cubicBezTo>
                    <a:pt x="118" y="77"/>
                    <a:pt x="101" y="155"/>
                    <a:pt x="101" y="204"/>
                  </a:cubicBezTo>
                  <a:lnTo>
                    <a:pt x="101"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0" name="Freeform 659"/>
            <p:cNvSpPr>
              <a:spLocks noChangeArrowheads="1"/>
            </p:cNvSpPr>
            <p:nvPr/>
          </p:nvSpPr>
          <p:spPr bwMode="auto">
            <a:xfrm>
              <a:off x="2896" y="5690"/>
              <a:ext cx="81" cy="127"/>
            </a:xfrm>
            <a:custGeom>
              <a:avLst/>
              <a:gdLst>
                <a:gd name="T0" fmla="*/ 4 w 360"/>
                <a:gd name="T1" fmla="*/ 0 h 563"/>
                <a:gd name="T2" fmla="*/ 106 w 360"/>
                <a:gd name="T3" fmla="*/ 0 h 563"/>
                <a:gd name="T4" fmla="*/ 106 w 360"/>
                <a:gd name="T5" fmla="*/ 228 h 563"/>
                <a:gd name="T6" fmla="*/ 106 w 360"/>
                <a:gd name="T7" fmla="*/ 228 h 563"/>
                <a:gd name="T8" fmla="*/ 228 w 360"/>
                <a:gd name="T9" fmla="*/ 167 h 563"/>
                <a:gd name="T10" fmla="*/ 359 w 360"/>
                <a:gd name="T11" fmla="*/ 318 h 563"/>
                <a:gd name="T12" fmla="*/ 359 w 360"/>
                <a:gd name="T13" fmla="*/ 562 h 563"/>
                <a:gd name="T14" fmla="*/ 257 w 360"/>
                <a:gd name="T15" fmla="*/ 562 h 563"/>
                <a:gd name="T16" fmla="*/ 257 w 360"/>
                <a:gd name="T17" fmla="*/ 354 h 563"/>
                <a:gd name="T18" fmla="*/ 192 w 360"/>
                <a:gd name="T19" fmla="*/ 244 h 563"/>
                <a:gd name="T20" fmla="*/ 102 w 360"/>
                <a:gd name="T21" fmla="*/ 371 h 563"/>
                <a:gd name="T22" fmla="*/ 102 w 360"/>
                <a:gd name="T23" fmla="*/ 558 h 563"/>
                <a:gd name="T24" fmla="*/ 0 w 360"/>
                <a:gd name="T25" fmla="*/ 558 h 563"/>
                <a:gd name="T26" fmla="*/ 0 w 360"/>
                <a:gd name="T27" fmla="*/ 0 h 563"/>
                <a:gd name="T28" fmla="*/ 4 w 360"/>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563">
                  <a:moveTo>
                    <a:pt x="4" y="0"/>
                  </a:moveTo>
                  <a:lnTo>
                    <a:pt x="106" y="0"/>
                  </a:lnTo>
                  <a:lnTo>
                    <a:pt x="106" y="228"/>
                  </a:lnTo>
                  <a:lnTo>
                    <a:pt x="106" y="228"/>
                  </a:lnTo>
                  <a:cubicBezTo>
                    <a:pt x="131" y="191"/>
                    <a:pt x="175" y="167"/>
                    <a:pt x="228" y="167"/>
                  </a:cubicBezTo>
                  <a:cubicBezTo>
                    <a:pt x="318" y="167"/>
                    <a:pt x="359" y="232"/>
                    <a:pt x="359" y="318"/>
                  </a:cubicBezTo>
                  <a:lnTo>
                    <a:pt x="359" y="562"/>
                  </a:lnTo>
                  <a:lnTo>
                    <a:pt x="257" y="562"/>
                  </a:lnTo>
                  <a:lnTo>
                    <a:pt x="257" y="354"/>
                  </a:lnTo>
                  <a:cubicBezTo>
                    <a:pt x="257" y="305"/>
                    <a:pt x="257" y="244"/>
                    <a:pt x="192" y="244"/>
                  </a:cubicBezTo>
                  <a:cubicBezTo>
                    <a:pt x="118" y="244"/>
                    <a:pt x="102" y="322"/>
                    <a:pt x="102" y="371"/>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1" name="Freeform 660"/>
            <p:cNvSpPr>
              <a:spLocks noChangeArrowheads="1"/>
            </p:cNvSpPr>
            <p:nvPr/>
          </p:nvSpPr>
          <p:spPr bwMode="auto">
            <a:xfrm>
              <a:off x="2995" y="5728"/>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2" y="330"/>
                    <a:pt x="293" y="314"/>
                    <a:pt x="330" y="289"/>
                  </a:cubicBezTo>
                  <a:lnTo>
                    <a:pt x="330" y="371"/>
                  </a:lnTo>
                  <a:lnTo>
                    <a:pt x="338" y="371"/>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2" name="Freeform 661"/>
            <p:cNvSpPr>
              <a:spLocks noChangeArrowheads="1"/>
            </p:cNvSpPr>
            <p:nvPr/>
          </p:nvSpPr>
          <p:spPr bwMode="auto">
            <a:xfrm>
              <a:off x="3090" y="5728"/>
              <a:ext cx="78" cy="91"/>
            </a:xfrm>
            <a:custGeom>
              <a:avLst/>
              <a:gdLst>
                <a:gd name="T0" fmla="*/ 41 w 347"/>
                <a:gd name="T1" fmla="*/ 28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7 w 347"/>
                <a:gd name="T13" fmla="*/ 395 h 404"/>
                <a:gd name="T14" fmla="*/ 253 w 347"/>
                <a:gd name="T15" fmla="*/ 338 h 404"/>
                <a:gd name="T16" fmla="*/ 253 w 347"/>
                <a:gd name="T17" fmla="*/ 338 h 404"/>
                <a:gd name="T18" fmla="*/ 135 w 347"/>
                <a:gd name="T19" fmla="*/ 403 h 404"/>
                <a:gd name="T20" fmla="*/ 0 w 347"/>
                <a:gd name="T21" fmla="*/ 289 h 404"/>
                <a:gd name="T22" fmla="*/ 66 w 347"/>
                <a:gd name="T23" fmla="*/ 179 h 404"/>
                <a:gd name="T24" fmla="*/ 196 w 347"/>
                <a:gd name="T25" fmla="*/ 155 h 404"/>
                <a:gd name="T26" fmla="*/ 253 w 347"/>
                <a:gd name="T27" fmla="*/ 155 h 404"/>
                <a:gd name="T28" fmla="*/ 167 w 347"/>
                <a:gd name="T29" fmla="*/ 73 h 404"/>
                <a:gd name="T30" fmla="*/ 49 w 347"/>
                <a:gd name="T31" fmla="*/ 114 h 404"/>
                <a:gd name="T32" fmla="*/ 41 w 347"/>
                <a:gd name="T33" fmla="*/ 28 h 404"/>
                <a:gd name="T34" fmla="*/ 159 w 347"/>
                <a:gd name="T35" fmla="*/ 330 h 404"/>
                <a:gd name="T36" fmla="*/ 228 w 347"/>
                <a:gd name="T37" fmla="*/ 297 h 404"/>
                <a:gd name="T38" fmla="*/ 249 w 347"/>
                <a:gd name="T39" fmla="*/ 216 h 404"/>
                <a:gd name="T40" fmla="*/ 204 w 347"/>
                <a:gd name="T41" fmla="*/ 216 h 404"/>
                <a:gd name="T42" fmla="*/ 94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8"/>
                  </a:moveTo>
                  <a:cubicBezTo>
                    <a:pt x="82" y="12"/>
                    <a:pt x="131" y="0"/>
                    <a:pt x="175" y="0"/>
                  </a:cubicBezTo>
                  <a:cubicBezTo>
                    <a:pt x="294" y="0"/>
                    <a:pt x="342" y="49"/>
                    <a:pt x="342" y="163"/>
                  </a:cubicBezTo>
                  <a:lnTo>
                    <a:pt x="342" y="212"/>
                  </a:lnTo>
                  <a:cubicBezTo>
                    <a:pt x="342" y="252"/>
                    <a:pt x="342" y="281"/>
                    <a:pt x="342" y="309"/>
                  </a:cubicBezTo>
                  <a:cubicBezTo>
                    <a:pt x="342" y="338"/>
                    <a:pt x="346" y="366"/>
                    <a:pt x="346" y="395"/>
                  </a:cubicBezTo>
                  <a:lnTo>
                    <a:pt x="257" y="395"/>
                  </a:lnTo>
                  <a:cubicBezTo>
                    <a:pt x="253" y="375"/>
                    <a:pt x="253" y="350"/>
                    <a:pt x="253" y="338"/>
                  </a:cubicBezTo>
                  <a:lnTo>
                    <a:pt x="253" y="338"/>
                  </a:lnTo>
                  <a:cubicBezTo>
                    <a:pt x="228" y="379"/>
                    <a:pt x="180" y="403"/>
                    <a:pt x="135" y="403"/>
                  </a:cubicBezTo>
                  <a:cubicBezTo>
                    <a:pt x="66" y="403"/>
                    <a:pt x="0" y="362"/>
                    <a:pt x="0" y="289"/>
                  </a:cubicBezTo>
                  <a:cubicBezTo>
                    <a:pt x="0" y="232"/>
                    <a:pt x="29" y="200"/>
                    <a:pt x="66" y="179"/>
                  </a:cubicBezTo>
                  <a:cubicBezTo>
                    <a:pt x="102" y="159"/>
                    <a:pt x="155" y="155"/>
                    <a:pt x="196" y="155"/>
                  </a:cubicBezTo>
                  <a:lnTo>
                    <a:pt x="253" y="155"/>
                  </a:lnTo>
                  <a:cubicBezTo>
                    <a:pt x="253" y="94"/>
                    <a:pt x="224" y="73"/>
                    <a:pt x="167" y="73"/>
                  </a:cubicBezTo>
                  <a:cubicBezTo>
                    <a:pt x="127" y="73"/>
                    <a:pt x="82" y="90"/>
                    <a:pt x="49" y="114"/>
                  </a:cubicBezTo>
                  <a:lnTo>
                    <a:pt x="41" y="28"/>
                  </a:lnTo>
                  <a:close/>
                  <a:moveTo>
                    <a:pt x="159" y="330"/>
                  </a:moveTo>
                  <a:cubicBezTo>
                    <a:pt x="192" y="330"/>
                    <a:pt x="211" y="318"/>
                    <a:pt x="228" y="297"/>
                  </a:cubicBezTo>
                  <a:cubicBezTo>
                    <a:pt x="244" y="277"/>
                    <a:pt x="249" y="248"/>
                    <a:pt x="249" y="216"/>
                  </a:cubicBezTo>
                  <a:lnTo>
                    <a:pt x="204" y="216"/>
                  </a:lnTo>
                  <a:cubicBezTo>
                    <a:pt x="159" y="216"/>
                    <a:pt x="94" y="224"/>
                    <a:pt x="94" y="281"/>
                  </a:cubicBezTo>
                  <a:cubicBezTo>
                    <a:pt x="98" y="314"/>
                    <a:pt x="127"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3" name="Freeform 662"/>
            <p:cNvSpPr>
              <a:spLocks noChangeArrowheads="1"/>
            </p:cNvSpPr>
            <p:nvPr/>
          </p:nvSpPr>
          <p:spPr bwMode="auto">
            <a:xfrm>
              <a:off x="3190" y="5690"/>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4" name="Freeform 663"/>
            <p:cNvSpPr>
              <a:spLocks noChangeArrowheads="1"/>
            </p:cNvSpPr>
            <p:nvPr/>
          </p:nvSpPr>
          <p:spPr bwMode="auto">
            <a:xfrm>
              <a:off x="3228" y="5705"/>
              <a:ext cx="61" cy="114"/>
            </a:xfrm>
            <a:custGeom>
              <a:avLst/>
              <a:gdLst>
                <a:gd name="T0" fmla="*/ 73 w 274"/>
                <a:gd name="T1" fmla="*/ 183 h 506"/>
                <a:gd name="T2" fmla="*/ 0 w 274"/>
                <a:gd name="T3" fmla="*/ 183 h 506"/>
                <a:gd name="T4" fmla="*/ 0 w 274"/>
                <a:gd name="T5" fmla="*/ 110 h 506"/>
                <a:gd name="T6" fmla="*/ 73 w 274"/>
                <a:gd name="T7" fmla="*/ 110 h 506"/>
                <a:gd name="T8" fmla="*/ 73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3 h 506"/>
                <a:gd name="T22" fmla="*/ 224 w 274"/>
                <a:gd name="T23" fmla="*/ 428 h 506"/>
                <a:gd name="T24" fmla="*/ 269 w 274"/>
                <a:gd name="T25" fmla="*/ 416 h 506"/>
                <a:gd name="T26" fmla="*/ 273 w 274"/>
                <a:gd name="T27" fmla="*/ 497 h 506"/>
                <a:gd name="T28" fmla="*/ 200 w 274"/>
                <a:gd name="T29" fmla="*/ 505 h 506"/>
                <a:gd name="T30" fmla="*/ 78 w 274"/>
                <a:gd name="T31" fmla="*/ 379 h 506"/>
                <a:gd name="T32" fmla="*/ 78 w 274"/>
                <a:gd name="T33" fmla="*/ 183 h 506"/>
                <a:gd name="T34" fmla="*/ 73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3" y="183"/>
                  </a:moveTo>
                  <a:lnTo>
                    <a:pt x="0" y="183"/>
                  </a:lnTo>
                  <a:lnTo>
                    <a:pt x="0" y="110"/>
                  </a:lnTo>
                  <a:lnTo>
                    <a:pt x="73" y="110"/>
                  </a:lnTo>
                  <a:lnTo>
                    <a:pt x="73" y="33"/>
                  </a:lnTo>
                  <a:lnTo>
                    <a:pt x="175" y="0"/>
                  </a:lnTo>
                  <a:lnTo>
                    <a:pt x="175" y="110"/>
                  </a:lnTo>
                  <a:lnTo>
                    <a:pt x="265" y="110"/>
                  </a:lnTo>
                  <a:lnTo>
                    <a:pt x="265" y="183"/>
                  </a:lnTo>
                  <a:lnTo>
                    <a:pt x="175" y="183"/>
                  </a:lnTo>
                  <a:lnTo>
                    <a:pt x="175" y="363"/>
                  </a:lnTo>
                  <a:cubicBezTo>
                    <a:pt x="175" y="395"/>
                    <a:pt x="183" y="428"/>
                    <a:pt x="224" y="428"/>
                  </a:cubicBezTo>
                  <a:cubicBezTo>
                    <a:pt x="240" y="428"/>
                    <a:pt x="261" y="424"/>
                    <a:pt x="269" y="416"/>
                  </a:cubicBezTo>
                  <a:lnTo>
                    <a:pt x="273" y="497"/>
                  </a:lnTo>
                  <a:cubicBezTo>
                    <a:pt x="253" y="501"/>
                    <a:pt x="228" y="505"/>
                    <a:pt x="200" y="505"/>
                  </a:cubicBezTo>
                  <a:cubicBezTo>
                    <a:pt x="122" y="505"/>
                    <a:pt x="78" y="456"/>
                    <a:pt x="78" y="379"/>
                  </a:cubicBezTo>
                  <a:lnTo>
                    <a:pt x="78" y="183"/>
                  </a:ln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5" name="Freeform 664"/>
            <p:cNvSpPr>
              <a:spLocks noChangeArrowheads="1"/>
            </p:cNvSpPr>
            <p:nvPr/>
          </p:nvSpPr>
          <p:spPr bwMode="auto">
            <a:xfrm>
              <a:off x="3302" y="5690"/>
              <a:ext cx="80" cy="127"/>
            </a:xfrm>
            <a:custGeom>
              <a:avLst/>
              <a:gdLst>
                <a:gd name="T0" fmla="*/ 4 w 359"/>
                <a:gd name="T1" fmla="*/ 0 h 563"/>
                <a:gd name="T2" fmla="*/ 106 w 359"/>
                <a:gd name="T3" fmla="*/ 0 h 563"/>
                <a:gd name="T4" fmla="*/ 106 w 359"/>
                <a:gd name="T5" fmla="*/ 228 h 563"/>
                <a:gd name="T6" fmla="*/ 106 w 359"/>
                <a:gd name="T7" fmla="*/ 228 h 563"/>
                <a:gd name="T8" fmla="*/ 228 w 359"/>
                <a:gd name="T9" fmla="*/ 167 h 563"/>
                <a:gd name="T10" fmla="*/ 358 w 359"/>
                <a:gd name="T11" fmla="*/ 318 h 563"/>
                <a:gd name="T12" fmla="*/ 358 w 359"/>
                <a:gd name="T13" fmla="*/ 562 h 563"/>
                <a:gd name="T14" fmla="*/ 256 w 359"/>
                <a:gd name="T15" fmla="*/ 562 h 563"/>
                <a:gd name="T16" fmla="*/ 256 w 359"/>
                <a:gd name="T17" fmla="*/ 354 h 563"/>
                <a:gd name="T18" fmla="*/ 191 w 359"/>
                <a:gd name="T19" fmla="*/ 244 h 563"/>
                <a:gd name="T20" fmla="*/ 102 w 359"/>
                <a:gd name="T21" fmla="*/ 371 h 563"/>
                <a:gd name="T22" fmla="*/ 102 w 359"/>
                <a:gd name="T23" fmla="*/ 558 h 563"/>
                <a:gd name="T24" fmla="*/ 0 w 359"/>
                <a:gd name="T25" fmla="*/ 558 h 563"/>
                <a:gd name="T26" fmla="*/ 0 w 359"/>
                <a:gd name="T27" fmla="*/ 0 h 563"/>
                <a:gd name="T28" fmla="*/ 4 w 359"/>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3">
                  <a:moveTo>
                    <a:pt x="4" y="0"/>
                  </a:moveTo>
                  <a:lnTo>
                    <a:pt x="106" y="0"/>
                  </a:lnTo>
                  <a:lnTo>
                    <a:pt x="106" y="228"/>
                  </a:lnTo>
                  <a:lnTo>
                    <a:pt x="106" y="228"/>
                  </a:lnTo>
                  <a:cubicBezTo>
                    <a:pt x="130" y="191"/>
                    <a:pt x="175" y="167"/>
                    <a:pt x="228" y="167"/>
                  </a:cubicBezTo>
                  <a:cubicBezTo>
                    <a:pt x="317" y="167"/>
                    <a:pt x="358" y="232"/>
                    <a:pt x="358" y="318"/>
                  </a:cubicBezTo>
                  <a:lnTo>
                    <a:pt x="358" y="562"/>
                  </a:lnTo>
                  <a:lnTo>
                    <a:pt x="256" y="562"/>
                  </a:lnTo>
                  <a:lnTo>
                    <a:pt x="256" y="354"/>
                  </a:lnTo>
                  <a:cubicBezTo>
                    <a:pt x="256" y="305"/>
                    <a:pt x="256" y="244"/>
                    <a:pt x="191" y="244"/>
                  </a:cubicBezTo>
                  <a:cubicBezTo>
                    <a:pt x="118" y="244"/>
                    <a:pt x="102" y="322"/>
                    <a:pt x="102" y="371"/>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6" name="Freeform 665"/>
            <p:cNvSpPr>
              <a:spLocks noChangeArrowheads="1"/>
            </p:cNvSpPr>
            <p:nvPr/>
          </p:nvSpPr>
          <p:spPr bwMode="auto">
            <a:xfrm>
              <a:off x="3401" y="5728"/>
              <a:ext cx="66" cy="91"/>
            </a:xfrm>
            <a:custGeom>
              <a:avLst/>
              <a:gdLst>
                <a:gd name="T0" fmla="*/ 276 w 294"/>
                <a:gd name="T1" fmla="*/ 90 h 404"/>
                <a:gd name="T2" fmla="*/ 207 w 294"/>
                <a:gd name="T3" fmla="*/ 77 h 404"/>
                <a:gd name="T4" fmla="*/ 105 w 294"/>
                <a:gd name="T5" fmla="*/ 200 h 404"/>
                <a:gd name="T6" fmla="*/ 211 w 294"/>
                <a:gd name="T7" fmla="*/ 326 h 404"/>
                <a:gd name="T8" fmla="*/ 289 w 294"/>
                <a:gd name="T9" fmla="*/ 309 h 404"/>
                <a:gd name="T10" fmla="*/ 293 w 294"/>
                <a:gd name="T11" fmla="*/ 391 h 404"/>
                <a:gd name="T12" fmla="*/ 191 w 294"/>
                <a:gd name="T13" fmla="*/ 403 h 404"/>
                <a:gd name="T14" fmla="*/ 0 w 294"/>
                <a:gd name="T15" fmla="*/ 200 h 404"/>
                <a:gd name="T16" fmla="*/ 187 w 294"/>
                <a:gd name="T17" fmla="*/ 0 h 404"/>
                <a:gd name="T18" fmla="*/ 285 w 294"/>
                <a:gd name="T19" fmla="*/ 12 h 404"/>
                <a:gd name="T20" fmla="*/ 276 w 294"/>
                <a:gd name="T21"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6" y="90"/>
                  </a:moveTo>
                  <a:cubicBezTo>
                    <a:pt x="260" y="81"/>
                    <a:pt x="240" y="77"/>
                    <a:pt x="207" y="77"/>
                  </a:cubicBezTo>
                  <a:cubicBezTo>
                    <a:pt x="146" y="77"/>
                    <a:pt x="105" y="126"/>
                    <a:pt x="105" y="200"/>
                  </a:cubicBezTo>
                  <a:cubicBezTo>
                    <a:pt x="105" y="269"/>
                    <a:pt x="138" y="326"/>
                    <a:pt x="211" y="326"/>
                  </a:cubicBezTo>
                  <a:cubicBezTo>
                    <a:pt x="240" y="326"/>
                    <a:pt x="272" y="314"/>
                    <a:pt x="289" y="309"/>
                  </a:cubicBezTo>
                  <a:lnTo>
                    <a:pt x="293" y="391"/>
                  </a:lnTo>
                  <a:cubicBezTo>
                    <a:pt x="264" y="399"/>
                    <a:pt x="232" y="403"/>
                    <a:pt x="191" y="403"/>
                  </a:cubicBezTo>
                  <a:cubicBezTo>
                    <a:pt x="65" y="403"/>
                    <a:pt x="0" y="318"/>
                    <a:pt x="0" y="200"/>
                  </a:cubicBezTo>
                  <a:cubicBezTo>
                    <a:pt x="0" y="90"/>
                    <a:pt x="65" y="0"/>
                    <a:pt x="187" y="0"/>
                  </a:cubicBezTo>
                  <a:cubicBezTo>
                    <a:pt x="228" y="0"/>
                    <a:pt x="256" y="4"/>
                    <a:pt x="285" y="12"/>
                  </a:cubicBezTo>
                  <a:lnTo>
                    <a:pt x="276"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7" name="Freeform 666"/>
            <p:cNvSpPr>
              <a:spLocks noChangeArrowheads="1"/>
            </p:cNvSpPr>
            <p:nvPr/>
          </p:nvSpPr>
          <p:spPr bwMode="auto">
            <a:xfrm>
              <a:off x="3478" y="5728"/>
              <a:ext cx="78" cy="91"/>
            </a:xfrm>
            <a:custGeom>
              <a:avLst/>
              <a:gdLst>
                <a:gd name="T0" fmla="*/ 40 w 347"/>
                <a:gd name="T1" fmla="*/ 28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6 w 347"/>
                <a:gd name="T29" fmla="*/ 73 h 404"/>
                <a:gd name="T30" fmla="*/ 48 w 347"/>
                <a:gd name="T31" fmla="*/ 114 h 404"/>
                <a:gd name="T32" fmla="*/ 40 w 347"/>
                <a:gd name="T33" fmla="*/ 28 h 404"/>
                <a:gd name="T34" fmla="*/ 158 w 347"/>
                <a:gd name="T35" fmla="*/ 330 h 404"/>
                <a:gd name="T36" fmla="*/ 228 w 347"/>
                <a:gd name="T37" fmla="*/ 297 h 404"/>
                <a:gd name="T38" fmla="*/ 248 w 347"/>
                <a:gd name="T39" fmla="*/ 216 h 404"/>
                <a:gd name="T40" fmla="*/ 203 w 347"/>
                <a:gd name="T41" fmla="*/ 216 h 404"/>
                <a:gd name="T42" fmla="*/ 93 w 347"/>
                <a:gd name="T43" fmla="*/ 281 h 404"/>
                <a:gd name="T44" fmla="*/ 158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2"/>
                  </a:lnTo>
                  <a:cubicBezTo>
                    <a:pt x="342" y="252"/>
                    <a:pt x="342" y="281"/>
                    <a:pt x="342" y="309"/>
                  </a:cubicBezTo>
                  <a:cubicBezTo>
                    <a:pt x="342" y="338"/>
                    <a:pt x="346" y="366"/>
                    <a:pt x="346" y="395"/>
                  </a:cubicBezTo>
                  <a:lnTo>
                    <a:pt x="256" y="395"/>
                  </a:lnTo>
                  <a:cubicBezTo>
                    <a:pt x="252" y="375"/>
                    <a:pt x="252" y="350"/>
                    <a:pt x="252" y="338"/>
                  </a:cubicBezTo>
                  <a:lnTo>
                    <a:pt x="252" y="338"/>
                  </a:lnTo>
                  <a:cubicBezTo>
                    <a:pt x="228" y="379"/>
                    <a:pt x="179" y="403"/>
                    <a:pt x="134" y="403"/>
                  </a:cubicBezTo>
                  <a:cubicBezTo>
                    <a:pt x="65" y="403"/>
                    <a:pt x="0" y="362"/>
                    <a:pt x="0" y="289"/>
                  </a:cubicBezTo>
                  <a:cubicBezTo>
                    <a:pt x="0" y="232"/>
                    <a:pt x="28" y="200"/>
                    <a:pt x="65" y="179"/>
                  </a:cubicBezTo>
                  <a:cubicBezTo>
                    <a:pt x="101" y="159"/>
                    <a:pt x="154" y="155"/>
                    <a:pt x="195" y="155"/>
                  </a:cubicBezTo>
                  <a:lnTo>
                    <a:pt x="252" y="155"/>
                  </a:lnTo>
                  <a:cubicBezTo>
                    <a:pt x="252" y="94"/>
                    <a:pt x="223" y="73"/>
                    <a:pt x="166" y="73"/>
                  </a:cubicBezTo>
                  <a:cubicBezTo>
                    <a:pt x="126" y="73"/>
                    <a:pt x="81" y="90"/>
                    <a:pt x="48" y="114"/>
                  </a:cubicBezTo>
                  <a:lnTo>
                    <a:pt x="40" y="28"/>
                  </a:lnTo>
                  <a:close/>
                  <a:moveTo>
                    <a:pt x="158" y="330"/>
                  </a:moveTo>
                  <a:cubicBezTo>
                    <a:pt x="191" y="330"/>
                    <a:pt x="211" y="318"/>
                    <a:pt x="228" y="297"/>
                  </a:cubicBezTo>
                  <a:cubicBezTo>
                    <a:pt x="244" y="277"/>
                    <a:pt x="248" y="248"/>
                    <a:pt x="248" y="216"/>
                  </a:cubicBezTo>
                  <a:lnTo>
                    <a:pt x="203" y="216"/>
                  </a:lnTo>
                  <a:cubicBezTo>
                    <a:pt x="158" y="216"/>
                    <a:pt x="93" y="224"/>
                    <a:pt x="93" y="281"/>
                  </a:cubicBezTo>
                  <a:cubicBezTo>
                    <a:pt x="93" y="314"/>
                    <a:pt x="122" y="330"/>
                    <a:pt x="158"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8" name="Freeform 667"/>
            <p:cNvSpPr>
              <a:spLocks noChangeArrowheads="1"/>
            </p:cNvSpPr>
            <p:nvPr/>
          </p:nvSpPr>
          <p:spPr bwMode="auto">
            <a:xfrm>
              <a:off x="3577" y="5728"/>
              <a:ext cx="51" cy="90"/>
            </a:xfrm>
            <a:custGeom>
              <a:avLst/>
              <a:gdLst>
                <a:gd name="T0" fmla="*/ 0 w 229"/>
                <a:gd name="T1" fmla="*/ 8 h 400"/>
                <a:gd name="T2" fmla="*/ 90 w 229"/>
                <a:gd name="T3" fmla="*/ 8 h 400"/>
                <a:gd name="T4" fmla="*/ 90 w 229"/>
                <a:gd name="T5" fmla="*/ 98 h 400"/>
                <a:gd name="T6" fmla="*/ 90 w 229"/>
                <a:gd name="T7" fmla="*/ 98 h 400"/>
                <a:gd name="T8" fmla="*/ 196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8"/>
                  </a:lnTo>
                  <a:lnTo>
                    <a:pt x="90" y="98"/>
                  </a:lnTo>
                  <a:cubicBezTo>
                    <a:pt x="94" y="61"/>
                    <a:pt x="135" y="0"/>
                    <a:pt x="196" y="0"/>
                  </a:cubicBezTo>
                  <a:cubicBezTo>
                    <a:pt x="204" y="0"/>
                    <a:pt x="216" y="0"/>
                    <a:pt x="228" y="4"/>
                  </a:cubicBezTo>
                  <a:lnTo>
                    <a:pt x="228" y="106"/>
                  </a:lnTo>
                  <a:cubicBezTo>
                    <a:pt x="220" y="102"/>
                    <a:pt x="200"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9" name="Freeform 668"/>
            <p:cNvSpPr>
              <a:spLocks noChangeArrowheads="1"/>
            </p:cNvSpPr>
            <p:nvPr/>
          </p:nvSpPr>
          <p:spPr bwMode="auto">
            <a:xfrm>
              <a:off x="3634" y="5728"/>
              <a:ext cx="81" cy="91"/>
            </a:xfrm>
            <a:custGeom>
              <a:avLst/>
              <a:gdLst>
                <a:gd name="T0" fmla="*/ 338 w 363"/>
                <a:gd name="T1" fmla="*/ 371 h 404"/>
                <a:gd name="T2" fmla="*/ 203 w 363"/>
                <a:gd name="T3" fmla="*/ 403 h 404"/>
                <a:gd name="T4" fmla="*/ 0 w 363"/>
                <a:gd name="T5" fmla="*/ 204 h 404"/>
                <a:gd name="T6" fmla="*/ 179 w 363"/>
                <a:gd name="T7" fmla="*/ 0 h 404"/>
                <a:gd name="T8" fmla="*/ 362 w 363"/>
                <a:gd name="T9" fmla="*/ 232 h 404"/>
                <a:gd name="T10" fmla="*/ 93 w 363"/>
                <a:gd name="T11" fmla="*/ 232 h 404"/>
                <a:gd name="T12" fmla="*/ 203 w 363"/>
                <a:gd name="T13" fmla="*/ 330 h 404"/>
                <a:gd name="T14" fmla="*/ 329 w 363"/>
                <a:gd name="T15" fmla="*/ 289 h 404"/>
                <a:gd name="T16" fmla="*/ 329 w 363"/>
                <a:gd name="T17" fmla="*/ 371 h 404"/>
                <a:gd name="T18" fmla="*/ 338 w 363"/>
                <a:gd name="T19" fmla="*/ 371 h 404"/>
                <a:gd name="T20" fmla="*/ 272 w 363"/>
                <a:gd name="T21" fmla="*/ 163 h 404"/>
                <a:gd name="T22" fmla="*/ 191 w 363"/>
                <a:gd name="T23" fmla="*/ 73 h 404"/>
                <a:gd name="T24" fmla="*/ 101 w 363"/>
                <a:gd name="T25" fmla="*/ 163 h 404"/>
                <a:gd name="T26" fmla="*/ 272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0" y="403"/>
                    <a:pt x="203" y="403"/>
                  </a:cubicBezTo>
                  <a:cubicBezTo>
                    <a:pt x="77" y="403"/>
                    <a:pt x="0" y="330"/>
                    <a:pt x="0" y="204"/>
                  </a:cubicBezTo>
                  <a:cubicBezTo>
                    <a:pt x="0" y="94"/>
                    <a:pt x="61" y="0"/>
                    <a:pt x="179" y="0"/>
                  </a:cubicBezTo>
                  <a:cubicBezTo>
                    <a:pt x="321" y="0"/>
                    <a:pt x="362" y="98"/>
                    <a:pt x="362" y="232"/>
                  </a:cubicBezTo>
                  <a:lnTo>
                    <a:pt x="93" y="232"/>
                  </a:lnTo>
                  <a:cubicBezTo>
                    <a:pt x="97" y="293"/>
                    <a:pt x="142" y="330"/>
                    <a:pt x="203" y="330"/>
                  </a:cubicBezTo>
                  <a:cubicBezTo>
                    <a:pt x="252" y="330"/>
                    <a:pt x="293" y="314"/>
                    <a:pt x="329" y="289"/>
                  </a:cubicBezTo>
                  <a:lnTo>
                    <a:pt x="329" y="371"/>
                  </a:lnTo>
                  <a:lnTo>
                    <a:pt x="338" y="371"/>
                  </a:lnTo>
                  <a:close/>
                  <a:moveTo>
                    <a:pt x="272" y="163"/>
                  </a:moveTo>
                  <a:cubicBezTo>
                    <a:pt x="268" y="114"/>
                    <a:pt x="248" y="73"/>
                    <a:pt x="191" y="73"/>
                  </a:cubicBezTo>
                  <a:cubicBezTo>
                    <a:pt x="134" y="73"/>
                    <a:pt x="105" y="114"/>
                    <a:pt x="101" y="163"/>
                  </a:cubicBezTo>
                  <a:lnTo>
                    <a:pt x="272"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0" name="Freeform 669"/>
            <p:cNvSpPr>
              <a:spLocks noChangeArrowheads="1"/>
            </p:cNvSpPr>
            <p:nvPr/>
          </p:nvSpPr>
          <p:spPr bwMode="auto">
            <a:xfrm>
              <a:off x="410" y="5931"/>
              <a:ext cx="85" cy="125"/>
            </a:xfrm>
            <a:custGeom>
              <a:avLst/>
              <a:gdLst>
                <a:gd name="T0" fmla="*/ 98 w 380"/>
                <a:gd name="T1" fmla="*/ 12 h 555"/>
                <a:gd name="T2" fmla="*/ 98 w 380"/>
                <a:gd name="T3" fmla="*/ 65 h 555"/>
                <a:gd name="T4" fmla="*/ 216 w 380"/>
                <a:gd name="T5" fmla="*/ 0 h 555"/>
                <a:gd name="T6" fmla="*/ 379 w 380"/>
                <a:gd name="T7" fmla="*/ 199 h 555"/>
                <a:gd name="T8" fmla="*/ 216 w 380"/>
                <a:gd name="T9" fmla="*/ 403 h 555"/>
                <a:gd name="T10" fmla="*/ 102 w 380"/>
                <a:gd name="T11" fmla="*/ 350 h 555"/>
                <a:gd name="T12" fmla="*/ 102 w 380"/>
                <a:gd name="T13" fmla="*/ 554 h 555"/>
                <a:gd name="T14" fmla="*/ 0 w 380"/>
                <a:gd name="T15" fmla="*/ 554 h 555"/>
                <a:gd name="T16" fmla="*/ 0 w 380"/>
                <a:gd name="T17" fmla="*/ 12 h 555"/>
                <a:gd name="T18" fmla="*/ 98 w 380"/>
                <a:gd name="T19" fmla="*/ 12 h 555"/>
                <a:gd name="T20" fmla="*/ 102 w 380"/>
                <a:gd name="T21" fmla="*/ 203 h 555"/>
                <a:gd name="T22" fmla="*/ 192 w 380"/>
                <a:gd name="T23" fmla="*/ 330 h 555"/>
                <a:gd name="T24" fmla="*/ 277 w 380"/>
                <a:gd name="T25" fmla="*/ 203 h 555"/>
                <a:gd name="T26" fmla="*/ 196 w 380"/>
                <a:gd name="T27" fmla="*/ 81 h 555"/>
                <a:gd name="T28" fmla="*/ 102 w 380"/>
                <a:gd name="T29" fmla="*/ 203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0" h="555">
                  <a:moveTo>
                    <a:pt x="98" y="12"/>
                  </a:moveTo>
                  <a:lnTo>
                    <a:pt x="98" y="65"/>
                  </a:lnTo>
                  <a:cubicBezTo>
                    <a:pt x="122" y="28"/>
                    <a:pt x="159" y="0"/>
                    <a:pt x="216" y="0"/>
                  </a:cubicBezTo>
                  <a:cubicBezTo>
                    <a:pt x="334" y="0"/>
                    <a:pt x="379" y="93"/>
                    <a:pt x="379" y="199"/>
                  </a:cubicBezTo>
                  <a:cubicBezTo>
                    <a:pt x="379" y="305"/>
                    <a:pt x="334" y="403"/>
                    <a:pt x="216" y="403"/>
                  </a:cubicBezTo>
                  <a:cubicBezTo>
                    <a:pt x="175" y="403"/>
                    <a:pt x="139" y="391"/>
                    <a:pt x="102" y="350"/>
                  </a:cubicBezTo>
                  <a:lnTo>
                    <a:pt x="102" y="554"/>
                  </a:lnTo>
                  <a:lnTo>
                    <a:pt x="0" y="554"/>
                  </a:lnTo>
                  <a:lnTo>
                    <a:pt x="0" y="12"/>
                  </a:lnTo>
                  <a:lnTo>
                    <a:pt x="98" y="12"/>
                  </a:lnTo>
                  <a:close/>
                  <a:moveTo>
                    <a:pt x="102" y="203"/>
                  </a:moveTo>
                  <a:cubicBezTo>
                    <a:pt x="102" y="256"/>
                    <a:pt x="122" y="330"/>
                    <a:pt x="192" y="330"/>
                  </a:cubicBezTo>
                  <a:cubicBezTo>
                    <a:pt x="257" y="330"/>
                    <a:pt x="277" y="256"/>
                    <a:pt x="277" y="203"/>
                  </a:cubicBezTo>
                  <a:cubicBezTo>
                    <a:pt x="277" y="150"/>
                    <a:pt x="261" y="81"/>
                    <a:pt x="196" y="81"/>
                  </a:cubicBezTo>
                  <a:cubicBezTo>
                    <a:pt x="126" y="81"/>
                    <a:pt x="102" y="146"/>
                    <a:pt x="102" y="203"/>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1" name="Freeform 670"/>
            <p:cNvSpPr>
              <a:spLocks noChangeArrowheads="1"/>
            </p:cNvSpPr>
            <p:nvPr/>
          </p:nvSpPr>
          <p:spPr bwMode="auto">
            <a:xfrm>
              <a:off x="515" y="5893"/>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2" name="Freeform 671"/>
            <p:cNvSpPr>
              <a:spLocks noChangeArrowheads="1"/>
            </p:cNvSpPr>
            <p:nvPr/>
          </p:nvSpPr>
          <p:spPr bwMode="auto">
            <a:xfrm>
              <a:off x="556" y="5932"/>
              <a:ext cx="78" cy="91"/>
            </a:xfrm>
            <a:custGeom>
              <a:avLst/>
              <a:gdLst>
                <a:gd name="T0" fmla="*/ 40 w 347"/>
                <a:gd name="T1" fmla="*/ 28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6 w 347"/>
                <a:gd name="T29" fmla="*/ 73 h 404"/>
                <a:gd name="T30" fmla="*/ 48 w 347"/>
                <a:gd name="T31" fmla="*/ 114 h 404"/>
                <a:gd name="T32" fmla="*/ 40 w 347"/>
                <a:gd name="T33" fmla="*/ 28 h 404"/>
                <a:gd name="T34" fmla="*/ 154 w 347"/>
                <a:gd name="T35" fmla="*/ 330 h 404"/>
                <a:gd name="T36" fmla="*/ 223 w 347"/>
                <a:gd name="T37" fmla="*/ 297 h 404"/>
                <a:gd name="T38" fmla="*/ 244 w 347"/>
                <a:gd name="T39" fmla="*/ 216 h 404"/>
                <a:gd name="T40" fmla="*/ 199 w 347"/>
                <a:gd name="T41" fmla="*/ 216 h 404"/>
                <a:gd name="T42" fmla="*/ 89 w 347"/>
                <a:gd name="T43" fmla="*/ 281 h 404"/>
                <a:gd name="T44" fmla="*/ 154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2"/>
                  </a:lnTo>
                  <a:cubicBezTo>
                    <a:pt x="342" y="252"/>
                    <a:pt x="342" y="281"/>
                    <a:pt x="342" y="309"/>
                  </a:cubicBezTo>
                  <a:cubicBezTo>
                    <a:pt x="342" y="338"/>
                    <a:pt x="346" y="366"/>
                    <a:pt x="346" y="395"/>
                  </a:cubicBezTo>
                  <a:lnTo>
                    <a:pt x="256" y="395"/>
                  </a:lnTo>
                  <a:cubicBezTo>
                    <a:pt x="252" y="374"/>
                    <a:pt x="252" y="350"/>
                    <a:pt x="252" y="338"/>
                  </a:cubicBezTo>
                  <a:lnTo>
                    <a:pt x="252" y="338"/>
                  </a:lnTo>
                  <a:cubicBezTo>
                    <a:pt x="228" y="379"/>
                    <a:pt x="179" y="403"/>
                    <a:pt x="134" y="403"/>
                  </a:cubicBezTo>
                  <a:cubicBezTo>
                    <a:pt x="65" y="403"/>
                    <a:pt x="0" y="362"/>
                    <a:pt x="0" y="289"/>
                  </a:cubicBezTo>
                  <a:cubicBezTo>
                    <a:pt x="0" y="232"/>
                    <a:pt x="28" y="199"/>
                    <a:pt x="65" y="179"/>
                  </a:cubicBezTo>
                  <a:cubicBezTo>
                    <a:pt x="101" y="159"/>
                    <a:pt x="154" y="155"/>
                    <a:pt x="195" y="155"/>
                  </a:cubicBezTo>
                  <a:lnTo>
                    <a:pt x="252" y="155"/>
                  </a:lnTo>
                  <a:cubicBezTo>
                    <a:pt x="252" y="93"/>
                    <a:pt x="223" y="73"/>
                    <a:pt x="166" y="73"/>
                  </a:cubicBezTo>
                  <a:cubicBezTo>
                    <a:pt x="126" y="73"/>
                    <a:pt x="81" y="89"/>
                    <a:pt x="48" y="114"/>
                  </a:cubicBezTo>
                  <a:lnTo>
                    <a:pt x="40" y="28"/>
                  </a:lnTo>
                  <a:close/>
                  <a:moveTo>
                    <a:pt x="154" y="330"/>
                  </a:moveTo>
                  <a:cubicBezTo>
                    <a:pt x="187" y="330"/>
                    <a:pt x="207" y="317"/>
                    <a:pt x="223" y="297"/>
                  </a:cubicBezTo>
                  <a:cubicBezTo>
                    <a:pt x="240" y="277"/>
                    <a:pt x="244" y="248"/>
                    <a:pt x="244" y="216"/>
                  </a:cubicBezTo>
                  <a:lnTo>
                    <a:pt x="199" y="216"/>
                  </a:lnTo>
                  <a:cubicBezTo>
                    <a:pt x="154" y="216"/>
                    <a:pt x="89" y="224"/>
                    <a:pt x="89" y="281"/>
                  </a:cubicBezTo>
                  <a:cubicBezTo>
                    <a:pt x="93" y="313"/>
                    <a:pt x="122" y="330"/>
                    <a:pt x="154"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3" name="Freeform 672"/>
            <p:cNvSpPr>
              <a:spLocks noChangeArrowheads="1"/>
            </p:cNvSpPr>
            <p:nvPr/>
          </p:nvSpPr>
          <p:spPr bwMode="auto">
            <a:xfrm>
              <a:off x="654" y="5932"/>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0 h 396"/>
                <a:gd name="T12" fmla="*/ 358 w 359"/>
                <a:gd name="T13" fmla="*/ 395 h 396"/>
                <a:gd name="T14" fmla="*/ 257 w 359"/>
                <a:gd name="T15" fmla="*/ 395 h 396"/>
                <a:gd name="T16" fmla="*/ 257 w 359"/>
                <a:gd name="T17" fmla="*/ 187 h 396"/>
                <a:gd name="T18" fmla="*/ 192 w 359"/>
                <a:gd name="T19" fmla="*/ 77 h 396"/>
                <a:gd name="T20" fmla="*/ 102 w 359"/>
                <a:gd name="T21" fmla="*/ 203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5" y="16"/>
                    <a:pt x="175" y="0"/>
                    <a:pt x="228" y="0"/>
                  </a:cubicBezTo>
                  <a:cubicBezTo>
                    <a:pt x="318" y="0"/>
                    <a:pt x="358" y="65"/>
                    <a:pt x="358" y="150"/>
                  </a:cubicBezTo>
                  <a:lnTo>
                    <a:pt x="358" y="395"/>
                  </a:lnTo>
                  <a:lnTo>
                    <a:pt x="257" y="395"/>
                  </a:lnTo>
                  <a:lnTo>
                    <a:pt x="257" y="187"/>
                  </a:lnTo>
                  <a:cubicBezTo>
                    <a:pt x="257" y="138"/>
                    <a:pt x="257" y="77"/>
                    <a:pt x="192" y="77"/>
                  </a:cubicBezTo>
                  <a:cubicBezTo>
                    <a:pt x="118" y="77"/>
                    <a:pt x="102" y="155"/>
                    <a:pt x="102" y="203"/>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4" name="Freeform 673"/>
            <p:cNvSpPr>
              <a:spLocks noChangeArrowheads="1"/>
            </p:cNvSpPr>
            <p:nvPr/>
          </p:nvSpPr>
          <p:spPr bwMode="auto">
            <a:xfrm>
              <a:off x="752" y="5931"/>
              <a:ext cx="64" cy="91"/>
            </a:xfrm>
            <a:custGeom>
              <a:avLst/>
              <a:gdLst>
                <a:gd name="T0" fmla="*/ 260 w 286"/>
                <a:gd name="T1" fmla="*/ 89 h 404"/>
                <a:gd name="T2" fmla="*/ 171 w 286"/>
                <a:gd name="T3" fmla="*/ 73 h 404"/>
                <a:gd name="T4" fmla="*/ 110 w 286"/>
                <a:gd name="T5" fmla="*/ 114 h 404"/>
                <a:gd name="T6" fmla="*/ 285 w 286"/>
                <a:gd name="T7" fmla="*/ 277 h 404"/>
                <a:gd name="T8" fmla="*/ 122 w 286"/>
                <a:gd name="T9" fmla="*/ 403 h 404"/>
                <a:gd name="T10" fmla="*/ 8 w 286"/>
                <a:gd name="T11" fmla="*/ 387 h 404"/>
                <a:gd name="T12" fmla="*/ 12 w 286"/>
                <a:gd name="T13" fmla="*/ 305 h 404"/>
                <a:gd name="T14" fmla="*/ 110 w 286"/>
                <a:gd name="T15" fmla="*/ 330 h 404"/>
                <a:gd name="T16" fmla="*/ 175 w 286"/>
                <a:gd name="T17" fmla="*/ 281 h 404"/>
                <a:gd name="T18" fmla="*/ 0 w 286"/>
                <a:gd name="T19" fmla="*/ 118 h 404"/>
                <a:gd name="T20" fmla="*/ 150 w 286"/>
                <a:gd name="T21" fmla="*/ 0 h 404"/>
                <a:gd name="T22" fmla="*/ 260 w 286"/>
                <a:gd name="T23" fmla="*/ 12 h 404"/>
                <a:gd name="T24" fmla="*/ 260 w 286"/>
                <a:gd name="T25"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0" y="89"/>
                  </a:moveTo>
                  <a:cubicBezTo>
                    <a:pt x="228" y="77"/>
                    <a:pt x="207" y="73"/>
                    <a:pt x="171" y="73"/>
                  </a:cubicBezTo>
                  <a:cubicBezTo>
                    <a:pt x="142" y="73"/>
                    <a:pt x="110" y="81"/>
                    <a:pt x="110" y="114"/>
                  </a:cubicBezTo>
                  <a:cubicBezTo>
                    <a:pt x="110" y="175"/>
                    <a:pt x="285" y="138"/>
                    <a:pt x="285" y="277"/>
                  </a:cubicBezTo>
                  <a:cubicBezTo>
                    <a:pt x="285" y="366"/>
                    <a:pt x="203" y="403"/>
                    <a:pt x="122" y="403"/>
                  </a:cubicBezTo>
                  <a:cubicBezTo>
                    <a:pt x="85" y="403"/>
                    <a:pt x="45" y="395"/>
                    <a:pt x="8" y="387"/>
                  </a:cubicBezTo>
                  <a:lnTo>
                    <a:pt x="12" y="305"/>
                  </a:lnTo>
                  <a:cubicBezTo>
                    <a:pt x="45" y="321"/>
                    <a:pt x="77" y="330"/>
                    <a:pt x="110" y="330"/>
                  </a:cubicBezTo>
                  <a:cubicBezTo>
                    <a:pt x="134" y="330"/>
                    <a:pt x="175" y="321"/>
                    <a:pt x="175" y="281"/>
                  </a:cubicBezTo>
                  <a:cubicBezTo>
                    <a:pt x="175" y="203"/>
                    <a:pt x="0" y="256"/>
                    <a:pt x="0" y="118"/>
                  </a:cubicBezTo>
                  <a:cubicBezTo>
                    <a:pt x="0" y="36"/>
                    <a:pt x="73" y="0"/>
                    <a:pt x="150" y="0"/>
                  </a:cubicBezTo>
                  <a:cubicBezTo>
                    <a:pt x="199" y="0"/>
                    <a:pt x="228" y="8"/>
                    <a:pt x="260" y="12"/>
                  </a:cubicBezTo>
                  <a:lnTo>
                    <a:pt x="260"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5" name="Freeform 674"/>
            <p:cNvSpPr>
              <a:spLocks noChangeArrowheads="1"/>
            </p:cNvSpPr>
            <p:nvPr/>
          </p:nvSpPr>
          <p:spPr bwMode="auto">
            <a:xfrm>
              <a:off x="408" y="6168"/>
              <a:ext cx="76" cy="122"/>
            </a:xfrm>
            <a:custGeom>
              <a:avLst/>
              <a:gdLst>
                <a:gd name="T0" fmla="*/ 297 w 339"/>
                <a:gd name="T1" fmla="*/ 106 h 543"/>
                <a:gd name="T2" fmla="*/ 191 w 339"/>
                <a:gd name="T3" fmla="*/ 82 h 543"/>
                <a:gd name="T4" fmla="*/ 110 w 339"/>
                <a:gd name="T5" fmla="*/ 155 h 543"/>
                <a:gd name="T6" fmla="*/ 338 w 339"/>
                <a:gd name="T7" fmla="*/ 383 h 543"/>
                <a:gd name="T8" fmla="*/ 143 w 339"/>
                <a:gd name="T9" fmla="*/ 542 h 543"/>
                <a:gd name="T10" fmla="*/ 8 w 339"/>
                <a:gd name="T11" fmla="*/ 521 h 543"/>
                <a:gd name="T12" fmla="*/ 16 w 339"/>
                <a:gd name="T13" fmla="*/ 428 h 543"/>
                <a:gd name="T14" fmla="*/ 134 w 339"/>
                <a:gd name="T15" fmla="*/ 460 h 543"/>
                <a:gd name="T16" fmla="*/ 228 w 339"/>
                <a:gd name="T17" fmla="*/ 391 h 543"/>
                <a:gd name="T18" fmla="*/ 0 w 339"/>
                <a:gd name="T19" fmla="*/ 159 h 543"/>
                <a:gd name="T20" fmla="*/ 183 w 339"/>
                <a:gd name="T21" fmla="*/ 0 h 543"/>
                <a:gd name="T22" fmla="*/ 310 w 339"/>
                <a:gd name="T23" fmla="*/ 21 h 543"/>
                <a:gd name="T24" fmla="*/ 297 w 339"/>
                <a:gd name="T25" fmla="*/ 10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3">
                  <a:moveTo>
                    <a:pt x="297" y="106"/>
                  </a:moveTo>
                  <a:cubicBezTo>
                    <a:pt x="265" y="94"/>
                    <a:pt x="228" y="82"/>
                    <a:pt x="191" y="82"/>
                  </a:cubicBezTo>
                  <a:cubicBezTo>
                    <a:pt x="155" y="82"/>
                    <a:pt x="110" y="98"/>
                    <a:pt x="110" y="155"/>
                  </a:cubicBezTo>
                  <a:cubicBezTo>
                    <a:pt x="110" y="245"/>
                    <a:pt x="338" y="208"/>
                    <a:pt x="338" y="383"/>
                  </a:cubicBezTo>
                  <a:cubicBezTo>
                    <a:pt x="338" y="497"/>
                    <a:pt x="248" y="542"/>
                    <a:pt x="143" y="542"/>
                  </a:cubicBezTo>
                  <a:cubicBezTo>
                    <a:pt x="86" y="542"/>
                    <a:pt x="61" y="534"/>
                    <a:pt x="8" y="521"/>
                  </a:cubicBezTo>
                  <a:lnTo>
                    <a:pt x="16" y="428"/>
                  </a:lnTo>
                  <a:cubicBezTo>
                    <a:pt x="53" y="448"/>
                    <a:pt x="93" y="460"/>
                    <a:pt x="134" y="460"/>
                  </a:cubicBezTo>
                  <a:cubicBezTo>
                    <a:pt x="174" y="460"/>
                    <a:pt x="228" y="440"/>
                    <a:pt x="228" y="391"/>
                  </a:cubicBezTo>
                  <a:cubicBezTo>
                    <a:pt x="228" y="293"/>
                    <a:pt x="0" y="334"/>
                    <a:pt x="0" y="159"/>
                  </a:cubicBezTo>
                  <a:cubicBezTo>
                    <a:pt x="0" y="41"/>
                    <a:pt x="90" y="0"/>
                    <a:pt x="183" y="0"/>
                  </a:cubicBezTo>
                  <a:cubicBezTo>
                    <a:pt x="228" y="0"/>
                    <a:pt x="269" y="4"/>
                    <a:pt x="310" y="21"/>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6" name="Freeform 675"/>
            <p:cNvSpPr>
              <a:spLocks noChangeArrowheads="1"/>
            </p:cNvSpPr>
            <p:nvPr/>
          </p:nvSpPr>
          <p:spPr bwMode="auto">
            <a:xfrm>
              <a:off x="495" y="6177"/>
              <a:ext cx="61" cy="114"/>
            </a:xfrm>
            <a:custGeom>
              <a:avLst/>
              <a:gdLst>
                <a:gd name="T0" fmla="*/ 73 w 274"/>
                <a:gd name="T1" fmla="*/ 183 h 506"/>
                <a:gd name="T2" fmla="*/ 0 w 274"/>
                <a:gd name="T3" fmla="*/ 183 h 506"/>
                <a:gd name="T4" fmla="*/ 0 w 274"/>
                <a:gd name="T5" fmla="*/ 110 h 506"/>
                <a:gd name="T6" fmla="*/ 73 w 274"/>
                <a:gd name="T7" fmla="*/ 110 h 506"/>
                <a:gd name="T8" fmla="*/ 73 w 274"/>
                <a:gd name="T9" fmla="*/ 32 h 506"/>
                <a:gd name="T10" fmla="*/ 175 w 274"/>
                <a:gd name="T11" fmla="*/ 0 h 506"/>
                <a:gd name="T12" fmla="*/ 175 w 274"/>
                <a:gd name="T13" fmla="*/ 110 h 506"/>
                <a:gd name="T14" fmla="*/ 264 w 274"/>
                <a:gd name="T15" fmla="*/ 110 h 506"/>
                <a:gd name="T16" fmla="*/ 264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7 h 506"/>
                <a:gd name="T28" fmla="*/ 199 w 274"/>
                <a:gd name="T29" fmla="*/ 505 h 506"/>
                <a:gd name="T30" fmla="*/ 77 w 274"/>
                <a:gd name="T31" fmla="*/ 379 h 506"/>
                <a:gd name="T32" fmla="*/ 77 w 274"/>
                <a:gd name="T33" fmla="*/ 183 h 506"/>
                <a:gd name="T34" fmla="*/ 73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3" y="183"/>
                  </a:moveTo>
                  <a:lnTo>
                    <a:pt x="0" y="183"/>
                  </a:lnTo>
                  <a:lnTo>
                    <a:pt x="0" y="110"/>
                  </a:lnTo>
                  <a:lnTo>
                    <a:pt x="73" y="110"/>
                  </a:lnTo>
                  <a:lnTo>
                    <a:pt x="73" y="32"/>
                  </a:lnTo>
                  <a:lnTo>
                    <a:pt x="175" y="0"/>
                  </a:lnTo>
                  <a:lnTo>
                    <a:pt x="175" y="110"/>
                  </a:lnTo>
                  <a:lnTo>
                    <a:pt x="264" y="110"/>
                  </a:lnTo>
                  <a:lnTo>
                    <a:pt x="264" y="183"/>
                  </a:lnTo>
                  <a:lnTo>
                    <a:pt x="175" y="183"/>
                  </a:lnTo>
                  <a:lnTo>
                    <a:pt x="175" y="362"/>
                  </a:lnTo>
                  <a:cubicBezTo>
                    <a:pt x="175" y="395"/>
                    <a:pt x="183" y="427"/>
                    <a:pt x="224" y="427"/>
                  </a:cubicBezTo>
                  <a:cubicBezTo>
                    <a:pt x="240" y="427"/>
                    <a:pt x="260" y="423"/>
                    <a:pt x="269" y="415"/>
                  </a:cubicBezTo>
                  <a:lnTo>
                    <a:pt x="273" y="497"/>
                  </a:lnTo>
                  <a:cubicBezTo>
                    <a:pt x="252" y="501"/>
                    <a:pt x="228" y="505"/>
                    <a:pt x="199" y="505"/>
                  </a:cubicBezTo>
                  <a:cubicBezTo>
                    <a:pt x="122" y="505"/>
                    <a:pt x="77" y="456"/>
                    <a:pt x="77" y="379"/>
                  </a:cubicBezTo>
                  <a:lnTo>
                    <a:pt x="77" y="183"/>
                  </a:ln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7" name="Freeform 676"/>
            <p:cNvSpPr>
              <a:spLocks noChangeArrowheads="1"/>
            </p:cNvSpPr>
            <p:nvPr/>
          </p:nvSpPr>
          <p:spPr bwMode="auto">
            <a:xfrm>
              <a:off x="565" y="6200"/>
              <a:ext cx="78" cy="91"/>
            </a:xfrm>
            <a:custGeom>
              <a:avLst/>
              <a:gdLst>
                <a:gd name="T0" fmla="*/ 41 w 347"/>
                <a:gd name="T1" fmla="*/ 28 h 404"/>
                <a:gd name="T2" fmla="*/ 175 w 347"/>
                <a:gd name="T3" fmla="*/ 0 h 404"/>
                <a:gd name="T4" fmla="*/ 342 w 347"/>
                <a:gd name="T5" fmla="*/ 163 h 404"/>
                <a:gd name="T6" fmla="*/ 342 w 347"/>
                <a:gd name="T7" fmla="*/ 211 h 404"/>
                <a:gd name="T8" fmla="*/ 342 w 347"/>
                <a:gd name="T9" fmla="*/ 309 h 404"/>
                <a:gd name="T10" fmla="*/ 346 w 347"/>
                <a:gd name="T11" fmla="*/ 395 h 404"/>
                <a:gd name="T12" fmla="*/ 257 w 347"/>
                <a:gd name="T13" fmla="*/ 395 h 404"/>
                <a:gd name="T14" fmla="*/ 253 w 347"/>
                <a:gd name="T15" fmla="*/ 338 h 404"/>
                <a:gd name="T16" fmla="*/ 253 w 347"/>
                <a:gd name="T17" fmla="*/ 338 h 404"/>
                <a:gd name="T18" fmla="*/ 135 w 347"/>
                <a:gd name="T19" fmla="*/ 403 h 404"/>
                <a:gd name="T20" fmla="*/ 0 w 347"/>
                <a:gd name="T21" fmla="*/ 289 h 404"/>
                <a:gd name="T22" fmla="*/ 65 w 347"/>
                <a:gd name="T23" fmla="*/ 179 h 404"/>
                <a:gd name="T24" fmla="*/ 196 w 347"/>
                <a:gd name="T25" fmla="*/ 154 h 404"/>
                <a:gd name="T26" fmla="*/ 253 w 347"/>
                <a:gd name="T27" fmla="*/ 154 h 404"/>
                <a:gd name="T28" fmla="*/ 167 w 347"/>
                <a:gd name="T29" fmla="*/ 73 h 404"/>
                <a:gd name="T30" fmla="*/ 49 w 347"/>
                <a:gd name="T31" fmla="*/ 114 h 404"/>
                <a:gd name="T32" fmla="*/ 41 w 347"/>
                <a:gd name="T33" fmla="*/ 28 h 404"/>
                <a:gd name="T34" fmla="*/ 159 w 347"/>
                <a:gd name="T35" fmla="*/ 329 h 404"/>
                <a:gd name="T36" fmla="*/ 228 w 347"/>
                <a:gd name="T37" fmla="*/ 297 h 404"/>
                <a:gd name="T38" fmla="*/ 249 w 347"/>
                <a:gd name="T39" fmla="*/ 215 h 404"/>
                <a:gd name="T40" fmla="*/ 204 w 347"/>
                <a:gd name="T41" fmla="*/ 215 h 404"/>
                <a:gd name="T42" fmla="*/ 94 w 347"/>
                <a:gd name="T43" fmla="*/ 281 h 404"/>
                <a:gd name="T44" fmla="*/ 159 w 347"/>
                <a:gd name="T45" fmla="*/ 32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8"/>
                  </a:moveTo>
                  <a:cubicBezTo>
                    <a:pt x="82" y="12"/>
                    <a:pt x="131" y="0"/>
                    <a:pt x="175" y="0"/>
                  </a:cubicBezTo>
                  <a:cubicBezTo>
                    <a:pt x="293" y="0"/>
                    <a:pt x="342" y="48"/>
                    <a:pt x="342" y="163"/>
                  </a:cubicBezTo>
                  <a:lnTo>
                    <a:pt x="342" y="211"/>
                  </a:lnTo>
                  <a:cubicBezTo>
                    <a:pt x="342" y="252"/>
                    <a:pt x="342" y="281"/>
                    <a:pt x="342" y="309"/>
                  </a:cubicBezTo>
                  <a:cubicBezTo>
                    <a:pt x="342" y="338"/>
                    <a:pt x="346" y="366"/>
                    <a:pt x="346" y="395"/>
                  </a:cubicBezTo>
                  <a:lnTo>
                    <a:pt x="257" y="395"/>
                  </a:lnTo>
                  <a:cubicBezTo>
                    <a:pt x="253" y="374"/>
                    <a:pt x="253" y="350"/>
                    <a:pt x="253" y="338"/>
                  </a:cubicBezTo>
                  <a:lnTo>
                    <a:pt x="253" y="338"/>
                  </a:lnTo>
                  <a:cubicBezTo>
                    <a:pt x="228" y="378"/>
                    <a:pt x="179" y="403"/>
                    <a:pt x="135" y="403"/>
                  </a:cubicBezTo>
                  <a:cubicBezTo>
                    <a:pt x="65" y="403"/>
                    <a:pt x="0" y="362"/>
                    <a:pt x="0" y="289"/>
                  </a:cubicBezTo>
                  <a:cubicBezTo>
                    <a:pt x="0" y="232"/>
                    <a:pt x="28" y="200"/>
                    <a:pt x="65" y="179"/>
                  </a:cubicBezTo>
                  <a:cubicBezTo>
                    <a:pt x="101" y="159"/>
                    <a:pt x="155" y="154"/>
                    <a:pt x="196" y="154"/>
                  </a:cubicBezTo>
                  <a:lnTo>
                    <a:pt x="253" y="154"/>
                  </a:lnTo>
                  <a:cubicBezTo>
                    <a:pt x="253" y="93"/>
                    <a:pt x="224" y="73"/>
                    <a:pt x="167" y="73"/>
                  </a:cubicBezTo>
                  <a:cubicBezTo>
                    <a:pt x="126" y="73"/>
                    <a:pt x="82" y="89"/>
                    <a:pt x="49" y="114"/>
                  </a:cubicBezTo>
                  <a:lnTo>
                    <a:pt x="41" y="28"/>
                  </a:lnTo>
                  <a:close/>
                  <a:moveTo>
                    <a:pt x="159" y="329"/>
                  </a:moveTo>
                  <a:cubicBezTo>
                    <a:pt x="192" y="329"/>
                    <a:pt x="212" y="317"/>
                    <a:pt x="228" y="297"/>
                  </a:cubicBezTo>
                  <a:cubicBezTo>
                    <a:pt x="245" y="277"/>
                    <a:pt x="249" y="248"/>
                    <a:pt x="249" y="215"/>
                  </a:cubicBezTo>
                  <a:lnTo>
                    <a:pt x="204" y="215"/>
                  </a:lnTo>
                  <a:cubicBezTo>
                    <a:pt x="159" y="215"/>
                    <a:pt x="94" y="224"/>
                    <a:pt x="94" y="281"/>
                  </a:cubicBezTo>
                  <a:cubicBezTo>
                    <a:pt x="94" y="313"/>
                    <a:pt x="122" y="329"/>
                    <a:pt x="159" y="32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8" name="Freeform 677"/>
            <p:cNvSpPr>
              <a:spLocks noChangeArrowheads="1"/>
            </p:cNvSpPr>
            <p:nvPr/>
          </p:nvSpPr>
          <p:spPr bwMode="auto">
            <a:xfrm>
              <a:off x="666" y="6200"/>
              <a:ext cx="51" cy="90"/>
            </a:xfrm>
            <a:custGeom>
              <a:avLst/>
              <a:gdLst>
                <a:gd name="T0" fmla="*/ 0 w 229"/>
                <a:gd name="T1" fmla="*/ 8 h 400"/>
                <a:gd name="T2" fmla="*/ 90 w 229"/>
                <a:gd name="T3" fmla="*/ 8 h 400"/>
                <a:gd name="T4" fmla="*/ 90 w 229"/>
                <a:gd name="T5" fmla="*/ 97 h 400"/>
                <a:gd name="T6" fmla="*/ 90 w 229"/>
                <a:gd name="T7" fmla="*/ 97 h 400"/>
                <a:gd name="T8" fmla="*/ 196 w 229"/>
                <a:gd name="T9" fmla="*/ 0 h 400"/>
                <a:gd name="T10" fmla="*/ 228 w 229"/>
                <a:gd name="T11" fmla="*/ 4 h 400"/>
                <a:gd name="T12" fmla="*/ 228 w 229"/>
                <a:gd name="T13" fmla="*/ 106 h 400"/>
                <a:gd name="T14" fmla="*/ 183 w 229"/>
                <a:gd name="T15" fmla="*/ 97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7"/>
                  </a:lnTo>
                  <a:lnTo>
                    <a:pt x="90" y="97"/>
                  </a:lnTo>
                  <a:cubicBezTo>
                    <a:pt x="94" y="61"/>
                    <a:pt x="134" y="0"/>
                    <a:pt x="196" y="0"/>
                  </a:cubicBezTo>
                  <a:cubicBezTo>
                    <a:pt x="204" y="0"/>
                    <a:pt x="216" y="0"/>
                    <a:pt x="228" y="4"/>
                  </a:cubicBezTo>
                  <a:lnTo>
                    <a:pt x="228" y="106"/>
                  </a:lnTo>
                  <a:cubicBezTo>
                    <a:pt x="220" y="101"/>
                    <a:pt x="200" y="97"/>
                    <a:pt x="183" y="97"/>
                  </a:cubicBezTo>
                  <a:cubicBezTo>
                    <a:pt x="102" y="97"/>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9" name="Freeform 678"/>
            <p:cNvSpPr>
              <a:spLocks noChangeArrowheads="1"/>
            </p:cNvSpPr>
            <p:nvPr/>
          </p:nvSpPr>
          <p:spPr bwMode="auto">
            <a:xfrm>
              <a:off x="722" y="6177"/>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2 h 506"/>
                <a:gd name="T10" fmla="*/ 176 w 274"/>
                <a:gd name="T11" fmla="*/ 0 h 506"/>
                <a:gd name="T12" fmla="*/ 176 w 274"/>
                <a:gd name="T13" fmla="*/ 110 h 506"/>
                <a:gd name="T14" fmla="*/ 265 w 274"/>
                <a:gd name="T15" fmla="*/ 110 h 506"/>
                <a:gd name="T16" fmla="*/ 265 w 274"/>
                <a:gd name="T17" fmla="*/ 183 h 506"/>
                <a:gd name="T18" fmla="*/ 176 w 274"/>
                <a:gd name="T19" fmla="*/ 183 h 506"/>
                <a:gd name="T20" fmla="*/ 176 w 274"/>
                <a:gd name="T21" fmla="*/ 362 h 506"/>
                <a:gd name="T22" fmla="*/ 224 w 274"/>
                <a:gd name="T23" fmla="*/ 427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2"/>
                  </a:lnTo>
                  <a:lnTo>
                    <a:pt x="176" y="0"/>
                  </a:lnTo>
                  <a:lnTo>
                    <a:pt x="176" y="110"/>
                  </a:lnTo>
                  <a:lnTo>
                    <a:pt x="265" y="110"/>
                  </a:lnTo>
                  <a:lnTo>
                    <a:pt x="265" y="183"/>
                  </a:lnTo>
                  <a:lnTo>
                    <a:pt x="176" y="183"/>
                  </a:lnTo>
                  <a:lnTo>
                    <a:pt x="176" y="362"/>
                  </a:lnTo>
                  <a:cubicBezTo>
                    <a:pt x="176" y="395"/>
                    <a:pt x="184" y="427"/>
                    <a:pt x="224" y="427"/>
                  </a:cubicBezTo>
                  <a:cubicBezTo>
                    <a:pt x="241" y="427"/>
                    <a:pt x="261" y="423"/>
                    <a:pt x="269" y="415"/>
                  </a:cubicBezTo>
                  <a:lnTo>
                    <a:pt x="273" y="497"/>
                  </a:lnTo>
                  <a:cubicBezTo>
                    <a:pt x="253" y="501"/>
                    <a:pt x="228" y="505"/>
                    <a:pt x="200" y="505"/>
                  </a:cubicBezTo>
                  <a:cubicBezTo>
                    <a:pt x="123"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0" name="Freeform 679"/>
            <p:cNvSpPr>
              <a:spLocks noChangeArrowheads="1"/>
            </p:cNvSpPr>
            <p:nvPr/>
          </p:nvSpPr>
          <p:spPr bwMode="auto">
            <a:xfrm>
              <a:off x="798" y="6164"/>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1" name="Freeform 680"/>
            <p:cNvSpPr>
              <a:spLocks noChangeArrowheads="1"/>
            </p:cNvSpPr>
            <p:nvPr/>
          </p:nvSpPr>
          <p:spPr bwMode="auto">
            <a:xfrm>
              <a:off x="842" y="6200"/>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0 h 396"/>
                <a:gd name="T12" fmla="*/ 358 w 359"/>
                <a:gd name="T13" fmla="*/ 395 h 396"/>
                <a:gd name="T14" fmla="*/ 256 w 359"/>
                <a:gd name="T15" fmla="*/ 395 h 396"/>
                <a:gd name="T16" fmla="*/ 256 w 359"/>
                <a:gd name="T17" fmla="*/ 187 h 396"/>
                <a:gd name="T18" fmla="*/ 191 w 359"/>
                <a:gd name="T19" fmla="*/ 77 h 396"/>
                <a:gd name="T20" fmla="*/ 102 w 359"/>
                <a:gd name="T21" fmla="*/ 203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0"/>
                  </a:cubicBezTo>
                  <a:lnTo>
                    <a:pt x="358" y="395"/>
                  </a:lnTo>
                  <a:lnTo>
                    <a:pt x="256" y="395"/>
                  </a:lnTo>
                  <a:lnTo>
                    <a:pt x="256" y="187"/>
                  </a:lnTo>
                  <a:cubicBezTo>
                    <a:pt x="256" y="138"/>
                    <a:pt x="256" y="77"/>
                    <a:pt x="191" y="77"/>
                  </a:cubicBezTo>
                  <a:cubicBezTo>
                    <a:pt x="118" y="77"/>
                    <a:pt x="102" y="154"/>
                    <a:pt x="102" y="203"/>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2" name="Freeform 681"/>
            <p:cNvSpPr>
              <a:spLocks noChangeArrowheads="1"/>
            </p:cNvSpPr>
            <p:nvPr/>
          </p:nvSpPr>
          <p:spPr bwMode="auto">
            <a:xfrm>
              <a:off x="944" y="6200"/>
              <a:ext cx="84" cy="127"/>
            </a:xfrm>
            <a:custGeom>
              <a:avLst/>
              <a:gdLst>
                <a:gd name="T0" fmla="*/ 374 w 375"/>
                <a:gd name="T1" fmla="*/ 8 h 563"/>
                <a:gd name="T2" fmla="*/ 374 w 375"/>
                <a:gd name="T3" fmla="*/ 358 h 563"/>
                <a:gd name="T4" fmla="*/ 171 w 375"/>
                <a:gd name="T5" fmla="*/ 562 h 563"/>
                <a:gd name="T6" fmla="*/ 36 w 375"/>
                <a:gd name="T7" fmla="*/ 537 h 563"/>
                <a:gd name="T8" fmla="*/ 44 w 375"/>
                <a:gd name="T9" fmla="*/ 452 h 563"/>
                <a:gd name="T10" fmla="*/ 158 w 375"/>
                <a:gd name="T11" fmla="*/ 484 h 563"/>
                <a:gd name="T12" fmla="*/ 277 w 375"/>
                <a:gd name="T13" fmla="*/ 334 h 563"/>
                <a:gd name="T14" fmla="*/ 277 w 375"/>
                <a:gd name="T15" fmla="*/ 334 h 563"/>
                <a:gd name="T16" fmla="*/ 158 w 375"/>
                <a:gd name="T17" fmla="*/ 395 h 563"/>
                <a:gd name="T18" fmla="*/ 0 w 375"/>
                <a:gd name="T19" fmla="*/ 199 h 563"/>
                <a:gd name="T20" fmla="*/ 163 w 375"/>
                <a:gd name="T21" fmla="*/ 0 h 563"/>
                <a:gd name="T22" fmla="*/ 281 w 375"/>
                <a:gd name="T23" fmla="*/ 61 h 563"/>
                <a:gd name="T24" fmla="*/ 281 w 375"/>
                <a:gd name="T25" fmla="*/ 61 h 563"/>
                <a:gd name="T26" fmla="*/ 281 w 375"/>
                <a:gd name="T27" fmla="*/ 8 h 563"/>
                <a:gd name="T28" fmla="*/ 374 w 375"/>
                <a:gd name="T29" fmla="*/ 8 h 563"/>
                <a:gd name="T30" fmla="*/ 272 w 375"/>
                <a:gd name="T31" fmla="*/ 195 h 563"/>
                <a:gd name="T32" fmla="*/ 187 w 375"/>
                <a:gd name="T33" fmla="*/ 77 h 563"/>
                <a:gd name="T34" fmla="*/ 97 w 375"/>
                <a:gd name="T35" fmla="*/ 199 h 563"/>
                <a:gd name="T36" fmla="*/ 183 w 375"/>
                <a:gd name="T37" fmla="*/ 317 h 563"/>
                <a:gd name="T38" fmla="*/ 272 w 375"/>
                <a:gd name="T39" fmla="*/ 19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5" h="563">
                  <a:moveTo>
                    <a:pt x="374" y="8"/>
                  </a:moveTo>
                  <a:lnTo>
                    <a:pt x="374" y="358"/>
                  </a:lnTo>
                  <a:cubicBezTo>
                    <a:pt x="374" y="464"/>
                    <a:pt x="334" y="562"/>
                    <a:pt x="171" y="562"/>
                  </a:cubicBezTo>
                  <a:cubicBezTo>
                    <a:pt x="130" y="562"/>
                    <a:pt x="85" y="557"/>
                    <a:pt x="36" y="537"/>
                  </a:cubicBezTo>
                  <a:lnTo>
                    <a:pt x="44" y="452"/>
                  </a:lnTo>
                  <a:cubicBezTo>
                    <a:pt x="77" y="468"/>
                    <a:pt x="126" y="484"/>
                    <a:pt x="158" y="484"/>
                  </a:cubicBezTo>
                  <a:cubicBezTo>
                    <a:pt x="268" y="484"/>
                    <a:pt x="277" y="403"/>
                    <a:pt x="277" y="334"/>
                  </a:cubicBezTo>
                  <a:lnTo>
                    <a:pt x="277" y="334"/>
                  </a:lnTo>
                  <a:cubicBezTo>
                    <a:pt x="256" y="366"/>
                    <a:pt x="211" y="395"/>
                    <a:pt x="158" y="395"/>
                  </a:cubicBezTo>
                  <a:cubicBezTo>
                    <a:pt x="44" y="395"/>
                    <a:pt x="0" y="305"/>
                    <a:pt x="0" y="199"/>
                  </a:cubicBezTo>
                  <a:cubicBezTo>
                    <a:pt x="0" y="106"/>
                    <a:pt x="49" y="0"/>
                    <a:pt x="163" y="0"/>
                  </a:cubicBezTo>
                  <a:cubicBezTo>
                    <a:pt x="215" y="0"/>
                    <a:pt x="252" y="16"/>
                    <a:pt x="281" y="61"/>
                  </a:cubicBezTo>
                  <a:lnTo>
                    <a:pt x="281" y="61"/>
                  </a:lnTo>
                  <a:lnTo>
                    <a:pt x="281" y="8"/>
                  </a:lnTo>
                  <a:lnTo>
                    <a:pt x="374" y="8"/>
                  </a:lnTo>
                  <a:close/>
                  <a:moveTo>
                    <a:pt x="272" y="195"/>
                  </a:moveTo>
                  <a:cubicBezTo>
                    <a:pt x="272" y="130"/>
                    <a:pt x="248" y="77"/>
                    <a:pt x="187" y="77"/>
                  </a:cubicBezTo>
                  <a:cubicBezTo>
                    <a:pt x="118" y="77"/>
                    <a:pt x="97" y="138"/>
                    <a:pt x="97" y="199"/>
                  </a:cubicBezTo>
                  <a:cubicBezTo>
                    <a:pt x="97" y="252"/>
                    <a:pt x="126" y="317"/>
                    <a:pt x="183" y="317"/>
                  </a:cubicBezTo>
                  <a:cubicBezTo>
                    <a:pt x="248" y="317"/>
                    <a:pt x="272" y="260"/>
                    <a:pt x="272" y="19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3" name="Freeform 682"/>
            <p:cNvSpPr>
              <a:spLocks noChangeArrowheads="1"/>
            </p:cNvSpPr>
            <p:nvPr/>
          </p:nvSpPr>
          <p:spPr bwMode="auto">
            <a:xfrm>
              <a:off x="1101" y="6170"/>
              <a:ext cx="66" cy="118"/>
            </a:xfrm>
            <a:custGeom>
              <a:avLst/>
              <a:gdLst>
                <a:gd name="T0" fmla="*/ 4 w 294"/>
                <a:gd name="T1" fmla="*/ 0 h 523"/>
                <a:gd name="T2" fmla="*/ 293 w 294"/>
                <a:gd name="T3" fmla="*/ 0 h 523"/>
                <a:gd name="T4" fmla="*/ 293 w 294"/>
                <a:gd name="T5" fmla="*/ 82 h 523"/>
                <a:gd name="T6" fmla="*/ 106 w 294"/>
                <a:gd name="T7" fmla="*/ 82 h 523"/>
                <a:gd name="T8" fmla="*/ 106 w 294"/>
                <a:gd name="T9" fmla="*/ 212 h 523"/>
                <a:gd name="T10" fmla="*/ 281 w 294"/>
                <a:gd name="T11" fmla="*/ 212 h 523"/>
                <a:gd name="T12" fmla="*/ 281 w 294"/>
                <a:gd name="T13" fmla="*/ 294 h 523"/>
                <a:gd name="T14" fmla="*/ 106 w 294"/>
                <a:gd name="T15" fmla="*/ 294 h 523"/>
                <a:gd name="T16" fmla="*/ 106 w 294"/>
                <a:gd name="T17" fmla="*/ 522 h 523"/>
                <a:gd name="T18" fmla="*/ 0 w 294"/>
                <a:gd name="T19" fmla="*/ 522 h 523"/>
                <a:gd name="T20" fmla="*/ 0 w 294"/>
                <a:gd name="T21" fmla="*/ 0 h 523"/>
                <a:gd name="T22" fmla="*/ 4 w 294"/>
                <a:gd name="T23"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 h="523">
                  <a:moveTo>
                    <a:pt x="4" y="0"/>
                  </a:moveTo>
                  <a:lnTo>
                    <a:pt x="293" y="0"/>
                  </a:lnTo>
                  <a:lnTo>
                    <a:pt x="293" y="82"/>
                  </a:lnTo>
                  <a:lnTo>
                    <a:pt x="106" y="82"/>
                  </a:lnTo>
                  <a:lnTo>
                    <a:pt x="106" y="212"/>
                  </a:lnTo>
                  <a:lnTo>
                    <a:pt x="281" y="212"/>
                  </a:lnTo>
                  <a:lnTo>
                    <a:pt x="281" y="294"/>
                  </a:lnTo>
                  <a:lnTo>
                    <a:pt x="106" y="294"/>
                  </a:lnTo>
                  <a:lnTo>
                    <a:pt x="106" y="522"/>
                  </a:lnTo>
                  <a:lnTo>
                    <a:pt x="0" y="522"/>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4" name="Freeform 683"/>
            <p:cNvSpPr>
              <a:spLocks noChangeArrowheads="1"/>
            </p:cNvSpPr>
            <p:nvPr/>
          </p:nvSpPr>
          <p:spPr bwMode="auto">
            <a:xfrm>
              <a:off x="1187" y="6170"/>
              <a:ext cx="69" cy="118"/>
            </a:xfrm>
            <a:custGeom>
              <a:avLst/>
              <a:gdLst>
                <a:gd name="T0" fmla="*/ 0 w 310"/>
                <a:gd name="T1" fmla="*/ 0 h 523"/>
                <a:gd name="T2" fmla="*/ 105 w 310"/>
                <a:gd name="T3" fmla="*/ 0 h 523"/>
                <a:gd name="T4" fmla="*/ 105 w 310"/>
                <a:gd name="T5" fmla="*/ 440 h 523"/>
                <a:gd name="T6" fmla="*/ 309 w 310"/>
                <a:gd name="T7" fmla="*/ 440 h 523"/>
                <a:gd name="T8" fmla="*/ 309 w 310"/>
                <a:gd name="T9" fmla="*/ 522 h 523"/>
                <a:gd name="T10" fmla="*/ 0 w 310"/>
                <a:gd name="T11" fmla="*/ 522 h 523"/>
                <a:gd name="T12" fmla="*/ 0 w 310"/>
                <a:gd name="T13" fmla="*/ 0 h 523"/>
              </a:gdLst>
              <a:ahLst/>
              <a:cxnLst>
                <a:cxn ang="0">
                  <a:pos x="T0" y="T1"/>
                </a:cxn>
                <a:cxn ang="0">
                  <a:pos x="T2" y="T3"/>
                </a:cxn>
                <a:cxn ang="0">
                  <a:pos x="T4" y="T5"/>
                </a:cxn>
                <a:cxn ang="0">
                  <a:pos x="T6" y="T7"/>
                </a:cxn>
                <a:cxn ang="0">
                  <a:pos x="T8" y="T9"/>
                </a:cxn>
                <a:cxn ang="0">
                  <a:pos x="T10" y="T11"/>
                </a:cxn>
                <a:cxn ang="0">
                  <a:pos x="T12" y="T13"/>
                </a:cxn>
              </a:cxnLst>
              <a:rect l="0" t="0" r="r" b="b"/>
              <a:pathLst>
                <a:path w="310" h="523">
                  <a:moveTo>
                    <a:pt x="0" y="0"/>
                  </a:moveTo>
                  <a:lnTo>
                    <a:pt x="105" y="0"/>
                  </a:lnTo>
                  <a:lnTo>
                    <a:pt x="105" y="440"/>
                  </a:lnTo>
                  <a:lnTo>
                    <a:pt x="309" y="440"/>
                  </a:lnTo>
                  <a:lnTo>
                    <a:pt x="309" y="522"/>
                  </a:lnTo>
                  <a:lnTo>
                    <a:pt x="0" y="52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5" name="Freeform 684"/>
            <p:cNvSpPr>
              <a:spLocks noChangeArrowheads="1"/>
            </p:cNvSpPr>
            <p:nvPr/>
          </p:nvSpPr>
          <p:spPr bwMode="auto">
            <a:xfrm>
              <a:off x="1268" y="6168"/>
              <a:ext cx="76" cy="122"/>
            </a:xfrm>
            <a:custGeom>
              <a:avLst/>
              <a:gdLst>
                <a:gd name="T0" fmla="*/ 297 w 339"/>
                <a:gd name="T1" fmla="*/ 106 h 543"/>
                <a:gd name="T2" fmla="*/ 191 w 339"/>
                <a:gd name="T3" fmla="*/ 82 h 543"/>
                <a:gd name="T4" fmla="*/ 110 w 339"/>
                <a:gd name="T5" fmla="*/ 155 h 543"/>
                <a:gd name="T6" fmla="*/ 338 w 339"/>
                <a:gd name="T7" fmla="*/ 383 h 543"/>
                <a:gd name="T8" fmla="*/ 142 w 339"/>
                <a:gd name="T9" fmla="*/ 542 h 543"/>
                <a:gd name="T10" fmla="*/ 8 w 339"/>
                <a:gd name="T11" fmla="*/ 521 h 543"/>
                <a:gd name="T12" fmla="*/ 16 w 339"/>
                <a:gd name="T13" fmla="*/ 428 h 543"/>
                <a:gd name="T14" fmla="*/ 134 w 339"/>
                <a:gd name="T15" fmla="*/ 460 h 543"/>
                <a:gd name="T16" fmla="*/ 228 w 339"/>
                <a:gd name="T17" fmla="*/ 391 h 543"/>
                <a:gd name="T18" fmla="*/ 0 w 339"/>
                <a:gd name="T19" fmla="*/ 159 h 543"/>
                <a:gd name="T20" fmla="*/ 183 w 339"/>
                <a:gd name="T21" fmla="*/ 0 h 543"/>
                <a:gd name="T22" fmla="*/ 309 w 339"/>
                <a:gd name="T23" fmla="*/ 21 h 543"/>
                <a:gd name="T24" fmla="*/ 297 w 339"/>
                <a:gd name="T25" fmla="*/ 10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3">
                  <a:moveTo>
                    <a:pt x="297" y="106"/>
                  </a:moveTo>
                  <a:cubicBezTo>
                    <a:pt x="265" y="94"/>
                    <a:pt x="228" y="82"/>
                    <a:pt x="191" y="82"/>
                  </a:cubicBezTo>
                  <a:cubicBezTo>
                    <a:pt x="155" y="82"/>
                    <a:pt x="110" y="98"/>
                    <a:pt x="110" y="155"/>
                  </a:cubicBezTo>
                  <a:cubicBezTo>
                    <a:pt x="110" y="245"/>
                    <a:pt x="338" y="208"/>
                    <a:pt x="338" y="383"/>
                  </a:cubicBezTo>
                  <a:cubicBezTo>
                    <a:pt x="338" y="497"/>
                    <a:pt x="248" y="542"/>
                    <a:pt x="142" y="542"/>
                  </a:cubicBezTo>
                  <a:cubicBezTo>
                    <a:pt x="85" y="542"/>
                    <a:pt x="61" y="534"/>
                    <a:pt x="8" y="521"/>
                  </a:cubicBezTo>
                  <a:lnTo>
                    <a:pt x="16" y="428"/>
                  </a:lnTo>
                  <a:cubicBezTo>
                    <a:pt x="53" y="448"/>
                    <a:pt x="93" y="460"/>
                    <a:pt x="134" y="460"/>
                  </a:cubicBezTo>
                  <a:cubicBezTo>
                    <a:pt x="174" y="460"/>
                    <a:pt x="228" y="440"/>
                    <a:pt x="228" y="391"/>
                  </a:cubicBezTo>
                  <a:cubicBezTo>
                    <a:pt x="228" y="293"/>
                    <a:pt x="0" y="334"/>
                    <a:pt x="0" y="159"/>
                  </a:cubicBezTo>
                  <a:cubicBezTo>
                    <a:pt x="0" y="41"/>
                    <a:pt x="89" y="0"/>
                    <a:pt x="183" y="0"/>
                  </a:cubicBezTo>
                  <a:cubicBezTo>
                    <a:pt x="228" y="0"/>
                    <a:pt x="269" y="4"/>
                    <a:pt x="309" y="21"/>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6" name="Freeform 685"/>
            <p:cNvSpPr>
              <a:spLocks noChangeArrowheads="1"/>
            </p:cNvSpPr>
            <p:nvPr/>
          </p:nvSpPr>
          <p:spPr bwMode="auto">
            <a:xfrm>
              <a:off x="1401" y="6202"/>
              <a:ext cx="147" cy="87"/>
            </a:xfrm>
            <a:custGeom>
              <a:avLst/>
              <a:gdLst>
                <a:gd name="T0" fmla="*/ 0 w 653"/>
                <a:gd name="T1" fmla="*/ 0 h 388"/>
                <a:gd name="T2" fmla="*/ 106 w 653"/>
                <a:gd name="T3" fmla="*/ 0 h 388"/>
                <a:gd name="T4" fmla="*/ 192 w 653"/>
                <a:gd name="T5" fmla="*/ 285 h 388"/>
                <a:gd name="T6" fmla="*/ 192 w 653"/>
                <a:gd name="T7" fmla="*/ 285 h 388"/>
                <a:gd name="T8" fmla="*/ 269 w 653"/>
                <a:gd name="T9" fmla="*/ 0 h 388"/>
                <a:gd name="T10" fmla="*/ 387 w 653"/>
                <a:gd name="T11" fmla="*/ 0 h 388"/>
                <a:gd name="T12" fmla="*/ 473 w 653"/>
                <a:gd name="T13" fmla="*/ 285 h 388"/>
                <a:gd name="T14" fmla="*/ 473 w 653"/>
                <a:gd name="T15" fmla="*/ 285 h 388"/>
                <a:gd name="T16" fmla="*/ 554 w 653"/>
                <a:gd name="T17" fmla="*/ 0 h 388"/>
                <a:gd name="T18" fmla="*/ 652 w 653"/>
                <a:gd name="T19" fmla="*/ 0 h 388"/>
                <a:gd name="T20" fmla="*/ 534 w 653"/>
                <a:gd name="T21" fmla="*/ 387 h 388"/>
                <a:gd name="T22" fmla="*/ 416 w 653"/>
                <a:gd name="T23" fmla="*/ 387 h 388"/>
                <a:gd name="T24" fmla="*/ 330 w 653"/>
                <a:gd name="T25" fmla="*/ 93 h 388"/>
                <a:gd name="T26" fmla="*/ 330 w 653"/>
                <a:gd name="T27" fmla="*/ 93 h 388"/>
                <a:gd name="T28" fmla="*/ 249 w 653"/>
                <a:gd name="T29" fmla="*/ 387 h 388"/>
                <a:gd name="T30" fmla="*/ 130 w 653"/>
                <a:gd name="T31" fmla="*/ 387 h 388"/>
                <a:gd name="T32" fmla="*/ 0 w 653"/>
                <a:gd name="T33"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3" h="388">
                  <a:moveTo>
                    <a:pt x="0" y="0"/>
                  </a:moveTo>
                  <a:lnTo>
                    <a:pt x="106" y="0"/>
                  </a:lnTo>
                  <a:lnTo>
                    <a:pt x="192" y="285"/>
                  </a:lnTo>
                  <a:lnTo>
                    <a:pt x="192" y="285"/>
                  </a:lnTo>
                  <a:lnTo>
                    <a:pt x="269" y="0"/>
                  </a:lnTo>
                  <a:lnTo>
                    <a:pt x="387" y="0"/>
                  </a:lnTo>
                  <a:lnTo>
                    <a:pt x="473" y="285"/>
                  </a:lnTo>
                  <a:lnTo>
                    <a:pt x="473" y="285"/>
                  </a:lnTo>
                  <a:lnTo>
                    <a:pt x="554" y="0"/>
                  </a:lnTo>
                  <a:lnTo>
                    <a:pt x="652" y="0"/>
                  </a:lnTo>
                  <a:lnTo>
                    <a:pt x="534" y="387"/>
                  </a:lnTo>
                  <a:lnTo>
                    <a:pt x="416" y="387"/>
                  </a:lnTo>
                  <a:lnTo>
                    <a:pt x="330" y="93"/>
                  </a:lnTo>
                  <a:lnTo>
                    <a:pt x="330" y="93"/>
                  </a:lnTo>
                  <a:lnTo>
                    <a:pt x="249" y="387"/>
                  </a:lnTo>
                  <a:lnTo>
                    <a:pt x="130"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7" name="Freeform 686"/>
            <p:cNvSpPr>
              <a:spLocks noChangeArrowheads="1"/>
            </p:cNvSpPr>
            <p:nvPr/>
          </p:nvSpPr>
          <p:spPr bwMode="auto">
            <a:xfrm>
              <a:off x="1557" y="6200"/>
              <a:ext cx="78" cy="91"/>
            </a:xfrm>
            <a:custGeom>
              <a:avLst/>
              <a:gdLst>
                <a:gd name="T0" fmla="*/ 41 w 347"/>
                <a:gd name="T1" fmla="*/ 28 h 404"/>
                <a:gd name="T2" fmla="*/ 175 w 347"/>
                <a:gd name="T3" fmla="*/ 0 h 404"/>
                <a:gd name="T4" fmla="*/ 342 w 347"/>
                <a:gd name="T5" fmla="*/ 163 h 404"/>
                <a:gd name="T6" fmla="*/ 342 w 347"/>
                <a:gd name="T7" fmla="*/ 211 h 404"/>
                <a:gd name="T8" fmla="*/ 342 w 347"/>
                <a:gd name="T9" fmla="*/ 309 h 404"/>
                <a:gd name="T10" fmla="*/ 346 w 347"/>
                <a:gd name="T11" fmla="*/ 395 h 404"/>
                <a:gd name="T12" fmla="*/ 257 w 347"/>
                <a:gd name="T13" fmla="*/ 395 h 404"/>
                <a:gd name="T14" fmla="*/ 253 w 347"/>
                <a:gd name="T15" fmla="*/ 338 h 404"/>
                <a:gd name="T16" fmla="*/ 253 w 347"/>
                <a:gd name="T17" fmla="*/ 338 h 404"/>
                <a:gd name="T18" fmla="*/ 135 w 347"/>
                <a:gd name="T19" fmla="*/ 403 h 404"/>
                <a:gd name="T20" fmla="*/ 0 w 347"/>
                <a:gd name="T21" fmla="*/ 289 h 404"/>
                <a:gd name="T22" fmla="*/ 65 w 347"/>
                <a:gd name="T23" fmla="*/ 179 h 404"/>
                <a:gd name="T24" fmla="*/ 196 w 347"/>
                <a:gd name="T25" fmla="*/ 154 h 404"/>
                <a:gd name="T26" fmla="*/ 253 w 347"/>
                <a:gd name="T27" fmla="*/ 154 h 404"/>
                <a:gd name="T28" fmla="*/ 167 w 347"/>
                <a:gd name="T29" fmla="*/ 73 h 404"/>
                <a:gd name="T30" fmla="*/ 49 w 347"/>
                <a:gd name="T31" fmla="*/ 114 h 404"/>
                <a:gd name="T32" fmla="*/ 41 w 347"/>
                <a:gd name="T33" fmla="*/ 28 h 404"/>
                <a:gd name="T34" fmla="*/ 159 w 347"/>
                <a:gd name="T35" fmla="*/ 329 h 404"/>
                <a:gd name="T36" fmla="*/ 228 w 347"/>
                <a:gd name="T37" fmla="*/ 297 h 404"/>
                <a:gd name="T38" fmla="*/ 249 w 347"/>
                <a:gd name="T39" fmla="*/ 215 h 404"/>
                <a:gd name="T40" fmla="*/ 204 w 347"/>
                <a:gd name="T41" fmla="*/ 215 h 404"/>
                <a:gd name="T42" fmla="*/ 94 w 347"/>
                <a:gd name="T43" fmla="*/ 281 h 404"/>
                <a:gd name="T44" fmla="*/ 159 w 347"/>
                <a:gd name="T45" fmla="*/ 32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8"/>
                  </a:moveTo>
                  <a:cubicBezTo>
                    <a:pt x="82" y="12"/>
                    <a:pt x="131" y="0"/>
                    <a:pt x="175" y="0"/>
                  </a:cubicBezTo>
                  <a:cubicBezTo>
                    <a:pt x="293" y="0"/>
                    <a:pt x="342" y="48"/>
                    <a:pt x="342" y="163"/>
                  </a:cubicBezTo>
                  <a:lnTo>
                    <a:pt x="342" y="211"/>
                  </a:lnTo>
                  <a:cubicBezTo>
                    <a:pt x="342" y="252"/>
                    <a:pt x="342" y="281"/>
                    <a:pt x="342" y="309"/>
                  </a:cubicBezTo>
                  <a:cubicBezTo>
                    <a:pt x="342" y="338"/>
                    <a:pt x="346" y="366"/>
                    <a:pt x="346" y="395"/>
                  </a:cubicBezTo>
                  <a:lnTo>
                    <a:pt x="257" y="395"/>
                  </a:lnTo>
                  <a:cubicBezTo>
                    <a:pt x="253" y="374"/>
                    <a:pt x="253" y="350"/>
                    <a:pt x="253" y="338"/>
                  </a:cubicBezTo>
                  <a:lnTo>
                    <a:pt x="253" y="338"/>
                  </a:lnTo>
                  <a:cubicBezTo>
                    <a:pt x="228" y="378"/>
                    <a:pt x="179" y="403"/>
                    <a:pt x="135" y="403"/>
                  </a:cubicBezTo>
                  <a:cubicBezTo>
                    <a:pt x="65" y="403"/>
                    <a:pt x="0" y="362"/>
                    <a:pt x="0" y="289"/>
                  </a:cubicBezTo>
                  <a:cubicBezTo>
                    <a:pt x="0" y="232"/>
                    <a:pt x="28" y="200"/>
                    <a:pt x="65" y="179"/>
                  </a:cubicBezTo>
                  <a:cubicBezTo>
                    <a:pt x="101" y="159"/>
                    <a:pt x="155" y="154"/>
                    <a:pt x="196" y="154"/>
                  </a:cubicBezTo>
                  <a:lnTo>
                    <a:pt x="253" y="154"/>
                  </a:lnTo>
                  <a:cubicBezTo>
                    <a:pt x="253" y="93"/>
                    <a:pt x="224" y="73"/>
                    <a:pt x="167" y="73"/>
                  </a:cubicBezTo>
                  <a:cubicBezTo>
                    <a:pt x="127" y="73"/>
                    <a:pt x="82" y="89"/>
                    <a:pt x="49" y="114"/>
                  </a:cubicBezTo>
                  <a:lnTo>
                    <a:pt x="41" y="28"/>
                  </a:lnTo>
                  <a:close/>
                  <a:moveTo>
                    <a:pt x="159" y="329"/>
                  </a:moveTo>
                  <a:cubicBezTo>
                    <a:pt x="192" y="329"/>
                    <a:pt x="212" y="317"/>
                    <a:pt x="228" y="297"/>
                  </a:cubicBezTo>
                  <a:cubicBezTo>
                    <a:pt x="245" y="277"/>
                    <a:pt x="249" y="248"/>
                    <a:pt x="249" y="215"/>
                  </a:cubicBezTo>
                  <a:lnTo>
                    <a:pt x="204" y="215"/>
                  </a:lnTo>
                  <a:cubicBezTo>
                    <a:pt x="159" y="215"/>
                    <a:pt x="94" y="224"/>
                    <a:pt x="94" y="281"/>
                  </a:cubicBezTo>
                  <a:cubicBezTo>
                    <a:pt x="94" y="313"/>
                    <a:pt x="122" y="329"/>
                    <a:pt x="159" y="32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8" name="Freeform 687"/>
            <p:cNvSpPr>
              <a:spLocks noChangeArrowheads="1"/>
            </p:cNvSpPr>
            <p:nvPr/>
          </p:nvSpPr>
          <p:spPr bwMode="auto">
            <a:xfrm>
              <a:off x="1652" y="6200"/>
              <a:ext cx="84" cy="127"/>
            </a:xfrm>
            <a:custGeom>
              <a:avLst/>
              <a:gdLst>
                <a:gd name="T0" fmla="*/ 374 w 375"/>
                <a:gd name="T1" fmla="*/ 8 h 563"/>
                <a:gd name="T2" fmla="*/ 374 w 375"/>
                <a:gd name="T3" fmla="*/ 358 h 563"/>
                <a:gd name="T4" fmla="*/ 171 w 375"/>
                <a:gd name="T5" fmla="*/ 562 h 563"/>
                <a:gd name="T6" fmla="*/ 36 w 375"/>
                <a:gd name="T7" fmla="*/ 537 h 563"/>
                <a:gd name="T8" fmla="*/ 44 w 375"/>
                <a:gd name="T9" fmla="*/ 452 h 563"/>
                <a:gd name="T10" fmla="*/ 158 w 375"/>
                <a:gd name="T11" fmla="*/ 484 h 563"/>
                <a:gd name="T12" fmla="*/ 277 w 375"/>
                <a:gd name="T13" fmla="*/ 334 h 563"/>
                <a:gd name="T14" fmla="*/ 277 w 375"/>
                <a:gd name="T15" fmla="*/ 334 h 563"/>
                <a:gd name="T16" fmla="*/ 158 w 375"/>
                <a:gd name="T17" fmla="*/ 395 h 563"/>
                <a:gd name="T18" fmla="*/ 0 w 375"/>
                <a:gd name="T19" fmla="*/ 199 h 563"/>
                <a:gd name="T20" fmla="*/ 163 w 375"/>
                <a:gd name="T21" fmla="*/ 0 h 563"/>
                <a:gd name="T22" fmla="*/ 281 w 375"/>
                <a:gd name="T23" fmla="*/ 61 h 563"/>
                <a:gd name="T24" fmla="*/ 281 w 375"/>
                <a:gd name="T25" fmla="*/ 61 h 563"/>
                <a:gd name="T26" fmla="*/ 281 w 375"/>
                <a:gd name="T27" fmla="*/ 8 h 563"/>
                <a:gd name="T28" fmla="*/ 374 w 375"/>
                <a:gd name="T29" fmla="*/ 8 h 563"/>
                <a:gd name="T30" fmla="*/ 273 w 375"/>
                <a:gd name="T31" fmla="*/ 195 h 563"/>
                <a:gd name="T32" fmla="*/ 187 w 375"/>
                <a:gd name="T33" fmla="*/ 77 h 563"/>
                <a:gd name="T34" fmla="*/ 97 w 375"/>
                <a:gd name="T35" fmla="*/ 199 h 563"/>
                <a:gd name="T36" fmla="*/ 183 w 375"/>
                <a:gd name="T37" fmla="*/ 317 h 563"/>
                <a:gd name="T38" fmla="*/ 273 w 375"/>
                <a:gd name="T39" fmla="*/ 19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5" h="563">
                  <a:moveTo>
                    <a:pt x="374" y="8"/>
                  </a:moveTo>
                  <a:lnTo>
                    <a:pt x="374" y="358"/>
                  </a:lnTo>
                  <a:cubicBezTo>
                    <a:pt x="374" y="464"/>
                    <a:pt x="334" y="562"/>
                    <a:pt x="171" y="562"/>
                  </a:cubicBezTo>
                  <a:cubicBezTo>
                    <a:pt x="130" y="562"/>
                    <a:pt x="85" y="557"/>
                    <a:pt x="36" y="537"/>
                  </a:cubicBezTo>
                  <a:lnTo>
                    <a:pt x="44" y="452"/>
                  </a:lnTo>
                  <a:cubicBezTo>
                    <a:pt x="77" y="468"/>
                    <a:pt x="126" y="484"/>
                    <a:pt x="158" y="484"/>
                  </a:cubicBezTo>
                  <a:cubicBezTo>
                    <a:pt x="268" y="484"/>
                    <a:pt x="277" y="403"/>
                    <a:pt x="277" y="334"/>
                  </a:cubicBezTo>
                  <a:lnTo>
                    <a:pt x="277" y="334"/>
                  </a:lnTo>
                  <a:cubicBezTo>
                    <a:pt x="256" y="366"/>
                    <a:pt x="211" y="395"/>
                    <a:pt x="158" y="395"/>
                  </a:cubicBezTo>
                  <a:cubicBezTo>
                    <a:pt x="44" y="395"/>
                    <a:pt x="0" y="305"/>
                    <a:pt x="0" y="199"/>
                  </a:cubicBezTo>
                  <a:cubicBezTo>
                    <a:pt x="0" y="106"/>
                    <a:pt x="49" y="0"/>
                    <a:pt x="163" y="0"/>
                  </a:cubicBezTo>
                  <a:cubicBezTo>
                    <a:pt x="215" y="0"/>
                    <a:pt x="252" y="16"/>
                    <a:pt x="281" y="61"/>
                  </a:cubicBezTo>
                  <a:lnTo>
                    <a:pt x="281" y="61"/>
                  </a:lnTo>
                  <a:lnTo>
                    <a:pt x="281" y="8"/>
                  </a:lnTo>
                  <a:lnTo>
                    <a:pt x="374" y="8"/>
                  </a:lnTo>
                  <a:close/>
                  <a:moveTo>
                    <a:pt x="273" y="195"/>
                  </a:moveTo>
                  <a:cubicBezTo>
                    <a:pt x="273" y="130"/>
                    <a:pt x="248" y="77"/>
                    <a:pt x="187" y="77"/>
                  </a:cubicBezTo>
                  <a:cubicBezTo>
                    <a:pt x="118" y="77"/>
                    <a:pt x="97" y="138"/>
                    <a:pt x="97" y="199"/>
                  </a:cubicBezTo>
                  <a:cubicBezTo>
                    <a:pt x="97" y="252"/>
                    <a:pt x="126" y="317"/>
                    <a:pt x="183" y="317"/>
                  </a:cubicBezTo>
                  <a:cubicBezTo>
                    <a:pt x="248" y="317"/>
                    <a:pt x="273" y="260"/>
                    <a:pt x="273" y="19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9" name="Freeform 688"/>
            <p:cNvSpPr>
              <a:spLocks noChangeArrowheads="1"/>
            </p:cNvSpPr>
            <p:nvPr/>
          </p:nvSpPr>
          <p:spPr bwMode="auto">
            <a:xfrm>
              <a:off x="1754" y="6200"/>
              <a:ext cx="81" cy="91"/>
            </a:xfrm>
            <a:custGeom>
              <a:avLst/>
              <a:gdLst>
                <a:gd name="T0" fmla="*/ 338 w 363"/>
                <a:gd name="T1" fmla="*/ 370 h 404"/>
                <a:gd name="T2" fmla="*/ 203 w 363"/>
                <a:gd name="T3" fmla="*/ 403 h 404"/>
                <a:gd name="T4" fmla="*/ 0 w 363"/>
                <a:gd name="T5" fmla="*/ 203 h 404"/>
                <a:gd name="T6" fmla="*/ 179 w 363"/>
                <a:gd name="T7" fmla="*/ 0 h 404"/>
                <a:gd name="T8" fmla="*/ 362 w 363"/>
                <a:gd name="T9" fmla="*/ 232 h 404"/>
                <a:gd name="T10" fmla="*/ 93 w 363"/>
                <a:gd name="T11" fmla="*/ 232 h 404"/>
                <a:gd name="T12" fmla="*/ 203 w 363"/>
                <a:gd name="T13" fmla="*/ 329 h 404"/>
                <a:gd name="T14" fmla="*/ 329 w 363"/>
                <a:gd name="T15" fmla="*/ 289 h 404"/>
                <a:gd name="T16" fmla="*/ 329 w 363"/>
                <a:gd name="T17" fmla="*/ 370 h 404"/>
                <a:gd name="T18" fmla="*/ 338 w 363"/>
                <a:gd name="T19" fmla="*/ 370 h 404"/>
                <a:gd name="T20" fmla="*/ 272 w 363"/>
                <a:gd name="T21" fmla="*/ 163 h 404"/>
                <a:gd name="T22" fmla="*/ 191 w 363"/>
                <a:gd name="T23" fmla="*/ 73 h 404"/>
                <a:gd name="T24" fmla="*/ 101 w 363"/>
                <a:gd name="T25" fmla="*/ 163 h 404"/>
                <a:gd name="T26" fmla="*/ 272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0" y="403"/>
                    <a:pt x="203" y="403"/>
                  </a:cubicBezTo>
                  <a:cubicBezTo>
                    <a:pt x="77" y="403"/>
                    <a:pt x="0" y="329"/>
                    <a:pt x="0" y="203"/>
                  </a:cubicBezTo>
                  <a:cubicBezTo>
                    <a:pt x="0" y="93"/>
                    <a:pt x="61" y="0"/>
                    <a:pt x="179" y="0"/>
                  </a:cubicBezTo>
                  <a:cubicBezTo>
                    <a:pt x="321" y="0"/>
                    <a:pt x="362" y="97"/>
                    <a:pt x="362" y="232"/>
                  </a:cubicBezTo>
                  <a:lnTo>
                    <a:pt x="93" y="232"/>
                  </a:lnTo>
                  <a:cubicBezTo>
                    <a:pt x="97" y="293"/>
                    <a:pt x="142" y="329"/>
                    <a:pt x="203" y="329"/>
                  </a:cubicBezTo>
                  <a:cubicBezTo>
                    <a:pt x="252" y="329"/>
                    <a:pt x="293" y="313"/>
                    <a:pt x="329" y="289"/>
                  </a:cubicBezTo>
                  <a:lnTo>
                    <a:pt x="329" y="370"/>
                  </a:lnTo>
                  <a:lnTo>
                    <a:pt x="338" y="370"/>
                  </a:lnTo>
                  <a:close/>
                  <a:moveTo>
                    <a:pt x="272" y="163"/>
                  </a:moveTo>
                  <a:cubicBezTo>
                    <a:pt x="268" y="114"/>
                    <a:pt x="248" y="73"/>
                    <a:pt x="191" y="73"/>
                  </a:cubicBezTo>
                  <a:cubicBezTo>
                    <a:pt x="134" y="73"/>
                    <a:pt x="105" y="114"/>
                    <a:pt x="101" y="163"/>
                  </a:cubicBezTo>
                  <a:lnTo>
                    <a:pt x="272"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0" name="Freeform 689"/>
            <p:cNvSpPr>
              <a:spLocks noChangeArrowheads="1"/>
            </p:cNvSpPr>
            <p:nvPr/>
          </p:nvSpPr>
          <p:spPr bwMode="auto">
            <a:xfrm>
              <a:off x="399" y="6538"/>
              <a:ext cx="119" cy="117"/>
            </a:xfrm>
            <a:custGeom>
              <a:avLst/>
              <a:gdLst>
                <a:gd name="T0" fmla="*/ 208 w 531"/>
                <a:gd name="T1" fmla="*/ 0 h 522"/>
                <a:gd name="T2" fmla="*/ 326 w 531"/>
                <a:gd name="T3" fmla="*/ 0 h 522"/>
                <a:gd name="T4" fmla="*/ 530 w 531"/>
                <a:gd name="T5" fmla="*/ 521 h 522"/>
                <a:gd name="T6" fmla="*/ 412 w 531"/>
                <a:gd name="T7" fmla="*/ 521 h 522"/>
                <a:gd name="T8" fmla="*/ 367 w 531"/>
                <a:gd name="T9" fmla="*/ 403 h 522"/>
                <a:gd name="T10" fmla="*/ 155 w 531"/>
                <a:gd name="T11" fmla="*/ 403 h 522"/>
                <a:gd name="T12" fmla="*/ 110 w 531"/>
                <a:gd name="T13" fmla="*/ 521 h 522"/>
                <a:gd name="T14" fmla="*/ 0 w 531"/>
                <a:gd name="T15" fmla="*/ 521 h 522"/>
                <a:gd name="T16" fmla="*/ 208 w 531"/>
                <a:gd name="T17" fmla="*/ 0 h 522"/>
                <a:gd name="T18" fmla="*/ 265 w 531"/>
                <a:gd name="T19" fmla="*/ 106 h 522"/>
                <a:gd name="T20" fmla="*/ 265 w 531"/>
                <a:gd name="T21" fmla="*/ 106 h 522"/>
                <a:gd name="T22" fmla="*/ 188 w 531"/>
                <a:gd name="T23" fmla="*/ 322 h 522"/>
                <a:gd name="T24" fmla="*/ 342 w 531"/>
                <a:gd name="T25" fmla="*/ 322 h 522"/>
                <a:gd name="T26" fmla="*/ 265 w 531"/>
                <a:gd name="T27" fmla="*/ 106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1" h="522">
                  <a:moveTo>
                    <a:pt x="208" y="0"/>
                  </a:moveTo>
                  <a:lnTo>
                    <a:pt x="326" y="0"/>
                  </a:lnTo>
                  <a:lnTo>
                    <a:pt x="530" y="521"/>
                  </a:lnTo>
                  <a:lnTo>
                    <a:pt x="412" y="521"/>
                  </a:lnTo>
                  <a:lnTo>
                    <a:pt x="367" y="403"/>
                  </a:lnTo>
                  <a:lnTo>
                    <a:pt x="155" y="403"/>
                  </a:lnTo>
                  <a:lnTo>
                    <a:pt x="110" y="521"/>
                  </a:lnTo>
                  <a:lnTo>
                    <a:pt x="0" y="521"/>
                  </a:lnTo>
                  <a:lnTo>
                    <a:pt x="208" y="0"/>
                  </a:lnTo>
                  <a:close/>
                  <a:moveTo>
                    <a:pt x="265" y="106"/>
                  </a:moveTo>
                  <a:lnTo>
                    <a:pt x="265" y="106"/>
                  </a:lnTo>
                  <a:lnTo>
                    <a:pt x="188" y="322"/>
                  </a:lnTo>
                  <a:lnTo>
                    <a:pt x="342" y="322"/>
                  </a:lnTo>
                  <a:lnTo>
                    <a:pt x="265" y="106"/>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1" name="Freeform 690"/>
            <p:cNvSpPr>
              <a:spLocks noChangeArrowheads="1"/>
            </p:cNvSpPr>
            <p:nvPr/>
          </p:nvSpPr>
          <p:spPr bwMode="auto">
            <a:xfrm>
              <a:off x="518" y="6569"/>
              <a:ext cx="90" cy="87"/>
            </a:xfrm>
            <a:custGeom>
              <a:avLst/>
              <a:gdLst>
                <a:gd name="T0" fmla="*/ 0 w 400"/>
                <a:gd name="T1" fmla="*/ 0 h 388"/>
                <a:gd name="T2" fmla="*/ 105 w 400"/>
                <a:gd name="T3" fmla="*/ 0 h 388"/>
                <a:gd name="T4" fmla="*/ 203 w 400"/>
                <a:gd name="T5" fmla="*/ 281 h 388"/>
                <a:gd name="T6" fmla="*/ 203 w 400"/>
                <a:gd name="T7" fmla="*/ 281 h 388"/>
                <a:gd name="T8" fmla="*/ 297 w 400"/>
                <a:gd name="T9" fmla="*/ 0 h 388"/>
                <a:gd name="T10" fmla="*/ 399 w 400"/>
                <a:gd name="T11" fmla="*/ 0 h 388"/>
                <a:gd name="T12" fmla="*/ 256 w 400"/>
                <a:gd name="T13" fmla="*/ 387 h 388"/>
                <a:gd name="T14" fmla="*/ 142 w 400"/>
                <a:gd name="T15" fmla="*/ 387 h 388"/>
                <a:gd name="T16" fmla="*/ 0 w 400"/>
                <a:gd name="T17"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0" h="388">
                  <a:moveTo>
                    <a:pt x="0" y="0"/>
                  </a:moveTo>
                  <a:lnTo>
                    <a:pt x="105" y="0"/>
                  </a:lnTo>
                  <a:lnTo>
                    <a:pt x="203" y="281"/>
                  </a:lnTo>
                  <a:lnTo>
                    <a:pt x="203" y="281"/>
                  </a:lnTo>
                  <a:lnTo>
                    <a:pt x="297" y="0"/>
                  </a:lnTo>
                  <a:lnTo>
                    <a:pt x="399" y="0"/>
                  </a:lnTo>
                  <a:lnTo>
                    <a:pt x="256" y="387"/>
                  </a:lnTo>
                  <a:lnTo>
                    <a:pt x="142"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2" name="Freeform 691"/>
            <p:cNvSpPr>
              <a:spLocks noChangeArrowheads="1"/>
            </p:cNvSpPr>
            <p:nvPr/>
          </p:nvSpPr>
          <p:spPr bwMode="auto">
            <a:xfrm>
              <a:off x="616" y="6568"/>
              <a:ext cx="82" cy="91"/>
            </a:xfrm>
            <a:custGeom>
              <a:avLst/>
              <a:gdLst>
                <a:gd name="T0" fmla="*/ 338 w 364"/>
                <a:gd name="T1" fmla="*/ 371 h 404"/>
                <a:gd name="T2" fmla="*/ 204 w 364"/>
                <a:gd name="T3" fmla="*/ 403 h 404"/>
                <a:gd name="T4" fmla="*/ 0 w 364"/>
                <a:gd name="T5" fmla="*/ 204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69 w 364"/>
                <a:gd name="T21" fmla="*/ 159 h 404"/>
                <a:gd name="T22" fmla="*/ 188 w 364"/>
                <a:gd name="T23" fmla="*/ 69 h 404"/>
                <a:gd name="T24" fmla="*/ 98 w 364"/>
                <a:gd name="T25" fmla="*/ 159 h 404"/>
                <a:gd name="T26" fmla="*/ 269 w 364"/>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2" y="391"/>
                    <a:pt x="261" y="403"/>
                    <a:pt x="204" y="403"/>
                  </a:cubicBezTo>
                  <a:cubicBezTo>
                    <a:pt x="78" y="403"/>
                    <a:pt x="0" y="330"/>
                    <a:pt x="0" y="204"/>
                  </a:cubicBezTo>
                  <a:cubicBezTo>
                    <a:pt x="0" y="94"/>
                    <a:pt x="61" y="0"/>
                    <a:pt x="179" y="0"/>
                  </a:cubicBezTo>
                  <a:cubicBezTo>
                    <a:pt x="322" y="0"/>
                    <a:pt x="363" y="98"/>
                    <a:pt x="363" y="232"/>
                  </a:cubicBezTo>
                  <a:lnTo>
                    <a:pt x="94" y="232"/>
                  </a:lnTo>
                  <a:cubicBezTo>
                    <a:pt x="98" y="293"/>
                    <a:pt x="143" y="330"/>
                    <a:pt x="204" y="330"/>
                  </a:cubicBezTo>
                  <a:cubicBezTo>
                    <a:pt x="253" y="330"/>
                    <a:pt x="293" y="314"/>
                    <a:pt x="330" y="289"/>
                  </a:cubicBezTo>
                  <a:lnTo>
                    <a:pt x="330" y="371"/>
                  </a:lnTo>
                  <a:lnTo>
                    <a:pt x="338" y="371"/>
                  </a:lnTo>
                  <a:close/>
                  <a:moveTo>
                    <a:pt x="269" y="159"/>
                  </a:moveTo>
                  <a:cubicBezTo>
                    <a:pt x="265" y="110"/>
                    <a:pt x="245" y="69"/>
                    <a:pt x="188" y="69"/>
                  </a:cubicBezTo>
                  <a:cubicBezTo>
                    <a:pt x="131"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3" name="Freeform 692"/>
            <p:cNvSpPr>
              <a:spLocks noChangeArrowheads="1"/>
            </p:cNvSpPr>
            <p:nvPr/>
          </p:nvSpPr>
          <p:spPr bwMode="auto">
            <a:xfrm>
              <a:off x="717" y="6567"/>
              <a:ext cx="51" cy="90"/>
            </a:xfrm>
            <a:custGeom>
              <a:avLst/>
              <a:gdLst>
                <a:gd name="T0" fmla="*/ 0 w 229"/>
                <a:gd name="T1" fmla="*/ 8 h 400"/>
                <a:gd name="T2" fmla="*/ 90 w 229"/>
                <a:gd name="T3" fmla="*/ 8 h 400"/>
                <a:gd name="T4" fmla="*/ 90 w 229"/>
                <a:gd name="T5" fmla="*/ 98 h 400"/>
                <a:gd name="T6" fmla="*/ 90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8"/>
                  </a:lnTo>
                  <a:lnTo>
                    <a:pt x="90" y="98"/>
                  </a:lnTo>
                  <a:cubicBezTo>
                    <a:pt x="94" y="61"/>
                    <a:pt x="134" y="0"/>
                    <a:pt x="195" y="0"/>
                  </a:cubicBezTo>
                  <a:cubicBezTo>
                    <a:pt x="204" y="0"/>
                    <a:pt x="216" y="0"/>
                    <a:pt x="228" y="4"/>
                  </a:cubicBezTo>
                  <a:lnTo>
                    <a:pt x="228" y="106"/>
                  </a:lnTo>
                  <a:cubicBezTo>
                    <a:pt x="220" y="102"/>
                    <a:pt x="200"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4" name="Freeform 693"/>
            <p:cNvSpPr>
              <a:spLocks noChangeArrowheads="1"/>
            </p:cNvSpPr>
            <p:nvPr/>
          </p:nvSpPr>
          <p:spPr bwMode="auto">
            <a:xfrm>
              <a:off x="778" y="6567"/>
              <a:ext cx="78" cy="91"/>
            </a:xfrm>
            <a:custGeom>
              <a:avLst/>
              <a:gdLst>
                <a:gd name="T0" fmla="*/ 40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0 w 347"/>
                <a:gd name="T33" fmla="*/ 29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9"/>
                  </a:moveTo>
                  <a:cubicBezTo>
                    <a:pt x="81" y="12"/>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0"/>
                    <a:pt x="252" y="338"/>
                  </a:cubicBezTo>
                  <a:lnTo>
                    <a:pt x="252" y="338"/>
                  </a:lnTo>
                  <a:cubicBezTo>
                    <a:pt x="228" y="379"/>
                    <a:pt x="179" y="403"/>
                    <a:pt x="134" y="403"/>
                  </a:cubicBezTo>
                  <a:cubicBezTo>
                    <a:pt x="65" y="403"/>
                    <a:pt x="0" y="363"/>
                    <a:pt x="0" y="289"/>
                  </a:cubicBezTo>
                  <a:cubicBezTo>
                    <a:pt x="0" y="232"/>
                    <a:pt x="28" y="200"/>
                    <a:pt x="65" y="179"/>
                  </a:cubicBezTo>
                  <a:cubicBezTo>
                    <a:pt x="102" y="159"/>
                    <a:pt x="154" y="155"/>
                    <a:pt x="195" y="155"/>
                  </a:cubicBezTo>
                  <a:lnTo>
                    <a:pt x="252" y="155"/>
                  </a:lnTo>
                  <a:cubicBezTo>
                    <a:pt x="252" y="94"/>
                    <a:pt x="224" y="73"/>
                    <a:pt x="167" y="73"/>
                  </a:cubicBezTo>
                  <a:cubicBezTo>
                    <a:pt x="126" y="73"/>
                    <a:pt x="81" y="90"/>
                    <a:pt x="49" y="114"/>
                  </a:cubicBezTo>
                  <a:lnTo>
                    <a:pt x="40" y="29"/>
                  </a:lnTo>
                  <a:close/>
                  <a:moveTo>
                    <a:pt x="159" y="330"/>
                  </a:moveTo>
                  <a:cubicBezTo>
                    <a:pt x="191" y="330"/>
                    <a:pt x="211" y="318"/>
                    <a:pt x="228" y="297"/>
                  </a:cubicBezTo>
                  <a:cubicBezTo>
                    <a:pt x="244" y="277"/>
                    <a:pt x="248" y="249"/>
                    <a:pt x="248" y="216"/>
                  </a:cubicBezTo>
                  <a:lnTo>
                    <a:pt x="203" y="216"/>
                  </a:lnTo>
                  <a:cubicBezTo>
                    <a:pt x="159" y="216"/>
                    <a:pt x="93" y="224"/>
                    <a:pt x="93" y="281"/>
                  </a:cubicBezTo>
                  <a:cubicBezTo>
                    <a:pt x="93" y="318"/>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5" name="Freeform 694"/>
            <p:cNvSpPr>
              <a:spLocks noChangeArrowheads="1"/>
            </p:cNvSpPr>
            <p:nvPr/>
          </p:nvSpPr>
          <p:spPr bwMode="auto">
            <a:xfrm>
              <a:off x="873" y="6567"/>
              <a:ext cx="84" cy="127"/>
            </a:xfrm>
            <a:custGeom>
              <a:avLst/>
              <a:gdLst>
                <a:gd name="T0" fmla="*/ 375 w 376"/>
                <a:gd name="T1" fmla="*/ 8 h 563"/>
                <a:gd name="T2" fmla="*/ 375 w 376"/>
                <a:gd name="T3" fmla="*/ 358 h 563"/>
                <a:gd name="T4" fmla="*/ 171 w 376"/>
                <a:gd name="T5" fmla="*/ 562 h 563"/>
                <a:gd name="T6" fmla="*/ 37 w 376"/>
                <a:gd name="T7" fmla="*/ 538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3 w 376"/>
                <a:gd name="T31" fmla="*/ 200 h 563"/>
                <a:gd name="T32" fmla="*/ 187 w 376"/>
                <a:gd name="T33" fmla="*/ 82 h 563"/>
                <a:gd name="T34" fmla="*/ 98 w 376"/>
                <a:gd name="T35" fmla="*/ 204 h 563"/>
                <a:gd name="T36" fmla="*/ 183 w 376"/>
                <a:gd name="T37" fmla="*/ 322 h 563"/>
                <a:gd name="T38" fmla="*/ 273 w 376"/>
                <a:gd name="T39" fmla="*/ 20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8"/>
                    <a:pt x="37" y="538"/>
                  </a:cubicBezTo>
                  <a:lnTo>
                    <a:pt x="45" y="452"/>
                  </a:lnTo>
                  <a:cubicBezTo>
                    <a:pt x="78" y="468"/>
                    <a:pt x="126" y="485"/>
                    <a:pt x="159" y="485"/>
                  </a:cubicBezTo>
                  <a:cubicBezTo>
                    <a:pt x="269" y="485"/>
                    <a:pt x="277" y="403"/>
                    <a:pt x="277" y="334"/>
                  </a:cubicBezTo>
                  <a:lnTo>
                    <a:pt x="277" y="334"/>
                  </a:lnTo>
                  <a:cubicBezTo>
                    <a:pt x="257" y="367"/>
                    <a:pt x="212" y="395"/>
                    <a:pt x="159" y="395"/>
                  </a:cubicBezTo>
                  <a:cubicBezTo>
                    <a:pt x="45" y="395"/>
                    <a:pt x="0" y="306"/>
                    <a:pt x="0" y="200"/>
                  </a:cubicBezTo>
                  <a:cubicBezTo>
                    <a:pt x="0" y="106"/>
                    <a:pt x="49" y="0"/>
                    <a:pt x="163" y="0"/>
                  </a:cubicBezTo>
                  <a:cubicBezTo>
                    <a:pt x="216" y="0"/>
                    <a:pt x="253" y="16"/>
                    <a:pt x="281" y="61"/>
                  </a:cubicBezTo>
                  <a:lnTo>
                    <a:pt x="281" y="61"/>
                  </a:lnTo>
                  <a:lnTo>
                    <a:pt x="281" y="8"/>
                  </a:lnTo>
                  <a:lnTo>
                    <a:pt x="375" y="8"/>
                  </a:lnTo>
                  <a:close/>
                  <a:moveTo>
                    <a:pt x="273" y="200"/>
                  </a:moveTo>
                  <a:cubicBezTo>
                    <a:pt x="273" y="135"/>
                    <a:pt x="249" y="82"/>
                    <a:pt x="187" y="82"/>
                  </a:cubicBezTo>
                  <a:cubicBezTo>
                    <a:pt x="118" y="82"/>
                    <a:pt x="98" y="143"/>
                    <a:pt x="98" y="204"/>
                  </a:cubicBezTo>
                  <a:cubicBezTo>
                    <a:pt x="98" y="257"/>
                    <a:pt x="126" y="322"/>
                    <a:pt x="183" y="322"/>
                  </a:cubicBezTo>
                  <a:cubicBezTo>
                    <a:pt x="249" y="318"/>
                    <a:pt x="273" y="261"/>
                    <a:pt x="273" y="20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6" name="Freeform 695"/>
            <p:cNvSpPr>
              <a:spLocks noChangeArrowheads="1"/>
            </p:cNvSpPr>
            <p:nvPr/>
          </p:nvSpPr>
          <p:spPr bwMode="auto">
            <a:xfrm>
              <a:off x="974" y="6568"/>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73 w 363"/>
                <a:gd name="T21" fmla="*/ 159 h 404"/>
                <a:gd name="T22" fmla="*/ 191 w 363"/>
                <a:gd name="T23" fmla="*/ 69 h 404"/>
                <a:gd name="T24" fmla="*/ 102 w 363"/>
                <a:gd name="T25" fmla="*/ 159 h 404"/>
                <a:gd name="T26" fmla="*/ 273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2" y="330"/>
                    <a:pt x="293" y="314"/>
                    <a:pt x="330" y="289"/>
                  </a:cubicBezTo>
                  <a:lnTo>
                    <a:pt x="330" y="371"/>
                  </a:lnTo>
                  <a:lnTo>
                    <a:pt x="338" y="371"/>
                  </a:lnTo>
                  <a:close/>
                  <a:moveTo>
                    <a:pt x="273" y="159"/>
                  </a:moveTo>
                  <a:cubicBezTo>
                    <a:pt x="269" y="110"/>
                    <a:pt x="248" y="69"/>
                    <a:pt x="191" y="69"/>
                  </a:cubicBezTo>
                  <a:cubicBezTo>
                    <a:pt x="134" y="69"/>
                    <a:pt x="106" y="110"/>
                    <a:pt x="102" y="159"/>
                  </a:cubicBezTo>
                  <a:lnTo>
                    <a:pt x="273"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7" name="Freeform 696"/>
            <p:cNvSpPr>
              <a:spLocks noChangeArrowheads="1"/>
            </p:cNvSpPr>
            <p:nvPr/>
          </p:nvSpPr>
          <p:spPr bwMode="auto">
            <a:xfrm>
              <a:off x="1124" y="6538"/>
              <a:ext cx="66" cy="117"/>
            </a:xfrm>
            <a:custGeom>
              <a:avLst/>
              <a:gdLst>
                <a:gd name="T0" fmla="*/ 4 w 294"/>
                <a:gd name="T1" fmla="*/ 0 h 522"/>
                <a:gd name="T2" fmla="*/ 293 w 294"/>
                <a:gd name="T3" fmla="*/ 0 h 522"/>
                <a:gd name="T4" fmla="*/ 293 w 294"/>
                <a:gd name="T5" fmla="*/ 81 h 522"/>
                <a:gd name="T6" fmla="*/ 106 w 294"/>
                <a:gd name="T7" fmla="*/ 81 h 522"/>
                <a:gd name="T8" fmla="*/ 106 w 294"/>
                <a:gd name="T9" fmla="*/ 212 h 522"/>
                <a:gd name="T10" fmla="*/ 281 w 294"/>
                <a:gd name="T11" fmla="*/ 212 h 522"/>
                <a:gd name="T12" fmla="*/ 281 w 294"/>
                <a:gd name="T13" fmla="*/ 293 h 522"/>
                <a:gd name="T14" fmla="*/ 106 w 294"/>
                <a:gd name="T15" fmla="*/ 293 h 522"/>
                <a:gd name="T16" fmla="*/ 106 w 294"/>
                <a:gd name="T17" fmla="*/ 521 h 522"/>
                <a:gd name="T18" fmla="*/ 0 w 294"/>
                <a:gd name="T19" fmla="*/ 521 h 522"/>
                <a:gd name="T20" fmla="*/ 0 w 294"/>
                <a:gd name="T21" fmla="*/ 0 h 522"/>
                <a:gd name="T22" fmla="*/ 4 w 294"/>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 h="522">
                  <a:moveTo>
                    <a:pt x="4" y="0"/>
                  </a:moveTo>
                  <a:lnTo>
                    <a:pt x="293" y="0"/>
                  </a:lnTo>
                  <a:lnTo>
                    <a:pt x="293" y="81"/>
                  </a:lnTo>
                  <a:lnTo>
                    <a:pt x="106" y="81"/>
                  </a:lnTo>
                  <a:lnTo>
                    <a:pt x="106" y="212"/>
                  </a:lnTo>
                  <a:lnTo>
                    <a:pt x="281" y="212"/>
                  </a:lnTo>
                  <a:lnTo>
                    <a:pt x="281" y="293"/>
                  </a:lnTo>
                  <a:lnTo>
                    <a:pt x="106" y="293"/>
                  </a:lnTo>
                  <a:lnTo>
                    <a:pt x="106" y="521"/>
                  </a:lnTo>
                  <a:lnTo>
                    <a:pt x="0" y="521"/>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8" name="Freeform 697"/>
            <p:cNvSpPr>
              <a:spLocks noChangeArrowheads="1"/>
            </p:cNvSpPr>
            <p:nvPr/>
          </p:nvSpPr>
          <p:spPr bwMode="auto">
            <a:xfrm>
              <a:off x="1210" y="6538"/>
              <a:ext cx="70" cy="117"/>
            </a:xfrm>
            <a:custGeom>
              <a:avLst/>
              <a:gdLst>
                <a:gd name="T0" fmla="*/ 0 w 311"/>
                <a:gd name="T1" fmla="*/ 0 h 522"/>
                <a:gd name="T2" fmla="*/ 106 w 311"/>
                <a:gd name="T3" fmla="*/ 0 h 522"/>
                <a:gd name="T4" fmla="*/ 106 w 311"/>
                <a:gd name="T5" fmla="*/ 440 h 522"/>
                <a:gd name="T6" fmla="*/ 310 w 311"/>
                <a:gd name="T7" fmla="*/ 440 h 522"/>
                <a:gd name="T8" fmla="*/ 310 w 311"/>
                <a:gd name="T9" fmla="*/ 521 h 522"/>
                <a:gd name="T10" fmla="*/ 0 w 311"/>
                <a:gd name="T11" fmla="*/ 521 h 522"/>
                <a:gd name="T12" fmla="*/ 0 w 311"/>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311" h="522">
                  <a:moveTo>
                    <a:pt x="0" y="0"/>
                  </a:moveTo>
                  <a:lnTo>
                    <a:pt x="106" y="0"/>
                  </a:lnTo>
                  <a:lnTo>
                    <a:pt x="106" y="440"/>
                  </a:lnTo>
                  <a:lnTo>
                    <a:pt x="310" y="440"/>
                  </a:lnTo>
                  <a:lnTo>
                    <a:pt x="310" y="521"/>
                  </a:lnTo>
                  <a:lnTo>
                    <a:pt x="0" y="521"/>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9" name="Freeform 698"/>
            <p:cNvSpPr>
              <a:spLocks noChangeArrowheads="1"/>
            </p:cNvSpPr>
            <p:nvPr/>
          </p:nvSpPr>
          <p:spPr bwMode="auto">
            <a:xfrm>
              <a:off x="1291" y="6536"/>
              <a:ext cx="76" cy="122"/>
            </a:xfrm>
            <a:custGeom>
              <a:avLst/>
              <a:gdLst>
                <a:gd name="T0" fmla="*/ 297 w 339"/>
                <a:gd name="T1" fmla="*/ 106 h 542"/>
                <a:gd name="T2" fmla="*/ 191 w 339"/>
                <a:gd name="T3" fmla="*/ 81 h 542"/>
                <a:gd name="T4" fmla="*/ 110 w 339"/>
                <a:gd name="T5" fmla="*/ 154 h 542"/>
                <a:gd name="T6" fmla="*/ 338 w 339"/>
                <a:gd name="T7" fmla="*/ 382 h 542"/>
                <a:gd name="T8" fmla="*/ 142 w 339"/>
                <a:gd name="T9" fmla="*/ 541 h 542"/>
                <a:gd name="T10" fmla="*/ 8 w 339"/>
                <a:gd name="T11" fmla="*/ 521 h 542"/>
                <a:gd name="T12" fmla="*/ 16 w 339"/>
                <a:gd name="T13" fmla="*/ 427 h 542"/>
                <a:gd name="T14" fmla="*/ 134 w 339"/>
                <a:gd name="T15" fmla="*/ 460 h 542"/>
                <a:gd name="T16" fmla="*/ 228 w 339"/>
                <a:gd name="T17" fmla="*/ 391 h 542"/>
                <a:gd name="T18" fmla="*/ 0 w 339"/>
                <a:gd name="T19" fmla="*/ 159 h 542"/>
                <a:gd name="T20" fmla="*/ 183 w 339"/>
                <a:gd name="T21" fmla="*/ 0 h 542"/>
                <a:gd name="T22" fmla="*/ 309 w 339"/>
                <a:gd name="T23" fmla="*/ 20 h 542"/>
                <a:gd name="T24" fmla="*/ 297 w 339"/>
                <a:gd name="T25" fmla="*/ 10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2">
                  <a:moveTo>
                    <a:pt x="297" y="106"/>
                  </a:moveTo>
                  <a:cubicBezTo>
                    <a:pt x="264" y="93"/>
                    <a:pt x="228" y="81"/>
                    <a:pt x="191" y="81"/>
                  </a:cubicBezTo>
                  <a:cubicBezTo>
                    <a:pt x="154" y="81"/>
                    <a:pt x="110" y="97"/>
                    <a:pt x="110" y="154"/>
                  </a:cubicBezTo>
                  <a:cubicBezTo>
                    <a:pt x="110" y="244"/>
                    <a:pt x="338" y="207"/>
                    <a:pt x="338" y="382"/>
                  </a:cubicBezTo>
                  <a:cubicBezTo>
                    <a:pt x="338" y="496"/>
                    <a:pt x="248" y="541"/>
                    <a:pt x="142" y="541"/>
                  </a:cubicBezTo>
                  <a:cubicBezTo>
                    <a:pt x="85" y="541"/>
                    <a:pt x="61" y="533"/>
                    <a:pt x="8" y="521"/>
                  </a:cubicBezTo>
                  <a:lnTo>
                    <a:pt x="16" y="427"/>
                  </a:lnTo>
                  <a:cubicBezTo>
                    <a:pt x="53" y="448"/>
                    <a:pt x="93" y="460"/>
                    <a:pt x="134" y="460"/>
                  </a:cubicBezTo>
                  <a:cubicBezTo>
                    <a:pt x="175" y="460"/>
                    <a:pt x="228" y="439"/>
                    <a:pt x="228" y="391"/>
                  </a:cubicBezTo>
                  <a:cubicBezTo>
                    <a:pt x="228" y="293"/>
                    <a:pt x="0" y="334"/>
                    <a:pt x="0" y="159"/>
                  </a:cubicBezTo>
                  <a:cubicBezTo>
                    <a:pt x="0" y="40"/>
                    <a:pt x="89" y="0"/>
                    <a:pt x="183" y="0"/>
                  </a:cubicBezTo>
                  <a:cubicBezTo>
                    <a:pt x="228" y="0"/>
                    <a:pt x="268" y="4"/>
                    <a:pt x="309" y="20"/>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0" name="Freeform 699"/>
            <p:cNvSpPr>
              <a:spLocks noChangeArrowheads="1"/>
            </p:cNvSpPr>
            <p:nvPr/>
          </p:nvSpPr>
          <p:spPr bwMode="auto">
            <a:xfrm>
              <a:off x="1425" y="6569"/>
              <a:ext cx="147" cy="87"/>
            </a:xfrm>
            <a:custGeom>
              <a:avLst/>
              <a:gdLst>
                <a:gd name="T0" fmla="*/ 0 w 653"/>
                <a:gd name="T1" fmla="*/ 0 h 388"/>
                <a:gd name="T2" fmla="*/ 106 w 653"/>
                <a:gd name="T3" fmla="*/ 0 h 388"/>
                <a:gd name="T4" fmla="*/ 191 w 653"/>
                <a:gd name="T5" fmla="*/ 285 h 388"/>
                <a:gd name="T6" fmla="*/ 191 w 653"/>
                <a:gd name="T7" fmla="*/ 285 h 388"/>
                <a:gd name="T8" fmla="*/ 269 w 653"/>
                <a:gd name="T9" fmla="*/ 0 h 388"/>
                <a:gd name="T10" fmla="*/ 387 w 653"/>
                <a:gd name="T11" fmla="*/ 0 h 388"/>
                <a:gd name="T12" fmla="*/ 472 w 653"/>
                <a:gd name="T13" fmla="*/ 285 h 388"/>
                <a:gd name="T14" fmla="*/ 472 w 653"/>
                <a:gd name="T15" fmla="*/ 285 h 388"/>
                <a:gd name="T16" fmla="*/ 554 w 653"/>
                <a:gd name="T17" fmla="*/ 0 h 388"/>
                <a:gd name="T18" fmla="*/ 652 w 653"/>
                <a:gd name="T19" fmla="*/ 0 h 388"/>
                <a:gd name="T20" fmla="*/ 533 w 653"/>
                <a:gd name="T21" fmla="*/ 387 h 388"/>
                <a:gd name="T22" fmla="*/ 415 w 653"/>
                <a:gd name="T23" fmla="*/ 387 h 388"/>
                <a:gd name="T24" fmla="*/ 330 w 653"/>
                <a:gd name="T25" fmla="*/ 94 h 388"/>
                <a:gd name="T26" fmla="*/ 330 w 653"/>
                <a:gd name="T27" fmla="*/ 94 h 388"/>
                <a:gd name="T28" fmla="*/ 248 w 653"/>
                <a:gd name="T29" fmla="*/ 387 h 388"/>
                <a:gd name="T30" fmla="*/ 134 w 653"/>
                <a:gd name="T31" fmla="*/ 387 h 388"/>
                <a:gd name="T32" fmla="*/ 0 w 653"/>
                <a:gd name="T33"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3" h="388">
                  <a:moveTo>
                    <a:pt x="0" y="0"/>
                  </a:moveTo>
                  <a:lnTo>
                    <a:pt x="106" y="0"/>
                  </a:lnTo>
                  <a:lnTo>
                    <a:pt x="191" y="285"/>
                  </a:lnTo>
                  <a:lnTo>
                    <a:pt x="191" y="285"/>
                  </a:lnTo>
                  <a:lnTo>
                    <a:pt x="269" y="0"/>
                  </a:lnTo>
                  <a:lnTo>
                    <a:pt x="387" y="0"/>
                  </a:lnTo>
                  <a:lnTo>
                    <a:pt x="472" y="285"/>
                  </a:lnTo>
                  <a:lnTo>
                    <a:pt x="472" y="285"/>
                  </a:lnTo>
                  <a:lnTo>
                    <a:pt x="554" y="0"/>
                  </a:lnTo>
                  <a:lnTo>
                    <a:pt x="652" y="0"/>
                  </a:lnTo>
                  <a:lnTo>
                    <a:pt x="533" y="387"/>
                  </a:lnTo>
                  <a:lnTo>
                    <a:pt x="415" y="387"/>
                  </a:lnTo>
                  <a:lnTo>
                    <a:pt x="330" y="94"/>
                  </a:lnTo>
                  <a:lnTo>
                    <a:pt x="330" y="94"/>
                  </a:lnTo>
                  <a:lnTo>
                    <a:pt x="248" y="387"/>
                  </a:lnTo>
                  <a:lnTo>
                    <a:pt x="134"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1" name="Freeform 700"/>
            <p:cNvSpPr>
              <a:spLocks noChangeArrowheads="1"/>
            </p:cNvSpPr>
            <p:nvPr/>
          </p:nvSpPr>
          <p:spPr bwMode="auto">
            <a:xfrm>
              <a:off x="1580" y="6567"/>
              <a:ext cx="78" cy="91"/>
            </a:xfrm>
            <a:custGeom>
              <a:avLst/>
              <a:gdLst>
                <a:gd name="T0" fmla="*/ 41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7 w 347"/>
                <a:gd name="T13" fmla="*/ 395 h 404"/>
                <a:gd name="T14" fmla="*/ 253 w 347"/>
                <a:gd name="T15" fmla="*/ 338 h 404"/>
                <a:gd name="T16" fmla="*/ 253 w 347"/>
                <a:gd name="T17" fmla="*/ 338 h 404"/>
                <a:gd name="T18" fmla="*/ 134 w 347"/>
                <a:gd name="T19" fmla="*/ 403 h 404"/>
                <a:gd name="T20" fmla="*/ 0 w 347"/>
                <a:gd name="T21" fmla="*/ 289 h 404"/>
                <a:gd name="T22" fmla="*/ 65 w 347"/>
                <a:gd name="T23" fmla="*/ 179 h 404"/>
                <a:gd name="T24" fmla="*/ 196 w 347"/>
                <a:gd name="T25" fmla="*/ 155 h 404"/>
                <a:gd name="T26" fmla="*/ 253 w 347"/>
                <a:gd name="T27" fmla="*/ 155 h 404"/>
                <a:gd name="T28" fmla="*/ 167 w 347"/>
                <a:gd name="T29" fmla="*/ 73 h 404"/>
                <a:gd name="T30" fmla="*/ 49 w 347"/>
                <a:gd name="T31" fmla="*/ 114 h 404"/>
                <a:gd name="T32" fmla="*/ 41 w 347"/>
                <a:gd name="T33" fmla="*/ 29 h 404"/>
                <a:gd name="T34" fmla="*/ 159 w 347"/>
                <a:gd name="T35" fmla="*/ 330 h 404"/>
                <a:gd name="T36" fmla="*/ 228 w 347"/>
                <a:gd name="T37" fmla="*/ 297 h 404"/>
                <a:gd name="T38" fmla="*/ 248 w 347"/>
                <a:gd name="T39" fmla="*/ 216 h 404"/>
                <a:gd name="T40" fmla="*/ 204 w 347"/>
                <a:gd name="T41" fmla="*/ 216 h 404"/>
                <a:gd name="T42" fmla="*/ 94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9"/>
                  </a:moveTo>
                  <a:cubicBezTo>
                    <a:pt x="82" y="12"/>
                    <a:pt x="130" y="0"/>
                    <a:pt x="175" y="0"/>
                  </a:cubicBezTo>
                  <a:cubicBezTo>
                    <a:pt x="293" y="0"/>
                    <a:pt x="342" y="49"/>
                    <a:pt x="342" y="163"/>
                  </a:cubicBezTo>
                  <a:lnTo>
                    <a:pt x="342" y="212"/>
                  </a:lnTo>
                  <a:cubicBezTo>
                    <a:pt x="342" y="253"/>
                    <a:pt x="342" y="281"/>
                    <a:pt x="342" y="310"/>
                  </a:cubicBezTo>
                  <a:cubicBezTo>
                    <a:pt x="342" y="338"/>
                    <a:pt x="346" y="367"/>
                    <a:pt x="346" y="395"/>
                  </a:cubicBezTo>
                  <a:lnTo>
                    <a:pt x="257" y="395"/>
                  </a:lnTo>
                  <a:cubicBezTo>
                    <a:pt x="253" y="375"/>
                    <a:pt x="253" y="350"/>
                    <a:pt x="253" y="338"/>
                  </a:cubicBezTo>
                  <a:lnTo>
                    <a:pt x="253" y="338"/>
                  </a:lnTo>
                  <a:cubicBezTo>
                    <a:pt x="228" y="379"/>
                    <a:pt x="179" y="403"/>
                    <a:pt x="134" y="403"/>
                  </a:cubicBezTo>
                  <a:cubicBezTo>
                    <a:pt x="65" y="403"/>
                    <a:pt x="0" y="363"/>
                    <a:pt x="0" y="289"/>
                  </a:cubicBezTo>
                  <a:cubicBezTo>
                    <a:pt x="0" y="232"/>
                    <a:pt x="28" y="200"/>
                    <a:pt x="65" y="179"/>
                  </a:cubicBezTo>
                  <a:cubicBezTo>
                    <a:pt x="101" y="159"/>
                    <a:pt x="155" y="155"/>
                    <a:pt x="196" y="155"/>
                  </a:cubicBezTo>
                  <a:lnTo>
                    <a:pt x="253" y="155"/>
                  </a:lnTo>
                  <a:cubicBezTo>
                    <a:pt x="253" y="94"/>
                    <a:pt x="224" y="73"/>
                    <a:pt x="167" y="73"/>
                  </a:cubicBezTo>
                  <a:cubicBezTo>
                    <a:pt x="126" y="73"/>
                    <a:pt x="82" y="90"/>
                    <a:pt x="49" y="114"/>
                  </a:cubicBezTo>
                  <a:lnTo>
                    <a:pt x="41" y="29"/>
                  </a:lnTo>
                  <a:close/>
                  <a:moveTo>
                    <a:pt x="159" y="330"/>
                  </a:moveTo>
                  <a:cubicBezTo>
                    <a:pt x="191" y="330"/>
                    <a:pt x="212" y="318"/>
                    <a:pt x="228" y="297"/>
                  </a:cubicBezTo>
                  <a:cubicBezTo>
                    <a:pt x="244" y="277"/>
                    <a:pt x="248" y="249"/>
                    <a:pt x="248" y="216"/>
                  </a:cubicBezTo>
                  <a:lnTo>
                    <a:pt x="204" y="216"/>
                  </a:lnTo>
                  <a:cubicBezTo>
                    <a:pt x="159" y="216"/>
                    <a:pt x="94" y="224"/>
                    <a:pt x="94" y="281"/>
                  </a:cubicBezTo>
                  <a:cubicBezTo>
                    <a:pt x="94" y="318"/>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2" name="Freeform 701"/>
            <p:cNvSpPr>
              <a:spLocks noChangeArrowheads="1"/>
            </p:cNvSpPr>
            <p:nvPr/>
          </p:nvSpPr>
          <p:spPr bwMode="auto">
            <a:xfrm>
              <a:off x="1675" y="6567"/>
              <a:ext cx="84" cy="127"/>
            </a:xfrm>
            <a:custGeom>
              <a:avLst/>
              <a:gdLst>
                <a:gd name="T0" fmla="*/ 375 w 376"/>
                <a:gd name="T1" fmla="*/ 8 h 563"/>
                <a:gd name="T2" fmla="*/ 375 w 376"/>
                <a:gd name="T3" fmla="*/ 358 h 563"/>
                <a:gd name="T4" fmla="*/ 172 w 376"/>
                <a:gd name="T5" fmla="*/ 562 h 563"/>
                <a:gd name="T6" fmla="*/ 37 w 376"/>
                <a:gd name="T7" fmla="*/ 538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200 h 563"/>
                <a:gd name="T32" fmla="*/ 192 w 376"/>
                <a:gd name="T33" fmla="*/ 82 h 563"/>
                <a:gd name="T34" fmla="*/ 102 w 376"/>
                <a:gd name="T35" fmla="*/ 204 h 563"/>
                <a:gd name="T36" fmla="*/ 188 w 376"/>
                <a:gd name="T37" fmla="*/ 322 h 563"/>
                <a:gd name="T38" fmla="*/ 277 w 376"/>
                <a:gd name="T39" fmla="*/ 20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2" y="562"/>
                  </a:cubicBezTo>
                  <a:cubicBezTo>
                    <a:pt x="131" y="562"/>
                    <a:pt x="86" y="558"/>
                    <a:pt x="37" y="538"/>
                  </a:cubicBezTo>
                  <a:lnTo>
                    <a:pt x="45" y="452"/>
                  </a:lnTo>
                  <a:cubicBezTo>
                    <a:pt x="78" y="468"/>
                    <a:pt x="127" y="485"/>
                    <a:pt x="159" y="485"/>
                  </a:cubicBezTo>
                  <a:cubicBezTo>
                    <a:pt x="269" y="485"/>
                    <a:pt x="277" y="403"/>
                    <a:pt x="277" y="334"/>
                  </a:cubicBezTo>
                  <a:lnTo>
                    <a:pt x="277" y="334"/>
                  </a:lnTo>
                  <a:cubicBezTo>
                    <a:pt x="257" y="367"/>
                    <a:pt x="212" y="395"/>
                    <a:pt x="159" y="395"/>
                  </a:cubicBezTo>
                  <a:cubicBezTo>
                    <a:pt x="45" y="395"/>
                    <a:pt x="0" y="306"/>
                    <a:pt x="0" y="200"/>
                  </a:cubicBezTo>
                  <a:cubicBezTo>
                    <a:pt x="0" y="106"/>
                    <a:pt x="49" y="0"/>
                    <a:pt x="163" y="0"/>
                  </a:cubicBezTo>
                  <a:cubicBezTo>
                    <a:pt x="216" y="0"/>
                    <a:pt x="253" y="16"/>
                    <a:pt x="281" y="61"/>
                  </a:cubicBezTo>
                  <a:lnTo>
                    <a:pt x="281" y="61"/>
                  </a:lnTo>
                  <a:lnTo>
                    <a:pt x="281" y="8"/>
                  </a:lnTo>
                  <a:lnTo>
                    <a:pt x="375" y="8"/>
                  </a:lnTo>
                  <a:close/>
                  <a:moveTo>
                    <a:pt x="277" y="200"/>
                  </a:moveTo>
                  <a:cubicBezTo>
                    <a:pt x="277" y="135"/>
                    <a:pt x="253" y="82"/>
                    <a:pt x="192" y="82"/>
                  </a:cubicBezTo>
                  <a:cubicBezTo>
                    <a:pt x="123" y="82"/>
                    <a:pt x="102" y="143"/>
                    <a:pt x="102" y="204"/>
                  </a:cubicBezTo>
                  <a:cubicBezTo>
                    <a:pt x="102" y="257"/>
                    <a:pt x="131" y="322"/>
                    <a:pt x="188" y="322"/>
                  </a:cubicBezTo>
                  <a:cubicBezTo>
                    <a:pt x="249" y="318"/>
                    <a:pt x="277" y="261"/>
                    <a:pt x="277" y="20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3" name="Freeform 702"/>
            <p:cNvSpPr>
              <a:spLocks noChangeArrowheads="1"/>
            </p:cNvSpPr>
            <p:nvPr/>
          </p:nvSpPr>
          <p:spPr bwMode="auto">
            <a:xfrm>
              <a:off x="1778" y="6568"/>
              <a:ext cx="82" cy="91"/>
            </a:xfrm>
            <a:custGeom>
              <a:avLst/>
              <a:gdLst>
                <a:gd name="T0" fmla="*/ 338 w 364"/>
                <a:gd name="T1" fmla="*/ 371 h 404"/>
                <a:gd name="T2" fmla="*/ 204 w 364"/>
                <a:gd name="T3" fmla="*/ 403 h 404"/>
                <a:gd name="T4" fmla="*/ 0 w 364"/>
                <a:gd name="T5" fmla="*/ 204 h 404"/>
                <a:gd name="T6" fmla="*/ 180 w 364"/>
                <a:gd name="T7" fmla="*/ 0 h 404"/>
                <a:gd name="T8" fmla="*/ 363 w 364"/>
                <a:gd name="T9" fmla="*/ 232 h 404"/>
                <a:gd name="T10" fmla="*/ 98 w 364"/>
                <a:gd name="T11" fmla="*/ 232 h 404"/>
                <a:gd name="T12" fmla="*/ 208 w 364"/>
                <a:gd name="T13" fmla="*/ 330 h 404"/>
                <a:gd name="T14" fmla="*/ 334 w 364"/>
                <a:gd name="T15" fmla="*/ 289 h 404"/>
                <a:gd name="T16" fmla="*/ 334 w 364"/>
                <a:gd name="T17" fmla="*/ 371 h 404"/>
                <a:gd name="T18" fmla="*/ 338 w 364"/>
                <a:gd name="T19" fmla="*/ 371 h 404"/>
                <a:gd name="T20" fmla="*/ 269 w 364"/>
                <a:gd name="T21" fmla="*/ 159 h 404"/>
                <a:gd name="T22" fmla="*/ 188 w 364"/>
                <a:gd name="T23" fmla="*/ 69 h 404"/>
                <a:gd name="T24" fmla="*/ 98 w 364"/>
                <a:gd name="T25" fmla="*/ 159 h 404"/>
                <a:gd name="T26" fmla="*/ 269 w 364"/>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2" y="391"/>
                    <a:pt x="261" y="403"/>
                    <a:pt x="204" y="403"/>
                  </a:cubicBezTo>
                  <a:cubicBezTo>
                    <a:pt x="78" y="403"/>
                    <a:pt x="0" y="330"/>
                    <a:pt x="0" y="204"/>
                  </a:cubicBezTo>
                  <a:cubicBezTo>
                    <a:pt x="0" y="94"/>
                    <a:pt x="62" y="0"/>
                    <a:pt x="180" y="0"/>
                  </a:cubicBezTo>
                  <a:cubicBezTo>
                    <a:pt x="322" y="0"/>
                    <a:pt x="363" y="98"/>
                    <a:pt x="363" y="232"/>
                  </a:cubicBezTo>
                  <a:lnTo>
                    <a:pt x="98" y="232"/>
                  </a:lnTo>
                  <a:cubicBezTo>
                    <a:pt x="102" y="293"/>
                    <a:pt x="147" y="330"/>
                    <a:pt x="208" y="330"/>
                  </a:cubicBezTo>
                  <a:cubicBezTo>
                    <a:pt x="257" y="330"/>
                    <a:pt x="298" y="314"/>
                    <a:pt x="334" y="289"/>
                  </a:cubicBezTo>
                  <a:lnTo>
                    <a:pt x="334" y="371"/>
                  </a:lnTo>
                  <a:lnTo>
                    <a:pt x="338" y="371"/>
                  </a:lnTo>
                  <a:close/>
                  <a:moveTo>
                    <a:pt x="269" y="159"/>
                  </a:moveTo>
                  <a:cubicBezTo>
                    <a:pt x="265" y="110"/>
                    <a:pt x="245" y="69"/>
                    <a:pt x="188" y="69"/>
                  </a:cubicBezTo>
                  <a:cubicBezTo>
                    <a:pt x="131"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4" name="Freeform 703"/>
            <p:cNvSpPr>
              <a:spLocks noChangeArrowheads="1"/>
            </p:cNvSpPr>
            <p:nvPr/>
          </p:nvSpPr>
          <p:spPr bwMode="auto">
            <a:xfrm>
              <a:off x="411" y="6906"/>
              <a:ext cx="95" cy="118"/>
            </a:xfrm>
            <a:custGeom>
              <a:avLst/>
              <a:gdLst>
                <a:gd name="T0" fmla="*/ 4 w 425"/>
                <a:gd name="T1" fmla="*/ 0 h 523"/>
                <a:gd name="T2" fmla="*/ 110 w 425"/>
                <a:gd name="T3" fmla="*/ 0 h 523"/>
                <a:gd name="T4" fmla="*/ 110 w 425"/>
                <a:gd name="T5" fmla="*/ 212 h 523"/>
                <a:gd name="T6" fmla="*/ 322 w 425"/>
                <a:gd name="T7" fmla="*/ 212 h 523"/>
                <a:gd name="T8" fmla="*/ 322 w 425"/>
                <a:gd name="T9" fmla="*/ 0 h 523"/>
                <a:gd name="T10" fmla="*/ 424 w 425"/>
                <a:gd name="T11" fmla="*/ 0 h 523"/>
                <a:gd name="T12" fmla="*/ 424 w 425"/>
                <a:gd name="T13" fmla="*/ 522 h 523"/>
                <a:gd name="T14" fmla="*/ 318 w 425"/>
                <a:gd name="T15" fmla="*/ 522 h 523"/>
                <a:gd name="T16" fmla="*/ 318 w 425"/>
                <a:gd name="T17" fmla="*/ 294 h 523"/>
                <a:gd name="T18" fmla="*/ 106 w 425"/>
                <a:gd name="T19" fmla="*/ 294 h 523"/>
                <a:gd name="T20" fmla="*/ 106 w 425"/>
                <a:gd name="T21" fmla="*/ 522 h 523"/>
                <a:gd name="T22" fmla="*/ 0 w 425"/>
                <a:gd name="T23" fmla="*/ 522 h 523"/>
                <a:gd name="T24" fmla="*/ 0 w 425"/>
                <a:gd name="T25" fmla="*/ 0 h 523"/>
                <a:gd name="T26" fmla="*/ 4 w 425"/>
                <a:gd name="T27"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5" h="523">
                  <a:moveTo>
                    <a:pt x="4" y="0"/>
                  </a:moveTo>
                  <a:lnTo>
                    <a:pt x="110" y="0"/>
                  </a:lnTo>
                  <a:lnTo>
                    <a:pt x="110" y="212"/>
                  </a:lnTo>
                  <a:lnTo>
                    <a:pt x="322" y="212"/>
                  </a:lnTo>
                  <a:lnTo>
                    <a:pt x="322" y="0"/>
                  </a:lnTo>
                  <a:lnTo>
                    <a:pt x="424" y="0"/>
                  </a:lnTo>
                  <a:lnTo>
                    <a:pt x="424" y="522"/>
                  </a:lnTo>
                  <a:lnTo>
                    <a:pt x="318" y="522"/>
                  </a:lnTo>
                  <a:lnTo>
                    <a:pt x="318" y="294"/>
                  </a:lnTo>
                  <a:lnTo>
                    <a:pt x="106" y="294"/>
                  </a:lnTo>
                  <a:lnTo>
                    <a:pt x="106" y="522"/>
                  </a:lnTo>
                  <a:lnTo>
                    <a:pt x="0" y="522"/>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5" name="Freeform 704"/>
            <p:cNvSpPr>
              <a:spLocks noChangeArrowheads="1"/>
            </p:cNvSpPr>
            <p:nvPr/>
          </p:nvSpPr>
          <p:spPr bwMode="auto">
            <a:xfrm>
              <a:off x="533" y="6900"/>
              <a:ext cx="22" cy="124"/>
            </a:xfrm>
            <a:custGeom>
              <a:avLst/>
              <a:gdLst>
                <a:gd name="T0" fmla="*/ 0 w 103"/>
                <a:gd name="T1" fmla="*/ 0 h 551"/>
                <a:gd name="T2" fmla="*/ 102 w 103"/>
                <a:gd name="T3" fmla="*/ 0 h 551"/>
                <a:gd name="T4" fmla="*/ 102 w 103"/>
                <a:gd name="T5" fmla="*/ 98 h 551"/>
                <a:gd name="T6" fmla="*/ 0 w 103"/>
                <a:gd name="T7" fmla="*/ 98 h 551"/>
                <a:gd name="T8" fmla="*/ 0 w 103"/>
                <a:gd name="T9" fmla="*/ 0 h 551"/>
                <a:gd name="T10" fmla="*/ 0 w 103"/>
                <a:gd name="T11" fmla="*/ 163 h 551"/>
                <a:gd name="T12" fmla="*/ 102 w 103"/>
                <a:gd name="T13" fmla="*/ 163 h 551"/>
                <a:gd name="T14" fmla="*/ 102 w 103"/>
                <a:gd name="T15" fmla="*/ 550 h 551"/>
                <a:gd name="T16" fmla="*/ 0 w 103"/>
                <a:gd name="T17" fmla="*/ 550 h 551"/>
                <a:gd name="T18" fmla="*/ 0 w 103"/>
                <a:gd name="T19" fmla="*/ 163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1">
                  <a:moveTo>
                    <a:pt x="0" y="0"/>
                  </a:moveTo>
                  <a:lnTo>
                    <a:pt x="102" y="0"/>
                  </a:lnTo>
                  <a:lnTo>
                    <a:pt x="102" y="98"/>
                  </a:lnTo>
                  <a:lnTo>
                    <a:pt x="0" y="98"/>
                  </a:lnTo>
                  <a:lnTo>
                    <a:pt x="0" y="0"/>
                  </a:lnTo>
                  <a:close/>
                  <a:moveTo>
                    <a:pt x="0" y="163"/>
                  </a:moveTo>
                  <a:lnTo>
                    <a:pt x="102" y="163"/>
                  </a:lnTo>
                  <a:lnTo>
                    <a:pt x="102" y="550"/>
                  </a:lnTo>
                  <a:lnTo>
                    <a:pt x="0" y="550"/>
                  </a:lnTo>
                  <a:lnTo>
                    <a:pt x="0"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6" name="Freeform 705"/>
            <p:cNvSpPr>
              <a:spLocks noChangeArrowheads="1"/>
            </p:cNvSpPr>
            <p:nvPr/>
          </p:nvSpPr>
          <p:spPr bwMode="auto">
            <a:xfrm>
              <a:off x="576" y="6935"/>
              <a:ext cx="84" cy="127"/>
            </a:xfrm>
            <a:custGeom>
              <a:avLst/>
              <a:gdLst>
                <a:gd name="T0" fmla="*/ 375 w 376"/>
                <a:gd name="T1" fmla="*/ 8 h 563"/>
                <a:gd name="T2" fmla="*/ 375 w 376"/>
                <a:gd name="T3" fmla="*/ 358 h 563"/>
                <a:gd name="T4" fmla="*/ 171 w 376"/>
                <a:gd name="T5" fmla="*/ 562 h 563"/>
                <a:gd name="T6" fmla="*/ 37 w 376"/>
                <a:gd name="T7" fmla="*/ 537 h 563"/>
                <a:gd name="T8" fmla="*/ 45 w 376"/>
                <a:gd name="T9" fmla="*/ 452 h 563"/>
                <a:gd name="T10" fmla="*/ 159 w 376"/>
                <a:gd name="T11" fmla="*/ 484 h 563"/>
                <a:gd name="T12" fmla="*/ 277 w 376"/>
                <a:gd name="T13" fmla="*/ 334 h 563"/>
                <a:gd name="T14" fmla="*/ 277 w 376"/>
                <a:gd name="T15" fmla="*/ 334 h 563"/>
                <a:gd name="T16" fmla="*/ 159 w 376"/>
                <a:gd name="T17" fmla="*/ 395 h 563"/>
                <a:gd name="T18" fmla="*/ 0 w 376"/>
                <a:gd name="T19" fmla="*/ 199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3 w 376"/>
                <a:gd name="T31" fmla="*/ 199 h 563"/>
                <a:gd name="T32" fmla="*/ 187 w 376"/>
                <a:gd name="T33" fmla="*/ 81 h 563"/>
                <a:gd name="T34" fmla="*/ 98 w 376"/>
                <a:gd name="T35" fmla="*/ 203 h 563"/>
                <a:gd name="T36" fmla="*/ 183 w 376"/>
                <a:gd name="T37" fmla="*/ 321 h 563"/>
                <a:gd name="T38" fmla="*/ 273 w 376"/>
                <a:gd name="T39" fmla="*/ 199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8"/>
                    <a:pt x="37" y="537"/>
                  </a:cubicBezTo>
                  <a:lnTo>
                    <a:pt x="45" y="452"/>
                  </a:lnTo>
                  <a:cubicBezTo>
                    <a:pt x="77" y="468"/>
                    <a:pt x="126" y="484"/>
                    <a:pt x="159" y="484"/>
                  </a:cubicBezTo>
                  <a:cubicBezTo>
                    <a:pt x="269" y="484"/>
                    <a:pt x="277" y="403"/>
                    <a:pt x="277" y="334"/>
                  </a:cubicBezTo>
                  <a:lnTo>
                    <a:pt x="277" y="334"/>
                  </a:lnTo>
                  <a:cubicBezTo>
                    <a:pt x="257" y="366"/>
                    <a:pt x="212" y="395"/>
                    <a:pt x="159" y="395"/>
                  </a:cubicBezTo>
                  <a:cubicBezTo>
                    <a:pt x="45" y="395"/>
                    <a:pt x="0" y="305"/>
                    <a:pt x="0" y="199"/>
                  </a:cubicBezTo>
                  <a:cubicBezTo>
                    <a:pt x="0" y="106"/>
                    <a:pt x="49" y="0"/>
                    <a:pt x="163" y="0"/>
                  </a:cubicBezTo>
                  <a:cubicBezTo>
                    <a:pt x="216" y="0"/>
                    <a:pt x="253" y="16"/>
                    <a:pt x="281" y="61"/>
                  </a:cubicBezTo>
                  <a:lnTo>
                    <a:pt x="281" y="61"/>
                  </a:lnTo>
                  <a:lnTo>
                    <a:pt x="281" y="8"/>
                  </a:lnTo>
                  <a:lnTo>
                    <a:pt x="375" y="8"/>
                  </a:lnTo>
                  <a:close/>
                  <a:moveTo>
                    <a:pt x="273" y="199"/>
                  </a:moveTo>
                  <a:cubicBezTo>
                    <a:pt x="273" y="134"/>
                    <a:pt x="248" y="81"/>
                    <a:pt x="187" y="81"/>
                  </a:cubicBezTo>
                  <a:cubicBezTo>
                    <a:pt x="118" y="81"/>
                    <a:pt x="98" y="142"/>
                    <a:pt x="98" y="203"/>
                  </a:cubicBezTo>
                  <a:cubicBezTo>
                    <a:pt x="98" y="256"/>
                    <a:pt x="126" y="321"/>
                    <a:pt x="183" y="321"/>
                  </a:cubicBezTo>
                  <a:cubicBezTo>
                    <a:pt x="248" y="317"/>
                    <a:pt x="273" y="264"/>
                    <a:pt x="273" y="19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7" name="Freeform 706"/>
            <p:cNvSpPr>
              <a:spLocks noChangeArrowheads="1"/>
            </p:cNvSpPr>
            <p:nvPr/>
          </p:nvSpPr>
          <p:spPr bwMode="auto">
            <a:xfrm>
              <a:off x="683" y="6897"/>
              <a:ext cx="81" cy="127"/>
            </a:xfrm>
            <a:custGeom>
              <a:avLst/>
              <a:gdLst>
                <a:gd name="T0" fmla="*/ 4 w 360"/>
                <a:gd name="T1" fmla="*/ 0 h 563"/>
                <a:gd name="T2" fmla="*/ 106 w 360"/>
                <a:gd name="T3" fmla="*/ 0 h 563"/>
                <a:gd name="T4" fmla="*/ 106 w 360"/>
                <a:gd name="T5" fmla="*/ 228 h 563"/>
                <a:gd name="T6" fmla="*/ 106 w 360"/>
                <a:gd name="T7" fmla="*/ 228 h 563"/>
                <a:gd name="T8" fmla="*/ 228 w 360"/>
                <a:gd name="T9" fmla="*/ 167 h 563"/>
                <a:gd name="T10" fmla="*/ 359 w 360"/>
                <a:gd name="T11" fmla="*/ 317 h 563"/>
                <a:gd name="T12" fmla="*/ 359 w 360"/>
                <a:gd name="T13" fmla="*/ 562 h 563"/>
                <a:gd name="T14" fmla="*/ 257 w 360"/>
                <a:gd name="T15" fmla="*/ 562 h 563"/>
                <a:gd name="T16" fmla="*/ 257 w 360"/>
                <a:gd name="T17" fmla="*/ 354 h 563"/>
                <a:gd name="T18" fmla="*/ 192 w 360"/>
                <a:gd name="T19" fmla="*/ 244 h 563"/>
                <a:gd name="T20" fmla="*/ 102 w 360"/>
                <a:gd name="T21" fmla="*/ 370 h 563"/>
                <a:gd name="T22" fmla="*/ 102 w 360"/>
                <a:gd name="T23" fmla="*/ 558 h 563"/>
                <a:gd name="T24" fmla="*/ 0 w 360"/>
                <a:gd name="T25" fmla="*/ 558 h 563"/>
                <a:gd name="T26" fmla="*/ 0 w 360"/>
                <a:gd name="T27" fmla="*/ 0 h 563"/>
                <a:gd name="T28" fmla="*/ 4 w 360"/>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563">
                  <a:moveTo>
                    <a:pt x="4" y="0"/>
                  </a:moveTo>
                  <a:lnTo>
                    <a:pt x="106" y="0"/>
                  </a:lnTo>
                  <a:lnTo>
                    <a:pt x="106" y="228"/>
                  </a:lnTo>
                  <a:lnTo>
                    <a:pt x="106" y="228"/>
                  </a:lnTo>
                  <a:cubicBezTo>
                    <a:pt x="131" y="191"/>
                    <a:pt x="175" y="167"/>
                    <a:pt x="228" y="167"/>
                  </a:cubicBezTo>
                  <a:cubicBezTo>
                    <a:pt x="318" y="167"/>
                    <a:pt x="359" y="232"/>
                    <a:pt x="359" y="317"/>
                  </a:cubicBezTo>
                  <a:lnTo>
                    <a:pt x="359" y="562"/>
                  </a:lnTo>
                  <a:lnTo>
                    <a:pt x="257" y="562"/>
                  </a:lnTo>
                  <a:lnTo>
                    <a:pt x="257" y="354"/>
                  </a:lnTo>
                  <a:cubicBezTo>
                    <a:pt x="257" y="305"/>
                    <a:pt x="257" y="244"/>
                    <a:pt x="192" y="244"/>
                  </a:cubicBezTo>
                  <a:cubicBezTo>
                    <a:pt x="118" y="244"/>
                    <a:pt x="102" y="321"/>
                    <a:pt x="102" y="370"/>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8" name="Freeform 707"/>
            <p:cNvSpPr>
              <a:spLocks noChangeArrowheads="1"/>
            </p:cNvSpPr>
            <p:nvPr/>
          </p:nvSpPr>
          <p:spPr bwMode="auto">
            <a:xfrm>
              <a:off x="781" y="6936"/>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0 h 404"/>
                <a:gd name="T18" fmla="*/ 338 w 363"/>
                <a:gd name="T19" fmla="*/ 370 h 404"/>
                <a:gd name="T20" fmla="*/ 269 w 363"/>
                <a:gd name="T21" fmla="*/ 159 h 404"/>
                <a:gd name="T22" fmla="*/ 187 w 363"/>
                <a:gd name="T23" fmla="*/ 69 h 404"/>
                <a:gd name="T24" fmla="*/ 98 w 363"/>
                <a:gd name="T25" fmla="*/ 159 h 404"/>
                <a:gd name="T26" fmla="*/ 269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30"/>
                    <a:pt x="0" y="203"/>
                  </a:cubicBezTo>
                  <a:cubicBezTo>
                    <a:pt x="0" y="93"/>
                    <a:pt x="61" y="0"/>
                    <a:pt x="179" y="0"/>
                  </a:cubicBezTo>
                  <a:cubicBezTo>
                    <a:pt x="322" y="0"/>
                    <a:pt x="362" y="98"/>
                    <a:pt x="362" y="232"/>
                  </a:cubicBezTo>
                  <a:lnTo>
                    <a:pt x="94" y="232"/>
                  </a:lnTo>
                  <a:cubicBezTo>
                    <a:pt x="98" y="293"/>
                    <a:pt x="143" y="330"/>
                    <a:pt x="204" y="330"/>
                  </a:cubicBezTo>
                  <a:cubicBezTo>
                    <a:pt x="252" y="330"/>
                    <a:pt x="293" y="313"/>
                    <a:pt x="330" y="289"/>
                  </a:cubicBezTo>
                  <a:lnTo>
                    <a:pt x="330" y="370"/>
                  </a:lnTo>
                  <a:lnTo>
                    <a:pt x="338" y="370"/>
                  </a:lnTo>
                  <a:close/>
                  <a:moveTo>
                    <a:pt x="269" y="159"/>
                  </a:moveTo>
                  <a:cubicBezTo>
                    <a:pt x="265" y="110"/>
                    <a:pt x="244" y="69"/>
                    <a:pt x="187" y="69"/>
                  </a:cubicBezTo>
                  <a:cubicBezTo>
                    <a:pt x="130"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9" name="Freeform 708"/>
            <p:cNvSpPr>
              <a:spLocks noChangeArrowheads="1"/>
            </p:cNvSpPr>
            <p:nvPr/>
          </p:nvSpPr>
          <p:spPr bwMode="auto">
            <a:xfrm>
              <a:off x="875" y="6935"/>
              <a:ext cx="64" cy="91"/>
            </a:xfrm>
            <a:custGeom>
              <a:avLst/>
              <a:gdLst>
                <a:gd name="T0" fmla="*/ 261 w 286"/>
                <a:gd name="T1" fmla="*/ 89 h 404"/>
                <a:gd name="T2" fmla="*/ 171 w 286"/>
                <a:gd name="T3" fmla="*/ 73 h 404"/>
                <a:gd name="T4" fmla="*/ 110 w 286"/>
                <a:gd name="T5" fmla="*/ 114 h 404"/>
                <a:gd name="T6" fmla="*/ 285 w 286"/>
                <a:gd name="T7" fmla="*/ 277 h 404"/>
                <a:gd name="T8" fmla="*/ 122 w 286"/>
                <a:gd name="T9" fmla="*/ 403 h 404"/>
                <a:gd name="T10" fmla="*/ 8 w 286"/>
                <a:gd name="T11" fmla="*/ 387 h 404"/>
                <a:gd name="T12" fmla="*/ 13 w 286"/>
                <a:gd name="T13" fmla="*/ 305 h 404"/>
                <a:gd name="T14" fmla="*/ 110 w 286"/>
                <a:gd name="T15" fmla="*/ 330 h 404"/>
                <a:gd name="T16" fmla="*/ 175 w 286"/>
                <a:gd name="T17" fmla="*/ 281 h 404"/>
                <a:gd name="T18" fmla="*/ 0 w 286"/>
                <a:gd name="T19" fmla="*/ 118 h 404"/>
                <a:gd name="T20" fmla="*/ 151 w 286"/>
                <a:gd name="T21" fmla="*/ 0 h 404"/>
                <a:gd name="T22" fmla="*/ 261 w 286"/>
                <a:gd name="T23" fmla="*/ 12 h 404"/>
                <a:gd name="T24" fmla="*/ 261 w 286"/>
                <a:gd name="T25"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1" y="89"/>
                  </a:moveTo>
                  <a:cubicBezTo>
                    <a:pt x="228" y="77"/>
                    <a:pt x="208" y="73"/>
                    <a:pt x="171" y="73"/>
                  </a:cubicBezTo>
                  <a:cubicBezTo>
                    <a:pt x="143" y="73"/>
                    <a:pt x="110" y="81"/>
                    <a:pt x="110" y="114"/>
                  </a:cubicBezTo>
                  <a:cubicBezTo>
                    <a:pt x="110" y="175"/>
                    <a:pt x="285" y="138"/>
                    <a:pt x="285" y="277"/>
                  </a:cubicBezTo>
                  <a:cubicBezTo>
                    <a:pt x="285" y="366"/>
                    <a:pt x="204" y="403"/>
                    <a:pt x="122" y="403"/>
                  </a:cubicBezTo>
                  <a:cubicBezTo>
                    <a:pt x="86" y="403"/>
                    <a:pt x="45" y="395"/>
                    <a:pt x="8" y="387"/>
                  </a:cubicBezTo>
                  <a:lnTo>
                    <a:pt x="13" y="305"/>
                  </a:lnTo>
                  <a:cubicBezTo>
                    <a:pt x="45" y="321"/>
                    <a:pt x="78" y="330"/>
                    <a:pt x="110" y="330"/>
                  </a:cubicBezTo>
                  <a:cubicBezTo>
                    <a:pt x="135" y="330"/>
                    <a:pt x="175" y="321"/>
                    <a:pt x="175" y="281"/>
                  </a:cubicBezTo>
                  <a:cubicBezTo>
                    <a:pt x="175" y="203"/>
                    <a:pt x="0" y="256"/>
                    <a:pt x="0" y="118"/>
                  </a:cubicBezTo>
                  <a:cubicBezTo>
                    <a:pt x="0" y="36"/>
                    <a:pt x="74" y="0"/>
                    <a:pt x="151" y="0"/>
                  </a:cubicBezTo>
                  <a:cubicBezTo>
                    <a:pt x="200" y="0"/>
                    <a:pt x="228" y="8"/>
                    <a:pt x="261" y="12"/>
                  </a:cubicBezTo>
                  <a:lnTo>
                    <a:pt x="261"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0" name="Freeform 709"/>
            <p:cNvSpPr>
              <a:spLocks noChangeArrowheads="1"/>
            </p:cNvSpPr>
            <p:nvPr/>
          </p:nvSpPr>
          <p:spPr bwMode="auto">
            <a:xfrm>
              <a:off x="949" y="6912"/>
              <a:ext cx="60" cy="114"/>
            </a:xfrm>
            <a:custGeom>
              <a:avLst/>
              <a:gdLst>
                <a:gd name="T0" fmla="*/ 73 w 270"/>
                <a:gd name="T1" fmla="*/ 183 h 506"/>
                <a:gd name="T2" fmla="*/ 0 w 270"/>
                <a:gd name="T3" fmla="*/ 183 h 506"/>
                <a:gd name="T4" fmla="*/ 0 w 270"/>
                <a:gd name="T5" fmla="*/ 110 h 506"/>
                <a:gd name="T6" fmla="*/ 73 w 270"/>
                <a:gd name="T7" fmla="*/ 110 h 506"/>
                <a:gd name="T8" fmla="*/ 73 w 270"/>
                <a:gd name="T9" fmla="*/ 33 h 506"/>
                <a:gd name="T10" fmla="*/ 175 w 270"/>
                <a:gd name="T11" fmla="*/ 0 h 506"/>
                <a:gd name="T12" fmla="*/ 175 w 270"/>
                <a:gd name="T13" fmla="*/ 110 h 506"/>
                <a:gd name="T14" fmla="*/ 265 w 270"/>
                <a:gd name="T15" fmla="*/ 110 h 506"/>
                <a:gd name="T16" fmla="*/ 265 w 270"/>
                <a:gd name="T17" fmla="*/ 183 h 506"/>
                <a:gd name="T18" fmla="*/ 171 w 270"/>
                <a:gd name="T19" fmla="*/ 183 h 506"/>
                <a:gd name="T20" fmla="*/ 171 w 270"/>
                <a:gd name="T21" fmla="*/ 362 h 506"/>
                <a:gd name="T22" fmla="*/ 220 w 270"/>
                <a:gd name="T23" fmla="*/ 427 h 506"/>
                <a:gd name="T24" fmla="*/ 265 w 270"/>
                <a:gd name="T25" fmla="*/ 415 h 506"/>
                <a:gd name="T26" fmla="*/ 269 w 270"/>
                <a:gd name="T27" fmla="*/ 497 h 506"/>
                <a:gd name="T28" fmla="*/ 195 w 270"/>
                <a:gd name="T29" fmla="*/ 505 h 506"/>
                <a:gd name="T30" fmla="*/ 73 w 270"/>
                <a:gd name="T31" fmla="*/ 379 h 506"/>
                <a:gd name="T32" fmla="*/ 73 w 270"/>
                <a:gd name="T33"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06">
                  <a:moveTo>
                    <a:pt x="73" y="183"/>
                  </a:moveTo>
                  <a:lnTo>
                    <a:pt x="0" y="183"/>
                  </a:lnTo>
                  <a:lnTo>
                    <a:pt x="0" y="110"/>
                  </a:lnTo>
                  <a:lnTo>
                    <a:pt x="73" y="110"/>
                  </a:lnTo>
                  <a:lnTo>
                    <a:pt x="73" y="33"/>
                  </a:lnTo>
                  <a:lnTo>
                    <a:pt x="175" y="0"/>
                  </a:lnTo>
                  <a:lnTo>
                    <a:pt x="175" y="110"/>
                  </a:lnTo>
                  <a:lnTo>
                    <a:pt x="265" y="110"/>
                  </a:lnTo>
                  <a:lnTo>
                    <a:pt x="265" y="183"/>
                  </a:lnTo>
                  <a:lnTo>
                    <a:pt x="171" y="183"/>
                  </a:lnTo>
                  <a:lnTo>
                    <a:pt x="171" y="362"/>
                  </a:lnTo>
                  <a:cubicBezTo>
                    <a:pt x="171" y="395"/>
                    <a:pt x="179" y="427"/>
                    <a:pt x="220" y="427"/>
                  </a:cubicBezTo>
                  <a:cubicBezTo>
                    <a:pt x="236" y="427"/>
                    <a:pt x="257" y="423"/>
                    <a:pt x="265" y="415"/>
                  </a:cubicBezTo>
                  <a:lnTo>
                    <a:pt x="269" y="497"/>
                  </a:lnTo>
                  <a:cubicBezTo>
                    <a:pt x="248" y="501"/>
                    <a:pt x="224" y="505"/>
                    <a:pt x="195" y="505"/>
                  </a:cubicBezTo>
                  <a:cubicBezTo>
                    <a:pt x="118" y="505"/>
                    <a:pt x="73" y="456"/>
                    <a:pt x="73" y="379"/>
                  </a:cubicBez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1" name="Freeform 710"/>
            <p:cNvSpPr>
              <a:spLocks noChangeArrowheads="1"/>
            </p:cNvSpPr>
            <p:nvPr/>
          </p:nvSpPr>
          <p:spPr bwMode="auto">
            <a:xfrm>
              <a:off x="1072" y="6906"/>
              <a:ext cx="66" cy="118"/>
            </a:xfrm>
            <a:custGeom>
              <a:avLst/>
              <a:gdLst>
                <a:gd name="T0" fmla="*/ 4 w 294"/>
                <a:gd name="T1" fmla="*/ 0 h 523"/>
                <a:gd name="T2" fmla="*/ 293 w 294"/>
                <a:gd name="T3" fmla="*/ 0 h 523"/>
                <a:gd name="T4" fmla="*/ 293 w 294"/>
                <a:gd name="T5" fmla="*/ 82 h 523"/>
                <a:gd name="T6" fmla="*/ 106 w 294"/>
                <a:gd name="T7" fmla="*/ 82 h 523"/>
                <a:gd name="T8" fmla="*/ 106 w 294"/>
                <a:gd name="T9" fmla="*/ 212 h 523"/>
                <a:gd name="T10" fmla="*/ 281 w 294"/>
                <a:gd name="T11" fmla="*/ 212 h 523"/>
                <a:gd name="T12" fmla="*/ 281 w 294"/>
                <a:gd name="T13" fmla="*/ 294 h 523"/>
                <a:gd name="T14" fmla="*/ 106 w 294"/>
                <a:gd name="T15" fmla="*/ 294 h 523"/>
                <a:gd name="T16" fmla="*/ 106 w 294"/>
                <a:gd name="T17" fmla="*/ 522 h 523"/>
                <a:gd name="T18" fmla="*/ 0 w 294"/>
                <a:gd name="T19" fmla="*/ 522 h 523"/>
                <a:gd name="T20" fmla="*/ 0 w 294"/>
                <a:gd name="T21" fmla="*/ 0 h 523"/>
                <a:gd name="T22" fmla="*/ 4 w 294"/>
                <a:gd name="T23" fmla="*/ 0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 h="523">
                  <a:moveTo>
                    <a:pt x="4" y="0"/>
                  </a:moveTo>
                  <a:lnTo>
                    <a:pt x="293" y="0"/>
                  </a:lnTo>
                  <a:lnTo>
                    <a:pt x="293" y="82"/>
                  </a:lnTo>
                  <a:lnTo>
                    <a:pt x="106" y="82"/>
                  </a:lnTo>
                  <a:lnTo>
                    <a:pt x="106" y="212"/>
                  </a:lnTo>
                  <a:lnTo>
                    <a:pt x="281" y="212"/>
                  </a:lnTo>
                  <a:lnTo>
                    <a:pt x="281" y="294"/>
                  </a:lnTo>
                  <a:lnTo>
                    <a:pt x="106" y="294"/>
                  </a:lnTo>
                  <a:lnTo>
                    <a:pt x="106" y="522"/>
                  </a:lnTo>
                  <a:lnTo>
                    <a:pt x="0" y="522"/>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2" name="Freeform 711"/>
            <p:cNvSpPr>
              <a:spLocks noChangeArrowheads="1"/>
            </p:cNvSpPr>
            <p:nvPr/>
          </p:nvSpPr>
          <p:spPr bwMode="auto">
            <a:xfrm>
              <a:off x="1158" y="6906"/>
              <a:ext cx="70" cy="118"/>
            </a:xfrm>
            <a:custGeom>
              <a:avLst/>
              <a:gdLst>
                <a:gd name="T0" fmla="*/ 0 w 311"/>
                <a:gd name="T1" fmla="*/ 0 h 523"/>
                <a:gd name="T2" fmla="*/ 106 w 311"/>
                <a:gd name="T3" fmla="*/ 0 h 523"/>
                <a:gd name="T4" fmla="*/ 106 w 311"/>
                <a:gd name="T5" fmla="*/ 440 h 523"/>
                <a:gd name="T6" fmla="*/ 310 w 311"/>
                <a:gd name="T7" fmla="*/ 440 h 523"/>
                <a:gd name="T8" fmla="*/ 310 w 311"/>
                <a:gd name="T9" fmla="*/ 522 h 523"/>
                <a:gd name="T10" fmla="*/ 0 w 311"/>
                <a:gd name="T11" fmla="*/ 522 h 523"/>
                <a:gd name="T12" fmla="*/ 0 w 311"/>
                <a:gd name="T13" fmla="*/ 0 h 523"/>
              </a:gdLst>
              <a:ahLst/>
              <a:cxnLst>
                <a:cxn ang="0">
                  <a:pos x="T0" y="T1"/>
                </a:cxn>
                <a:cxn ang="0">
                  <a:pos x="T2" y="T3"/>
                </a:cxn>
                <a:cxn ang="0">
                  <a:pos x="T4" y="T5"/>
                </a:cxn>
                <a:cxn ang="0">
                  <a:pos x="T6" y="T7"/>
                </a:cxn>
                <a:cxn ang="0">
                  <a:pos x="T8" y="T9"/>
                </a:cxn>
                <a:cxn ang="0">
                  <a:pos x="T10" y="T11"/>
                </a:cxn>
                <a:cxn ang="0">
                  <a:pos x="T12" y="T13"/>
                </a:cxn>
              </a:cxnLst>
              <a:rect l="0" t="0" r="r" b="b"/>
              <a:pathLst>
                <a:path w="311" h="523">
                  <a:moveTo>
                    <a:pt x="0" y="0"/>
                  </a:moveTo>
                  <a:lnTo>
                    <a:pt x="106" y="0"/>
                  </a:lnTo>
                  <a:lnTo>
                    <a:pt x="106" y="440"/>
                  </a:lnTo>
                  <a:lnTo>
                    <a:pt x="310" y="440"/>
                  </a:lnTo>
                  <a:lnTo>
                    <a:pt x="310" y="522"/>
                  </a:lnTo>
                  <a:lnTo>
                    <a:pt x="0" y="52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3" name="Freeform 712"/>
            <p:cNvSpPr>
              <a:spLocks noChangeArrowheads="1"/>
            </p:cNvSpPr>
            <p:nvPr/>
          </p:nvSpPr>
          <p:spPr bwMode="auto">
            <a:xfrm>
              <a:off x="1240" y="6903"/>
              <a:ext cx="76" cy="122"/>
            </a:xfrm>
            <a:custGeom>
              <a:avLst/>
              <a:gdLst>
                <a:gd name="T0" fmla="*/ 297 w 339"/>
                <a:gd name="T1" fmla="*/ 106 h 543"/>
                <a:gd name="T2" fmla="*/ 191 w 339"/>
                <a:gd name="T3" fmla="*/ 82 h 543"/>
                <a:gd name="T4" fmla="*/ 110 w 339"/>
                <a:gd name="T5" fmla="*/ 155 h 543"/>
                <a:gd name="T6" fmla="*/ 338 w 339"/>
                <a:gd name="T7" fmla="*/ 383 h 543"/>
                <a:gd name="T8" fmla="*/ 142 w 339"/>
                <a:gd name="T9" fmla="*/ 542 h 543"/>
                <a:gd name="T10" fmla="*/ 8 w 339"/>
                <a:gd name="T11" fmla="*/ 521 h 543"/>
                <a:gd name="T12" fmla="*/ 16 w 339"/>
                <a:gd name="T13" fmla="*/ 428 h 543"/>
                <a:gd name="T14" fmla="*/ 134 w 339"/>
                <a:gd name="T15" fmla="*/ 460 h 543"/>
                <a:gd name="T16" fmla="*/ 228 w 339"/>
                <a:gd name="T17" fmla="*/ 391 h 543"/>
                <a:gd name="T18" fmla="*/ 0 w 339"/>
                <a:gd name="T19" fmla="*/ 159 h 543"/>
                <a:gd name="T20" fmla="*/ 183 w 339"/>
                <a:gd name="T21" fmla="*/ 0 h 543"/>
                <a:gd name="T22" fmla="*/ 309 w 339"/>
                <a:gd name="T23" fmla="*/ 21 h 543"/>
                <a:gd name="T24" fmla="*/ 297 w 339"/>
                <a:gd name="T25" fmla="*/ 10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3">
                  <a:moveTo>
                    <a:pt x="297" y="106"/>
                  </a:moveTo>
                  <a:cubicBezTo>
                    <a:pt x="264" y="94"/>
                    <a:pt x="228" y="82"/>
                    <a:pt x="191" y="82"/>
                  </a:cubicBezTo>
                  <a:cubicBezTo>
                    <a:pt x="154" y="82"/>
                    <a:pt x="110" y="98"/>
                    <a:pt x="110" y="155"/>
                  </a:cubicBezTo>
                  <a:cubicBezTo>
                    <a:pt x="110" y="245"/>
                    <a:pt x="338" y="208"/>
                    <a:pt x="338" y="383"/>
                  </a:cubicBezTo>
                  <a:cubicBezTo>
                    <a:pt x="338" y="497"/>
                    <a:pt x="248" y="542"/>
                    <a:pt x="142" y="542"/>
                  </a:cubicBezTo>
                  <a:cubicBezTo>
                    <a:pt x="85" y="542"/>
                    <a:pt x="61" y="534"/>
                    <a:pt x="8" y="521"/>
                  </a:cubicBezTo>
                  <a:lnTo>
                    <a:pt x="16" y="428"/>
                  </a:lnTo>
                  <a:cubicBezTo>
                    <a:pt x="53" y="448"/>
                    <a:pt x="93" y="460"/>
                    <a:pt x="134" y="460"/>
                  </a:cubicBezTo>
                  <a:cubicBezTo>
                    <a:pt x="175" y="460"/>
                    <a:pt x="228" y="440"/>
                    <a:pt x="228" y="391"/>
                  </a:cubicBezTo>
                  <a:cubicBezTo>
                    <a:pt x="228" y="293"/>
                    <a:pt x="0" y="334"/>
                    <a:pt x="0" y="159"/>
                  </a:cubicBezTo>
                  <a:cubicBezTo>
                    <a:pt x="0" y="41"/>
                    <a:pt x="89" y="0"/>
                    <a:pt x="183" y="0"/>
                  </a:cubicBezTo>
                  <a:cubicBezTo>
                    <a:pt x="228" y="0"/>
                    <a:pt x="268" y="4"/>
                    <a:pt x="309" y="21"/>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4" name="Freeform 713"/>
            <p:cNvSpPr>
              <a:spLocks noChangeArrowheads="1"/>
            </p:cNvSpPr>
            <p:nvPr/>
          </p:nvSpPr>
          <p:spPr bwMode="auto">
            <a:xfrm>
              <a:off x="1372" y="6936"/>
              <a:ext cx="147" cy="87"/>
            </a:xfrm>
            <a:custGeom>
              <a:avLst/>
              <a:gdLst>
                <a:gd name="T0" fmla="*/ 0 w 652"/>
                <a:gd name="T1" fmla="*/ 0 h 388"/>
                <a:gd name="T2" fmla="*/ 106 w 652"/>
                <a:gd name="T3" fmla="*/ 0 h 388"/>
                <a:gd name="T4" fmla="*/ 191 w 652"/>
                <a:gd name="T5" fmla="*/ 285 h 388"/>
                <a:gd name="T6" fmla="*/ 191 w 652"/>
                <a:gd name="T7" fmla="*/ 285 h 388"/>
                <a:gd name="T8" fmla="*/ 269 w 652"/>
                <a:gd name="T9" fmla="*/ 0 h 388"/>
                <a:gd name="T10" fmla="*/ 387 w 652"/>
                <a:gd name="T11" fmla="*/ 0 h 388"/>
                <a:gd name="T12" fmla="*/ 472 w 652"/>
                <a:gd name="T13" fmla="*/ 285 h 388"/>
                <a:gd name="T14" fmla="*/ 472 w 652"/>
                <a:gd name="T15" fmla="*/ 285 h 388"/>
                <a:gd name="T16" fmla="*/ 554 w 652"/>
                <a:gd name="T17" fmla="*/ 0 h 388"/>
                <a:gd name="T18" fmla="*/ 651 w 652"/>
                <a:gd name="T19" fmla="*/ 0 h 388"/>
                <a:gd name="T20" fmla="*/ 533 w 652"/>
                <a:gd name="T21" fmla="*/ 387 h 388"/>
                <a:gd name="T22" fmla="*/ 415 w 652"/>
                <a:gd name="T23" fmla="*/ 387 h 388"/>
                <a:gd name="T24" fmla="*/ 330 w 652"/>
                <a:gd name="T25" fmla="*/ 94 h 388"/>
                <a:gd name="T26" fmla="*/ 330 w 652"/>
                <a:gd name="T27" fmla="*/ 94 h 388"/>
                <a:gd name="T28" fmla="*/ 248 w 652"/>
                <a:gd name="T29" fmla="*/ 387 h 388"/>
                <a:gd name="T30" fmla="*/ 134 w 652"/>
                <a:gd name="T31" fmla="*/ 387 h 388"/>
                <a:gd name="T32" fmla="*/ 0 w 652"/>
                <a:gd name="T33"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2" h="388">
                  <a:moveTo>
                    <a:pt x="0" y="0"/>
                  </a:moveTo>
                  <a:lnTo>
                    <a:pt x="106" y="0"/>
                  </a:lnTo>
                  <a:lnTo>
                    <a:pt x="191" y="285"/>
                  </a:lnTo>
                  <a:lnTo>
                    <a:pt x="191" y="285"/>
                  </a:lnTo>
                  <a:lnTo>
                    <a:pt x="269" y="0"/>
                  </a:lnTo>
                  <a:lnTo>
                    <a:pt x="387" y="0"/>
                  </a:lnTo>
                  <a:lnTo>
                    <a:pt x="472" y="285"/>
                  </a:lnTo>
                  <a:lnTo>
                    <a:pt x="472" y="285"/>
                  </a:lnTo>
                  <a:lnTo>
                    <a:pt x="554" y="0"/>
                  </a:lnTo>
                  <a:lnTo>
                    <a:pt x="651" y="0"/>
                  </a:lnTo>
                  <a:lnTo>
                    <a:pt x="533" y="387"/>
                  </a:lnTo>
                  <a:lnTo>
                    <a:pt x="415" y="387"/>
                  </a:lnTo>
                  <a:lnTo>
                    <a:pt x="330" y="94"/>
                  </a:lnTo>
                  <a:lnTo>
                    <a:pt x="330" y="94"/>
                  </a:lnTo>
                  <a:lnTo>
                    <a:pt x="248" y="387"/>
                  </a:lnTo>
                  <a:lnTo>
                    <a:pt x="134"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5" name="Freeform 714"/>
            <p:cNvSpPr>
              <a:spLocks noChangeArrowheads="1"/>
            </p:cNvSpPr>
            <p:nvPr/>
          </p:nvSpPr>
          <p:spPr bwMode="auto">
            <a:xfrm>
              <a:off x="1528" y="6935"/>
              <a:ext cx="78" cy="91"/>
            </a:xfrm>
            <a:custGeom>
              <a:avLst/>
              <a:gdLst>
                <a:gd name="T0" fmla="*/ 41 w 347"/>
                <a:gd name="T1" fmla="*/ 28 h 404"/>
                <a:gd name="T2" fmla="*/ 175 w 347"/>
                <a:gd name="T3" fmla="*/ 0 h 404"/>
                <a:gd name="T4" fmla="*/ 342 w 347"/>
                <a:gd name="T5" fmla="*/ 163 h 404"/>
                <a:gd name="T6" fmla="*/ 342 w 347"/>
                <a:gd name="T7" fmla="*/ 211 h 404"/>
                <a:gd name="T8" fmla="*/ 342 w 347"/>
                <a:gd name="T9" fmla="*/ 309 h 404"/>
                <a:gd name="T10" fmla="*/ 346 w 347"/>
                <a:gd name="T11" fmla="*/ 395 h 404"/>
                <a:gd name="T12" fmla="*/ 257 w 347"/>
                <a:gd name="T13" fmla="*/ 395 h 404"/>
                <a:gd name="T14" fmla="*/ 253 w 347"/>
                <a:gd name="T15" fmla="*/ 338 h 404"/>
                <a:gd name="T16" fmla="*/ 253 w 347"/>
                <a:gd name="T17" fmla="*/ 338 h 404"/>
                <a:gd name="T18" fmla="*/ 134 w 347"/>
                <a:gd name="T19" fmla="*/ 403 h 404"/>
                <a:gd name="T20" fmla="*/ 0 w 347"/>
                <a:gd name="T21" fmla="*/ 289 h 404"/>
                <a:gd name="T22" fmla="*/ 65 w 347"/>
                <a:gd name="T23" fmla="*/ 179 h 404"/>
                <a:gd name="T24" fmla="*/ 196 w 347"/>
                <a:gd name="T25" fmla="*/ 154 h 404"/>
                <a:gd name="T26" fmla="*/ 253 w 347"/>
                <a:gd name="T27" fmla="*/ 154 h 404"/>
                <a:gd name="T28" fmla="*/ 167 w 347"/>
                <a:gd name="T29" fmla="*/ 73 h 404"/>
                <a:gd name="T30" fmla="*/ 49 w 347"/>
                <a:gd name="T31" fmla="*/ 114 h 404"/>
                <a:gd name="T32" fmla="*/ 41 w 347"/>
                <a:gd name="T33" fmla="*/ 28 h 404"/>
                <a:gd name="T34" fmla="*/ 159 w 347"/>
                <a:gd name="T35" fmla="*/ 330 h 404"/>
                <a:gd name="T36" fmla="*/ 228 w 347"/>
                <a:gd name="T37" fmla="*/ 297 h 404"/>
                <a:gd name="T38" fmla="*/ 248 w 347"/>
                <a:gd name="T39" fmla="*/ 216 h 404"/>
                <a:gd name="T40" fmla="*/ 204 w 347"/>
                <a:gd name="T41" fmla="*/ 216 h 404"/>
                <a:gd name="T42" fmla="*/ 94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8"/>
                  </a:moveTo>
                  <a:cubicBezTo>
                    <a:pt x="82" y="12"/>
                    <a:pt x="130" y="0"/>
                    <a:pt x="175" y="0"/>
                  </a:cubicBezTo>
                  <a:cubicBezTo>
                    <a:pt x="293" y="0"/>
                    <a:pt x="342" y="49"/>
                    <a:pt x="342" y="163"/>
                  </a:cubicBezTo>
                  <a:lnTo>
                    <a:pt x="342" y="211"/>
                  </a:lnTo>
                  <a:cubicBezTo>
                    <a:pt x="342" y="252"/>
                    <a:pt x="342" y="281"/>
                    <a:pt x="342" y="309"/>
                  </a:cubicBezTo>
                  <a:cubicBezTo>
                    <a:pt x="342" y="338"/>
                    <a:pt x="346" y="366"/>
                    <a:pt x="346" y="395"/>
                  </a:cubicBezTo>
                  <a:lnTo>
                    <a:pt x="257" y="395"/>
                  </a:lnTo>
                  <a:cubicBezTo>
                    <a:pt x="253" y="374"/>
                    <a:pt x="253" y="350"/>
                    <a:pt x="253" y="338"/>
                  </a:cubicBezTo>
                  <a:lnTo>
                    <a:pt x="253" y="338"/>
                  </a:lnTo>
                  <a:cubicBezTo>
                    <a:pt x="228" y="378"/>
                    <a:pt x="179" y="403"/>
                    <a:pt x="134" y="403"/>
                  </a:cubicBezTo>
                  <a:cubicBezTo>
                    <a:pt x="65" y="403"/>
                    <a:pt x="0" y="362"/>
                    <a:pt x="0" y="289"/>
                  </a:cubicBezTo>
                  <a:cubicBezTo>
                    <a:pt x="0" y="232"/>
                    <a:pt x="28" y="199"/>
                    <a:pt x="65" y="179"/>
                  </a:cubicBezTo>
                  <a:cubicBezTo>
                    <a:pt x="101" y="159"/>
                    <a:pt x="155" y="154"/>
                    <a:pt x="196" y="154"/>
                  </a:cubicBezTo>
                  <a:lnTo>
                    <a:pt x="253" y="154"/>
                  </a:lnTo>
                  <a:cubicBezTo>
                    <a:pt x="253" y="93"/>
                    <a:pt x="224" y="73"/>
                    <a:pt x="167" y="73"/>
                  </a:cubicBezTo>
                  <a:cubicBezTo>
                    <a:pt x="126" y="73"/>
                    <a:pt x="82" y="89"/>
                    <a:pt x="49" y="114"/>
                  </a:cubicBezTo>
                  <a:lnTo>
                    <a:pt x="41" y="28"/>
                  </a:lnTo>
                  <a:close/>
                  <a:moveTo>
                    <a:pt x="159" y="330"/>
                  </a:moveTo>
                  <a:cubicBezTo>
                    <a:pt x="191" y="330"/>
                    <a:pt x="212" y="317"/>
                    <a:pt x="228" y="297"/>
                  </a:cubicBezTo>
                  <a:cubicBezTo>
                    <a:pt x="244" y="277"/>
                    <a:pt x="248" y="248"/>
                    <a:pt x="248" y="216"/>
                  </a:cubicBezTo>
                  <a:lnTo>
                    <a:pt x="204" y="216"/>
                  </a:lnTo>
                  <a:cubicBezTo>
                    <a:pt x="159" y="216"/>
                    <a:pt x="94" y="224"/>
                    <a:pt x="94" y="281"/>
                  </a:cubicBezTo>
                  <a:cubicBezTo>
                    <a:pt x="94" y="317"/>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6" name="Freeform 715"/>
            <p:cNvSpPr>
              <a:spLocks noChangeArrowheads="1"/>
            </p:cNvSpPr>
            <p:nvPr/>
          </p:nvSpPr>
          <p:spPr bwMode="auto">
            <a:xfrm>
              <a:off x="1623" y="6935"/>
              <a:ext cx="84" cy="127"/>
            </a:xfrm>
            <a:custGeom>
              <a:avLst/>
              <a:gdLst>
                <a:gd name="T0" fmla="*/ 375 w 376"/>
                <a:gd name="T1" fmla="*/ 8 h 563"/>
                <a:gd name="T2" fmla="*/ 375 w 376"/>
                <a:gd name="T3" fmla="*/ 358 h 563"/>
                <a:gd name="T4" fmla="*/ 171 w 376"/>
                <a:gd name="T5" fmla="*/ 562 h 563"/>
                <a:gd name="T6" fmla="*/ 37 w 376"/>
                <a:gd name="T7" fmla="*/ 537 h 563"/>
                <a:gd name="T8" fmla="*/ 45 w 376"/>
                <a:gd name="T9" fmla="*/ 452 h 563"/>
                <a:gd name="T10" fmla="*/ 159 w 376"/>
                <a:gd name="T11" fmla="*/ 484 h 563"/>
                <a:gd name="T12" fmla="*/ 277 w 376"/>
                <a:gd name="T13" fmla="*/ 334 h 563"/>
                <a:gd name="T14" fmla="*/ 277 w 376"/>
                <a:gd name="T15" fmla="*/ 334 h 563"/>
                <a:gd name="T16" fmla="*/ 159 w 376"/>
                <a:gd name="T17" fmla="*/ 395 h 563"/>
                <a:gd name="T18" fmla="*/ 0 w 376"/>
                <a:gd name="T19" fmla="*/ 199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3 w 376"/>
                <a:gd name="T31" fmla="*/ 199 h 563"/>
                <a:gd name="T32" fmla="*/ 188 w 376"/>
                <a:gd name="T33" fmla="*/ 81 h 563"/>
                <a:gd name="T34" fmla="*/ 98 w 376"/>
                <a:gd name="T35" fmla="*/ 203 h 563"/>
                <a:gd name="T36" fmla="*/ 184 w 376"/>
                <a:gd name="T37" fmla="*/ 321 h 563"/>
                <a:gd name="T38" fmla="*/ 273 w 376"/>
                <a:gd name="T39" fmla="*/ 199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1" y="562"/>
                    <a:pt x="86" y="558"/>
                    <a:pt x="37" y="537"/>
                  </a:cubicBezTo>
                  <a:lnTo>
                    <a:pt x="45" y="452"/>
                  </a:lnTo>
                  <a:cubicBezTo>
                    <a:pt x="78" y="468"/>
                    <a:pt x="127" y="484"/>
                    <a:pt x="159" y="484"/>
                  </a:cubicBezTo>
                  <a:cubicBezTo>
                    <a:pt x="269" y="484"/>
                    <a:pt x="277" y="403"/>
                    <a:pt x="277" y="334"/>
                  </a:cubicBezTo>
                  <a:lnTo>
                    <a:pt x="277" y="334"/>
                  </a:lnTo>
                  <a:cubicBezTo>
                    <a:pt x="257" y="366"/>
                    <a:pt x="212" y="395"/>
                    <a:pt x="159" y="395"/>
                  </a:cubicBezTo>
                  <a:cubicBezTo>
                    <a:pt x="45" y="395"/>
                    <a:pt x="0" y="305"/>
                    <a:pt x="0" y="199"/>
                  </a:cubicBezTo>
                  <a:cubicBezTo>
                    <a:pt x="0" y="106"/>
                    <a:pt x="49" y="0"/>
                    <a:pt x="163" y="0"/>
                  </a:cubicBezTo>
                  <a:cubicBezTo>
                    <a:pt x="216" y="0"/>
                    <a:pt x="253" y="16"/>
                    <a:pt x="281" y="61"/>
                  </a:cubicBezTo>
                  <a:lnTo>
                    <a:pt x="281" y="61"/>
                  </a:lnTo>
                  <a:lnTo>
                    <a:pt x="281" y="8"/>
                  </a:lnTo>
                  <a:lnTo>
                    <a:pt x="375" y="8"/>
                  </a:lnTo>
                  <a:close/>
                  <a:moveTo>
                    <a:pt x="273" y="199"/>
                  </a:moveTo>
                  <a:cubicBezTo>
                    <a:pt x="273" y="134"/>
                    <a:pt x="249" y="81"/>
                    <a:pt x="188" y="81"/>
                  </a:cubicBezTo>
                  <a:cubicBezTo>
                    <a:pt x="119" y="81"/>
                    <a:pt x="98" y="142"/>
                    <a:pt x="98" y="203"/>
                  </a:cubicBezTo>
                  <a:cubicBezTo>
                    <a:pt x="98" y="256"/>
                    <a:pt x="127" y="321"/>
                    <a:pt x="184" y="321"/>
                  </a:cubicBezTo>
                  <a:cubicBezTo>
                    <a:pt x="249" y="317"/>
                    <a:pt x="273" y="264"/>
                    <a:pt x="273" y="19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7" name="Freeform 716"/>
            <p:cNvSpPr>
              <a:spLocks noChangeArrowheads="1"/>
            </p:cNvSpPr>
            <p:nvPr/>
          </p:nvSpPr>
          <p:spPr bwMode="auto">
            <a:xfrm>
              <a:off x="1725" y="6936"/>
              <a:ext cx="82" cy="91"/>
            </a:xfrm>
            <a:custGeom>
              <a:avLst/>
              <a:gdLst>
                <a:gd name="T0" fmla="*/ 338 w 364"/>
                <a:gd name="T1" fmla="*/ 370 h 404"/>
                <a:gd name="T2" fmla="*/ 204 w 364"/>
                <a:gd name="T3" fmla="*/ 403 h 404"/>
                <a:gd name="T4" fmla="*/ 0 w 364"/>
                <a:gd name="T5" fmla="*/ 203 h 404"/>
                <a:gd name="T6" fmla="*/ 180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0 h 404"/>
                <a:gd name="T18" fmla="*/ 338 w 364"/>
                <a:gd name="T19" fmla="*/ 370 h 404"/>
                <a:gd name="T20" fmla="*/ 273 w 364"/>
                <a:gd name="T21" fmla="*/ 159 h 404"/>
                <a:gd name="T22" fmla="*/ 192 w 364"/>
                <a:gd name="T23" fmla="*/ 69 h 404"/>
                <a:gd name="T24" fmla="*/ 102 w 364"/>
                <a:gd name="T25" fmla="*/ 159 h 404"/>
                <a:gd name="T26" fmla="*/ 273 w 364"/>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0"/>
                  </a:moveTo>
                  <a:cubicBezTo>
                    <a:pt x="302" y="391"/>
                    <a:pt x="261" y="403"/>
                    <a:pt x="204" y="403"/>
                  </a:cubicBezTo>
                  <a:cubicBezTo>
                    <a:pt x="78" y="403"/>
                    <a:pt x="0" y="330"/>
                    <a:pt x="0" y="203"/>
                  </a:cubicBezTo>
                  <a:cubicBezTo>
                    <a:pt x="0" y="93"/>
                    <a:pt x="61" y="0"/>
                    <a:pt x="180" y="0"/>
                  </a:cubicBezTo>
                  <a:cubicBezTo>
                    <a:pt x="322" y="0"/>
                    <a:pt x="363" y="98"/>
                    <a:pt x="363" y="232"/>
                  </a:cubicBezTo>
                  <a:lnTo>
                    <a:pt x="94" y="232"/>
                  </a:lnTo>
                  <a:cubicBezTo>
                    <a:pt x="98" y="293"/>
                    <a:pt x="143" y="330"/>
                    <a:pt x="204" y="330"/>
                  </a:cubicBezTo>
                  <a:cubicBezTo>
                    <a:pt x="253" y="330"/>
                    <a:pt x="294" y="313"/>
                    <a:pt x="330" y="289"/>
                  </a:cubicBezTo>
                  <a:lnTo>
                    <a:pt x="330" y="370"/>
                  </a:lnTo>
                  <a:lnTo>
                    <a:pt x="338" y="370"/>
                  </a:lnTo>
                  <a:close/>
                  <a:moveTo>
                    <a:pt x="273" y="159"/>
                  </a:moveTo>
                  <a:cubicBezTo>
                    <a:pt x="269" y="110"/>
                    <a:pt x="249" y="69"/>
                    <a:pt x="192" y="69"/>
                  </a:cubicBezTo>
                  <a:cubicBezTo>
                    <a:pt x="135" y="69"/>
                    <a:pt x="106" y="110"/>
                    <a:pt x="102" y="159"/>
                  </a:cubicBezTo>
                  <a:lnTo>
                    <a:pt x="273"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8" name="Freeform 717"/>
            <p:cNvSpPr>
              <a:spLocks noChangeArrowheads="1"/>
            </p:cNvSpPr>
            <p:nvPr/>
          </p:nvSpPr>
          <p:spPr bwMode="auto">
            <a:xfrm>
              <a:off x="409" y="7273"/>
              <a:ext cx="80" cy="118"/>
            </a:xfrm>
            <a:custGeom>
              <a:avLst/>
              <a:gdLst>
                <a:gd name="T0" fmla="*/ 4 w 359"/>
                <a:gd name="T1" fmla="*/ 0 h 526"/>
                <a:gd name="T2" fmla="*/ 139 w 359"/>
                <a:gd name="T3" fmla="*/ 0 h 526"/>
                <a:gd name="T4" fmla="*/ 358 w 359"/>
                <a:gd name="T5" fmla="*/ 159 h 526"/>
                <a:gd name="T6" fmla="*/ 155 w 359"/>
                <a:gd name="T7" fmla="*/ 326 h 526"/>
                <a:gd name="T8" fmla="*/ 106 w 359"/>
                <a:gd name="T9" fmla="*/ 326 h 526"/>
                <a:gd name="T10" fmla="*/ 106 w 359"/>
                <a:gd name="T11" fmla="*/ 525 h 526"/>
                <a:gd name="T12" fmla="*/ 0 w 359"/>
                <a:gd name="T13" fmla="*/ 525 h 526"/>
                <a:gd name="T14" fmla="*/ 0 w 359"/>
                <a:gd name="T15" fmla="*/ 0 h 526"/>
                <a:gd name="T16" fmla="*/ 4 w 359"/>
                <a:gd name="T17" fmla="*/ 0 h 526"/>
                <a:gd name="T18" fmla="*/ 106 w 359"/>
                <a:gd name="T19" fmla="*/ 240 h 526"/>
                <a:gd name="T20" fmla="*/ 147 w 359"/>
                <a:gd name="T21" fmla="*/ 240 h 526"/>
                <a:gd name="T22" fmla="*/ 244 w 359"/>
                <a:gd name="T23" fmla="*/ 163 h 526"/>
                <a:gd name="T24" fmla="*/ 147 w 359"/>
                <a:gd name="T25" fmla="*/ 81 h 526"/>
                <a:gd name="T26" fmla="*/ 106 w 359"/>
                <a:gd name="T27" fmla="*/ 81 h 526"/>
                <a:gd name="T28" fmla="*/ 106 w 359"/>
                <a:gd name="T29"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6">
                  <a:moveTo>
                    <a:pt x="4" y="0"/>
                  </a:moveTo>
                  <a:lnTo>
                    <a:pt x="139" y="0"/>
                  </a:lnTo>
                  <a:cubicBezTo>
                    <a:pt x="253" y="0"/>
                    <a:pt x="358" y="33"/>
                    <a:pt x="358" y="159"/>
                  </a:cubicBezTo>
                  <a:cubicBezTo>
                    <a:pt x="358" y="281"/>
                    <a:pt x="269" y="326"/>
                    <a:pt x="155" y="326"/>
                  </a:cubicBezTo>
                  <a:lnTo>
                    <a:pt x="106" y="326"/>
                  </a:lnTo>
                  <a:lnTo>
                    <a:pt x="106" y="525"/>
                  </a:lnTo>
                  <a:lnTo>
                    <a:pt x="0" y="525"/>
                  </a:lnTo>
                  <a:lnTo>
                    <a:pt x="0" y="0"/>
                  </a:lnTo>
                  <a:lnTo>
                    <a:pt x="4" y="0"/>
                  </a:lnTo>
                  <a:close/>
                  <a:moveTo>
                    <a:pt x="106" y="240"/>
                  </a:moveTo>
                  <a:lnTo>
                    <a:pt x="147" y="240"/>
                  </a:lnTo>
                  <a:cubicBezTo>
                    <a:pt x="200" y="240"/>
                    <a:pt x="244" y="224"/>
                    <a:pt x="244" y="163"/>
                  </a:cubicBezTo>
                  <a:cubicBezTo>
                    <a:pt x="244" y="102"/>
                    <a:pt x="200" y="81"/>
                    <a:pt x="147" y="81"/>
                  </a:cubicBezTo>
                  <a:lnTo>
                    <a:pt x="106" y="81"/>
                  </a:lnTo>
                  <a:lnTo>
                    <a:pt x="106"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9" name="Freeform 718"/>
            <p:cNvSpPr>
              <a:spLocks noChangeArrowheads="1"/>
            </p:cNvSpPr>
            <p:nvPr/>
          </p:nvSpPr>
          <p:spPr bwMode="auto">
            <a:xfrm>
              <a:off x="498" y="7303"/>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63 h 404"/>
                <a:gd name="T22" fmla="*/ 187 w 363"/>
                <a:gd name="T23" fmla="*/ 74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2" y="330"/>
                    <a:pt x="293" y="314"/>
                    <a:pt x="330" y="289"/>
                  </a:cubicBezTo>
                  <a:lnTo>
                    <a:pt x="330" y="371"/>
                  </a:lnTo>
                  <a:lnTo>
                    <a:pt x="338" y="371"/>
                  </a:lnTo>
                  <a:close/>
                  <a:moveTo>
                    <a:pt x="269" y="163"/>
                  </a:moveTo>
                  <a:cubicBezTo>
                    <a:pt x="265" y="114"/>
                    <a:pt x="244" y="74"/>
                    <a:pt x="187" y="74"/>
                  </a:cubicBezTo>
                  <a:cubicBezTo>
                    <a:pt x="130"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0" name="Freeform 719"/>
            <p:cNvSpPr>
              <a:spLocks noChangeArrowheads="1"/>
            </p:cNvSpPr>
            <p:nvPr/>
          </p:nvSpPr>
          <p:spPr bwMode="auto">
            <a:xfrm>
              <a:off x="600" y="7303"/>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4" y="61"/>
                    <a:pt x="134" y="0"/>
                    <a:pt x="195" y="0"/>
                  </a:cubicBezTo>
                  <a:cubicBezTo>
                    <a:pt x="204" y="0"/>
                    <a:pt x="216" y="0"/>
                    <a:pt x="228" y="4"/>
                  </a:cubicBezTo>
                  <a:lnTo>
                    <a:pt x="228" y="106"/>
                  </a:lnTo>
                  <a:cubicBezTo>
                    <a:pt x="220" y="102"/>
                    <a:pt x="199"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1" name="Freeform 720"/>
            <p:cNvSpPr>
              <a:spLocks noChangeArrowheads="1"/>
            </p:cNvSpPr>
            <p:nvPr/>
          </p:nvSpPr>
          <p:spPr bwMode="auto">
            <a:xfrm>
              <a:off x="656" y="7303"/>
              <a:ext cx="66" cy="91"/>
            </a:xfrm>
            <a:custGeom>
              <a:avLst/>
              <a:gdLst>
                <a:gd name="T0" fmla="*/ 277 w 294"/>
                <a:gd name="T1" fmla="*/ 90 h 404"/>
                <a:gd name="T2" fmla="*/ 208 w 294"/>
                <a:gd name="T3" fmla="*/ 78 h 404"/>
                <a:gd name="T4" fmla="*/ 106 w 294"/>
                <a:gd name="T5" fmla="*/ 200 h 404"/>
                <a:gd name="T6" fmla="*/ 212 w 294"/>
                <a:gd name="T7" fmla="*/ 326 h 404"/>
                <a:gd name="T8" fmla="*/ 289 w 294"/>
                <a:gd name="T9" fmla="*/ 310 h 404"/>
                <a:gd name="T10" fmla="*/ 293 w 294"/>
                <a:gd name="T11" fmla="*/ 391 h 404"/>
                <a:gd name="T12" fmla="*/ 192 w 294"/>
                <a:gd name="T13" fmla="*/ 403 h 404"/>
                <a:gd name="T14" fmla="*/ 0 w 294"/>
                <a:gd name="T15" fmla="*/ 200 h 404"/>
                <a:gd name="T16" fmla="*/ 188 w 294"/>
                <a:gd name="T17" fmla="*/ 0 h 404"/>
                <a:gd name="T18" fmla="*/ 285 w 294"/>
                <a:gd name="T19" fmla="*/ 13 h 404"/>
                <a:gd name="T20" fmla="*/ 277 w 294"/>
                <a:gd name="T21"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90"/>
                  </a:moveTo>
                  <a:cubicBezTo>
                    <a:pt x="261" y="82"/>
                    <a:pt x="241" y="78"/>
                    <a:pt x="208" y="78"/>
                  </a:cubicBezTo>
                  <a:cubicBezTo>
                    <a:pt x="147" y="78"/>
                    <a:pt x="106" y="127"/>
                    <a:pt x="106" y="200"/>
                  </a:cubicBezTo>
                  <a:cubicBezTo>
                    <a:pt x="106" y="269"/>
                    <a:pt x="139" y="326"/>
                    <a:pt x="212" y="326"/>
                  </a:cubicBezTo>
                  <a:cubicBezTo>
                    <a:pt x="241" y="326"/>
                    <a:pt x="273" y="314"/>
                    <a:pt x="289" y="310"/>
                  </a:cubicBezTo>
                  <a:lnTo>
                    <a:pt x="293" y="391"/>
                  </a:lnTo>
                  <a:cubicBezTo>
                    <a:pt x="265" y="399"/>
                    <a:pt x="232" y="403"/>
                    <a:pt x="192" y="403"/>
                  </a:cubicBezTo>
                  <a:cubicBezTo>
                    <a:pt x="65" y="403"/>
                    <a:pt x="0" y="318"/>
                    <a:pt x="0" y="200"/>
                  </a:cubicBezTo>
                  <a:cubicBezTo>
                    <a:pt x="0" y="90"/>
                    <a:pt x="65" y="0"/>
                    <a:pt x="188" y="0"/>
                  </a:cubicBezTo>
                  <a:cubicBezTo>
                    <a:pt x="228" y="0"/>
                    <a:pt x="257" y="4"/>
                    <a:pt x="285" y="13"/>
                  </a:cubicBezTo>
                  <a:lnTo>
                    <a:pt x="277"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2" name="Freeform 721"/>
            <p:cNvSpPr>
              <a:spLocks noChangeArrowheads="1"/>
            </p:cNvSpPr>
            <p:nvPr/>
          </p:nvSpPr>
          <p:spPr bwMode="auto">
            <a:xfrm>
              <a:off x="732" y="7303"/>
              <a:ext cx="82" cy="91"/>
            </a:xfrm>
            <a:custGeom>
              <a:avLst/>
              <a:gdLst>
                <a:gd name="T0" fmla="*/ 338 w 364"/>
                <a:gd name="T1" fmla="*/ 371 h 404"/>
                <a:gd name="T2" fmla="*/ 204 w 364"/>
                <a:gd name="T3" fmla="*/ 403 h 404"/>
                <a:gd name="T4" fmla="*/ 0 w 364"/>
                <a:gd name="T5" fmla="*/ 204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69 w 364"/>
                <a:gd name="T21" fmla="*/ 163 h 404"/>
                <a:gd name="T22" fmla="*/ 187 w 364"/>
                <a:gd name="T23" fmla="*/ 74 h 404"/>
                <a:gd name="T24" fmla="*/ 98 w 364"/>
                <a:gd name="T25" fmla="*/ 163 h 404"/>
                <a:gd name="T26" fmla="*/ 269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1" y="391"/>
                    <a:pt x="261" y="403"/>
                    <a:pt x="204" y="403"/>
                  </a:cubicBezTo>
                  <a:cubicBezTo>
                    <a:pt x="78" y="403"/>
                    <a:pt x="0" y="330"/>
                    <a:pt x="0" y="204"/>
                  </a:cubicBezTo>
                  <a:cubicBezTo>
                    <a:pt x="0" y="94"/>
                    <a:pt x="61" y="0"/>
                    <a:pt x="179" y="0"/>
                  </a:cubicBezTo>
                  <a:cubicBezTo>
                    <a:pt x="322" y="0"/>
                    <a:pt x="363" y="98"/>
                    <a:pt x="363" y="232"/>
                  </a:cubicBezTo>
                  <a:lnTo>
                    <a:pt x="94" y="232"/>
                  </a:lnTo>
                  <a:cubicBezTo>
                    <a:pt x="98" y="293"/>
                    <a:pt x="143" y="330"/>
                    <a:pt x="204" y="330"/>
                  </a:cubicBezTo>
                  <a:cubicBezTo>
                    <a:pt x="253" y="330"/>
                    <a:pt x="293" y="314"/>
                    <a:pt x="330" y="289"/>
                  </a:cubicBezTo>
                  <a:lnTo>
                    <a:pt x="330" y="371"/>
                  </a:lnTo>
                  <a:lnTo>
                    <a:pt x="338" y="371"/>
                  </a:lnTo>
                  <a:close/>
                  <a:moveTo>
                    <a:pt x="269" y="163"/>
                  </a:moveTo>
                  <a:cubicBezTo>
                    <a:pt x="265" y="114"/>
                    <a:pt x="244" y="74"/>
                    <a:pt x="187" y="74"/>
                  </a:cubicBezTo>
                  <a:cubicBezTo>
                    <a:pt x="130"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3" name="Freeform 722"/>
            <p:cNvSpPr>
              <a:spLocks noChangeArrowheads="1"/>
            </p:cNvSpPr>
            <p:nvPr/>
          </p:nvSpPr>
          <p:spPr bwMode="auto">
            <a:xfrm>
              <a:off x="830" y="7303"/>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8 h 396"/>
                <a:gd name="T18" fmla="*/ 191 w 359"/>
                <a:gd name="T19" fmla="*/ 78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7"/>
                    <a:pt x="175" y="0"/>
                    <a:pt x="228" y="0"/>
                  </a:cubicBezTo>
                  <a:cubicBezTo>
                    <a:pt x="317" y="0"/>
                    <a:pt x="358" y="65"/>
                    <a:pt x="358" y="151"/>
                  </a:cubicBezTo>
                  <a:lnTo>
                    <a:pt x="358" y="395"/>
                  </a:lnTo>
                  <a:lnTo>
                    <a:pt x="256" y="395"/>
                  </a:lnTo>
                  <a:lnTo>
                    <a:pt x="256" y="188"/>
                  </a:lnTo>
                  <a:cubicBezTo>
                    <a:pt x="256" y="139"/>
                    <a:pt x="256" y="78"/>
                    <a:pt x="191" y="78"/>
                  </a:cubicBezTo>
                  <a:cubicBezTo>
                    <a:pt x="118" y="78"/>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4" name="Freeform 723"/>
            <p:cNvSpPr>
              <a:spLocks noChangeArrowheads="1"/>
            </p:cNvSpPr>
            <p:nvPr/>
          </p:nvSpPr>
          <p:spPr bwMode="auto">
            <a:xfrm>
              <a:off x="926" y="7280"/>
              <a:ext cx="61" cy="114"/>
            </a:xfrm>
            <a:custGeom>
              <a:avLst/>
              <a:gdLst>
                <a:gd name="T0" fmla="*/ 74 w 274"/>
                <a:gd name="T1" fmla="*/ 183 h 505"/>
                <a:gd name="T2" fmla="*/ 0 w 274"/>
                <a:gd name="T3" fmla="*/ 183 h 505"/>
                <a:gd name="T4" fmla="*/ 0 w 274"/>
                <a:gd name="T5" fmla="*/ 109 h 505"/>
                <a:gd name="T6" fmla="*/ 74 w 274"/>
                <a:gd name="T7" fmla="*/ 109 h 505"/>
                <a:gd name="T8" fmla="*/ 74 w 274"/>
                <a:gd name="T9" fmla="*/ 32 h 505"/>
                <a:gd name="T10" fmla="*/ 175 w 274"/>
                <a:gd name="T11" fmla="*/ 0 h 505"/>
                <a:gd name="T12" fmla="*/ 175 w 274"/>
                <a:gd name="T13" fmla="*/ 109 h 505"/>
                <a:gd name="T14" fmla="*/ 265 w 274"/>
                <a:gd name="T15" fmla="*/ 109 h 505"/>
                <a:gd name="T16" fmla="*/ 265 w 274"/>
                <a:gd name="T17" fmla="*/ 183 h 505"/>
                <a:gd name="T18" fmla="*/ 175 w 274"/>
                <a:gd name="T19" fmla="*/ 183 h 505"/>
                <a:gd name="T20" fmla="*/ 175 w 274"/>
                <a:gd name="T21" fmla="*/ 362 h 505"/>
                <a:gd name="T22" fmla="*/ 224 w 274"/>
                <a:gd name="T23" fmla="*/ 427 h 505"/>
                <a:gd name="T24" fmla="*/ 269 w 274"/>
                <a:gd name="T25" fmla="*/ 415 h 505"/>
                <a:gd name="T26" fmla="*/ 273 w 274"/>
                <a:gd name="T27" fmla="*/ 496 h 505"/>
                <a:gd name="T28" fmla="*/ 200 w 274"/>
                <a:gd name="T29" fmla="*/ 504 h 505"/>
                <a:gd name="T30" fmla="*/ 78 w 274"/>
                <a:gd name="T31" fmla="*/ 378 h 505"/>
                <a:gd name="T32" fmla="*/ 78 w 274"/>
                <a:gd name="T33" fmla="*/ 183 h 505"/>
                <a:gd name="T34" fmla="*/ 74 w 274"/>
                <a:gd name="T35" fmla="*/ 18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5">
                  <a:moveTo>
                    <a:pt x="74" y="183"/>
                  </a:moveTo>
                  <a:lnTo>
                    <a:pt x="0" y="183"/>
                  </a:lnTo>
                  <a:lnTo>
                    <a:pt x="0" y="109"/>
                  </a:lnTo>
                  <a:lnTo>
                    <a:pt x="74" y="109"/>
                  </a:lnTo>
                  <a:lnTo>
                    <a:pt x="74" y="32"/>
                  </a:lnTo>
                  <a:lnTo>
                    <a:pt x="175" y="0"/>
                  </a:lnTo>
                  <a:lnTo>
                    <a:pt x="175" y="109"/>
                  </a:lnTo>
                  <a:lnTo>
                    <a:pt x="265" y="109"/>
                  </a:lnTo>
                  <a:lnTo>
                    <a:pt x="265" y="183"/>
                  </a:lnTo>
                  <a:lnTo>
                    <a:pt x="175" y="183"/>
                  </a:lnTo>
                  <a:lnTo>
                    <a:pt x="175" y="362"/>
                  </a:lnTo>
                  <a:cubicBezTo>
                    <a:pt x="175" y="394"/>
                    <a:pt x="184" y="427"/>
                    <a:pt x="224" y="427"/>
                  </a:cubicBezTo>
                  <a:cubicBezTo>
                    <a:pt x="241" y="427"/>
                    <a:pt x="261" y="423"/>
                    <a:pt x="269" y="415"/>
                  </a:cubicBezTo>
                  <a:lnTo>
                    <a:pt x="273" y="496"/>
                  </a:lnTo>
                  <a:cubicBezTo>
                    <a:pt x="253" y="500"/>
                    <a:pt x="228" y="504"/>
                    <a:pt x="200" y="504"/>
                  </a:cubicBezTo>
                  <a:cubicBezTo>
                    <a:pt x="122" y="504"/>
                    <a:pt x="78" y="456"/>
                    <a:pt x="78" y="378"/>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5" name="Freeform 724"/>
            <p:cNvSpPr>
              <a:spLocks noChangeArrowheads="1"/>
            </p:cNvSpPr>
            <p:nvPr/>
          </p:nvSpPr>
          <p:spPr bwMode="auto">
            <a:xfrm>
              <a:off x="997" y="7303"/>
              <a:ext cx="78" cy="91"/>
            </a:xfrm>
            <a:custGeom>
              <a:avLst/>
              <a:gdLst>
                <a:gd name="T0" fmla="*/ 40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4 h 404"/>
                <a:gd name="T30" fmla="*/ 49 w 347"/>
                <a:gd name="T31" fmla="*/ 114 h 404"/>
                <a:gd name="T32" fmla="*/ 40 w 347"/>
                <a:gd name="T33" fmla="*/ 29 h 404"/>
                <a:gd name="T34" fmla="*/ 159 w 347"/>
                <a:gd name="T35" fmla="*/ 326 h 404"/>
                <a:gd name="T36" fmla="*/ 228 w 347"/>
                <a:gd name="T37" fmla="*/ 293 h 404"/>
                <a:gd name="T38" fmla="*/ 248 w 347"/>
                <a:gd name="T39" fmla="*/ 212 h 404"/>
                <a:gd name="T40" fmla="*/ 203 w 347"/>
                <a:gd name="T41" fmla="*/ 212 h 404"/>
                <a:gd name="T42" fmla="*/ 93 w 347"/>
                <a:gd name="T43" fmla="*/ 277 h 404"/>
                <a:gd name="T44" fmla="*/ 159 w 347"/>
                <a:gd name="T45"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9"/>
                  </a:moveTo>
                  <a:cubicBezTo>
                    <a:pt x="81" y="13"/>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1"/>
                    <a:pt x="252" y="338"/>
                  </a:cubicBezTo>
                  <a:lnTo>
                    <a:pt x="252" y="338"/>
                  </a:lnTo>
                  <a:cubicBezTo>
                    <a:pt x="228" y="379"/>
                    <a:pt x="179" y="403"/>
                    <a:pt x="134" y="403"/>
                  </a:cubicBezTo>
                  <a:cubicBezTo>
                    <a:pt x="65" y="403"/>
                    <a:pt x="0" y="363"/>
                    <a:pt x="0" y="289"/>
                  </a:cubicBezTo>
                  <a:cubicBezTo>
                    <a:pt x="0" y="232"/>
                    <a:pt x="28" y="200"/>
                    <a:pt x="65" y="179"/>
                  </a:cubicBezTo>
                  <a:cubicBezTo>
                    <a:pt x="102" y="159"/>
                    <a:pt x="154" y="155"/>
                    <a:pt x="195" y="155"/>
                  </a:cubicBezTo>
                  <a:lnTo>
                    <a:pt x="252" y="155"/>
                  </a:lnTo>
                  <a:cubicBezTo>
                    <a:pt x="252" y="94"/>
                    <a:pt x="224" y="74"/>
                    <a:pt x="167" y="74"/>
                  </a:cubicBezTo>
                  <a:cubicBezTo>
                    <a:pt x="126" y="74"/>
                    <a:pt x="81" y="90"/>
                    <a:pt x="49" y="114"/>
                  </a:cubicBezTo>
                  <a:lnTo>
                    <a:pt x="40" y="29"/>
                  </a:lnTo>
                  <a:close/>
                  <a:moveTo>
                    <a:pt x="159" y="326"/>
                  </a:moveTo>
                  <a:cubicBezTo>
                    <a:pt x="191" y="326"/>
                    <a:pt x="211" y="314"/>
                    <a:pt x="228" y="293"/>
                  </a:cubicBezTo>
                  <a:cubicBezTo>
                    <a:pt x="244" y="273"/>
                    <a:pt x="248" y="245"/>
                    <a:pt x="248" y="212"/>
                  </a:cubicBezTo>
                  <a:lnTo>
                    <a:pt x="203" y="212"/>
                  </a:lnTo>
                  <a:cubicBezTo>
                    <a:pt x="159" y="212"/>
                    <a:pt x="93" y="220"/>
                    <a:pt x="93" y="277"/>
                  </a:cubicBezTo>
                  <a:cubicBezTo>
                    <a:pt x="93" y="314"/>
                    <a:pt x="122" y="326"/>
                    <a:pt x="159"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6" name="Freeform 725"/>
            <p:cNvSpPr>
              <a:spLocks noChangeArrowheads="1"/>
            </p:cNvSpPr>
            <p:nvPr/>
          </p:nvSpPr>
          <p:spPr bwMode="auto">
            <a:xfrm>
              <a:off x="1092" y="7303"/>
              <a:ext cx="84" cy="127"/>
            </a:xfrm>
            <a:custGeom>
              <a:avLst/>
              <a:gdLst>
                <a:gd name="T0" fmla="*/ 375 w 376"/>
                <a:gd name="T1" fmla="*/ 8 h 563"/>
                <a:gd name="T2" fmla="*/ 375 w 376"/>
                <a:gd name="T3" fmla="*/ 359 h 563"/>
                <a:gd name="T4" fmla="*/ 171 w 376"/>
                <a:gd name="T5" fmla="*/ 562 h 563"/>
                <a:gd name="T6" fmla="*/ 37 w 376"/>
                <a:gd name="T7" fmla="*/ 538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196 h 563"/>
                <a:gd name="T32" fmla="*/ 192 w 376"/>
                <a:gd name="T33" fmla="*/ 78 h 563"/>
                <a:gd name="T34" fmla="*/ 102 w 376"/>
                <a:gd name="T35" fmla="*/ 200 h 563"/>
                <a:gd name="T36" fmla="*/ 187 w 376"/>
                <a:gd name="T37" fmla="*/ 318 h 563"/>
                <a:gd name="T38" fmla="*/ 277 w 376"/>
                <a:gd name="T39" fmla="*/ 196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9"/>
                  </a:lnTo>
                  <a:cubicBezTo>
                    <a:pt x="375" y="465"/>
                    <a:pt x="334" y="562"/>
                    <a:pt x="171" y="562"/>
                  </a:cubicBezTo>
                  <a:cubicBezTo>
                    <a:pt x="130" y="562"/>
                    <a:pt x="86" y="558"/>
                    <a:pt x="37" y="538"/>
                  </a:cubicBezTo>
                  <a:lnTo>
                    <a:pt x="45" y="452"/>
                  </a:lnTo>
                  <a:cubicBezTo>
                    <a:pt x="78" y="469"/>
                    <a:pt x="126" y="485"/>
                    <a:pt x="159" y="485"/>
                  </a:cubicBezTo>
                  <a:cubicBezTo>
                    <a:pt x="269" y="485"/>
                    <a:pt x="277" y="403"/>
                    <a:pt x="277" y="334"/>
                  </a:cubicBezTo>
                  <a:lnTo>
                    <a:pt x="277" y="334"/>
                  </a:lnTo>
                  <a:cubicBezTo>
                    <a:pt x="257" y="367"/>
                    <a:pt x="212" y="395"/>
                    <a:pt x="159" y="395"/>
                  </a:cubicBezTo>
                  <a:cubicBezTo>
                    <a:pt x="45" y="395"/>
                    <a:pt x="0" y="306"/>
                    <a:pt x="0" y="200"/>
                  </a:cubicBezTo>
                  <a:cubicBezTo>
                    <a:pt x="0" y="106"/>
                    <a:pt x="49" y="0"/>
                    <a:pt x="163" y="0"/>
                  </a:cubicBezTo>
                  <a:cubicBezTo>
                    <a:pt x="216" y="0"/>
                    <a:pt x="253" y="17"/>
                    <a:pt x="281" y="61"/>
                  </a:cubicBezTo>
                  <a:lnTo>
                    <a:pt x="281" y="61"/>
                  </a:lnTo>
                  <a:lnTo>
                    <a:pt x="281" y="8"/>
                  </a:lnTo>
                  <a:lnTo>
                    <a:pt x="375" y="8"/>
                  </a:lnTo>
                  <a:close/>
                  <a:moveTo>
                    <a:pt x="277" y="196"/>
                  </a:moveTo>
                  <a:cubicBezTo>
                    <a:pt x="277" y="131"/>
                    <a:pt x="253" y="78"/>
                    <a:pt x="192" y="78"/>
                  </a:cubicBezTo>
                  <a:cubicBezTo>
                    <a:pt x="122" y="78"/>
                    <a:pt x="102" y="139"/>
                    <a:pt x="102" y="200"/>
                  </a:cubicBezTo>
                  <a:cubicBezTo>
                    <a:pt x="102" y="253"/>
                    <a:pt x="130" y="318"/>
                    <a:pt x="187" y="318"/>
                  </a:cubicBezTo>
                  <a:cubicBezTo>
                    <a:pt x="249" y="314"/>
                    <a:pt x="277" y="261"/>
                    <a:pt x="277" y="19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7" name="Freeform 726"/>
            <p:cNvSpPr>
              <a:spLocks noChangeArrowheads="1"/>
            </p:cNvSpPr>
            <p:nvPr/>
          </p:nvSpPr>
          <p:spPr bwMode="auto">
            <a:xfrm>
              <a:off x="1194" y="7303"/>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63 h 404"/>
                <a:gd name="T22" fmla="*/ 187 w 363"/>
                <a:gd name="T23" fmla="*/ 74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3" y="330"/>
                    <a:pt x="293" y="314"/>
                    <a:pt x="330" y="289"/>
                  </a:cubicBezTo>
                  <a:lnTo>
                    <a:pt x="330" y="371"/>
                  </a:lnTo>
                  <a:lnTo>
                    <a:pt x="338" y="371"/>
                  </a:lnTo>
                  <a:close/>
                  <a:moveTo>
                    <a:pt x="269" y="163"/>
                  </a:moveTo>
                  <a:cubicBezTo>
                    <a:pt x="265" y="114"/>
                    <a:pt x="244" y="74"/>
                    <a:pt x="187" y="74"/>
                  </a:cubicBezTo>
                  <a:cubicBezTo>
                    <a:pt x="130" y="74"/>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8" name="Freeform 727"/>
            <p:cNvSpPr>
              <a:spLocks noChangeArrowheads="1"/>
            </p:cNvSpPr>
            <p:nvPr/>
          </p:nvSpPr>
          <p:spPr bwMode="auto">
            <a:xfrm>
              <a:off x="1336" y="7302"/>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8" y="403"/>
                    <a:pt x="0" y="314"/>
                    <a:pt x="0" y="204"/>
                  </a:cubicBezTo>
                  <a:cubicBezTo>
                    <a:pt x="0" y="78"/>
                    <a:pt x="90" y="0"/>
                    <a:pt x="204" y="0"/>
                  </a:cubicBezTo>
                  <a:close/>
                  <a:moveTo>
                    <a:pt x="204" y="326"/>
                  </a:moveTo>
                  <a:cubicBezTo>
                    <a:pt x="281" y="326"/>
                    <a:pt x="301" y="257"/>
                    <a:pt x="301" y="192"/>
                  </a:cubicBezTo>
                  <a:cubicBezTo>
                    <a:pt x="301" y="131"/>
                    <a:pt x="269" y="78"/>
                    <a:pt x="204" y="78"/>
                  </a:cubicBezTo>
                  <a:cubicBezTo>
                    <a:pt x="139" y="78"/>
                    <a:pt x="106" y="135"/>
                    <a:pt x="106" y="192"/>
                  </a:cubicBezTo>
                  <a:cubicBezTo>
                    <a:pt x="106" y="257"/>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9" name="Freeform 728"/>
            <p:cNvSpPr>
              <a:spLocks noChangeArrowheads="1"/>
            </p:cNvSpPr>
            <p:nvPr/>
          </p:nvSpPr>
          <p:spPr bwMode="auto">
            <a:xfrm>
              <a:off x="1438" y="7263"/>
              <a:ext cx="60" cy="129"/>
            </a:xfrm>
            <a:custGeom>
              <a:avLst/>
              <a:gdLst>
                <a:gd name="T0" fmla="*/ 0 w 270"/>
                <a:gd name="T1" fmla="*/ 257 h 575"/>
                <a:gd name="T2" fmla="*/ 0 w 270"/>
                <a:gd name="T3" fmla="*/ 183 h 575"/>
                <a:gd name="T4" fmla="*/ 73 w 270"/>
                <a:gd name="T5" fmla="*/ 183 h 575"/>
                <a:gd name="T6" fmla="*/ 73 w 270"/>
                <a:gd name="T7" fmla="*/ 131 h 575"/>
                <a:gd name="T8" fmla="*/ 195 w 270"/>
                <a:gd name="T9" fmla="*/ 0 h 575"/>
                <a:gd name="T10" fmla="*/ 269 w 270"/>
                <a:gd name="T11" fmla="*/ 8 h 575"/>
                <a:gd name="T12" fmla="*/ 261 w 270"/>
                <a:gd name="T13" fmla="*/ 90 h 575"/>
                <a:gd name="T14" fmla="*/ 216 w 270"/>
                <a:gd name="T15" fmla="*/ 78 h 575"/>
                <a:gd name="T16" fmla="*/ 171 w 270"/>
                <a:gd name="T17" fmla="*/ 139 h 575"/>
                <a:gd name="T18" fmla="*/ 171 w 270"/>
                <a:gd name="T19" fmla="*/ 188 h 575"/>
                <a:gd name="T20" fmla="*/ 261 w 270"/>
                <a:gd name="T21" fmla="*/ 188 h 575"/>
                <a:gd name="T22" fmla="*/ 261 w 270"/>
                <a:gd name="T23" fmla="*/ 261 h 575"/>
                <a:gd name="T24" fmla="*/ 171 w 270"/>
                <a:gd name="T25" fmla="*/ 261 h 575"/>
                <a:gd name="T26" fmla="*/ 171 w 270"/>
                <a:gd name="T27" fmla="*/ 574 h 575"/>
                <a:gd name="T28" fmla="*/ 69 w 270"/>
                <a:gd name="T29" fmla="*/ 574 h 575"/>
                <a:gd name="T30" fmla="*/ 69 w 270"/>
                <a:gd name="T31" fmla="*/ 257 h 575"/>
                <a:gd name="T32" fmla="*/ 0 w 270"/>
                <a:gd name="T33" fmla="*/ 25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7"/>
                  </a:moveTo>
                  <a:lnTo>
                    <a:pt x="0" y="183"/>
                  </a:lnTo>
                  <a:lnTo>
                    <a:pt x="73" y="183"/>
                  </a:lnTo>
                  <a:lnTo>
                    <a:pt x="73" y="131"/>
                  </a:lnTo>
                  <a:cubicBezTo>
                    <a:pt x="73" y="53"/>
                    <a:pt x="118" y="0"/>
                    <a:pt x="195" y="0"/>
                  </a:cubicBezTo>
                  <a:cubicBezTo>
                    <a:pt x="220" y="0"/>
                    <a:pt x="248" y="4"/>
                    <a:pt x="269" y="8"/>
                  </a:cubicBezTo>
                  <a:lnTo>
                    <a:pt x="261" y="90"/>
                  </a:lnTo>
                  <a:cubicBezTo>
                    <a:pt x="253" y="86"/>
                    <a:pt x="240" y="78"/>
                    <a:pt x="216" y="78"/>
                  </a:cubicBezTo>
                  <a:cubicBezTo>
                    <a:pt x="183" y="78"/>
                    <a:pt x="171" y="106"/>
                    <a:pt x="171" y="139"/>
                  </a:cubicBezTo>
                  <a:lnTo>
                    <a:pt x="171" y="188"/>
                  </a:lnTo>
                  <a:lnTo>
                    <a:pt x="261" y="188"/>
                  </a:lnTo>
                  <a:lnTo>
                    <a:pt x="261" y="261"/>
                  </a:lnTo>
                  <a:lnTo>
                    <a:pt x="171" y="261"/>
                  </a:lnTo>
                  <a:lnTo>
                    <a:pt x="171" y="574"/>
                  </a:lnTo>
                  <a:lnTo>
                    <a:pt x="69" y="574"/>
                  </a:lnTo>
                  <a:lnTo>
                    <a:pt x="69" y="257"/>
                  </a:lnTo>
                  <a:lnTo>
                    <a:pt x="0" y="25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0" name="Freeform 729"/>
            <p:cNvSpPr>
              <a:spLocks noChangeArrowheads="1"/>
            </p:cNvSpPr>
            <p:nvPr/>
          </p:nvSpPr>
          <p:spPr bwMode="auto">
            <a:xfrm>
              <a:off x="1554" y="7303"/>
              <a:ext cx="78" cy="91"/>
            </a:xfrm>
            <a:custGeom>
              <a:avLst/>
              <a:gdLst>
                <a:gd name="T0" fmla="*/ 41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7 w 347"/>
                <a:gd name="T13" fmla="*/ 395 h 404"/>
                <a:gd name="T14" fmla="*/ 253 w 347"/>
                <a:gd name="T15" fmla="*/ 338 h 404"/>
                <a:gd name="T16" fmla="*/ 253 w 347"/>
                <a:gd name="T17" fmla="*/ 338 h 404"/>
                <a:gd name="T18" fmla="*/ 134 w 347"/>
                <a:gd name="T19" fmla="*/ 403 h 404"/>
                <a:gd name="T20" fmla="*/ 0 w 347"/>
                <a:gd name="T21" fmla="*/ 289 h 404"/>
                <a:gd name="T22" fmla="*/ 65 w 347"/>
                <a:gd name="T23" fmla="*/ 179 h 404"/>
                <a:gd name="T24" fmla="*/ 196 w 347"/>
                <a:gd name="T25" fmla="*/ 155 h 404"/>
                <a:gd name="T26" fmla="*/ 253 w 347"/>
                <a:gd name="T27" fmla="*/ 155 h 404"/>
                <a:gd name="T28" fmla="*/ 167 w 347"/>
                <a:gd name="T29" fmla="*/ 74 h 404"/>
                <a:gd name="T30" fmla="*/ 49 w 347"/>
                <a:gd name="T31" fmla="*/ 114 h 404"/>
                <a:gd name="T32" fmla="*/ 41 w 347"/>
                <a:gd name="T33" fmla="*/ 29 h 404"/>
                <a:gd name="T34" fmla="*/ 155 w 347"/>
                <a:gd name="T35" fmla="*/ 326 h 404"/>
                <a:gd name="T36" fmla="*/ 224 w 347"/>
                <a:gd name="T37" fmla="*/ 293 h 404"/>
                <a:gd name="T38" fmla="*/ 244 w 347"/>
                <a:gd name="T39" fmla="*/ 212 h 404"/>
                <a:gd name="T40" fmla="*/ 200 w 347"/>
                <a:gd name="T41" fmla="*/ 212 h 404"/>
                <a:gd name="T42" fmla="*/ 90 w 347"/>
                <a:gd name="T43" fmla="*/ 277 h 404"/>
                <a:gd name="T44" fmla="*/ 155 w 347"/>
                <a:gd name="T45"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9"/>
                  </a:moveTo>
                  <a:cubicBezTo>
                    <a:pt x="82" y="13"/>
                    <a:pt x="130" y="0"/>
                    <a:pt x="175" y="0"/>
                  </a:cubicBezTo>
                  <a:cubicBezTo>
                    <a:pt x="293" y="0"/>
                    <a:pt x="342" y="49"/>
                    <a:pt x="342" y="163"/>
                  </a:cubicBezTo>
                  <a:lnTo>
                    <a:pt x="342" y="212"/>
                  </a:lnTo>
                  <a:cubicBezTo>
                    <a:pt x="342" y="253"/>
                    <a:pt x="342" y="281"/>
                    <a:pt x="342" y="310"/>
                  </a:cubicBezTo>
                  <a:cubicBezTo>
                    <a:pt x="342" y="338"/>
                    <a:pt x="346" y="367"/>
                    <a:pt x="346" y="395"/>
                  </a:cubicBezTo>
                  <a:lnTo>
                    <a:pt x="257" y="395"/>
                  </a:lnTo>
                  <a:cubicBezTo>
                    <a:pt x="253" y="375"/>
                    <a:pt x="253" y="351"/>
                    <a:pt x="253" y="338"/>
                  </a:cubicBezTo>
                  <a:lnTo>
                    <a:pt x="253" y="338"/>
                  </a:lnTo>
                  <a:cubicBezTo>
                    <a:pt x="228" y="379"/>
                    <a:pt x="179" y="403"/>
                    <a:pt x="134" y="403"/>
                  </a:cubicBezTo>
                  <a:cubicBezTo>
                    <a:pt x="65" y="403"/>
                    <a:pt x="0" y="363"/>
                    <a:pt x="0" y="289"/>
                  </a:cubicBezTo>
                  <a:cubicBezTo>
                    <a:pt x="0" y="232"/>
                    <a:pt x="28" y="200"/>
                    <a:pt x="65" y="179"/>
                  </a:cubicBezTo>
                  <a:cubicBezTo>
                    <a:pt x="101" y="159"/>
                    <a:pt x="155" y="155"/>
                    <a:pt x="196" y="155"/>
                  </a:cubicBezTo>
                  <a:lnTo>
                    <a:pt x="253" y="155"/>
                  </a:lnTo>
                  <a:cubicBezTo>
                    <a:pt x="253" y="94"/>
                    <a:pt x="224" y="74"/>
                    <a:pt x="167" y="74"/>
                  </a:cubicBezTo>
                  <a:cubicBezTo>
                    <a:pt x="126" y="74"/>
                    <a:pt x="82" y="90"/>
                    <a:pt x="49" y="114"/>
                  </a:cubicBezTo>
                  <a:lnTo>
                    <a:pt x="41" y="29"/>
                  </a:lnTo>
                  <a:close/>
                  <a:moveTo>
                    <a:pt x="155" y="326"/>
                  </a:moveTo>
                  <a:cubicBezTo>
                    <a:pt x="187" y="326"/>
                    <a:pt x="208" y="314"/>
                    <a:pt x="224" y="293"/>
                  </a:cubicBezTo>
                  <a:cubicBezTo>
                    <a:pt x="240" y="273"/>
                    <a:pt x="244" y="245"/>
                    <a:pt x="244" y="212"/>
                  </a:cubicBezTo>
                  <a:lnTo>
                    <a:pt x="200" y="212"/>
                  </a:lnTo>
                  <a:cubicBezTo>
                    <a:pt x="155" y="212"/>
                    <a:pt x="90" y="220"/>
                    <a:pt x="90" y="277"/>
                  </a:cubicBezTo>
                  <a:cubicBezTo>
                    <a:pt x="94" y="314"/>
                    <a:pt x="122" y="326"/>
                    <a:pt x="155"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1" name="Freeform 730"/>
            <p:cNvSpPr>
              <a:spLocks noChangeArrowheads="1"/>
            </p:cNvSpPr>
            <p:nvPr/>
          </p:nvSpPr>
          <p:spPr bwMode="auto">
            <a:xfrm>
              <a:off x="1652" y="7303"/>
              <a:ext cx="80" cy="89"/>
            </a:xfrm>
            <a:custGeom>
              <a:avLst/>
              <a:gdLst>
                <a:gd name="T0" fmla="*/ 8 w 359"/>
                <a:gd name="T1" fmla="*/ 8 h 396"/>
                <a:gd name="T2" fmla="*/ 101 w 359"/>
                <a:gd name="T3" fmla="*/ 8 h 396"/>
                <a:gd name="T4" fmla="*/ 101 w 359"/>
                <a:gd name="T5" fmla="*/ 61 h 396"/>
                <a:gd name="T6" fmla="*/ 101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8 h 396"/>
                <a:gd name="T18" fmla="*/ 191 w 359"/>
                <a:gd name="T19" fmla="*/ 78 h 396"/>
                <a:gd name="T20" fmla="*/ 101 w 359"/>
                <a:gd name="T21" fmla="*/ 204 h 396"/>
                <a:gd name="T22" fmla="*/ 101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1" y="8"/>
                  </a:lnTo>
                  <a:lnTo>
                    <a:pt x="101" y="61"/>
                  </a:lnTo>
                  <a:lnTo>
                    <a:pt x="101" y="61"/>
                  </a:lnTo>
                  <a:cubicBezTo>
                    <a:pt x="134" y="17"/>
                    <a:pt x="175" y="0"/>
                    <a:pt x="228" y="0"/>
                  </a:cubicBezTo>
                  <a:cubicBezTo>
                    <a:pt x="317" y="0"/>
                    <a:pt x="358" y="65"/>
                    <a:pt x="358" y="151"/>
                  </a:cubicBezTo>
                  <a:lnTo>
                    <a:pt x="358" y="395"/>
                  </a:lnTo>
                  <a:lnTo>
                    <a:pt x="256" y="395"/>
                  </a:lnTo>
                  <a:lnTo>
                    <a:pt x="256" y="188"/>
                  </a:lnTo>
                  <a:cubicBezTo>
                    <a:pt x="256" y="139"/>
                    <a:pt x="256" y="78"/>
                    <a:pt x="191" y="78"/>
                  </a:cubicBezTo>
                  <a:cubicBezTo>
                    <a:pt x="118" y="78"/>
                    <a:pt x="101" y="155"/>
                    <a:pt x="101" y="204"/>
                  </a:cubicBezTo>
                  <a:lnTo>
                    <a:pt x="101"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2" name="Freeform 731"/>
            <p:cNvSpPr>
              <a:spLocks noChangeArrowheads="1"/>
            </p:cNvSpPr>
            <p:nvPr/>
          </p:nvSpPr>
          <p:spPr bwMode="auto">
            <a:xfrm>
              <a:off x="1756" y="7303"/>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8 h 396"/>
                <a:gd name="T18" fmla="*/ 191 w 359"/>
                <a:gd name="T19" fmla="*/ 78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7"/>
                    <a:pt x="175" y="0"/>
                    <a:pt x="228" y="0"/>
                  </a:cubicBezTo>
                  <a:cubicBezTo>
                    <a:pt x="317" y="0"/>
                    <a:pt x="358" y="65"/>
                    <a:pt x="358" y="151"/>
                  </a:cubicBezTo>
                  <a:lnTo>
                    <a:pt x="358" y="395"/>
                  </a:lnTo>
                  <a:lnTo>
                    <a:pt x="256" y="395"/>
                  </a:lnTo>
                  <a:lnTo>
                    <a:pt x="256" y="188"/>
                  </a:lnTo>
                  <a:cubicBezTo>
                    <a:pt x="256" y="139"/>
                    <a:pt x="256" y="78"/>
                    <a:pt x="191" y="78"/>
                  </a:cubicBezTo>
                  <a:cubicBezTo>
                    <a:pt x="118" y="78"/>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3" name="Freeform 732"/>
            <p:cNvSpPr>
              <a:spLocks noChangeArrowheads="1"/>
            </p:cNvSpPr>
            <p:nvPr/>
          </p:nvSpPr>
          <p:spPr bwMode="auto">
            <a:xfrm>
              <a:off x="1862" y="7304"/>
              <a:ext cx="80" cy="89"/>
            </a:xfrm>
            <a:custGeom>
              <a:avLst/>
              <a:gdLst>
                <a:gd name="T0" fmla="*/ 354 w 359"/>
                <a:gd name="T1" fmla="*/ 387 h 396"/>
                <a:gd name="T2" fmla="*/ 256 w 359"/>
                <a:gd name="T3" fmla="*/ 387 h 396"/>
                <a:gd name="T4" fmla="*/ 256 w 359"/>
                <a:gd name="T5" fmla="*/ 334 h 396"/>
                <a:gd name="T6" fmla="*/ 256 w 359"/>
                <a:gd name="T7" fmla="*/ 334 h 396"/>
                <a:gd name="T8" fmla="*/ 130 w 359"/>
                <a:gd name="T9" fmla="*/ 395 h 396"/>
                <a:gd name="T10" fmla="*/ 0 w 359"/>
                <a:gd name="T11" fmla="*/ 245 h 396"/>
                <a:gd name="T12" fmla="*/ 0 w 359"/>
                <a:gd name="T13" fmla="*/ 0 h 396"/>
                <a:gd name="T14" fmla="*/ 102 w 359"/>
                <a:gd name="T15" fmla="*/ 0 h 396"/>
                <a:gd name="T16" fmla="*/ 102 w 359"/>
                <a:gd name="T17" fmla="*/ 208 h 396"/>
                <a:gd name="T18" fmla="*/ 167 w 359"/>
                <a:gd name="T19" fmla="*/ 318 h 396"/>
                <a:gd name="T20" fmla="*/ 256 w 359"/>
                <a:gd name="T21" fmla="*/ 192 h 396"/>
                <a:gd name="T22" fmla="*/ 256 w 359"/>
                <a:gd name="T23" fmla="*/ 4 h 396"/>
                <a:gd name="T24" fmla="*/ 358 w 359"/>
                <a:gd name="T25" fmla="*/ 4 h 396"/>
                <a:gd name="T26" fmla="*/ 358 w 359"/>
                <a:gd name="T27" fmla="*/ 387 h 396"/>
                <a:gd name="T28" fmla="*/ 354 w 359"/>
                <a:gd name="T29" fmla="*/ 38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354" y="387"/>
                  </a:moveTo>
                  <a:lnTo>
                    <a:pt x="256" y="387"/>
                  </a:lnTo>
                  <a:lnTo>
                    <a:pt x="256" y="334"/>
                  </a:lnTo>
                  <a:lnTo>
                    <a:pt x="256" y="334"/>
                  </a:lnTo>
                  <a:cubicBezTo>
                    <a:pt x="224" y="371"/>
                    <a:pt x="183" y="395"/>
                    <a:pt x="130" y="395"/>
                  </a:cubicBezTo>
                  <a:cubicBezTo>
                    <a:pt x="41" y="395"/>
                    <a:pt x="0" y="330"/>
                    <a:pt x="0" y="245"/>
                  </a:cubicBezTo>
                  <a:lnTo>
                    <a:pt x="0" y="0"/>
                  </a:lnTo>
                  <a:lnTo>
                    <a:pt x="102" y="0"/>
                  </a:lnTo>
                  <a:lnTo>
                    <a:pt x="102" y="208"/>
                  </a:lnTo>
                  <a:cubicBezTo>
                    <a:pt x="102" y="257"/>
                    <a:pt x="102" y="318"/>
                    <a:pt x="167" y="318"/>
                  </a:cubicBezTo>
                  <a:cubicBezTo>
                    <a:pt x="240" y="318"/>
                    <a:pt x="256" y="241"/>
                    <a:pt x="256" y="192"/>
                  </a:cubicBezTo>
                  <a:lnTo>
                    <a:pt x="256" y="4"/>
                  </a:lnTo>
                  <a:lnTo>
                    <a:pt x="358" y="4"/>
                  </a:lnTo>
                  <a:lnTo>
                    <a:pt x="358" y="387"/>
                  </a:lnTo>
                  <a:lnTo>
                    <a:pt x="354" y="38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4" name="Freeform 733"/>
            <p:cNvSpPr>
              <a:spLocks noChangeArrowheads="1"/>
            </p:cNvSpPr>
            <p:nvPr/>
          </p:nvSpPr>
          <p:spPr bwMode="auto">
            <a:xfrm>
              <a:off x="1960" y="7303"/>
              <a:ext cx="78" cy="91"/>
            </a:xfrm>
            <a:custGeom>
              <a:avLst/>
              <a:gdLst>
                <a:gd name="T0" fmla="*/ 40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4 h 404"/>
                <a:gd name="T30" fmla="*/ 48 w 347"/>
                <a:gd name="T31" fmla="*/ 114 h 404"/>
                <a:gd name="T32" fmla="*/ 40 w 347"/>
                <a:gd name="T33" fmla="*/ 29 h 404"/>
                <a:gd name="T34" fmla="*/ 158 w 347"/>
                <a:gd name="T35" fmla="*/ 326 h 404"/>
                <a:gd name="T36" fmla="*/ 228 w 347"/>
                <a:gd name="T37" fmla="*/ 293 h 404"/>
                <a:gd name="T38" fmla="*/ 248 w 347"/>
                <a:gd name="T39" fmla="*/ 212 h 404"/>
                <a:gd name="T40" fmla="*/ 203 w 347"/>
                <a:gd name="T41" fmla="*/ 212 h 404"/>
                <a:gd name="T42" fmla="*/ 93 w 347"/>
                <a:gd name="T43" fmla="*/ 277 h 404"/>
                <a:gd name="T44" fmla="*/ 158 w 347"/>
                <a:gd name="T45"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9"/>
                  </a:moveTo>
                  <a:cubicBezTo>
                    <a:pt x="81" y="13"/>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1"/>
                    <a:pt x="252" y="338"/>
                  </a:cubicBezTo>
                  <a:lnTo>
                    <a:pt x="252" y="338"/>
                  </a:lnTo>
                  <a:cubicBezTo>
                    <a:pt x="228" y="379"/>
                    <a:pt x="179" y="403"/>
                    <a:pt x="134" y="403"/>
                  </a:cubicBezTo>
                  <a:cubicBezTo>
                    <a:pt x="65" y="403"/>
                    <a:pt x="0" y="363"/>
                    <a:pt x="0" y="289"/>
                  </a:cubicBezTo>
                  <a:cubicBezTo>
                    <a:pt x="0" y="232"/>
                    <a:pt x="28" y="200"/>
                    <a:pt x="65" y="179"/>
                  </a:cubicBezTo>
                  <a:cubicBezTo>
                    <a:pt x="101" y="159"/>
                    <a:pt x="154" y="155"/>
                    <a:pt x="195" y="155"/>
                  </a:cubicBezTo>
                  <a:lnTo>
                    <a:pt x="252" y="155"/>
                  </a:lnTo>
                  <a:cubicBezTo>
                    <a:pt x="252" y="94"/>
                    <a:pt x="224" y="74"/>
                    <a:pt x="167" y="74"/>
                  </a:cubicBezTo>
                  <a:cubicBezTo>
                    <a:pt x="126" y="74"/>
                    <a:pt x="81" y="90"/>
                    <a:pt x="48" y="114"/>
                  </a:cubicBezTo>
                  <a:lnTo>
                    <a:pt x="40" y="29"/>
                  </a:lnTo>
                  <a:close/>
                  <a:moveTo>
                    <a:pt x="158" y="326"/>
                  </a:moveTo>
                  <a:cubicBezTo>
                    <a:pt x="191" y="326"/>
                    <a:pt x="211" y="314"/>
                    <a:pt x="228" y="293"/>
                  </a:cubicBezTo>
                  <a:cubicBezTo>
                    <a:pt x="244" y="273"/>
                    <a:pt x="248" y="245"/>
                    <a:pt x="248" y="212"/>
                  </a:cubicBezTo>
                  <a:lnTo>
                    <a:pt x="203" y="212"/>
                  </a:lnTo>
                  <a:cubicBezTo>
                    <a:pt x="158" y="212"/>
                    <a:pt x="93" y="220"/>
                    <a:pt x="93" y="277"/>
                  </a:cubicBezTo>
                  <a:cubicBezTo>
                    <a:pt x="97" y="314"/>
                    <a:pt x="122" y="326"/>
                    <a:pt x="158"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5" name="Freeform 734"/>
            <p:cNvSpPr>
              <a:spLocks noChangeArrowheads="1"/>
            </p:cNvSpPr>
            <p:nvPr/>
          </p:nvSpPr>
          <p:spPr bwMode="auto">
            <a:xfrm>
              <a:off x="2060" y="7264"/>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6" name="Freeform 735"/>
            <p:cNvSpPr>
              <a:spLocks noChangeArrowheads="1"/>
            </p:cNvSpPr>
            <p:nvPr/>
          </p:nvSpPr>
          <p:spPr bwMode="auto">
            <a:xfrm>
              <a:off x="2155" y="7273"/>
              <a:ext cx="66" cy="117"/>
            </a:xfrm>
            <a:custGeom>
              <a:avLst/>
              <a:gdLst>
                <a:gd name="T0" fmla="*/ 4 w 294"/>
                <a:gd name="T1" fmla="*/ 0 h 522"/>
                <a:gd name="T2" fmla="*/ 293 w 294"/>
                <a:gd name="T3" fmla="*/ 0 h 522"/>
                <a:gd name="T4" fmla="*/ 293 w 294"/>
                <a:gd name="T5" fmla="*/ 81 h 522"/>
                <a:gd name="T6" fmla="*/ 106 w 294"/>
                <a:gd name="T7" fmla="*/ 81 h 522"/>
                <a:gd name="T8" fmla="*/ 106 w 294"/>
                <a:gd name="T9" fmla="*/ 212 h 522"/>
                <a:gd name="T10" fmla="*/ 281 w 294"/>
                <a:gd name="T11" fmla="*/ 212 h 522"/>
                <a:gd name="T12" fmla="*/ 281 w 294"/>
                <a:gd name="T13" fmla="*/ 293 h 522"/>
                <a:gd name="T14" fmla="*/ 106 w 294"/>
                <a:gd name="T15" fmla="*/ 293 h 522"/>
                <a:gd name="T16" fmla="*/ 106 w 294"/>
                <a:gd name="T17" fmla="*/ 521 h 522"/>
                <a:gd name="T18" fmla="*/ 0 w 294"/>
                <a:gd name="T19" fmla="*/ 521 h 522"/>
                <a:gd name="T20" fmla="*/ 0 w 294"/>
                <a:gd name="T21" fmla="*/ 0 h 522"/>
                <a:gd name="T22" fmla="*/ 4 w 294"/>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 h="522">
                  <a:moveTo>
                    <a:pt x="4" y="0"/>
                  </a:moveTo>
                  <a:lnTo>
                    <a:pt x="293" y="0"/>
                  </a:lnTo>
                  <a:lnTo>
                    <a:pt x="293" y="81"/>
                  </a:lnTo>
                  <a:lnTo>
                    <a:pt x="106" y="81"/>
                  </a:lnTo>
                  <a:lnTo>
                    <a:pt x="106" y="212"/>
                  </a:lnTo>
                  <a:lnTo>
                    <a:pt x="281" y="212"/>
                  </a:lnTo>
                  <a:lnTo>
                    <a:pt x="281" y="293"/>
                  </a:lnTo>
                  <a:lnTo>
                    <a:pt x="106" y="293"/>
                  </a:lnTo>
                  <a:lnTo>
                    <a:pt x="106" y="521"/>
                  </a:lnTo>
                  <a:lnTo>
                    <a:pt x="0" y="521"/>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7" name="Freeform 736"/>
            <p:cNvSpPr>
              <a:spLocks noChangeArrowheads="1"/>
            </p:cNvSpPr>
            <p:nvPr/>
          </p:nvSpPr>
          <p:spPr bwMode="auto">
            <a:xfrm>
              <a:off x="2241" y="7273"/>
              <a:ext cx="70" cy="117"/>
            </a:xfrm>
            <a:custGeom>
              <a:avLst/>
              <a:gdLst>
                <a:gd name="T0" fmla="*/ 0 w 311"/>
                <a:gd name="T1" fmla="*/ 0 h 522"/>
                <a:gd name="T2" fmla="*/ 106 w 311"/>
                <a:gd name="T3" fmla="*/ 0 h 522"/>
                <a:gd name="T4" fmla="*/ 106 w 311"/>
                <a:gd name="T5" fmla="*/ 440 h 522"/>
                <a:gd name="T6" fmla="*/ 310 w 311"/>
                <a:gd name="T7" fmla="*/ 440 h 522"/>
                <a:gd name="T8" fmla="*/ 310 w 311"/>
                <a:gd name="T9" fmla="*/ 521 h 522"/>
                <a:gd name="T10" fmla="*/ 0 w 311"/>
                <a:gd name="T11" fmla="*/ 521 h 522"/>
                <a:gd name="T12" fmla="*/ 0 w 311"/>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311" h="522">
                  <a:moveTo>
                    <a:pt x="0" y="0"/>
                  </a:moveTo>
                  <a:lnTo>
                    <a:pt x="106" y="0"/>
                  </a:lnTo>
                  <a:lnTo>
                    <a:pt x="106" y="440"/>
                  </a:lnTo>
                  <a:lnTo>
                    <a:pt x="310" y="440"/>
                  </a:lnTo>
                  <a:lnTo>
                    <a:pt x="310" y="521"/>
                  </a:lnTo>
                  <a:lnTo>
                    <a:pt x="0" y="521"/>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8" name="Freeform 737"/>
            <p:cNvSpPr>
              <a:spLocks noChangeArrowheads="1"/>
            </p:cNvSpPr>
            <p:nvPr/>
          </p:nvSpPr>
          <p:spPr bwMode="auto">
            <a:xfrm>
              <a:off x="2323" y="7271"/>
              <a:ext cx="76" cy="122"/>
            </a:xfrm>
            <a:custGeom>
              <a:avLst/>
              <a:gdLst>
                <a:gd name="T0" fmla="*/ 297 w 339"/>
                <a:gd name="T1" fmla="*/ 106 h 542"/>
                <a:gd name="T2" fmla="*/ 191 w 339"/>
                <a:gd name="T3" fmla="*/ 81 h 542"/>
                <a:gd name="T4" fmla="*/ 110 w 339"/>
                <a:gd name="T5" fmla="*/ 155 h 542"/>
                <a:gd name="T6" fmla="*/ 338 w 339"/>
                <a:gd name="T7" fmla="*/ 383 h 542"/>
                <a:gd name="T8" fmla="*/ 142 w 339"/>
                <a:gd name="T9" fmla="*/ 541 h 542"/>
                <a:gd name="T10" fmla="*/ 8 w 339"/>
                <a:gd name="T11" fmla="*/ 521 h 542"/>
                <a:gd name="T12" fmla="*/ 16 w 339"/>
                <a:gd name="T13" fmla="*/ 427 h 542"/>
                <a:gd name="T14" fmla="*/ 134 w 339"/>
                <a:gd name="T15" fmla="*/ 460 h 542"/>
                <a:gd name="T16" fmla="*/ 228 w 339"/>
                <a:gd name="T17" fmla="*/ 391 h 542"/>
                <a:gd name="T18" fmla="*/ 0 w 339"/>
                <a:gd name="T19" fmla="*/ 159 h 542"/>
                <a:gd name="T20" fmla="*/ 183 w 339"/>
                <a:gd name="T21" fmla="*/ 0 h 542"/>
                <a:gd name="T22" fmla="*/ 309 w 339"/>
                <a:gd name="T23" fmla="*/ 20 h 542"/>
                <a:gd name="T24" fmla="*/ 297 w 339"/>
                <a:gd name="T25" fmla="*/ 10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2">
                  <a:moveTo>
                    <a:pt x="297" y="106"/>
                  </a:moveTo>
                  <a:cubicBezTo>
                    <a:pt x="264" y="93"/>
                    <a:pt x="228" y="81"/>
                    <a:pt x="191" y="81"/>
                  </a:cubicBezTo>
                  <a:cubicBezTo>
                    <a:pt x="154" y="81"/>
                    <a:pt x="110" y="98"/>
                    <a:pt x="110" y="155"/>
                  </a:cubicBezTo>
                  <a:cubicBezTo>
                    <a:pt x="110" y="244"/>
                    <a:pt x="338" y="207"/>
                    <a:pt x="338" y="383"/>
                  </a:cubicBezTo>
                  <a:cubicBezTo>
                    <a:pt x="338" y="497"/>
                    <a:pt x="248" y="541"/>
                    <a:pt x="142" y="541"/>
                  </a:cubicBezTo>
                  <a:cubicBezTo>
                    <a:pt x="85" y="541"/>
                    <a:pt x="61" y="533"/>
                    <a:pt x="8" y="521"/>
                  </a:cubicBezTo>
                  <a:lnTo>
                    <a:pt x="16" y="427"/>
                  </a:lnTo>
                  <a:cubicBezTo>
                    <a:pt x="53" y="448"/>
                    <a:pt x="93" y="460"/>
                    <a:pt x="134" y="460"/>
                  </a:cubicBezTo>
                  <a:cubicBezTo>
                    <a:pt x="175" y="460"/>
                    <a:pt x="228" y="440"/>
                    <a:pt x="228" y="391"/>
                  </a:cubicBezTo>
                  <a:cubicBezTo>
                    <a:pt x="228" y="293"/>
                    <a:pt x="0" y="334"/>
                    <a:pt x="0" y="159"/>
                  </a:cubicBezTo>
                  <a:cubicBezTo>
                    <a:pt x="0" y="41"/>
                    <a:pt x="89" y="0"/>
                    <a:pt x="183" y="0"/>
                  </a:cubicBezTo>
                  <a:cubicBezTo>
                    <a:pt x="228" y="0"/>
                    <a:pt x="269" y="4"/>
                    <a:pt x="309" y="20"/>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9" name="Freeform 738"/>
            <p:cNvSpPr>
              <a:spLocks noChangeArrowheads="1"/>
            </p:cNvSpPr>
            <p:nvPr/>
          </p:nvSpPr>
          <p:spPr bwMode="auto">
            <a:xfrm>
              <a:off x="2456" y="7280"/>
              <a:ext cx="61" cy="114"/>
            </a:xfrm>
            <a:custGeom>
              <a:avLst/>
              <a:gdLst>
                <a:gd name="T0" fmla="*/ 73 w 274"/>
                <a:gd name="T1" fmla="*/ 183 h 505"/>
                <a:gd name="T2" fmla="*/ 0 w 274"/>
                <a:gd name="T3" fmla="*/ 183 h 505"/>
                <a:gd name="T4" fmla="*/ 0 w 274"/>
                <a:gd name="T5" fmla="*/ 109 h 505"/>
                <a:gd name="T6" fmla="*/ 73 w 274"/>
                <a:gd name="T7" fmla="*/ 109 h 505"/>
                <a:gd name="T8" fmla="*/ 73 w 274"/>
                <a:gd name="T9" fmla="*/ 32 h 505"/>
                <a:gd name="T10" fmla="*/ 175 w 274"/>
                <a:gd name="T11" fmla="*/ 0 h 505"/>
                <a:gd name="T12" fmla="*/ 175 w 274"/>
                <a:gd name="T13" fmla="*/ 109 h 505"/>
                <a:gd name="T14" fmla="*/ 265 w 274"/>
                <a:gd name="T15" fmla="*/ 109 h 505"/>
                <a:gd name="T16" fmla="*/ 265 w 274"/>
                <a:gd name="T17" fmla="*/ 183 h 505"/>
                <a:gd name="T18" fmla="*/ 175 w 274"/>
                <a:gd name="T19" fmla="*/ 183 h 505"/>
                <a:gd name="T20" fmla="*/ 175 w 274"/>
                <a:gd name="T21" fmla="*/ 362 h 505"/>
                <a:gd name="T22" fmla="*/ 224 w 274"/>
                <a:gd name="T23" fmla="*/ 427 h 505"/>
                <a:gd name="T24" fmla="*/ 269 w 274"/>
                <a:gd name="T25" fmla="*/ 415 h 505"/>
                <a:gd name="T26" fmla="*/ 273 w 274"/>
                <a:gd name="T27" fmla="*/ 496 h 505"/>
                <a:gd name="T28" fmla="*/ 200 w 274"/>
                <a:gd name="T29" fmla="*/ 504 h 505"/>
                <a:gd name="T30" fmla="*/ 78 w 274"/>
                <a:gd name="T31" fmla="*/ 378 h 505"/>
                <a:gd name="T32" fmla="*/ 78 w 274"/>
                <a:gd name="T33" fmla="*/ 183 h 505"/>
                <a:gd name="T34" fmla="*/ 73 w 274"/>
                <a:gd name="T35" fmla="*/ 18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5">
                  <a:moveTo>
                    <a:pt x="73" y="183"/>
                  </a:moveTo>
                  <a:lnTo>
                    <a:pt x="0" y="183"/>
                  </a:lnTo>
                  <a:lnTo>
                    <a:pt x="0" y="109"/>
                  </a:lnTo>
                  <a:lnTo>
                    <a:pt x="73" y="109"/>
                  </a:lnTo>
                  <a:lnTo>
                    <a:pt x="73" y="32"/>
                  </a:lnTo>
                  <a:lnTo>
                    <a:pt x="175" y="0"/>
                  </a:lnTo>
                  <a:lnTo>
                    <a:pt x="175" y="109"/>
                  </a:lnTo>
                  <a:lnTo>
                    <a:pt x="265" y="109"/>
                  </a:lnTo>
                  <a:lnTo>
                    <a:pt x="265" y="183"/>
                  </a:lnTo>
                  <a:lnTo>
                    <a:pt x="175" y="183"/>
                  </a:lnTo>
                  <a:lnTo>
                    <a:pt x="175" y="362"/>
                  </a:lnTo>
                  <a:cubicBezTo>
                    <a:pt x="175" y="394"/>
                    <a:pt x="183" y="427"/>
                    <a:pt x="224" y="427"/>
                  </a:cubicBezTo>
                  <a:cubicBezTo>
                    <a:pt x="240" y="427"/>
                    <a:pt x="261" y="423"/>
                    <a:pt x="269" y="415"/>
                  </a:cubicBezTo>
                  <a:lnTo>
                    <a:pt x="273" y="496"/>
                  </a:lnTo>
                  <a:cubicBezTo>
                    <a:pt x="253" y="500"/>
                    <a:pt x="228" y="504"/>
                    <a:pt x="200" y="504"/>
                  </a:cubicBezTo>
                  <a:cubicBezTo>
                    <a:pt x="122" y="504"/>
                    <a:pt x="78" y="456"/>
                    <a:pt x="78" y="378"/>
                  </a:cubicBezTo>
                  <a:lnTo>
                    <a:pt x="78" y="183"/>
                  </a:ln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0" name="Freeform 739"/>
            <p:cNvSpPr>
              <a:spLocks noChangeArrowheads="1"/>
            </p:cNvSpPr>
            <p:nvPr/>
          </p:nvSpPr>
          <p:spPr bwMode="auto">
            <a:xfrm>
              <a:off x="2533" y="7304"/>
              <a:ext cx="80" cy="89"/>
            </a:xfrm>
            <a:custGeom>
              <a:avLst/>
              <a:gdLst>
                <a:gd name="T0" fmla="*/ 350 w 359"/>
                <a:gd name="T1" fmla="*/ 387 h 396"/>
                <a:gd name="T2" fmla="*/ 257 w 359"/>
                <a:gd name="T3" fmla="*/ 387 h 396"/>
                <a:gd name="T4" fmla="*/ 257 w 359"/>
                <a:gd name="T5" fmla="*/ 334 h 396"/>
                <a:gd name="T6" fmla="*/ 257 w 359"/>
                <a:gd name="T7" fmla="*/ 334 h 396"/>
                <a:gd name="T8" fmla="*/ 130 w 359"/>
                <a:gd name="T9" fmla="*/ 395 h 396"/>
                <a:gd name="T10" fmla="*/ 0 w 359"/>
                <a:gd name="T11" fmla="*/ 245 h 396"/>
                <a:gd name="T12" fmla="*/ 0 w 359"/>
                <a:gd name="T13" fmla="*/ 0 h 396"/>
                <a:gd name="T14" fmla="*/ 102 w 359"/>
                <a:gd name="T15" fmla="*/ 0 h 396"/>
                <a:gd name="T16" fmla="*/ 102 w 359"/>
                <a:gd name="T17" fmla="*/ 208 h 396"/>
                <a:gd name="T18" fmla="*/ 167 w 359"/>
                <a:gd name="T19" fmla="*/ 318 h 396"/>
                <a:gd name="T20" fmla="*/ 257 w 359"/>
                <a:gd name="T21" fmla="*/ 192 h 396"/>
                <a:gd name="T22" fmla="*/ 257 w 359"/>
                <a:gd name="T23" fmla="*/ 4 h 396"/>
                <a:gd name="T24" fmla="*/ 358 w 359"/>
                <a:gd name="T25" fmla="*/ 4 h 396"/>
                <a:gd name="T26" fmla="*/ 358 w 359"/>
                <a:gd name="T27" fmla="*/ 387 h 396"/>
                <a:gd name="T28" fmla="*/ 350 w 359"/>
                <a:gd name="T29" fmla="*/ 38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350" y="387"/>
                  </a:moveTo>
                  <a:lnTo>
                    <a:pt x="257" y="387"/>
                  </a:lnTo>
                  <a:lnTo>
                    <a:pt x="257" y="334"/>
                  </a:lnTo>
                  <a:lnTo>
                    <a:pt x="257" y="334"/>
                  </a:lnTo>
                  <a:cubicBezTo>
                    <a:pt x="224" y="371"/>
                    <a:pt x="183" y="395"/>
                    <a:pt x="130" y="395"/>
                  </a:cubicBezTo>
                  <a:cubicBezTo>
                    <a:pt x="41" y="395"/>
                    <a:pt x="0" y="330"/>
                    <a:pt x="0" y="245"/>
                  </a:cubicBezTo>
                  <a:lnTo>
                    <a:pt x="0" y="0"/>
                  </a:lnTo>
                  <a:lnTo>
                    <a:pt x="102" y="0"/>
                  </a:lnTo>
                  <a:lnTo>
                    <a:pt x="102" y="208"/>
                  </a:lnTo>
                  <a:cubicBezTo>
                    <a:pt x="102" y="257"/>
                    <a:pt x="102" y="318"/>
                    <a:pt x="167" y="318"/>
                  </a:cubicBezTo>
                  <a:cubicBezTo>
                    <a:pt x="240" y="318"/>
                    <a:pt x="257" y="241"/>
                    <a:pt x="257" y="192"/>
                  </a:cubicBezTo>
                  <a:lnTo>
                    <a:pt x="257" y="4"/>
                  </a:lnTo>
                  <a:lnTo>
                    <a:pt x="358" y="4"/>
                  </a:lnTo>
                  <a:lnTo>
                    <a:pt x="358" y="387"/>
                  </a:lnTo>
                  <a:lnTo>
                    <a:pt x="350" y="38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1" name="Freeform 740"/>
            <p:cNvSpPr>
              <a:spLocks noChangeArrowheads="1"/>
            </p:cNvSpPr>
            <p:nvPr/>
          </p:nvSpPr>
          <p:spPr bwMode="auto">
            <a:xfrm>
              <a:off x="2636" y="7303"/>
              <a:ext cx="51" cy="90"/>
            </a:xfrm>
            <a:custGeom>
              <a:avLst/>
              <a:gdLst>
                <a:gd name="T0" fmla="*/ 0 w 229"/>
                <a:gd name="T1" fmla="*/ 8 h 400"/>
                <a:gd name="T2" fmla="*/ 90 w 229"/>
                <a:gd name="T3" fmla="*/ 8 h 400"/>
                <a:gd name="T4" fmla="*/ 90 w 229"/>
                <a:gd name="T5" fmla="*/ 98 h 400"/>
                <a:gd name="T6" fmla="*/ 90 w 229"/>
                <a:gd name="T7" fmla="*/ 98 h 400"/>
                <a:gd name="T8" fmla="*/ 196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8"/>
                  </a:lnTo>
                  <a:lnTo>
                    <a:pt x="90" y="98"/>
                  </a:lnTo>
                  <a:cubicBezTo>
                    <a:pt x="94" y="61"/>
                    <a:pt x="135" y="0"/>
                    <a:pt x="196" y="0"/>
                  </a:cubicBezTo>
                  <a:cubicBezTo>
                    <a:pt x="204" y="0"/>
                    <a:pt x="216" y="0"/>
                    <a:pt x="228" y="4"/>
                  </a:cubicBezTo>
                  <a:lnTo>
                    <a:pt x="228" y="106"/>
                  </a:lnTo>
                  <a:cubicBezTo>
                    <a:pt x="220" y="102"/>
                    <a:pt x="200"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2" name="Freeform 741"/>
            <p:cNvSpPr>
              <a:spLocks noChangeArrowheads="1"/>
            </p:cNvSpPr>
            <p:nvPr/>
          </p:nvSpPr>
          <p:spPr bwMode="auto">
            <a:xfrm>
              <a:off x="2705" y="7303"/>
              <a:ext cx="79" cy="89"/>
            </a:xfrm>
            <a:custGeom>
              <a:avLst/>
              <a:gdLst>
                <a:gd name="T0" fmla="*/ 0 w 352"/>
                <a:gd name="T1" fmla="*/ 8 h 396"/>
                <a:gd name="T2" fmla="*/ 94 w 352"/>
                <a:gd name="T3" fmla="*/ 8 h 396"/>
                <a:gd name="T4" fmla="*/ 94 w 352"/>
                <a:gd name="T5" fmla="*/ 61 h 396"/>
                <a:gd name="T6" fmla="*/ 94 w 352"/>
                <a:gd name="T7" fmla="*/ 61 h 396"/>
                <a:gd name="T8" fmla="*/ 220 w 352"/>
                <a:gd name="T9" fmla="*/ 0 h 396"/>
                <a:gd name="T10" fmla="*/ 351 w 352"/>
                <a:gd name="T11" fmla="*/ 151 h 396"/>
                <a:gd name="T12" fmla="*/ 351 w 352"/>
                <a:gd name="T13" fmla="*/ 395 h 396"/>
                <a:gd name="T14" fmla="*/ 249 w 352"/>
                <a:gd name="T15" fmla="*/ 395 h 396"/>
                <a:gd name="T16" fmla="*/ 249 w 352"/>
                <a:gd name="T17" fmla="*/ 188 h 396"/>
                <a:gd name="T18" fmla="*/ 184 w 352"/>
                <a:gd name="T19" fmla="*/ 78 h 396"/>
                <a:gd name="T20" fmla="*/ 94 w 352"/>
                <a:gd name="T21" fmla="*/ 204 h 396"/>
                <a:gd name="T22" fmla="*/ 94 w 352"/>
                <a:gd name="T23" fmla="*/ 391 h 396"/>
                <a:gd name="T24" fmla="*/ 0 w 352"/>
                <a:gd name="T25" fmla="*/ 391 h 396"/>
                <a:gd name="T26" fmla="*/ 0 w 352"/>
                <a:gd name="T27"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396">
                  <a:moveTo>
                    <a:pt x="0" y="8"/>
                  </a:moveTo>
                  <a:lnTo>
                    <a:pt x="94" y="8"/>
                  </a:lnTo>
                  <a:lnTo>
                    <a:pt x="94" y="61"/>
                  </a:lnTo>
                  <a:lnTo>
                    <a:pt x="94" y="61"/>
                  </a:lnTo>
                  <a:cubicBezTo>
                    <a:pt x="127" y="17"/>
                    <a:pt x="167" y="0"/>
                    <a:pt x="220" y="0"/>
                  </a:cubicBezTo>
                  <a:cubicBezTo>
                    <a:pt x="310" y="0"/>
                    <a:pt x="351" y="65"/>
                    <a:pt x="351" y="151"/>
                  </a:cubicBezTo>
                  <a:lnTo>
                    <a:pt x="351" y="395"/>
                  </a:lnTo>
                  <a:lnTo>
                    <a:pt x="249" y="395"/>
                  </a:lnTo>
                  <a:lnTo>
                    <a:pt x="249" y="188"/>
                  </a:lnTo>
                  <a:cubicBezTo>
                    <a:pt x="249" y="139"/>
                    <a:pt x="249" y="78"/>
                    <a:pt x="184" y="78"/>
                  </a:cubicBezTo>
                  <a:cubicBezTo>
                    <a:pt x="110" y="78"/>
                    <a:pt x="94" y="155"/>
                    <a:pt x="94" y="204"/>
                  </a:cubicBezTo>
                  <a:lnTo>
                    <a:pt x="94" y="391"/>
                  </a:lnTo>
                  <a:lnTo>
                    <a:pt x="0" y="391"/>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3" name="Freeform 742"/>
            <p:cNvSpPr>
              <a:spLocks noChangeArrowheads="1"/>
            </p:cNvSpPr>
            <p:nvPr/>
          </p:nvSpPr>
          <p:spPr bwMode="auto">
            <a:xfrm>
              <a:off x="2803" y="7302"/>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7" y="403"/>
                    <a:pt x="0" y="314"/>
                    <a:pt x="0" y="204"/>
                  </a:cubicBezTo>
                  <a:cubicBezTo>
                    <a:pt x="0" y="78"/>
                    <a:pt x="90" y="0"/>
                    <a:pt x="204" y="0"/>
                  </a:cubicBezTo>
                  <a:close/>
                  <a:moveTo>
                    <a:pt x="204" y="326"/>
                  </a:moveTo>
                  <a:cubicBezTo>
                    <a:pt x="281" y="326"/>
                    <a:pt x="301" y="257"/>
                    <a:pt x="301" y="192"/>
                  </a:cubicBezTo>
                  <a:cubicBezTo>
                    <a:pt x="301" y="131"/>
                    <a:pt x="269" y="78"/>
                    <a:pt x="204" y="78"/>
                  </a:cubicBezTo>
                  <a:cubicBezTo>
                    <a:pt x="139" y="78"/>
                    <a:pt x="106" y="135"/>
                    <a:pt x="106" y="192"/>
                  </a:cubicBezTo>
                  <a:cubicBezTo>
                    <a:pt x="106" y="257"/>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4" name="Freeform 743"/>
            <p:cNvSpPr>
              <a:spLocks noChangeArrowheads="1"/>
            </p:cNvSpPr>
            <p:nvPr/>
          </p:nvSpPr>
          <p:spPr bwMode="auto">
            <a:xfrm>
              <a:off x="2902" y="7305"/>
              <a:ext cx="91" cy="87"/>
            </a:xfrm>
            <a:custGeom>
              <a:avLst/>
              <a:gdLst>
                <a:gd name="T0" fmla="*/ 0 w 404"/>
                <a:gd name="T1" fmla="*/ 0 h 388"/>
                <a:gd name="T2" fmla="*/ 110 w 404"/>
                <a:gd name="T3" fmla="*/ 0 h 388"/>
                <a:gd name="T4" fmla="*/ 207 w 404"/>
                <a:gd name="T5" fmla="*/ 281 h 388"/>
                <a:gd name="T6" fmla="*/ 207 w 404"/>
                <a:gd name="T7" fmla="*/ 281 h 388"/>
                <a:gd name="T8" fmla="*/ 301 w 404"/>
                <a:gd name="T9" fmla="*/ 0 h 388"/>
                <a:gd name="T10" fmla="*/ 403 w 404"/>
                <a:gd name="T11" fmla="*/ 0 h 388"/>
                <a:gd name="T12" fmla="*/ 260 w 404"/>
                <a:gd name="T13" fmla="*/ 387 h 388"/>
                <a:gd name="T14" fmla="*/ 146 w 404"/>
                <a:gd name="T15" fmla="*/ 387 h 388"/>
                <a:gd name="T16" fmla="*/ 0 w 404"/>
                <a:gd name="T17"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388">
                  <a:moveTo>
                    <a:pt x="0" y="0"/>
                  </a:moveTo>
                  <a:lnTo>
                    <a:pt x="110" y="0"/>
                  </a:lnTo>
                  <a:lnTo>
                    <a:pt x="207" y="281"/>
                  </a:lnTo>
                  <a:lnTo>
                    <a:pt x="207" y="281"/>
                  </a:lnTo>
                  <a:lnTo>
                    <a:pt x="301" y="0"/>
                  </a:lnTo>
                  <a:lnTo>
                    <a:pt x="403" y="0"/>
                  </a:lnTo>
                  <a:lnTo>
                    <a:pt x="260" y="387"/>
                  </a:lnTo>
                  <a:lnTo>
                    <a:pt x="146"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5" name="Freeform 744"/>
            <p:cNvSpPr>
              <a:spLocks noChangeArrowheads="1"/>
            </p:cNvSpPr>
            <p:nvPr/>
          </p:nvSpPr>
          <p:spPr bwMode="auto">
            <a:xfrm>
              <a:off x="3000" y="7303"/>
              <a:ext cx="82" cy="91"/>
            </a:xfrm>
            <a:custGeom>
              <a:avLst/>
              <a:gdLst>
                <a:gd name="T0" fmla="*/ 338 w 364"/>
                <a:gd name="T1" fmla="*/ 371 h 404"/>
                <a:gd name="T2" fmla="*/ 204 w 364"/>
                <a:gd name="T3" fmla="*/ 403 h 404"/>
                <a:gd name="T4" fmla="*/ 0 w 364"/>
                <a:gd name="T5" fmla="*/ 204 h 404"/>
                <a:gd name="T6" fmla="*/ 180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73 w 364"/>
                <a:gd name="T21" fmla="*/ 163 h 404"/>
                <a:gd name="T22" fmla="*/ 192 w 364"/>
                <a:gd name="T23" fmla="*/ 74 h 404"/>
                <a:gd name="T24" fmla="*/ 102 w 364"/>
                <a:gd name="T25" fmla="*/ 163 h 404"/>
                <a:gd name="T26" fmla="*/ 273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2" y="391"/>
                    <a:pt x="261" y="403"/>
                    <a:pt x="204" y="403"/>
                  </a:cubicBezTo>
                  <a:cubicBezTo>
                    <a:pt x="78" y="403"/>
                    <a:pt x="0" y="330"/>
                    <a:pt x="0" y="204"/>
                  </a:cubicBezTo>
                  <a:cubicBezTo>
                    <a:pt x="0" y="94"/>
                    <a:pt x="61" y="0"/>
                    <a:pt x="180" y="0"/>
                  </a:cubicBezTo>
                  <a:cubicBezTo>
                    <a:pt x="322" y="0"/>
                    <a:pt x="363" y="98"/>
                    <a:pt x="363" y="232"/>
                  </a:cubicBezTo>
                  <a:lnTo>
                    <a:pt x="94" y="232"/>
                  </a:lnTo>
                  <a:cubicBezTo>
                    <a:pt x="98" y="293"/>
                    <a:pt x="143" y="330"/>
                    <a:pt x="204" y="330"/>
                  </a:cubicBezTo>
                  <a:cubicBezTo>
                    <a:pt x="253" y="330"/>
                    <a:pt x="294" y="314"/>
                    <a:pt x="330" y="289"/>
                  </a:cubicBezTo>
                  <a:lnTo>
                    <a:pt x="330" y="371"/>
                  </a:lnTo>
                  <a:lnTo>
                    <a:pt x="338" y="371"/>
                  </a:lnTo>
                  <a:close/>
                  <a:moveTo>
                    <a:pt x="273" y="163"/>
                  </a:moveTo>
                  <a:cubicBezTo>
                    <a:pt x="269" y="114"/>
                    <a:pt x="249" y="74"/>
                    <a:pt x="192" y="74"/>
                  </a:cubicBezTo>
                  <a:cubicBezTo>
                    <a:pt x="135" y="74"/>
                    <a:pt x="106" y="114"/>
                    <a:pt x="102" y="163"/>
                  </a:cubicBezTo>
                  <a:lnTo>
                    <a:pt x="273"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6" name="Freeform 745"/>
            <p:cNvSpPr>
              <a:spLocks noChangeArrowheads="1"/>
            </p:cNvSpPr>
            <p:nvPr/>
          </p:nvSpPr>
          <p:spPr bwMode="auto">
            <a:xfrm>
              <a:off x="3102" y="7303"/>
              <a:ext cx="51" cy="90"/>
            </a:xfrm>
            <a:custGeom>
              <a:avLst/>
              <a:gdLst>
                <a:gd name="T0" fmla="*/ 0 w 229"/>
                <a:gd name="T1" fmla="*/ 8 h 400"/>
                <a:gd name="T2" fmla="*/ 90 w 229"/>
                <a:gd name="T3" fmla="*/ 8 h 400"/>
                <a:gd name="T4" fmla="*/ 90 w 229"/>
                <a:gd name="T5" fmla="*/ 98 h 400"/>
                <a:gd name="T6" fmla="*/ 90 w 229"/>
                <a:gd name="T7" fmla="*/ 98 h 400"/>
                <a:gd name="T8" fmla="*/ 196 w 229"/>
                <a:gd name="T9" fmla="*/ 0 h 400"/>
                <a:gd name="T10" fmla="*/ 228 w 229"/>
                <a:gd name="T11" fmla="*/ 4 h 400"/>
                <a:gd name="T12" fmla="*/ 228 w 229"/>
                <a:gd name="T13" fmla="*/ 106 h 400"/>
                <a:gd name="T14" fmla="*/ 184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8"/>
                  </a:lnTo>
                  <a:lnTo>
                    <a:pt x="90" y="98"/>
                  </a:lnTo>
                  <a:cubicBezTo>
                    <a:pt x="94" y="61"/>
                    <a:pt x="135" y="0"/>
                    <a:pt x="196" y="0"/>
                  </a:cubicBezTo>
                  <a:cubicBezTo>
                    <a:pt x="204" y="0"/>
                    <a:pt x="216" y="0"/>
                    <a:pt x="228" y="4"/>
                  </a:cubicBezTo>
                  <a:lnTo>
                    <a:pt x="228" y="106"/>
                  </a:lnTo>
                  <a:cubicBezTo>
                    <a:pt x="220" y="102"/>
                    <a:pt x="200" y="98"/>
                    <a:pt x="184"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7" name="Freeform 746"/>
            <p:cNvSpPr>
              <a:spLocks noChangeArrowheads="1"/>
            </p:cNvSpPr>
            <p:nvPr/>
          </p:nvSpPr>
          <p:spPr bwMode="auto">
            <a:xfrm>
              <a:off x="409" y="7641"/>
              <a:ext cx="80" cy="118"/>
            </a:xfrm>
            <a:custGeom>
              <a:avLst/>
              <a:gdLst>
                <a:gd name="T0" fmla="*/ 4 w 359"/>
                <a:gd name="T1" fmla="*/ 0 h 526"/>
                <a:gd name="T2" fmla="*/ 139 w 359"/>
                <a:gd name="T3" fmla="*/ 0 h 526"/>
                <a:gd name="T4" fmla="*/ 358 w 359"/>
                <a:gd name="T5" fmla="*/ 158 h 526"/>
                <a:gd name="T6" fmla="*/ 155 w 359"/>
                <a:gd name="T7" fmla="*/ 325 h 526"/>
                <a:gd name="T8" fmla="*/ 106 w 359"/>
                <a:gd name="T9" fmla="*/ 325 h 526"/>
                <a:gd name="T10" fmla="*/ 106 w 359"/>
                <a:gd name="T11" fmla="*/ 525 h 526"/>
                <a:gd name="T12" fmla="*/ 0 w 359"/>
                <a:gd name="T13" fmla="*/ 525 h 526"/>
                <a:gd name="T14" fmla="*/ 0 w 359"/>
                <a:gd name="T15" fmla="*/ 0 h 526"/>
                <a:gd name="T16" fmla="*/ 4 w 359"/>
                <a:gd name="T17" fmla="*/ 0 h 526"/>
                <a:gd name="T18" fmla="*/ 106 w 359"/>
                <a:gd name="T19" fmla="*/ 240 h 526"/>
                <a:gd name="T20" fmla="*/ 147 w 359"/>
                <a:gd name="T21" fmla="*/ 240 h 526"/>
                <a:gd name="T22" fmla="*/ 244 w 359"/>
                <a:gd name="T23" fmla="*/ 162 h 526"/>
                <a:gd name="T24" fmla="*/ 147 w 359"/>
                <a:gd name="T25" fmla="*/ 81 h 526"/>
                <a:gd name="T26" fmla="*/ 106 w 359"/>
                <a:gd name="T27" fmla="*/ 81 h 526"/>
                <a:gd name="T28" fmla="*/ 106 w 359"/>
                <a:gd name="T29"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6">
                  <a:moveTo>
                    <a:pt x="4" y="0"/>
                  </a:moveTo>
                  <a:lnTo>
                    <a:pt x="139" y="0"/>
                  </a:lnTo>
                  <a:cubicBezTo>
                    <a:pt x="253" y="0"/>
                    <a:pt x="358" y="32"/>
                    <a:pt x="358" y="158"/>
                  </a:cubicBezTo>
                  <a:cubicBezTo>
                    <a:pt x="358" y="281"/>
                    <a:pt x="269" y="325"/>
                    <a:pt x="155" y="325"/>
                  </a:cubicBezTo>
                  <a:lnTo>
                    <a:pt x="106" y="325"/>
                  </a:lnTo>
                  <a:lnTo>
                    <a:pt x="106" y="525"/>
                  </a:lnTo>
                  <a:lnTo>
                    <a:pt x="0" y="525"/>
                  </a:lnTo>
                  <a:lnTo>
                    <a:pt x="0" y="0"/>
                  </a:lnTo>
                  <a:lnTo>
                    <a:pt x="4" y="0"/>
                  </a:lnTo>
                  <a:close/>
                  <a:moveTo>
                    <a:pt x="106" y="240"/>
                  </a:moveTo>
                  <a:lnTo>
                    <a:pt x="147" y="240"/>
                  </a:lnTo>
                  <a:cubicBezTo>
                    <a:pt x="200" y="240"/>
                    <a:pt x="244" y="224"/>
                    <a:pt x="244" y="162"/>
                  </a:cubicBezTo>
                  <a:cubicBezTo>
                    <a:pt x="244" y="101"/>
                    <a:pt x="200" y="81"/>
                    <a:pt x="147" y="81"/>
                  </a:cubicBezTo>
                  <a:lnTo>
                    <a:pt x="106" y="81"/>
                  </a:lnTo>
                  <a:lnTo>
                    <a:pt x="106"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8" name="Freeform 747"/>
            <p:cNvSpPr>
              <a:spLocks noChangeArrowheads="1"/>
            </p:cNvSpPr>
            <p:nvPr/>
          </p:nvSpPr>
          <p:spPr bwMode="auto">
            <a:xfrm>
              <a:off x="498" y="7671"/>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0 h 404"/>
                <a:gd name="T18" fmla="*/ 338 w 363"/>
                <a:gd name="T19" fmla="*/ 370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30"/>
                    <a:pt x="0" y="203"/>
                  </a:cubicBezTo>
                  <a:cubicBezTo>
                    <a:pt x="0" y="94"/>
                    <a:pt x="61" y="0"/>
                    <a:pt x="179" y="0"/>
                  </a:cubicBezTo>
                  <a:cubicBezTo>
                    <a:pt x="322" y="0"/>
                    <a:pt x="362" y="98"/>
                    <a:pt x="362" y="232"/>
                  </a:cubicBezTo>
                  <a:lnTo>
                    <a:pt x="94" y="232"/>
                  </a:lnTo>
                  <a:cubicBezTo>
                    <a:pt x="98" y="293"/>
                    <a:pt x="143" y="330"/>
                    <a:pt x="204" y="330"/>
                  </a:cubicBezTo>
                  <a:cubicBezTo>
                    <a:pt x="252" y="330"/>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9" name="Freeform 748"/>
            <p:cNvSpPr>
              <a:spLocks noChangeArrowheads="1"/>
            </p:cNvSpPr>
            <p:nvPr/>
          </p:nvSpPr>
          <p:spPr bwMode="auto">
            <a:xfrm>
              <a:off x="600" y="7671"/>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4" y="61"/>
                    <a:pt x="134" y="0"/>
                    <a:pt x="195" y="0"/>
                  </a:cubicBezTo>
                  <a:cubicBezTo>
                    <a:pt x="204" y="0"/>
                    <a:pt x="216" y="0"/>
                    <a:pt x="228" y="4"/>
                  </a:cubicBezTo>
                  <a:lnTo>
                    <a:pt x="228" y="106"/>
                  </a:lnTo>
                  <a:cubicBezTo>
                    <a:pt x="220" y="102"/>
                    <a:pt x="199" y="98"/>
                    <a:pt x="183" y="98"/>
                  </a:cubicBezTo>
                  <a:cubicBezTo>
                    <a:pt x="102" y="98"/>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0" name="Freeform 749"/>
            <p:cNvSpPr>
              <a:spLocks noChangeArrowheads="1"/>
            </p:cNvSpPr>
            <p:nvPr/>
          </p:nvSpPr>
          <p:spPr bwMode="auto">
            <a:xfrm>
              <a:off x="656" y="7671"/>
              <a:ext cx="66" cy="91"/>
            </a:xfrm>
            <a:custGeom>
              <a:avLst/>
              <a:gdLst>
                <a:gd name="T0" fmla="*/ 277 w 294"/>
                <a:gd name="T1" fmla="*/ 89 h 404"/>
                <a:gd name="T2" fmla="*/ 208 w 294"/>
                <a:gd name="T3" fmla="*/ 77 h 404"/>
                <a:gd name="T4" fmla="*/ 106 w 294"/>
                <a:gd name="T5" fmla="*/ 199 h 404"/>
                <a:gd name="T6" fmla="*/ 212 w 294"/>
                <a:gd name="T7" fmla="*/ 326 h 404"/>
                <a:gd name="T8" fmla="*/ 289 w 294"/>
                <a:gd name="T9" fmla="*/ 309 h 404"/>
                <a:gd name="T10" fmla="*/ 293 w 294"/>
                <a:gd name="T11" fmla="*/ 391 h 404"/>
                <a:gd name="T12" fmla="*/ 192 w 294"/>
                <a:gd name="T13" fmla="*/ 403 h 404"/>
                <a:gd name="T14" fmla="*/ 0 w 294"/>
                <a:gd name="T15" fmla="*/ 199 h 404"/>
                <a:gd name="T16" fmla="*/ 188 w 294"/>
                <a:gd name="T17" fmla="*/ 0 h 404"/>
                <a:gd name="T18" fmla="*/ 285 w 294"/>
                <a:gd name="T19" fmla="*/ 12 h 404"/>
                <a:gd name="T20" fmla="*/ 277 w 294"/>
                <a:gd name="T21"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89"/>
                  </a:moveTo>
                  <a:cubicBezTo>
                    <a:pt x="261" y="81"/>
                    <a:pt x="241" y="77"/>
                    <a:pt x="208" y="77"/>
                  </a:cubicBezTo>
                  <a:cubicBezTo>
                    <a:pt x="147" y="77"/>
                    <a:pt x="106" y="126"/>
                    <a:pt x="106" y="199"/>
                  </a:cubicBezTo>
                  <a:cubicBezTo>
                    <a:pt x="106" y="269"/>
                    <a:pt x="139" y="326"/>
                    <a:pt x="212" y="326"/>
                  </a:cubicBezTo>
                  <a:cubicBezTo>
                    <a:pt x="241" y="326"/>
                    <a:pt x="273" y="313"/>
                    <a:pt x="289" y="309"/>
                  </a:cubicBezTo>
                  <a:lnTo>
                    <a:pt x="293" y="391"/>
                  </a:lnTo>
                  <a:cubicBezTo>
                    <a:pt x="265" y="399"/>
                    <a:pt x="232" y="403"/>
                    <a:pt x="192" y="403"/>
                  </a:cubicBezTo>
                  <a:cubicBezTo>
                    <a:pt x="65" y="403"/>
                    <a:pt x="0" y="317"/>
                    <a:pt x="0" y="199"/>
                  </a:cubicBezTo>
                  <a:cubicBezTo>
                    <a:pt x="0" y="89"/>
                    <a:pt x="65" y="0"/>
                    <a:pt x="188" y="0"/>
                  </a:cubicBezTo>
                  <a:cubicBezTo>
                    <a:pt x="228" y="0"/>
                    <a:pt x="257" y="4"/>
                    <a:pt x="285" y="12"/>
                  </a:cubicBezTo>
                  <a:lnTo>
                    <a:pt x="277"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1" name="Freeform 750"/>
            <p:cNvSpPr>
              <a:spLocks noChangeArrowheads="1"/>
            </p:cNvSpPr>
            <p:nvPr/>
          </p:nvSpPr>
          <p:spPr bwMode="auto">
            <a:xfrm>
              <a:off x="732" y="7671"/>
              <a:ext cx="82" cy="91"/>
            </a:xfrm>
            <a:custGeom>
              <a:avLst/>
              <a:gdLst>
                <a:gd name="T0" fmla="*/ 338 w 364"/>
                <a:gd name="T1" fmla="*/ 370 h 404"/>
                <a:gd name="T2" fmla="*/ 204 w 364"/>
                <a:gd name="T3" fmla="*/ 403 h 404"/>
                <a:gd name="T4" fmla="*/ 0 w 364"/>
                <a:gd name="T5" fmla="*/ 203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0 h 404"/>
                <a:gd name="T18" fmla="*/ 338 w 364"/>
                <a:gd name="T19" fmla="*/ 370 h 404"/>
                <a:gd name="T20" fmla="*/ 269 w 364"/>
                <a:gd name="T21" fmla="*/ 163 h 404"/>
                <a:gd name="T22" fmla="*/ 187 w 364"/>
                <a:gd name="T23" fmla="*/ 73 h 404"/>
                <a:gd name="T24" fmla="*/ 98 w 364"/>
                <a:gd name="T25" fmla="*/ 163 h 404"/>
                <a:gd name="T26" fmla="*/ 269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0"/>
                  </a:moveTo>
                  <a:cubicBezTo>
                    <a:pt x="301" y="391"/>
                    <a:pt x="261" y="403"/>
                    <a:pt x="204" y="403"/>
                  </a:cubicBezTo>
                  <a:cubicBezTo>
                    <a:pt x="78" y="403"/>
                    <a:pt x="0" y="330"/>
                    <a:pt x="0" y="203"/>
                  </a:cubicBezTo>
                  <a:cubicBezTo>
                    <a:pt x="0" y="94"/>
                    <a:pt x="61" y="0"/>
                    <a:pt x="179" y="0"/>
                  </a:cubicBezTo>
                  <a:cubicBezTo>
                    <a:pt x="322" y="0"/>
                    <a:pt x="363" y="98"/>
                    <a:pt x="363" y="232"/>
                  </a:cubicBezTo>
                  <a:lnTo>
                    <a:pt x="94" y="232"/>
                  </a:lnTo>
                  <a:cubicBezTo>
                    <a:pt x="98" y="293"/>
                    <a:pt x="143" y="330"/>
                    <a:pt x="204" y="330"/>
                  </a:cubicBezTo>
                  <a:cubicBezTo>
                    <a:pt x="253" y="330"/>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2" name="Freeform 751"/>
            <p:cNvSpPr>
              <a:spLocks noChangeArrowheads="1"/>
            </p:cNvSpPr>
            <p:nvPr/>
          </p:nvSpPr>
          <p:spPr bwMode="auto">
            <a:xfrm>
              <a:off x="830" y="7671"/>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7 h 396"/>
                <a:gd name="T18" fmla="*/ 191 w 359"/>
                <a:gd name="T19" fmla="*/ 77 h 396"/>
                <a:gd name="T20" fmla="*/ 102 w 359"/>
                <a:gd name="T21" fmla="*/ 203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1"/>
                  </a:cubicBezTo>
                  <a:lnTo>
                    <a:pt x="358" y="395"/>
                  </a:lnTo>
                  <a:lnTo>
                    <a:pt x="256" y="395"/>
                  </a:lnTo>
                  <a:lnTo>
                    <a:pt x="256" y="187"/>
                  </a:lnTo>
                  <a:cubicBezTo>
                    <a:pt x="256" y="138"/>
                    <a:pt x="256" y="77"/>
                    <a:pt x="191" y="77"/>
                  </a:cubicBezTo>
                  <a:cubicBezTo>
                    <a:pt x="118" y="77"/>
                    <a:pt x="102" y="155"/>
                    <a:pt x="102" y="203"/>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3" name="Freeform 752"/>
            <p:cNvSpPr>
              <a:spLocks noChangeArrowheads="1"/>
            </p:cNvSpPr>
            <p:nvPr/>
          </p:nvSpPr>
          <p:spPr bwMode="auto">
            <a:xfrm>
              <a:off x="926" y="7647"/>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8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3"/>
                  </a:lnTo>
                  <a:lnTo>
                    <a:pt x="175" y="0"/>
                  </a:lnTo>
                  <a:lnTo>
                    <a:pt x="175" y="110"/>
                  </a:lnTo>
                  <a:lnTo>
                    <a:pt x="265" y="110"/>
                  </a:lnTo>
                  <a:lnTo>
                    <a:pt x="265" y="183"/>
                  </a:lnTo>
                  <a:lnTo>
                    <a:pt x="175" y="183"/>
                  </a:lnTo>
                  <a:lnTo>
                    <a:pt x="175" y="362"/>
                  </a:lnTo>
                  <a:cubicBezTo>
                    <a:pt x="175" y="395"/>
                    <a:pt x="184" y="428"/>
                    <a:pt x="224" y="428"/>
                  </a:cubicBezTo>
                  <a:cubicBezTo>
                    <a:pt x="241" y="428"/>
                    <a:pt x="261" y="424"/>
                    <a:pt x="269" y="415"/>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4" name="Freeform 753"/>
            <p:cNvSpPr>
              <a:spLocks noChangeArrowheads="1"/>
            </p:cNvSpPr>
            <p:nvPr/>
          </p:nvSpPr>
          <p:spPr bwMode="auto">
            <a:xfrm>
              <a:off x="997" y="7671"/>
              <a:ext cx="78" cy="91"/>
            </a:xfrm>
            <a:custGeom>
              <a:avLst/>
              <a:gdLst>
                <a:gd name="T0" fmla="*/ 40 w 347"/>
                <a:gd name="T1" fmla="*/ 28 h 404"/>
                <a:gd name="T2" fmla="*/ 175 w 347"/>
                <a:gd name="T3" fmla="*/ 0 h 404"/>
                <a:gd name="T4" fmla="*/ 342 w 347"/>
                <a:gd name="T5" fmla="*/ 163 h 404"/>
                <a:gd name="T6" fmla="*/ 342 w 347"/>
                <a:gd name="T7" fmla="*/ 212 h 404"/>
                <a:gd name="T8" fmla="*/ 342 w 347"/>
                <a:gd name="T9" fmla="*/ 309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0 w 347"/>
                <a:gd name="T33" fmla="*/ 28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9"/>
                    <a:pt x="342" y="163"/>
                  </a:cubicBezTo>
                  <a:lnTo>
                    <a:pt x="342" y="212"/>
                  </a:lnTo>
                  <a:cubicBezTo>
                    <a:pt x="342" y="252"/>
                    <a:pt x="342" y="281"/>
                    <a:pt x="342" y="309"/>
                  </a:cubicBezTo>
                  <a:cubicBezTo>
                    <a:pt x="342" y="338"/>
                    <a:pt x="346" y="366"/>
                    <a:pt x="346" y="395"/>
                  </a:cubicBezTo>
                  <a:lnTo>
                    <a:pt x="256" y="395"/>
                  </a:lnTo>
                  <a:cubicBezTo>
                    <a:pt x="252" y="374"/>
                    <a:pt x="252" y="350"/>
                    <a:pt x="252" y="338"/>
                  </a:cubicBezTo>
                  <a:lnTo>
                    <a:pt x="252" y="338"/>
                  </a:lnTo>
                  <a:cubicBezTo>
                    <a:pt x="228" y="379"/>
                    <a:pt x="179" y="403"/>
                    <a:pt x="134" y="403"/>
                  </a:cubicBezTo>
                  <a:cubicBezTo>
                    <a:pt x="65" y="403"/>
                    <a:pt x="0" y="362"/>
                    <a:pt x="0" y="289"/>
                  </a:cubicBezTo>
                  <a:cubicBezTo>
                    <a:pt x="0" y="232"/>
                    <a:pt x="28" y="199"/>
                    <a:pt x="65" y="179"/>
                  </a:cubicBezTo>
                  <a:cubicBezTo>
                    <a:pt x="102" y="159"/>
                    <a:pt x="154" y="155"/>
                    <a:pt x="195" y="155"/>
                  </a:cubicBezTo>
                  <a:lnTo>
                    <a:pt x="252" y="155"/>
                  </a:lnTo>
                  <a:cubicBezTo>
                    <a:pt x="252" y="94"/>
                    <a:pt x="224" y="73"/>
                    <a:pt x="167" y="73"/>
                  </a:cubicBezTo>
                  <a:cubicBezTo>
                    <a:pt x="126" y="73"/>
                    <a:pt x="81" y="89"/>
                    <a:pt x="49" y="114"/>
                  </a:cubicBezTo>
                  <a:lnTo>
                    <a:pt x="40" y="28"/>
                  </a:lnTo>
                  <a:close/>
                  <a:moveTo>
                    <a:pt x="159" y="330"/>
                  </a:moveTo>
                  <a:cubicBezTo>
                    <a:pt x="191" y="330"/>
                    <a:pt x="211" y="317"/>
                    <a:pt x="228" y="297"/>
                  </a:cubicBezTo>
                  <a:cubicBezTo>
                    <a:pt x="244" y="277"/>
                    <a:pt x="248" y="248"/>
                    <a:pt x="248" y="216"/>
                  </a:cubicBezTo>
                  <a:lnTo>
                    <a:pt x="203" y="216"/>
                  </a:lnTo>
                  <a:cubicBezTo>
                    <a:pt x="159" y="216"/>
                    <a:pt x="93" y="224"/>
                    <a:pt x="93" y="281"/>
                  </a:cubicBezTo>
                  <a:cubicBezTo>
                    <a:pt x="93" y="313"/>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5" name="Freeform 754"/>
            <p:cNvSpPr>
              <a:spLocks noChangeArrowheads="1"/>
            </p:cNvSpPr>
            <p:nvPr/>
          </p:nvSpPr>
          <p:spPr bwMode="auto">
            <a:xfrm>
              <a:off x="1092" y="7671"/>
              <a:ext cx="84" cy="127"/>
            </a:xfrm>
            <a:custGeom>
              <a:avLst/>
              <a:gdLst>
                <a:gd name="T0" fmla="*/ 375 w 376"/>
                <a:gd name="T1" fmla="*/ 8 h 563"/>
                <a:gd name="T2" fmla="*/ 375 w 376"/>
                <a:gd name="T3" fmla="*/ 358 h 563"/>
                <a:gd name="T4" fmla="*/ 171 w 376"/>
                <a:gd name="T5" fmla="*/ 562 h 563"/>
                <a:gd name="T6" fmla="*/ 37 w 376"/>
                <a:gd name="T7" fmla="*/ 537 h 563"/>
                <a:gd name="T8" fmla="*/ 45 w 376"/>
                <a:gd name="T9" fmla="*/ 452 h 563"/>
                <a:gd name="T10" fmla="*/ 159 w 376"/>
                <a:gd name="T11" fmla="*/ 484 h 563"/>
                <a:gd name="T12" fmla="*/ 277 w 376"/>
                <a:gd name="T13" fmla="*/ 334 h 563"/>
                <a:gd name="T14" fmla="*/ 277 w 376"/>
                <a:gd name="T15" fmla="*/ 334 h 563"/>
                <a:gd name="T16" fmla="*/ 159 w 376"/>
                <a:gd name="T17" fmla="*/ 395 h 563"/>
                <a:gd name="T18" fmla="*/ 0 w 376"/>
                <a:gd name="T19" fmla="*/ 199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195 h 563"/>
                <a:gd name="T32" fmla="*/ 192 w 376"/>
                <a:gd name="T33" fmla="*/ 77 h 563"/>
                <a:gd name="T34" fmla="*/ 102 w 376"/>
                <a:gd name="T35" fmla="*/ 199 h 563"/>
                <a:gd name="T36" fmla="*/ 187 w 376"/>
                <a:gd name="T37" fmla="*/ 317 h 563"/>
                <a:gd name="T38" fmla="*/ 277 w 376"/>
                <a:gd name="T39" fmla="*/ 19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8"/>
                    <a:pt x="37" y="537"/>
                  </a:cubicBezTo>
                  <a:lnTo>
                    <a:pt x="45" y="452"/>
                  </a:lnTo>
                  <a:cubicBezTo>
                    <a:pt x="78" y="468"/>
                    <a:pt x="126" y="484"/>
                    <a:pt x="159" y="484"/>
                  </a:cubicBezTo>
                  <a:cubicBezTo>
                    <a:pt x="269" y="484"/>
                    <a:pt x="277" y="403"/>
                    <a:pt x="277" y="334"/>
                  </a:cubicBezTo>
                  <a:lnTo>
                    <a:pt x="277" y="334"/>
                  </a:lnTo>
                  <a:cubicBezTo>
                    <a:pt x="257" y="366"/>
                    <a:pt x="212" y="395"/>
                    <a:pt x="159" y="395"/>
                  </a:cubicBezTo>
                  <a:cubicBezTo>
                    <a:pt x="45" y="395"/>
                    <a:pt x="0" y="305"/>
                    <a:pt x="0" y="199"/>
                  </a:cubicBezTo>
                  <a:cubicBezTo>
                    <a:pt x="0" y="106"/>
                    <a:pt x="49" y="0"/>
                    <a:pt x="163" y="0"/>
                  </a:cubicBezTo>
                  <a:cubicBezTo>
                    <a:pt x="216" y="0"/>
                    <a:pt x="253" y="16"/>
                    <a:pt x="281" y="61"/>
                  </a:cubicBezTo>
                  <a:lnTo>
                    <a:pt x="281" y="61"/>
                  </a:lnTo>
                  <a:lnTo>
                    <a:pt x="281" y="8"/>
                  </a:lnTo>
                  <a:lnTo>
                    <a:pt x="375" y="8"/>
                  </a:lnTo>
                  <a:close/>
                  <a:moveTo>
                    <a:pt x="277" y="195"/>
                  </a:moveTo>
                  <a:cubicBezTo>
                    <a:pt x="277" y="130"/>
                    <a:pt x="253" y="77"/>
                    <a:pt x="192" y="77"/>
                  </a:cubicBezTo>
                  <a:cubicBezTo>
                    <a:pt x="122" y="77"/>
                    <a:pt x="102" y="138"/>
                    <a:pt x="102" y="199"/>
                  </a:cubicBezTo>
                  <a:cubicBezTo>
                    <a:pt x="102" y="252"/>
                    <a:pt x="130" y="317"/>
                    <a:pt x="187" y="317"/>
                  </a:cubicBezTo>
                  <a:cubicBezTo>
                    <a:pt x="249" y="313"/>
                    <a:pt x="277" y="260"/>
                    <a:pt x="277" y="19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6" name="Freeform 755"/>
            <p:cNvSpPr>
              <a:spLocks noChangeArrowheads="1"/>
            </p:cNvSpPr>
            <p:nvPr/>
          </p:nvSpPr>
          <p:spPr bwMode="auto">
            <a:xfrm>
              <a:off x="1194" y="7671"/>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0 h 404"/>
                <a:gd name="T18" fmla="*/ 338 w 363"/>
                <a:gd name="T19" fmla="*/ 370 h 404"/>
                <a:gd name="T20" fmla="*/ 269 w 363"/>
                <a:gd name="T21" fmla="*/ 163 h 404"/>
                <a:gd name="T22" fmla="*/ 187 w 363"/>
                <a:gd name="T23" fmla="*/ 73 h 404"/>
                <a:gd name="T24" fmla="*/ 98 w 363"/>
                <a:gd name="T25" fmla="*/ 163 h 404"/>
                <a:gd name="T26" fmla="*/ 269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1" y="403"/>
                    <a:pt x="204" y="403"/>
                  </a:cubicBezTo>
                  <a:cubicBezTo>
                    <a:pt x="77" y="403"/>
                    <a:pt x="0" y="330"/>
                    <a:pt x="0" y="203"/>
                  </a:cubicBezTo>
                  <a:cubicBezTo>
                    <a:pt x="0" y="94"/>
                    <a:pt x="61" y="0"/>
                    <a:pt x="179" y="0"/>
                  </a:cubicBezTo>
                  <a:cubicBezTo>
                    <a:pt x="322" y="0"/>
                    <a:pt x="362" y="98"/>
                    <a:pt x="362" y="232"/>
                  </a:cubicBezTo>
                  <a:lnTo>
                    <a:pt x="94" y="232"/>
                  </a:lnTo>
                  <a:cubicBezTo>
                    <a:pt x="98" y="293"/>
                    <a:pt x="143" y="330"/>
                    <a:pt x="204" y="330"/>
                  </a:cubicBezTo>
                  <a:cubicBezTo>
                    <a:pt x="253" y="330"/>
                    <a:pt x="293" y="313"/>
                    <a:pt x="330" y="289"/>
                  </a:cubicBezTo>
                  <a:lnTo>
                    <a:pt x="330" y="370"/>
                  </a:lnTo>
                  <a:lnTo>
                    <a:pt x="338" y="370"/>
                  </a:lnTo>
                  <a:close/>
                  <a:moveTo>
                    <a:pt x="269" y="163"/>
                  </a:moveTo>
                  <a:cubicBezTo>
                    <a:pt x="265" y="114"/>
                    <a:pt x="244" y="73"/>
                    <a:pt x="187" y="73"/>
                  </a:cubicBezTo>
                  <a:cubicBezTo>
                    <a:pt x="130"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7" name="Freeform 756"/>
            <p:cNvSpPr>
              <a:spLocks noChangeArrowheads="1"/>
            </p:cNvSpPr>
            <p:nvPr/>
          </p:nvSpPr>
          <p:spPr bwMode="auto">
            <a:xfrm>
              <a:off x="1336" y="7670"/>
              <a:ext cx="92" cy="91"/>
            </a:xfrm>
            <a:custGeom>
              <a:avLst/>
              <a:gdLst>
                <a:gd name="T0" fmla="*/ 204 w 408"/>
                <a:gd name="T1" fmla="*/ 0 h 404"/>
                <a:gd name="T2" fmla="*/ 407 w 408"/>
                <a:gd name="T3" fmla="*/ 203 h 404"/>
                <a:gd name="T4" fmla="*/ 204 w 408"/>
                <a:gd name="T5" fmla="*/ 403 h 404"/>
                <a:gd name="T6" fmla="*/ 0 w 408"/>
                <a:gd name="T7" fmla="*/ 203 h 404"/>
                <a:gd name="T8" fmla="*/ 204 w 408"/>
                <a:gd name="T9" fmla="*/ 0 h 404"/>
                <a:gd name="T10" fmla="*/ 204 w 408"/>
                <a:gd name="T11" fmla="*/ 330 h 404"/>
                <a:gd name="T12" fmla="*/ 301 w 408"/>
                <a:gd name="T13" fmla="*/ 195 h 404"/>
                <a:gd name="T14" fmla="*/ 204 w 408"/>
                <a:gd name="T15" fmla="*/ 81 h 404"/>
                <a:gd name="T16" fmla="*/ 106 w 408"/>
                <a:gd name="T17" fmla="*/ 195 h 404"/>
                <a:gd name="T18" fmla="*/ 204 w 408"/>
                <a:gd name="T19"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3"/>
                  </a:cubicBezTo>
                  <a:cubicBezTo>
                    <a:pt x="407" y="313"/>
                    <a:pt x="334" y="403"/>
                    <a:pt x="204" y="403"/>
                  </a:cubicBezTo>
                  <a:cubicBezTo>
                    <a:pt x="78" y="403"/>
                    <a:pt x="0" y="313"/>
                    <a:pt x="0" y="203"/>
                  </a:cubicBezTo>
                  <a:cubicBezTo>
                    <a:pt x="0" y="77"/>
                    <a:pt x="90" y="0"/>
                    <a:pt x="204" y="0"/>
                  </a:cubicBezTo>
                  <a:close/>
                  <a:moveTo>
                    <a:pt x="204" y="330"/>
                  </a:moveTo>
                  <a:cubicBezTo>
                    <a:pt x="281" y="330"/>
                    <a:pt x="301" y="260"/>
                    <a:pt x="301" y="195"/>
                  </a:cubicBezTo>
                  <a:cubicBezTo>
                    <a:pt x="301" y="134"/>
                    <a:pt x="269" y="81"/>
                    <a:pt x="204" y="81"/>
                  </a:cubicBezTo>
                  <a:cubicBezTo>
                    <a:pt x="139" y="81"/>
                    <a:pt x="106" y="138"/>
                    <a:pt x="106" y="195"/>
                  </a:cubicBezTo>
                  <a:cubicBezTo>
                    <a:pt x="106" y="256"/>
                    <a:pt x="126" y="330"/>
                    <a:pt x="204"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8" name="Freeform 757"/>
            <p:cNvSpPr>
              <a:spLocks noChangeArrowheads="1"/>
            </p:cNvSpPr>
            <p:nvPr/>
          </p:nvSpPr>
          <p:spPr bwMode="auto">
            <a:xfrm>
              <a:off x="1438" y="7631"/>
              <a:ext cx="60" cy="129"/>
            </a:xfrm>
            <a:custGeom>
              <a:avLst/>
              <a:gdLst>
                <a:gd name="T0" fmla="*/ 0 w 270"/>
                <a:gd name="T1" fmla="*/ 256 h 575"/>
                <a:gd name="T2" fmla="*/ 0 w 270"/>
                <a:gd name="T3" fmla="*/ 183 h 575"/>
                <a:gd name="T4" fmla="*/ 73 w 270"/>
                <a:gd name="T5" fmla="*/ 183 h 575"/>
                <a:gd name="T6" fmla="*/ 73 w 270"/>
                <a:gd name="T7" fmla="*/ 130 h 575"/>
                <a:gd name="T8" fmla="*/ 195 w 270"/>
                <a:gd name="T9" fmla="*/ 0 h 575"/>
                <a:gd name="T10" fmla="*/ 269 w 270"/>
                <a:gd name="T11" fmla="*/ 8 h 575"/>
                <a:gd name="T12" fmla="*/ 261 w 270"/>
                <a:gd name="T13" fmla="*/ 89 h 575"/>
                <a:gd name="T14" fmla="*/ 216 w 270"/>
                <a:gd name="T15" fmla="*/ 77 h 575"/>
                <a:gd name="T16" fmla="*/ 171 w 270"/>
                <a:gd name="T17" fmla="*/ 138 h 575"/>
                <a:gd name="T18" fmla="*/ 171 w 270"/>
                <a:gd name="T19" fmla="*/ 187 h 575"/>
                <a:gd name="T20" fmla="*/ 261 w 270"/>
                <a:gd name="T21" fmla="*/ 187 h 575"/>
                <a:gd name="T22" fmla="*/ 261 w 270"/>
                <a:gd name="T23" fmla="*/ 260 h 575"/>
                <a:gd name="T24" fmla="*/ 171 w 270"/>
                <a:gd name="T25" fmla="*/ 260 h 575"/>
                <a:gd name="T26" fmla="*/ 171 w 270"/>
                <a:gd name="T27" fmla="*/ 574 h 575"/>
                <a:gd name="T28" fmla="*/ 69 w 270"/>
                <a:gd name="T29" fmla="*/ 574 h 575"/>
                <a:gd name="T30" fmla="*/ 69 w 270"/>
                <a:gd name="T31" fmla="*/ 256 h 575"/>
                <a:gd name="T32" fmla="*/ 0 w 270"/>
                <a:gd name="T33" fmla="*/ 25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6"/>
                  </a:moveTo>
                  <a:lnTo>
                    <a:pt x="0" y="183"/>
                  </a:lnTo>
                  <a:lnTo>
                    <a:pt x="73" y="183"/>
                  </a:lnTo>
                  <a:lnTo>
                    <a:pt x="73" y="130"/>
                  </a:lnTo>
                  <a:cubicBezTo>
                    <a:pt x="73" y="53"/>
                    <a:pt x="118" y="0"/>
                    <a:pt x="195" y="0"/>
                  </a:cubicBezTo>
                  <a:cubicBezTo>
                    <a:pt x="220" y="0"/>
                    <a:pt x="248" y="4"/>
                    <a:pt x="269" y="8"/>
                  </a:cubicBezTo>
                  <a:lnTo>
                    <a:pt x="261" y="89"/>
                  </a:lnTo>
                  <a:cubicBezTo>
                    <a:pt x="253" y="85"/>
                    <a:pt x="240" y="77"/>
                    <a:pt x="216" y="77"/>
                  </a:cubicBezTo>
                  <a:cubicBezTo>
                    <a:pt x="183" y="77"/>
                    <a:pt x="171" y="106"/>
                    <a:pt x="171" y="138"/>
                  </a:cubicBezTo>
                  <a:lnTo>
                    <a:pt x="171" y="187"/>
                  </a:lnTo>
                  <a:lnTo>
                    <a:pt x="261" y="187"/>
                  </a:lnTo>
                  <a:lnTo>
                    <a:pt x="261" y="260"/>
                  </a:lnTo>
                  <a:lnTo>
                    <a:pt x="171" y="260"/>
                  </a:lnTo>
                  <a:lnTo>
                    <a:pt x="171" y="574"/>
                  </a:lnTo>
                  <a:lnTo>
                    <a:pt x="69" y="574"/>
                  </a:lnTo>
                  <a:lnTo>
                    <a:pt x="69" y="256"/>
                  </a:lnTo>
                  <a:lnTo>
                    <a:pt x="0" y="25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9" name="Freeform 758"/>
            <p:cNvSpPr>
              <a:spLocks noChangeArrowheads="1"/>
            </p:cNvSpPr>
            <p:nvPr/>
          </p:nvSpPr>
          <p:spPr bwMode="auto">
            <a:xfrm>
              <a:off x="1561" y="7641"/>
              <a:ext cx="66" cy="117"/>
            </a:xfrm>
            <a:custGeom>
              <a:avLst/>
              <a:gdLst>
                <a:gd name="T0" fmla="*/ 4 w 294"/>
                <a:gd name="T1" fmla="*/ 0 h 522"/>
                <a:gd name="T2" fmla="*/ 293 w 294"/>
                <a:gd name="T3" fmla="*/ 0 h 522"/>
                <a:gd name="T4" fmla="*/ 293 w 294"/>
                <a:gd name="T5" fmla="*/ 81 h 522"/>
                <a:gd name="T6" fmla="*/ 105 w 294"/>
                <a:gd name="T7" fmla="*/ 81 h 522"/>
                <a:gd name="T8" fmla="*/ 105 w 294"/>
                <a:gd name="T9" fmla="*/ 211 h 522"/>
                <a:gd name="T10" fmla="*/ 281 w 294"/>
                <a:gd name="T11" fmla="*/ 211 h 522"/>
                <a:gd name="T12" fmla="*/ 281 w 294"/>
                <a:gd name="T13" fmla="*/ 293 h 522"/>
                <a:gd name="T14" fmla="*/ 105 w 294"/>
                <a:gd name="T15" fmla="*/ 293 h 522"/>
                <a:gd name="T16" fmla="*/ 105 w 294"/>
                <a:gd name="T17" fmla="*/ 521 h 522"/>
                <a:gd name="T18" fmla="*/ 0 w 294"/>
                <a:gd name="T19" fmla="*/ 521 h 522"/>
                <a:gd name="T20" fmla="*/ 0 w 294"/>
                <a:gd name="T21" fmla="*/ 0 h 522"/>
                <a:gd name="T22" fmla="*/ 4 w 294"/>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 h="522">
                  <a:moveTo>
                    <a:pt x="4" y="0"/>
                  </a:moveTo>
                  <a:lnTo>
                    <a:pt x="293" y="0"/>
                  </a:lnTo>
                  <a:lnTo>
                    <a:pt x="293" y="81"/>
                  </a:lnTo>
                  <a:lnTo>
                    <a:pt x="105" y="81"/>
                  </a:lnTo>
                  <a:lnTo>
                    <a:pt x="105" y="211"/>
                  </a:lnTo>
                  <a:lnTo>
                    <a:pt x="281" y="211"/>
                  </a:lnTo>
                  <a:lnTo>
                    <a:pt x="281" y="293"/>
                  </a:lnTo>
                  <a:lnTo>
                    <a:pt x="105" y="293"/>
                  </a:lnTo>
                  <a:lnTo>
                    <a:pt x="105" y="521"/>
                  </a:lnTo>
                  <a:lnTo>
                    <a:pt x="0" y="521"/>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0" name="Freeform 759"/>
            <p:cNvSpPr>
              <a:spLocks noChangeArrowheads="1"/>
            </p:cNvSpPr>
            <p:nvPr/>
          </p:nvSpPr>
          <p:spPr bwMode="auto">
            <a:xfrm>
              <a:off x="1647" y="7641"/>
              <a:ext cx="70" cy="117"/>
            </a:xfrm>
            <a:custGeom>
              <a:avLst/>
              <a:gdLst>
                <a:gd name="T0" fmla="*/ 0 w 311"/>
                <a:gd name="T1" fmla="*/ 0 h 522"/>
                <a:gd name="T2" fmla="*/ 106 w 311"/>
                <a:gd name="T3" fmla="*/ 0 h 522"/>
                <a:gd name="T4" fmla="*/ 106 w 311"/>
                <a:gd name="T5" fmla="*/ 439 h 522"/>
                <a:gd name="T6" fmla="*/ 310 w 311"/>
                <a:gd name="T7" fmla="*/ 439 h 522"/>
                <a:gd name="T8" fmla="*/ 310 w 311"/>
                <a:gd name="T9" fmla="*/ 521 h 522"/>
                <a:gd name="T10" fmla="*/ 0 w 311"/>
                <a:gd name="T11" fmla="*/ 521 h 522"/>
                <a:gd name="T12" fmla="*/ 0 w 311"/>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311" h="522">
                  <a:moveTo>
                    <a:pt x="0" y="0"/>
                  </a:moveTo>
                  <a:lnTo>
                    <a:pt x="106" y="0"/>
                  </a:lnTo>
                  <a:lnTo>
                    <a:pt x="106" y="439"/>
                  </a:lnTo>
                  <a:lnTo>
                    <a:pt x="310" y="439"/>
                  </a:lnTo>
                  <a:lnTo>
                    <a:pt x="310" y="521"/>
                  </a:lnTo>
                  <a:lnTo>
                    <a:pt x="0" y="521"/>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1" name="Freeform 760"/>
            <p:cNvSpPr>
              <a:spLocks noChangeArrowheads="1"/>
            </p:cNvSpPr>
            <p:nvPr/>
          </p:nvSpPr>
          <p:spPr bwMode="auto">
            <a:xfrm>
              <a:off x="1728" y="7639"/>
              <a:ext cx="76" cy="122"/>
            </a:xfrm>
            <a:custGeom>
              <a:avLst/>
              <a:gdLst>
                <a:gd name="T0" fmla="*/ 297 w 339"/>
                <a:gd name="T1" fmla="*/ 106 h 543"/>
                <a:gd name="T2" fmla="*/ 191 w 339"/>
                <a:gd name="T3" fmla="*/ 82 h 543"/>
                <a:gd name="T4" fmla="*/ 110 w 339"/>
                <a:gd name="T5" fmla="*/ 155 h 543"/>
                <a:gd name="T6" fmla="*/ 338 w 339"/>
                <a:gd name="T7" fmla="*/ 383 h 543"/>
                <a:gd name="T8" fmla="*/ 142 w 339"/>
                <a:gd name="T9" fmla="*/ 542 h 543"/>
                <a:gd name="T10" fmla="*/ 8 w 339"/>
                <a:gd name="T11" fmla="*/ 522 h 543"/>
                <a:gd name="T12" fmla="*/ 16 w 339"/>
                <a:gd name="T13" fmla="*/ 428 h 543"/>
                <a:gd name="T14" fmla="*/ 134 w 339"/>
                <a:gd name="T15" fmla="*/ 461 h 543"/>
                <a:gd name="T16" fmla="*/ 228 w 339"/>
                <a:gd name="T17" fmla="*/ 391 h 543"/>
                <a:gd name="T18" fmla="*/ 0 w 339"/>
                <a:gd name="T19" fmla="*/ 159 h 543"/>
                <a:gd name="T20" fmla="*/ 183 w 339"/>
                <a:gd name="T21" fmla="*/ 0 h 543"/>
                <a:gd name="T22" fmla="*/ 309 w 339"/>
                <a:gd name="T23" fmla="*/ 21 h 543"/>
                <a:gd name="T24" fmla="*/ 297 w 339"/>
                <a:gd name="T25" fmla="*/ 10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3">
                  <a:moveTo>
                    <a:pt x="297" y="106"/>
                  </a:moveTo>
                  <a:cubicBezTo>
                    <a:pt x="264" y="94"/>
                    <a:pt x="228" y="82"/>
                    <a:pt x="191" y="82"/>
                  </a:cubicBezTo>
                  <a:cubicBezTo>
                    <a:pt x="154" y="82"/>
                    <a:pt x="110" y="98"/>
                    <a:pt x="110" y="155"/>
                  </a:cubicBezTo>
                  <a:cubicBezTo>
                    <a:pt x="110" y="245"/>
                    <a:pt x="338" y="208"/>
                    <a:pt x="338" y="383"/>
                  </a:cubicBezTo>
                  <a:cubicBezTo>
                    <a:pt x="338" y="497"/>
                    <a:pt x="248" y="542"/>
                    <a:pt x="142" y="542"/>
                  </a:cubicBezTo>
                  <a:cubicBezTo>
                    <a:pt x="85" y="542"/>
                    <a:pt x="61" y="534"/>
                    <a:pt x="8" y="522"/>
                  </a:cubicBezTo>
                  <a:lnTo>
                    <a:pt x="16" y="428"/>
                  </a:lnTo>
                  <a:cubicBezTo>
                    <a:pt x="53" y="448"/>
                    <a:pt x="93" y="461"/>
                    <a:pt x="134" y="461"/>
                  </a:cubicBezTo>
                  <a:cubicBezTo>
                    <a:pt x="175" y="461"/>
                    <a:pt x="228" y="440"/>
                    <a:pt x="228" y="391"/>
                  </a:cubicBezTo>
                  <a:cubicBezTo>
                    <a:pt x="228" y="294"/>
                    <a:pt x="0" y="334"/>
                    <a:pt x="0" y="159"/>
                  </a:cubicBezTo>
                  <a:cubicBezTo>
                    <a:pt x="0" y="41"/>
                    <a:pt x="89" y="0"/>
                    <a:pt x="183" y="0"/>
                  </a:cubicBezTo>
                  <a:cubicBezTo>
                    <a:pt x="228" y="0"/>
                    <a:pt x="268" y="5"/>
                    <a:pt x="309" y="21"/>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2" name="Freeform 761"/>
            <p:cNvSpPr>
              <a:spLocks noChangeArrowheads="1"/>
            </p:cNvSpPr>
            <p:nvPr/>
          </p:nvSpPr>
          <p:spPr bwMode="auto">
            <a:xfrm>
              <a:off x="1861" y="7672"/>
              <a:ext cx="147" cy="87"/>
            </a:xfrm>
            <a:custGeom>
              <a:avLst/>
              <a:gdLst>
                <a:gd name="T0" fmla="*/ 0 w 652"/>
                <a:gd name="T1" fmla="*/ 0 h 388"/>
                <a:gd name="T2" fmla="*/ 106 w 652"/>
                <a:gd name="T3" fmla="*/ 0 h 388"/>
                <a:gd name="T4" fmla="*/ 191 w 652"/>
                <a:gd name="T5" fmla="*/ 285 h 388"/>
                <a:gd name="T6" fmla="*/ 191 w 652"/>
                <a:gd name="T7" fmla="*/ 285 h 388"/>
                <a:gd name="T8" fmla="*/ 269 w 652"/>
                <a:gd name="T9" fmla="*/ 0 h 388"/>
                <a:gd name="T10" fmla="*/ 387 w 652"/>
                <a:gd name="T11" fmla="*/ 0 h 388"/>
                <a:gd name="T12" fmla="*/ 472 w 652"/>
                <a:gd name="T13" fmla="*/ 285 h 388"/>
                <a:gd name="T14" fmla="*/ 472 w 652"/>
                <a:gd name="T15" fmla="*/ 285 h 388"/>
                <a:gd name="T16" fmla="*/ 554 w 652"/>
                <a:gd name="T17" fmla="*/ 0 h 388"/>
                <a:gd name="T18" fmla="*/ 651 w 652"/>
                <a:gd name="T19" fmla="*/ 0 h 388"/>
                <a:gd name="T20" fmla="*/ 533 w 652"/>
                <a:gd name="T21" fmla="*/ 387 h 388"/>
                <a:gd name="T22" fmla="*/ 415 w 652"/>
                <a:gd name="T23" fmla="*/ 387 h 388"/>
                <a:gd name="T24" fmla="*/ 330 w 652"/>
                <a:gd name="T25" fmla="*/ 94 h 388"/>
                <a:gd name="T26" fmla="*/ 330 w 652"/>
                <a:gd name="T27" fmla="*/ 94 h 388"/>
                <a:gd name="T28" fmla="*/ 248 w 652"/>
                <a:gd name="T29" fmla="*/ 387 h 388"/>
                <a:gd name="T30" fmla="*/ 134 w 652"/>
                <a:gd name="T31" fmla="*/ 387 h 388"/>
                <a:gd name="T32" fmla="*/ 0 w 652"/>
                <a:gd name="T33"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2" h="388">
                  <a:moveTo>
                    <a:pt x="0" y="0"/>
                  </a:moveTo>
                  <a:lnTo>
                    <a:pt x="106" y="0"/>
                  </a:lnTo>
                  <a:lnTo>
                    <a:pt x="191" y="285"/>
                  </a:lnTo>
                  <a:lnTo>
                    <a:pt x="191" y="285"/>
                  </a:lnTo>
                  <a:lnTo>
                    <a:pt x="269" y="0"/>
                  </a:lnTo>
                  <a:lnTo>
                    <a:pt x="387" y="0"/>
                  </a:lnTo>
                  <a:lnTo>
                    <a:pt x="472" y="285"/>
                  </a:lnTo>
                  <a:lnTo>
                    <a:pt x="472" y="285"/>
                  </a:lnTo>
                  <a:lnTo>
                    <a:pt x="554" y="0"/>
                  </a:lnTo>
                  <a:lnTo>
                    <a:pt x="651" y="0"/>
                  </a:lnTo>
                  <a:lnTo>
                    <a:pt x="533" y="387"/>
                  </a:lnTo>
                  <a:lnTo>
                    <a:pt x="415" y="387"/>
                  </a:lnTo>
                  <a:lnTo>
                    <a:pt x="330" y="94"/>
                  </a:lnTo>
                  <a:lnTo>
                    <a:pt x="330" y="94"/>
                  </a:lnTo>
                  <a:lnTo>
                    <a:pt x="248" y="387"/>
                  </a:lnTo>
                  <a:lnTo>
                    <a:pt x="134"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3" name="Freeform 762"/>
            <p:cNvSpPr>
              <a:spLocks noChangeArrowheads="1"/>
            </p:cNvSpPr>
            <p:nvPr/>
          </p:nvSpPr>
          <p:spPr bwMode="auto">
            <a:xfrm>
              <a:off x="2021" y="7632"/>
              <a:ext cx="80" cy="127"/>
            </a:xfrm>
            <a:custGeom>
              <a:avLst/>
              <a:gdLst>
                <a:gd name="T0" fmla="*/ 0 w 356"/>
                <a:gd name="T1" fmla="*/ 0 h 563"/>
                <a:gd name="T2" fmla="*/ 102 w 356"/>
                <a:gd name="T3" fmla="*/ 0 h 563"/>
                <a:gd name="T4" fmla="*/ 102 w 356"/>
                <a:gd name="T5" fmla="*/ 228 h 563"/>
                <a:gd name="T6" fmla="*/ 102 w 356"/>
                <a:gd name="T7" fmla="*/ 228 h 563"/>
                <a:gd name="T8" fmla="*/ 224 w 356"/>
                <a:gd name="T9" fmla="*/ 167 h 563"/>
                <a:gd name="T10" fmla="*/ 355 w 356"/>
                <a:gd name="T11" fmla="*/ 317 h 563"/>
                <a:gd name="T12" fmla="*/ 355 w 356"/>
                <a:gd name="T13" fmla="*/ 562 h 563"/>
                <a:gd name="T14" fmla="*/ 253 w 356"/>
                <a:gd name="T15" fmla="*/ 562 h 563"/>
                <a:gd name="T16" fmla="*/ 253 w 356"/>
                <a:gd name="T17" fmla="*/ 354 h 563"/>
                <a:gd name="T18" fmla="*/ 188 w 356"/>
                <a:gd name="T19" fmla="*/ 244 h 563"/>
                <a:gd name="T20" fmla="*/ 98 w 356"/>
                <a:gd name="T21" fmla="*/ 370 h 563"/>
                <a:gd name="T22" fmla="*/ 98 w 356"/>
                <a:gd name="T23" fmla="*/ 558 h 563"/>
                <a:gd name="T24" fmla="*/ 0 w 356"/>
                <a:gd name="T25" fmla="*/ 558 h 563"/>
                <a:gd name="T26" fmla="*/ 0 w 356"/>
                <a:gd name="T27"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6" h="563">
                  <a:moveTo>
                    <a:pt x="0" y="0"/>
                  </a:moveTo>
                  <a:lnTo>
                    <a:pt x="102" y="0"/>
                  </a:lnTo>
                  <a:lnTo>
                    <a:pt x="102" y="228"/>
                  </a:lnTo>
                  <a:lnTo>
                    <a:pt x="102" y="228"/>
                  </a:lnTo>
                  <a:cubicBezTo>
                    <a:pt x="127" y="191"/>
                    <a:pt x="171" y="167"/>
                    <a:pt x="224" y="167"/>
                  </a:cubicBezTo>
                  <a:cubicBezTo>
                    <a:pt x="314" y="167"/>
                    <a:pt x="355" y="232"/>
                    <a:pt x="355" y="317"/>
                  </a:cubicBezTo>
                  <a:lnTo>
                    <a:pt x="355" y="562"/>
                  </a:lnTo>
                  <a:lnTo>
                    <a:pt x="253" y="562"/>
                  </a:lnTo>
                  <a:lnTo>
                    <a:pt x="253" y="354"/>
                  </a:lnTo>
                  <a:cubicBezTo>
                    <a:pt x="253" y="305"/>
                    <a:pt x="253" y="244"/>
                    <a:pt x="188" y="244"/>
                  </a:cubicBezTo>
                  <a:cubicBezTo>
                    <a:pt x="114" y="244"/>
                    <a:pt x="98" y="322"/>
                    <a:pt x="98" y="370"/>
                  </a:cubicBezTo>
                  <a:lnTo>
                    <a:pt x="98" y="558"/>
                  </a:lnTo>
                  <a:lnTo>
                    <a:pt x="0" y="558"/>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4" name="Freeform 763"/>
            <p:cNvSpPr>
              <a:spLocks noChangeArrowheads="1"/>
            </p:cNvSpPr>
            <p:nvPr/>
          </p:nvSpPr>
          <p:spPr bwMode="auto">
            <a:xfrm>
              <a:off x="2119" y="7670"/>
              <a:ext cx="92" cy="91"/>
            </a:xfrm>
            <a:custGeom>
              <a:avLst/>
              <a:gdLst>
                <a:gd name="T0" fmla="*/ 204 w 408"/>
                <a:gd name="T1" fmla="*/ 0 h 404"/>
                <a:gd name="T2" fmla="*/ 407 w 408"/>
                <a:gd name="T3" fmla="*/ 203 h 404"/>
                <a:gd name="T4" fmla="*/ 204 w 408"/>
                <a:gd name="T5" fmla="*/ 403 h 404"/>
                <a:gd name="T6" fmla="*/ 0 w 408"/>
                <a:gd name="T7" fmla="*/ 203 h 404"/>
                <a:gd name="T8" fmla="*/ 204 w 408"/>
                <a:gd name="T9" fmla="*/ 0 h 404"/>
                <a:gd name="T10" fmla="*/ 204 w 408"/>
                <a:gd name="T11" fmla="*/ 330 h 404"/>
                <a:gd name="T12" fmla="*/ 301 w 408"/>
                <a:gd name="T13" fmla="*/ 195 h 404"/>
                <a:gd name="T14" fmla="*/ 204 w 408"/>
                <a:gd name="T15" fmla="*/ 81 h 404"/>
                <a:gd name="T16" fmla="*/ 106 w 408"/>
                <a:gd name="T17" fmla="*/ 195 h 404"/>
                <a:gd name="T18" fmla="*/ 204 w 408"/>
                <a:gd name="T19"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3"/>
                  </a:cubicBezTo>
                  <a:cubicBezTo>
                    <a:pt x="407" y="313"/>
                    <a:pt x="334" y="403"/>
                    <a:pt x="204" y="403"/>
                  </a:cubicBezTo>
                  <a:cubicBezTo>
                    <a:pt x="77" y="403"/>
                    <a:pt x="0" y="313"/>
                    <a:pt x="0" y="203"/>
                  </a:cubicBezTo>
                  <a:cubicBezTo>
                    <a:pt x="4" y="77"/>
                    <a:pt x="90" y="0"/>
                    <a:pt x="204" y="0"/>
                  </a:cubicBezTo>
                  <a:close/>
                  <a:moveTo>
                    <a:pt x="204" y="330"/>
                  </a:moveTo>
                  <a:cubicBezTo>
                    <a:pt x="281" y="330"/>
                    <a:pt x="301" y="260"/>
                    <a:pt x="301" y="195"/>
                  </a:cubicBezTo>
                  <a:cubicBezTo>
                    <a:pt x="301" y="134"/>
                    <a:pt x="269" y="81"/>
                    <a:pt x="204" y="81"/>
                  </a:cubicBezTo>
                  <a:cubicBezTo>
                    <a:pt x="138" y="81"/>
                    <a:pt x="106" y="138"/>
                    <a:pt x="106" y="195"/>
                  </a:cubicBezTo>
                  <a:cubicBezTo>
                    <a:pt x="110" y="256"/>
                    <a:pt x="130" y="330"/>
                    <a:pt x="204"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5" name="Freeform 764"/>
            <p:cNvSpPr>
              <a:spLocks noChangeArrowheads="1"/>
            </p:cNvSpPr>
            <p:nvPr/>
          </p:nvSpPr>
          <p:spPr bwMode="auto">
            <a:xfrm>
              <a:off x="2277" y="7632"/>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6" name="Freeform 765"/>
            <p:cNvSpPr>
              <a:spLocks noChangeArrowheads="1"/>
            </p:cNvSpPr>
            <p:nvPr/>
          </p:nvSpPr>
          <p:spPr bwMode="auto">
            <a:xfrm>
              <a:off x="2318" y="7671"/>
              <a:ext cx="82" cy="91"/>
            </a:xfrm>
            <a:custGeom>
              <a:avLst/>
              <a:gdLst>
                <a:gd name="T0" fmla="*/ 338 w 364"/>
                <a:gd name="T1" fmla="*/ 370 h 404"/>
                <a:gd name="T2" fmla="*/ 204 w 364"/>
                <a:gd name="T3" fmla="*/ 403 h 404"/>
                <a:gd name="T4" fmla="*/ 0 w 364"/>
                <a:gd name="T5" fmla="*/ 203 h 404"/>
                <a:gd name="T6" fmla="*/ 180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0 h 404"/>
                <a:gd name="T18" fmla="*/ 338 w 364"/>
                <a:gd name="T19" fmla="*/ 370 h 404"/>
                <a:gd name="T20" fmla="*/ 269 w 364"/>
                <a:gd name="T21" fmla="*/ 163 h 404"/>
                <a:gd name="T22" fmla="*/ 188 w 364"/>
                <a:gd name="T23" fmla="*/ 73 h 404"/>
                <a:gd name="T24" fmla="*/ 98 w 364"/>
                <a:gd name="T25" fmla="*/ 163 h 404"/>
                <a:gd name="T26" fmla="*/ 269 w 364"/>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0"/>
                  </a:moveTo>
                  <a:cubicBezTo>
                    <a:pt x="302" y="391"/>
                    <a:pt x="261" y="403"/>
                    <a:pt x="204" y="403"/>
                  </a:cubicBezTo>
                  <a:cubicBezTo>
                    <a:pt x="78" y="403"/>
                    <a:pt x="0" y="330"/>
                    <a:pt x="0" y="203"/>
                  </a:cubicBezTo>
                  <a:cubicBezTo>
                    <a:pt x="0" y="94"/>
                    <a:pt x="61" y="0"/>
                    <a:pt x="180" y="0"/>
                  </a:cubicBezTo>
                  <a:cubicBezTo>
                    <a:pt x="322" y="0"/>
                    <a:pt x="363" y="98"/>
                    <a:pt x="363" y="232"/>
                  </a:cubicBezTo>
                  <a:lnTo>
                    <a:pt x="94" y="232"/>
                  </a:lnTo>
                  <a:cubicBezTo>
                    <a:pt x="98" y="293"/>
                    <a:pt x="143" y="330"/>
                    <a:pt x="204" y="330"/>
                  </a:cubicBezTo>
                  <a:cubicBezTo>
                    <a:pt x="253" y="330"/>
                    <a:pt x="294" y="313"/>
                    <a:pt x="330" y="289"/>
                  </a:cubicBezTo>
                  <a:lnTo>
                    <a:pt x="330" y="370"/>
                  </a:lnTo>
                  <a:lnTo>
                    <a:pt x="338" y="370"/>
                  </a:lnTo>
                  <a:close/>
                  <a:moveTo>
                    <a:pt x="269" y="163"/>
                  </a:moveTo>
                  <a:cubicBezTo>
                    <a:pt x="265" y="114"/>
                    <a:pt x="245" y="73"/>
                    <a:pt x="188" y="73"/>
                  </a:cubicBezTo>
                  <a:cubicBezTo>
                    <a:pt x="131" y="73"/>
                    <a:pt x="102" y="114"/>
                    <a:pt x="98" y="163"/>
                  </a:cubicBezTo>
                  <a:lnTo>
                    <a:pt x="269"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7" name="Freeform 766"/>
            <p:cNvSpPr>
              <a:spLocks noChangeArrowheads="1"/>
            </p:cNvSpPr>
            <p:nvPr/>
          </p:nvSpPr>
          <p:spPr bwMode="auto">
            <a:xfrm>
              <a:off x="2410" y="7631"/>
              <a:ext cx="60" cy="129"/>
            </a:xfrm>
            <a:custGeom>
              <a:avLst/>
              <a:gdLst>
                <a:gd name="T0" fmla="*/ 0 w 269"/>
                <a:gd name="T1" fmla="*/ 256 h 575"/>
                <a:gd name="T2" fmla="*/ 0 w 269"/>
                <a:gd name="T3" fmla="*/ 183 h 575"/>
                <a:gd name="T4" fmla="*/ 73 w 269"/>
                <a:gd name="T5" fmla="*/ 183 h 575"/>
                <a:gd name="T6" fmla="*/ 73 w 269"/>
                <a:gd name="T7" fmla="*/ 130 h 575"/>
                <a:gd name="T8" fmla="*/ 195 w 269"/>
                <a:gd name="T9" fmla="*/ 0 h 575"/>
                <a:gd name="T10" fmla="*/ 268 w 269"/>
                <a:gd name="T11" fmla="*/ 8 h 575"/>
                <a:gd name="T12" fmla="*/ 260 w 269"/>
                <a:gd name="T13" fmla="*/ 89 h 575"/>
                <a:gd name="T14" fmla="*/ 215 w 269"/>
                <a:gd name="T15" fmla="*/ 77 h 575"/>
                <a:gd name="T16" fmla="*/ 171 w 269"/>
                <a:gd name="T17" fmla="*/ 138 h 575"/>
                <a:gd name="T18" fmla="*/ 171 w 269"/>
                <a:gd name="T19" fmla="*/ 187 h 575"/>
                <a:gd name="T20" fmla="*/ 260 w 269"/>
                <a:gd name="T21" fmla="*/ 187 h 575"/>
                <a:gd name="T22" fmla="*/ 260 w 269"/>
                <a:gd name="T23" fmla="*/ 260 h 575"/>
                <a:gd name="T24" fmla="*/ 171 w 269"/>
                <a:gd name="T25" fmla="*/ 260 h 575"/>
                <a:gd name="T26" fmla="*/ 171 w 269"/>
                <a:gd name="T27" fmla="*/ 574 h 575"/>
                <a:gd name="T28" fmla="*/ 69 w 269"/>
                <a:gd name="T29" fmla="*/ 574 h 575"/>
                <a:gd name="T30" fmla="*/ 69 w 269"/>
                <a:gd name="T31" fmla="*/ 256 h 575"/>
                <a:gd name="T32" fmla="*/ 0 w 269"/>
                <a:gd name="T33" fmla="*/ 25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9" h="575">
                  <a:moveTo>
                    <a:pt x="0" y="256"/>
                  </a:moveTo>
                  <a:lnTo>
                    <a:pt x="0" y="183"/>
                  </a:lnTo>
                  <a:lnTo>
                    <a:pt x="73" y="183"/>
                  </a:lnTo>
                  <a:lnTo>
                    <a:pt x="73" y="130"/>
                  </a:lnTo>
                  <a:cubicBezTo>
                    <a:pt x="73" y="53"/>
                    <a:pt x="118" y="0"/>
                    <a:pt x="195" y="0"/>
                  </a:cubicBezTo>
                  <a:cubicBezTo>
                    <a:pt x="219" y="0"/>
                    <a:pt x="248" y="4"/>
                    <a:pt x="268" y="8"/>
                  </a:cubicBezTo>
                  <a:lnTo>
                    <a:pt x="260" y="89"/>
                  </a:lnTo>
                  <a:cubicBezTo>
                    <a:pt x="252" y="85"/>
                    <a:pt x="240" y="77"/>
                    <a:pt x="215" y="77"/>
                  </a:cubicBezTo>
                  <a:cubicBezTo>
                    <a:pt x="183" y="77"/>
                    <a:pt x="171" y="106"/>
                    <a:pt x="171" y="138"/>
                  </a:cubicBezTo>
                  <a:lnTo>
                    <a:pt x="171" y="187"/>
                  </a:lnTo>
                  <a:lnTo>
                    <a:pt x="260" y="187"/>
                  </a:lnTo>
                  <a:lnTo>
                    <a:pt x="260" y="260"/>
                  </a:lnTo>
                  <a:lnTo>
                    <a:pt x="171" y="260"/>
                  </a:lnTo>
                  <a:lnTo>
                    <a:pt x="171" y="574"/>
                  </a:lnTo>
                  <a:lnTo>
                    <a:pt x="69" y="574"/>
                  </a:lnTo>
                  <a:lnTo>
                    <a:pt x="69" y="256"/>
                  </a:lnTo>
                  <a:lnTo>
                    <a:pt x="0" y="25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8" name="Freeform 767"/>
            <p:cNvSpPr>
              <a:spLocks noChangeArrowheads="1"/>
            </p:cNvSpPr>
            <p:nvPr/>
          </p:nvSpPr>
          <p:spPr bwMode="auto">
            <a:xfrm>
              <a:off x="2476" y="7647"/>
              <a:ext cx="61" cy="114"/>
            </a:xfrm>
            <a:custGeom>
              <a:avLst/>
              <a:gdLst>
                <a:gd name="T0" fmla="*/ 73 w 273"/>
                <a:gd name="T1" fmla="*/ 183 h 506"/>
                <a:gd name="T2" fmla="*/ 0 w 273"/>
                <a:gd name="T3" fmla="*/ 183 h 506"/>
                <a:gd name="T4" fmla="*/ 0 w 273"/>
                <a:gd name="T5" fmla="*/ 110 h 506"/>
                <a:gd name="T6" fmla="*/ 73 w 273"/>
                <a:gd name="T7" fmla="*/ 110 h 506"/>
                <a:gd name="T8" fmla="*/ 73 w 273"/>
                <a:gd name="T9" fmla="*/ 33 h 506"/>
                <a:gd name="T10" fmla="*/ 175 w 273"/>
                <a:gd name="T11" fmla="*/ 0 h 506"/>
                <a:gd name="T12" fmla="*/ 175 w 273"/>
                <a:gd name="T13" fmla="*/ 110 h 506"/>
                <a:gd name="T14" fmla="*/ 264 w 273"/>
                <a:gd name="T15" fmla="*/ 110 h 506"/>
                <a:gd name="T16" fmla="*/ 264 w 273"/>
                <a:gd name="T17" fmla="*/ 183 h 506"/>
                <a:gd name="T18" fmla="*/ 175 w 273"/>
                <a:gd name="T19" fmla="*/ 183 h 506"/>
                <a:gd name="T20" fmla="*/ 175 w 273"/>
                <a:gd name="T21" fmla="*/ 362 h 506"/>
                <a:gd name="T22" fmla="*/ 224 w 273"/>
                <a:gd name="T23" fmla="*/ 428 h 506"/>
                <a:gd name="T24" fmla="*/ 268 w 273"/>
                <a:gd name="T25" fmla="*/ 415 h 506"/>
                <a:gd name="T26" fmla="*/ 272 w 273"/>
                <a:gd name="T27" fmla="*/ 497 h 506"/>
                <a:gd name="T28" fmla="*/ 199 w 273"/>
                <a:gd name="T29" fmla="*/ 505 h 506"/>
                <a:gd name="T30" fmla="*/ 77 w 273"/>
                <a:gd name="T31" fmla="*/ 379 h 506"/>
                <a:gd name="T32" fmla="*/ 77 w 273"/>
                <a:gd name="T33" fmla="*/ 183 h 506"/>
                <a:gd name="T34" fmla="*/ 73 w 273"/>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3" h="506">
                  <a:moveTo>
                    <a:pt x="73" y="183"/>
                  </a:moveTo>
                  <a:lnTo>
                    <a:pt x="0" y="183"/>
                  </a:lnTo>
                  <a:lnTo>
                    <a:pt x="0" y="110"/>
                  </a:lnTo>
                  <a:lnTo>
                    <a:pt x="73" y="110"/>
                  </a:lnTo>
                  <a:lnTo>
                    <a:pt x="73" y="33"/>
                  </a:lnTo>
                  <a:lnTo>
                    <a:pt x="175" y="0"/>
                  </a:lnTo>
                  <a:lnTo>
                    <a:pt x="175" y="110"/>
                  </a:lnTo>
                  <a:lnTo>
                    <a:pt x="264" y="110"/>
                  </a:lnTo>
                  <a:lnTo>
                    <a:pt x="264" y="183"/>
                  </a:lnTo>
                  <a:lnTo>
                    <a:pt x="175" y="183"/>
                  </a:lnTo>
                  <a:lnTo>
                    <a:pt x="175" y="362"/>
                  </a:lnTo>
                  <a:cubicBezTo>
                    <a:pt x="175" y="395"/>
                    <a:pt x="183" y="428"/>
                    <a:pt x="224" y="428"/>
                  </a:cubicBezTo>
                  <a:cubicBezTo>
                    <a:pt x="240" y="428"/>
                    <a:pt x="260" y="424"/>
                    <a:pt x="268" y="415"/>
                  </a:cubicBezTo>
                  <a:lnTo>
                    <a:pt x="272" y="497"/>
                  </a:lnTo>
                  <a:cubicBezTo>
                    <a:pt x="252" y="501"/>
                    <a:pt x="228" y="505"/>
                    <a:pt x="199" y="505"/>
                  </a:cubicBezTo>
                  <a:cubicBezTo>
                    <a:pt x="122" y="505"/>
                    <a:pt x="77" y="456"/>
                    <a:pt x="77" y="379"/>
                  </a:cubicBezTo>
                  <a:lnTo>
                    <a:pt x="77" y="183"/>
                  </a:ln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9" name="Freeform 768"/>
            <p:cNvSpPr>
              <a:spLocks noChangeArrowheads="1"/>
            </p:cNvSpPr>
            <p:nvPr/>
          </p:nvSpPr>
          <p:spPr bwMode="auto">
            <a:xfrm>
              <a:off x="2588" y="7672"/>
              <a:ext cx="147" cy="87"/>
            </a:xfrm>
            <a:custGeom>
              <a:avLst/>
              <a:gdLst>
                <a:gd name="T0" fmla="*/ 0 w 653"/>
                <a:gd name="T1" fmla="*/ 0 h 388"/>
                <a:gd name="T2" fmla="*/ 106 w 653"/>
                <a:gd name="T3" fmla="*/ 0 h 388"/>
                <a:gd name="T4" fmla="*/ 192 w 653"/>
                <a:gd name="T5" fmla="*/ 285 h 388"/>
                <a:gd name="T6" fmla="*/ 192 w 653"/>
                <a:gd name="T7" fmla="*/ 285 h 388"/>
                <a:gd name="T8" fmla="*/ 269 w 653"/>
                <a:gd name="T9" fmla="*/ 0 h 388"/>
                <a:gd name="T10" fmla="*/ 387 w 653"/>
                <a:gd name="T11" fmla="*/ 0 h 388"/>
                <a:gd name="T12" fmla="*/ 473 w 653"/>
                <a:gd name="T13" fmla="*/ 285 h 388"/>
                <a:gd name="T14" fmla="*/ 473 w 653"/>
                <a:gd name="T15" fmla="*/ 285 h 388"/>
                <a:gd name="T16" fmla="*/ 554 w 653"/>
                <a:gd name="T17" fmla="*/ 0 h 388"/>
                <a:gd name="T18" fmla="*/ 652 w 653"/>
                <a:gd name="T19" fmla="*/ 0 h 388"/>
                <a:gd name="T20" fmla="*/ 534 w 653"/>
                <a:gd name="T21" fmla="*/ 387 h 388"/>
                <a:gd name="T22" fmla="*/ 416 w 653"/>
                <a:gd name="T23" fmla="*/ 387 h 388"/>
                <a:gd name="T24" fmla="*/ 330 w 653"/>
                <a:gd name="T25" fmla="*/ 94 h 388"/>
                <a:gd name="T26" fmla="*/ 330 w 653"/>
                <a:gd name="T27" fmla="*/ 94 h 388"/>
                <a:gd name="T28" fmla="*/ 249 w 653"/>
                <a:gd name="T29" fmla="*/ 387 h 388"/>
                <a:gd name="T30" fmla="*/ 135 w 653"/>
                <a:gd name="T31" fmla="*/ 387 h 388"/>
                <a:gd name="T32" fmla="*/ 0 w 653"/>
                <a:gd name="T33"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3" h="388">
                  <a:moveTo>
                    <a:pt x="0" y="0"/>
                  </a:moveTo>
                  <a:lnTo>
                    <a:pt x="106" y="0"/>
                  </a:lnTo>
                  <a:lnTo>
                    <a:pt x="192" y="285"/>
                  </a:lnTo>
                  <a:lnTo>
                    <a:pt x="192" y="285"/>
                  </a:lnTo>
                  <a:lnTo>
                    <a:pt x="269" y="0"/>
                  </a:lnTo>
                  <a:lnTo>
                    <a:pt x="387" y="0"/>
                  </a:lnTo>
                  <a:lnTo>
                    <a:pt x="473" y="285"/>
                  </a:lnTo>
                  <a:lnTo>
                    <a:pt x="473" y="285"/>
                  </a:lnTo>
                  <a:lnTo>
                    <a:pt x="554" y="0"/>
                  </a:lnTo>
                  <a:lnTo>
                    <a:pt x="652" y="0"/>
                  </a:lnTo>
                  <a:lnTo>
                    <a:pt x="534" y="387"/>
                  </a:lnTo>
                  <a:lnTo>
                    <a:pt x="416" y="387"/>
                  </a:lnTo>
                  <a:lnTo>
                    <a:pt x="330" y="94"/>
                  </a:lnTo>
                  <a:lnTo>
                    <a:pt x="330" y="94"/>
                  </a:lnTo>
                  <a:lnTo>
                    <a:pt x="249" y="387"/>
                  </a:lnTo>
                  <a:lnTo>
                    <a:pt x="135"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0" name="Freeform 769"/>
            <p:cNvSpPr>
              <a:spLocks noChangeArrowheads="1"/>
            </p:cNvSpPr>
            <p:nvPr/>
          </p:nvSpPr>
          <p:spPr bwMode="auto">
            <a:xfrm>
              <a:off x="2750" y="7634"/>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1" name="Freeform 770"/>
            <p:cNvSpPr>
              <a:spLocks noChangeArrowheads="1"/>
            </p:cNvSpPr>
            <p:nvPr/>
          </p:nvSpPr>
          <p:spPr bwMode="auto">
            <a:xfrm>
              <a:off x="2787" y="7647"/>
              <a:ext cx="61" cy="114"/>
            </a:xfrm>
            <a:custGeom>
              <a:avLst/>
              <a:gdLst>
                <a:gd name="T0" fmla="*/ 73 w 274"/>
                <a:gd name="T1" fmla="*/ 183 h 506"/>
                <a:gd name="T2" fmla="*/ 0 w 274"/>
                <a:gd name="T3" fmla="*/ 183 h 506"/>
                <a:gd name="T4" fmla="*/ 0 w 274"/>
                <a:gd name="T5" fmla="*/ 110 h 506"/>
                <a:gd name="T6" fmla="*/ 73 w 274"/>
                <a:gd name="T7" fmla="*/ 110 h 506"/>
                <a:gd name="T8" fmla="*/ 73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8 h 506"/>
                <a:gd name="T24" fmla="*/ 269 w 274"/>
                <a:gd name="T25" fmla="*/ 415 h 506"/>
                <a:gd name="T26" fmla="*/ 273 w 274"/>
                <a:gd name="T27" fmla="*/ 497 h 506"/>
                <a:gd name="T28" fmla="*/ 199 w 274"/>
                <a:gd name="T29" fmla="*/ 505 h 506"/>
                <a:gd name="T30" fmla="*/ 77 w 274"/>
                <a:gd name="T31" fmla="*/ 379 h 506"/>
                <a:gd name="T32" fmla="*/ 77 w 274"/>
                <a:gd name="T33" fmla="*/ 183 h 506"/>
                <a:gd name="T34" fmla="*/ 73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3" y="183"/>
                  </a:moveTo>
                  <a:lnTo>
                    <a:pt x="0" y="183"/>
                  </a:lnTo>
                  <a:lnTo>
                    <a:pt x="0" y="110"/>
                  </a:lnTo>
                  <a:lnTo>
                    <a:pt x="73" y="110"/>
                  </a:lnTo>
                  <a:lnTo>
                    <a:pt x="73" y="33"/>
                  </a:lnTo>
                  <a:lnTo>
                    <a:pt x="175" y="0"/>
                  </a:lnTo>
                  <a:lnTo>
                    <a:pt x="175" y="110"/>
                  </a:lnTo>
                  <a:lnTo>
                    <a:pt x="265" y="110"/>
                  </a:lnTo>
                  <a:lnTo>
                    <a:pt x="265" y="183"/>
                  </a:lnTo>
                  <a:lnTo>
                    <a:pt x="175" y="183"/>
                  </a:lnTo>
                  <a:lnTo>
                    <a:pt x="175" y="362"/>
                  </a:lnTo>
                  <a:cubicBezTo>
                    <a:pt x="175" y="395"/>
                    <a:pt x="183" y="428"/>
                    <a:pt x="224" y="428"/>
                  </a:cubicBezTo>
                  <a:cubicBezTo>
                    <a:pt x="240" y="428"/>
                    <a:pt x="260" y="424"/>
                    <a:pt x="269" y="415"/>
                  </a:cubicBezTo>
                  <a:lnTo>
                    <a:pt x="273" y="497"/>
                  </a:lnTo>
                  <a:cubicBezTo>
                    <a:pt x="252" y="501"/>
                    <a:pt x="228" y="505"/>
                    <a:pt x="199" y="505"/>
                  </a:cubicBezTo>
                  <a:cubicBezTo>
                    <a:pt x="122" y="505"/>
                    <a:pt x="77" y="456"/>
                    <a:pt x="77" y="379"/>
                  </a:cubicBezTo>
                  <a:lnTo>
                    <a:pt x="77" y="183"/>
                  </a:ln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2" name="Freeform 771"/>
            <p:cNvSpPr>
              <a:spLocks noChangeArrowheads="1"/>
            </p:cNvSpPr>
            <p:nvPr/>
          </p:nvSpPr>
          <p:spPr bwMode="auto">
            <a:xfrm>
              <a:off x="2862" y="7632"/>
              <a:ext cx="80" cy="127"/>
            </a:xfrm>
            <a:custGeom>
              <a:avLst/>
              <a:gdLst>
                <a:gd name="T0" fmla="*/ 4 w 359"/>
                <a:gd name="T1" fmla="*/ 0 h 563"/>
                <a:gd name="T2" fmla="*/ 106 w 359"/>
                <a:gd name="T3" fmla="*/ 0 h 563"/>
                <a:gd name="T4" fmla="*/ 106 w 359"/>
                <a:gd name="T5" fmla="*/ 228 h 563"/>
                <a:gd name="T6" fmla="*/ 106 w 359"/>
                <a:gd name="T7" fmla="*/ 228 h 563"/>
                <a:gd name="T8" fmla="*/ 228 w 359"/>
                <a:gd name="T9" fmla="*/ 167 h 563"/>
                <a:gd name="T10" fmla="*/ 358 w 359"/>
                <a:gd name="T11" fmla="*/ 317 h 563"/>
                <a:gd name="T12" fmla="*/ 358 w 359"/>
                <a:gd name="T13" fmla="*/ 562 h 563"/>
                <a:gd name="T14" fmla="*/ 256 w 359"/>
                <a:gd name="T15" fmla="*/ 562 h 563"/>
                <a:gd name="T16" fmla="*/ 256 w 359"/>
                <a:gd name="T17" fmla="*/ 354 h 563"/>
                <a:gd name="T18" fmla="*/ 191 w 359"/>
                <a:gd name="T19" fmla="*/ 244 h 563"/>
                <a:gd name="T20" fmla="*/ 101 w 359"/>
                <a:gd name="T21" fmla="*/ 370 h 563"/>
                <a:gd name="T22" fmla="*/ 101 w 359"/>
                <a:gd name="T23" fmla="*/ 558 h 563"/>
                <a:gd name="T24" fmla="*/ 0 w 359"/>
                <a:gd name="T25" fmla="*/ 558 h 563"/>
                <a:gd name="T26" fmla="*/ 0 w 359"/>
                <a:gd name="T27" fmla="*/ 0 h 563"/>
                <a:gd name="T28" fmla="*/ 4 w 359"/>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3">
                  <a:moveTo>
                    <a:pt x="4" y="0"/>
                  </a:moveTo>
                  <a:lnTo>
                    <a:pt x="106" y="0"/>
                  </a:lnTo>
                  <a:lnTo>
                    <a:pt x="106" y="228"/>
                  </a:lnTo>
                  <a:lnTo>
                    <a:pt x="106" y="228"/>
                  </a:lnTo>
                  <a:cubicBezTo>
                    <a:pt x="130" y="191"/>
                    <a:pt x="175" y="167"/>
                    <a:pt x="228" y="167"/>
                  </a:cubicBezTo>
                  <a:cubicBezTo>
                    <a:pt x="317" y="167"/>
                    <a:pt x="358" y="232"/>
                    <a:pt x="358" y="317"/>
                  </a:cubicBezTo>
                  <a:lnTo>
                    <a:pt x="358" y="562"/>
                  </a:lnTo>
                  <a:lnTo>
                    <a:pt x="256" y="562"/>
                  </a:lnTo>
                  <a:lnTo>
                    <a:pt x="256" y="354"/>
                  </a:lnTo>
                  <a:cubicBezTo>
                    <a:pt x="256" y="305"/>
                    <a:pt x="256" y="244"/>
                    <a:pt x="191" y="244"/>
                  </a:cubicBezTo>
                  <a:cubicBezTo>
                    <a:pt x="118" y="244"/>
                    <a:pt x="101" y="322"/>
                    <a:pt x="101" y="370"/>
                  </a:cubicBezTo>
                  <a:lnTo>
                    <a:pt x="101"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3" name="Freeform 772"/>
            <p:cNvSpPr>
              <a:spLocks noChangeArrowheads="1"/>
            </p:cNvSpPr>
            <p:nvPr/>
          </p:nvSpPr>
          <p:spPr bwMode="auto">
            <a:xfrm>
              <a:off x="2967" y="7634"/>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4" name="Freeform 773"/>
            <p:cNvSpPr>
              <a:spLocks noChangeArrowheads="1"/>
            </p:cNvSpPr>
            <p:nvPr/>
          </p:nvSpPr>
          <p:spPr bwMode="auto">
            <a:xfrm>
              <a:off x="3011" y="7671"/>
              <a:ext cx="81" cy="89"/>
            </a:xfrm>
            <a:custGeom>
              <a:avLst/>
              <a:gdLst>
                <a:gd name="T0" fmla="*/ 8 w 360"/>
                <a:gd name="T1" fmla="*/ 8 h 396"/>
                <a:gd name="T2" fmla="*/ 102 w 360"/>
                <a:gd name="T3" fmla="*/ 8 h 396"/>
                <a:gd name="T4" fmla="*/ 102 w 360"/>
                <a:gd name="T5" fmla="*/ 61 h 396"/>
                <a:gd name="T6" fmla="*/ 102 w 360"/>
                <a:gd name="T7" fmla="*/ 61 h 396"/>
                <a:gd name="T8" fmla="*/ 228 w 360"/>
                <a:gd name="T9" fmla="*/ 0 h 396"/>
                <a:gd name="T10" fmla="*/ 359 w 360"/>
                <a:gd name="T11" fmla="*/ 151 h 396"/>
                <a:gd name="T12" fmla="*/ 359 w 360"/>
                <a:gd name="T13" fmla="*/ 395 h 396"/>
                <a:gd name="T14" fmla="*/ 257 w 360"/>
                <a:gd name="T15" fmla="*/ 395 h 396"/>
                <a:gd name="T16" fmla="*/ 257 w 360"/>
                <a:gd name="T17" fmla="*/ 187 h 396"/>
                <a:gd name="T18" fmla="*/ 192 w 360"/>
                <a:gd name="T19" fmla="*/ 77 h 396"/>
                <a:gd name="T20" fmla="*/ 102 w 360"/>
                <a:gd name="T21" fmla="*/ 203 h 396"/>
                <a:gd name="T22" fmla="*/ 102 w 360"/>
                <a:gd name="T23" fmla="*/ 391 h 396"/>
                <a:gd name="T24" fmla="*/ 0 w 360"/>
                <a:gd name="T25" fmla="*/ 391 h 396"/>
                <a:gd name="T26" fmla="*/ 0 w 360"/>
                <a:gd name="T27" fmla="*/ 8 h 396"/>
                <a:gd name="T28" fmla="*/ 8 w 360"/>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396">
                  <a:moveTo>
                    <a:pt x="8" y="8"/>
                  </a:moveTo>
                  <a:lnTo>
                    <a:pt x="102" y="8"/>
                  </a:lnTo>
                  <a:lnTo>
                    <a:pt x="102" y="61"/>
                  </a:lnTo>
                  <a:lnTo>
                    <a:pt x="102" y="61"/>
                  </a:lnTo>
                  <a:cubicBezTo>
                    <a:pt x="135" y="16"/>
                    <a:pt x="175" y="0"/>
                    <a:pt x="228" y="0"/>
                  </a:cubicBezTo>
                  <a:cubicBezTo>
                    <a:pt x="318" y="0"/>
                    <a:pt x="359" y="65"/>
                    <a:pt x="359" y="151"/>
                  </a:cubicBezTo>
                  <a:lnTo>
                    <a:pt x="359" y="395"/>
                  </a:lnTo>
                  <a:lnTo>
                    <a:pt x="257" y="395"/>
                  </a:lnTo>
                  <a:lnTo>
                    <a:pt x="257" y="187"/>
                  </a:lnTo>
                  <a:cubicBezTo>
                    <a:pt x="257" y="138"/>
                    <a:pt x="257" y="77"/>
                    <a:pt x="192" y="77"/>
                  </a:cubicBezTo>
                  <a:cubicBezTo>
                    <a:pt x="118" y="77"/>
                    <a:pt x="102" y="155"/>
                    <a:pt x="102" y="203"/>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5" name="Freeform 774"/>
            <p:cNvSpPr>
              <a:spLocks noChangeArrowheads="1"/>
            </p:cNvSpPr>
            <p:nvPr/>
          </p:nvSpPr>
          <p:spPr bwMode="auto">
            <a:xfrm>
              <a:off x="3159" y="7639"/>
              <a:ext cx="82" cy="122"/>
            </a:xfrm>
            <a:custGeom>
              <a:avLst/>
              <a:gdLst>
                <a:gd name="T0" fmla="*/ 0 w 367"/>
                <a:gd name="T1" fmla="*/ 273 h 543"/>
                <a:gd name="T2" fmla="*/ 183 w 367"/>
                <a:gd name="T3" fmla="*/ 0 h 543"/>
                <a:gd name="T4" fmla="*/ 366 w 367"/>
                <a:gd name="T5" fmla="*/ 273 h 543"/>
                <a:gd name="T6" fmla="*/ 183 w 367"/>
                <a:gd name="T7" fmla="*/ 542 h 543"/>
                <a:gd name="T8" fmla="*/ 0 w 367"/>
                <a:gd name="T9" fmla="*/ 273 h 543"/>
                <a:gd name="T10" fmla="*/ 256 w 367"/>
                <a:gd name="T11" fmla="*/ 273 h 543"/>
                <a:gd name="T12" fmla="*/ 179 w 367"/>
                <a:gd name="T13" fmla="*/ 78 h 543"/>
                <a:gd name="T14" fmla="*/ 102 w 367"/>
                <a:gd name="T15" fmla="*/ 273 h 543"/>
                <a:gd name="T16" fmla="*/ 179 w 367"/>
                <a:gd name="T17" fmla="*/ 465 h 543"/>
                <a:gd name="T18" fmla="*/ 256 w 367"/>
                <a:gd name="T19" fmla="*/ 273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543">
                  <a:moveTo>
                    <a:pt x="0" y="273"/>
                  </a:moveTo>
                  <a:cubicBezTo>
                    <a:pt x="0" y="143"/>
                    <a:pt x="40" y="0"/>
                    <a:pt x="183" y="0"/>
                  </a:cubicBezTo>
                  <a:cubicBezTo>
                    <a:pt x="338" y="0"/>
                    <a:pt x="366" y="151"/>
                    <a:pt x="366" y="273"/>
                  </a:cubicBezTo>
                  <a:cubicBezTo>
                    <a:pt x="366" y="395"/>
                    <a:pt x="334" y="542"/>
                    <a:pt x="183" y="542"/>
                  </a:cubicBezTo>
                  <a:cubicBezTo>
                    <a:pt x="20" y="542"/>
                    <a:pt x="0" y="379"/>
                    <a:pt x="0" y="273"/>
                  </a:cubicBezTo>
                  <a:close/>
                  <a:moveTo>
                    <a:pt x="256" y="273"/>
                  </a:moveTo>
                  <a:cubicBezTo>
                    <a:pt x="256" y="204"/>
                    <a:pt x="256" y="78"/>
                    <a:pt x="179" y="78"/>
                  </a:cubicBezTo>
                  <a:cubicBezTo>
                    <a:pt x="102" y="78"/>
                    <a:pt x="102" y="204"/>
                    <a:pt x="102" y="273"/>
                  </a:cubicBezTo>
                  <a:cubicBezTo>
                    <a:pt x="102" y="338"/>
                    <a:pt x="102" y="465"/>
                    <a:pt x="179" y="465"/>
                  </a:cubicBezTo>
                  <a:cubicBezTo>
                    <a:pt x="260" y="465"/>
                    <a:pt x="256" y="338"/>
                    <a:pt x="256" y="273"/>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6" name="Freeform 775"/>
            <p:cNvSpPr>
              <a:spLocks noChangeArrowheads="1"/>
            </p:cNvSpPr>
            <p:nvPr/>
          </p:nvSpPr>
          <p:spPr bwMode="auto">
            <a:xfrm>
              <a:off x="3253" y="7705"/>
              <a:ext cx="44" cy="18"/>
            </a:xfrm>
            <a:custGeom>
              <a:avLst/>
              <a:gdLst>
                <a:gd name="T0" fmla="*/ 0 w 197"/>
                <a:gd name="T1" fmla="*/ 81 h 82"/>
                <a:gd name="T2" fmla="*/ 0 w 197"/>
                <a:gd name="T3" fmla="*/ 0 h 82"/>
                <a:gd name="T4" fmla="*/ 196 w 197"/>
                <a:gd name="T5" fmla="*/ 0 h 82"/>
                <a:gd name="T6" fmla="*/ 196 w 197"/>
                <a:gd name="T7" fmla="*/ 81 h 82"/>
                <a:gd name="T8" fmla="*/ 0 w 197"/>
                <a:gd name="T9" fmla="*/ 81 h 82"/>
              </a:gdLst>
              <a:ahLst/>
              <a:cxnLst>
                <a:cxn ang="0">
                  <a:pos x="T0" y="T1"/>
                </a:cxn>
                <a:cxn ang="0">
                  <a:pos x="T2" y="T3"/>
                </a:cxn>
                <a:cxn ang="0">
                  <a:pos x="T4" y="T5"/>
                </a:cxn>
                <a:cxn ang="0">
                  <a:pos x="T6" y="T7"/>
                </a:cxn>
                <a:cxn ang="0">
                  <a:pos x="T8" y="T9"/>
                </a:cxn>
              </a:cxnLst>
              <a:rect l="0" t="0" r="r" b="b"/>
              <a:pathLst>
                <a:path w="197" h="82">
                  <a:moveTo>
                    <a:pt x="0" y="81"/>
                  </a:moveTo>
                  <a:lnTo>
                    <a:pt x="0" y="0"/>
                  </a:lnTo>
                  <a:lnTo>
                    <a:pt x="196" y="0"/>
                  </a:lnTo>
                  <a:lnTo>
                    <a:pt x="196" y="81"/>
                  </a:lnTo>
                  <a:lnTo>
                    <a:pt x="0" y="81"/>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7" name="Freeform 776"/>
            <p:cNvSpPr>
              <a:spLocks noChangeArrowheads="1"/>
            </p:cNvSpPr>
            <p:nvPr/>
          </p:nvSpPr>
          <p:spPr bwMode="auto">
            <a:xfrm>
              <a:off x="3311" y="7638"/>
              <a:ext cx="80" cy="122"/>
            </a:xfrm>
            <a:custGeom>
              <a:avLst/>
              <a:gdLst>
                <a:gd name="T0" fmla="*/ 313 w 355"/>
                <a:gd name="T1" fmla="*/ 106 h 543"/>
                <a:gd name="T2" fmla="*/ 223 w 355"/>
                <a:gd name="T3" fmla="*/ 86 h 543"/>
                <a:gd name="T4" fmla="*/ 97 w 355"/>
                <a:gd name="T5" fmla="*/ 249 h 543"/>
                <a:gd name="T6" fmla="*/ 97 w 355"/>
                <a:gd name="T7" fmla="*/ 249 h 543"/>
                <a:gd name="T8" fmla="*/ 199 w 355"/>
                <a:gd name="T9" fmla="*/ 196 h 543"/>
                <a:gd name="T10" fmla="*/ 354 w 355"/>
                <a:gd name="T11" fmla="*/ 355 h 543"/>
                <a:gd name="T12" fmla="*/ 179 w 355"/>
                <a:gd name="T13" fmla="*/ 542 h 543"/>
                <a:gd name="T14" fmla="*/ 0 w 355"/>
                <a:gd name="T15" fmla="*/ 298 h 543"/>
                <a:gd name="T16" fmla="*/ 215 w 355"/>
                <a:gd name="T17" fmla="*/ 0 h 543"/>
                <a:gd name="T18" fmla="*/ 325 w 355"/>
                <a:gd name="T19" fmla="*/ 21 h 543"/>
                <a:gd name="T20" fmla="*/ 313 w 355"/>
                <a:gd name="T21" fmla="*/ 106 h 543"/>
                <a:gd name="T22" fmla="*/ 109 w 355"/>
                <a:gd name="T23" fmla="*/ 375 h 543"/>
                <a:gd name="T24" fmla="*/ 183 w 355"/>
                <a:gd name="T25" fmla="*/ 469 h 543"/>
                <a:gd name="T26" fmla="*/ 252 w 355"/>
                <a:gd name="T27" fmla="*/ 375 h 543"/>
                <a:gd name="T28" fmla="*/ 183 w 355"/>
                <a:gd name="T29" fmla="*/ 277 h 543"/>
                <a:gd name="T30" fmla="*/ 109 w 355"/>
                <a:gd name="T31" fmla="*/ 375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5" h="543">
                  <a:moveTo>
                    <a:pt x="313" y="106"/>
                  </a:moveTo>
                  <a:cubicBezTo>
                    <a:pt x="285" y="94"/>
                    <a:pt x="256" y="86"/>
                    <a:pt x="223" y="86"/>
                  </a:cubicBezTo>
                  <a:cubicBezTo>
                    <a:pt x="134" y="86"/>
                    <a:pt x="101" y="171"/>
                    <a:pt x="97" y="249"/>
                  </a:cubicBezTo>
                  <a:lnTo>
                    <a:pt x="97" y="249"/>
                  </a:lnTo>
                  <a:cubicBezTo>
                    <a:pt x="122" y="212"/>
                    <a:pt x="154" y="196"/>
                    <a:pt x="199" y="196"/>
                  </a:cubicBezTo>
                  <a:cubicBezTo>
                    <a:pt x="297" y="196"/>
                    <a:pt x="354" y="257"/>
                    <a:pt x="354" y="355"/>
                  </a:cubicBezTo>
                  <a:cubicBezTo>
                    <a:pt x="354" y="469"/>
                    <a:pt x="297" y="542"/>
                    <a:pt x="179" y="542"/>
                  </a:cubicBezTo>
                  <a:cubicBezTo>
                    <a:pt x="32" y="542"/>
                    <a:pt x="0" y="420"/>
                    <a:pt x="0" y="298"/>
                  </a:cubicBezTo>
                  <a:cubicBezTo>
                    <a:pt x="0" y="155"/>
                    <a:pt x="44" y="0"/>
                    <a:pt x="215" y="0"/>
                  </a:cubicBezTo>
                  <a:cubicBezTo>
                    <a:pt x="252" y="0"/>
                    <a:pt x="289" y="4"/>
                    <a:pt x="325" y="21"/>
                  </a:cubicBezTo>
                  <a:lnTo>
                    <a:pt x="313" y="106"/>
                  </a:lnTo>
                  <a:close/>
                  <a:moveTo>
                    <a:pt x="109" y="375"/>
                  </a:moveTo>
                  <a:cubicBezTo>
                    <a:pt x="109" y="424"/>
                    <a:pt x="130" y="469"/>
                    <a:pt x="183" y="469"/>
                  </a:cubicBezTo>
                  <a:cubicBezTo>
                    <a:pt x="232" y="469"/>
                    <a:pt x="252" y="420"/>
                    <a:pt x="252" y="375"/>
                  </a:cubicBezTo>
                  <a:cubicBezTo>
                    <a:pt x="252" y="322"/>
                    <a:pt x="232" y="277"/>
                    <a:pt x="183" y="277"/>
                  </a:cubicBezTo>
                  <a:cubicBezTo>
                    <a:pt x="126" y="273"/>
                    <a:pt x="109" y="322"/>
                    <a:pt x="109" y="37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8" name="Freeform 777"/>
            <p:cNvSpPr>
              <a:spLocks noChangeArrowheads="1"/>
            </p:cNvSpPr>
            <p:nvPr/>
          </p:nvSpPr>
          <p:spPr bwMode="auto">
            <a:xfrm>
              <a:off x="409" y="7875"/>
              <a:ext cx="128" cy="91"/>
            </a:xfrm>
            <a:custGeom>
              <a:avLst/>
              <a:gdLst>
                <a:gd name="T0" fmla="*/ 0 w 567"/>
                <a:gd name="T1" fmla="*/ 8 h 404"/>
                <a:gd name="T2" fmla="*/ 94 w 567"/>
                <a:gd name="T3" fmla="*/ 8 h 404"/>
                <a:gd name="T4" fmla="*/ 94 w 567"/>
                <a:gd name="T5" fmla="*/ 61 h 404"/>
                <a:gd name="T6" fmla="*/ 94 w 567"/>
                <a:gd name="T7" fmla="*/ 61 h 404"/>
                <a:gd name="T8" fmla="*/ 208 w 567"/>
                <a:gd name="T9" fmla="*/ 0 h 404"/>
                <a:gd name="T10" fmla="*/ 322 w 567"/>
                <a:gd name="T11" fmla="*/ 69 h 404"/>
                <a:gd name="T12" fmla="*/ 444 w 567"/>
                <a:gd name="T13" fmla="*/ 0 h 404"/>
                <a:gd name="T14" fmla="*/ 566 w 567"/>
                <a:gd name="T15" fmla="*/ 150 h 404"/>
                <a:gd name="T16" fmla="*/ 566 w 567"/>
                <a:gd name="T17" fmla="*/ 395 h 404"/>
                <a:gd name="T18" fmla="*/ 464 w 567"/>
                <a:gd name="T19" fmla="*/ 395 h 404"/>
                <a:gd name="T20" fmla="*/ 464 w 567"/>
                <a:gd name="T21" fmla="*/ 167 h 404"/>
                <a:gd name="T22" fmla="*/ 407 w 567"/>
                <a:gd name="T23" fmla="*/ 81 h 404"/>
                <a:gd name="T24" fmla="*/ 334 w 567"/>
                <a:gd name="T25" fmla="*/ 211 h 404"/>
                <a:gd name="T26" fmla="*/ 334 w 567"/>
                <a:gd name="T27" fmla="*/ 399 h 404"/>
                <a:gd name="T28" fmla="*/ 232 w 567"/>
                <a:gd name="T29" fmla="*/ 399 h 404"/>
                <a:gd name="T30" fmla="*/ 232 w 567"/>
                <a:gd name="T31" fmla="*/ 171 h 404"/>
                <a:gd name="T32" fmla="*/ 175 w 567"/>
                <a:gd name="T33" fmla="*/ 85 h 404"/>
                <a:gd name="T34" fmla="*/ 102 w 567"/>
                <a:gd name="T35" fmla="*/ 216 h 404"/>
                <a:gd name="T36" fmla="*/ 102 w 567"/>
                <a:gd name="T37" fmla="*/ 403 h 404"/>
                <a:gd name="T38" fmla="*/ 0 w 567"/>
                <a:gd name="T39" fmla="*/ 403 h 404"/>
                <a:gd name="T40" fmla="*/ 0 w 567"/>
                <a:gd name="T41" fmla="*/ 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7" h="404">
                  <a:moveTo>
                    <a:pt x="0" y="8"/>
                  </a:moveTo>
                  <a:lnTo>
                    <a:pt x="94" y="8"/>
                  </a:lnTo>
                  <a:lnTo>
                    <a:pt x="94" y="61"/>
                  </a:lnTo>
                  <a:lnTo>
                    <a:pt x="94" y="61"/>
                  </a:lnTo>
                  <a:cubicBezTo>
                    <a:pt x="126" y="12"/>
                    <a:pt x="171" y="0"/>
                    <a:pt x="208" y="0"/>
                  </a:cubicBezTo>
                  <a:cubicBezTo>
                    <a:pt x="261" y="0"/>
                    <a:pt x="301" y="20"/>
                    <a:pt x="322" y="69"/>
                  </a:cubicBezTo>
                  <a:cubicBezTo>
                    <a:pt x="346" y="24"/>
                    <a:pt x="395" y="0"/>
                    <a:pt x="444" y="0"/>
                  </a:cubicBezTo>
                  <a:cubicBezTo>
                    <a:pt x="538" y="0"/>
                    <a:pt x="566" y="65"/>
                    <a:pt x="566" y="150"/>
                  </a:cubicBezTo>
                  <a:lnTo>
                    <a:pt x="566" y="395"/>
                  </a:lnTo>
                  <a:lnTo>
                    <a:pt x="464" y="395"/>
                  </a:lnTo>
                  <a:lnTo>
                    <a:pt x="464" y="167"/>
                  </a:lnTo>
                  <a:cubicBezTo>
                    <a:pt x="464" y="130"/>
                    <a:pt x="464" y="81"/>
                    <a:pt x="407" y="81"/>
                  </a:cubicBezTo>
                  <a:cubicBezTo>
                    <a:pt x="342" y="81"/>
                    <a:pt x="334" y="163"/>
                    <a:pt x="334" y="211"/>
                  </a:cubicBezTo>
                  <a:lnTo>
                    <a:pt x="334" y="399"/>
                  </a:lnTo>
                  <a:lnTo>
                    <a:pt x="232" y="399"/>
                  </a:lnTo>
                  <a:lnTo>
                    <a:pt x="232" y="171"/>
                  </a:lnTo>
                  <a:cubicBezTo>
                    <a:pt x="232" y="134"/>
                    <a:pt x="232" y="85"/>
                    <a:pt x="175" y="85"/>
                  </a:cubicBezTo>
                  <a:cubicBezTo>
                    <a:pt x="110" y="85"/>
                    <a:pt x="102" y="167"/>
                    <a:pt x="102" y="216"/>
                  </a:cubicBezTo>
                  <a:lnTo>
                    <a:pt x="102" y="403"/>
                  </a:lnTo>
                  <a:lnTo>
                    <a:pt x="0" y="403"/>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9" name="Freeform 778"/>
            <p:cNvSpPr>
              <a:spLocks noChangeArrowheads="1"/>
            </p:cNvSpPr>
            <p:nvPr/>
          </p:nvSpPr>
          <p:spPr bwMode="auto">
            <a:xfrm>
              <a:off x="555" y="7874"/>
              <a:ext cx="92" cy="91"/>
            </a:xfrm>
            <a:custGeom>
              <a:avLst/>
              <a:gdLst>
                <a:gd name="T0" fmla="*/ 204 w 409"/>
                <a:gd name="T1" fmla="*/ 0 h 404"/>
                <a:gd name="T2" fmla="*/ 408 w 409"/>
                <a:gd name="T3" fmla="*/ 203 h 404"/>
                <a:gd name="T4" fmla="*/ 204 w 409"/>
                <a:gd name="T5" fmla="*/ 403 h 404"/>
                <a:gd name="T6" fmla="*/ 0 w 409"/>
                <a:gd name="T7" fmla="*/ 203 h 404"/>
                <a:gd name="T8" fmla="*/ 204 w 409"/>
                <a:gd name="T9" fmla="*/ 0 h 404"/>
                <a:gd name="T10" fmla="*/ 204 w 409"/>
                <a:gd name="T11" fmla="*/ 325 h 404"/>
                <a:gd name="T12" fmla="*/ 302 w 409"/>
                <a:gd name="T13" fmla="*/ 191 h 404"/>
                <a:gd name="T14" fmla="*/ 204 w 409"/>
                <a:gd name="T15" fmla="*/ 77 h 404"/>
                <a:gd name="T16" fmla="*/ 106 w 409"/>
                <a:gd name="T17" fmla="*/ 191 h 404"/>
                <a:gd name="T18" fmla="*/ 204 w 409"/>
                <a:gd name="T19" fmla="*/ 32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04">
                  <a:moveTo>
                    <a:pt x="204" y="0"/>
                  </a:moveTo>
                  <a:cubicBezTo>
                    <a:pt x="318" y="0"/>
                    <a:pt x="408" y="77"/>
                    <a:pt x="408" y="203"/>
                  </a:cubicBezTo>
                  <a:cubicBezTo>
                    <a:pt x="408" y="313"/>
                    <a:pt x="334" y="403"/>
                    <a:pt x="204" y="403"/>
                  </a:cubicBezTo>
                  <a:cubicBezTo>
                    <a:pt x="78" y="403"/>
                    <a:pt x="0" y="313"/>
                    <a:pt x="0" y="203"/>
                  </a:cubicBezTo>
                  <a:cubicBezTo>
                    <a:pt x="0" y="77"/>
                    <a:pt x="90" y="0"/>
                    <a:pt x="204" y="0"/>
                  </a:cubicBezTo>
                  <a:close/>
                  <a:moveTo>
                    <a:pt x="204" y="325"/>
                  </a:moveTo>
                  <a:cubicBezTo>
                    <a:pt x="281" y="325"/>
                    <a:pt x="302" y="256"/>
                    <a:pt x="302" y="191"/>
                  </a:cubicBezTo>
                  <a:cubicBezTo>
                    <a:pt x="302" y="130"/>
                    <a:pt x="269" y="77"/>
                    <a:pt x="204" y="77"/>
                  </a:cubicBezTo>
                  <a:cubicBezTo>
                    <a:pt x="139" y="77"/>
                    <a:pt x="106" y="134"/>
                    <a:pt x="106" y="191"/>
                  </a:cubicBezTo>
                  <a:cubicBezTo>
                    <a:pt x="106" y="256"/>
                    <a:pt x="127" y="325"/>
                    <a:pt x="204" y="32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0" name="Freeform 779"/>
            <p:cNvSpPr>
              <a:spLocks noChangeArrowheads="1"/>
            </p:cNvSpPr>
            <p:nvPr/>
          </p:nvSpPr>
          <p:spPr bwMode="auto">
            <a:xfrm>
              <a:off x="663" y="7875"/>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0 h 396"/>
                <a:gd name="T12" fmla="*/ 358 w 359"/>
                <a:gd name="T13" fmla="*/ 395 h 396"/>
                <a:gd name="T14" fmla="*/ 256 w 359"/>
                <a:gd name="T15" fmla="*/ 395 h 396"/>
                <a:gd name="T16" fmla="*/ 256 w 359"/>
                <a:gd name="T17" fmla="*/ 187 h 396"/>
                <a:gd name="T18" fmla="*/ 191 w 359"/>
                <a:gd name="T19" fmla="*/ 77 h 396"/>
                <a:gd name="T20" fmla="*/ 102 w 359"/>
                <a:gd name="T21" fmla="*/ 203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0"/>
                  </a:cubicBezTo>
                  <a:lnTo>
                    <a:pt x="358" y="395"/>
                  </a:lnTo>
                  <a:lnTo>
                    <a:pt x="256" y="395"/>
                  </a:lnTo>
                  <a:lnTo>
                    <a:pt x="256" y="187"/>
                  </a:lnTo>
                  <a:cubicBezTo>
                    <a:pt x="256" y="138"/>
                    <a:pt x="256" y="77"/>
                    <a:pt x="191" y="77"/>
                  </a:cubicBezTo>
                  <a:cubicBezTo>
                    <a:pt x="118" y="77"/>
                    <a:pt x="102" y="154"/>
                    <a:pt x="102" y="203"/>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1" name="Freeform 780"/>
            <p:cNvSpPr>
              <a:spLocks noChangeArrowheads="1"/>
            </p:cNvSpPr>
            <p:nvPr/>
          </p:nvSpPr>
          <p:spPr bwMode="auto">
            <a:xfrm>
              <a:off x="759" y="7852"/>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7 h 506"/>
                <a:gd name="T28" fmla="*/ 200 w 274"/>
                <a:gd name="T29" fmla="*/ 505 h 506"/>
                <a:gd name="T30" fmla="*/ 78 w 274"/>
                <a:gd name="T31" fmla="*/ 379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3"/>
                  </a:lnTo>
                  <a:lnTo>
                    <a:pt x="175" y="0"/>
                  </a:lnTo>
                  <a:lnTo>
                    <a:pt x="175" y="110"/>
                  </a:lnTo>
                  <a:lnTo>
                    <a:pt x="265" y="110"/>
                  </a:lnTo>
                  <a:lnTo>
                    <a:pt x="265" y="183"/>
                  </a:lnTo>
                  <a:lnTo>
                    <a:pt x="175" y="183"/>
                  </a:lnTo>
                  <a:lnTo>
                    <a:pt x="175" y="362"/>
                  </a:lnTo>
                  <a:cubicBezTo>
                    <a:pt x="175" y="395"/>
                    <a:pt x="184" y="427"/>
                    <a:pt x="224" y="427"/>
                  </a:cubicBezTo>
                  <a:cubicBezTo>
                    <a:pt x="241" y="427"/>
                    <a:pt x="261" y="423"/>
                    <a:pt x="269" y="415"/>
                  </a:cubicBezTo>
                  <a:lnTo>
                    <a:pt x="273" y="497"/>
                  </a:lnTo>
                  <a:cubicBezTo>
                    <a:pt x="253" y="501"/>
                    <a:pt x="228" y="505"/>
                    <a:pt x="200" y="505"/>
                  </a:cubicBezTo>
                  <a:cubicBezTo>
                    <a:pt x="122" y="505"/>
                    <a:pt x="78" y="456"/>
                    <a:pt x="78" y="379"/>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2" name="Freeform 781"/>
            <p:cNvSpPr>
              <a:spLocks noChangeArrowheads="1"/>
            </p:cNvSpPr>
            <p:nvPr/>
          </p:nvSpPr>
          <p:spPr bwMode="auto">
            <a:xfrm>
              <a:off x="834" y="7836"/>
              <a:ext cx="80" cy="127"/>
            </a:xfrm>
            <a:custGeom>
              <a:avLst/>
              <a:gdLst>
                <a:gd name="T0" fmla="*/ 4 w 359"/>
                <a:gd name="T1" fmla="*/ 0 h 563"/>
                <a:gd name="T2" fmla="*/ 106 w 359"/>
                <a:gd name="T3" fmla="*/ 0 h 563"/>
                <a:gd name="T4" fmla="*/ 106 w 359"/>
                <a:gd name="T5" fmla="*/ 228 h 563"/>
                <a:gd name="T6" fmla="*/ 106 w 359"/>
                <a:gd name="T7" fmla="*/ 228 h 563"/>
                <a:gd name="T8" fmla="*/ 228 w 359"/>
                <a:gd name="T9" fmla="*/ 167 h 563"/>
                <a:gd name="T10" fmla="*/ 358 w 359"/>
                <a:gd name="T11" fmla="*/ 317 h 563"/>
                <a:gd name="T12" fmla="*/ 358 w 359"/>
                <a:gd name="T13" fmla="*/ 562 h 563"/>
                <a:gd name="T14" fmla="*/ 257 w 359"/>
                <a:gd name="T15" fmla="*/ 562 h 563"/>
                <a:gd name="T16" fmla="*/ 257 w 359"/>
                <a:gd name="T17" fmla="*/ 358 h 563"/>
                <a:gd name="T18" fmla="*/ 192 w 359"/>
                <a:gd name="T19" fmla="*/ 248 h 563"/>
                <a:gd name="T20" fmla="*/ 102 w 359"/>
                <a:gd name="T21" fmla="*/ 374 h 563"/>
                <a:gd name="T22" fmla="*/ 102 w 359"/>
                <a:gd name="T23" fmla="*/ 562 h 563"/>
                <a:gd name="T24" fmla="*/ 0 w 359"/>
                <a:gd name="T25" fmla="*/ 562 h 563"/>
                <a:gd name="T26" fmla="*/ 0 w 359"/>
                <a:gd name="T27" fmla="*/ 0 h 563"/>
                <a:gd name="T28" fmla="*/ 4 w 359"/>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3">
                  <a:moveTo>
                    <a:pt x="4" y="0"/>
                  </a:moveTo>
                  <a:lnTo>
                    <a:pt x="106" y="0"/>
                  </a:lnTo>
                  <a:lnTo>
                    <a:pt x="106" y="228"/>
                  </a:lnTo>
                  <a:lnTo>
                    <a:pt x="106" y="228"/>
                  </a:lnTo>
                  <a:cubicBezTo>
                    <a:pt x="130" y="191"/>
                    <a:pt x="175" y="167"/>
                    <a:pt x="228" y="167"/>
                  </a:cubicBezTo>
                  <a:cubicBezTo>
                    <a:pt x="318" y="167"/>
                    <a:pt x="358" y="232"/>
                    <a:pt x="358" y="317"/>
                  </a:cubicBezTo>
                  <a:lnTo>
                    <a:pt x="358" y="562"/>
                  </a:lnTo>
                  <a:lnTo>
                    <a:pt x="257" y="562"/>
                  </a:lnTo>
                  <a:lnTo>
                    <a:pt x="257" y="358"/>
                  </a:lnTo>
                  <a:cubicBezTo>
                    <a:pt x="257" y="309"/>
                    <a:pt x="257" y="248"/>
                    <a:pt x="192" y="248"/>
                  </a:cubicBezTo>
                  <a:cubicBezTo>
                    <a:pt x="118" y="248"/>
                    <a:pt x="102" y="325"/>
                    <a:pt x="102" y="374"/>
                  </a:cubicBezTo>
                  <a:lnTo>
                    <a:pt x="102" y="562"/>
                  </a:lnTo>
                  <a:lnTo>
                    <a:pt x="0" y="562"/>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3" name="Freeform 782"/>
            <p:cNvSpPr>
              <a:spLocks noChangeArrowheads="1"/>
            </p:cNvSpPr>
            <p:nvPr/>
          </p:nvSpPr>
          <p:spPr bwMode="auto">
            <a:xfrm>
              <a:off x="932" y="7874"/>
              <a:ext cx="64" cy="91"/>
            </a:xfrm>
            <a:custGeom>
              <a:avLst/>
              <a:gdLst>
                <a:gd name="T0" fmla="*/ 260 w 286"/>
                <a:gd name="T1" fmla="*/ 89 h 404"/>
                <a:gd name="T2" fmla="*/ 171 w 286"/>
                <a:gd name="T3" fmla="*/ 73 h 404"/>
                <a:gd name="T4" fmla="*/ 110 w 286"/>
                <a:gd name="T5" fmla="*/ 114 h 404"/>
                <a:gd name="T6" fmla="*/ 285 w 286"/>
                <a:gd name="T7" fmla="*/ 277 h 404"/>
                <a:gd name="T8" fmla="*/ 122 w 286"/>
                <a:gd name="T9" fmla="*/ 403 h 404"/>
                <a:gd name="T10" fmla="*/ 8 w 286"/>
                <a:gd name="T11" fmla="*/ 386 h 404"/>
                <a:gd name="T12" fmla="*/ 12 w 286"/>
                <a:gd name="T13" fmla="*/ 305 h 404"/>
                <a:gd name="T14" fmla="*/ 110 w 286"/>
                <a:gd name="T15" fmla="*/ 329 h 404"/>
                <a:gd name="T16" fmla="*/ 175 w 286"/>
                <a:gd name="T17" fmla="*/ 281 h 404"/>
                <a:gd name="T18" fmla="*/ 0 w 286"/>
                <a:gd name="T19" fmla="*/ 118 h 404"/>
                <a:gd name="T20" fmla="*/ 150 w 286"/>
                <a:gd name="T21" fmla="*/ 0 h 404"/>
                <a:gd name="T22" fmla="*/ 260 w 286"/>
                <a:gd name="T23" fmla="*/ 12 h 404"/>
                <a:gd name="T24" fmla="*/ 260 w 286"/>
                <a:gd name="T25"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0" y="89"/>
                  </a:moveTo>
                  <a:cubicBezTo>
                    <a:pt x="228" y="77"/>
                    <a:pt x="207" y="73"/>
                    <a:pt x="171" y="73"/>
                  </a:cubicBezTo>
                  <a:cubicBezTo>
                    <a:pt x="142" y="73"/>
                    <a:pt x="110" y="81"/>
                    <a:pt x="110" y="114"/>
                  </a:cubicBezTo>
                  <a:cubicBezTo>
                    <a:pt x="110" y="175"/>
                    <a:pt x="285" y="138"/>
                    <a:pt x="285" y="277"/>
                  </a:cubicBezTo>
                  <a:cubicBezTo>
                    <a:pt x="285" y="366"/>
                    <a:pt x="203" y="403"/>
                    <a:pt x="122" y="403"/>
                  </a:cubicBezTo>
                  <a:cubicBezTo>
                    <a:pt x="85" y="403"/>
                    <a:pt x="45" y="395"/>
                    <a:pt x="8" y="386"/>
                  </a:cubicBezTo>
                  <a:lnTo>
                    <a:pt x="12" y="305"/>
                  </a:lnTo>
                  <a:cubicBezTo>
                    <a:pt x="45" y="321"/>
                    <a:pt x="77" y="329"/>
                    <a:pt x="110" y="329"/>
                  </a:cubicBezTo>
                  <a:cubicBezTo>
                    <a:pt x="134" y="329"/>
                    <a:pt x="175" y="321"/>
                    <a:pt x="175" y="281"/>
                  </a:cubicBezTo>
                  <a:cubicBezTo>
                    <a:pt x="175" y="203"/>
                    <a:pt x="0" y="256"/>
                    <a:pt x="0" y="118"/>
                  </a:cubicBezTo>
                  <a:cubicBezTo>
                    <a:pt x="0" y="36"/>
                    <a:pt x="73" y="0"/>
                    <a:pt x="150" y="0"/>
                  </a:cubicBezTo>
                  <a:cubicBezTo>
                    <a:pt x="199" y="0"/>
                    <a:pt x="228" y="8"/>
                    <a:pt x="260" y="12"/>
                  </a:cubicBezTo>
                  <a:lnTo>
                    <a:pt x="260"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4" name="Freeform 783"/>
            <p:cNvSpPr>
              <a:spLocks noChangeArrowheads="1"/>
            </p:cNvSpPr>
            <p:nvPr/>
          </p:nvSpPr>
          <p:spPr bwMode="auto">
            <a:xfrm>
              <a:off x="1056" y="7874"/>
              <a:ext cx="92" cy="91"/>
            </a:xfrm>
            <a:custGeom>
              <a:avLst/>
              <a:gdLst>
                <a:gd name="T0" fmla="*/ 204 w 409"/>
                <a:gd name="T1" fmla="*/ 0 h 404"/>
                <a:gd name="T2" fmla="*/ 408 w 409"/>
                <a:gd name="T3" fmla="*/ 203 h 404"/>
                <a:gd name="T4" fmla="*/ 204 w 409"/>
                <a:gd name="T5" fmla="*/ 403 h 404"/>
                <a:gd name="T6" fmla="*/ 0 w 409"/>
                <a:gd name="T7" fmla="*/ 203 h 404"/>
                <a:gd name="T8" fmla="*/ 204 w 409"/>
                <a:gd name="T9" fmla="*/ 0 h 404"/>
                <a:gd name="T10" fmla="*/ 204 w 409"/>
                <a:gd name="T11" fmla="*/ 325 h 404"/>
                <a:gd name="T12" fmla="*/ 302 w 409"/>
                <a:gd name="T13" fmla="*/ 191 h 404"/>
                <a:gd name="T14" fmla="*/ 204 w 409"/>
                <a:gd name="T15" fmla="*/ 77 h 404"/>
                <a:gd name="T16" fmla="*/ 106 w 409"/>
                <a:gd name="T17" fmla="*/ 191 h 404"/>
                <a:gd name="T18" fmla="*/ 204 w 409"/>
                <a:gd name="T19" fmla="*/ 32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04">
                  <a:moveTo>
                    <a:pt x="204" y="0"/>
                  </a:moveTo>
                  <a:cubicBezTo>
                    <a:pt x="318" y="0"/>
                    <a:pt x="408" y="77"/>
                    <a:pt x="408" y="203"/>
                  </a:cubicBezTo>
                  <a:cubicBezTo>
                    <a:pt x="408" y="313"/>
                    <a:pt x="334" y="403"/>
                    <a:pt x="204" y="403"/>
                  </a:cubicBezTo>
                  <a:cubicBezTo>
                    <a:pt x="78" y="403"/>
                    <a:pt x="0" y="313"/>
                    <a:pt x="0" y="203"/>
                  </a:cubicBezTo>
                  <a:cubicBezTo>
                    <a:pt x="0" y="77"/>
                    <a:pt x="90" y="0"/>
                    <a:pt x="204" y="0"/>
                  </a:cubicBezTo>
                  <a:close/>
                  <a:moveTo>
                    <a:pt x="204" y="325"/>
                  </a:moveTo>
                  <a:cubicBezTo>
                    <a:pt x="281" y="325"/>
                    <a:pt x="302" y="256"/>
                    <a:pt x="302" y="191"/>
                  </a:cubicBezTo>
                  <a:cubicBezTo>
                    <a:pt x="302" y="130"/>
                    <a:pt x="269" y="77"/>
                    <a:pt x="204" y="77"/>
                  </a:cubicBezTo>
                  <a:cubicBezTo>
                    <a:pt x="139" y="77"/>
                    <a:pt x="106" y="134"/>
                    <a:pt x="106" y="191"/>
                  </a:cubicBezTo>
                  <a:cubicBezTo>
                    <a:pt x="106" y="256"/>
                    <a:pt x="127" y="325"/>
                    <a:pt x="204" y="32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5" name="Freeform 784"/>
            <p:cNvSpPr>
              <a:spLocks noChangeArrowheads="1"/>
            </p:cNvSpPr>
            <p:nvPr/>
          </p:nvSpPr>
          <p:spPr bwMode="auto">
            <a:xfrm>
              <a:off x="1157" y="7835"/>
              <a:ext cx="60" cy="129"/>
            </a:xfrm>
            <a:custGeom>
              <a:avLst/>
              <a:gdLst>
                <a:gd name="T0" fmla="*/ 0 w 270"/>
                <a:gd name="T1" fmla="*/ 256 h 575"/>
                <a:gd name="T2" fmla="*/ 0 w 270"/>
                <a:gd name="T3" fmla="*/ 183 h 575"/>
                <a:gd name="T4" fmla="*/ 74 w 270"/>
                <a:gd name="T5" fmla="*/ 183 h 575"/>
                <a:gd name="T6" fmla="*/ 74 w 270"/>
                <a:gd name="T7" fmla="*/ 130 h 575"/>
                <a:gd name="T8" fmla="*/ 196 w 270"/>
                <a:gd name="T9" fmla="*/ 0 h 575"/>
                <a:gd name="T10" fmla="*/ 269 w 270"/>
                <a:gd name="T11" fmla="*/ 8 h 575"/>
                <a:gd name="T12" fmla="*/ 261 w 270"/>
                <a:gd name="T13" fmla="*/ 89 h 575"/>
                <a:gd name="T14" fmla="*/ 216 w 270"/>
                <a:gd name="T15" fmla="*/ 77 h 575"/>
                <a:gd name="T16" fmla="*/ 171 w 270"/>
                <a:gd name="T17" fmla="*/ 138 h 575"/>
                <a:gd name="T18" fmla="*/ 171 w 270"/>
                <a:gd name="T19" fmla="*/ 187 h 575"/>
                <a:gd name="T20" fmla="*/ 261 w 270"/>
                <a:gd name="T21" fmla="*/ 187 h 575"/>
                <a:gd name="T22" fmla="*/ 261 w 270"/>
                <a:gd name="T23" fmla="*/ 260 h 575"/>
                <a:gd name="T24" fmla="*/ 171 w 270"/>
                <a:gd name="T25" fmla="*/ 260 h 575"/>
                <a:gd name="T26" fmla="*/ 171 w 270"/>
                <a:gd name="T27" fmla="*/ 574 h 575"/>
                <a:gd name="T28" fmla="*/ 69 w 270"/>
                <a:gd name="T29" fmla="*/ 574 h 575"/>
                <a:gd name="T30" fmla="*/ 69 w 270"/>
                <a:gd name="T31" fmla="*/ 256 h 575"/>
                <a:gd name="T32" fmla="*/ 0 w 270"/>
                <a:gd name="T33" fmla="*/ 256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6"/>
                  </a:moveTo>
                  <a:lnTo>
                    <a:pt x="0" y="183"/>
                  </a:lnTo>
                  <a:lnTo>
                    <a:pt x="74" y="183"/>
                  </a:lnTo>
                  <a:lnTo>
                    <a:pt x="74" y="130"/>
                  </a:lnTo>
                  <a:cubicBezTo>
                    <a:pt x="74" y="53"/>
                    <a:pt x="118" y="0"/>
                    <a:pt x="196" y="0"/>
                  </a:cubicBezTo>
                  <a:cubicBezTo>
                    <a:pt x="220" y="0"/>
                    <a:pt x="249" y="4"/>
                    <a:pt x="269" y="8"/>
                  </a:cubicBezTo>
                  <a:lnTo>
                    <a:pt x="261" y="89"/>
                  </a:lnTo>
                  <a:cubicBezTo>
                    <a:pt x="253" y="85"/>
                    <a:pt x="240" y="77"/>
                    <a:pt x="216" y="77"/>
                  </a:cubicBezTo>
                  <a:cubicBezTo>
                    <a:pt x="183" y="77"/>
                    <a:pt x="171" y="106"/>
                    <a:pt x="171" y="138"/>
                  </a:cubicBezTo>
                  <a:lnTo>
                    <a:pt x="171" y="187"/>
                  </a:lnTo>
                  <a:lnTo>
                    <a:pt x="261" y="187"/>
                  </a:lnTo>
                  <a:lnTo>
                    <a:pt x="261" y="260"/>
                  </a:lnTo>
                  <a:lnTo>
                    <a:pt x="171" y="260"/>
                  </a:lnTo>
                  <a:lnTo>
                    <a:pt x="171" y="574"/>
                  </a:lnTo>
                  <a:lnTo>
                    <a:pt x="69" y="574"/>
                  </a:lnTo>
                  <a:lnTo>
                    <a:pt x="69" y="256"/>
                  </a:lnTo>
                  <a:lnTo>
                    <a:pt x="0" y="25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6" name="Freeform 785"/>
            <p:cNvSpPr>
              <a:spLocks noChangeArrowheads="1"/>
            </p:cNvSpPr>
            <p:nvPr/>
          </p:nvSpPr>
          <p:spPr bwMode="auto">
            <a:xfrm>
              <a:off x="1277" y="7836"/>
              <a:ext cx="80" cy="127"/>
            </a:xfrm>
            <a:custGeom>
              <a:avLst/>
              <a:gdLst>
                <a:gd name="T0" fmla="*/ 4 w 359"/>
                <a:gd name="T1" fmla="*/ 0 h 563"/>
                <a:gd name="T2" fmla="*/ 105 w 359"/>
                <a:gd name="T3" fmla="*/ 0 h 563"/>
                <a:gd name="T4" fmla="*/ 105 w 359"/>
                <a:gd name="T5" fmla="*/ 228 h 563"/>
                <a:gd name="T6" fmla="*/ 105 w 359"/>
                <a:gd name="T7" fmla="*/ 228 h 563"/>
                <a:gd name="T8" fmla="*/ 228 w 359"/>
                <a:gd name="T9" fmla="*/ 167 h 563"/>
                <a:gd name="T10" fmla="*/ 358 w 359"/>
                <a:gd name="T11" fmla="*/ 317 h 563"/>
                <a:gd name="T12" fmla="*/ 358 w 359"/>
                <a:gd name="T13" fmla="*/ 562 h 563"/>
                <a:gd name="T14" fmla="*/ 256 w 359"/>
                <a:gd name="T15" fmla="*/ 562 h 563"/>
                <a:gd name="T16" fmla="*/ 256 w 359"/>
                <a:gd name="T17" fmla="*/ 358 h 563"/>
                <a:gd name="T18" fmla="*/ 191 w 359"/>
                <a:gd name="T19" fmla="*/ 248 h 563"/>
                <a:gd name="T20" fmla="*/ 101 w 359"/>
                <a:gd name="T21" fmla="*/ 374 h 563"/>
                <a:gd name="T22" fmla="*/ 101 w 359"/>
                <a:gd name="T23" fmla="*/ 562 h 563"/>
                <a:gd name="T24" fmla="*/ 0 w 359"/>
                <a:gd name="T25" fmla="*/ 562 h 563"/>
                <a:gd name="T26" fmla="*/ 0 w 359"/>
                <a:gd name="T27" fmla="*/ 0 h 563"/>
                <a:gd name="T28" fmla="*/ 4 w 359"/>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3">
                  <a:moveTo>
                    <a:pt x="4" y="0"/>
                  </a:moveTo>
                  <a:lnTo>
                    <a:pt x="105" y="0"/>
                  </a:lnTo>
                  <a:lnTo>
                    <a:pt x="105" y="228"/>
                  </a:lnTo>
                  <a:lnTo>
                    <a:pt x="105" y="228"/>
                  </a:lnTo>
                  <a:cubicBezTo>
                    <a:pt x="130" y="191"/>
                    <a:pt x="175" y="167"/>
                    <a:pt x="228" y="167"/>
                  </a:cubicBezTo>
                  <a:cubicBezTo>
                    <a:pt x="317" y="167"/>
                    <a:pt x="358" y="232"/>
                    <a:pt x="358" y="317"/>
                  </a:cubicBezTo>
                  <a:lnTo>
                    <a:pt x="358" y="562"/>
                  </a:lnTo>
                  <a:lnTo>
                    <a:pt x="256" y="562"/>
                  </a:lnTo>
                  <a:lnTo>
                    <a:pt x="256" y="358"/>
                  </a:lnTo>
                  <a:cubicBezTo>
                    <a:pt x="256" y="309"/>
                    <a:pt x="256" y="248"/>
                    <a:pt x="191" y="248"/>
                  </a:cubicBezTo>
                  <a:cubicBezTo>
                    <a:pt x="118" y="248"/>
                    <a:pt x="101" y="325"/>
                    <a:pt x="101" y="374"/>
                  </a:cubicBezTo>
                  <a:lnTo>
                    <a:pt x="101" y="562"/>
                  </a:lnTo>
                  <a:lnTo>
                    <a:pt x="0" y="562"/>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7" name="Freeform 786"/>
            <p:cNvSpPr>
              <a:spLocks noChangeArrowheads="1"/>
            </p:cNvSpPr>
            <p:nvPr/>
          </p:nvSpPr>
          <p:spPr bwMode="auto">
            <a:xfrm>
              <a:off x="1383" y="7839"/>
              <a:ext cx="22" cy="125"/>
            </a:xfrm>
            <a:custGeom>
              <a:avLst/>
              <a:gdLst>
                <a:gd name="T0" fmla="*/ 0 w 103"/>
                <a:gd name="T1" fmla="*/ 0 h 555"/>
                <a:gd name="T2" fmla="*/ 102 w 103"/>
                <a:gd name="T3" fmla="*/ 0 h 555"/>
                <a:gd name="T4" fmla="*/ 102 w 103"/>
                <a:gd name="T5" fmla="*/ 98 h 555"/>
                <a:gd name="T6" fmla="*/ 0 w 103"/>
                <a:gd name="T7" fmla="*/ 98 h 555"/>
                <a:gd name="T8" fmla="*/ 0 w 103"/>
                <a:gd name="T9" fmla="*/ 0 h 555"/>
                <a:gd name="T10" fmla="*/ 0 w 103"/>
                <a:gd name="T11" fmla="*/ 167 h 555"/>
                <a:gd name="T12" fmla="*/ 102 w 103"/>
                <a:gd name="T13" fmla="*/ 167 h 555"/>
                <a:gd name="T14" fmla="*/ 102 w 103"/>
                <a:gd name="T15" fmla="*/ 554 h 555"/>
                <a:gd name="T16" fmla="*/ 0 w 103"/>
                <a:gd name="T17" fmla="*/ 554 h 555"/>
                <a:gd name="T18" fmla="*/ 0 w 103"/>
                <a:gd name="T19" fmla="*/ 16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5">
                  <a:moveTo>
                    <a:pt x="0" y="0"/>
                  </a:moveTo>
                  <a:lnTo>
                    <a:pt x="102" y="0"/>
                  </a:lnTo>
                  <a:lnTo>
                    <a:pt x="102" y="98"/>
                  </a:lnTo>
                  <a:lnTo>
                    <a:pt x="0" y="98"/>
                  </a:lnTo>
                  <a:lnTo>
                    <a:pt x="0" y="0"/>
                  </a:lnTo>
                  <a:close/>
                  <a:moveTo>
                    <a:pt x="0" y="167"/>
                  </a:moveTo>
                  <a:lnTo>
                    <a:pt x="102" y="167"/>
                  </a:lnTo>
                  <a:lnTo>
                    <a:pt x="102" y="554"/>
                  </a:lnTo>
                  <a:lnTo>
                    <a:pt x="0" y="554"/>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8" name="Freeform 787"/>
            <p:cNvSpPr>
              <a:spLocks noChangeArrowheads="1"/>
            </p:cNvSpPr>
            <p:nvPr/>
          </p:nvSpPr>
          <p:spPr bwMode="auto">
            <a:xfrm>
              <a:off x="1430" y="7875"/>
              <a:ext cx="51" cy="90"/>
            </a:xfrm>
            <a:custGeom>
              <a:avLst/>
              <a:gdLst>
                <a:gd name="T0" fmla="*/ 0 w 229"/>
                <a:gd name="T1" fmla="*/ 8 h 400"/>
                <a:gd name="T2" fmla="*/ 90 w 229"/>
                <a:gd name="T3" fmla="*/ 8 h 400"/>
                <a:gd name="T4" fmla="*/ 90 w 229"/>
                <a:gd name="T5" fmla="*/ 97 h 400"/>
                <a:gd name="T6" fmla="*/ 90 w 229"/>
                <a:gd name="T7" fmla="*/ 97 h 400"/>
                <a:gd name="T8" fmla="*/ 196 w 229"/>
                <a:gd name="T9" fmla="*/ 0 h 400"/>
                <a:gd name="T10" fmla="*/ 228 w 229"/>
                <a:gd name="T11" fmla="*/ 4 h 400"/>
                <a:gd name="T12" fmla="*/ 228 w 229"/>
                <a:gd name="T13" fmla="*/ 106 h 400"/>
                <a:gd name="T14" fmla="*/ 184 w 229"/>
                <a:gd name="T15" fmla="*/ 97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7"/>
                  </a:lnTo>
                  <a:lnTo>
                    <a:pt x="90" y="97"/>
                  </a:lnTo>
                  <a:cubicBezTo>
                    <a:pt x="94" y="61"/>
                    <a:pt x="135" y="0"/>
                    <a:pt x="196" y="0"/>
                  </a:cubicBezTo>
                  <a:cubicBezTo>
                    <a:pt x="204" y="0"/>
                    <a:pt x="216" y="0"/>
                    <a:pt x="228" y="4"/>
                  </a:cubicBezTo>
                  <a:lnTo>
                    <a:pt x="228" y="106"/>
                  </a:lnTo>
                  <a:cubicBezTo>
                    <a:pt x="220" y="102"/>
                    <a:pt x="200" y="97"/>
                    <a:pt x="184" y="97"/>
                  </a:cubicBezTo>
                  <a:cubicBezTo>
                    <a:pt x="102" y="97"/>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9" name="Freeform 788"/>
            <p:cNvSpPr>
              <a:spLocks noChangeArrowheads="1"/>
            </p:cNvSpPr>
            <p:nvPr/>
          </p:nvSpPr>
          <p:spPr bwMode="auto">
            <a:xfrm>
              <a:off x="1486" y="7875"/>
              <a:ext cx="81" cy="91"/>
            </a:xfrm>
            <a:custGeom>
              <a:avLst/>
              <a:gdLst>
                <a:gd name="T0" fmla="*/ 338 w 363"/>
                <a:gd name="T1" fmla="*/ 370 h 404"/>
                <a:gd name="T2" fmla="*/ 203 w 363"/>
                <a:gd name="T3" fmla="*/ 403 h 404"/>
                <a:gd name="T4" fmla="*/ 0 w 363"/>
                <a:gd name="T5" fmla="*/ 203 h 404"/>
                <a:gd name="T6" fmla="*/ 179 w 363"/>
                <a:gd name="T7" fmla="*/ 0 h 404"/>
                <a:gd name="T8" fmla="*/ 362 w 363"/>
                <a:gd name="T9" fmla="*/ 232 h 404"/>
                <a:gd name="T10" fmla="*/ 93 w 363"/>
                <a:gd name="T11" fmla="*/ 232 h 404"/>
                <a:gd name="T12" fmla="*/ 203 w 363"/>
                <a:gd name="T13" fmla="*/ 330 h 404"/>
                <a:gd name="T14" fmla="*/ 330 w 363"/>
                <a:gd name="T15" fmla="*/ 289 h 404"/>
                <a:gd name="T16" fmla="*/ 330 w 363"/>
                <a:gd name="T17" fmla="*/ 370 h 404"/>
                <a:gd name="T18" fmla="*/ 338 w 363"/>
                <a:gd name="T19" fmla="*/ 370 h 404"/>
                <a:gd name="T20" fmla="*/ 273 w 363"/>
                <a:gd name="T21" fmla="*/ 163 h 404"/>
                <a:gd name="T22" fmla="*/ 191 w 363"/>
                <a:gd name="T23" fmla="*/ 73 h 404"/>
                <a:gd name="T24" fmla="*/ 102 w 363"/>
                <a:gd name="T25" fmla="*/ 163 h 404"/>
                <a:gd name="T26" fmla="*/ 273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1"/>
                    <a:pt x="260" y="403"/>
                    <a:pt x="203" y="403"/>
                  </a:cubicBezTo>
                  <a:cubicBezTo>
                    <a:pt x="77" y="403"/>
                    <a:pt x="0" y="330"/>
                    <a:pt x="0" y="203"/>
                  </a:cubicBezTo>
                  <a:cubicBezTo>
                    <a:pt x="0" y="93"/>
                    <a:pt x="61" y="0"/>
                    <a:pt x="179" y="0"/>
                  </a:cubicBezTo>
                  <a:cubicBezTo>
                    <a:pt x="321" y="0"/>
                    <a:pt x="362" y="97"/>
                    <a:pt x="362" y="232"/>
                  </a:cubicBezTo>
                  <a:lnTo>
                    <a:pt x="93" y="232"/>
                  </a:lnTo>
                  <a:cubicBezTo>
                    <a:pt x="98" y="293"/>
                    <a:pt x="142" y="330"/>
                    <a:pt x="203" y="330"/>
                  </a:cubicBezTo>
                  <a:cubicBezTo>
                    <a:pt x="252" y="330"/>
                    <a:pt x="293" y="313"/>
                    <a:pt x="330" y="289"/>
                  </a:cubicBezTo>
                  <a:lnTo>
                    <a:pt x="330" y="370"/>
                  </a:lnTo>
                  <a:lnTo>
                    <a:pt x="338" y="370"/>
                  </a:lnTo>
                  <a:close/>
                  <a:moveTo>
                    <a:pt x="273" y="163"/>
                  </a:moveTo>
                  <a:cubicBezTo>
                    <a:pt x="269" y="114"/>
                    <a:pt x="248" y="73"/>
                    <a:pt x="191" y="73"/>
                  </a:cubicBezTo>
                  <a:cubicBezTo>
                    <a:pt x="134" y="73"/>
                    <a:pt x="106" y="114"/>
                    <a:pt x="102" y="163"/>
                  </a:cubicBezTo>
                  <a:lnTo>
                    <a:pt x="273"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0" name="Freeform 789"/>
            <p:cNvSpPr>
              <a:spLocks noChangeArrowheads="1"/>
            </p:cNvSpPr>
            <p:nvPr/>
          </p:nvSpPr>
          <p:spPr bwMode="auto">
            <a:xfrm>
              <a:off x="409" y="8113"/>
              <a:ext cx="80" cy="118"/>
            </a:xfrm>
            <a:custGeom>
              <a:avLst/>
              <a:gdLst>
                <a:gd name="T0" fmla="*/ 4 w 359"/>
                <a:gd name="T1" fmla="*/ 0 h 526"/>
                <a:gd name="T2" fmla="*/ 139 w 359"/>
                <a:gd name="T3" fmla="*/ 0 h 526"/>
                <a:gd name="T4" fmla="*/ 358 w 359"/>
                <a:gd name="T5" fmla="*/ 159 h 526"/>
                <a:gd name="T6" fmla="*/ 155 w 359"/>
                <a:gd name="T7" fmla="*/ 326 h 526"/>
                <a:gd name="T8" fmla="*/ 106 w 359"/>
                <a:gd name="T9" fmla="*/ 326 h 526"/>
                <a:gd name="T10" fmla="*/ 106 w 359"/>
                <a:gd name="T11" fmla="*/ 525 h 526"/>
                <a:gd name="T12" fmla="*/ 0 w 359"/>
                <a:gd name="T13" fmla="*/ 525 h 526"/>
                <a:gd name="T14" fmla="*/ 0 w 359"/>
                <a:gd name="T15" fmla="*/ 0 h 526"/>
                <a:gd name="T16" fmla="*/ 4 w 359"/>
                <a:gd name="T17" fmla="*/ 0 h 526"/>
                <a:gd name="T18" fmla="*/ 106 w 359"/>
                <a:gd name="T19" fmla="*/ 245 h 526"/>
                <a:gd name="T20" fmla="*/ 147 w 359"/>
                <a:gd name="T21" fmla="*/ 245 h 526"/>
                <a:gd name="T22" fmla="*/ 244 w 359"/>
                <a:gd name="T23" fmla="*/ 167 h 526"/>
                <a:gd name="T24" fmla="*/ 147 w 359"/>
                <a:gd name="T25" fmla="*/ 86 h 526"/>
                <a:gd name="T26" fmla="*/ 106 w 359"/>
                <a:gd name="T27" fmla="*/ 86 h 526"/>
                <a:gd name="T28" fmla="*/ 106 w 359"/>
                <a:gd name="T29" fmla="*/ 24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6">
                  <a:moveTo>
                    <a:pt x="4" y="0"/>
                  </a:moveTo>
                  <a:lnTo>
                    <a:pt x="139" y="0"/>
                  </a:lnTo>
                  <a:cubicBezTo>
                    <a:pt x="253" y="0"/>
                    <a:pt x="358" y="33"/>
                    <a:pt x="358" y="159"/>
                  </a:cubicBezTo>
                  <a:cubicBezTo>
                    <a:pt x="358" y="281"/>
                    <a:pt x="269" y="326"/>
                    <a:pt x="155" y="326"/>
                  </a:cubicBezTo>
                  <a:lnTo>
                    <a:pt x="106" y="326"/>
                  </a:lnTo>
                  <a:lnTo>
                    <a:pt x="106" y="525"/>
                  </a:lnTo>
                  <a:lnTo>
                    <a:pt x="0" y="525"/>
                  </a:lnTo>
                  <a:lnTo>
                    <a:pt x="0" y="0"/>
                  </a:lnTo>
                  <a:lnTo>
                    <a:pt x="4" y="0"/>
                  </a:lnTo>
                  <a:close/>
                  <a:moveTo>
                    <a:pt x="106" y="245"/>
                  </a:moveTo>
                  <a:lnTo>
                    <a:pt x="147" y="245"/>
                  </a:lnTo>
                  <a:cubicBezTo>
                    <a:pt x="200" y="245"/>
                    <a:pt x="244" y="228"/>
                    <a:pt x="244" y="167"/>
                  </a:cubicBezTo>
                  <a:cubicBezTo>
                    <a:pt x="244" y="106"/>
                    <a:pt x="200" y="86"/>
                    <a:pt x="147" y="86"/>
                  </a:cubicBezTo>
                  <a:lnTo>
                    <a:pt x="106" y="86"/>
                  </a:lnTo>
                  <a:lnTo>
                    <a:pt x="106" y="245"/>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1" name="Freeform 790"/>
            <p:cNvSpPr>
              <a:spLocks noChangeArrowheads="1"/>
            </p:cNvSpPr>
            <p:nvPr/>
          </p:nvSpPr>
          <p:spPr bwMode="auto">
            <a:xfrm>
              <a:off x="498" y="8142"/>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29 h 404"/>
                <a:gd name="T14" fmla="*/ 330 w 363"/>
                <a:gd name="T15" fmla="*/ 289 h 404"/>
                <a:gd name="T16" fmla="*/ 330 w 363"/>
                <a:gd name="T17" fmla="*/ 370 h 404"/>
                <a:gd name="T18" fmla="*/ 338 w 363"/>
                <a:gd name="T19" fmla="*/ 370 h 404"/>
                <a:gd name="T20" fmla="*/ 269 w 363"/>
                <a:gd name="T21" fmla="*/ 162 h 404"/>
                <a:gd name="T22" fmla="*/ 187 w 363"/>
                <a:gd name="T23" fmla="*/ 73 h 404"/>
                <a:gd name="T24" fmla="*/ 98 w 363"/>
                <a:gd name="T25" fmla="*/ 162 h 404"/>
                <a:gd name="T26" fmla="*/ 269 w 363"/>
                <a:gd name="T27" fmla="*/ 16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0"/>
                    <a:pt x="261" y="403"/>
                    <a:pt x="204" y="403"/>
                  </a:cubicBezTo>
                  <a:cubicBezTo>
                    <a:pt x="77" y="403"/>
                    <a:pt x="0" y="329"/>
                    <a:pt x="0" y="203"/>
                  </a:cubicBezTo>
                  <a:cubicBezTo>
                    <a:pt x="0" y="93"/>
                    <a:pt x="61" y="0"/>
                    <a:pt x="179" y="0"/>
                  </a:cubicBezTo>
                  <a:cubicBezTo>
                    <a:pt x="322" y="0"/>
                    <a:pt x="362" y="97"/>
                    <a:pt x="362" y="232"/>
                  </a:cubicBezTo>
                  <a:lnTo>
                    <a:pt x="94" y="232"/>
                  </a:lnTo>
                  <a:cubicBezTo>
                    <a:pt x="98" y="293"/>
                    <a:pt x="143" y="329"/>
                    <a:pt x="204" y="329"/>
                  </a:cubicBezTo>
                  <a:cubicBezTo>
                    <a:pt x="252" y="329"/>
                    <a:pt x="293" y="313"/>
                    <a:pt x="330" y="289"/>
                  </a:cubicBezTo>
                  <a:lnTo>
                    <a:pt x="330" y="370"/>
                  </a:lnTo>
                  <a:lnTo>
                    <a:pt x="338" y="370"/>
                  </a:lnTo>
                  <a:close/>
                  <a:moveTo>
                    <a:pt x="269" y="162"/>
                  </a:moveTo>
                  <a:cubicBezTo>
                    <a:pt x="265" y="114"/>
                    <a:pt x="244" y="73"/>
                    <a:pt x="187" y="73"/>
                  </a:cubicBezTo>
                  <a:cubicBezTo>
                    <a:pt x="130" y="73"/>
                    <a:pt x="102" y="114"/>
                    <a:pt x="98" y="162"/>
                  </a:cubicBezTo>
                  <a:lnTo>
                    <a:pt x="269" y="162"/>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2" name="Freeform 791"/>
            <p:cNvSpPr>
              <a:spLocks noChangeArrowheads="1"/>
            </p:cNvSpPr>
            <p:nvPr/>
          </p:nvSpPr>
          <p:spPr bwMode="auto">
            <a:xfrm>
              <a:off x="600" y="8142"/>
              <a:ext cx="51" cy="90"/>
            </a:xfrm>
            <a:custGeom>
              <a:avLst/>
              <a:gdLst>
                <a:gd name="T0" fmla="*/ 0 w 229"/>
                <a:gd name="T1" fmla="*/ 8 h 400"/>
                <a:gd name="T2" fmla="*/ 89 w 229"/>
                <a:gd name="T3" fmla="*/ 8 h 400"/>
                <a:gd name="T4" fmla="*/ 89 w 229"/>
                <a:gd name="T5" fmla="*/ 97 h 400"/>
                <a:gd name="T6" fmla="*/ 89 w 229"/>
                <a:gd name="T7" fmla="*/ 97 h 400"/>
                <a:gd name="T8" fmla="*/ 195 w 229"/>
                <a:gd name="T9" fmla="*/ 0 h 400"/>
                <a:gd name="T10" fmla="*/ 228 w 229"/>
                <a:gd name="T11" fmla="*/ 4 h 400"/>
                <a:gd name="T12" fmla="*/ 228 w 229"/>
                <a:gd name="T13" fmla="*/ 105 h 400"/>
                <a:gd name="T14" fmla="*/ 183 w 229"/>
                <a:gd name="T15" fmla="*/ 97 h 400"/>
                <a:gd name="T16" fmla="*/ 102 w 229"/>
                <a:gd name="T17" fmla="*/ 256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7"/>
                  </a:lnTo>
                  <a:lnTo>
                    <a:pt x="89" y="97"/>
                  </a:lnTo>
                  <a:cubicBezTo>
                    <a:pt x="94" y="61"/>
                    <a:pt x="134" y="0"/>
                    <a:pt x="195" y="0"/>
                  </a:cubicBezTo>
                  <a:cubicBezTo>
                    <a:pt x="204" y="0"/>
                    <a:pt x="216" y="0"/>
                    <a:pt x="228" y="4"/>
                  </a:cubicBezTo>
                  <a:lnTo>
                    <a:pt x="228" y="105"/>
                  </a:lnTo>
                  <a:cubicBezTo>
                    <a:pt x="220" y="101"/>
                    <a:pt x="199" y="97"/>
                    <a:pt x="183" y="97"/>
                  </a:cubicBezTo>
                  <a:cubicBezTo>
                    <a:pt x="102" y="97"/>
                    <a:pt x="102" y="199"/>
                    <a:pt x="102" y="256"/>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3" name="Freeform 792"/>
            <p:cNvSpPr>
              <a:spLocks noChangeArrowheads="1"/>
            </p:cNvSpPr>
            <p:nvPr/>
          </p:nvSpPr>
          <p:spPr bwMode="auto">
            <a:xfrm>
              <a:off x="656" y="8142"/>
              <a:ext cx="66" cy="91"/>
            </a:xfrm>
            <a:custGeom>
              <a:avLst/>
              <a:gdLst>
                <a:gd name="T0" fmla="*/ 277 w 294"/>
                <a:gd name="T1" fmla="*/ 89 h 404"/>
                <a:gd name="T2" fmla="*/ 208 w 294"/>
                <a:gd name="T3" fmla="*/ 77 h 404"/>
                <a:gd name="T4" fmla="*/ 106 w 294"/>
                <a:gd name="T5" fmla="*/ 199 h 404"/>
                <a:gd name="T6" fmla="*/ 212 w 294"/>
                <a:gd name="T7" fmla="*/ 325 h 404"/>
                <a:gd name="T8" fmla="*/ 289 w 294"/>
                <a:gd name="T9" fmla="*/ 309 h 404"/>
                <a:gd name="T10" fmla="*/ 293 w 294"/>
                <a:gd name="T11" fmla="*/ 390 h 404"/>
                <a:gd name="T12" fmla="*/ 192 w 294"/>
                <a:gd name="T13" fmla="*/ 403 h 404"/>
                <a:gd name="T14" fmla="*/ 0 w 294"/>
                <a:gd name="T15" fmla="*/ 199 h 404"/>
                <a:gd name="T16" fmla="*/ 188 w 294"/>
                <a:gd name="T17" fmla="*/ 0 h 404"/>
                <a:gd name="T18" fmla="*/ 285 w 294"/>
                <a:gd name="T19" fmla="*/ 12 h 404"/>
                <a:gd name="T20" fmla="*/ 277 w 294"/>
                <a:gd name="T21" fmla="*/ 8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89"/>
                  </a:moveTo>
                  <a:cubicBezTo>
                    <a:pt x="261" y="81"/>
                    <a:pt x="241" y="77"/>
                    <a:pt x="208" y="77"/>
                  </a:cubicBezTo>
                  <a:cubicBezTo>
                    <a:pt x="147" y="77"/>
                    <a:pt x="106" y="126"/>
                    <a:pt x="106" y="199"/>
                  </a:cubicBezTo>
                  <a:cubicBezTo>
                    <a:pt x="106" y="268"/>
                    <a:pt x="139" y="325"/>
                    <a:pt x="212" y="325"/>
                  </a:cubicBezTo>
                  <a:cubicBezTo>
                    <a:pt x="241" y="325"/>
                    <a:pt x="273" y="313"/>
                    <a:pt x="289" y="309"/>
                  </a:cubicBezTo>
                  <a:lnTo>
                    <a:pt x="293" y="390"/>
                  </a:lnTo>
                  <a:cubicBezTo>
                    <a:pt x="265" y="399"/>
                    <a:pt x="232" y="403"/>
                    <a:pt x="192" y="403"/>
                  </a:cubicBezTo>
                  <a:cubicBezTo>
                    <a:pt x="65" y="403"/>
                    <a:pt x="0" y="317"/>
                    <a:pt x="0" y="199"/>
                  </a:cubicBezTo>
                  <a:cubicBezTo>
                    <a:pt x="0" y="89"/>
                    <a:pt x="65" y="0"/>
                    <a:pt x="188" y="0"/>
                  </a:cubicBezTo>
                  <a:cubicBezTo>
                    <a:pt x="228" y="0"/>
                    <a:pt x="257" y="4"/>
                    <a:pt x="285" y="12"/>
                  </a:cubicBezTo>
                  <a:lnTo>
                    <a:pt x="277" y="8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4" name="Freeform 793"/>
            <p:cNvSpPr>
              <a:spLocks noChangeArrowheads="1"/>
            </p:cNvSpPr>
            <p:nvPr/>
          </p:nvSpPr>
          <p:spPr bwMode="auto">
            <a:xfrm>
              <a:off x="732" y="8142"/>
              <a:ext cx="82" cy="91"/>
            </a:xfrm>
            <a:custGeom>
              <a:avLst/>
              <a:gdLst>
                <a:gd name="T0" fmla="*/ 338 w 364"/>
                <a:gd name="T1" fmla="*/ 370 h 404"/>
                <a:gd name="T2" fmla="*/ 204 w 364"/>
                <a:gd name="T3" fmla="*/ 403 h 404"/>
                <a:gd name="T4" fmla="*/ 0 w 364"/>
                <a:gd name="T5" fmla="*/ 203 h 404"/>
                <a:gd name="T6" fmla="*/ 179 w 364"/>
                <a:gd name="T7" fmla="*/ 0 h 404"/>
                <a:gd name="T8" fmla="*/ 363 w 364"/>
                <a:gd name="T9" fmla="*/ 232 h 404"/>
                <a:gd name="T10" fmla="*/ 94 w 364"/>
                <a:gd name="T11" fmla="*/ 232 h 404"/>
                <a:gd name="T12" fmla="*/ 204 w 364"/>
                <a:gd name="T13" fmla="*/ 329 h 404"/>
                <a:gd name="T14" fmla="*/ 330 w 364"/>
                <a:gd name="T15" fmla="*/ 289 h 404"/>
                <a:gd name="T16" fmla="*/ 330 w 364"/>
                <a:gd name="T17" fmla="*/ 370 h 404"/>
                <a:gd name="T18" fmla="*/ 338 w 364"/>
                <a:gd name="T19" fmla="*/ 370 h 404"/>
                <a:gd name="T20" fmla="*/ 269 w 364"/>
                <a:gd name="T21" fmla="*/ 162 h 404"/>
                <a:gd name="T22" fmla="*/ 187 w 364"/>
                <a:gd name="T23" fmla="*/ 73 h 404"/>
                <a:gd name="T24" fmla="*/ 98 w 364"/>
                <a:gd name="T25" fmla="*/ 162 h 404"/>
                <a:gd name="T26" fmla="*/ 269 w 364"/>
                <a:gd name="T27" fmla="*/ 16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0"/>
                  </a:moveTo>
                  <a:cubicBezTo>
                    <a:pt x="301" y="390"/>
                    <a:pt x="261" y="403"/>
                    <a:pt x="204" y="403"/>
                  </a:cubicBezTo>
                  <a:cubicBezTo>
                    <a:pt x="78" y="403"/>
                    <a:pt x="0" y="329"/>
                    <a:pt x="0" y="203"/>
                  </a:cubicBezTo>
                  <a:cubicBezTo>
                    <a:pt x="0" y="93"/>
                    <a:pt x="61" y="0"/>
                    <a:pt x="179" y="0"/>
                  </a:cubicBezTo>
                  <a:cubicBezTo>
                    <a:pt x="322" y="0"/>
                    <a:pt x="363" y="97"/>
                    <a:pt x="363" y="232"/>
                  </a:cubicBezTo>
                  <a:lnTo>
                    <a:pt x="94" y="232"/>
                  </a:lnTo>
                  <a:cubicBezTo>
                    <a:pt x="98" y="293"/>
                    <a:pt x="143" y="329"/>
                    <a:pt x="204" y="329"/>
                  </a:cubicBezTo>
                  <a:cubicBezTo>
                    <a:pt x="253" y="329"/>
                    <a:pt x="293" y="313"/>
                    <a:pt x="330" y="289"/>
                  </a:cubicBezTo>
                  <a:lnTo>
                    <a:pt x="330" y="370"/>
                  </a:lnTo>
                  <a:lnTo>
                    <a:pt x="338" y="370"/>
                  </a:lnTo>
                  <a:close/>
                  <a:moveTo>
                    <a:pt x="269" y="162"/>
                  </a:moveTo>
                  <a:cubicBezTo>
                    <a:pt x="265" y="114"/>
                    <a:pt x="244" y="73"/>
                    <a:pt x="187" y="73"/>
                  </a:cubicBezTo>
                  <a:cubicBezTo>
                    <a:pt x="130" y="73"/>
                    <a:pt x="102" y="114"/>
                    <a:pt x="98" y="162"/>
                  </a:cubicBezTo>
                  <a:lnTo>
                    <a:pt x="269" y="162"/>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5" name="Freeform 794"/>
            <p:cNvSpPr>
              <a:spLocks noChangeArrowheads="1"/>
            </p:cNvSpPr>
            <p:nvPr/>
          </p:nvSpPr>
          <p:spPr bwMode="auto">
            <a:xfrm>
              <a:off x="830" y="8142"/>
              <a:ext cx="80" cy="89"/>
            </a:xfrm>
            <a:custGeom>
              <a:avLst/>
              <a:gdLst>
                <a:gd name="T0" fmla="*/ 8 w 359"/>
                <a:gd name="T1" fmla="*/ 8 h 395"/>
                <a:gd name="T2" fmla="*/ 102 w 359"/>
                <a:gd name="T3" fmla="*/ 8 h 395"/>
                <a:gd name="T4" fmla="*/ 102 w 359"/>
                <a:gd name="T5" fmla="*/ 61 h 395"/>
                <a:gd name="T6" fmla="*/ 102 w 359"/>
                <a:gd name="T7" fmla="*/ 61 h 395"/>
                <a:gd name="T8" fmla="*/ 228 w 359"/>
                <a:gd name="T9" fmla="*/ 0 h 395"/>
                <a:gd name="T10" fmla="*/ 358 w 359"/>
                <a:gd name="T11" fmla="*/ 150 h 395"/>
                <a:gd name="T12" fmla="*/ 358 w 359"/>
                <a:gd name="T13" fmla="*/ 394 h 395"/>
                <a:gd name="T14" fmla="*/ 256 w 359"/>
                <a:gd name="T15" fmla="*/ 394 h 395"/>
                <a:gd name="T16" fmla="*/ 256 w 359"/>
                <a:gd name="T17" fmla="*/ 187 h 395"/>
                <a:gd name="T18" fmla="*/ 191 w 359"/>
                <a:gd name="T19" fmla="*/ 77 h 395"/>
                <a:gd name="T20" fmla="*/ 102 w 359"/>
                <a:gd name="T21" fmla="*/ 203 h 395"/>
                <a:gd name="T22" fmla="*/ 102 w 359"/>
                <a:gd name="T23" fmla="*/ 390 h 395"/>
                <a:gd name="T24" fmla="*/ 0 w 359"/>
                <a:gd name="T25" fmla="*/ 390 h 395"/>
                <a:gd name="T26" fmla="*/ 0 w 359"/>
                <a:gd name="T27" fmla="*/ 8 h 395"/>
                <a:gd name="T28" fmla="*/ 8 w 359"/>
                <a:gd name="T29" fmla="*/ 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5">
                  <a:moveTo>
                    <a:pt x="8" y="8"/>
                  </a:moveTo>
                  <a:lnTo>
                    <a:pt x="102" y="8"/>
                  </a:lnTo>
                  <a:lnTo>
                    <a:pt x="102" y="61"/>
                  </a:lnTo>
                  <a:lnTo>
                    <a:pt x="102" y="61"/>
                  </a:lnTo>
                  <a:cubicBezTo>
                    <a:pt x="134" y="16"/>
                    <a:pt x="175" y="0"/>
                    <a:pt x="228" y="0"/>
                  </a:cubicBezTo>
                  <a:cubicBezTo>
                    <a:pt x="317" y="0"/>
                    <a:pt x="358" y="65"/>
                    <a:pt x="358" y="150"/>
                  </a:cubicBezTo>
                  <a:lnTo>
                    <a:pt x="358" y="394"/>
                  </a:lnTo>
                  <a:lnTo>
                    <a:pt x="256" y="394"/>
                  </a:lnTo>
                  <a:lnTo>
                    <a:pt x="256" y="187"/>
                  </a:lnTo>
                  <a:cubicBezTo>
                    <a:pt x="256" y="138"/>
                    <a:pt x="256" y="77"/>
                    <a:pt x="191" y="77"/>
                  </a:cubicBezTo>
                  <a:cubicBezTo>
                    <a:pt x="118" y="77"/>
                    <a:pt x="102" y="154"/>
                    <a:pt x="102" y="203"/>
                  </a:cubicBezTo>
                  <a:lnTo>
                    <a:pt x="102" y="390"/>
                  </a:lnTo>
                  <a:lnTo>
                    <a:pt x="0" y="390"/>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6" name="Freeform 795"/>
            <p:cNvSpPr>
              <a:spLocks noChangeArrowheads="1"/>
            </p:cNvSpPr>
            <p:nvPr/>
          </p:nvSpPr>
          <p:spPr bwMode="auto">
            <a:xfrm>
              <a:off x="926" y="8119"/>
              <a:ext cx="61" cy="114"/>
            </a:xfrm>
            <a:custGeom>
              <a:avLst/>
              <a:gdLst>
                <a:gd name="T0" fmla="*/ 74 w 274"/>
                <a:gd name="T1" fmla="*/ 183 h 506"/>
                <a:gd name="T2" fmla="*/ 0 w 274"/>
                <a:gd name="T3" fmla="*/ 183 h 506"/>
                <a:gd name="T4" fmla="*/ 0 w 274"/>
                <a:gd name="T5" fmla="*/ 110 h 506"/>
                <a:gd name="T6" fmla="*/ 74 w 274"/>
                <a:gd name="T7" fmla="*/ 110 h 506"/>
                <a:gd name="T8" fmla="*/ 74 w 274"/>
                <a:gd name="T9" fmla="*/ 32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6 h 506"/>
                <a:gd name="T28" fmla="*/ 200 w 274"/>
                <a:gd name="T29" fmla="*/ 505 h 506"/>
                <a:gd name="T30" fmla="*/ 78 w 274"/>
                <a:gd name="T31" fmla="*/ 378 h 506"/>
                <a:gd name="T32" fmla="*/ 78 w 274"/>
                <a:gd name="T33" fmla="*/ 183 h 506"/>
                <a:gd name="T34" fmla="*/ 74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3"/>
                  </a:moveTo>
                  <a:lnTo>
                    <a:pt x="0" y="183"/>
                  </a:lnTo>
                  <a:lnTo>
                    <a:pt x="0" y="110"/>
                  </a:lnTo>
                  <a:lnTo>
                    <a:pt x="74" y="110"/>
                  </a:lnTo>
                  <a:lnTo>
                    <a:pt x="74" y="32"/>
                  </a:lnTo>
                  <a:lnTo>
                    <a:pt x="175" y="0"/>
                  </a:lnTo>
                  <a:lnTo>
                    <a:pt x="175" y="110"/>
                  </a:lnTo>
                  <a:lnTo>
                    <a:pt x="265" y="110"/>
                  </a:lnTo>
                  <a:lnTo>
                    <a:pt x="265" y="183"/>
                  </a:lnTo>
                  <a:lnTo>
                    <a:pt x="175" y="183"/>
                  </a:lnTo>
                  <a:lnTo>
                    <a:pt x="175" y="362"/>
                  </a:lnTo>
                  <a:cubicBezTo>
                    <a:pt x="175" y="395"/>
                    <a:pt x="184" y="427"/>
                    <a:pt x="224" y="427"/>
                  </a:cubicBezTo>
                  <a:cubicBezTo>
                    <a:pt x="241" y="427"/>
                    <a:pt x="261" y="423"/>
                    <a:pt x="269" y="415"/>
                  </a:cubicBezTo>
                  <a:lnTo>
                    <a:pt x="273" y="496"/>
                  </a:lnTo>
                  <a:cubicBezTo>
                    <a:pt x="253" y="501"/>
                    <a:pt x="228" y="505"/>
                    <a:pt x="200" y="505"/>
                  </a:cubicBezTo>
                  <a:cubicBezTo>
                    <a:pt x="122" y="505"/>
                    <a:pt x="78" y="456"/>
                    <a:pt x="78" y="378"/>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7" name="Freeform 796"/>
            <p:cNvSpPr>
              <a:spLocks noChangeArrowheads="1"/>
            </p:cNvSpPr>
            <p:nvPr/>
          </p:nvSpPr>
          <p:spPr bwMode="auto">
            <a:xfrm>
              <a:off x="997" y="8142"/>
              <a:ext cx="78" cy="91"/>
            </a:xfrm>
            <a:custGeom>
              <a:avLst/>
              <a:gdLst>
                <a:gd name="T0" fmla="*/ 40 w 347"/>
                <a:gd name="T1" fmla="*/ 28 h 404"/>
                <a:gd name="T2" fmla="*/ 175 w 347"/>
                <a:gd name="T3" fmla="*/ 0 h 404"/>
                <a:gd name="T4" fmla="*/ 342 w 347"/>
                <a:gd name="T5" fmla="*/ 162 h 404"/>
                <a:gd name="T6" fmla="*/ 342 w 347"/>
                <a:gd name="T7" fmla="*/ 211 h 404"/>
                <a:gd name="T8" fmla="*/ 342 w 347"/>
                <a:gd name="T9" fmla="*/ 309 h 404"/>
                <a:gd name="T10" fmla="*/ 346 w 347"/>
                <a:gd name="T11" fmla="*/ 394 h 404"/>
                <a:gd name="T12" fmla="*/ 256 w 347"/>
                <a:gd name="T13" fmla="*/ 394 h 404"/>
                <a:gd name="T14" fmla="*/ 252 w 347"/>
                <a:gd name="T15" fmla="*/ 337 h 404"/>
                <a:gd name="T16" fmla="*/ 252 w 347"/>
                <a:gd name="T17" fmla="*/ 337 h 404"/>
                <a:gd name="T18" fmla="*/ 134 w 347"/>
                <a:gd name="T19" fmla="*/ 403 h 404"/>
                <a:gd name="T20" fmla="*/ 0 w 347"/>
                <a:gd name="T21" fmla="*/ 289 h 404"/>
                <a:gd name="T22" fmla="*/ 65 w 347"/>
                <a:gd name="T23" fmla="*/ 179 h 404"/>
                <a:gd name="T24" fmla="*/ 195 w 347"/>
                <a:gd name="T25" fmla="*/ 154 h 404"/>
                <a:gd name="T26" fmla="*/ 252 w 347"/>
                <a:gd name="T27" fmla="*/ 154 h 404"/>
                <a:gd name="T28" fmla="*/ 167 w 347"/>
                <a:gd name="T29" fmla="*/ 73 h 404"/>
                <a:gd name="T30" fmla="*/ 49 w 347"/>
                <a:gd name="T31" fmla="*/ 114 h 404"/>
                <a:gd name="T32" fmla="*/ 40 w 347"/>
                <a:gd name="T33" fmla="*/ 28 h 404"/>
                <a:gd name="T34" fmla="*/ 159 w 347"/>
                <a:gd name="T35" fmla="*/ 329 h 404"/>
                <a:gd name="T36" fmla="*/ 228 w 347"/>
                <a:gd name="T37" fmla="*/ 297 h 404"/>
                <a:gd name="T38" fmla="*/ 248 w 347"/>
                <a:gd name="T39" fmla="*/ 215 h 404"/>
                <a:gd name="T40" fmla="*/ 203 w 347"/>
                <a:gd name="T41" fmla="*/ 215 h 404"/>
                <a:gd name="T42" fmla="*/ 93 w 347"/>
                <a:gd name="T43" fmla="*/ 280 h 404"/>
                <a:gd name="T44" fmla="*/ 159 w 347"/>
                <a:gd name="T45" fmla="*/ 32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8"/>
                  </a:moveTo>
                  <a:cubicBezTo>
                    <a:pt x="81" y="12"/>
                    <a:pt x="130" y="0"/>
                    <a:pt x="175" y="0"/>
                  </a:cubicBezTo>
                  <a:cubicBezTo>
                    <a:pt x="293" y="0"/>
                    <a:pt x="342" y="48"/>
                    <a:pt x="342" y="162"/>
                  </a:cubicBezTo>
                  <a:lnTo>
                    <a:pt x="342" y="211"/>
                  </a:lnTo>
                  <a:cubicBezTo>
                    <a:pt x="342" y="252"/>
                    <a:pt x="342" y="280"/>
                    <a:pt x="342" y="309"/>
                  </a:cubicBezTo>
                  <a:cubicBezTo>
                    <a:pt x="342" y="337"/>
                    <a:pt x="346" y="366"/>
                    <a:pt x="346" y="394"/>
                  </a:cubicBezTo>
                  <a:lnTo>
                    <a:pt x="256" y="394"/>
                  </a:lnTo>
                  <a:cubicBezTo>
                    <a:pt x="252" y="374"/>
                    <a:pt x="252" y="350"/>
                    <a:pt x="252" y="337"/>
                  </a:cubicBezTo>
                  <a:lnTo>
                    <a:pt x="252" y="337"/>
                  </a:lnTo>
                  <a:cubicBezTo>
                    <a:pt x="228" y="378"/>
                    <a:pt x="179" y="403"/>
                    <a:pt x="134" y="403"/>
                  </a:cubicBezTo>
                  <a:cubicBezTo>
                    <a:pt x="65" y="403"/>
                    <a:pt x="0" y="362"/>
                    <a:pt x="0" y="289"/>
                  </a:cubicBezTo>
                  <a:cubicBezTo>
                    <a:pt x="0" y="232"/>
                    <a:pt x="28" y="200"/>
                    <a:pt x="65" y="179"/>
                  </a:cubicBezTo>
                  <a:cubicBezTo>
                    <a:pt x="102" y="159"/>
                    <a:pt x="154" y="154"/>
                    <a:pt x="195" y="154"/>
                  </a:cubicBezTo>
                  <a:lnTo>
                    <a:pt x="252" y="154"/>
                  </a:lnTo>
                  <a:cubicBezTo>
                    <a:pt x="252" y="93"/>
                    <a:pt x="224" y="73"/>
                    <a:pt x="167" y="73"/>
                  </a:cubicBezTo>
                  <a:cubicBezTo>
                    <a:pt x="126" y="73"/>
                    <a:pt x="81" y="89"/>
                    <a:pt x="49" y="114"/>
                  </a:cubicBezTo>
                  <a:lnTo>
                    <a:pt x="40" y="28"/>
                  </a:lnTo>
                  <a:close/>
                  <a:moveTo>
                    <a:pt x="159" y="329"/>
                  </a:moveTo>
                  <a:cubicBezTo>
                    <a:pt x="191" y="329"/>
                    <a:pt x="211" y="318"/>
                    <a:pt x="228" y="297"/>
                  </a:cubicBezTo>
                  <a:cubicBezTo>
                    <a:pt x="244" y="277"/>
                    <a:pt x="248" y="248"/>
                    <a:pt x="248" y="215"/>
                  </a:cubicBezTo>
                  <a:lnTo>
                    <a:pt x="203" y="215"/>
                  </a:lnTo>
                  <a:cubicBezTo>
                    <a:pt x="159" y="215"/>
                    <a:pt x="93" y="223"/>
                    <a:pt x="93" y="280"/>
                  </a:cubicBezTo>
                  <a:cubicBezTo>
                    <a:pt x="93" y="313"/>
                    <a:pt x="122" y="329"/>
                    <a:pt x="159" y="329"/>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8" name="Freeform 797"/>
            <p:cNvSpPr>
              <a:spLocks noChangeArrowheads="1"/>
            </p:cNvSpPr>
            <p:nvPr/>
          </p:nvSpPr>
          <p:spPr bwMode="auto">
            <a:xfrm>
              <a:off x="1092" y="8142"/>
              <a:ext cx="84" cy="126"/>
            </a:xfrm>
            <a:custGeom>
              <a:avLst/>
              <a:gdLst>
                <a:gd name="T0" fmla="*/ 375 w 376"/>
                <a:gd name="T1" fmla="*/ 8 h 562"/>
                <a:gd name="T2" fmla="*/ 375 w 376"/>
                <a:gd name="T3" fmla="*/ 358 h 562"/>
                <a:gd name="T4" fmla="*/ 171 w 376"/>
                <a:gd name="T5" fmla="*/ 561 h 562"/>
                <a:gd name="T6" fmla="*/ 37 w 376"/>
                <a:gd name="T7" fmla="*/ 537 h 562"/>
                <a:gd name="T8" fmla="*/ 45 w 376"/>
                <a:gd name="T9" fmla="*/ 451 h 562"/>
                <a:gd name="T10" fmla="*/ 159 w 376"/>
                <a:gd name="T11" fmla="*/ 484 h 562"/>
                <a:gd name="T12" fmla="*/ 277 w 376"/>
                <a:gd name="T13" fmla="*/ 333 h 562"/>
                <a:gd name="T14" fmla="*/ 277 w 376"/>
                <a:gd name="T15" fmla="*/ 333 h 562"/>
                <a:gd name="T16" fmla="*/ 159 w 376"/>
                <a:gd name="T17" fmla="*/ 394 h 562"/>
                <a:gd name="T18" fmla="*/ 0 w 376"/>
                <a:gd name="T19" fmla="*/ 199 h 562"/>
                <a:gd name="T20" fmla="*/ 163 w 376"/>
                <a:gd name="T21" fmla="*/ 0 h 562"/>
                <a:gd name="T22" fmla="*/ 281 w 376"/>
                <a:gd name="T23" fmla="*/ 61 h 562"/>
                <a:gd name="T24" fmla="*/ 281 w 376"/>
                <a:gd name="T25" fmla="*/ 61 h 562"/>
                <a:gd name="T26" fmla="*/ 281 w 376"/>
                <a:gd name="T27" fmla="*/ 8 h 562"/>
                <a:gd name="T28" fmla="*/ 375 w 376"/>
                <a:gd name="T29" fmla="*/ 8 h 562"/>
                <a:gd name="T30" fmla="*/ 277 w 376"/>
                <a:gd name="T31" fmla="*/ 195 h 562"/>
                <a:gd name="T32" fmla="*/ 192 w 376"/>
                <a:gd name="T33" fmla="*/ 77 h 562"/>
                <a:gd name="T34" fmla="*/ 102 w 376"/>
                <a:gd name="T35" fmla="*/ 199 h 562"/>
                <a:gd name="T36" fmla="*/ 187 w 376"/>
                <a:gd name="T37" fmla="*/ 317 h 562"/>
                <a:gd name="T38" fmla="*/ 277 w 376"/>
                <a:gd name="T39" fmla="*/ 195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2">
                  <a:moveTo>
                    <a:pt x="375" y="8"/>
                  </a:moveTo>
                  <a:lnTo>
                    <a:pt x="375" y="358"/>
                  </a:lnTo>
                  <a:cubicBezTo>
                    <a:pt x="375" y="464"/>
                    <a:pt x="334" y="561"/>
                    <a:pt x="171" y="561"/>
                  </a:cubicBezTo>
                  <a:cubicBezTo>
                    <a:pt x="130" y="561"/>
                    <a:pt x="86" y="557"/>
                    <a:pt x="37" y="537"/>
                  </a:cubicBezTo>
                  <a:lnTo>
                    <a:pt x="45" y="451"/>
                  </a:lnTo>
                  <a:cubicBezTo>
                    <a:pt x="78" y="468"/>
                    <a:pt x="126" y="484"/>
                    <a:pt x="159" y="484"/>
                  </a:cubicBezTo>
                  <a:cubicBezTo>
                    <a:pt x="269" y="484"/>
                    <a:pt x="277" y="403"/>
                    <a:pt x="277" y="333"/>
                  </a:cubicBezTo>
                  <a:lnTo>
                    <a:pt x="277" y="333"/>
                  </a:lnTo>
                  <a:cubicBezTo>
                    <a:pt x="257" y="366"/>
                    <a:pt x="212" y="394"/>
                    <a:pt x="159" y="394"/>
                  </a:cubicBezTo>
                  <a:cubicBezTo>
                    <a:pt x="45" y="394"/>
                    <a:pt x="0" y="305"/>
                    <a:pt x="0" y="199"/>
                  </a:cubicBezTo>
                  <a:cubicBezTo>
                    <a:pt x="0" y="105"/>
                    <a:pt x="49" y="0"/>
                    <a:pt x="163" y="0"/>
                  </a:cubicBezTo>
                  <a:cubicBezTo>
                    <a:pt x="216" y="0"/>
                    <a:pt x="253" y="16"/>
                    <a:pt x="281" y="61"/>
                  </a:cubicBezTo>
                  <a:lnTo>
                    <a:pt x="281" y="61"/>
                  </a:lnTo>
                  <a:lnTo>
                    <a:pt x="281" y="8"/>
                  </a:lnTo>
                  <a:lnTo>
                    <a:pt x="375" y="8"/>
                  </a:lnTo>
                  <a:close/>
                  <a:moveTo>
                    <a:pt x="277" y="195"/>
                  </a:moveTo>
                  <a:cubicBezTo>
                    <a:pt x="277" y="130"/>
                    <a:pt x="253" y="77"/>
                    <a:pt x="192" y="77"/>
                  </a:cubicBezTo>
                  <a:cubicBezTo>
                    <a:pt x="122" y="77"/>
                    <a:pt x="102" y="138"/>
                    <a:pt x="102" y="199"/>
                  </a:cubicBezTo>
                  <a:cubicBezTo>
                    <a:pt x="102" y="252"/>
                    <a:pt x="130" y="317"/>
                    <a:pt x="187" y="317"/>
                  </a:cubicBezTo>
                  <a:cubicBezTo>
                    <a:pt x="249" y="317"/>
                    <a:pt x="277" y="260"/>
                    <a:pt x="277" y="19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9" name="Freeform 798"/>
            <p:cNvSpPr>
              <a:spLocks noChangeArrowheads="1"/>
            </p:cNvSpPr>
            <p:nvPr/>
          </p:nvSpPr>
          <p:spPr bwMode="auto">
            <a:xfrm>
              <a:off x="1194" y="8142"/>
              <a:ext cx="81" cy="91"/>
            </a:xfrm>
            <a:custGeom>
              <a:avLst/>
              <a:gdLst>
                <a:gd name="T0" fmla="*/ 338 w 363"/>
                <a:gd name="T1" fmla="*/ 370 h 404"/>
                <a:gd name="T2" fmla="*/ 204 w 363"/>
                <a:gd name="T3" fmla="*/ 403 h 404"/>
                <a:gd name="T4" fmla="*/ 0 w 363"/>
                <a:gd name="T5" fmla="*/ 203 h 404"/>
                <a:gd name="T6" fmla="*/ 179 w 363"/>
                <a:gd name="T7" fmla="*/ 0 h 404"/>
                <a:gd name="T8" fmla="*/ 362 w 363"/>
                <a:gd name="T9" fmla="*/ 232 h 404"/>
                <a:gd name="T10" fmla="*/ 94 w 363"/>
                <a:gd name="T11" fmla="*/ 232 h 404"/>
                <a:gd name="T12" fmla="*/ 204 w 363"/>
                <a:gd name="T13" fmla="*/ 329 h 404"/>
                <a:gd name="T14" fmla="*/ 330 w 363"/>
                <a:gd name="T15" fmla="*/ 289 h 404"/>
                <a:gd name="T16" fmla="*/ 330 w 363"/>
                <a:gd name="T17" fmla="*/ 370 h 404"/>
                <a:gd name="T18" fmla="*/ 338 w 363"/>
                <a:gd name="T19" fmla="*/ 370 h 404"/>
                <a:gd name="T20" fmla="*/ 269 w 363"/>
                <a:gd name="T21" fmla="*/ 162 h 404"/>
                <a:gd name="T22" fmla="*/ 187 w 363"/>
                <a:gd name="T23" fmla="*/ 73 h 404"/>
                <a:gd name="T24" fmla="*/ 98 w 363"/>
                <a:gd name="T25" fmla="*/ 162 h 404"/>
                <a:gd name="T26" fmla="*/ 269 w 363"/>
                <a:gd name="T27" fmla="*/ 16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0"/>
                  </a:moveTo>
                  <a:cubicBezTo>
                    <a:pt x="301" y="390"/>
                    <a:pt x="261" y="403"/>
                    <a:pt x="204" y="403"/>
                  </a:cubicBezTo>
                  <a:cubicBezTo>
                    <a:pt x="77" y="403"/>
                    <a:pt x="0" y="329"/>
                    <a:pt x="0" y="203"/>
                  </a:cubicBezTo>
                  <a:cubicBezTo>
                    <a:pt x="0" y="93"/>
                    <a:pt x="61" y="0"/>
                    <a:pt x="179" y="0"/>
                  </a:cubicBezTo>
                  <a:cubicBezTo>
                    <a:pt x="322" y="0"/>
                    <a:pt x="362" y="97"/>
                    <a:pt x="362" y="232"/>
                  </a:cubicBezTo>
                  <a:lnTo>
                    <a:pt x="94" y="232"/>
                  </a:lnTo>
                  <a:cubicBezTo>
                    <a:pt x="98" y="293"/>
                    <a:pt x="143" y="329"/>
                    <a:pt x="204" y="329"/>
                  </a:cubicBezTo>
                  <a:cubicBezTo>
                    <a:pt x="253" y="329"/>
                    <a:pt x="293" y="313"/>
                    <a:pt x="330" y="289"/>
                  </a:cubicBezTo>
                  <a:lnTo>
                    <a:pt x="330" y="370"/>
                  </a:lnTo>
                  <a:lnTo>
                    <a:pt x="338" y="370"/>
                  </a:lnTo>
                  <a:close/>
                  <a:moveTo>
                    <a:pt x="269" y="162"/>
                  </a:moveTo>
                  <a:cubicBezTo>
                    <a:pt x="265" y="114"/>
                    <a:pt x="244" y="73"/>
                    <a:pt x="187" y="73"/>
                  </a:cubicBezTo>
                  <a:cubicBezTo>
                    <a:pt x="130" y="73"/>
                    <a:pt x="102" y="114"/>
                    <a:pt x="98" y="162"/>
                  </a:cubicBezTo>
                  <a:lnTo>
                    <a:pt x="269" y="162"/>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0" name="Freeform 799"/>
            <p:cNvSpPr>
              <a:spLocks noChangeArrowheads="1"/>
            </p:cNvSpPr>
            <p:nvPr/>
          </p:nvSpPr>
          <p:spPr bwMode="auto">
            <a:xfrm>
              <a:off x="1336" y="8142"/>
              <a:ext cx="92" cy="91"/>
            </a:xfrm>
            <a:custGeom>
              <a:avLst/>
              <a:gdLst>
                <a:gd name="T0" fmla="*/ 204 w 408"/>
                <a:gd name="T1" fmla="*/ 0 h 404"/>
                <a:gd name="T2" fmla="*/ 407 w 408"/>
                <a:gd name="T3" fmla="*/ 203 h 404"/>
                <a:gd name="T4" fmla="*/ 204 w 408"/>
                <a:gd name="T5" fmla="*/ 403 h 404"/>
                <a:gd name="T6" fmla="*/ 0 w 408"/>
                <a:gd name="T7" fmla="*/ 203 h 404"/>
                <a:gd name="T8" fmla="*/ 204 w 408"/>
                <a:gd name="T9" fmla="*/ 0 h 404"/>
                <a:gd name="T10" fmla="*/ 204 w 408"/>
                <a:gd name="T11" fmla="*/ 325 h 404"/>
                <a:gd name="T12" fmla="*/ 301 w 408"/>
                <a:gd name="T13" fmla="*/ 191 h 404"/>
                <a:gd name="T14" fmla="*/ 204 w 408"/>
                <a:gd name="T15" fmla="*/ 77 h 404"/>
                <a:gd name="T16" fmla="*/ 106 w 408"/>
                <a:gd name="T17" fmla="*/ 191 h 404"/>
                <a:gd name="T18" fmla="*/ 204 w 408"/>
                <a:gd name="T19" fmla="*/ 32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3"/>
                  </a:cubicBezTo>
                  <a:cubicBezTo>
                    <a:pt x="407" y="313"/>
                    <a:pt x="334" y="403"/>
                    <a:pt x="204" y="403"/>
                  </a:cubicBezTo>
                  <a:cubicBezTo>
                    <a:pt x="78" y="403"/>
                    <a:pt x="0" y="313"/>
                    <a:pt x="0" y="203"/>
                  </a:cubicBezTo>
                  <a:cubicBezTo>
                    <a:pt x="0" y="77"/>
                    <a:pt x="90" y="0"/>
                    <a:pt x="204" y="0"/>
                  </a:cubicBezTo>
                  <a:close/>
                  <a:moveTo>
                    <a:pt x="204" y="325"/>
                  </a:moveTo>
                  <a:cubicBezTo>
                    <a:pt x="281" y="325"/>
                    <a:pt x="301" y="256"/>
                    <a:pt x="301" y="191"/>
                  </a:cubicBezTo>
                  <a:cubicBezTo>
                    <a:pt x="301" y="130"/>
                    <a:pt x="269" y="77"/>
                    <a:pt x="204" y="77"/>
                  </a:cubicBezTo>
                  <a:cubicBezTo>
                    <a:pt x="139" y="77"/>
                    <a:pt x="106" y="134"/>
                    <a:pt x="106" y="191"/>
                  </a:cubicBezTo>
                  <a:cubicBezTo>
                    <a:pt x="106" y="256"/>
                    <a:pt x="126" y="325"/>
                    <a:pt x="204" y="32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1" name="Freeform 800"/>
            <p:cNvSpPr>
              <a:spLocks noChangeArrowheads="1"/>
            </p:cNvSpPr>
            <p:nvPr/>
          </p:nvSpPr>
          <p:spPr bwMode="auto">
            <a:xfrm>
              <a:off x="1438" y="8103"/>
              <a:ext cx="60" cy="130"/>
            </a:xfrm>
            <a:custGeom>
              <a:avLst/>
              <a:gdLst>
                <a:gd name="T0" fmla="*/ 0 w 270"/>
                <a:gd name="T1" fmla="*/ 257 h 576"/>
                <a:gd name="T2" fmla="*/ 0 w 270"/>
                <a:gd name="T3" fmla="*/ 184 h 576"/>
                <a:gd name="T4" fmla="*/ 73 w 270"/>
                <a:gd name="T5" fmla="*/ 184 h 576"/>
                <a:gd name="T6" fmla="*/ 73 w 270"/>
                <a:gd name="T7" fmla="*/ 131 h 576"/>
                <a:gd name="T8" fmla="*/ 195 w 270"/>
                <a:gd name="T9" fmla="*/ 0 h 576"/>
                <a:gd name="T10" fmla="*/ 269 w 270"/>
                <a:gd name="T11" fmla="*/ 9 h 576"/>
                <a:gd name="T12" fmla="*/ 261 w 270"/>
                <a:gd name="T13" fmla="*/ 90 h 576"/>
                <a:gd name="T14" fmla="*/ 216 w 270"/>
                <a:gd name="T15" fmla="*/ 78 h 576"/>
                <a:gd name="T16" fmla="*/ 171 w 270"/>
                <a:gd name="T17" fmla="*/ 139 h 576"/>
                <a:gd name="T18" fmla="*/ 171 w 270"/>
                <a:gd name="T19" fmla="*/ 188 h 576"/>
                <a:gd name="T20" fmla="*/ 261 w 270"/>
                <a:gd name="T21" fmla="*/ 188 h 576"/>
                <a:gd name="T22" fmla="*/ 261 w 270"/>
                <a:gd name="T23" fmla="*/ 261 h 576"/>
                <a:gd name="T24" fmla="*/ 171 w 270"/>
                <a:gd name="T25" fmla="*/ 261 h 576"/>
                <a:gd name="T26" fmla="*/ 171 w 270"/>
                <a:gd name="T27" fmla="*/ 575 h 576"/>
                <a:gd name="T28" fmla="*/ 69 w 270"/>
                <a:gd name="T29" fmla="*/ 575 h 576"/>
                <a:gd name="T30" fmla="*/ 69 w 270"/>
                <a:gd name="T31" fmla="*/ 257 h 576"/>
                <a:gd name="T32" fmla="*/ 0 w 270"/>
                <a:gd name="T33" fmla="*/ 257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6">
                  <a:moveTo>
                    <a:pt x="0" y="257"/>
                  </a:moveTo>
                  <a:lnTo>
                    <a:pt x="0" y="184"/>
                  </a:lnTo>
                  <a:lnTo>
                    <a:pt x="73" y="184"/>
                  </a:lnTo>
                  <a:lnTo>
                    <a:pt x="73" y="131"/>
                  </a:lnTo>
                  <a:cubicBezTo>
                    <a:pt x="73" y="53"/>
                    <a:pt x="118" y="0"/>
                    <a:pt x="195" y="0"/>
                  </a:cubicBezTo>
                  <a:cubicBezTo>
                    <a:pt x="220" y="0"/>
                    <a:pt x="248" y="5"/>
                    <a:pt x="269" y="9"/>
                  </a:cubicBezTo>
                  <a:lnTo>
                    <a:pt x="261" y="90"/>
                  </a:lnTo>
                  <a:cubicBezTo>
                    <a:pt x="253" y="86"/>
                    <a:pt x="240" y="78"/>
                    <a:pt x="216" y="78"/>
                  </a:cubicBezTo>
                  <a:cubicBezTo>
                    <a:pt x="183" y="78"/>
                    <a:pt x="171" y="106"/>
                    <a:pt x="171" y="139"/>
                  </a:cubicBezTo>
                  <a:lnTo>
                    <a:pt x="171" y="188"/>
                  </a:lnTo>
                  <a:lnTo>
                    <a:pt x="261" y="188"/>
                  </a:lnTo>
                  <a:lnTo>
                    <a:pt x="261" y="261"/>
                  </a:lnTo>
                  <a:lnTo>
                    <a:pt x="171" y="261"/>
                  </a:lnTo>
                  <a:lnTo>
                    <a:pt x="171" y="575"/>
                  </a:lnTo>
                  <a:lnTo>
                    <a:pt x="69" y="575"/>
                  </a:lnTo>
                  <a:lnTo>
                    <a:pt x="69" y="257"/>
                  </a:lnTo>
                  <a:lnTo>
                    <a:pt x="0" y="25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2" name="Freeform 801"/>
            <p:cNvSpPr>
              <a:spLocks noChangeArrowheads="1"/>
            </p:cNvSpPr>
            <p:nvPr/>
          </p:nvSpPr>
          <p:spPr bwMode="auto">
            <a:xfrm>
              <a:off x="1561" y="8113"/>
              <a:ext cx="66" cy="117"/>
            </a:xfrm>
            <a:custGeom>
              <a:avLst/>
              <a:gdLst>
                <a:gd name="T0" fmla="*/ 4 w 294"/>
                <a:gd name="T1" fmla="*/ 0 h 522"/>
                <a:gd name="T2" fmla="*/ 293 w 294"/>
                <a:gd name="T3" fmla="*/ 0 h 522"/>
                <a:gd name="T4" fmla="*/ 293 w 294"/>
                <a:gd name="T5" fmla="*/ 82 h 522"/>
                <a:gd name="T6" fmla="*/ 105 w 294"/>
                <a:gd name="T7" fmla="*/ 82 h 522"/>
                <a:gd name="T8" fmla="*/ 105 w 294"/>
                <a:gd name="T9" fmla="*/ 212 h 522"/>
                <a:gd name="T10" fmla="*/ 281 w 294"/>
                <a:gd name="T11" fmla="*/ 212 h 522"/>
                <a:gd name="T12" fmla="*/ 281 w 294"/>
                <a:gd name="T13" fmla="*/ 293 h 522"/>
                <a:gd name="T14" fmla="*/ 105 w 294"/>
                <a:gd name="T15" fmla="*/ 293 h 522"/>
                <a:gd name="T16" fmla="*/ 105 w 294"/>
                <a:gd name="T17" fmla="*/ 521 h 522"/>
                <a:gd name="T18" fmla="*/ 0 w 294"/>
                <a:gd name="T19" fmla="*/ 521 h 522"/>
                <a:gd name="T20" fmla="*/ 0 w 294"/>
                <a:gd name="T21" fmla="*/ 0 h 522"/>
                <a:gd name="T22" fmla="*/ 4 w 294"/>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 h="522">
                  <a:moveTo>
                    <a:pt x="4" y="0"/>
                  </a:moveTo>
                  <a:lnTo>
                    <a:pt x="293" y="0"/>
                  </a:lnTo>
                  <a:lnTo>
                    <a:pt x="293" y="82"/>
                  </a:lnTo>
                  <a:lnTo>
                    <a:pt x="105" y="82"/>
                  </a:lnTo>
                  <a:lnTo>
                    <a:pt x="105" y="212"/>
                  </a:lnTo>
                  <a:lnTo>
                    <a:pt x="281" y="212"/>
                  </a:lnTo>
                  <a:lnTo>
                    <a:pt x="281" y="293"/>
                  </a:lnTo>
                  <a:lnTo>
                    <a:pt x="105" y="293"/>
                  </a:lnTo>
                  <a:lnTo>
                    <a:pt x="105" y="521"/>
                  </a:lnTo>
                  <a:lnTo>
                    <a:pt x="0" y="521"/>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3" name="Freeform 802"/>
            <p:cNvSpPr>
              <a:spLocks noChangeArrowheads="1"/>
            </p:cNvSpPr>
            <p:nvPr/>
          </p:nvSpPr>
          <p:spPr bwMode="auto">
            <a:xfrm>
              <a:off x="1647" y="8113"/>
              <a:ext cx="70" cy="117"/>
            </a:xfrm>
            <a:custGeom>
              <a:avLst/>
              <a:gdLst>
                <a:gd name="T0" fmla="*/ 0 w 311"/>
                <a:gd name="T1" fmla="*/ 0 h 522"/>
                <a:gd name="T2" fmla="*/ 106 w 311"/>
                <a:gd name="T3" fmla="*/ 0 h 522"/>
                <a:gd name="T4" fmla="*/ 106 w 311"/>
                <a:gd name="T5" fmla="*/ 440 h 522"/>
                <a:gd name="T6" fmla="*/ 310 w 311"/>
                <a:gd name="T7" fmla="*/ 440 h 522"/>
                <a:gd name="T8" fmla="*/ 310 w 311"/>
                <a:gd name="T9" fmla="*/ 521 h 522"/>
                <a:gd name="T10" fmla="*/ 0 w 311"/>
                <a:gd name="T11" fmla="*/ 521 h 522"/>
                <a:gd name="T12" fmla="*/ 0 w 311"/>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311" h="522">
                  <a:moveTo>
                    <a:pt x="0" y="0"/>
                  </a:moveTo>
                  <a:lnTo>
                    <a:pt x="106" y="0"/>
                  </a:lnTo>
                  <a:lnTo>
                    <a:pt x="106" y="440"/>
                  </a:lnTo>
                  <a:lnTo>
                    <a:pt x="310" y="440"/>
                  </a:lnTo>
                  <a:lnTo>
                    <a:pt x="310" y="521"/>
                  </a:lnTo>
                  <a:lnTo>
                    <a:pt x="0" y="521"/>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4" name="Freeform 803"/>
            <p:cNvSpPr>
              <a:spLocks noChangeArrowheads="1"/>
            </p:cNvSpPr>
            <p:nvPr/>
          </p:nvSpPr>
          <p:spPr bwMode="auto">
            <a:xfrm>
              <a:off x="1728" y="8111"/>
              <a:ext cx="76" cy="122"/>
            </a:xfrm>
            <a:custGeom>
              <a:avLst/>
              <a:gdLst>
                <a:gd name="T0" fmla="*/ 297 w 339"/>
                <a:gd name="T1" fmla="*/ 106 h 543"/>
                <a:gd name="T2" fmla="*/ 191 w 339"/>
                <a:gd name="T3" fmla="*/ 82 h 543"/>
                <a:gd name="T4" fmla="*/ 110 w 339"/>
                <a:gd name="T5" fmla="*/ 155 h 543"/>
                <a:gd name="T6" fmla="*/ 338 w 339"/>
                <a:gd name="T7" fmla="*/ 383 h 543"/>
                <a:gd name="T8" fmla="*/ 142 w 339"/>
                <a:gd name="T9" fmla="*/ 542 h 543"/>
                <a:gd name="T10" fmla="*/ 8 w 339"/>
                <a:gd name="T11" fmla="*/ 521 h 543"/>
                <a:gd name="T12" fmla="*/ 16 w 339"/>
                <a:gd name="T13" fmla="*/ 428 h 543"/>
                <a:gd name="T14" fmla="*/ 134 w 339"/>
                <a:gd name="T15" fmla="*/ 460 h 543"/>
                <a:gd name="T16" fmla="*/ 228 w 339"/>
                <a:gd name="T17" fmla="*/ 391 h 543"/>
                <a:gd name="T18" fmla="*/ 0 w 339"/>
                <a:gd name="T19" fmla="*/ 159 h 543"/>
                <a:gd name="T20" fmla="*/ 183 w 339"/>
                <a:gd name="T21" fmla="*/ 0 h 543"/>
                <a:gd name="T22" fmla="*/ 309 w 339"/>
                <a:gd name="T23" fmla="*/ 20 h 543"/>
                <a:gd name="T24" fmla="*/ 297 w 339"/>
                <a:gd name="T25" fmla="*/ 10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3">
                  <a:moveTo>
                    <a:pt x="297" y="106"/>
                  </a:moveTo>
                  <a:cubicBezTo>
                    <a:pt x="264" y="94"/>
                    <a:pt x="228" y="82"/>
                    <a:pt x="191" y="82"/>
                  </a:cubicBezTo>
                  <a:cubicBezTo>
                    <a:pt x="154" y="82"/>
                    <a:pt x="110" y="98"/>
                    <a:pt x="110" y="155"/>
                  </a:cubicBezTo>
                  <a:cubicBezTo>
                    <a:pt x="110" y="244"/>
                    <a:pt x="338" y="208"/>
                    <a:pt x="338" y="383"/>
                  </a:cubicBezTo>
                  <a:cubicBezTo>
                    <a:pt x="338" y="497"/>
                    <a:pt x="248" y="542"/>
                    <a:pt x="142" y="542"/>
                  </a:cubicBezTo>
                  <a:cubicBezTo>
                    <a:pt x="85" y="542"/>
                    <a:pt x="61" y="533"/>
                    <a:pt x="8" y="521"/>
                  </a:cubicBezTo>
                  <a:lnTo>
                    <a:pt x="16" y="428"/>
                  </a:lnTo>
                  <a:cubicBezTo>
                    <a:pt x="53" y="448"/>
                    <a:pt x="93" y="460"/>
                    <a:pt x="134" y="460"/>
                  </a:cubicBezTo>
                  <a:cubicBezTo>
                    <a:pt x="175" y="460"/>
                    <a:pt x="228" y="440"/>
                    <a:pt x="228" y="391"/>
                  </a:cubicBezTo>
                  <a:cubicBezTo>
                    <a:pt x="228" y="293"/>
                    <a:pt x="0" y="334"/>
                    <a:pt x="0" y="159"/>
                  </a:cubicBezTo>
                  <a:cubicBezTo>
                    <a:pt x="0" y="41"/>
                    <a:pt x="89" y="0"/>
                    <a:pt x="183" y="0"/>
                  </a:cubicBezTo>
                  <a:cubicBezTo>
                    <a:pt x="228" y="0"/>
                    <a:pt x="268" y="4"/>
                    <a:pt x="309" y="20"/>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5" name="Freeform 804"/>
            <p:cNvSpPr>
              <a:spLocks noChangeArrowheads="1"/>
            </p:cNvSpPr>
            <p:nvPr/>
          </p:nvSpPr>
          <p:spPr bwMode="auto">
            <a:xfrm>
              <a:off x="1861" y="8144"/>
              <a:ext cx="147" cy="87"/>
            </a:xfrm>
            <a:custGeom>
              <a:avLst/>
              <a:gdLst>
                <a:gd name="T0" fmla="*/ 0 w 652"/>
                <a:gd name="T1" fmla="*/ 0 h 387"/>
                <a:gd name="T2" fmla="*/ 106 w 652"/>
                <a:gd name="T3" fmla="*/ 0 h 387"/>
                <a:gd name="T4" fmla="*/ 191 w 652"/>
                <a:gd name="T5" fmla="*/ 285 h 387"/>
                <a:gd name="T6" fmla="*/ 191 w 652"/>
                <a:gd name="T7" fmla="*/ 285 h 387"/>
                <a:gd name="T8" fmla="*/ 269 w 652"/>
                <a:gd name="T9" fmla="*/ 0 h 387"/>
                <a:gd name="T10" fmla="*/ 387 w 652"/>
                <a:gd name="T11" fmla="*/ 0 h 387"/>
                <a:gd name="T12" fmla="*/ 472 w 652"/>
                <a:gd name="T13" fmla="*/ 285 h 387"/>
                <a:gd name="T14" fmla="*/ 472 w 652"/>
                <a:gd name="T15" fmla="*/ 285 h 387"/>
                <a:gd name="T16" fmla="*/ 554 w 652"/>
                <a:gd name="T17" fmla="*/ 0 h 387"/>
                <a:gd name="T18" fmla="*/ 651 w 652"/>
                <a:gd name="T19" fmla="*/ 0 h 387"/>
                <a:gd name="T20" fmla="*/ 533 w 652"/>
                <a:gd name="T21" fmla="*/ 386 h 387"/>
                <a:gd name="T22" fmla="*/ 415 w 652"/>
                <a:gd name="T23" fmla="*/ 386 h 387"/>
                <a:gd name="T24" fmla="*/ 330 w 652"/>
                <a:gd name="T25" fmla="*/ 93 h 387"/>
                <a:gd name="T26" fmla="*/ 330 w 652"/>
                <a:gd name="T27" fmla="*/ 93 h 387"/>
                <a:gd name="T28" fmla="*/ 248 w 652"/>
                <a:gd name="T29" fmla="*/ 386 h 387"/>
                <a:gd name="T30" fmla="*/ 134 w 652"/>
                <a:gd name="T31" fmla="*/ 386 h 387"/>
                <a:gd name="T32" fmla="*/ 0 w 652"/>
                <a:gd name="T33"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2" h="387">
                  <a:moveTo>
                    <a:pt x="0" y="0"/>
                  </a:moveTo>
                  <a:lnTo>
                    <a:pt x="106" y="0"/>
                  </a:lnTo>
                  <a:lnTo>
                    <a:pt x="191" y="285"/>
                  </a:lnTo>
                  <a:lnTo>
                    <a:pt x="191" y="285"/>
                  </a:lnTo>
                  <a:lnTo>
                    <a:pt x="269" y="0"/>
                  </a:lnTo>
                  <a:lnTo>
                    <a:pt x="387" y="0"/>
                  </a:lnTo>
                  <a:lnTo>
                    <a:pt x="472" y="285"/>
                  </a:lnTo>
                  <a:lnTo>
                    <a:pt x="472" y="285"/>
                  </a:lnTo>
                  <a:lnTo>
                    <a:pt x="554" y="0"/>
                  </a:lnTo>
                  <a:lnTo>
                    <a:pt x="651" y="0"/>
                  </a:lnTo>
                  <a:lnTo>
                    <a:pt x="533" y="386"/>
                  </a:lnTo>
                  <a:lnTo>
                    <a:pt x="415" y="386"/>
                  </a:lnTo>
                  <a:lnTo>
                    <a:pt x="330" y="93"/>
                  </a:lnTo>
                  <a:lnTo>
                    <a:pt x="330" y="93"/>
                  </a:lnTo>
                  <a:lnTo>
                    <a:pt x="248" y="386"/>
                  </a:lnTo>
                  <a:lnTo>
                    <a:pt x="134" y="386"/>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6" name="Freeform 805"/>
            <p:cNvSpPr>
              <a:spLocks noChangeArrowheads="1"/>
            </p:cNvSpPr>
            <p:nvPr/>
          </p:nvSpPr>
          <p:spPr bwMode="auto">
            <a:xfrm>
              <a:off x="2021" y="8105"/>
              <a:ext cx="80" cy="126"/>
            </a:xfrm>
            <a:custGeom>
              <a:avLst/>
              <a:gdLst>
                <a:gd name="T0" fmla="*/ 0 w 356"/>
                <a:gd name="T1" fmla="*/ 0 h 562"/>
                <a:gd name="T2" fmla="*/ 102 w 356"/>
                <a:gd name="T3" fmla="*/ 0 h 562"/>
                <a:gd name="T4" fmla="*/ 102 w 356"/>
                <a:gd name="T5" fmla="*/ 228 h 562"/>
                <a:gd name="T6" fmla="*/ 102 w 356"/>
                <a:gd name="T7" fmla="*/ 228 h 562"/>
                <a:gd name="T8" fmla="*/ 224 w 356"/>
                <a:gd name="T9" fmla="*/ 167 h 562"/>
                <a:gd name="T10" fmla="*/ 355 w 356"/>
                <a:gd name="T11" fmla="*/ 317 h 562"/>
                <a:gd name="T12" fmla="*/ 355 w 356"/>
                <a:gd name="T13" fmla="*/ 561 h 562"/>
                <a:gd name="T14" fmla="*/ 253 w 356"/>
                <a:gd name="T15" fmla="*/ 561 h 562"/>
                <a:gd name="T16" fmla="*/ 253 w 356"/>
                <a:gd name="T17" fmla="*/ 354 h 562"/>
                <a:gd name="T18" fmla="*/ 188 w 356"/>
                <a:gd name="T19" fmla="*/ 244 h 562"/>
                <a:gd name="T20" fmla="*/ 98 w 356"/>
                <a:gd name="T21" fmla="*/ 370 h 562"/>
                <a:gd name="T22" fmla="*/ 98 w 356"/>
                <a:gd name="T23" fmla="*/ 557 h 562"/>
                <a:gd name="T24" fmla="*/ 0 w 356"/>
                <a:gd name="T25" fmla="*/ 557 h 562"/>
                <a:gd name="T26" fmla="*/ 0 w 356"/>
                <a:gd name="T27"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6" h="562">
                  <a:moveTo>
                    <a:pt x="0" y="0"/>
                  </a:moveTo>
                  <a:lnTo>
                    <a:pt x="102" y="0"/>
                  </a:lnTo>
                  <a:lnTo>
                    <a:pt x="102" y="228"/>
                  </a:lnTo>
                  <a:lnTo>
                    <a:pt x="102" y="228"/>
                  </a:lnTo>
                  <a:cubicBezTo>
                    <a:pt x="127" y="191"/>
                    <a:pt x="171" y="167"/>
                    <a:pt x="224" y="167"/>
                  </a:cubicBezTo>
                  <a:cubicBezTo>
                    <a:pt x="314" y="167"/>
                    <a:pt x="355" y="232"/>
                    <a:pt x="355" y="317"/>
                  </a:cubicBezTo>
                  <a:lnTo>
                    <a:pt x="355" y="561"/>
                  </a:lnTo>
                  <a:lnTo>
                    <a:pt x="253" y="561"/>
                  </a:lnTo>
                  <a:lnTo>
                    <a:pt x="253" y="354"/>
                  </a:lnTo>
                  <a:cubicBezTo>
                    <a:pt x="253" y="305"/>
                    <a:pt x="253" y="244"/>
                    <a:pt x="188" y="244"/>
                  </a:cubicBezTo>
                  <a:cubicBezTo>
                    <a:pt x="114" y="244"/>
                    <a:pt x="98" y="321"/>
                    <a:pt x="98" y="370"/>
                  </a:cubicBezTo>
                  <a:lnTo>
                    <a:pt x="98" y="557"/>
                  </a:lnTo>
                  <a:lnTo>
                    <a:pt x="0" y="55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7" name="Freeform 806"/>
            <p:cNvSpPr>
              <a:spLocks noChangeArrowheads="1"/>
            </p:cNvSpPr>
            <p:nvPr/>
          </p:nvSpPr>
          <p:spPr bwMode="auto">
            <a:xfrm>
              <a:off x="2119" y="8142"/>
              <a:ext cx="92" cy="91"/>
            </a:xfrm>
            <a:custGeom>
              <a:avLst/>
              <a:gdLst>
                <a:gd name="T0" fmla="*/ 204 w 408"/>
                <a:gd name="T1" fmla="*/ 0 h 404"/>
                <a:gd name="T2" fmla="*/ 407 w 408"/>
                <a:gd name="T3" fmla="*/ 203 h 404"/>
                <a:gd name="T4" fmla="*/ 204 w 408"/>
                <a:gd name="T5" fmla="*/ 403 h 404"/>
                <a:gd name="T6" fmla="*/ 0 w 408"/>
                <a:gd name="T7" fmla="*/ 203 h 404"/>
                <a:gd name="T8" fmla="*/ 204 w 408"/>
                <a:gd name="T9" fmla="*/ 0 h 404"/>
                <a:gd name="T10" fmla="*/ 204 w 408"/>
                <a:gd name="T11" fmla="*/ 325 h 404"/>
                <a:gd name="T12" fmla="*/ 301 w 408"/>
                <a:gd name="T13" fmla="*/ 191 h 404"/>
                <a:gd name="T14" fmla="*/ 204 w 408"/>
                <a:gd name="T15" fmla="*/ 77 h 404"/>
                <a:gd name="T16" fmla="*/ 106 w 408"/>
                <a:gd name="T17" fmla="*/ 191 h 404"/>
                <a:gd name="T18" fmla="*/ 204 w 408"/>
                <a:gd name="T19" fmla="*/ 32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7"/>
                    <a:pt x="407" y="203"/>
                  </a:cubicBezTo>
                  <a:cubicBezTo>
                    <a:pt x="407" y="313"/>
                    <a:pt x="334" y="403"/>
                    <a:pt x="204" y="403"/>
                  </a:cubicBezTo>
                  <a:cubicBezTo>
                    <a:pt x="77" y="403"/>
                    <a:pt x="0" y="313"/>
                    <a:pt x="0" y="203"/>
                  </a:cubicBezTo>
                  <a:cubicBezTo>
                    <a:pt x="4" y="77"/>
                    <a:pt x="90" y="0"/>
                    <a:pt x="204" y="0"/>
                  </a:cubicBezTo>
                  <a:close/>
                  <a:moveTo>
                    <a:pt x="204" y="325"/>
                  </a:moveTo>
                  <a:cubicBezTo>
                    <a:pt x="281" y="325"/>
                    <a:pt x="301" y="256"/>
                    <a:pt x="301" y="191"/>
                  </a:cubicBezTo>
                  <a:cubicBezTo>
                    <a:pt x="301" y="130"/>
                    <a:pt x="269" y="77"/>
                    <a:pt x="204" y="77"/>
                  </a:cubicBezTo>
                  <a:cubicBezTo>
                    <a:pt x="138" y="77"/>
                    <a:pt x="106" y="134"/>
                    <a:pt x="106" y="191"/>
                  </a:cubicBezTo>
                  <a:cubicBezTo>
                    <a:pt x="110" y="256"/>
                    <a:pt x="130" y="325"/>
                    <a:pt x="204" y="32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8" name="Freeform 807"/>
            <p:cNvSpPr>
              <a:spLocks noChangeArrowheads="1"/>
            </p:cNvSpPr>
            <p:nvPr/>
          </p:nvSpPr>
          <p:spPr bwMode="auto">
            <a:xfrm>
              <a:off x="2277" y="8105"/>
              <a:ext cx="22" cy="126"/>
            </a:xfrm>
            <a:custGeom>
              <a:avLst/>
              <a:gdLst>
                <a:gd name="T0" fmla="*/ 0 w 103"/>
                <a:gd name="T1" fmla="*/ 0 h 562"/>
                <a:gd name="T2" fmla="*/ 102 w 103"/>
                <a:gd name="T3" fmla="*/ 0 h 562"/>
                <a:gd name="T4" fmla="*/ 102 w 103"/>
                <a:gd name="T5" fmla="*/ 561 h 562"/>
                <a:gd name="T6" fmla="*/ 0 w 103"/>
                <a:gd name="T7" fmla="*/ 561 h 562"/>
                <a:gd name="T8" fmla="*/ 0 w 103"/>
                <a:gd name="T9" fmla="*/ 0 h 562"/>
              </a:gdLst>
              <a:ahLst/>
              <a:cxnLst>
                <a:cxn ang="0">
                  <a:pos x="T0" y="T1"/>
                </a:cxn>
                <a:cxn ang="0">
                  <a:pos x="T2" y="T3"/>
                </a:cxn>
                <a:cxn ang="0">
                  <a:pos x="T4" y="T5"/>
                </a:cxn>
                <a:cxn ang="0">
                  <a:pos x="T6" y="T7"/>
                </a:cxn>
                <a:cxn ang="0">
                  <a:pos x="T8" y="T9"/>
                </a:cxn>
              </a:cxnLst>
              <a:rect l="0" t="0" r="r" b="b"/>
              <a:pathLst>
                <a:path w="103" h="562">
                  <a:moveTo>
                    <a:pt x="0" y="0"/>
                  </a:moveTo>
                  <a:lnTo>
                    <a:pt x="102" y="0"/>
                  </a:lnTo>
                  <a:lnTo>
                    <a:pt x="102" y="561"/>
                  </a:lnTo>
                  <a:lnTo>
                    <a:pt x="0" y="561"/>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9" name="Freeform 808"/>
            <p:cNvSpPr>
              <a:spLocks noChangeArrowheads="1"/>
            </p:cNvSpPr>
            <p:nvPr/>
          </p:nvSpPr>
          <p:spPr bwMode="auto">
            <a:xfrm>
              <a:off x="2318" y="8142"/>
              <a:ext cx="82" cy="91"/>
            </a:xfrm>
            <a:custGeom>
              <a:avLst/>
              <a:gdLst>
                <a:gd name="T0" fmla="*/ 338 w 364"/>
                <a:gd name="T1" fmla="*/ 370 h 404"/>
                <a:gd name="T2" fmla="*/ 204 w 364"/>
                <a:gd name="T3" fmla="*/ 403 h 404"/>
                <a:gd name="T4" fmla="*/ 0 w 364"/>
                <a:gd name="T5" fmla="*/ 203 h 404"/>
                <a:gd name="T6" fmla="*/ 180 w 364"/>
                <a:gd name="T7" fmla="*/ 0 h 404"/>
                <a:gd name="T8" fmla="*/ 363 w 364"/>
                <a:gd name="T9" fmla="*/ 232 h 404"/>
                <a:gd name="T10" fmla="*/ 94 w 364"/>
                <a:gd name="T11" fmla="*/ 232 h 404"/>
                <a:gd name="T12" fmla="*/ 204 w 364"/>
                <a:gd name="T13" fmla="*/ 329 h 404"/>
                <a:gd name="T14" fmla="*/ 330 w 364"/>
                <a:gd name="T15" fmla="*/ 289 h 404"/>
                <a:gd name="T16" fmla="*/ 330 w 364"/>
                <a:gd name="T17" fmla="*/ 370 h 404"/>
                <a:gd name="T18" fmla="*/ 338 w 364"/>
                <a:gd name="T19" fmla="*/ 370 h 404"/>
                <a:gd name="T20" fmla="*/ 269 w 364"/>
                <a:gd name="T21" fmla="*/ 162 h 404"/>
                <a:gd name="T22" fmla="*/ 188 w 364"/>
                <a:gd name="T23" fmla="*/ 73 h 404"/>
                <a:gd name="T24" fmla="*/ 98 w 364"/>
                <a:gd name="T25" fmla="*/ 162 h 404"/>
                <a:gd name="T26" fmla="*/ 269 w 364"/>
                <a:gd name="T27" fmla="*/ 16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0"/>
                  </a:moveTo>
                  <a:cubicBezTo>
                    <a:pt x="302" y="390"/>
                    <a:pt x="261" y="403"/>
                    <a:pt x="204" y="403"/>
                  </a:cubicBezTo>
                  <a:cubicBezTo>
                    <a:pt x="78" y="403"/>
                    <a:pt x="0" y="329"/>
                    <a:pt x="0" y="203"/>
                  </a:cubicBezTo>
                  <a:cubicBezTo>
                    <a:pt x="0" y="93"/>
                    <a:pt x="61" y="0"/>
                    <a:pt x="180" y="0"/>
                  </a:cubicBezTo>
                  <a:cubicBezTo>
                    <a:pt x="322" y="0"/>
                    <a:pt x="363" y="97"/>
                    <a:pt x="363" y="232"/>
                  </a:cubicBezTo>
                  <a:lnTo>
                    <a:pt x="94" y="232"/>
                  </a:lnTo>
                  <a:cubicBezTo>
                    <a:pt x="98" y="293"/>
                    <a:pt x="143" y="329"/>
                    <a:pt x="204" y="329"/>
                  </a:cubicBezTo>
                  <a:cubicBezTo>
                    <a:pt x="253" y="329"/>
                    <a:pt x="294" y="313"/>
                    <a:pt x="330" y="289"/>
                  </a:cubicBezTo>
                  <a:lnTo>
                    <a:pt x="330" y="370"/>
                  </a:lnTo>
                  <a:lnTo>
                    <a:pt x="338" y="370"/>
                  </a:lnTo>
                  <a:close/>
                  <a:moveTo>
                    <a:pt x="269" y="162"/>
                  </a:moveTo>
                  <a:cubicBezTo>
                    <a:pt x="265" y="114"/>
                    <a:pt x="245" y="73"/>
                    <a:pt x="188" y="73"/>
                  </a:cubicBezTo>
                  <a:cubicBezTo>
                    <a:pt x="131" y="73"/>
                    <a:pt x="102" y="114"/>
                    <a:pt x="98" y="162"/>
                  </a:cubicBezTo>
                  <a:lnTo>
                    <a:pt x="269" y="162"/>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0" name="Freeform 809"/>
            <p:cNvSpPr>
              <a:spLocks noChangeArrowheads="1"/>
            </p:cNvSpPr>
            <p:nvPr/>
          </p:nvSpPr>
          <p:spPr bwMode="auto">
            <a:xfrm>
              <a:off x="2410" y="8103"/>
              <a:ext cx="60" cy="130"/>
            </a:xfrm>
            <a:custGeom>
              <a:avLst/>
              <a:gdLst>
                <a:gd name="T0" fmla="*/ 0 w 269"/>
                <a:gd name="T1" fmla="*/ 257 h 576"/>
                <a:gd name="T2" fmla="*/ 0 w 269"/>
                <a:gd name="T3" fmla="*/ 184 h 576"/>
                <a:gd name="T4" fmla="*/ 73 w 269"/>
                <a:gd name="T5" fmla="*/ 184 h 576"/>
                <a:gd name="T6" fmla="*/ 73 w 269"/>
                <a:gd name="T7" fmla="*/ 131 h 576"/>
                <a:gd name="T8" fmla="*/ 195 w 269"/>
                <a:gd name="T9" fmla="*/ 0 h 576"/>
                <a:gd name="T10" fmla="*/ 268 w 269"/>
                <a:gd name="T11" fmla="*/ 9 h 576"/>
                <a:gd name="T12" fmla="*/ 260 w 269"/>
                <a:gd name="T13" fmla="*/ 90 h 576"/>
                <a:gd name="T14" fmla="*/ 215 w 269"/>
                <a:gd name="T15" fmla="*/ 78 h 576"/>
                <a:gd name="T16" fmla="*/ 171 w 269"/>
                <a:gd name="T17" fmla="*/ 139 h 576"/>
                <a:gd name="T18" fmla="*/ 171 w 269"/>
                <a:gd name="T19" fmla="*/ 188 h 576"/>
                <a:gd name="T20" fmla="*/ 260 w 269"/>
                <a:gd name="T21" fmla="*/ 188 h 576"/>
                <a:gd name="T22" fmla="*/ 260 w 269"/>
                <a:gd name="T23" fmla="*/ 261 h 576"/>
                <a:gd name="T24" fmla="*/ 171 w 269"/>
                <a:gd name="T25" fmla="*/ 261 h 576"/>
                <a:gd name="T26" fmla="*/ 171 w 269"/>
                <a:gd name="T27" fmla="*/ 575 h 576"/>
                <a:gd name="T28" fmla="*/ 69 w 269"/>
                <a:gd name="T29" fmla="*/ 575 h 576"/>
                <a:gd name="T30" fmla="*/ 69 w 269"/>
                <a:gd name="T31" fmla="*/ 257 h 576"/>
                <a:gd name="T32" fmla="*/ 0 w 269"/>
                <a:gd name="T33" fmla="*/ 257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9" h="576">
                  <a:moveTo>
                    <a:pt x="0" y="257"/>
                  </a:moveTo>
                  <a:lnTo>
                    <a:pt x="0" y="184"/>
                  </a:lnTo>
                  <a:lnTo>
                    <a:pt x="73" y="184"/>
                  </a:lnTo>
                  <a:lnTo>
                    <a:pt x="73" y="131"/>
                  </a:lnTo>
                  <a:cubicBezTo>
                    <a:pt x="73" y="53"/>
                    <a:pt x="118" y="0"/>
                    <a:pt x="195" y="0"/>
                  </a:cubicBezTo>
                  <a:cubicBezTo>
                    <a:pt x="219" y="0"/>
                    <a:pt x="248" y="5"/>
                    <a:pt x="268" y="9"/>
                  </a:cubicBezTo>
                  <a:lnTo>
                    <a:pt x="260" y="90"/>
                  </a:lnTo>
                  <a:cubicBezTo>
                    <a:pt x="252" y="86"/>
                    <a:pt x="240" y="78"/>
                    <a:pt x="215" y="78"/>
                  </a:cubicBezTo>
                  <a:cubicBezTo>
                    <a:pt x="183" y="78"/>
                    <a:pt x="171" y="106"/>
                    <a:pt x="171" y="139"/>
                  </a:cubicBezTo>
                  <a:lnTo>
                    <a:pt x="171" y="188"/>
                  </a:lnTo>
                  <a:lnTo>
                    <a:pt x="260" y="188"/>
                  </a:lnTo>
                  <a:lnTo>
                    <a:pt x="260" y="261"/>
                  </a:lnTo>
                  <a:lnTo>
                    <a:pt x="171" y="261"/>
                  </a:lnTo>
                  <a:lnTo>
                    <a:pt x="171" y="575"/>
                  </a:lnTo>
                  <a:lnTo>
                    <a:pt x="69" y="575"/>
                  </a:lnTo>
                  <a:lnTo>
                    <a:pt x="69" y="257"/>
                  </a:lnTo>
                  <a:lnTo>
                    <a:pt x="0" y="25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1" name="Freeform 810"/>
            <p:cNvSpPr>
              <a:spLocks noChangeArrowheads="1"/>
            </p:cNvSpPr>
            <p:nvPr/>
          </p:nvSpPr>
          <p:spPr bwMode="auto">
            <a:xfrm>
              <a:off x="2476" y="8119"/>
              <a:ext cx="61" cy="114"/>
            </a:xfrm>
            <a:custGeom>
              <a:avLst/>
              <a:gdLst>
                <a:gd name="T0" fmla="*/ 73 w 273"/>
                <a:gd name="T1" fmla="*/ 183 h 506"/>
                <a:gd name="T2" fmla="*/ 0 w 273"/>
                <a:gd name="T3" fmla="*/ 183 h 506"/>
                <a:gd name="T4" fmla="*/ 0 w 273"/>
                <a:gd name="T5" fmla="*/ 110 h 506"/>
                <a:gd name="T6" fmla="*/ 73 w 273"/>
                <a:gd name="T7" fmla="*/ 110 h 506"/>
                <a:gd name="T8" fmla="*/ 73 w 273"/>
                <a:gd name="T9" fmla="*/ 32 h 506"/>
                <a:gd name="T10" fmla="*/ 175 w 273"/>
                <a:gd name="T11" fmla="*/ 0 h 506"/>
                <a:gd name="T12" fmla="*/ 175 w 273"/>
                <a:gd name="T13" fmla="*/ 110 h 506"/>
                <a:gd name="T14" fmla="*/ 264 w 273"/>
                <a:gd name="T15" fmla="*/ 110 h 506"/>
                <a:gd name="T16" fmla="*/ 264 w 273"/>
                <a:gd name="T17" fmla="*/ 183 h 506"/>
                <a:gd name="T18" fmla="*/ 175 w 273"/>
                <a:gd name="T19" fmla="*/ 183 h 506"/>
                <a:gd name="T20" fmla="*/ 175 w 273"/>
                <a:gd name="T21" fmla="*/ 362 h 506"/>
                <a:gd name="T22" fmla="*/ 224 w 273"/>
                <a:gd name="T23" fmla="*/ 427 h 506"/>
                <a:gd name="T24" fmla="*/ 268 w 273"/>
                <a:gd name="T25" fmla="*/ 415 h 506"/>
                <a:gd name="T26" fmla="*/ 272 w 273"/>
                <a:gd name="T27" fmla="*/ 496 h 506"/>
                <a:gd name="T28" fmla="*/ 199 w 273"/>
                <a:gd name="T29" fmla="*/ 505 h 506"/>
                <a:gd name="T30" fmla="*/ 77 w 273"/>
                <a:gd name="T31" fmla="*/ 378 h 506"/>
                <a:gd name="T32" fmla="*/ 77 w 273"/>
                <a:gd name="T33" fmla="*/ 183 h 506"/>
                <a:gd name="T34" fmla="*/ 73 w 273"/>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3" h="506">
                  <a:moveTo>
                    <a:pt x="73" y="183"/>
                  </a:moveTo>
                  <a:lnTo>
                    <a:pt x="0" y="183"/>
                  </a:lnTo>
                  <a:lnTo>
                    <a:pt x="0" y="110"/>
                  </a:lnTo>
                  <a:lnTo>
                    <a:pt x="73" y="110"/>
                  </a:lnTo>
                  <a:lnTo>
                    <a:pt x="73" y="32"/>
                  </a:lnTo>
                  <a:lnTo>
                    <a:pt x="175" y="0"/>
                  </a:lnTo>
                  <a:lnTo>
                    <a:pt x="175" y="110"/>
                  </a:lnTo>
                  <a:lnTo>
                    <a:pt x="264" y="110"/>
                  </a:lnTo>
                  <a:lnTo>
                    <a:pt x="264" y="183"/>
                  </a:lnTo>
                  <a:lnTo>
                    <a:pt x="175" y="183"/>
                  </a:lnTo>
                  <a:lnTo>
                    <a:pt x="175" y="362"/>
                  </a:lnTo>
                  <a:cubicBezTo>
                    <a:pt x="175" y="395"/>
                    <a:pt x="183" y="427"/>
                    <a:pt x="224" y="427"/>
                  </a:cubicBezTo>
                  <a:cubicBezTo>
                    <a:pt x="240" y="427"/>
                    <a:pt x="260" y="423"/>
                    <a:pt x="268" y="415"/>
                  </a:cubicBezTo>
                  <a:lnTo>
                    <a:pt x="272" y="496"/>
                  </a:lnTo>
                  <a:cubicBezTo>
                    <a:pt x="252" y="501"/>
                    <a:pt x="228" y="505"/>
                    <a:pt x="199" y="505"/>
                  </a:cubicBezTo>
                  <a:cubicBezTo>
                    <a:pt x="122" y="505"/>
                    <a:pt x="77" y="456"/>
                    <a:pt x="77" y="378"/>
                  </a:cubicBezTo>
                  <a:lnTo>
                    <a:pt x="77" y="183"/>
                  </a:ln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2" name="Freeform 811"/>
            <p:cNvSpPr>
              <a:spLocks noChangeArrowheads="1"/>
            </p:cNvSpPr>
            <p:nvPr/>
          </p:nvSpPr>
          <p:spPr bwMode="auto">
            <a:xfrm>
              <a:off x="2588" y="8144"/>
              <a:ext cx="147" cy="87"/>
            </a:xfrm>
            <a:custGeom>
              <a:avLst/>
              <a:gdLst>
                <a:gd name="T0" fmla="*/ 0 w 653"/>
                <a:gd name="T1" fmla="*/ 0 h 387"/>
                <a:gd name="T2" fmla="*/ 106 w 653"/>
                <a:gd name="T3" fmla="*/ 0 h 387"/>
                <a:gd name="T4" fmla="*/ 192 w 653"/>
                <a:gd name="T5" fmla="*/ 285 h 387"/>
                <a:gd name="T6" fmla="*/ 192 w 653"/>
                <a:gd name="T7" fmla="*/ 285 h 387"/>
                <a:gd name="T8" fmla="*/ 269 w 653"/>
                <a:gd name="T9" fmla="*/ 0 h 387"/>
                <a:gd name="T10" fmla="*/ 387 w 653"/>
                <a:gd name="T11" fmla="*/ 0 h 387"/>
                <a:gd name="T12" fmla="*/ 473 w 653"/>
                <a:gd name="T13" fmla="*/ 285 h 387"/>
                <a:gd name="T14" fmla="*/ 473 w 653"/>
                <a:gd name="T15" fmla="*/ 285 h 387"/>
                <a:gd name="T16" fmla="*/ 554 w 653"/>
                <a:gd name="T17" fmla="*/ 0 h 387"/>
                <a:gd name="T18" fmla="*/ 652 w 653"/>
                <a:gd name="T19" fmla="*/ 0 h 387"/>
                <a:gd name="T20" fmla="*/ 534 w 653"/>
                <a:gd name="T21" fmla="*/ 386 h 387"/>
                <a:gd name="T22" fmla="*/ 416 w 653"/>
                <a:gd name="T23" fmla="*/ 386 h 387"/>
                <a:gd name="T24" fmla="*/ 330 w 653"/>
                <a:gd name="T25" fmla="*/ 93 h 387"/>
                <a:gd name="T26" fmla="*/ 330 w 653"/>
                <a:gd name="T27" fmla="*/ 93 h 387"/>
                <a:gd name="T28" fmla="*/ 249 w 653"/>
                <a:gd name="T29" fmla="*/ 386 h 387"/>
                <a:gd name="T30" fmla="*/ 135 w 653"/>
                <a:gd name="T31" fmla="*/ 386 h 387"/>
                <a:gd name="T32" fmla="*/ 0 w 653"/>
                <a:gd name="T33"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3" h="387">
                  <a:moveTo>
                    <a:pt x="0" y="0"/>
                  </a:moveTo>
                  <a:lnTo>
                    <a:pt x="106" y="0"/>
                  </a:lnTo>
                  <a:lnTo>
                    <a:pt x="192" y="285"/>
                  </a:lnTo>
                  <a:lnTo>
                    <a:pt x="192" y="285"/>
                  </a:lnTo>
                  <a:lnTo>
                    <a:pt x="269" y="0"/>
                  </a:lnTo>
                  <a:lnTo>
                    <a:pt x="387" y="0"/>
                  </a:lnTo>
                  <a:lnTo>
                    <a:pt x="473" y="285"/>
                  </a:lnTo>
                  <a:lnTo>
                    <a:pt x="473" y="285"/>
                  </a:lnTo>
                  <a:lnTo>
                    <a:pt x="554" y="0"/>
                  </a:lnTo>
                  <a:lnTo>
                    <a:pt x="652" y="0"/>
                  </a:lnTo>
                  <a:lnTo>
                    <a:pt x="534" y="386"/>
                  </a:lnTo>
                  <a:lnTo>
                    <a:pt x="416" y="386"/>
                  </a:lnTo>
                  <a:lnTo>
                    <a:pt x="330" y="93"/>
                  </a:lnTo>
                  <a:lnTo>
                    <a:pt x="330" y="93"/>
                  </a:lnTo>
                  <a:lnTo>
                    <a:pt x="249" y="386"/>
                  </a:lnTo>
                  <a:lnTo>
                    <a:pt x="135" y="386"/>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3" name="Freeform 812"/>
            <p:cNvSpPr>
              <a:spLocks noChangeArrowheads="1"/>
            </p:cNvSpPr>
            <p:nvPr/>
          </p:nvSpPr>
          <p:spPr bwMode="auto">
            <a:xfrm>
              <a:off x="2750" y="8106"/>
              <a:ext cx="22" cy="125"/>
            </a:xfrm>
            <a:custGeom>
              <a:avLst/>
              <a:gdLst>
                <a:gd name="T0" fmla="*/ 0 w 103"/>
                <a:gd name="T1" fmla="*/ 0 h 554"/>
                <a:gd name="T2" fmla="*/ 102 w 103"/>
                <a:gd name="T3" fmla="*/ 0 h 554"/>
                <a:gd name="T4" fmla="*/ 102 w 103"/>
                <a:gd name="T5" fmla="*/ 97 h 554"/>
                <a:gd name="T6" fmla="*/ 0 w 103"/>
                <a:gd name="T7" fmla="*/ 97 h 554"/>
                <a:gd name="T8" fmla="*/ 0 w 103"/>
                <a:gd name="T9" fmla="*/ 0 h 554"/>
                <a:gd name="T10" fmla="*/ 0 w 103"/>
                <a:gd name="T11" fmla="*/ 167 h 554"/>
                <a:gd name="T12" fmla="*/ 102 w 103"/>
                <a:gd name="T13" fmla="*/ 167 h 554"/>
                <a:gd name="T14" fmla="*/ 102 w 103"/>
                <a:gd name="T15" fmla="*/ 553 h 554"/>
                <a:gd name="T16" fmla="*/ 0 w 103"/>
                <a:gd name="T17" fmla="*/ 553 h 554"/>
                <a:gd name="T18" fmla="*/ 0 w 103"/>
                <a:gd name="T19" fmla="*/ 16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4">
                  <a:moveTo>
                    <a:pt x="0" y="0"/>
                  </a:moveTo>
                  <a:lnTo>
                    <a:pt x="102" y="0"/>
                  </a:lnTo>
                  <a:lnTo>
                    <a:pt x="102" y="97"/>
                  </a:lnTo>
                  <a:lnTo>
                    <a:pt x="0" y="97"/>
                  </a:lnTo>
                  <a:lnTo>
                    <a:pt x="0" y="0"/>
                  </a:lnTo>
                  <a:close/>
                  <a:moveTo>
                    <a:pt x="0" y="167"/>
                  </a:moveTo>
                  <a:lnTo>
                    <a:pt x="102" y="167"/>
                  </a:lnTo>
                  <a:lnTo>
                    <a:pt x="102" y="553"/>
                  </a:lnTo>
                  <a:lnTo>
                    <a:pt x="0" y="553"/>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4" name="Freeform 813"/>
            <p:cNvSpPr>
              <a:spLocks noChangeArrowheads="1"/>
            </p:cNvSpPr>
            <p:nvPr/>
          </p:nvSpPr>
          <p:spPr bwMode="auto">
            <a:xfrm>
              <a:off x="2787" y="8119"/>
              <a:ext cx="61" cy="114"/>
            </a:xfrm>
            <a:custGeom>
              <a:avLst/>
              <a:gdLst>
                <a:gd name="T0" fmla="*/ 73 w 274"/>
                <a:gd name="T1" fmla="*/ 183 h 506"/>
                <a:gd name="T2" fmla="*/ 0 w 274"/>
                <a:gd name="T3" fmla="*/ 183 h 506"/>
                <a:gd name="T4" fmla="*/ 0 w 274"/>
                <a:gd name="T5" fmla="*/ 110 h 506"/>
                <a:gd name="T6" fmla="*/ 73 w 274"/>
                <a:gd name="T7" fmla="*/ 110 h 506"/>
                <a:gd name="T8" fmla="*/ 73 w 274"/>
                <a:gd name="T9" fmla="*/ 32 h 506"/>
                <a:gd name="T10" fmla="*/ 175 w 274"/>
                <a:gd name="T11" fmla="*/ 0 h 506"/>
                <a:gd name="T12" fmla="*/ 175 w 274"/>
                <a:gd name="T13" fmla="*/ 110 h 506"/>
                <a:gd name="T14" fmla="*/ 265 w 274"/>
                <a:gd name="T15" fmla="*/ 110 h 506"/>
                <a:gd name="T16" fmla="*/ 265 w 274"/>
                <a:gd name="T17" fmla="*/ 183 h 506"/>
                <a:gd name="T18" fmla="*/ 175 w 274"/>
                <a:gd name="T19" fmla="*/ 183 h 506"/>
                <a:gd name="T20" fmla="*/ 175 w 274"/>
                <a:gd name="T21" fmla="*/ 362 h 506"/>
                <a:gd name="T22" fmla="*/ 224 w 274"/>
                <a:gd name="T23" fmla="*/ 427 h 506"/>
                <a:gd name="T24" fmla="*/ 269 w 274"/>
                <a:gd name="T25" fmla="*/ 415 h 506"/>
                <a:gd name="T26" fmla="*/ 273 w 274"/>
                <a:gd name="T27" fmla="*/ 496 h 506"/>
                <a:gd name="T28" fmla="*/ 199 w 274"/>
                <a:gd name="T29" fmla="*/ 505 h 506"/>
                <a:gd name="T30" fmla="*/ 77 w 274"/>
                <a:gd name="T31" fmla="*/ 378 h 506"/>
                <a:gd name="T32" fmla="*/ 77 w 274"/>
                <a:gd name="T33" fmla="*/ 183 h 506"/>
                <a:gd name="T34" fmla="*/ 73 w 274"/>
                <a:gd name="T35" fmla="*/ 18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3" y="183"/>
                  </a:moveTo>
                  <a:lnTo>
                    <a:pt x="0" y="183"/>
                  </a:lnTo>
                  <a:lnTo>
                    <a:pt x="0" y="110"/>
                  </a:lnTo>
                  <a:lnTo>
                    <a:pt x="73" y="110"/>
                  </a:lnTo>
                  <a:lnTo>
                    <a:pt x="73" y="32"/>
                  </a:lnTo>
                  <a:lnTo>
                    <a:pt x="175" y="0"/>
                  </a:lnTo>
                  <a:lnTo>
                    <a:pt x="175" y="110"/>
                  </a:lnTo>
                  <a:lnTo>
                    <a:pt x="265" y="110"/>
                  </a:lnTo>
                  <a:lnTo>
                    <a:pt x="265" y="183"/>
                  </a:lnTo>
                  <a:lnTo>
                    <a:pt x="175" y="183"/>
                  </a:lnTo>
                  <a:lnTo>
                    <a:pt x="175" y="362"/>
                  </a:lnTo>
                  <a:cubicBezTo>
                    <a:pt x="175" y="395"/>
                    <a:pt x="183" y="427"/>
                    <a:pt x="224" y="427"/>
                  </a:cubicBezTo>
                  <a:cubicBezTo>
                    <a:pt x="240" y="427"/>
                    <a:pt x="260" y="423"/>
                    <a:pt x="269" y="415"/>
                  </a:cubicBezTo>
                  <a:lnTo>
                    <a:pt x="273" y="496"/>
                  </a:lnTo>
                  <a:cubicBezTo>
                    <a:pt x="252" y="501"/>
                    <a:pt x="228" y="505"/>
                    <a:pt x="199" y="505"/>
                  </a:cubicBezTo>
                  <a:cubicBezTo>
                    <a:pt x="122" y="505"/>
                    <a:pt x="77" y="456"/>
                    <a:pt x="77" y="378"/>
                  </a:cubicBezTo>
                  <a:lnTo>
                    <a:pt x="77" y="183"/>
                  </a:lnTo>
                  <a:lnTo>
                    <a:pt x="73"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5" name="Freeform 814"/>
            <p:cNvSpPr>
              <a:spLocks noChangeArrowheads="1"/>
            </p:cNvSpPr>
            <p:nvPr/>
          </p:nvSpPr>
          <p:spPr bwMode="auto">
            <a:xfrm>
              <a:off x="2862" y="8105"/>
              <a:ext cx="80" cy="126"/>
            </a:xfrm>
            <a:custGeom>
              <a:avLst/>
              <a:gdLst>
                <a:gd name="T0" fmla="*/ 4 w 359"/>
                <a:gd name="T1" fmla="*/ 0 h 562"/>
                <a:gd name="T2" fmla="*/ 106 w 359"/>
                <a:gd name="T3" fmla="*/ 0 h 562"/>
                <a:gd name="T4" fmla="*/ 106 w 359"/>
                <a:gd name="T5" fmla="*/ 228 h 562"/>
                <a:gd name="T6" fmla="*/ 106 w 359"/>
                <a:gd name="T7" fmla="*/ 228 h 562"/>
                <a:gd name="T8" fmla="*/ 228 w 359"/>
                <a:gd name="T9" fmla="*/ 167 h 562"/>
                <a:gd name="T10" fmla="*/ 358 w 359"/>
                <a:gd name="T11" fmla="*/ 317 h 562"/>
                <a:gd name="T12" fmla="*/ 358 w 359"/>
                <a:gd name="T13" fmla="*/ 561 h 562"/>
                <a:gd name="T14" fmla="*/ 256 w 359"/>
                <a:gd name="T15" fmla="*/ 561 h 562"/>
                <a:gd name="T16" fmla="*/ 256 w 359"/>
                <a:gd name="T17" fmla="*/ 354 h 562"/>
                <a:gd name="T18" fmla="*/ 191 w 359"/>
                <a:gd name="T19" fmla="*/ 244 h 562"/>
                <a:gd name="T20" fmla="*/ 101 w 359"/>
                <a:gd name="T21" fmla="*/ 370 h 562"/>
                <a:gd name="T22" fmla="*/ 101 w 359"/>
                <a:gd name="T23" fmla="*/ 557 h 562"/>
                <a:gd name="T24" fmla="*/ 0 w 359"/>
                <a:gd name="T25" fmla="*/ 557 h 562"/>
                <a:gd name="T26" fmla="*/ 0 w 359"/>
                <a:gd name="T27" fmla="*/ 0 h 562"/>
                <a:gd name="T28" fmla="*/ 4 w 359"/>
                <a:gd name="T29" fmla="*/ 0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2">
                  <a:moveTo>
                    <a:pt x="4" y="0"/>
                  </a:moveTo>
                  <a:lnTo>
                    <a:pt x="106" y="0"/>
                  </a:lnTo>
                  <a:lnTo>
                    <a:pt x="106" y="228"/>
                  </a:lnTo>
                  <a:lnTo>
                    <a:pt x="106" y="228"/>
                  </a:lnTo>
                  <a:cubicBezTo>
                    <a:pt x="130" y="191"/>
                    <a:pt x="175" y="167"/>
                    <a:pt x="228" y="167"/>
                  </a:cubicBezTo>
                  <a:cubicBezTo>
                    <a:pt x="317" y="167"/>
                    <a:pt x="358" y="232"/>
                    <a:pt x="358" y="317"/>
                  </a:cubicBezTo>
                  <a:lnTo>
                    <a:pt x="358" y="561"/>
                  </a:lnTo>
                  <a:lnTo>
                    <a:pt x="256" y="561"/>
                  </a:lnTo>
                  <a:lnTo>
                    <a:pt x="256" y="354"/>
                  </a:lnTo>
                  <a:cubicBezTo>
                    <a:pt x="256" y="305"/>
                    <a:pt x="256" y="244"/>
                    <a:pt x="191" y="244"/>
                  </a:cubicBezTo>
                  <a:cubicBezTo>
                    <a:pt x="118" y="244"/>
                    <a:pt x="101" y="321"/>
                    <a:pt x="101" y="370"/>
                  </a:cubicBezTo>
                  <a:lnTo>
                    <a:pt x="101" y="557"/>
                  </a:lnTo>
                  <a:lnTo>
                    <a:pt x="0" y="557"/>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6" name="Freeform 815"/>
            <p:cNvSpPr>
              <a:spLocks noChangeArrowheads="1"/>
            </p:cNvSpPr>
            <p:nvPr/>
          </p:nvSpPr>
          <p:spPr bwMode="auto">
            <a:xfrm>
              <a:off x="2967" y="8106"/>
              <a:ext cx="22" cy="125"/>
            </a:xfrm>
            <a:custGeom>
              <a:avLst/>
              <a:gdLst>
                <a:gd name="T0" fmla="*/ 0 w 103"/>
                <a:gd name="T1" fmla="*/ 0 h 554"/>
                <a:gd name="T2" fmla="*/ 102 w 103"/>
                <a:gd name="T3" fmla="*/ 0 h 554"/>
                <a:gd name="T4" fmla="*/ 102 w 103"/>
                <a:gd name="T5" fmla="*/ 97 h 554"/>
                <a:gd name="T6" fmla="*/ 0 w 103"/>
                <a:gd name="T7" fmla="*/ 97 h 554"/>
                <a:gd name="T8" fmla="*/ 0 w 103"/>
                <a:gd name="T9" fmla="*/ 0 h 554"/>
                <a:gd name="T10" fmla="*/ 0 w 103"/>
                <a:gd name="T11" fmla="*/ 167 h 554"/>
                <a:gd name="T12" fmla="*/ 102 w 103"/>
                <a:gd name="T13" fmla="*/ 167 h 554"/>
                <a:gd name="T14" fmla="*/ 102 w 103"/>
                <a:gd name="T15" fmla="*/ 553 h 554"/>
                <a:gd name="T16" fmla="*/ 0 w 103"/>
                <a:gd name="T17" fmla="*/ 553 h 554"/>
                <a:gd name="T18" fmla="*/ 0 w 103"/>
                <a:gd name="T19" fmla="*/ 16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4">
                  <a:moveTo>
                    <a:pt x="0" y="0"/>
                  </a:moveTo>
                  <a:lnTo>
                    <a:pt x="102" y="0"/>
                  </a:lnTo>
                  <a:lnTo>
                    <a:pt x="102" y="97"/>
                  </a:lnTo>
                  <a:lnTo>
                    <a:pt x="0" y="97"/>
                  </a:lnTo>
                  <a:lnTo>
                    <a:pt x="0" y="0"/>
                  </a:lnTo>
                  <a:close/>
                  <a:moveTo>
                    <a:pt x="0" y="167"/>
                  </a:moveTo>
                  <a:lnTo>
                    <a:pt x="102" y="167"/>
                  </a:lnTo>
                  <a:lnTo>
                    <a:pt x="102" y="553"/>
                  </a:lnTo>
                  <a:lnTo>
                    <a:pt x="0" y="553"/>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7" name="Freeform 816"/>
            <p:cNvSpPr>
              <a:spLocks noChangeArrowheads="1"/>
            </p:cNvSpPr>
            <p:nvPr/>
          </p:nvSpPr>
          <p:spPr bwMode="auto">
            <a:xfrm>
              <a:off x="3011" y="8142"/>
              <a:ext cx="81" cy="89"/>
            </a:xfrm>
            <a:custGeom>
              <a:avLst/>
              <a:gdLst>
                <a:gd name="T0" fmla="*/ 8 w 360"/>
                <a:gd name="T1" fmla="*/ 8 h 395"/>
                <a:gd name="T2" fmla="*/ 102 w 360"/>
                <a:gd name="T3" fmla="*/ 8 h 395"/>
                <a:gd name="T4" fmla="*/ 102 w 360"/>
                <a:gd name="T5" fmla="*/ 61 h 395"/>
                <a:gd name="T6" fmla="*/ 102 w 360"/>
                <a:gd name="T7" fmla="*/ 61 h 395"/>
                <a:gd name="T8" fmla="*/ 228 w 360"/>
                <a:gd name="T9" fmla="*/ 0 h 395"/>
                <a:gd name="T10" fmla="*/ 359 w 360"/>
                <a:gd name="T11" fmla="*/ 150 h 395"/>
                <a:gd name="T12" fmla="*/ 359 w 360"/>
                <a:gd name="T13" fmla="*/ 394 h 395"/>
                <a:gd name="T14" fmla="*/ 257 w 360"/>
                <a:gd name="T15" fmla="*/ 394 h 395"/>
                <a:gd name="T16" fmla="*/ 257 w 360"/>
                <a:gd name="T17" fmla="*/ 187 h 395"/>
                <a:gd name="T18" fmla="*/ 192 w 360"/>
                <a:gd name="T19" fmla="*/ 77 h 395"/>
                <a:gd name="T20" fmla="*/ 102 w 360"/>
                <a:gd name="T21" fmla="*/ 203 h 395"/>
                <a:gd name="T22" fmla="*/ 102 w 360"/>
                <a:gd name="T23" fmla="*/ 390 h 395"/>
                <a:gd name="T24" fmla="*/ 0 w 360"/>
                <a:gd name="T25" fmla="*/ 390 h 395"/>
                <a:gd name="T26" fmla="*/ 0 w 360"/>
                <a:gd name="T27" fmla="*/ 8 h 395"/>
                <a:gd name="T28" fmla="*/ 8 w 360"/>
                <a:gd name="T29" fmla="*/ 8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0" h="395">
                  <a:moveTo>
                    <a:pt x="8" y="8"/>
                  </a:moveTo>
                  <a:lnTo>
                    <a:pt x="102" y="8"/>
                  </a:lnTo>
                  <a:lnTo>
                    <a:pt x="102" y="61"/>
                  </a:lnTo>
                  <a:lnTo>
                    <a:pt x="102" y="61"/>
                  </a:lnTo>
                  <a:cubicBezTo>
                    <a:pt x="135" y="16"/>
                    <a:pt x="175" y="0"/>
                    <a:pt x="228" y="0"/>
                  </a:cubicBezTo>
                  <a:cubicBezTo>
                    <a:pt x="318" y="0"/>
                    <a:pt x="359" y="65"/>
                    <a:pt x="359" y="150"/>
                  </a:cubicBezTo>
                  <a:lnTo>
                    <a:pt x="359" y="394"/>
                  </a:lnTo>
                  <a:lnTo>
                    <a:pt x="257" y="394"/>
                  </a:lnTo>
                  <a:lnTo>
                    <a:pt x="257" y="187"/>
                  </a:lnTo>
                  <a:cubicBezTo>
                    <a:pt x="257" y="138"/>
                    <a:pt x="257" y="77"/>
                    <a:pt x="192" y="77"/>
                  </a:cubicBezTo>
                  <a:cubicBezTo>
                    <a:pt x="118" y="77"/>
                    <a:pt x="102" y="154"/>
                    <a:pt x="102" y="203"/>
                  </a:cubicBezTo>
                  <a:lnTo>
                    <a:pt x="102" y="390"/>
                  </a:lnTo>
                  <a:lnTo>
                    <a:pt x="0" y="390"/>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8" name="Freeform 817"/>
            <p:cNvSpPr>
              <a:spLocks noChangeArrowheads="1"/>
            </p:cNvSpPr>
            <p:nvPr/>
          </p:nvSpPr>
          <p:spPr bwMode="auto">
            <a:xfrm>
              <a:off x="3160" y="8110"/>
              <a:ext cx="80" cy="122"/>
            </a:xfrm>
            <a:custGeom>
              <a:avLst/>
              <a:gdLst>
                <a:gd name="T0" fmla="*/ 313 w 355"/>
                <a:gd name="T1" fmla="*/ 106 h 543"/>
                <a:gd name="T2" fmla="*/ 224 w 355"/>
                <a:gd name="T3" fmla="*/ 86 h 543"/>
                <a:gd name="T4" fmla="*/ 98 w 355"/>
                <a:gd name="T5" fmla="*/ 248 h 543"/>
                <a:gd name="T6" fmla="*/ 98 w 355"/>
                <a:gd name="T7" fmla="*/ 248 h 543"/>
                <a:gd name="T8" fmla="*/ 199 w 355"/>
                <a:gd name="T9" fmla="*/ 195 h 543"/>
                <a:gd name="T10" fmla="*/ 354 w 355"/>
                <a:gd name="T11" fmla="*/ 354 h 543"/>
                <a:gd name="T12" fmla="*/ 179 w 355"/>
                <a:gd name="T13" fmla="*/ 542 h 543"/>
                <a:gd name="T14" fmla="*/ 0 w 355"/>
                <a:gd name="T15" fmla="*/ 297 h 543"/>
                <a:gd name="T16" fmla="*/ 216 w 355"/>
                <a:gd name="T17" fmla="*/ 0 h 543"/>
                <a:gd name="T18" fmla="*/ 326 w 355"/>
                <a:gd name="T19" fmla="*/ 20 h 543"/>
                <a:gd name="T20" fmla="*/ 313 w 355"/>
                <a:gd name="T21" fmla="*/ 106 h 543"/>
                <a:gd name="T22" fmla="*/ 106 w 355"/>
                <a:gd name="T23" fmla="*/ 375 h 543"/>
                <a:gd name="T24" fmla="*/ 179 w 355"/>
                <a:gd name="T25" fmla="*/ 468 h 543"/>
                <a:gd name="T26" fmla="*/ 248 w 355"/>
                <a:gd name="T27" fmla="*/ 375 h 543"/>
                <a:gd name="T28" fmla="*/ 179 w 355"/>
                <a:gd name="T29" fmla="*/ 277 h 543"/>
                <a:gd name="T30" fmla="*/ 106 w 355"/>
                <a:gd name="T31" fmla="*/ 375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5" h="543">
                  <a:moveTo>
                    <a:pt x="313" y="106"/>
                  </a:moveTo>
                  <a:cubicBezTo>
                    <a:pt x="285" y="94"/>
                    <a:pt x="256" y="86"/>
                    <a:pt x="224" y="86"/>
                  </a:cubicBezTo>
                  <a:cubicBezTo>
                    <a:pt x="134" y="86"/>
                    <a:pt x="102" y="171"/>
                    <a:pt x="98" y="248"/>
                  </a:cubicBezTo>
                  <a:lnTo>
                    <a:pt x="98" y="248"/>
                  </a:lnTo>
                  <a:cubicBezTo>
                    <a:pt x="122" y="212"/>
                    <a:pt x="155" y="195"/>
                    <a:pt x="199" y="195"/>
                  </a:cubicBezTo>
                  <a:cubicBezTo>
                    <a:pt x="297" y="195"/>
                    <a:pt x="354" y="257"/>
                    <a:pt x="354" y="354"/>
                  </a:cubicBezTo>
                  <a:cubicBezTo>
                    <a:pt x="354" y="468"/>
                    <a:pt x="297" y="542"/>
                    <a:pt x="179" y="542"/>
                  </a:cubicBezTo>
                  <a:cubicBezTo>
                    <a:pt x="32" y="542"/>
                    <a:pt x="0" y="419"/>
                    <a:pt x="0" y="297"/>
                  </a:cubicBezTo>
                  <a:cubicBezTo>
                    <a:pt x="0" y="155"/>
                    <a:pt x="45" y="0"/>
                    <a:pt x="216" y="0"/>
                  </a:cubicBezTo>
                  <a:cubicBezTo>
                    <a:pt x="252" y="0"/>
                    <a:pt x="289" y="4"/>
                    <a:pt x="326" y="20"/>
                  </a:cubicBezTo>
                  <a:lnTo>
                    <a:pt x="313" y="106"/>
                  </a:lnTo>
                  <a:close/>
                  <a:moveTo>
                    <a:pt x="106" y="375"/>
                  </a:moveTo>
                  <a:cubicBezTo>
                    <a:pt x="106" y="423"/>
                    <a:pt x="126" y="468"/>
                    <a:pt x="179" y="468"/>
                  </a:cubicBezTo>
                  <a:cubicBezTo>
                    <a:pt x="228" y="468"/>
                    <a:pt x="248" y="419"/>
                    <a:pt x="248" y="375"/>
                  </a:cubicBezTo>
                  <a:cubicBezTo>
                    <a:pt x="248" y="322"/>
                    <a:pt x="228" y="277"/>
                    <a:pt x="179" y="277"/>
                  </a:cubicBezTo>
                  <a:cubicBezTo>
                    <a:pt x="126" y="277"/>
                    <a:pt x="106" y="322"/>
                    <a:pt x="106" y="375"/>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9" name="Freeform 818"/>
            <p:cNvSpPr>
              <a:spLocks noChangeArrowheads="1"/>
            </p:cNvSpPr>
            <p:nvPr/>
          </p:nvSpPr>
          <p:spPr bwMode="auto">
            <a:xfrm>
              <a:off x="3253" y="8176"/>
              <a:ext cx="44" cy="18"/>
            </a:xfrm>
            <a:custGeom>
              <a:avLst/>
              <a:gdLst>
                <a:gd name="T0" fmla="*/ 0 w 197"/>
                <a:gd name="T1" fmla="*/ 82 h 83"/>
                <a:gd name="T2" fmla="*/ 0 w 197"/>
                <a:gd name="T3" fmla="*/ 0 h 83"/>
                <a:gd name="T4" fmla="*/ 196 w 197"/>
                <a:gd name="T5" fmla="*/ 0 h 83"/>
                <a:gd name="T6" fmla="*/ 196 w 197"/>
                <a:gd name="T7" fmla="*/ 82 h 83"/>
                <a:gd name="T8" fmla="*/ 0 w 197"/>
                <a:gd name="T9" fmla="*/ 82 h 83"/>
              </a:gdLst>
              <a:ahLst/>
              <a:cxnLst>
                <a:cxn ang="0">
                  <a:pos x="T0" y="T1"/>
                </a:cxn>
                <a:cxn ang="0">
                  <a:pos x="T2" y="T3"/>
                </a:cxn>
                <a:cxn ang="0">
                  <a:pos x="T4" y="T5"/>
                </a:cxn>
                <a:cxn ang="0">
                  <a:pos x="T6" y="T7"/>
                </a:cxn>
                <a:cxn ang="0">
                  <a:pos x="T8" y="T9"/>
                </a:cxn>
              </a:cxnLst>
              <a:rect l="0" t="0" r="r" b="b"/>
              <a:pathLst>
                <a:path w="197" h="83">
                  <a:moveTo>
                    <a:pt x="0" y="82"/>
                  </a:moveTo>
                  <a:lnTo>
                    <a:pt x="0" y="0"/>
                  </a:lnTo>
                  <a:lnTo>
                    <a:pt x="196" y="0"/>
                  </a:lnTo>
                  <a:lnTo>
                    <a:pt x="196" y="82"/>
                  </a:lnTo>
                  <a:lnTo>
                    <a:pt x="0" y="82"/>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0" name="Freeform 819"/>
            <p:cNvSpPr>
              <a:spLocks noChangeArrowheads="1"/>
            </p:cNvSpPr>
            <p:nvPr/>
          </p:nvSpPr>
          <p:spPr bwMode="auto">
            <a:xfrm>
              <a:off x="3317" y="8113"/>
              <a:ext cx="55" cy="117"/>
            </a:xfrm>
            <a:custGeom>
              <a:avLst/>
              <a:gdLst>
                <a:gd name="T0" fmla="*/ 155 w 249"/>
                <a:gd name="T1" fmla="*/ 0 h 522"/>
                <a:gd name="T2" fmla="*/ 248 w 249"/>
                <a:gd name="T3" fmla="*/ 0 h 522"/>
                <a:gd name="T4" fmla="*/ 248 w 249"/>
                <a:gd name="T5" fmla="*/ 521 h 522"/>
                <a:gd name="T6" fmla="*/ 143 w 249"/>
                <a:gd name="T7" fmla="*/ 521 h 522"/>
                <a:gd name="T8" fmla="*/ 143 w 249"/>
                <a:gd name="T9" fmla="*/ 118 h 522"/>
                <a:gd name="T10" fmla="*/ 53 w 249"/>
                <a:gd name="T11" fmla="*/ 192 h 522"/>
                <a:gd name="T12" fmla="*/ 0 w 249"/>
                <a:gd name="T13" fmla="*/ 122 h 522"/>
                <a:gd name="T14" fmla="*/ 155 w 249"/>
                <a:gd name="T15" fmla="*/ 0 h 5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522">
                  <a:moveTo>
                    <a:pt x="155" y="0"/>
                  </a:moveTo>
                  <a:lnTo>
                    <a:pt x="248" y="0"/>
                  </a:lnTo>
                  <a:lnTo>
                    <a:pt x="248" y="521"/>
                  </a:lnTo>
                  <a:lnTo>
                    <a:pt x="143" y="521"/>
                  </a:lnTo>
                  <a:lnTo>
                    <a:pt x="143" y="118"/>
                  </a:lnTo>
                  <a:lnTo>
                    <a:pt x="53" y="192"/>
                  </a:lnTo>
                  <a:lnTo>
                    <a:pt x="0" y="122"/>
                  </a:lnTo>
                  <a:lnTo>
                    <a:pt x="155"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1" name="Freeform 820"/>
            <p:cNvSpPr>
              <a:spLocks noChangeArrowheads="1"/>
            </p:cNvSpPr>
            <p:nvPr/>
          </p:nvSpPr>
          <p:spPr bwMode="auto">
            <a:xfrm>
              <a:off x="3406" y="8111"/>
              <a:ext cx="78" cy="120"/>
            </a:xfrm>
            <a:custGeom>
              <a:avLst/>
              <a:gdLst>
                <a:gd name="T0" fmla="*/ 0 w 347"/>
                <a:gd name="T1" fmla="*/ 444 h 534"/>
                <a:gd name="T2" fmla="*/ 228 w 347"/>
                <a:gd name="T3" fmla="*/ 151 h 534"/>
                <a:gd name="T4" fmla="*/ 142 w 347"/>
                <a:gd name="T5" fmla="*/ 82 h 534"/>
                <a:gd name="T6" fmla="*/ 20 w 347"/>
                <a:gd name="T7" fmla="*/ 122 h 534"/>
                <a:gd name="T8" fmla="*/ 12 w 347"/>
                <a:gd name="T9" fmla="*/ 37 h 534"/>
                <a:gd name="T10" fmla="*/ 167 w 347"/>
                <a:gd name="T11" fmla="*/ 0 h 534"/>
                <a:gd name="T12" fmla="*/ 330 w 347"/>
                <a:gd name="T13" fmla="*/ 155 h 534"/>
                <a:gd name="T14" fmla="*/ 134 w 347"/>
                <a:gd name="T15" fmla="*/ 452 h 534"/>
                <a:gd name="T16" fmla="*/ 346 w 347"/>
                <a:gd name="T17" fmla="*/ 452 h 534"/>
                <a:gd name="T18" fmla="*/ 346 w 347"/>
                <a:gd name="T19" fmla="*/ 533 h 534"/>
                <a:gd name="T20" fmla="*/ 0 w 347"/>
                <a:gd name="T21" fmla="*/ 533 h 534"/>
                <a:gd name="T22" fmla="*/ 0 w 347"/>
                <a:gd name="T23" fmla="*/ 444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7" h="534">
                  <a:moveTo>
                    <a:pt x="0" y="444"/>
                  </a:moveTo>
                  <a:cubicBezTo>
                    <a:pt x="49" y="395"/>
                    <a:pt x="228" y="248"/>
                    <a:pt x="228" y="151"/>
                  </a:cubicBezTo>
                  <a:cubicBezTo>
                    <a:pt x="228" y="102"/>
                    <a:pt x="186" y="82"/>
                    <a:pt x="142" y="82"/>
                  </a:cubicBezTo>
                  <a:cubicBezTo>
                    <a:pt x="97" y="82"/>
                    <a:pt x="57" y="102"/>
                    <a:pt x="20" y="122"/>
                  </a:cubicBezTo>
                  <a:lnTo>
                    <a:pt x="12" y="37"/>
                  </a:lnTo>
                  <a:cubicBezTo>
                    <a:pt x="61" y="12"/>
                    <a:pt x="114" y="0"/>
                    <a:pt x="167" y="0"/>
                  </a:cubicBezTo>
                  <a:cubicBezTo>
                    <a:pt x="265" y="0"/>
                    <a:pt x="330" y="49"/>
                    <a:pt x="330" y="155"/>
                  </a:cubicBezTo>
                  <a:cubicBezTo>
                    <a:pt x="330" y="265"/>
                    <a:pt x="220" y="367"/>
                    <a:pt x="134" y="452"/>
                  </a:cubicBezTo>
                  <a:lnTo>
                    <a:pt x="346" y="452"/>
                  </a:lnTo>
                  <a:lnTo>
                    <a:pt x="346" y="533"/>
                  </a:lnTo>
                  <a:lnTo>
                    <a:pt x="0" y="533"/>
                  </a:lnTo>
                  <a:lnTo>
                    <a:pt x="0" y="444"/>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2" name="Freeform 821"/>
            <p:cNvSpPr>
              <a:spLocks noChangeArrowheads="1"/>
            </p:cNvSpPr>
            <p:nvPr/>
          </p:nvSpPr>
          <p:spPr bwMode="auto">
            <a:xfrm>
              <a:off x="409" y="8346"/>
              <a:ext cx="128" cy="91"/>
            </a:xfrm>
            <a:custGeom>
              <a:avLst/>
              <a:gdLst>
                <a:gd name="T0" fmla="*/ 0 w 567"/>
                <a:gd name="T1" fmla="*/ 9 h 404"/>
                <a:gd name="T2" fmla="*/ 94 w 567"/>
                <a:gd name="T3" fmla="*/ 9 h 404"/>
                <a:gd name="T4" fmla="*/ 94 w 567"/>
                <a:gd name="T5" fmla="*/ 61 h 404"/>
                <a:gd name="T6" fmla="*/ 94 w 567"/>
                <a:gd name="T7" fmla="*/ 61 h 404"/>
                <a:gd name="T8" fmla="*/ 208 w 567"/>
                <a:gd name="T9" fmla="*/ 0 h 404"/>
                <a:gd name="T10" fmla="*/ 322 w 567"/>
                <a:gd name="T11" fmla="*/ 70 h 404"/>
                <a:gd name="T12" fmla="*/ 444 w 567"/>
                <a:gd name="T13" fmla="*/ 0 h 404"/>
                <a:gd name="T14" fmla="*/ 566 w 567"/>
                <a:gd name="T15" fmla="*/ 151 h 404"/>
                <a:gd name="T16" fmla="*/ 566 w 567"/>
                <a:gd name="T17" fmla="*/ 395 h 404"/>
                <a:gd name="T18" fmla="*/ 464 w 567"/>
                <a:gd name="T19" fmla="*/ 395 h 404"/>
                <a:gd name="T20" fmla="*/ 464 w 567"/>
                <a:gd name="T21" fmla="*/ 167 h 404"/>
                <a:gd name="T22" fmla="*/ 407 w 567"/>
                <a:gd name="T23" fmla="*/ 82 h 404"/>
                <a:gd name="T24" fmla="*/ 334 w 567"/>
                <a:gd name="T25" fmla="*/ 212 h 404"/>
                <a:gd name="T26" fmla="*/ 334 w 567"/>
                <a:gd name="T27" fmla="*/ 399 h 404"/>
                <a:gd name="T28" fmla="*/ 232 w 567"/>
                <a:gd name="T29" fmla="*/ 399 h 404"/>
                <a:gd name="T30" fmla="*/ 232 w 567"/>
                <a:gd name="T31" fmla="*/ 171 h 404"/>
                <a:gd name="T32" fmla="*/ 175 w 567"/>
                <a:gd name="T33" fmla="*/ 86 h 404"/>
                <a:gd name="T34" fmla="*/ 102 w 567"/>
                <a:gd name="T35" fmla="*/ 216 h 404"/>
                <a:gd name="T36" fmla="*/ 102 w 567"/>
                <a:gd name="T37" fmla="*/ 403 h 404"/>
                <a:gd name="T38" fmla="*/ 0 w 567"/>
                <a:gd name="T39" fmla="*/ 403 h 404"/>
                <a:gd name="T40" fmla="*/ 0 w 567"/>
                <a:gd name="T41" fmla="*/ 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7" h="404">
                  <a:moveTo>
                    <a:pt x="0" y="9"/>
                  </a:moveTo>
                  <a:lnTo>
                    <a:pt x="94" y="9"/>
                  </a:lnTo>
                  <a:lnTo>
                    <a:pt x="94" y="61"/>
                  </a:lnTo>
                  <a:lnTo>
                    <a:pt x="94" y="61"/>
                  </a:lnTo>
                  <a:cubicBezTo>
                    <a:pt x="126" y="13"/>
                    <a:pt x="171" y="0"/>
                    <a:pt x="208" y="0"/>
                  </a:cubicBezTo>
                  <a:cubicBezTo>
                    <a:pt x="261" y="0"/>
                    <a:pt x="301" y="21"/>
                    <a:pt x="322" y="70"/>
                  </a:cubicBezTo>
                  <a:cubicBezTo>
                    <a:pt x="346" y="25"/>
                    <a:pt x="395" y="0"/>
                    <a:pt x="444" y="0"/>
                  </a:cubicBezTo>
                  <a:cubicBezTo>
                    <a:pt x="538" y="0"/>
                    <a:pt x="566" y="66"/>
                    <a:pt x="566" y="151"/>
                  </a:cubicBezTo>
                  <a:lnTo>
                    <a:pt x="566" y="395"/>
                  </a:lnTo>
                  <a:lnTo>
                    <a:pt x="464" y="395"/>
                  </a:lnTo>
                  <a:lnTo>
                    <a:pt x="464" y="167"/>
                  </a:lnTo>
                  <a:cubicBezTo>
                    <a:pt x="464" y="131"/>
                    <a:pt x="464" y="82"/>
                    <a:pt x="407" y="82"/>
                  </a:cubicBezTo>
                  <a:cubicBezTo>
                    <a:pt x="342" y="82"/>
                    <a:pt x="334" y="163"/>
                    <a:pt x="334" y="212"/>
                  </a:cubicBezTo>
                  <a:lnTo>
                    <a:pt x="334" y="399"/>
                  </a:lnTo>
                  <a:lnTo>
                    <a:pt x="232" y="399"/>
                  </a:lnTo>
                  <a:lnTo>
                    <a:pt x="232" y="171"/>
                  </a:lnTo>
                  <a:cubicBezTo>
                    <a:pt x="232" y="135"/>
                    <a:pt x="232" y="86"/>
                    <a:pt x="175" y="86"/>
                  </a:cubicBezTo>
                  <a:cubicBezTo>
                    <a:pt x="110" y="86"/>
                    <a:pt x="102" y="167"/>
                    <a:pt x="102" y="216"/>
                  </a:cubicBezTo>
                  <a:lnTo>
                    <a:pt x="102" y="403"/>
                  </a:lnTo>
                  <a:lnTo>
                    <a:pt x="0" y="403"/>
                  </a:lnTo>
                  <a:lnTo>
                    <a:pt x="0"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3" name="Freeform 822"/>
            <p:cNvSpPr>
              <a:spLocks noChangeArrowheads="1"/>
            </p:cNvSpPr>
            <p:nvPr/>
          </p:nvSpPr>
          <p:spPr bwMode="auto">
            <a:xfrm>
              <a:off x="555" y="8346"/>
              <a:ext cx="92" cy="91"/>
            </a:xfrm>
            <a:custGeom>
              <a:avLst/>
              <a:gdLst>
                <a:gd name="T0" fmla="*/ 204 w 409"/>
                <a:gd name="T1" fmla="*/ 0 h 404"/>
                <a:gd name="T2" fmla="*/ 408 w 409"/>
                <a:gd name="T3" fmla="*/ 204 h 404"/>
                <a:gd name="T4" fmla="*/ 204 w 409"/>
                <a:gd name="T5" fmla="*/ 403 h 404"/>
                <a:gd name="T6" fmla="*/ 0 w 409"/>
                <a:gd name="T7" fmla="*/ 204 h 404"/>
                <a:gd name="T8" fmla="*/ 204 w 409"/>
                <a:gd name="T9" fmla="*/ 0 h 404"/>
                <a:gd name="T10" fmla="*/ 204 w 409"/>
                <a:gd name="T11" fmla="*/ 326 h 404"/>
                <a:gd name="T12" fmla="*/ 302 w 409"/>
                <a:gd name="T13" fmla="*/ 192 h 404"/>
                <a:gd name="T14" fmla="*/ 204 w 409"/>
                <a:gd name="T15" fmla="*/ 78 h 404"/>
                <a:gd name="T16" fmla="*/ 106 w 409"/>
                <a:gd name="T17" fmla="*/ 192 h 404"/>
                <a:gd name="T18" fmla="*/ 204 w 409"/>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04">
                  <a:moveTo>
                    <a:pt x="204" y="0"/>
                  </a:moveTo>
                  <a:cubicBezTo>
                    <a:pt x="318" y="0"/>
                    <a:pt x="408" y="78"/>
                    <a:pt x="408" y="204"/>
                  </a:cubicBezTo>
                  <a:cubicBezTo>
                    <a:pt x="408" y="314"/>
                    <a:pt x="334" y="403"/>
                    <a:pt x="204" y="403"/>
                  </a:cubicBezTo>
                  <a:cubicBezTo>
                    <a:pt x="78" y="403"/>
                    <a:pt x="0" y="314"/>
                    <a:pt x="0" y="204"/>
                  </a:cubicBezTo>
                  <a:cubicBezTo>
                    <a:pt x="0" y="78"/>
                    <a:pt x="90" y="0"/>
                    <a:pt x="204" y="0"/>
                  </a:cubicBezTo>
                  <a:close/>
                  <a:moveTo>
                    <a:pt x="204" y="326"/>
                  </a:moveTo>
                  <a:cubicBezTo>
                    <a:pt x="281" y="326"/>
                    <a:pt x="302" y="257"/>
                    <a:pt x="302" y="192"/>
                  </a:cubicBezTo>
                  <a:cubicBezTo>
                    <a:pt x="302" y="131"/>
                    <a:pt x="269" y="78"/>
                    <a:pt x="204" y="78"/>
                  </a:cubicBezTo>
                  <a:cubicBezTo>
                    <a:pt x="139" y="78"/>
                    <a:pt x="106" y="135"/>
                    <a:pt x="106" y="192"/>
                  </a:cubicBezTo>
                  <a:cubicBezTo>
                    <a:pt x="106" y="257"/>
                    <a:pt x="127"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4" name="Freeform 823"/>
            <p:cNvSpPr>
              <a:spLocks noChangeArrowheads="1"/>
            </p:cNvSpPr>
            <p:nvPr/>
          </p:nvSpPr>
          <p:spPr bwMode="auto">
            <a:xfrm>
              <a:off x="663" y="8346"/>
              <a:ext cx="80" cy="89"/>
            </a:xfrm>
            <a:custGeom>
              <a:avLst/>
              <a:gdLst>
                <a:gd name="T0" fmla="*/ 8 w 359"/>
                <a:gd name="T1" fmla="*/ 9 h 396"/>
                <a:gd name="T2" fmla="*/ 102 w 359"/>
                <a:gd name="T3" fmla="*/ 9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8 h 396"/>
                <a:gd name="T18" fmla="*/ 191 w 359"/>
                <a:gd name="T19" fmla="*/ 78 h 396"/>
                <a:gd name="T20" fmla="*/ 102 w 359"/>
                <a:gd name="T21" fmla="*/ 204 h 396"/>
                <a:gd name="T22" fmla="*/ 102 w 359"/>
                <a:gd name="T23" fmla="*/ 391 h 396"/>
                <a:gd name="T24" fmla="*/ 0 w 359"/>
                <a:gd name="T25" fmla="*/ 391 h 396"/>
                <a:gd name="T26" fmla="*/ 0 w 359"/>
                <a:gd name="T27" fmla="*/ 9 h 396"/>
                <a:gd name="T28" fmla="*/ 8 w 359"/>
                <a:gd name="T29" fmla="*/ 9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9"/>
                  </a:moveTo>
                  <a:lnTo>
                    <a:pt x="102" y="9"/>
                  </a:lnTo>
                  <a:lnTo>
                    <a:pt x="102" y="61"/>
                  </a:lnTo>
                  <a:lnTo>
                    <a:pt x="102" y="61"/>
                  </a:lnTo>
                  <a:cubicBezTo>
                    <a:pt x="134" y="17"/>
                    <a:pt x="175" y="0"/>
                    <a:pt x="228" y="0"/>
                  </a:cubicBezTo>
                  <a:cubicBezTo>
                    <a:pt x="317" y="0"/>
                    <a:pt x="358" y="66"/>
                    <a:pt x="358" y="151"/>
                  </a:cubicBezTo>
                  <a:lnTo>
                    <a:pt x="358" y="395"/>
                  </a:lnTo>
                  <a:lnTo>
                    <a:pt x="256" y="395"/>
                  </a:lnTo>
                  <a:lnTo>
                    <a:pt x="256" y="188"/>
                  </a:lnTo>
                  <a:cubicBezTo>
                    <a:pt x="256" y="139"/>
                    <a:pt x="256" y="78"/>
                    <a:pt x="191" y="78"/>
                  </a:cubicBezTo>
                  <a:cubicBezTo>
                    <a:pt x="118" y="78"/>
                    <a:pt x="102" y="155"/>
                    <a:pt x="102" y="204"/>
                  </a:cubicBezTo>
                  <a:lnTo>
                    <a:pt x="102" y="391"/>
                  </a:lnTo>
                  <a:lnTo>
                    <a:pt x="0" y="391"/>
                  </a:lnTo>
                  <a:lnTo>
                    <a:pt x="0" y="9"/>
                  </a:lnTo>
                  <a:lnTo>
                    <a:pt x="8"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5" name="Freeform 824"/>
            <p:cNvSpPr>
              <a:spLocks noChangeArrowheads="1"/>
            </p:cNvSpPr>
            <p:nvPr/>
          </p:nvSpPr>
          <p:spPr bwMode="auto">
            <a:xfrm>
              <a:off x="759" y="8323"/>
              <a:ext cx="61" cy="114"/>
            </a:xfrm>
            <a:custGeom>
              <a:avLst/>
              <a:gdLst>
                <a:gd name="T0" fmla="*/ 74 w 274"/>
                <a:gd name="T1" fmla="*/ 183 h 505"/>
                <a:gd name="T2" fmla="*/ 0 w 274"/>
                <a:gd name="T3" fmla="*/ 183 h 505"/>
                <a:gd name="T4" fmla="*/ 0 w 274"/>
                <a:gd name="T5" fmla="*/ 110 h 505"/>
                <a:gd name="T6" fmla="*/ 74 w 274"/>
                <a:gd name="T7" fmla="*/ 110 h 505"/>
                <a:gd name="T8" fmla="*/ 74 w 274"/>
                <a:gd name="T9" fmla="*/ 32 h 505"/>
                <a:gd name="T10" fmla="*/ 175 w 274"/>
                <a:gd name="T11" fmla="*/ 0 h 505"/>
                <a:gd name="T12" fmla="*/ 175 w 274"/>
                <a:gd name="T13" fmla="*/ 110 h 505"/>
                <a:gd name="T14" fmla="*/ 265 w 274"/>
                <a:gd name="T15" fmla="*/ 110 h 505"/>
                <a:gd name="T16" fmla="*/ 265 w 274"/>
                <a:gd name="T17" fmla="*/ 183 h 505"/>
                <a:gd name="T18" fmla="*/ 175 w 274"/>
                <a:gd name="T19" fmla="*/ 183 h 505"/>
                <a:gd name="T20" fmla="*/ 175 w 274"/>
                <a:gd name="T21" fmla="*/ 362 h 505"/>
                <a:gd name="T22" fmla="*/ 224 w 274"/>
                <a:gd name="T23" fmla="*/ 427 h 505"/>
                <a:gd name="T24" fmla="*/ 269 w 274"/>
                <a:gd name="T25" fmla="*/ 415 h 505"/>
                <a:gd name="T26" fmla="*/ 273 w 274"/>
                <a:gd name="T27" fmla="*/ 496 h 505"/>
                <a:gd name="T28" fmla="*/ 200 w 274"/>
                <a:gd name="T29" fmla="*/ 504 h 505"/>
                <a:gd name="T30" fmla="*/ 78 w 274"/>
                <a:gd name="T31" fmla="*/ 378 h 505"/>
                <a:gd name="T32" fmla="*/ 78 w 274"/>
                <a:gd name="T33" fmla="*/ 183 h 505"/>
                <a:gd name="T34" fmla="*/ 74 w 274"/>
                <a:gd name="T35" fmla="*/ 183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5">
                  <a:moveTo>
                    <a:pt x="74" y="183"/>
                  </a:moveTo>
                  <a:lnTo>
                    <a:pt x="0" y="183"/>
                  </a:lnTo>
                  <a:lnTo>
                    <a:pt x="0" y="110"/>
                  </a:lnTo>
                  <a:lnTo>
                    <a:pt x="74" y="110"/>
                  </a:lnTo>
                  <a:lnTo>
                    <a:pt x="74" y="32"/>
                  </a:lnTo>
                  <a:lnTo>
                    <a:pt x="175" y="0"/>
                  </a:lnTo>
                  <a:lnTo>
                    <a:pt x="175" y="110"/>
                  </a:lnTo>
                  <a:lnTo>
                    <a:pt x="265" y="110"/>
                  </a:lnTo>
                  <a:lnTo>
                    <a:pt x="265" y="183"/>
                  </a:lnTo>
                  <a:lnTo>
                    <a:pt x="175" y="183"/>
                  </a:lnTo>
                  <a:lnTo>
                    <a:pt x="175" y="362"/>
                  </a:lnTo>
                  <a:cubicBezTo>
                    <a:pt x="175" y="395"/>
                    <a:pt x="184" y="427"/>
                    <a:pt x="224" y="427"/>
                  </a:cubicBezTo>
                  <a:cubicBezTo>
                    <a:pt x="241" y="427"/>
                    <a:pt x="261" y="423"/>
                    <a:pt x="269" y="415"/>
                  </a:cubicBezTo>
                  <a:lnTo>
                    <a:pt x="273" y="496"/>
                  </a:lnTo>
                  <a:cubicBezTo>
                    <a:pt x="253" y="500"/>
                    <a:pt x="228" y="504"/>
                    <a:pt x="200" y="504"/>
                  </a:cubicBezTo>
                  <a:cubicBezTo>
                    <a:pt x="122" y="504"/>
                    <a:pt x="78" y="456"/>
                    <a:pt x="78" y="378"/>
                  </a:cubicBezTo>
                  <a:lnTo>
                    <a:pt x="78" y="183"/>
                  </a:lnTo>
                  <a:lnTo>
                    <a:pt x="74" y="183"/>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6" name="Freeform 825"/>
            <p:cNvSpPr>
              <a:spLocks noChangeArrowheads="1"/>
            </p:cNvSpPr>
            <p:nvPr/>
          </p:nvSpPr>
          <p:spPr bwMode="auto">
            <a:xfrm>
              <a:off x="834" y="8308"/>
              <a:ext cx="80" cy="127"/>
            </a:xfrm>
            <a:custGeom>
              <a:avLst/>
              <a:gdLst>
                <a:gd name="T0" fmla="*/ 4 w 359"/>
                <a:gd name="T1" fmla="*/ 0 h 563"/>
                <a:gd name="T2" fmla="*/ 106 w 359"/>
                <a:gd name="T3" fmla="*/ 0 h 563"/>
                <a:gd name="T4" fmla="*/ 106 w 359"/>
                <a:gd name="T5" fmla="*/ 228 h 563"/>
                <a:gd name="T6" fmla="*/ 106 w 359"/>
                <a:gd name="T7" fmla="*/ 228 h 563"/>
                <a:gd name="T8" fmla="*/ 228 w 359"/>
                <a:gd name="T9" fmla="*/ 167 h 563"/>
                <a:gd name="T10" fmla="*/ 358 w 359"/>
                <a:gd name="T11" fmla="*/ 318 h 563"/>
                <a:gd name="T12" fmla="*/ 358 w 359"/>
                <a:gd name="T13" fmla="*/ 562 h 563"/>
                <a:gd name="T14" fmla="*/ 257 w 359"/>
                <a:gd name="T15" fmla="*/ 562 h 563"/>
                <a:gd name="T16" fmla="*/ 257 w 359"/>
                <a:gd name="T17" fmla="*/ 355 h 563"/>
                <a:gd name="T18" fmla="*/ 192 w 359"/>
                <a:gd name="T19" fmla="*/ 245 h 563"/>
                <a:gd name="T20" fmla="*/ 102 w 359"/>
                <a:gd name="T21" fmla="*/ 371 h 563"/>
                <a:gd name="T22" fmla="*/ 102 w 359"/>
                <a:gd name="T23" fmla="*/ 558 h 563"/>
                <a:gd name="T24" fmla="*/ 0 w 359"/>
                <a:gd name="T25" fmla="*/ 558 h 563"/>
                <a:gd name="T26" fmla="*/ 0 w 359"/>
                <a:gd name="T27" fmla="*/ 0 h 563"/>
                <a:gd name="T28" fmla="*/ 4 w 359"/>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3">
                  <a:moveTo>
                    <a:pt x="4" y="0"/>
                  </a:moveTo>
                  <a:lnTo>
                    <a:pt x="106" y="0"/>
                  </a:lnTo>
                  <a:lnTo>
                    <a:pt x="106" y="228"/>
                  </a:lnTo>
                  <a:lnTo>
                    <a:pt x="106" y="228"/>
                  </a:lnTo>
                  <a:cubicBezTo>
                    <a:pt x="130" y="192"/>
                    <a:pt x="175" y="167"/>
                    <a:pt x="228" y="167"/>
                  </a:cubicBezTo>
                  <a:cubicBezTo>
                    <a:pt x="318" y="167"/>
                    <a:pt x="358" y="233"/>
                    <a:pt x="358" y="318"/>
                  </a:cubicBezTo>
                  <a:lnTo>
                    <a:pt x="358" y="562"/>
                  </a:lnTo>
                  <a:lnTo>
                    <a:pt x="257" y="562"/>
                  </a:lnTo>
                  <a:lnTo>
                    <a:pt x="257" y="355"/>
                  </a:lnTo>
                  <a:cubicBezTo>
                    <a:pt x="257" y="306"/>
                    <a:pt x="257" y="245"/>
                    <a:pt x="192" y="245"/>
                  </a:cubicBezTo>
                  <a:cubicBezTo>
                    <a:pt x="118" y="245"/>
                    <a:pt x="102" y="322"/>
                    <a:pt x="102" y="371"/>
                  </a:cubicBezTo>
                  <a:lnTo>
                    <a:pt x="102"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7" name="Freeform 826"/>
            <p:cNvSpPr>
              <a:spLocks noChangeArrowheads="1"/>
            </p:cNvSpPr>
            <p:nvPr/>
          </p:nvSpPr>
          <p:spPr bwMode="auto">
            <a:xfrm>
              <a:off x="932" y="8346"/>
              <a:ext cx="64" cy="91"/>
            </a:xfrm>
            <a:custGeom>
              <a:avLst/>
              <a:gdLst>
                <a:gd name="T0" fmla="*/ 260 w 286"/>
                <a:gd name="T1" fmla="*/ 90 h 404"/>
                <a:gd name="T2" fmla="*/ 171 w 286"/>
                <a:gd name="T3" fmla="*/ 74 h 404"/>
                <a:gd name="T4" fmla="*/ 110 w 286"/>
                <a:gd name="T5" fmla="*/ 114 h 404"/>
                <a:gd name="T6" fmla="*/ 285 w 286"/>
                <a:gd name="T7" fmla="*/ 277 h 404"/>
                <a:gd name="T8" fmla="*/ 122 w 286"/>
                <a:gd name="T9" fmla="*/ 403 h 404"/>
                <a:gd name="T10" fmla="*/ 8 w 286"/>
                <a:gd name="T11" fmla="*/ 387 h 404"/>
                <a:gd name="T12" fmla="*/ 12 w 286"/>
                <a:gd name="T13" fmla="*/ 306 h 404"/>
                <a:gd name="T14" fmla="*/ 110 w 286"/>
                <a:gd name="T15" fmla="*/ 330 h 404"/>
                <a:gd name="T16" fmla="*/ 175 w 286"/>
                <a:gd name="T17" fmla="*/ 281 h 404"/>
                <a:gd name="T18" fmla="*/ 0 w 286"/>
                <a:gd name="T19" fmla="*/ 118 h 404"/>
                <a:gd name="T20" fmla="*/ 150 w 286"/>
                <a:gd name="T21" fmla="*/ 0 h 404"/>
                <a:gd name="T22" fmla="*/ 260 w 286"/>
                <a:gd name="T23" fmla="*/ 13 h 404"/>
                <a:gd name="T24" fmla="*/ 260 w 286"/>
                <a:gd name="T25"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404">
                  <a:moveTo>
                    <a:pt x="260" y="90"/>
                  </a:moveTo>
                  <a:cubicBezTo>
                    <a:pt x="228" y="78"/>
                    <a:pt x="207" y="74"/>
                    <a:pt x="171" y="74"/>
                  </a:cubicBezTo>
                  <a:cubicBezTo>
                    <a:pt x="142" y="74"/>
                    <a:pt x="110" y="82"/>
                    <a:pt x="110" y="114"/>
                  </a:cubicBezTo>
                  <a:cubicBezTo>
                    <a:pt x="110" y="175"/>
                    <a:pt x="285" y="139"/>
                    <a:pt x="285" y="277"/>
                  </a:cubicBezTo>
                  <a:cubicBezTo>
                    <a:pt x="285" y="367"/>
                    <a:pt x="203" y="403"/>
                    <a:pt x="122" y="403"/>
                  </a:cubicBezTo>
                  <a:cubicBezTo>
                    <a:pt x="85" y="403"/>
                    <a:pt x="45" y="395"/>
                    <a:pt x="8" y="387"/>
                  </a:cubicBezTo>
                  <a:lnTo>
                    <a:pt x="12" y="306"/>
                  </a:lnTo>
                  <a:cubicBezTo>
                    <a:pt x="45" y="322"/>
                    <a:pt x="77" y="330"/>
                    <a:pt x="110" y="330"/>
                  </a:cubicBezTo>
                  <a:cubicBezTo>
                    <a:pt x="134" y="330"/>
                    <a:pt x="175" y="322"/>
                    <a:pt x="175" y="281"/>
                  </a:cubicBezTo>
                  <a:cubicBezTo>
                    <a:pt x="175" y="204"/>
                    <a:pt x="0" y="257"/>
                    <a:pt x="0" y="118"/>
                  </a:cubicBezTo>
                  <a:cubicBezTo>
                    <a:pt x="0" y="37"/>
                    <a:pt x="73" y="0"/>
                    <a:pt x="150" y="0"/>
                  </a:cubicBezTo>
                  <a:cubicBezTo>
                    <a:pt x="199" y="0"/>
                    <a:pt x="228" y="9"/>
                    <a:pt x="260" y="13"/>
                  </a:cubicBezTo>
                  <a:lnTo>
                    <a:pt x="260"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8" name="Freeform 827"/>
            <p:cNvSpPr>
              <a:spLocks noChangeArrowheads="1"/>
            </p:cNvSpPr>
            <p:nvPr/>
          </p:nvSpPr>
          <p:spPr bwMode="auto">
            <a:xfrm>
              <a:off x="1056" y="8346"/>
              <a:ext cx="92" cy="91"/>
            </a:xfrm>
            <a:custGeom>
              <a:avLst/>
              <a:gdLst>
                <a:gd name="T0" fmla="*/ 204 w 409"/>
                <a:gd name="T1" fmla="*/ 0 h 404"/>
                <a:gd name="T2" fmla="*/ 408 w 409"/>
                <a:gd name="T3" fmla="*/ 204 h 404"/>
                <a:gd name="T4" fmla="*/ 204 w 409"/>
                <a:gd name="T5" fmla="*/ 403 h 404"/>
                <a:gd name="T6" fmla="*/ 0 w 409"/>
                <a:gd name="T7" fmla="*/ 204 h 404"/>
                <a:gd name="T8" fmla="*/ 204 w 409"/>
                <a:gd name="T9" fmla="*/ 0 h 404"/>
                <a:gd name="T10" fmla="*/ 204 w 409"/>
                <a:gd name="T11" fmla="*/ 326 h 404"/>
                <a:gd name="T12" fmla="*/ 302 w 409"/>
                <a:gd name="T13" fmla="*/ 192 h 404"/>
                <a:gd name="T14" fmla="*/ 204 w 409"/>
                <a:gd name="T15" fmla="*/ 78 h 404"/>
                <a:gd name="T16" fmla="*/ 106 w 409"/>
                <a:gd name="T17" fmla="*/ 192 h 404"/>
                <a:gd name="T18" fmla="*/ 204 w 409"/>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9" h="404">
                  <a:moveTo>
                    <a:pt x="204" y="0"/>
                  </a:moveTo>
                  <a:cubicBezTo>
                    <a:pt x="318" y="0"/>
                    <a:pt x="408" y="78"/>
                    <a:pt x="408" y="204"/>
                  </a:cubicBezTo>
                  <a:cubicBezTo>
                    <a:pt x="408" y="314"/>
                    <a:pt x="334" y="403"/>
                    <a:pt x="204" y="403"/>
                  </a:cubicBezTo>
                  <a:cubicBezTo>
                    <a:pt x="78" y="403"/>
                    <a:pt x="0" y="314"/>
                    <a:pt x="0" y="204"/>
                  </a:cubicBezTo>
                  <a:cubicBezTo>
                    <a:pt x="0" y="78"/>
                    <a:pt x="90" y="0"/>
                    <a:pt x="204" y="0"/>
                  </a:cubicBezTo>
                  <a:close/>
                  <a:moveTo>
                    <a:pt x="204" y="326"/>
                  </a:moveTo>
                  <a:cubicBezTo>
                    <a:pt x="281" y="326"/>
                    <a:pt x="302" y="257"/>
                    <a:pt x="302" y="192"/>
                  </a:cubicBezTo>
                  <a:cubicBezTo>
                    <a:pt x="302" y="131"/>
                    <a:pt x="269" y="78"/>
                    <a:pt x="204" y="78"/>
                  </a:cubicBezTo>
                  <a:cubicBezTo>
                    <a:pt x="139" y="78"/>
                    <a:pt x="106" y="135"/>
                    <a:pt x="106" y="192"/>
                  </a:cubicBezTo>
                  <a:cubicBezTo>
                    <a:pt x="106" y="257"/>
                    <a:pt x="127"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9" name="Freeform 828"/>
            <p:cNvSpPr>
              <a:spLocks noChangeArrowheads="1"/>
            </p:cNvSpPr>
            <p:nvPr/>
          </p:nvSpPr>
          <p:spPr bwMode="auto">
            <a:xfrm>
              <a:off x="1157" y="8307"/>
              <a:ext cx="60" cy="129"/>
            </a:xfrm>
            <a:custGeom>
              <a:avLst/>
              <a:gdLst>
                <a:gd name="T0" fmla="*/ 0 w 270"/>
                <a:gd name="T1" fmla="*/ 257 h 575"/>
                <a:gd name="T2" fmla="*/ 0 w 270"/>
                <a:gd name="T3" fmla="*/ 184 h 575"/>
                <a:gd name="T4" fmla="*/ 74 w 270"/>
                <a:gd name="T5" fmla="*/ 184 h 575"/>
                <a:gd name="T6" fmla="*/ 74 w 270"/>
                <a:gd name="T7" fmla="*/ 131 h 575"/>
                <a:gd name="T8" fmla="*/ 196 w 270"/>
                <a:gd name="T9" fmla="*/ 0 h 575"/>
                <a:gd name="T10" fmla="*/ 269 w 270"/>
                <a:gd name="T11" fmla="*/ 8 h 575"/>
                <a:gd name="T12" fmla="*/ 261 w 270"/>
                <a:gd name="T13" fmla="*/ 90 h 575"/>
                <a:gd name="T14" fmla="*/ 216 w 270"/>
                <a:gd name="T15" fmla="*/ 78 h 575"/>
                <a:gd name="T16" fmla="*/ 171 w 270"/>
                <a:gd name="T17" fmla="*/ 139 h 575"/>
                <a:gd name="T18" fmla="*/ 171 w 270"/>
                <a:gd name="T19" fmla="*/ 188 h 575"/>
                <a:gd name="T20" fmla="*/ 261 w 270"/>
                <a:gd name="T21" fmla="*/ 188 h 575"/>
                <a:gd name="T22" fmla="*/ 261 w 270"/>
                <a:gd name="T23" fmla="*/ 261 h 575"/>
                <a:gd name="T24" fmla="*/ 171 w 270"/>
                <a:gd name="T25" fmla="*/ 261 h 575"/>
                <a:gd name="T26" fmla="*/ 171 w 270"/>
                <a:gd name="T27" fmla="*/ 574 h 575"/>
                <a:gd name="T28" fmla="*/ 69 w 270"/>
                <a:gd name="T29" fmla="*/ 574 h 575"/>
                <a:gd name="T30" fmla="*/ 69 w 270"/>
                <a:gd name="T31" fmla="*/ 257 h 575"/>
                <a:gd name="T32" fmla="*/ 0 w 270"/>
                <a:gd name="T33" fmla="*/ 25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7"/>
                  </a:moveTo>
                  <a:lnTo>
                    <a:pt x="0" y="184"/>
                  </a:lnTo>
                  <a:lnTo>
                    <a:pt x="74" y="184"/>
                  </a:lnTo>
                  <a:lnTo>
                    <a:pt x="74" y="131"/>
                  </a:lnTo>
                  <a:cubicBezTo>
                    <a:pt x="74" y="53"/>
                    <a:pt x="118" y="0"/>
                    <a:pt x="196" y="0"/>
                  </a:cubicBezTo>
                  <a:cubicBezTo>
                    <a:pt x="220" y="0"/>
                    <a:pt x="249" y="4"/>
                    <a:pt x="269" y="8"/>
                  </a:cubicBezTo>
                  <a:lnTo>
                    <a:pt x="261" y="90"/>
                  </a:lnTo>
                  <a:cubicBezTo>
                    <a:pt x="253" y="86"/>
                    <a:pt x="240" y="78"/>
                    <a:pt x="216" y="78"/>
                  </a:cubicBezTo>
                  <a:cubicBezTo>
                    <a:pt x="183" y="78"/>
                    <a:pt x="171" y="106"/>
                    <a:pt x="171" y="139"/>
                  </a:cubicBezTo>
                  <a:lnTo>
                    <a:pt x="171" y="188"/>
                  </a:lnTo>
                  <a:lnTo>
                    <a:pt x="261" y="188"/>
                  </a:lnTo>
                  <a:lnTo>
                    <a:pt x="261" y="261"/>
                  </a:lnTo>
                  <a:lnTo>
                    <a:pt x="171" y="261"/>
                  </a:lnTo>
                  <a:lnTo>
                    <a:pt x="171" y="574"/>
                  </a:lnTo>
                  <a:lnTo>
                    <a:pt x="69" y="574"/>
                  </a:lnTo>
                  <a:lnTo>
                    <a:pt x="69" y="257"/>
                  </a:lnTo>
                  <a:lnTo>
                    <a:pt x="0" y="25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0" name="Freeform 829"/>
            <p:cNvSpPr>
              <a:spLocks noChangeArrowheads="1"/>
            </p:cNvSpPr>
            <p:nvPr/>
          </p:nvSpPr>
          <p:spPr bwMode="auto">
            <a:xfrm>
              <a:off x="1277" y="8308"/>
              <a:ext cx="80" cy="127"/>
            </a:xfrm>
            <a:custGeom>
              <a:avLst/>
              <a:gdLst>
                <a:gd name="T0" fmla="*/ 4 w 359"/>
                <a:gd name="T1" fmla="*/ 0 h 563"/>
                <a:gd name="T2" fmla="*/ 105 w 359"/>
                <a:gd name="T3" fmla="*/ 0 h 563"/>
                <a:gd name="T4" fmla="*/ 105 w 359"/>
                <a:gd name="T5" fmla="*/ 228 h 563"/>
                <a:gd name="T6" fmla="*/ 105 w 359"/>
                <a:gd name="T7" fmla="*/ 228 h 563"/>
                <a:gd name="T8" fmla="*/ 228 w 359"/>
                <a:gd name="T9" fmla="*/ 167 h 563"/>
                <a:gd name="T10" fmla="*/ 358 w 359"/>
                <a:gd name="T11" fmla="*/ 318 h 563"/>
                <a:gd name="T12" fmla="*/ 358 w 359"/>
                <a:gd name="T13" fmla="*/ 562 h 563"/>
                <a:gd name="T14" fmla="*/ 256 w 359"/>
                <a:gd name="T15" fmla="*/ 562 h 563"/>
                <a:gd name="T16" fmla="*/ 256 w 359"/>
                <a:gd name="T17" fmla="*/ 355 h 563"/>
                <a:gd name="T18" fmla="*/ 191 w 359"/>
                <a:gd name="T19" fmla="*/ 245 h 563"/>
                <a:gd name="T20" fmla="*/ 101 w 359"/>
                <a:gd name="T21" fmla="*/ 371 h 563"/>
                <a:gd name="T22" fmla="*/ 101 w 359"/>
                <a:gd name="T23" fmla="*/ 558 h 563"/>
                <a:gd name="T24" fmla="*/ 0 w 359"/>
                <a:gd name="T25" fmla="*/ 558 h 563"/>
                <a:gd name="T26" fmla="*/ 0 w 359"/>
                <a:gd name="T27" fmla="*/ 0 h 563"/>
                <a:gd name="T28" fmla="*/ 4 w 359"/>
                <a:gd name="T29"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63">
                  <a:moveTo>
                    <a:pt x="4" y="0"/>
                  </a:moveTo>
                  <a:lnTo>
                    <a:pt x="105" y="0"/>
                  </a:lnTo>
                  <a:lnTo>
                    <a:pt x="105" y="228"/>
                  </a:lnTo>
                  <a:lnTo>
                    <a:pt x="105" y="228"/>
                  </a:lnTo>
                  <a:cubicBezTo>
                    <a:pt x="130" y="192"/>
                    <a:pt x="175" y="167"/>
                    <a:pt x="228" y="167"/>
                  </a:cubicBezTo>
                  <a:cubicBezTo>
                    <a:pt x="317" y="167"/>
                    <a:pt x="358" y="233"/>
                    <a:pt x="358" y="318"/>
                  </a:cubicBezTo>
                  <a:lnTo>
                    <a:pt x="358" y="562"/>
                  </a:lnTo>
                  <a:lnTo>
                    <a:pt x="256" y="562"/>
                  </a:lnTo>
                  <a:lnTo>
                    <a:pt x="256" y="355"/>
                  </a:lnTo>
                  <a:cubicBezTo>
                    <a:pt x="256" y="306"/>
                    <a:pt x="256" y="245"/>
                    <a:pt x="191" y="245"/>
                  </a:cubicBezTo>
                  <a:cubicBezTo>
                    <a:pt x="118" y="245"/>
                    <a:pt x="101" y="322"/>
                    <a:pt x="101" y="371"/>
                  </a:cubicBezTo>
                  <a:lnTo>
                    <a:pt x="101" y="558"/>
                  </a:lnTo>
                  <a:lnTo>
                    <a:pt x="0" y="558"/>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1" name="Freeform 830"/>
            <p:cNvSpPr>
              <a:spLocks noChangeArrowheads="1"/>
            </p:cNvSpPr>
            <p:nvPr/>
          </p:nvSpPr>
          <p:spPr bwMode="auto">
            <a:xfrm>
              <a:off x="1383" y="8311"/>
              <a:ext cx="22" cy="125"/>
            </a:xfrm>
            <a:custGeom>
              <a:avLst/>
              <a:gdLst>
                <a:gd name="T0" fmla="*/ 0 w 103"/>
                <a:gd name="T1" fmla="*/ 0 h 554"/>
                <a:gd name="T2" fmla="*/ 102 w 103"/>
                <a:gd name="T3" fmla="*/ 0 h 554"/>
                <a:gd name="T4" fmla="*/ 102 w 103"/>
                <a:gd name="T5" fmla="*/ 97 h 554"/>
                <a:gd name="T6" fmla="*/ 0 w 103"/>
                <a:gd name="T7" fmla="*/ 97 h 554"/>
                <a:gd name="T8" fmla="*/ 0 w 103"/>
                <a:gd name="T9" fmla="*/ 0 h 554"/>
                <a:gd name="T10" fmla="*/ 0 w 103"/>
                <a:gd name="T11" fmla="*/ 167 h 554"/>
                <a:gd name="T12" fmla="*/ 102 w 103"/>
                <a:gd name="T13" fmla="*/ 167 h 554"/>
                <a:gd name="T14" fmla="*/ 102 w 103"/>
                <a:gd name="T15" fmla="*/ 553 h 554"/>
                <a:gd name="T16" fmla="*/ 0 w 103"/>
                <a:gd name="T17" fmla="*/ 553 h 554"/>
                <a:gd name="T18" fmla="*/ 0 w 103"/>
                <a:gd name="T19" fmla="*/ 167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54">
                  <a:moveTo>
                    <a:pt x="0" y="0"/>
                  </a:moveTo>
                  <a:lnTo>
                    <a:pt x="102" y="0"/>
                  </a:lnTo>
                  <a:lnTo>
                    <a:pt x="102" y="97"/>
                  </a:lnTo>
                  <a:lnTo>
                    <a:pt x="0" y="97"/>
                  </a:lnTo>
                  <a:lnTo>
                    <a:pt x="0" y="0"/>
                  </a:lnTo>
                  <a:close/>
                  <a:moveTo>
                    <a:pt x="0" y="167"/>
                  </a:moveTo>
                  <a:lnTo>
                    <a:pt x="102" y="167"/>
                  </a:lnTo>
                  <a:lnTo>
                    <a:pt x="102" y="553"/>
                  </a:lnTo>
                  <a:lnTo>
                    <a:pt x="0" y="553"/>
                  </a:lnTo>
                  <a:lnTo>
                    <a:pt x="0" y="167"/>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2" name="Freeform 831"/>
            <p:cNvSpPr>
              <a:spLocks noChangeArrowheads="1"/>
            </p:cNvSpPr>
            <p:nvPr/>
          </p:nvSpPr>
          <p:spPr bwMode="auto">
            <a:xfrm>
              <a:off x="1430" y="8346"/>
              <a:ext cx="51" cy="90"/>
            </a:xfrm>
            <a:custGeom>
              <a:avLst/>
              <a:gdLst>
                <a:gd name="T0" fmla="*/ 0 w 229"/>
                <a:gd name="T1" fmla="*/ 9 h 400"/>
                <a:gd name="T2" fmla="*/ 90 w 229"/>
                <a:gd name="T3" fmla="*/ 9 h 400"/>
                <a:gd name="T4" fmla="*/ 90 w 229"/>
                <a:gd name="T5" fmla="*/ 98 h 400"/>
                <a:gd name="T6" fmla="*/ 90 w 229"/>
                <a:gd name="T7" fmla="*/ 98 h 400"/>
                <a:gd name="T8" fmla="*/ 196 w 229"/>
                <a:gd name="T9" fmla="*/ 0 h 400"/>
                <a:gd name="T10" fmla="*/ 228 w 229"/>
                <a:gd name="T11" fmla="*/ 4 h 400"/>
                <a:gd name="T12" fmla="*/ 228 w 229"/>
                <a:gd name="T13" fmla="*/ 106 h 400"/>
                <a:gd name="T14" fmla="*/ 184 w 229"/>
                <a:gd name="T15" fmla="*/ 98 h 400"/>
                <a:gd name="T16" fmla="*/ 102 w 229"/>
                <a:gd name="T17" fmla="*/ 257 h 400"/>
                <a:gd name="T18" fmla="*/ 102 w 229"/>
                <a:gd name="T19" fmla="*/ 399 h 400"/>
                <a:gd name="T20" fmla="*/ 0 w 229"/>
                <a:gd name="T21" fmla="*/ 399 h 400"/>
                <a:gd name="T22" fmla="*/ 0 w 229"/>
                <a:gd name="T23" fmla="*/ 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9"/>
                  </a:moveTo>
                  <a:lnTo>
                    <a:pt x="90" y="9"/>
                  </a:lnTo>
                  <a:lnTo>
                    <a:pt x="90" y="98"/>
                  </a:lnTo>
                  <a:lnTo>
                    <a:pt x="90" y="98"/>
                  </a:lnTo>
                  <a:cubicBezTo>
                    <a:pt x="94" y="61"/>
                    <a:pt x="135" y="0"/>
                    <a:pt x="196" y="0"/>
                  </a:cubicBezTo>
                  <a:cubicBezTo>
                    <a:pt x="204" y="0"/>
                    <a:pt x="216" y="0"/>
                    <a:pt x="228" y="4"/>
                  </a:cubicBezTo>
                  <a:lnTo>
                    <a:pt x="228" y="106"/>
                  </a:lnTo>
                  <a:cubicBezTo>
                    <a:pt x="220" y="102"/>
                    <a:pt x="200" y="98"/>
                    <a:pt x="184" y="98"/>
                  </a:cubicBezTo>
                  <a:cubicBezTo>
                    <a:pt x="102" y="98"/>
                    <a:pt x="102" y="200"/>
                    <a:pt x="102" y="257"/>
                  </a:cubicBezTo>
                  <a:lnTo>
                    <a:pt x="102" y="399"/>
                  </a:lnTo>
                  <a:lnTo>
                    <a:pt x="0" y="399"/>
                  </a:lnTo>
                  <a:lnTo>
                    <a:pt x="0" y="9"/>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3" name="Freeform 832"/>
            <p:cNvSpPr>
              <a:spLocks noChangeArrowheads="1"/>
            </p:cNvSpPr>
            <p:nvPr/>
          </p:nvSpPr>
          <p:spPr bwMode="auto">
            <a:xfrm>
              <a:off x="1486" y="8346"/>
              <a:ext cx="81" cy="91"/>
            </a:xfrm>
            <a:custGeom>
              <a:avLst/>
              <a:gdLst>
                <a:gd name="T0" fmla="*/ 338 w 363"/>
                <a:gd name="T1" fmla="*/ 371 h 404"/>
                <a:gd name="T2" fmla="*/ 203 w 363"/>
                <a:gd name="T3" fmla="*/ 403 h 404"/>
                <a:gd name="T4" fmla="*/ 0 w 363"/>
                <a:gd name="T5" fmla="*/ 204 h 404"/>
                <a:gd name="T6" fmla="*/ 179 w 363"/>
                <a:gd name="T7" fmla="*/ 0 h 404"/>
                <a:gd name="T8" fmla="*/ 362 w 363"/>
                <a:gd name="T9" fmla="*/ 232 h 404"/>
                <a:gd name="T10" fmla="*/ 93 w 363"/>
                <a:gd name="T11" fmla="*/ 232 h 404"/>
                <a:gd name="T12" fmla="*/ 203 w 363"/>
                <a:gd name="T13" fmla="*/ 330 h 404"/>
                <a:gd name="T14" fmla="*/ 330 w 363"/>
                <a:gd name="T15" fmla="*/ 289 h 404"/>
                <a:gd name="T16" fmla="*/ 330 w 363"/>
                <a:gd name="T17" fmla="*/ 371 h 404"/>
                <a:gd name="T18" fmla="*/ 338 w 363"/>
                <a:gd name="T19" fmla="*/ 371 h 404"/>
                <a:gd name="T20" fmla="*/ 273 w 363"/>
                <a:gd name="T21" fmla="*/ 163 h 404"/>
                <a:gd name="T22" fmla="*/ 191 w 363"/>
                <a:gd name="T23" fmla="*/ 74 h 404"/>
                <a:gd name="T24" fmla="*/ 102 w 363"/>
                <a:gd name="T25" fmla="*/ 163 h 404"/>
                <a:gd name="T26" fmla="*/ 273 w 363"/>
                <a:gd name="T27" fmla="*/ 16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0" y="403"/>
                    <a:pt x="203" y="403"/>
                  </a:cubicBezTo>
                  <a:cubicBezTo>
                    <a:pt x="77" y="403"/>
                    <a:pt x="0" y="330"/>
                    <a:pt x="0" y="204"/>
                  </a:cubicBezTo>
                  <a:cubicBezTo>
                    <a:pt x="0" y="94"/>
                    <a:pt x="61" y="0"/>
                    <a:pt x="179" y="0"/>
                  </a:cubicBezTo>
                  <a:cubicBezTo>
                    <a:pt x="321" y="0"/>
                    <a:pt x="362" y="98"/>
                    <a:pt x="362" y="232"/>
                  </a:cubicBezTo>
                  <a:lnTo>
                    <a:pt x="93" y="232"/>
                  </a:lnTo>
                  <a:cubicBezTo>
                    <a:pt x="98" y="294"/>
                    <a:pt x="142" y="330"/>
                    <a:pt x="203" y="330"/>
                  </a:cubicBezTo>
                  <a:cubicBezTo>
                    <a:pt x="252" y="330"/>
                    <a:pt x="293" y="314"/>
                    <a:pt x="330" y="289"/>
                  </a:cubicBezTo>
                  <a:lnTo>
                    <a:pt x="330" y="371"/>
                  </a:lnTo>
                  <a:lnTo>
                    <a:pt x="338" y="371"/>
                  </a:lnTo>
                  <a:close/>
                  <a:moveTo>
                    <a:pt x="273" y="163"/>
                  </a:moveTo>
                  <a:cubicBezTo>
                    <a:pt x="269" y="114"/>
                    <a:pt x="248" y="74"/>
                    <a:pt x="191" y="74"/>
                  </a:cubicBezTo>
                  <a:cubicBezTo>
                    <a:pt x="134" y="74"/>
                    <a:pt x="106" y="114"/>
                    <a:pt x="102" y="163"/>
                  </a:cubicBezTo>
                  <a:lnTo>
                    <a:pt x="273" y="163"/>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4" name="Freeform 833"/>
            <p:cNvSpPr>
              <a:spLocks noChangeArrowheads="1"/>
            </p:cNvSpPr>
            <p:nvPr/>
          </p:nvSpPr>
          <p:spPr bwMode="auto">
            <a:xfrm>
              <a:off x="409" y="8586"/>
              <a:ext cx="80" cy="118"/>
            </a:xfrm>
            <a:custGeom>
              <a:avLst/>
              <a:gdLst>
                <a:gd name="T0" fmla="*/ 4 w 359"/>
                <a:gd name="T1" fmla="*/ 0 h 526"/>
                <a:gd name="T2" fmla="*/ 139 w 359"/>
                <a:gd name="T3" fmla="*/ 0 h 526"/>
                <a:gd name="T4" fmla="*/ 358 w 359"/>
                <a:gd name="T5" fmla="*/ 159 h 526"/>
                <a:gd name="T6" fmla="*/ 155 w 359"/>
                <a:gd name="T7" fmla="*/ 326 h 526"/>
                <a:gd name="T8" fmla="*/ 106 w 359"/>
                <a:gd name="T9" fmla="*/ 326 h 526"/>
                <a:gd name="T10" fmla="*/ 106 w 359"/>
                <a:gd name="T11" fmla="*/ 525 h 526"/>
                <a:gd name="T12" fmla="*/ 0 w 359"/>
                <a:gd name="T13" fmla="*/ 525 h 526"/>
                <a:gd name="T14" fmla="*/ 0 w 359"/>
                <a:gd name="T15" fmla="*/ 0 h 526"/>
                <a:gd name="T16" fmla="*/ 4 w 359"/>
                <a:gd name="T17" fmla="*/ 0 h 526"/>
                <a:gd name="T18" fmla="*/ 106 w 359"/>
                <a:gd name="T19" fmla="*/ 240 h 526"/>
                <a:gd name="T20" fmla="*/ 147 w 359"/>
                <a:gd name="T21" fmla="*/ 240 h 526"/>
                <a:gd name="T22" fmla="*/ 244 w 359"/>
                <a:gd name="T23" fmla="*/ 163 h 526"/>
                <a:gd name="T24" fmla="*/ 147 w 359"/>
                <a:gd name="T25" fmla="*/ 81 h 526"/>
                <a:gd name="T26" fmla="*/ 106 w 359"/>
                <a:gd name="T27" fmla="*/ 81 h 526"/>
                <a:gd name="T28" fmla="*/ 106 w 359"/>
                <a:gd name="T29" fmla="*/ 24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526">
                  <a:moveTo>
                    <a:pt x="4" y="0"/>
                  </a:moveTo>
                  <a:lnTo>
                    <a:pt x="139" y="0"/>
                  </a:lnTo>
                  <a:cubicBezTo>
                    <a:pt x="253" y="0"/>
                    <a:pt x="358" y="33"/>
                    <a:pt x="358" y="159"/>
                  </a:cubicBezTo>
                  <a:cubicBezTo>
                    <a:pt x="358" y="281"/>
                    <a:pt x="269" y="326"/>
                    <a:pt x="155" y="326"/>
                  </a:cubicBezTo>
                  <a:lnTo>
                    <a:pt x="106" y="326"/>
                  </a:lnTo>
                  <a:lnTo>
                    <a:pt x="106" y="525"/>
                  </a:lnTo>
                  <a:lnTo>
                    <a:pt x="0" y="525"/>
                  </a:lnTo>
                  <a:lnTo>
                    <a:pt x="0" y="0"/>
                  </a:lnTo>
                  <a:lnTo>
                    <a:pt x="4" y="0"/>
                  </a:lnTo>
                  <a:close/>
                  <a:moveTo>
                    <a:pt x="106" y="240"/>
                  </a:moveTo>
                  <a:lnTo>
                    <a:pt x="147" y="240"/>
                  </a:lnTo>
                  <a:cubicBezTo>
                    <a:pt x="200" y="240"/>
                    <a:pt x="244" y="224"/>
                    <a:pt x="244" y="163"/>
                  </a:cubicBezTo>
                  <a:cubicBezTo>
                    <a:pt x="244" y="102"/>
                    <a:pt x="200" y="81"/>
                    <a:pt x="147" y="81"/>
                  </a:cubicBezTo>
                  <a:lnTo>
                    <a:pt x="106" y="81"/>
                  </a:lnTo>
                  <a:lnTo>
                    <a:pt x="106" y="240"/>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5" name="Freeform 834"/>
            <p:cNvSpPr>
              <a:spLocks noChangeArrowheads="1"/>
            </p:cNvSpPr>
            <p:nvPr/>
          </p:nvSpPr>
          <p:spPr bwMode="auto">
            <a:xfrm>
              <a:off x="498" y="8615"/>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59 h 404"/>
                <a:gd name="T22" fmla="*/ 187 w 363"/>
                <a:gd name="T23" fmla="*/ 69 h 404"/>
                <a:gd name="T24" fmla="*/ 98 w 363"/>
                <a:gd name="T25" fmla="*/ 159 h 404"/>
                <a:gd name="T26" fmla="*/ 269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2" y="330"/>
                    <a:pt x="293" y="314"/>
                    <a:pt x="330" y="289"/>
                  </a:cubicBezTo>
                  <a:lnTo>
                    <a:pt x="330" y="371"/>
                  </a:lnTo>
                  <a:lnTo>
                    <a:pt x="338" y="371"/>
                  </a:lnTo>
                  <a:close/>
                  <a:moveTo>
                    <a:pt x="269" y="159"/>
                  </a:moveTo>
                  <a:cubicBezTo>
                    <a:pt x="265" y="110"/>
                    <a:pt x="244" y="69"/>
                    <a:pt x="187" y="69"/>
                  </a:cubicBezTo>
                  <a:cubicBezTo>
                    <a:pt x="130"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6" name="Freeform 835"/>
            <p:cNvSpPr>
              <a:spLocks noChangeArrowheads="1"/>
            </p:cNvSpPr>
            <p:nvPr/>
          </p:nvSpPr>
          <p:spPr bwMode="auto">
            <a:xfrm>
              <a:off x="600" y="8614"/>
              <a:ext cx="51" cy="90"/>
            </a:xfrm>
            <a:custGeom>
              <a:avLst/>
              <a:gdLst>
                <a:gd name="T0" fmla="*/ 0 w 229"/>
                <a:gd name="T1" fmla="*/ 8 h 400"/>
                <a:gd name="T2" fmla="*/ 89 w 229"/>
                <a:gd name="T3" fmla="*/ 8 h 400"/>
                <a:gd name="T4" fmla="*/ 89 w 229"/>
                <a:gd name="T5" fmla="*/ 98 h 400"/>
                <a:gd name="T6" fmla="*/ 89 w 229"/>
                <a:gd name="T7" fmla="*/ 98 h 400"/>
                <a:gd name="T8" fmla="*/ 195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89" y="8"/>
                  </a:lnTo>
                  <a:lnTo>
                    <a:pt x="89" y="98"/>
                  </a:lnTo>
                  <a:lnTo>
                    <a:pt x="89" y="98"/>
                  </a:lnTo>
                  <a:cubicBezTo>
                    <a:pt x="94" y="61"/>
                    <a:pt x="134" y="0"/>
                    <a:pt x="195" y="0"/>
                  </a:cubicBezTo>
                  <a:cubicBezTo>
                    <a:pt x="204" y="0"/>
                    <a:pt x="216" y="0"/>
                    <a:pt x="228" y="4"/>
                  </a:cubicBezTo>
                  <a:lnTo>
                    <a:pt x="228" y="106"/>
                  </a:lnTo>
                  <a:cubicBezTo>
                    <a:pt x="220" y="102"/>
                    <a:pt x="199"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7" name="Freeform 836"/>
            <p:cNvSpPr>
              <a:spLocks noChangeArrowheads="1"/>
            </p:cNvSpPr>
            <p:nvPr/>
          </p:nvSpPr>
          <p:spPr bwMode="auto">
            <a:xfrm>
              <a:off x="656" y="8615"/>
              <a:ext cx="66" cy="91"/>
            </a:xfrm>
            <a:custGeom>
              <a:avLst/>
              <a:gdLst>
                <a:gd name="T0" fmla="*/ 277 w 294"/>
                <a:gd name="T1" fmla="*/ 90 h 404"/>
                <a:gd name="T2" fmla="*/ 208 w 294"/>
                <a:gd name="T3" fmla="*/ 78 h 404"/>
                <a:gd name="T4" fmla="*/ 106 w 294"/>
                <a:gd name="T5" fmla="*/ 200 h 404"/>
                <a:gd name="T6" fmla="*/ 212 w 294"/>
                <a:gd name="T7" fmla="*/ 326 h 404"/>
                <a:gd name="T8" fmla="*/ 289 w 294"/>
                <a:gd name="T9" fmla="*/ 310 h 404"/>
                <a:gd name="T10" fmla="*/ 293 w 294"/>
                <a:gd name="T11" fmla="*/ 391 h 404"/>
                <a:gd name="T12" fmla="*/ 192 w 294"/>
                <a:gd name="T13" fmla="*/ 403 h 404"/>
                <a:gd name="T14" fmla="*/ 0 w 294"/>
                <a:gd name="T15" fmla="*/ 200 h 404"/>
                <a:gd name="T16" fmla="*/ 188 w 294"/>
                <a:gd name="T17" fmla="*/ 0 h 404"/>
                <a:gd name="T18" fmla="*/ 285 w 294"/>
                <a:gd name="T19" fmla="*/ 12 h 404"/>
                <a:gd name="T20" fmla="*/ 277 w 294"/>
                <a:gd name="T21"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90"/>
                  </a:moveTo>
                  <a:cubicBezTo>
                    <a:pt x="261" y="82"/>
                    <a:pt x="241" y="78"/>
                    <a:pt x="208" y="78"/>
                  </a:cubicBezTo>
                  <a:cubicBezTo>
                    <a:pt x="147" y="78"/>
                    <a:pt x="106" y="126"/>
                    <a:pt x="106" y="200"/>
                  </a:cubicBezTo>
                  <a:cubicBezTo>
                    <a:pt x="106" y="269"/>
                    <a:pt x="139" y="326"/>
                    <a:pt x="212" y="326"/>
                  </a:cubicBezTo>
                  <a:cubicBezTo>
                    <a:pt x="241" y="326"/>
                    <a:pt x="273" y="314"/>
                    <a:pt x="289" y="310"/>
                  </a:cubicBezTo>
                  <a:lnTo>
                    <a:pt x="293" y="391"/>
                  </a:lnTo>
                  <a:cubicBezTo>
                    <a:pt x="265" y="399"/>
                    <a:pt x="232" y="403"/>
                    <a:pt x="192" y="403"/>
                  </a:cubicBezTo>
                  <a:cubicBezTo>
                    <a:pt x="65" y="403"/>
                    <a:pt x="0" y="318"/>
                    <a:pt x="0" y="200"/>
                  </a:cubicBezTo>
                  <a:cubicBezTo>
                    <a:pt x="0" y="90"/>
                    <a:pt x="65" y="0"/>
                    <a:pt x="188" y="0"/>
                  </a:cubicBezTo>
                  <a:cubicBezTo>
                    <a:pt x="228" y="0"/>
                    <a:pt x="257" y="4"/>
                    <a:pt x="285" y="12"/>
                  </a:cubicBezTo>
                  <a:lnTo>
                    <a:pt x="277"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8" name="Freeform 837"/>
            <p:cNvSpPr>
              <a:spLocks noChangeArrowheads="1"/>
            </p:cNvSpPr>
            <p:nvPr/>
          </p:nvSpPr>
          <p:spPr bwMode="auto">
            <a:xfrm>
              <a:off x="732" y="8615"/>
              <a:ext cx="82" cy="91"/>
            </a:xfrm>
            <a:custGeom>
              <a:avLst/>
              <a:gdLst>
                <a:gd name="T0" fmla="*/ 338 w 364"/>
                <a:gd name="T1" fmla="*/ 371 h 404"/>
                <a:gd name="T2" fmla="*/ 204 w 364"/>
                <a:gd name="T3" fmla="*/ 403 h 404"/>
                <a:gd name="T4" fmla="*/ 0 w 364"/>
                <a:gd name="T5" fmla="*/ 204 h 404"/>
                <a:gd name="T6" fmla="*/ 179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69 w 364"/>
                <a:gd name="T21" fmla="*/ 159 h 404"/>
                <a:gd name="T22" fmla="*/ 187 w 364"/>
                <a:gd name="T23" fmla="*/ 69 h 404"/>
                <a:gd name="T24" fmla="*/ 98 w 364"/>
                <a:gd name="T25" fmla="*/ 159 h 404"/>
                <a:gd name="T26" fmla="*/ 269 w 364"/>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1" y="391"/>
                    <a:pt x="261" y="403"/>
                    <a:pt x="204" y="403"/>
                  </a:cubicBezTo>
                  <a:cubicBezTo>
                    <a:pt x="78" y="403"/>
                    <a:pt x="0" y="330"/>
                    <a:pt x="0" y="204"/>
                  </a:cubicBezTo>
                  <a:cubicBezTo>
                    <a:pt x="0" y="94"/>
                    <a:pt x="61" y="0"/>
                    <a:pt x="179" y="0"/>
                  </a:cubicBezTo>
                  <a:cubicBezTo>
                    <a:pt x="322" y="0"/>
                    <a:pt x="363" y="98"/>
                    <a:pt x="363" y="232"/>
                  </a:cubicBezTo>
                  <a:lnTo>
                    <a:pt x="94" y="232"/>
                  </a:lnTo>
                  <a:cubicBezTo>
                    <a:pt x="98" y="293"/>
                    <a:pt x="143" y="330"/>
                    <a:pt x="204" y="330"/>
                  </a:cubicBezTo>
                  <a:cubicBezTo>
                    <a:pt x="253" y="330"/>
                    <a:pt x="293" y="314"/>
                    <a:pt x="330" y="289"/>
                  </a:cubicBezTo>
                  <a:lnTo>
                    <a:pt x="330" y="371"/>
                  </a:lnTo>
                  <a:lnTo>
                    <a:pt x="338" y="371"/>
                  </a:lnTo>
                  <a:close/>
                  <a:moveTo>
                    <a:pt x="269" y="159"/>
                  </a:moveTo>
                  <a:cubicBezTo>
                    <a:pt x="265" y="110"/>
                    <a:pt x="244" y="69"/>
                    <a:pt x="187" y="69"/>
                  </a:cubicBezTo>
                  <a:cubicBezTo>
                    <a:pt x="130"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9" name="Freeform 838"/>
            <p:cNvSpPr>
              <a:spLocks noChangeArrowheads="1"/>
            </p:cNvSpPr>
            <p:nvPr/>
          </p:nvSpPr>
          <p:spPr bwMode="auto">
            <a:xfrm>
              <a:off x="830" y="8614"/>
              <a:ext cx="80" cy="89"/>
            </a:xfrm>
            <a:custGeom>
              <a:avLst/>
              <a:gdLst>
                <a:gd name="T0" fmla="*/ 8 w 359"/>
                <a:gd name="T1" fmla="*/ 8 h 396"/>
                <a:gd name="T2" fmla="*/ 102 w 359"/>
                <a:gd name="T3" fmla="*/ 8 h 396"/>
                <a:gd name="T4" fmla="*/ 102 w 359"/>
                <a:gd name="T5" fmla="*/ 61 h 396"/>
                <a:gd name="T6" fmla="*/ 102 w 359"/>
                <a:gd name="T7" fmla="*/ 61 h 396"/>
                <a:gd name="T8" fmla="*/ 228 w 359"/>
                <a:gd name="T9" fmla="*/ 0 h 396"/>
                <a:gd name="T10" fmla="*/ 358 w 359"/>
                <a:gd name="T11" fmla="*/ 151 h 396"/>
                <a:gd name="T12" fmla="*/ 358 w 359"/>
                <a:gd name="T13" fmla="*/ 395 h 396"/>
                <a:gd name="T14" fmla="*/ 256 w 359"/>
                <a:gd name="T15" fmla="*/ 395 h 396"/>
                <a:gd name="T16" fmla="*/ 256 w 359"/>
                <a:gd name="T17" fmla="*/ 187 h 396"/>
                <a:gd name="T18" fmla="*/ 191 w 359"/>
                <a:gd name="T19" fmla="*/ 78 h 396"/>
                <a:gd name="T20" fmla="*/ 102 w 359"/>
                <a:gd name="T21" fmla="*/ 204 h 396"/>
                <a:gd name="T22" fmla="*/ 102 w 359"/>
                <a:gd name="T23" fmla="*/ 391 h 396"/>
                <a:gd name="T24" fmla="*/ 0 w 359"/>
                <a:gd name="T25" fmla="*/ 391 h 396"/>
                <a:gd name="T26" fmla="*/ 0 w 359"/>
                <a:gd name="T27" fmla="*/ 8 h 396"/>
                <a:gd name="T28" fmla="*/ 8 w 359"/>
                <a:gd name="T29"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9" h="396">
                  <a:moveTo>
                    <a:pt x="8" y="8"/>
                  </a:moveTo>
                  <a:lnTo>
                    <a:pt x="102" y="8"/>
                  </a:lnTo>
                  <a:lnTo>
                    <a:pt x="102" y="61"/>
                  </a:lnTo>
                  <a:lnTo>
                    <a:pt x="102" y="61"/>
                  </a:lnTo>
                  <a:cubicBezTo>
                    <a:pt x="134" y="16"/>
                    <a:pt x="175" y="0"/>
                    <a:pt x="228" y="0"/>
                  </a:cubicBezTo>
                  <a:cubicBezTo>
                    <a:pt x="317" y="0"/>
                    <a:pt x="358" y="65"/>
                    <a:pt x="358" y="151"/>
                  </a:cubicBezTo>
                  <a:lnTo>
                    <a:pt x="358" y="395"/>
                  </a:lnTo>
                  <a:lnTo>
                    <a:pt x="256" y="395"/>
                  </a:lnTo>
                  <a:lnTo>
                    <a:pt x="256" y="187"/>
                  </a:lnTo>
                  <a:cubicBezTo>
                    <a:pt x="256" y="139"/>
                    <a:pt x="256" y="78"/>
                    <a:pt x="191" y="78"/>
                  </a:cubicBezTo>
                  <a:cubicBezTo>
                    <a:pt x="118" y="78"/>
                    <a:pt x="102" y="155"/>
                    <a:pt x="102" y="204"/>
                  </a:cubicBezTo>
                  <a:lnTo>
                    <a:pt x="102" y="391"/>
                  </a:lnTo>
                  <a:lnTo>
                    <a:pt x="0" y="391"/>
                  </a:lnTo>
                  <a:lnTo>
                    <a:pt x="0" y="8"/>
                  </a:lnTo>
                  <a:lnTo>
                    <a:pt x="8"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0" name="Freeform 839"/>
            <p:cNvSpPr>
              <a:spLocks noChangeArrowheads="1"/>
            </p:cNvSpPr>
            <p:nvPr/>
          </p:nvSpPr>
          <p:spPr bwMode="auto">
            <a:xfrm>
              <a:off x="926" y="8591"/>
              <a:ext cx="61" cy="114"/>
            </a:xfrm>
            <a:custGeom>
              <a:avLst/>
              <a:gdLst>
                <a:gd name="T0" fmla="*/ 74 w 274"/>
                <a:gd name="T1" fmla="*/ 184 h 506"/>
                <a:gd name="T2" fmla="*/ 0 w 274"/>
                <a:gd name="T3" fmla="*/ 184 h 506"/>
                <a:gd name="T4" fmla="*/ 0 w 274"/>
                <a:gd name="T5" fmla="*/ 110 h 506"/>
                <a:gd name="T6" fmla="*/ 74 w 274"/>
                <a:gd name="T7" fmla="*/ 110 h 506"/>
                <a:gd name="T8" fmla="*/ 74 w 274"/>
                <a:gd name="T9" fmla="*/ 33 h 506"/>
                <a:gd name="T10" fmla="*/ 175 w 274"/>
                <a:gd name="T11" fmla="*/ 0 h 506"/>
                <a:gd name="T12" fmla="*/ 175 w 274"/>
                <a:gd name="T13" fmla="*/ 110 h 506"/>
                <a:gd name="T14" fmla="*/ 265 w 274"/>
                <a:gd name="T15" fmla="*/ 110 h 506"/>
                <a:gd name="T16" fmla="*/ 265 w 274"/>
                <a:gd name="T17" fmla="*/ 184 h 506"/>
                <a:gd name="T18" fmla="*/ 175 w 274"/>
                <a:gd name="T19" fmla="*/ 184 h 506"/>
                <a:gd name="T20" fmla="*/ 175 w 274"/>
                <a:gd name="T21" fmla="*/ 363 h 506"/>
                <a:gd name="T22" fmla="*/ 224 w 274"/>
                <a:gd name="T23" fmla="*/ 428 h 506"/>
                <a:gd name="T24" fmla="*/ 269 w 274"/>
                <a:gd name="T25" fmla="*/ 416 h 506"/>
                <a:gd name="T26" fmla="*/ 273 w 274"/>
                <a:gd name="T27" fmla="*/ 497 h 506"/>
                <a:gd name="T28" fmla="*/ 200 w 274"/>
                <a:gd name="T29" fmla="*/ 505 h 506"/>
                <a:gd name="T30" fmla="*/ 78 w 274"/>
                <a:gd name="T31" fmla="*/ 379 h 506"/>
                <a:gd name="T32" fmla="*/ 78 w 274"/>
                <a:gd name="T33" fmla="*/ 184 h 506"/>
                <a:gd name="T34" fmla="*/ 74 w 274"/>
                <a:gd name="T35" fmla="*/ 18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4" h="506">
                  <a:moveTo>
                    <a:pt x="74" y="184"/>
                  </a:moveTo>
                  <a:lnTo>
                    <a:pt x="0" y="184"/>
                  </a:lnTo>
                  <a:lnTo>
                    <a:pt x="0" y="110"/>
                  </a:lnTo>
                  <a:lnTo>
                    <a:pt x="74" y="110"/>
                  </a:lnTo>
                  <a:lnTo>
                    <a:pt x="74" y="33"/>
                  </a:lnTo>
                  <a:lnTo>
                    <a:pt x="175" y="0"/>
                  </a:lnTo>
                  <a:lnTo>
                    <a:pt x="175" y="110"/>
                  </a:lnTo>
                  <a:lnTo>
                    <a:pt x="265" y="110"/>
                  </a:lnTo>
                  <a:lnTo>
                    <a:pt x="265" y="184"/>
                  </a:lnTo>
                  <a:lnTo>
                    <a:pt x="175" y="184"/>
                  </a:lnTo>
                  <a:lnTo>
                    <a:pt x="175" y="363"/>
                  </a:lnTo>
                  <a:cubicBezTo>
                    <a:pt x="175" y="395"/>
                    <a:pt x="184" y="428"/>
                    <a:pt x="224" y="428"/>
                  </a:cubicBezTo>
                  <a:cubicBezTo>
                    <a:pt x="241" y="428"/>
                    <a:pt x="261" y="424"/>
                    <a:pt x="269" y="416"/>
                  </a:cubicBezTo>
                  <a:lnTo>
                    <a:pt x="273" y="497"/>
                  </a:lnTo>
                  <a:cubicBezTo>
                    <a:pt x="253" y="501"/>
                    <a:pt x="228" y="505"/>
                    <a:pt x="200" y="505"/>
                  </a:cubicBezTo>
                  <a:cubicBezTo>
                    <a:pt x="122" y="505"/>
                    <a:pt x="78" y="456"/>
                    <a:pt x="78" y="379"/>
                  </a:cubicBezTo>
                  <a:lnTo>
                    <a:pt x="78" y="184"/>
                  </a:lnTo>
                  <a:lnTo>
                    <a:pt x="74" y="184"/>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1" name="Freeform 840"/>
            <p:cNvSpPr>
              <a:spLocks noChangeArrowheads="1"/>
            </p:cNvSpPr>
            <p:nvPr/>
          </p:nvSpPr>
          <p:spPr bwMode="auto">
            <a:xfrm>
              <a:off x="997" y="8614"/>
              <a:ext cx="78" cy="91"/>
            </a:xfrm>
            <a:custGeom>
              <a:avLst/>
              <a:gdLst>
                <a:gd name="T0" fmla="*/ 40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0 w 347"/>
                <a:gd name="T33" fmla="*/ 29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0" y="29"/>
                  </a:moveTo>
                  <a:cubicBezTo>
                    <a:pt x="81" y="12"/>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0"/>
                    <a:pt x="252" y="338"/>
                  </a:cubicBezTo>
                  <a:lnTo>
                    <a:pt x="252" y="338"/>
                  </a:lnTo>
                  <a:cubicBezTo>
                    <a:pt x="228" y="379"/>
                    <a:pt x="179" y="403"/>
                    <a:pt x="134" y="403"/>
                  </a:cubicBezTo>
                  <a:cubicBezTo>
                    <a:pt x="65" y="403"/>
                    <a:pt x="0" y="363"/>
                    <a:pt x="0" y="289"/>
                  </a:cubicBezTo>
                  <a:cubicBezTo>
                    <a:pt x="0" y="232"/>
                    <a:pt x="28" y="200"/>
                    <a:pt x="65" y="179"/>
                  </a:cubicBezTo>
                  <a:cubicBezTo>
                    <a:pt x="102" y="159"/>
                    <a:pt x="154" y="155"/>
                    <a:pt x="195" y="155"/>
                  </a:cubicBezTo>
                  <a:lnTo>
                    <a:pt x="252" y="155"/>
                  </a:lnTo>
                  <a:cubicBezTo>
                    <a:pt x="252" y="94"/>
                    <a:pt x="224" y="73"/>
                    <a:pt x="167" y="73"/>
                  </a:cubicBezTo>
                  <a:cubicBezTo>
                    <a:pt x="126" y="73"/>
                    <a:pt x="81" y="90"/>
                    <a:pt x="49" y="114"/>
                  </a:cubicBezTo>
                  <a:lnTo>
                    <a:pt x="40" y="29"/>
                  </a:lnTo>
                  <a:close/>
                  <a:moveTo>
                    <a:pt x="159" y="330"/>
                  </a:moveTo>
                  <a:cubicBezTo>
                    <a:pt x="191" y="330"/>
                    <a:pt x="211" y="318"/>
                    <a:pt x="228" y="297"/>
                  </a:cubicBezTo>
                  <a:cubicBezTo>
                    <a:pt x="244" y="277"/>
                    <a:pt x="248" y="249"/>
                    <a:pt x="248" y="216"/>
                  </a:cubicBezTo>
                  <a:lnTo>
                    <a:pt x="203" y="216"/>
                  </a:lnTo>
                  <a:cubicBezTo>
                    <a:pt x="159" y="216"/>
                    <a:pt x="93" y="224"/>
                    <a:pt x="93" y="281"/>
                  </a:cubicBezTo>
                  <a:cubicBezTo>
                    <a:pt x="93" y="318"/>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2" name="Freeform 841"/>
            <p:cNvSpPr>
              <a:spLocks noChangeArrowheads="1"/>
            </p:cNvSpPr>
            <p:nvPr/>
          </p:nvSpPr>
          <p:spPr bwMode="auto">
            <a:xfrm>
              <a:off x="1092" y="8614"/>
              <a:ext cx="84" cy="127"/>
            </a:xfrm>
            <a:custGeom>
              <a:avLst/>
              <a:gdLst>
                <a:gd name="T0" fmla="*/ 375 w 376"/>
                <a:gd name="T1" fmla="*/ 8 h 563"/>
                <a:gd name="T2" fmla="*/ 375 w 376"/>
                <a:gd name="T3" fmla="*/ 358 h 563"/>
                <a:gd name="T4" fmla="*/ 171 w 376"/>
                <a:gd name="T5" fmla="*/ 562 h 563"/>
                <a:gd name="T6" fmla="*/ 37 w 376"/>
                <a:gd name="T7" fmla="*/ 538 h 563"/>
                <a:gd name="T8" fmla="*/ 45 w 376"/>
                <a:gd name="T9" fmla="*/ 452 h 563"/>
                <a:gd name="T10" fmla="*/ 159 w 376"/>
                <a:gd name="T11" fmla="*/ 485 h 563"/>
                <a:gd name="T12" fmla="*/ 277 w 376"/>
                <a:gd name="T13" fmla="*/ 334 h 563"/>
                <a:gd name="T14" fmla="*/ 277 w 376"/>
                <a:gd name="T15" fmla="*/ 334 h 563"/>
                <a:gd name="T16" fmla="*/ 159 w 376"/>
                <a:gd name="T17" fmla="*/ 395 h 563"/>
                <a:gd name="T18" fmla="*/ 0 w 376"/>
                <a:gd name="T19" fmla="*/ 200 h 563"/>
                <a:gd name="T20" fmla="*/ 163 w 376"/>
                <a:gd name="T21" fmla="*/ 0 h 563"/>
                <a:gd name="T22" fmla="*/ 281 w 376"/>
                <a:gd name="T23" fmla="*/ 61 h 563"/>
                <a:gd name="T24" fmla="*/ 281 w 376"/>
                <a:gd name="T25" fmla="*/ 61 h 563"/>
                <a:gd name="T26" fmla="*/ 281 w 376"/>
                <a:gd name="T27" fmla="*/ 8 h 563"/>
                <a:gd name="T28" fmla="*/ 375 w 376"/>
                <a:gd name="T29" fmla="*/ 8 h 563"/>
                <a:gd name="T30" fmla="*/ 277 w 376"/>
                <a:gd name="T31" fmla="*/ 200 h 563"/>
                <a:gd name="T32" fmla="*/ 192 w 376"/>
                <a:gd name="T33" fmla="*/ 82 h 563"/>
                <a:gd name="T34" fmla="*/ 102 w 376"/>
                <a:gd name="T35" fmla="*/ 204 h 563"/>
                <a:gd name="T36" fmla="*/ 187 w 376"/>
                <a:gd name="T37" fmla="*/ 322 h 563"/>
                <a:gd name="T38" fmla="*/ 277 w 376"/>
                <a:gd name="T39" fmla="*/ 20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6" h="563">
                  <a:moveTo>
                    <a:pt x="375" y="8"/>
                  </a:moveTo>
                  <a:lnTo>
                    <a:pt x="375" y="358"/>
                  </a:lnTo>
                  <a:cubicBezTo>
                    <a:pt x="375" y="464"/>
                    <a:pt x="334" y="562"/>
                    <a:pt x="171" y="562"/>
                  </a:cubicBezTo>
                  <a:cubicBezTo>
                    <a:pt x="130" y="562"/>
                    <a:pt x="86" y="558"/>
                    <a:pt x="37" y="538"/>
                  </a:cubicBezTo>
                  <a:lnTo>
                    <a:pt x="45" y="452"/>
                  </a:lnTo>
                  <a:cubicBezTo>
                    <a:pt x="78" y="468"/>
                    <a:pt x="126" y="485"/>
                    <a:pt x="159" y="485"/>
                  </a:cubicBezTo>
                  <a:cubicBezTo>
                    <a:pt x="269" y="485"/>
                    <a:pt x="277" y="403"/>
                    <a:pt x="277" y="334"/>
                  </a:cubicBezTo>
                  <a:lnTo>
                    <a:pt x="277" y="334"/>
                  </a:lnTo>
                  <a:cubicBezTo>
                    <a:pt x="257" y="367"/>
                    <a:pt x="212" y="395"/>
                    <a:pt x="159" y="395"/>
                  </a:cubicBezTo>
                  <a:cubicBezTo>
                    <a:pt x="45" y="395"/>
                    <a:pt x="0" y="306"/>
                    <a:pt x="0" y="200"/>
                  </a:cubicBezTo>
                  <a:cubicBezTo>
                    <a:pt x="0" y="106"/>
                    <a:pt x="49" y="0"/>
                    <a:pt x="163" y="0"/>
                  </a:cubicBezTo>
                  <a:cubicBezTo>
                    <a:pt x="216" y="0"/>
                    <a:pt x="253" y="16"/>
                    <a:pt x="281" y="61"/>
                  </a:cubicBezTo>
                  <a:lnTo>
                    <a:pt x="281" y="61"/>
                  </a:lnTo>
                  <a:lnTo>
                    <a:pt x="281" y="8"/>
                  </a:lnTo>
                  <a:lnTo>
                    <a:pt x="375" y="8"/>
                  </a:lnTo>
                  <a:close/>
                  <a:moveTo>
                    <a:pt x="277" y="200"/>
                  </a:moveTo>
                  <a:cubicBezTo>
                    <a:pt x="277" y="135"/>
                    <a:pt x="253" y="82"/>
                    <a:pt x="192" y="82"/>
                  </a:cubicBezTo>
                  <a:cubicBezTo>
                    <a:pt x="122" y="82"/>
                    <a:pt x="102" y="143"/>
                    <a:pt x="102" y="204"/>
                  </a:cubicBezTo>
                  <a:cubicBezTo>
                    <a:pt x="102" y="257"/>
                    <a:pt x="130" y="322"/>
                    <a:pt x="187" y="322"/>
                  </a:cubicBezTo>
                  <a:cubicBezTo>
                    <a:pt x="249" y="318"/>
                    <a:pt x="277" y="261"/>
                    <a:pt x="277" y="20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3" name="Freeform 842"/>
            <p:cNvSpPr>
              <a:spLocks noChangeArrowheads="1"/>
            </p:cNvSpPr>
            <p:nvPr/>
          </p:nvSpPr>
          <p:spPr bwMode="auto">
            <a:xfrm>
              <a:off x="1194" y="8615"/>
              <a:ext cx="81" cy="91"/>
            </a:xfrm>
            <a:custGeom>
              <a:avLst/>
              <a:gdLst>
                <a:gd name="T0" fmla="*/ 338 w 363"/>
                <a:gd name="T1" fmla="*/ 371 h 404"/>
                <a:gd name="T2" fmla="*/ 204 w 363"/>
                <a:gd name="T3" fmla="*/ 403 h 404"/>
                <a:gd name="T4" fmla="*/ 0 w 363"/>
                <a:gd name="T5" fmla="*/ 204 h 404"/>
                <a:gd name="T6" fmla="*/ 179 w 363"/>
                <a:gd name="T7" fmla="*/ 0 h 404"/>
                <a:gd name="T8" fmla="*/ 362 w 363"/>
                <a:gd name="T9" fmla="*/ 232 h 404"/>
                <a:gd name="T10" fmla="*/ 94 w 363"/>
                <a:gd name="T11" fmla="*/ 232 h 404"/>
                <a:gd name="T12" fmla="*/ 204 w 363"/>
                <a:gd name="T13" fmla="*/ 330 h 404"/>
                <a:gd name="T14" fmla="*/ 330 w 363"/>
                <a:gd name="T15" fmla="*/ 289 h 404"/>
                <a:gd name="T16" fmla="*/ 330 w 363"/>
                <a:gd name="T17" fmla="*/ 371 h 404"/>
                <a:gd name="T18" fmla="*/ 338 w 363"/>
                <a:gd name="T19" fmla="*/ 371 h 404"/>
                <a:gd name="T20" fmla="*/ 269 w 363"/>
                <a:gd name="T21" fmla="*/ 159 h 404"/>
                <a:gd name="T22" fmla="*/ 187 w 363"/>
                <a:gd name="T23" fmla="*/ 69 h 404"/>
                <a:gd name="T24" fmla="*/ 98 w 363"/>
                <a:gd name="T25" fmla="*/ 159 h 404"/>
                <a:gd name="T26" fmla="*/ 269 w 363"/>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3" h="404">
                  <a:moveTo>
                    <a:pt x="338" y="371"/>
                  </a:moveTo>
                  <a:cubicBezTo>
                    <a:pt x="301" y="391"/>
                    <a:pt x="261" y="403"/>
                    <a:pt x="204" y="403"/>
                  </a:cubicBezTo>
                  <a:cubicBezTo>
                    <a:pt x="77" y="403"/>
                    <a:pt x="0" y="330"/>
                    <a:pt x="0" y="204"/>
                  </a:cubicBezTo>
                  <a:cubicBezTo>
                    <a:pt x="0" y="94"/>
                    <a:pt x="61" y="0"/>
                    <a:pt x="179" y="0"/>
                  </a:cubicBezTo>
                  <a:cubicBezTo>
                    <a:pt x="322" y="0"/>
                    <a:pt x="362" y="98"/>
                    <a:pt x="362" y="232"/>
                  </a:cubicBezTo>
                  <a:lnTo>
                    <a:pt x="94" y="232"/>
                  </a:lnTo>
                  <a:cubicBezTo>
                    <a:pt x="98" y="293"/>
                    <a:pt x="143" y="330"/>
                    <a:pt x="204" y="330"/>
                  </a:cubicBezTo>
                  <a:cubicBezTo>
                    <a:pt x="253" y="330"/>
                    <a:pt x="293" y="314"/>
                    <a:pt x="330" y="289"/>
                  </a:cubicBezTo>
                  <a:lnTo>
                    <a:pt x="330" y="371"/>
                  </a:lnTo>
                  <a:lnTo>
                    <a:pt x="338" y="371"/>
                  </a:lnTo>
                  <a:close/>
                  <a:moveTo>
                    <a:pt x="269" y="159"/>
                  </a:moveTo>
                  <a:cubicBezTo>
                    <a:pt x="265" y="110"/>
                    <a:pt x="244" y="69"/>
                    <a:pt x="187" y="69"/>
                  </a:cubicBezTo>
                  <a:cubicBezTo>
                    <a:pt x="130" y="69"/>
                    <a:pt x="102" y="110"/>
                    <a:pt x="98" y="159"/>
                  </a:cubicBezTo>
                  <a:lnTo>
                    <a:pt x="269"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4" name="Freeform 843"/>
            <p:cNvSpPr>
              <a:spLocks noChangeArrowheads="1"/>
            </p:cNvSpPr>
            <p:nvPr/>
          </p:nvSpPr>
          <p:spPr bwMode="auto">
            <a:xfrm>
              <a:off x="1336" y="8614"/>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8" y="403"/>
                    <a:pt x="0" y="314"/>
                    <a:pt x="0" y="204"/>
                  </a:cubicBezTo>
                  <a:cubicBezTo>
                    <a:pt x="0" y="78"/>
                    <a:pt x="90" y="0"/>
                    <a:pt x="204" y="0"/>
                  </a:cubicBezTo>
                  <a:close/>
                  <a:moveTo>
                    <a:pt x="204" y="326"/>
                  </a:moveTo>
                  <a:cubicBezTo>
                    <a:pt x="281" y="326"/>
                    <a:pt x="301" y="257"/>
                    <a:pt x="301" y="192"/>
                  </a:cubicBezTo>
                  <a:cubicBezTo>
                    <a:pt x="301" y="130"/>
                    <a:pt x="269" y="78"/>
                    <a:pt x="204" y="78"/>
                  </a:cubicBezTo>
                  <a:cubicBezTo>
                    <a:pt x="139" y="78"/>
                    <a:pt x="106" y="135"/>
                    <a:pt x="106" y="192"/>
                  </a:cubicBezTo>
                  <a:cubicBezTo>
                    <a:pt x="106" y="257"/>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5" name="Freeform 844"/>
            <p:cNvSpPr>
              <a:spLocks noChangeArrowheads="1"/>
            </p:cNvSpPr>
            <p:nvPr/>
          </p:nvSpPr>
          <p:spPr bwMode="auto">
            <a:xfrm>
              <a:off x="1438" y="8574"/>
              <a:ext cx="60" cy="129"/>
            </a:xfrm>
            <a:custGeom>
              <a:avLst/>
              <a:gdLst>
                <a:gd name="T0" fmla="*/ 0 w 270"/>
                <a:gd name="T1" fmla="*/ 257 h 575"/>
                <a:gd name="T2" fmla="*/ 0 w 270"/>
                <a:gd name="T3" fmla="*/ 183 h 575"/>
                <a:gd name="T4" fmla="*/ 73 w 270"/>
                <a:gd name="T5" fmla="*/ 183 h 575"/>
                <a:gd name="T6" fmla="*/ 73 w 270"/>
                <a:gd name="T7" fmla="*/ 130 h 575"/>
                <a:gd name="T8" fmla="*/ 195 w 270"/>
                <a:gd name="T9" fmla="*/ 0 h 575"/>
                <a:gd name="T10" fmla="*/ 269 w 270"/>
                <a:gd name="T11" fmla="*/ 8 h 575"/>
                <a:gd name="T12" fmla="*/ 261 w 270"/>
                <a:gd name="T13" fmla="*/ 90 h 575"/>
                <a:gd name="T14" fmla="*/ 216 w 270"/>
                <a:gd name="T15" fmla="*/ 77 h 575"/>
                <a:gd name="T16" fmla="*/ 171 w 270"/>
                <a:gd name="T17" fmla="*/ 139 h 575"/>
                <a:gd name="T18" fmla="*/ 171 w 270"/>
                <a:gd name="T19" fmla="*/ 187 h 575"/>
                <a:gd name="T20" fmla="*/ 261 w 270"/>
                <a:gd name="T21" fmla="*/ 187 h 575"/>
                <a:gd name="T22" fmla="*/ 261 w 270"/>
                <a:gd name="T23" fmla="*/ 261 h 575"/>
                <a:gd name="T24" fmla="*/ 171 w 270"/>
                <a:gd name="T25" fmla="*/ 261 h 575"/>
                <a:gd name="T26" fmla="*/ 171 w 270"/>
                <a:gd name="T27" fmla="*/ 574 h 575"/>
                <a:gd name="T28" fmla="*/ 69 w 270"/>
                <a:gd name="T29" fmla="*/ 574 h 575"/>
                <a:gd name="T30" fmla="*/ 69 w 270"/>
                <a:gd name="T31" fmla="*/ 257 h 575"/>
                <a:gd name="T32" fmla="*/ 0 w 270"/>
                <a:gd name="T33" fmla="*/ 25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575">
                  <a:moveTo>
                    <a:pt x="0" y="257"/>
                  </a:moveTo>
                  <a:lnTo>
                    <a:pt x="0" y="183"/>
                  </a:lnTo>
                  <a:lnTo>
                    <a:pt x="73" y="183"/>
                  </a:lnTo>
                  <a:lnTo>
                    <a:pt x="73" y="130"/>
                  </a:lnTo>
                  <a:cubicBezTo>
                    <a:pt x="73" y="53"/>
                    <a:pt x="118" y="0"/>
                    <a:pt x="195" y="0"/>
                  </a:cubicBezTo>
                  <a:cubicBezTo>
                    <a:pt x="220" y="0"/>
                    <a:pt x="248" y="4"/>
                    <a:pt x="269" y="8"/>
                  </a:cubicBezTo>
                  <a:lnTo>
                    <a:pt x="261" y="90"/>
                  </a:lnTo>
                  <a:cubicBezTo>
                    <a:pt x="253" y="86"/>
                    <a:pt x="240" y="77"/>
                    <a:pt x="216" y="77"/>
                  </a:cubicBezTo>
                  <a:cubicBezTo>
                    <a:pt x="183" y="77"/>
                    <a:pt x="171" y="106"/>
                    <a:pt x="171" y="139"/>
                  </a:cubicBezTo>
                  <a:lnTo>
                    <a:pt x="171" y="187"/>
                  </a:lnTo>
                  <a:lnTo>
                    <a:pt x="261" y="187"/>
                  </a:lnTo>
                  <a:lnTo>
                    <a:pt x="261" y="261"/>
                  </a:lnTo>
                  <a:lnTo>
                    <a:pt x="171" y="261"/>
                  </a:lnTo>
                  <a:lnTo>
                    <a:pt x="171" y="574"/>
                  </a:lnTo>
                  <a:lnTo>
                    <a:pt x="69" y="574"/>
                  </a:lnTo>
                  <a:lnTo>
                    <a:pt x="69" y="257"/>
                  </a:lnTo>
                  <a:lnTo>
                    <a:pt x="0" y="257"/>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6" name="Freeform 845"/>
            <p:cNvSpPr>
              <a:spLocks noChangeArrowheads="1"/>
            </p:cNvSpPr>
            <p:nvPr/>
          </p:nvSpPr>
          <p:spPr bwMode="auto">
            <a:xfrm>
              <a:off x="1553" y="8614"/>
              <a:ext cx="92" cy="91"/>
            </a:xfrm>
            <a:custGeom>
              <a:avLst/>
              <a:gdLst>
                <a:gd name="T0" fmla="*/ 204 w 408"/>
                <a:gd name="T1" fmla="*/ 0 h 404"/>
                <a:gd name="T2" fmla="*/ 407 w 408"/>
                <a:gd name="T3" fmla="*/ 204 h 404"/>
                <a:gd name="T4" fmla="*/ 204 w 408"/>
                <a:gd name="T5" fmla="*/ 403 h 404"/>
                <a:gd name="T6" fmla="*/ 0 w 408"/>
                <a:gd name="T7" fmla="*/ 204 h 404"/>
                <a:gd name="T8" fmla="*/ 204 w 408"/>
                <a:gd name="T9" fmla="*/ 0 h 404"/>
                <a:gd name="T10" fmla="*/ 204 w 408"/>
                <a:gd name="T11" fmla="*/ 326 h 404"/>
                <a:gd name="T12" fmla="*/ 301 w 408"/>
                <a:gd name="T13" fmla="*/ 192 h 404"/>
                <a:gd name="T14" fmla="*/ 204 w 408"/>
                <a:gd name="T15" fmla="*/ 78 h 404"/>
                <a:gd name="T16" fmla="*/ 106 w 408"/>
                <a:gd name="T17" fmla="*/ 192 h 404"/>
                <a:gd name="T18" fmla="*/ 204 w 408"/>
                <a:gd name="T19" fmla="*/ 326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8" h="404">
                  <a:moveTo>
                    <a:pt x="204" y="0"/>
                  </a:moveTo>
                  <a:cubicBezTo>
                    <a:pt x="318" y="0"/>
                    <a:pt x="407" y="78"/>
                    <a:pt x="407" y="204"/>
                  </a:cubicBezTo>
                  <a:cubicBezTo>
                    <a:pt x="407" y="314"/>
                    <a:pt x="334" y="403"/>
                    <a:pt x="204" y="403"/>
                  </a:cubicBezTo>
                  <a:cubicBezTo>
                    <a:pt x="77" y="403"/>
                    <a:pt x="0" y="314"/>
                    <a:pt x="0" y="204"/>
                  </a:cubicBezTo>
                  <a:cubicBezTo>
                    <a:pt x="0" y="78"/>
                    <a:pt x="90" y="0"/>
                    <a:pt x="204" y="0"/>
                  </a:cubicBezTo>
                  <a:close/>
                  <a:moveTo>
                    <a:pt x="204" y="326"/>
                  </a:moveTo>
                  <a:cubicBezTo>
                    <a:pt x="281" y="326"/>
                    <a:pt x="301" y="257"/>
                    <a:pt x="301" y="192"/>
                  </a:cubicBezTo>
                  <a:cubicBezTo>
                    <a:pt x="301" y="130"/>
                    <a:pt x="269" y="78"/>
                    <a:pt x="204" y="78"/>
                  </a:cubicBezTo>
                  <a:cubicBezTo>
                    <a:pt x="138" y="78"/>
                    <a:pt x="106" y="135"/>
                    <a:pt x="106" y="192"/>
                  </a:cubicBezTo>
                  <a:cubicBezTo>
                    <a:pt x="106" y="257"/>
                    <a:pt x="126" y="326"/>
                    <a:pt x="204" y="326"/>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7" name="Freeform 846"/>
            <p:cNvSpPr>
              <a:spLocks noChangeArrowheads="1"/>
            </p:cNvSpPr>
            <p:nvPr/>
          </p:nvSpPr>
          <p:spPr bwMode="auto">
            <a:xfrm>
              <a:off x="1653" y="8616"/>
              <a:ext cx="90" cy="87"/>
            </a:xfrm>
            <a:custGeom>
              <a:avLst/>
              <a:gdLst>
                <a:gd name="T0" fmla="*/ 0 w 400"/>
                <a:gd name="T1" fmla="*/ 0 h 388"/>
                <a:gd name="T2" fmla="*/ 106 w 400"/>
                <a:gd name="T3" fmla="*/ 0 h 388"/>
                <a:gd name="T4" fmla="*/ 203 w 400"/>
                <a:gd name="T5" fmla="*/ 281 h 388"/>
                <a:gd name="T6" fmla="*/ 203 w 400"/>
                <a:gd name="T7" fmla="*/ 281 h 388"/>
                <a:gd name="T8" fmla="*/ 297 w 400"/>
                <a:gd name="T9" fmla="*/ 0 h 388"/>
                <a:gd name="T10" fmla="*/ 399 w 400"/>
                <a:gd name="T11" fmla="*/ 0 h 388"/>
                <a:gd name="T12" fmla="*/ 256 w 400"/>
                <a:gd name="T13" fmla="*/ 387 h 388"/>
                <a:gd name="T14" fmla="*/ 142 w 400"/>
                <a:gd name="T15" fmla="*/ 387 h 388"/>
                <a:gd name="T16" fmla="*/ 0 w 400"/>
                <a:gd name="T17"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0" h="388">
                  <a:moveTo>
                    <a:pt x="0" y="0"/>
                  </a:moveTo>
                  <a:lnTo>
                    <a:pt x="106" y="0"/>
                  </a:lnTo>
                  <a:lnTo>
                    <a:pt x="203" y="281"/>
                  </a:lnTo>
                  <a:lnTo>
                    <a:pt x="203" y="281"/>
                  </a:lnTo>
                  <a:lnTo>
                    <a:pt x="297" y="0"/>
                  </a:lnTo>
                  <a:lnTo>
                    <a:pt x="399" y="0"/>
                  </a:lnTo>
                  <a:lnTo>
                    <a:pt x="256" y="387"/>
                  </a:lnTo>
                  <a:lnTo>
                    <a:pt x="142"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8" name="Freeform 847"/>
            <p:cNvSpPr>
              <a:spLocks noChangeArrowheads="1"/>
            </p:cNvSpPr>
            <p:nvPr/>
          </p:nvSpPr>
          <p:spPr bwMode="auto">
            <a:xfrm>
              <a:off x="1751" y="8615"/>
              <a:ext cx="82" cy="91"/>
            </a:xfrm>
            <a:custGeom>
              <a:avLst/>
              <a:gdLst>
                <a:gd name="T0" fmla="*/ 338 w 364"/>
                <a:gd name="T1" fmla="*/ 371 h 404"/>
                <a:gd name="T2" fmla="*/ 204 w 364"/>
                <a:gd name="T3" fmla="*/ 403 h 404"/>
                <a:gd name="T4" fmla="*/ 0 w 364"/>
                <a:gd name="T5" fmla="*/ 204 h 404"/>
                <a:gd name="T6" fmla="*/ 180 w 364"/>
                <a:gd name="T7" fmla="*/ 0 h 404"/>
                <a:gd name="T8" fmla="*/ 363 w 364"/>
                <a:gd name="T9" fmla="*/ 232 h 404"/>
                <a:gd name="T10" fmla="*/ 94 w 364"/>
                <a:gd name="T11" fmla="*/ 232 h 404"/>
                <a:gd name="T12" fmla="*/ 204 w 364"/>
                <a:gd name="T13" fmla="*/ 330 h 404"/>
                <a:gd name="T14" fmla="*/ 330 w 364"/>
                <a:gd name="T15" fmla="*/ 289 h 404"/>
                <a:gd name="T16" fmla="*/ 330 w 364"/>
                <a:gd name="T17" fmla="*/ 371 h 404"/>
                <a:gd name="T18" fmla="*/ 338 w 364"/>
                <a:gd name="T19" fmla="*/ 371 h 404"/>
                <a:gd name="T20" fmla="*/ 273 w 364"/>
                <a:gd name="T21" fmla="*/ 159 h 404"/>
                <a:gd name="T22" fmla="*/ 192 w 364"/>
                <a:gd name="T23" fmla="*/ 69 h 404"/>
                <a:gd name="T24" fmla="*/ 102 w 364"/>
                <a:gd name="T25" fmla="*/ 159 h 404"/>
                <a:gd name="T26" fmla="*/ 273 w 364"/>
                <a:gd name="T27" fmla="*/ 1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4" h="404">
                  <a:moveTo>
                    <a:pt x="338" y="371"/>
                  </a:moveTo>
                  <a:cubicBezTo>
                    <a:pt x="302" y="391"/>
                    <a:pt x="261" y="403"/>
                    <a:pt x="204" y="403"/>
                  </a:cubicBezTo>
                  <a:cubicBezTo>
                    <a:pt x="78" y="403"/>
                    <a:pt x="0" y="330"/>
                    <a:pt x="0" y="204"/>
                  </a:cubicBezTo>
                  <a:cubicBezTo>
                    <a:pt x="0" y="94"/>
                    <a:pt x="61" y="0"/>
                    <a:pt x="180" y="0"/>
                  </a:cubicBezTo>
                  <a:cubicBezTo>
                    <a:pt x="322" y="0"/>
                    <a:pt x="363" y="98"/>
                    <a:pt x="363" y="232"/>
                  </a:cubicBezTo>
                  <a:lnTo>
                    <a:pt x="94" y="232"/>
                  </a:lnTo>
                  <a:cubicBezTo>
                    <a:pt x="98" y="293"/>
                    <a:pt x="143" y="330"/>
                    <a:pt x="204" y="330"/>
                  </a:cubicBezTo>
                  <a:cubicBezTo>
                    <a:pt x="253" y="330"/>
                    <a:pt x="294" y="314"/>
                    <a:pt x="330" y="289"/>
                  </a:cubicBezTo>
                  <a:lnTo>
                    <a:pt x="330" y="371"/>
                  </a:lnTo>
                  <a:lnTo>
                    <a:pt x="338" y="371"/>
                  </a:lnTo>
                  <a:close/>
                  <a:moveTo>
                    <a:pt x="273" y="159"/>
                  </a:moveTo>
                  <a:cubicBezTo>
                    <a:pt x="269" y="110"/>
                    <a:pt x="249" y="69"/>
                    <a:pt x="192" y="69"/>
                  </a:cubicBezTo>
                  <a:cubicBezTo>
                    <a:pt x="135" y="69"/>
                    <a:pt x="106" y="110"/>
                    <a:pt x="102" y="159"/>
                  </a:cubicBezTo>
                  <a:lnTo>
                    <a:pt x="273" y="159"/>
                  </a:ln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9" name="Freeform 848"/>
            <p:cNvSpPr>
              <a:spLocks noChangeArrowheads="1"/>
            </p:cNvSpPr>
            <p:nvPr/>
          </p:nvSpPr>
          <p:spPr bwMode="auto">
            <a:xfrm>
              <a:off x="1852" y="8614"/>
              <a:ext cx="51" cy="90"/>
            </a:xfrm>
            <a:custGeom>
              <a:avLst/>
              <a:gdLst>
                <a:gd name="T0" fmla="*/ 0 w 229"/>
                <a:gd name="T1" fmla="*/ 8 h 400"/>
                <a:gd name="T2" fmla="*/ 90 w 229"/>
                <a:gd name="T3" fmla="*/ 8 h 400"/>
                <a:gd name="T4" fmla="*/ 90 w 229"/>
                <a:gd name="T5" fmla="*/ 98 h 400"/>
                <a:gd name="T6" fmla="*/ 90 w 229"/>
                <a:gd name="T7" fmla="*/ 98 h 400"/>
                <a:gd name="T8" fmla="*/ 196 w 229"/>
                <a:gd name="T9" fmla="*/ 0 h 400"/>
                <a:gd name="T10" fmla="*/ 228 w 229"/>
                <a:gd name="T11" fmla="*/ 4 h 400"/>
                <a:gd name="T12" fmla="*/ 228 w 229"/>
                <a:gd name="T13" fmla="*/ 106 h 400"/>
                <a:gd name="T14" fmla="*/ 183 w 229"/>
                <a:gd name="T15" fmla="*/ 98 h 400"/>
                <a:gd name="T16" fmla="*/ 102 w 229"/>
                <a:gd name="T17" fmla="*/ 257 h 400"/>
                <a:gd name="T18" fmla="*/ 102 w 229"/>
                <a:gd name="T19" fmla="*/ 399 h 400"/>
                <a:gd name="T20" fmla="*/ 0 w 229"/>
                <a:gd name="T21" fmla="*/ 399 h 400"/>
                <a:gd name="T22" fmla="*/ 0 w 229"/>
                <a:gd name="T23" fmla="*/ 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9" h="400">
                  <a:moveTo>
                    <a:pt x="0" y="8"/>
                  </a:moveTo>
                  <a:lnTo>
                    <a:pt x="90" y="8"/>
                  </a:lnTo>
                  <a:lnTo>
                    <a:pt x="90" y="98"/>
                  </a:lnTo>
                  <a:lnTo>
                    <a:pt x="90" y="98"/>
                  </a:lnTo>
                  <a:cubicBezTo>
                    <a:pt x="94" y="61"/>
                    <a:pt x="135" y="0"/>
                    <a:pt x="196" y="0"/>
                  </a:cubicBezTo>
                  <a:cubicBezTo>
                    <a:pt x="204" y="0"/>
                    <a:pt x="216" y="0"/>
                    <a:pt x="228" y="4"/>
                  </a:cubicBezTo>
                  <a:lnTo>
                    <a:pt x="228" y="106"/>
                  </a:lnTo>
                  <a:cubicBezTo>
                    <a:pt x="220" y="102"/>
                    <a:pt x="200" y="98"/>
                    <a:pt x="183" y="98"/>
                  </a:cubicBezTo>
                  <a:cubicBezTo>
                    <a:pt x="102" y="98"/>
                    <a:pt x="102" y="200"/>
                    <a:pt x="102" y="257"/>
                  </a:cubicBezTo>
                  <a:lnTo>
                    <a:pt x="102" y="399"/>
                  </a:lnTo>
                  <a:lnTo>
                    <a:pt x="0" y="399"/>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0" name="Freeform 849"/>
            <p:cNvSpPr>
              <a:spLocks noChangeArrowheads="1"/>
            </p:cNvSpPr>
            <p:nvPr/>
          </p:nvSpPr>
          <p:spPr bwMode="auto">
            <a:xfrm>
              <a:off x="1913" y="8614"/>
              <a:ext cx="78" cy="91"/>
            </a:xfrm>
            <a:custGeom>
              <a:avLst/>
              <a:gdLst>
                <a:gd name="T0" fmla="*/ 41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1 w 347"/>
                <a:gd name="T33" fmla="*/ 29 h 404"/>
                <a:gd name="T34" fmla="*/ 159 w 347"/>
                <a:gd name="T35" fmla="*/ 330 h 404"/>
                <a:gd name="T36" fmla="*/ 228 w 347"/>
                <a:gd name="T37" fmla="*/ 297 h 404"/>
                <a:gd name="T38" fmla="*/ 248 w 347"/>
                <a:gd name="T39" fmla="*/ 216 h 404"/>
                <a:gd name="T40" fmla="*/ 204 w 347"/>
                <a:gd name="T41" fmla="*/ 216 h 404"/>
                <a:gd name="T42" fmla="*/ 94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9"/>
                  </a:moveTo>
                  <a:cubicBezTo>
                    <a:pt x="81" y="12"/>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0"/>
                    <a:pt x="252" y="338"/>
                  </a:cubicBezTo>
                  <a:lnTo>
                    <a:pt x="252" y="338"/>
                  </a:lnTo>
                  <a:cubicBezTo>
                    <a:pt x="228" y="379"/>
                    <a:pt x="179" y="403"/>
                    <a:pt x="134" y="403"/>
                  </a:cubicBezTo>
                  <a:cubicBezTo>
                    <a:pt x="65" y="403"/>
                    <a:pt x="0" y="363"/>
                    <a:pt x="0" y="289"/>
                  </a:cubicBezTo>
                  <a:cubicBezTo>
                    <a:pt x="0" y="232"/>
                    <a:pt x="28" y="200"/>
                    <a:pt x="65" y="179"/>
                  </a:cubicBezTo>
                  <a:cubicBezTo>
                    <a:pt x="102" y="159"/>
                    <a:pt x="155" y="155"/>
                    <a:pt x="195" y="155"/>
                  </a:cubicBezTo>
                  <a:lnTo>
                    <a:pt x="252" y="155"/>
                  </a:lnTo>
                  <a:cubicBezTo>
                    <a:pt x="252" y="94"/>
                    <a:pt x="224" y="73"/>
                    <a:pt x="167" y="73"/>
                  </a:cubicBezTo>
                  <a:cubicBezTo>
                    <a:pt x="126" y="73"/>
                    <a:pt x="81" y="90"/>
                    <a:pt x="49" y="114"/>
                  </a:cubicBezTo>
                  <a:lnTo>
                    <a:pt x="41" y="29"/>
                  </a:lnTo>
                  <a:close/>
                  <a:moveTo>
                    <a:pt x="159" y="330"/>
                  </a:moveTo>
                  <a:cubicBezTo>
                    <a:pt x="191" y="330"/>
                    <a:pt x="212" y="318"/>
                    <a:pt x="228" y="297"/>
                  </a:cubicBezTo>
                  <a:cubicBezTo>
                    <a:pt x="244" y="277"/>
                    <a:pt x="248" y="249"/>
                    <a:pt x="248" y="216"/>
                  </a:cubicBezTo>
                  <a:lnTo>
                    <a:pt x="204" y="216"/>
                  </a:lnTo>
                  <a:cubicBezTo>
                    <a:pt x="159" y="216"/>
                    <a:pt x="94" y="224"/>
                    <a:pt x="94" y="281"/>
                  </a:cubicBezTo>
                  <a:cubicBezTo>
                    <a:pt x="98" y="318"/>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1" name="Freeform 850"/>
            <p:cNvSpPr>
              <a:spLocks noChangeArrowheads="1"/>
            </p:cNvSpPr>
            <p:nvPr/>
          </p:nvSpPr>
          <p:spPr bwMode="auto">
            <a:xfrm>
              <a:off x="2013" y="8576"/>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2" name="Freeform 851"/>
            <p:cNvSpPr>
              <a:spLocks noChangeArrowheads="1"/>
            </p:cNvSpPr>
            <p:nvPr/>
          </p:nvSpPr>
          <p:spPr bwMode="auto">
            <a:xfrm>
              <a:off x="2060" y="8576"/>
              <a:ext cx="22" cy="127"/>
            </a:xfrm>
            <a:custGeom>
              <a:avLst/>
              <a:gdLst>
                <a:gd name="T0" fmla="*/ 0 w 103"/>
                <a:gd name="T1" fmla="*/ 0 h 563"/>
                <a:gd name="T2" fmla="*/ 102 w 103"/>
                <a:gd name="T3" fmla="*/ 0 h 563"/>
                <a:gd name="T4" fmla="*/ 102 w 103"/>
                <a:gd name="T5" fmla="*/ 562 h 563"/>
                <a:gd name="T6" fmla="*/ 0 w 103"/>
                <a:gd name="T7" fmla="*/ 562 h 563"/>
                <a:gd name="T8" fmla="*/ 0 w 103"/>
                <a:gd name="T9" fmla="*/ 0 h 563"/>
              </a:gdLst>
              <a:ahLst/>
              <a:cxnLst>
                <a:cxn ang="0">
                  <a:pos x="T0" y="T1"/>
                </a:cxn>
                <a:cxn ang="0">
                  <a:pos x="T2" y="T3"/>
                </a:cxn>
                <a:cxn ang="0">
                  <a:pos x="T4" y="T5"/>
                </a:cxn>
                <a:cxn ang="0">
                  <a:pos x="T6" y="T7"/>
                </a:cxn>
                <a:cxn ang="0">
                  <a:pos x="T8" y="T9"/>
                </a:cxn>
              </a:cxnLst>
              <a:rect l="0" t="0" r="r" b="b"/>
              <a:pathLst>
                <a:path w="103" h="563">
                  <a:moveTo>
                    <a:pt x="0" y="0"/>
                  </a:moveTo>
                  <a:lnTo>
                    <a:pt x="102" y="0"/>
                  </a:lnTo>
                  <a:lnTo>
                    <a:pt x="102" y="562"/>
                  </a:lnTo>
                  <a:lnTo>
                    <a:pt x="0" y="562"/>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3" name="Freeform 852"/>
            <p:cNvSpPr>
              <a:spLocks noChangeArrowheads="1"/>
            </p:cNvSpPr>
            <p:nvPr/>
          </p:nvSpPr>
          <p:spPr bwMode="auto">
            <a:xfrm>
              <a:off x="2155" y="8586"/>
              <a:ext cx="66" cy="117"/>
            </a:xfrm>
            <a:custGeom>
              <a:avLst/>
              <a:gdLst>
                <a:gd name="T0" fmla="*/ 4 w 294"/>
                <a:gd name="T1" fmla="*/ 0 h 522"/>
                <a:gd name="T2" fmla="*/ 293 w 294"/>
                <a:gd name="T3" fmla="*/ 0 h 522"/>
                <a:gd name="T4" fmla="*/ 293 w 294"/>
                <a:gd name="T5" fmla="*/ 81 h 522"/>
                <a:gd name="T6" fmla="*/ 106 w 294"/>
                <a:gd name="T7" fmla="*/ 81 h 522"/>
                <a:gd name="T8" fmla="*/ 106 w 294"/>
                <a:gd name="T9" fmla="*/ 212 h 522"/>
                <a:gd name="T10" fmla="*/ 281 w 294"/>
                <a:gd name="T11" fmla="*/ 212 h 522"/>
                <a:gd name="T12" fmla="*/ 281 w 294"/>
                <a:gd name="T13" fmla="*/ 293 h 522"/>
                <a:gd name="T14" fmla="*/ 106 w 294"/>
                <a:gd name="T15" fmla="*/ 293 h 522"/>
                <a:gd name="T16" fmla="*/ 106 w 294"/>
                <a:gd name="T17" fmla="*/ 521 h 522"/>
                <a:gd name="T18" fmla="*/ 0 w 294"/>
                <a:gd name="T19" fmla="*/ 521 h 522"/>
                <a:gd name="T20" fmla="*/ 0 w 294"/>
                <a:gd name="T21" fmla="*/ 0 h 522"/>
                <a:gd name="T22" fmla="*/ 4 w 294"/>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4" h="522">
                  <a:moveTo>
                    <a:pt x="4" y="0"/>
                  </a:moveTo>
                  <a:lnTo>
                    <a:pt x="293" y="0"/>
                  </a:lnTo>
                  <a:lnTo>
                    <a:pt x="293" y="81"/>
                  </a:lnTo>
                  <a:lnTo>
                    <a:pt x="106" y="81"/>
                  </a:lnTo>
                  <a:lnTo>
                    <a:pt x="106" y="212"/>
                  </a:lnTo>
                  <a:lnTo>
                    <a:pt x="281" y="212"/>
                  </a:lnTo>
                  <a:lnTo>
                    <a:pt x="281" y="293"/>
                  </a:lnTo>
                  <a:lnTo>
                    <a:pt x="106" y="293"/>
                  </a:lnTo>
                  <a:lnTo>
                    <a:pt x="106" y="521"/>
                  </a:lnTo>
                  <a:lnTo>
                    <a:pt x="0" y="521"/>
                  </a:lnTo>
                  <a:lnTo>
                    <a:pt x="0" y="0"/>
                  </a:lnTo>
                  <a:lnTo>
                    <a:pt x="4"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4" name="Freeform 853"/>
            <p:cNvSpPr>
              <a:spLocks noChangeArrowheads="1"/>
            </p:cNvSpPr>
            <p:nvPr/>
          </p:nvSpPr>
          <p:spPr bwMode="auto">
            <a:xfrm>
              <a:off x="2241" y="8586"/>
              <a:ext cx="70" cy="117"/>
            </a:xfrm>
            <a:custGeom>
              <a:avLst/>
              <a:gdLst>
                <a:gd name="T0" fmla="*/ 0 w 311"/>
                <a:gd name="T1" fmla="*/ 0 h 522"/>
                <a:gd name="T2" fmla="*/ 106 w 311"/>
                <a:gd name="T3" fmla="*/ 0 h 522"/>
                <a:gd name="T4" fmla="*/ 106 w 311"/>
                <a:gd name="T5" fmla="*/ 440 h 522"/>
                <a:gd name="T6" fmla="*/ 310 w 311"/>
                <a:gd name="T7" fmla="*/ 440 h 522"/>
                <a:gd name="T8" fmla="*/ 310 w 311"/>
                <a:gd name="T9" fmla="*/ 521 h 522"/>
                <a:gd name="T10" fmla="*/ 0 w 311"/>
                <a:gd name="T11" fmla="*/ 521 h 522"/>
                <a:gd name="T12" fmla="*/ 0 w 311"/>
                <a:gd name="T13" fmla="*/ 0 h 522"/>
              </a:gdLst>
              <a:ahLst/>
              <a:cxnLst>
                <a:cxn ang="0">
                  <a:pos x="T0" y="T1"/>
                </a:cxn>
                <a:cxn ang="0">
                  <a:pos x="T2" y="T3"/>
                </a:cxn>
                <a:cxn ang="0">
                  <a:pos x="T4" y="T5"/>
                </a:cxn>
                <a:cxn ang="0">
                  <a:pos x="T6" y="T7"/>
                </a:cxn>
                <a:cxn ang="0">
                  <a:pos x="T8" y="T9"/>
                </a:cxn>
                <a:cxn ang="0">
                  <a:pos x="T10" y="T11"/>
                </a:cxn>
                <a:cxn ang="0">
                  <a:pos x="T12" y="T13"/>
                </a:cxn>
              </a:cxnLst>
              <a:rect l="0" t="0" r="r" b="b"/>
              <a:pathLst>
                <a:path w="311" h="522">
                  <a:moveTo>
                    <a:pt x="0" y="0"/>
                  </a:moveTo>
                  <a:lnTo>
                    <a:pt x="106" y="0"/>
                  </a:lnTo>
                  <a:lnTo>
                    <a:pt x="106" y="440"/>
                  </a:lnTo>
                  <a:lnTo>
                    <a:pt x="310" y="440"/>
                  </a:lnTo>
                  <a:lnTo>
                    <a:pt x="310" y="521"/>
                  </a:lnTo>
                  <a:lnTo>
                    <a:pt x="0" y="521"/>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5" name="Freeform 854"/>
            <p:cNvSpPr>
              <a:spLocks noChangeArrowheads="1"/>
            </p:cNvSpPr>
            <p:nvPr/>
          </p:nvSpPr>
          <p:spPr bwMode="auto">
            <a:xfrm>
              <a:off x="2323" y="8583"/>
              <a:ext cx="76" cy="122"/>
            </a:xfrm>
            <a:custGeom>
              <a:avLst/>
              <a:gdLst>
                <a:gd name="T0" fmla="*/ 297 w 339"/>
                <a:gd name="T1" fmla="*/ 106 h 542"/>
                <a:gd name="T2" fmla="*/ 191 w 339"/>
                <a:gd name="T3" fmla="*/ 81 h 542"/>
                <a:gd name="T4" fmla="*/ 110 w 339"/>
                <a:gd name="T5" fmla="*/ 154 h 542"/>
                <a:gd name="T6" fmla="*/ 338 w 339"/>
                <a:gd name="T7" fmla="*/ 382 h 542"/>
                <a:gd name="T8" fmla="*/ 142 w 339"/>
                <a:gd name="T9" fmla="*/ 541 h 542"/>
                <a:gd name="T10" fmla="*/ 8 w 339"/>
                <a:gd name="T11" fmla="*/ 521 h 542"/>
                <a:gd name="T12" fmla="*/ 16 w 339"/>
                <a:gd name="T13" fmla="*/ 427 h 542"/>
                <a:gd name="T14" fmla="*/ 134 w 339"/>
                <a:gd name="T15" fmla="*/ 460 h 542"/>
                <a:gd name="T16" fmla="*/ 228 w 339"/>
                <a:gd name="T17" fmla="*/ 391 h 542"/>
                <a:gd name="T18" fmla="*/ 0 w 339"/>
                <a:gd name="T19" fmla="*/ 159 h 542"/>
                <a:gd name="T20" fmla="*/ 183 w 339"/>
                <a:gd name="T21" fmla="*/ 0 h 542"/>
                <a:gd name="T22" fmla="*/ 309 w 339"/>
                <a:gd name="T23" fmla="*/ 20 h 542"/>
                <a:gd name="T24" fmla="*/ 297 w 339"/>
                <a:gd name="T25" fmla="*/ 10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2">
                  <a:moveTo>
                    <a:pt x="297" y="106"/>
                  </a:moveTo>
                  <a:cubicBezTo>
                    <a:pt x="264" y="93"/>
                    <a:pt x="228" y="81"/>
                    <a:pt x="191" y="81"/>
                  </a:cubicBezTo>
                  <a:cubicBezTo>
                    <a:pt x="154" y="81"/>
                    <a:pt x="110" y="97"/>
                    <a:pt x="110" y="154"/>
                  </a:cubicBezTo>
                  <a:cubicBezTo>
                    <a:pt x="110" y="244"/>
                    <a:pt x="338" y="207"/>
                    <a:pt x="338" y="382"/>
                  </a:cubicBezTo>
                  <a:cubicBezTo>
                    <a:pt x="338" y="496"/>
                    <a:pt x="248" y="541"/>
                    <a:pt x="142" y="541"/>
                  </a:cubicBezTo>
                  <a:cubicBezTo>
                    <a:pt x="85" y="541"/>
                    <a:pt x="61" y="533"/>
                    <a:pt x="8" y="521"/>
                  </a:cubicBezTo>
                  <a:lnTo>
                    <a:pt x="16" y="427"/>
                  </a:lnTo>
                  <a:cubicBezTo>
                    <a:pt x="53" y="448"/>
                    <a:pt x="93" y="460"/>
                    <a:pt x="134" y="460"/>
                  </a:cubicBezTo>
                  <a:cubicBezTo>
                    <a:pt x="175" y="460"/>
                    <a:pt x="228" y="439"/>
                    <a:pt x="228" y="391"/>
                  </a:cubicBezTo>
                  <a:cubicBezTo>
                    <a:pt x="228" y="293"/>
                    <a:pt x="0" y="334"/>
                    <a:pt x="0" y="159"/>
                  </a:cubicBezTo>
                  <a:cubicBezTo>
                    <a:pt x="0" y="40"/>
                    <a:pt x="89" y="0"/>
                    <a:pt x="183" y="0"/>
                  </a:cubicBezTo>
                  <a:cubicBezTo>
                    <a:pt x="228" y="0"/>
                    <a:pt x="269" y="4"/>
                    <a:pt x="309" y="20"/>
                  </a:cubicBezTo>
                  <a:lnTo>
                    <a:pt x="297" y="106"/>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6" name="Freeform 855"/>
            <p:cNvSpPr>
              <a:spLocks noChangeArrowheads="1"/>
            </p:cNvSpPr>
            <p:nvPr/>
          </p:nvSpPr>
          <p:spPr bwMode="auto">
            <a:xfrm>
              <a:off x="2456" y="8616"/>
              <a:ext cx="90" cy="87"/>
            </a:xfrm>
            <a:custGeom>
              <a:avLst/>
              <a:gdLst>
                <a:gd name="T0" fmla="*/ 0 w 400"/>
                <a:gd name="T1" fmla="*/ 0 h 388"/>
                <a:gd name="T2" fmla="*/ 106 w 400"/>
                <a:gd name="T3" fmla="*/ 0 h 388"/>
                <a:gd name="T4" fmla="*/ 204 w 400"/>
                <a:gd name="T5" fmla="*/ 281 h 388"/>
                <a:gd name="T6" fmla="*/ 204 w 400"/>
                <a:gd name="T7" fmla="*/ 281 h 388"/>
                <a:gd name="T8" fmla="*/ 297 w 400"/>
                <a:gd name="T9" fmla="*/ 0 h 388"/>
                <a:gd name="T10" fmla="*/ 399 w 400"/>
                <a:gd name="T11" fmla="*/ 0 h 388"/>
                <a:gd name="T12" fmla="*/ 257 w 400"/>
                <a:gd name="T13" fmla="*/ 387 h 388"/>
                <a:gd name="T14" fmla="*/ 143 w 400"/>
                <a:gd name="T15" fmla="*/ 387 h 388"/>
                <a:gd name="T16" fmla="*/ 0 w 400"/>
                <a:gd name="T17"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0" h="388">
                  <a:moveTo>
                    <a:pt x="0" y="0"/>
                  </a:moveTo>
                  <a:lnTo>
                    <a:pt x="106" y="0"/>
                  </a:lnTo>
                  <a:lnTo>
                    <a:pt x="204" y="281"/>
                  </a:lnTo>
                  <a:lnTo>
                    <a:pt x="204" y="281"/>
                  </a:lnTo>
                  <a:lnTo>
                    <a:pt x="297" y="0"/>
                  </a:lnTo>
                  <a:lnTo>
                    <a:pt x="399" y="0"/>
                  </a:lnTo>
                  <a:lnTo>
                    <a:pt x="257" y="387"/>
                  </a:lnTo>
                  <a:lnTo>
                    <a:pt x="143" y="387"/>
                  </a:lnTo>
                  <a:lnTo>
                    <a:pt x="0" y="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7" name="Freeform 856"/>
            <p:cNvSpPr>
              <a:spLocks noChangeArrowheads="1"/>
            </p:cNvSpPr>
            <p:nvPr/>
          </p:nvSpPr>
          <p:spPr bwMode="auto">
            <a:xfrm>
              <a:off x="2555" y="8614"/>
              <a:ext cx="78" cy="91"/>
            </a:xfrm>
            <a:custGeom>
              <a:avLst/>
              <a:gdLst>
                <a:gd name="T0" fmla="*/ 41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6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1 w 347"/>
                <a:gd name="T33" fmla="*/ 29 h 404"/>
                <a:gd name="T34" fmla="*/ 159 w 347"/>
                <a:gd name="T35" fmla="*/ 330 h 404"/>
                <a:gd name="T36" fmla="*/ 228 w 347"/>
                <a:gd name="T37" fmla="*/ 297 h 404"/>
                <a:gd name="T38" fmla="*/ 248 w 347"/>
                <a:gd name="T39" fmla="*/ 216 h 404"/>
                <a:gd name="T40" fmla="*/ 203 w 347"/>
                <a:gd name="T41" fmla="*/ 216 h 404"/>
                <a:gd name="T42" fmla="*/ 93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9"/>
                  </a:moveTo>
                  <a:cubicBezTo>
                    <a:pt x="81" y="12"/>
                    <a:pt x="130" y="0"/>
                    <a:pt x="175" y="0"/>
                  </a:cubicBezTo>
                  <a:cubicBezTo>
                    <a:pt x="293" y="0"/>
                    <a:pt x="342" y="49"/>
                    <a:pt x="342" y="163"/>
                  </a:cubicBezTo>
                  <a:lnTo>
                    <a:pt x="342" y="212"/>
                  </a:lnTo>
                  <a:cubicBezTo>
                    <a:pt x="342" y="253"/>
                    <a:pt x="342" y="281"/>
                    <a:pt x="342" y="310"/>
                  </a:cubicBezTo>
                  <a:cubicBezTo>
                    <a:pt x="342" y="338"/>
                    <a:pt x="346" y="367"/>
                    <a:pt x="346" y="395"/>
                  </a:cubicBezTo>
                  <a:lnTo>
                    <a:pt x="256" y="395"/>
                  </a:lnTo>
                  <a:cubicBezTo>
                    <a:pt x="252" y="375"/>
                    <a:pt x="252" y="350"/>
                    <a:pt x="252" y="338"/>
                  </a:cubicBezTo>
                  <a:lnTo>
                    <a:pt x="252" y="338"/>
                  </a:lnTo>
                  <a:cubicBezTo>
                    <a:pt x="228" y="379"/>
                    <a:pt x="179" y="403"/>
                    <a:pt x="134" y="403"/>
                  </a:cubicBezTo>
                  <a:cubicBezTo>
                    <a:pt x="65" y="403"/>
                    <a:pt x="0" y="363"/>
                    <a:pt x="0" y="289"/>
                  </a:cubicBezTo>
                  <a:cubicBezTo>
                    <a:pt x="0" y="232"/>
                    <a:pt x="28" y="200"/>
                    <a:pt x="65" y="179"/>
                  </a:cubicBezTo>
                  <a:cubicBezTo>
                    <a:pt x="102" y="159"/>
                    <a:pt x="155" y="155"/>
                    <a:pt x="195" y="155"/>
                  </a:cubicBezTo>
                  <a:lnTo>
                    <a:pt x="252" y="155"/>
                  </a:lnTo>
                  <a:cubicBezTo>
                    <a:pt x="252" y="94"/>
                    <a:pt x="224" y="73"/>
                    <a:pt x="167" y="73"/>
                  </a:cubicBezTo>
                  <a:cubicBezTo>
                    <a:pt x="126" y="73"/>
                    <a:pt x="81" y="90"/>
                    <a:pt x="49" y="114"/>
                  </a:cubicBezTo>
                  <a:lnTo>
                    <a:pt x="41" y="29"/>
                  </a:lnTo>
                  <a:close/>
                  <a:moveTo>
                    <a:pt x="159" y="330"/>
                  </a:moveTo>
                  <a:cubicBezTo>
                    <a:pt x="191" y="330"/>
                    <a:pt x="212" y="318"/>
                    <a:pt x="228" y="297"/>
                  </a:cubicBezTo>
                  <a:cubicBezTo>
                    <a:pt x="244" y="277"/>
                    <a:pt x="248" y="249"/>
                    <a:pt x="248" y="216"/>
                  </a:cubicBezTo>
                  <a:lnTo>
                    <a:pt x="203" y="216"/>
                  </a:lnTo>
                  <a:cubicBezTo>
                    <a:pt x="159" y="216"/>
                    <a:pt x="93" y="224"/>
                    <a:pt x="93" y="281"/>
                  </a:cubicBezTo>
                  <a:cubicBezTo>
                    <a:pt x="93" y="318"/>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8" name="Freeform 857"/>
            <p:cNvSpPr>
              <a:spLocks noChangeArrowheads="1"/>
            </p:cNvSpPr>
            <p:nvPr/>
          </p:nvSpPr>
          <p:spPr bwMode="auto">
            <a:xfrm>
              <a:off x="2648" y="8615"/>
              <a:ext cx="66" cy="91"/>
            </a:xfrm>
            <a:custGeom>
              <a:avLst/>
              <a:gdLst>
                <a:gd name="T0" fmla="*/ 277 w 294"/>
                <a:gd name="T1" fmla="*/ 90 h 404"/>
                <a:gd name="T2" fmla="*/ 208 w 294"/>
                <a:gd name="T3" fmla="*/ 78 h 404"/>
                <a:gd name="T4" fmla="*/ 106 w 294"/>
                <a:gd name="T5" fmla="*/ 200 h 404"/>
                <a:gd name="T6" fmla="*/ 212 w 294"/>
                <a:gd name="T7" fmla="*/ 326 h 404"/>
                <a:gd name="T8" fmla="*/ 289 w 294"/>
                <a:gd name="T9" fmla="*/ 310 h 404"/>
                <a:gd name="T10" fmla="*/ 293 w 294"/>
                <a:gd name="T11" fmla="*/ 391 h 404"/>
                <a:gd name="T12" fmla="*/ 191 w 294"/>
                <a:gd name="T13" fmla="*/ 403 h 404"/>
                <a:gd name="T14" fmla="*/ 0 w 294"/>
                <a:gd name="T15" fmla="*/ 200 h 404"/>
                <a:gd name="T16" fmla="*/ 187 w 294"/>
                <a:gd name="T17" fmla="*/ 0 h 404"/>
                <a:gd name="T18" fmla="*/ 285 w 294"/>
                <a:gd name="T19" fmla="*/ 12 h 404"/>
                <a:gd name="T20" fmla="*/ 277 w 294"/>
                <a:gd name="T21"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4" h="404">
                  <a:moveTo>
                    <a:pt x="277" y="90"/>
                  </a:moveTo>
                  <a:cubicBezTo>
                    <a:pt x="261" y="82"/>
                    <a:pt x="240" y="78"/>
                    <a:pt x="208" y="78"/>
                  </a:cubicBezTo>
                  <a:cubicBezTo>
                    <a:pt x="147" y="78"/>
                    <a:pt x="106" y="126"/>
                    <a:pt x="106" y="200"/>
                  </a:cubicBezTo>
                  <a:cubicBezTo>
                    <a:pt x="106" y="269"/>
                    <a:pt x="139" y="326"/>
                    <a:pt x="212" y="326"/>
                  </a:cubicBezTo>
                  <a:cubicBezTo>
                    <a:pt x="240" y="326"/>
                    <a:pt x="273" y="314"/>
                    <a:pt x="289" y="310"/>
                  </a:cubicBezTo>
                  <a:lnTo>
                    <a:pt x="293" y="391"/>
                  </a:lnTo>
                  <a:cubicBezTo>
                    <a:pt x="265" y="399"/>
                    <a:pt x="232" y="403"/>
                    <a:pt x="191" y="403"/>
                  </a:cubicBezTo>
                  <a:cubicBezTo>
                    <a:pt x="65" y="403"/>
                    <a:pt x="0" y="318"/>
                    <a:pt x="0" y="200"/>
                  </a:cubicBezTo>
                  <a:cubicBezTo>
                    <a:pt x="0" y="90"/>
                    <a:pt x="65" y="0"/>
                    <a:pt x="187" y="0"/>
                  </a:cubicBezTo>
                  <a:cubicBezTo>
                    <a:pt x="228" y="0"/>
                    <a:pt x="257" y="4"/>
                    <a:pt x="285" y="12"/>
                  </a:cubicBezTo>
                  <a:lnTo>
                    <a:pt x="277"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9" name="Freeform 858"/>
            <p:cNvSpPr>
              <a:spLocks noChangeArrowheads="1"/>
            </p:cNvSpPr>
            <p:nvPr/>
          </p:nvSpPr>
          <p:spPr bwMode="auto">
            <a:xfrm>
              <a:off x="2725" y="8614"/>
              <a:ext cx="78" cy="91"/>
            </a:xfrm>
            <a:custGeom>
              <a:avLst/>
              <a:gdLst>
                <a:gd name="T0" fmla="*/ 41 w 347"/>
                <a:gd name="T1" fmla="*/ 29 h 404"/>
                <a:gd name="T2" fmla="*/ 175 w 347"/>
                <a:gd name="T3" fmla="*/ 0 h 404"/>
                <a:gd name="T4" fmla="*/ 342 w 347"/>
                <a:gd name="T5" fmla="*/ 163 h 404"/>
                <a:gd name="T6" fmla="*/ 342 w 347"/>
                <a:gd name="T7" fmla="*/ 212 h 404"/>
                <a:gd name="T8" fmla="*/ 342 w 347"/>
                <a:gd name="T9" fmla="*/ 310 h 404"/>
                <a:gd name="T10" fmla="*/ 346 w 347"/>
                <a:gd name="T11" fmla="*/ 395 h 404"/>
                <a:gd name="T12" fmla="*/ 257 w 347"/>
                <a:gd name="T13" fmla="*/ 395 h 404"/>
                <a:gd name="T14" fmla="*/ 252 w 347"/>
                <a:gd name="T15" fmla="*/ 338 h 404"/>
                <a:gd name="T16" fmla="*/ 252 w 347"/>
                <a:gd name="T17" fmla="*/ 338 h 404"/>
                <a:gd name="T18" fmla="*/ 134 w 347"/>
                <a:gd name="T19" fmla="*/ 403 h 404"/>
                <a:gd name="T20" fmla="*/ 0 w 347"/>
                <a:gd name="T21" fmla="*/ 289 h 404"/>
                <a:gd name="T22" fmla="*/ 65 w 347"/>
                <a:gd name="T23" fmla="*/ 179 h 404"/>
                <a:gd name="T24" fmla="*/ 195 w 347"/>
                <a:gd name="T25" fmla="*/ 155 h 404"/>
                <a:gd name="T26" fmla="*/ 252 w 347"/>
                <a:gd name="T27" fmla="*/ 155 h 404"/>
                <a:gd name="T28" fmla="*/ 167 w 347"/>
                <a:gd name="T29" fmla="*/ 73 h 404"/>
                <a:gd name="T30" fmla="*/ 49 w 347"/>
                <a:gd name="T31" fmla="*/ 114 h 404"/>
                <a:gd name="T32" fmla="*/ 41 w 347"/>
                <a:gd name="T33" fmla="*/ 29 h 404"/>
                <a:gd name="T34" fmla="*/ 159 w 347"/>
                <a:gd name="T35" fmla="*/ 330 h 404"/>
                <a:gd name="T36" fmla="*/ 228 w 347"/>
                <a:gd name="T37" fmla="*/ 297 h 404"/>
                <a:gd name="T38" fmla="*/ 248 w 347"/>
                <a:gd name="T39" fmla="*/ 216 h 404"/>
                <a:gd name="T40" fmla="*/ 204 w 347"/>
                <a:gd name="T41" fmla="*/ 216 h 404"/>
                <a:gd name="T42" fmla="*/ 94 w 347"/>
                <a:gd name="T43" fmla="*/ 281 h 404"/>
                <a:gd name="T44" fmla="*/ 159 w 347"/>
                <a:gd name="T45" fmla="*/ 33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7" h="404">
                  <a:moveTo>
                    <a:pt x="41" y="29"/>
                  </a:moveTo>
                  <a:cubicBezTo>
                    <a:pt x="81" y="12"/>
                    <a:pt x="130" y="0"/>
                    <a:pt x="175" y="0"/>
                  </a:cubicBezTo>
                  <a:cubicBezTo>
                    <a:pt x="293" y="0"/>
                    <a:pt x="342" y="49"/>
                    <a:pt x="342" y="163"/>
                  </a:cubicBezTo>
                  <a:lnTo>
                    <a:pt x="342" y="212"/>
                  </a:lnTo>
                  <a:cubicBezTo>
                    <a:pt x="342" y="253"/>
                    <a:pt x="342" y="281"/>
                    <a:pt x="342" y="310"/>
                  </a:cubicBezTo>
                  <a:cubicBezTo>
                    <a:pt x="342" y="338"/>
                    <a:pt x="346" y="367"/>
                    <a:pt x="346" y="395"/>
                  </a:cubicBezTo>
                  <a:lnTo>
                    <a:pt x="257" y="395"/>
                  </a:lnTo>
                  <a:cubicBezTo>
                    <a:pt x="252" y="375"/>
                    <a:pt x="252" y="350"/>
                    <a:pt x="252" y="338"/>
                  </a:cubicBezTo>
                  <a:lnTo>
                    <a:pt x="252" y="338"/>
                  </a:lnTo>
                  <a:cubicBezTo>
                    <a:pt x="228" y="379"/>
                    <a:pt x="179" y="403"/>
                    <a:pt x="134" y="403"/>
                  </a:cubicBezTo>
                  <a:cubicBezTo>
                    <a:pt x="65" y="403"/>
                    <a:pt x="0" y="363"/>
                    <a:pt x="0" y="289"/>
                  </a:cubicBezTo>
                  <a:cubicBezTo>
                    <a:pt x="0" y="232"/>
                    <a:pt x="28" y="200"/>
                    <a:pt x="65" y="179"/>
                  </a:cubicBezTo>
                  <a:cubicBezTo>
                    <a:pt x="101" y="159"/>
                    <a:pt x="155" y="155"/>
                    <a:pt x="195" y="155"/>
                  </a:cubicBezTo>
                  <a:lnTo>
                    <a:pt x="252" y="155"/>
                  </a:lnTo>
                  <a:cubicBezTo>
                    <a:pt x="252" y="94"/>
                    <a:pt x="224" y="73"/>
                    <a:pt x="167" y="73"/>
                  </a:cubicBezTo>
                  <a:cubicBezTo>
                    <a:pt x="126" y="73"/>
                    <a:pt x="81" y="90"/>
                    <a:pt x="49" y="114"/>
                  </a:cubicBezTo>
                  <a:lnTo>
                    <a:pt x="41" y="29"/>
                  </a:lnTo>
                  <a:close/>
                  <a:moveTo>
                    <a:pt x="159" y="330"/>
                  </a:moveTo>
                  <a:cubicBezTo>
                    <a:pt x="191" y="330"/>
                    <a:pt x="212" y="318"/>
                    <a:pt x="228" y="297"/>
                  </a:cubicBezTo>
                  <a:cubicBezTo>
                    <a:pt x="244" y="277"/>
                    <a:pt x="248" y="249"/>
                    <a:pt x="248" y="216"/>
                  </a:cubicBezTo>
                  <a:lnTo>
                    <a:pt x="204" y="216"/>
                  </a:lnTo>
                  <a:cubicBezTo>
                    <a:pt x="159" y="216"/>
                    <a:pt x="94" y="224"/>
                    <a:pt x="94" y="281"/>
                  </a:cubicBezTo>
                  <a:cubicBezTo>
                    <a:pt x="94" y="318"/>
                    <a:pt x="122" y="330"/>
                    <a:pt x="159" y="330"/>
                  </a:cubicBezTo>
                  <a:close/>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60" name="Freeform 859"/>
            <p:cNvSpPr>
              <a:spLocks noChangeArrowheads="1"/>
            </p:cNvSpPr>
            <p:nvPr/>
          </p:nvSpPr>
          <p:spPr bwMode="auto">
            <a:xfrm>
              <a:off x="2825" y="8614"/>
              <a:ext cx="79" cy="89"/>
            </a:xfrm>
            <a:custGeom>
              <a:avLst/>
              <a:gdLst>
                <a:gd name="T0" fmla="*/ 0 w 351"/>
                <a:gd name="T1" fmla="*/ 8 h 396"/>
                <a:gd name="T2" fmla="*/ 93 w 351"/>
                <a:gd name="T3" fmla="*/ 8 h 396"/>
                <a:gd name="T4" fmla="*/ 93 w 351"/>
                <a:gd name="T5" fmla="*/ 61 h 396"/>
                <a:gd name="T6" fmla="*/ 93 w 351"/>
                <a:gd name="T7" fmla="*/ 61 h 396"/>
                <a:gd name="T8" fmla="*/ 220 w 351"/>
                <a:gd name="T9" fmla="*/ 0 h 396"/>
                <a:gd name="T10" fmla="*/ 350 w 351"/>
                <a:gd name="T11" fmla="*/ 151 h 396"/>
                <a:gd name="T12" fmla="*/ 350 w 351"/>
                <a:gd name="T13" fmla="*/ 395 h 396"/>
                <a:gd name="T14" fmla="*/ 248 w 351"/>
                <a:gd name="T15" fmla="*/ 395 h 396"/>
                <a:gd name="T16" fmla="*/ 248 w 351"/>
                <a:gd name="T17" fmla="*/ 187 h 396"/>
                <a:gd name="T18" fmla="*/ 183 w 351"/>
                <a:gd name="T19" fmla="*/ 78 h 396"/>
                <a:gd name="T20" fmla="*/ 93 w 351"/>
                <a:gd name="T21" fmla="*/ 204 h 396"/>
                <a:gd name="T22" fmla="*/ 93 w 351"/>
                <a:gd name="T23" fmla="*/ 391 h 396"/>
                <a:gd name="T24" fmla="*/ 0 w 351"/>
                <a:gd name="T25" fmla="*/ 391 h 396"/>
                <a:gd name="T26" fmla="*/ 0 w 351"/>
                <a:gd name="T27" fmla="*/ 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1" h="396">
                  <a:moveTo>
                    <a:pt x="0" y="8"/>
                  </a:moveTo>
                  <a:lnTo>
                    <a:pt x="93" y="8"/>
                  </a:lnTo>
                  <a:lnTo>
                    <a:pt x="93" y="61"/>
                  </a:lnTo>
                  <a:lnTo>
                    <a:pt x="93" y="61"/>
                  </a:lnTo>
                  <a:cubicBezTo>
                    <a:pt x="126" y="16"/>
                    <a:pt x="167" y="0"/>
                    <a:pt x="220" y="0"/>
                  </a:cubicBezTo>
                  <a:cubicBezTo>
                    <a:pt x="309" y="0"/>
                    <a:pt x="350" y="65"/>
                    <a:pt x="350" y="151"/>
                  </a:cubicBezTo>
                  <a:lnTo>
                    <a:pt x="350" y="395"/>
                  </a:lnTo>
                  <a:lnTo>
                    <a:pt x="248" y="395"/>
                  </a:lnTo>
                  <a:lnTo>
                    <a:pt x="248" y="187"/>
                  </a:lnTo>
                  <a:cubicBezTo>
                    <a:pt x="248" y="139"/>
                    <a:pt x="248" y="78"/>
                    <a:pt x="183" y="78"/>
                  </a:cubicBezTo>
                  <a:cubicBezTo>
                    <a:pt x="110" y="78"/>
                    <a:pt x="93" y="155"/>
                    <a:pt x="93" y="204"/>
                  </a:cubicBezTo>
                  <a:lnTo>
                    <a:pt x="93" y="391"/>
                  </a:lnTo>
                  <a:lnTo>
                    <a:pt x="0" y="391"/>
                  </a:lnTo>
                  <a:lnTo>
                    <a:pt x="0" y="8"/>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61" name="Freeform 860"/>
            <p:cNvSpPr>
              <a:spLocks noChangeArrowheads="1"/>
            </p:cNvSpPr>
            <p:nvPr/>
          </p:nvSpPr>
          <p:spPr bwMode="auto">
            <a:xfrm>
              <a:off x="2923" y="8615"/>
              <a:ext cx="66" cy="91"/>
            </a:xfrm>
            <a:custGeom>
              <a:avLst/>
              <a:gdLst>
                <a:gd name="T0" fmla="*/ 277 w 295"/>
                <a:gd name="T1" fmla="*/ 90 h 404"/>
                <a:gd name="T2" fmla="*/ 208 w 295"/>
                <a:gd name="T3" fmla="*/ 78 h 404"/>
                <a:gd name="T4" fmla="*/ 106 w 295"/>
                <a:gd name="T5" fmla="*/ 200 h 404"/>
                <a:gd name="T6" fmla="*/ 212 w 295"/>
                <a:gd name="T7" fmla="*/ 326 h 404"/>
                <a:gd name="T8" fmla="*/ 289 w 295"/>
                <a:gd name="T9" fmla="*/ 310 h 404"/>
                <a:gd name="T10" fmla="*/ 294 w 295"/>
                <a:gd name="T11" fmla="*/ 391 h 404"/>
                <a:gd name="T12" fmla="*/ 192 w 295"/>
                <a:gd name="T13" fmla="*/ 403 h 404"/>
                <a:gd name="T14" fmla="*/ 0 w 295"/>
                <a:gd name="T15" fmla="*/ 200 h 404"/>
                <a:gd name="T16" fmla="*/ 188 w 295"/>
                <a:gd name="T17" fmla="*/ 0 h 404"/>
                <a:gd name="T18" fmla="*/ 285 w 295"/>
                <a:gd name="T19" fmla="*/ 12 h 404"/>
                <a:gd name="T20" fmla="*/ 277 w 295"/>
                <a:gd name="T21" fmla="*/ 9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5" h="404">
                  <a:moveTo>
                    <a:pt x="277" y="90"/>
                  </a:moveTo>
                  <a:cubicBezTo>
                    <a:pt x="261" y="82"/>
                    <a:pt x="241" y="78"/>
                    <a:pt x="208" y="78"/>
                  </a:cubicBezTo>
                  <a:cubicBezTo>
                    <a:pt x="147" y="78"/>
                    <a:pt x="106" y="126"/>
                    <a:pt x="106" y="200"/>
                  </a:cubicBezTo>
                  <a:cubicBezTo>
                    <a:pt x="106" y="269"/>
                    <a:pt x="139" y="326"/>
                    <a:pt x="212" y="326"/>
                  </a:cubicBezTo>
                  <a:cubicBezTo>
                    <a:pt x="241" y="326"/>
                    <a:pt x="273" y="314"/>
                    <a:pt x="289" y="310"/>
                  </a:cubicBezTo>
                  <a:lnTo>
                    <a:pt x="294" y="391"/>
                  </a:lnTo>
                  <a:cubicBezTo>
                    <a:pt x="265" y="399"/>
                    <a:pt x="232" y="403"/>
                    <a:pt x="192" y="403"/>
                  </a:cubicBezTo>
                  <a:cubicBezTo>
                    <a:pt x="66" y="403"/>
                    <a:pt x="0" y="318"/>
                    <a:pt x="0" y="200"/>
                  </a:cubicBezTo>
                  <a:cubicBezTo>
                    <a:pt x="0" y="90"/>
                    <a:pt x="66" y="0"/>
                    <a:pt x="188" y="0"/>
                  </a:cubicBezTo>
                  <a:cubicBezTo>
                    <a:pt x="228" y="0"/>
                    <a:pt x="257" y="4"/>
                    <a:pt x="285" y="12"/>
                  </a:cubicBezTo>
                  <a:lnTo>
                    <a:pt x="277" y="90"/>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62" name="Freeform 861"/>
            <p:cNvSpPr>
              <a:spLocks noChangeArrowheads="1"/>
            </p:cNvSpPr>
            <p:nvPr/>
          </p:nvSpPr>
          <p:spPr bwMode="auto">
            <a:xfrm>
              <a:off x="2996" y="8616"/>
              <a:ext cx="89" cy="125"/>
            </a:xfrm>
            <a:custGeom>
              <a:avLst/>
              <a:gdLst>
                <a:gd name="T0" fmla="*/ 200 w 396"/>
                <a:gd name="T1" fmla="*/ 281 h 555"/>
                <a:gd name="T2" fmla="*/ 200 w 396"/>
                <a:gd name="T3" fmla="*/ 281 h 555"/>
                <a:gd name="T4" fmla="*/ 293 w 396"/>
                <a:gd name="T5" fmla="*/ 0 h 555"/>
                <a:gd name="T6" fmla="*/ 395 w 396"/>
                <a:gd name="T7" fmla="*/ 0 h 555"/>
                <a:gd name="T8" fmla="*/ 248 w 396"/>
                <a:gd name="T9" fmla="*/ 383 h 555"/>
                <a:gd name="T10" fmla="*/ 90 w 396"/>
                <a:gd name="T11" fmla="*/ 554 h 555"/>
                <a:gd name="T12" fmla="*/ 20 w 396"/>
                <a:gd name="T13" fmla="*/ 542 h 555"/>
                <a:gd name="T14" fmla="*/ 29 w 396"/>
                <a:gd name="T15" fmla="*/ 469 h 555"/>
                <a:gd name="T16" fmla="*/ 81 w 396"/>
                <a:gd name="T17" fmla="*/ 477 h 555"/>
                <a:gd name="T18" fmla="*/ 147 w 396"/>
                <a:gd name="T19" fmla="*/ 407 h 555"/>
                <a:gd name="T20" fmla="*/ 0 w 396"/>
                <a:gd name="T21" fmla="*/ 0 h 555"/>
                <a:gd name="T22" fmla="*/ 110 w 396"/>
                <a:gd name="T23" fmla="*/ 0 h 555"/>
                <a:gd name="T24" fmla="*/ 200 w 396"/>
                <a:gd name="T25" fmla="*/ 28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555">
                  <a:moveTo>
                    <a:pt x="200" y="281"/>
                  </a:moveTo>
                  <a:lnTo>
                    <a:pt x="200" y="281"/>
                  </a:lnTo>
                  <a:lnTo>
                    <a:pt x="293" y="0"/>
                  </a:lnTo>
                  <a:lnTo>
                    <a:pt x="395" y="0"/>
                  </a:lnTo>
                  <a:lnTo>
                    <a:pt x="248" y="383"/>
                  </a:lnTo>
                  <a:cubicBezTo>
                    <a:pt x="216" y="469"/>
                    <a:pt x="191" y="554"/>
                    <a:pt x="90" y="554"/>
                  </a:cubicBezTo>
                  <a:cubicBezTo>
                    <a:pt x="65" y="554"/>
                    <a:pt x="41" y="550"/>
                    <a:pt x="20" y="542"/>
                  </a:cubicBezTo>
                  <a:lnTo>
                    <a:pt x="29" y="469"/>
                  </a:lnTo>
                  <a:cubicBezTo>
                    <a:pt x="41" y="473"/>
                    <a:pt x="57" y="477"/>
                    <a:pt x="81" y="477"/>
                  </a:cubicBezTo>
                  <a:cubicBezTo>
                    <a:pt x="122" y="477"/>
                    <a:pt x="147" y="448"/>
                    <a:pt x="147" y="407"/>
                  </a:cubicBezTo>
                  <a:lnTo>
                    <a:pt x="0" y="0"/>
                  </a:lnTo>
                  <a:lnTo>
                    <a:pt x="110" y="0"/>
                  </a:lnTo>
                  <a:lnTo>
                    <a:pt x="200" y="281"/>
                  </a:lnTo>
                </a:path>
              </a:pathLst>
            </a:custGeom>
            <a:solidFill>
              <a:srgbClr val="000000"/>
            </a:solidFill>
            <a:ln>
              <a:noFill/>
            </a:ln>
            <a:effectLst/>
            <a:extLst>
              <a:ext uri="{91240B29-F687-4F45-9708-019B960494DF}">
                <a14:hiddenLine xmlns:a14="http://schemas.microsoft.com/office/drawing/2010/main" w="9525" cap="flat">
                  <a:solidFill>
                    <a:srgbClr val="4E92AA"/>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655700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Data-Based Decision Making</a:t>
            </a:r>
            <a:br>
              <a:rPr lang="en-US" dirty="0"/>
            </a:br>
            <a:endParaRPr lang="en-US" dirty="0"/>
          </a:p>
        </p:txBody>
      </p:sp>
      <p:sp>
        <p:nvSpPr>
          <p:cNvPr id="3" name="Text Placeholder 2"/>
          <p:cNvSpPr>
            <a:spLocks noGrp="1"/>
          </p:cNvSpPr>
          <p:nvPr>
            <p:ph type="body" idx="1"/>
          </p:nvPr>
        </p:nvSpPr>
        <p:spPr/>
        <p:txBody>
          <a:bodyPr/>
          <a:lstStyle/>
          <a:p>
            <a:r>
              <a:rPr lang="en-US" dirty="0"/>
              <a:t>Understanding your organization’s data</a:t>
            </a:r>
          </a:p>
        </p:txBody>
      </p:sp>
    </p:spTree>
    <p:extLst>
      <p:ext uri="{BB962C8B-B14F-4D97-AF65-F5344CB8AC3E}">
        <p14:creationId xmlns:p14="http://schemas.microsoft.com/office/powerpoint/2010/main" val="1207758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DF7232B-7909-FA4E-A8D2-824734798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0216" y="1450685"/>
            <a:ext cx="2097548" cy="1733119"/>
          </a:xfrm>
          <a:prstGeom prst="rect">
            <a:avLst/>
          </a:prstGeom>
        </p:spPr>
      </p:pic>
      <p:sp>
        <p:nvSpPr>
          <p:cNvPr id="4" name="Title 3">
            <a:extLst>
              <a:ext uri="{FF2B5EF4-FFF2-40B4-BE49-F238E27FC236}">
                <a16:creationId xmlns:a16="http://schemas.microsoft.com/office/drawing/2014/main" id="{C4FF2830-B8F7-8745-BBAD-3D8614BB5DFA}"/>
              </a:ext>
            </a:extLst>
          </p:cNvPr>
          <p:cNvSpPr>
            <a:spLocks noGrp="1"/>
          </p:cNvSpPr>
          <p:nvPr>
            <p:ph type="title"/>
          </p:nvPr>
        </p:nvSpPr>
        <p:spPr/>
        <p:txBody>
          <a:bodyPr/>
          <a:lstStyle/>
          <a:p>
            <a:r>
              <a:rPr lang="en-US" dirty="0">
                <a:latin typeface="Open Sans Light"/>
              </a:rPr>
              <a:t>Data we might use for decision-making</a:t>
            </a:r>
          </a:p>
        </p:txBody>
      </p:sp>
      <p:pic>
        <p:nvPicPr>
          <p:cNvPr id="7" name="Content Placeholder 6">
            <a:extLst>
              <a:ext uri="{FF2B5EF4-FFF2-40B4-BE49-F238E27FC236}">
                <a16:creationId xmlns:a16="http://schemas.microsoft.com/office/drawing/2014/main" id="{117D9AE0-64F7-D64F-93E3-76E329B34FF9}"/>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688263" y="3249358"/>
            <a:ext cx="4468427" cy="3095770"/>
          </a:xfrm>
        </p:spPr>
      </p:pic>
      <p:pic>
        <p:nvPicPr>
          <p:cNvPr id="11" name="Picture 10">
            <a:extLst>
              <a:ext uri="{FF2B5EF4-FFF2-40B4-BE49-F238E27FC236}">
                <a16:creationId xmlns:a16="http://schemas.microsoft.com/office/drawing/2014/main" id="{755F94E8-1005-4A4F-A242-A8D77F2FECC5}"/>
              </a:ext>
            </a:extLst>
          </p:cNvPr>
          <p:cNvPicPr>
            <a:picLocks noChangeAspect="1"/>
          </p:cNvPicPr>
          <p:nvPr/>
        </p:nvPicPr>
        <p:blipFill rotWithShape="1">
          <a:blip r:embed="rId5">
            <a:extLst>
              <a:ext uri="{28A0092B-C50C-407E-A947-70E740481C1C}">
                <a14:useLocalDpi xmlns:a14="http://schemas.microsoft.com/office/drawing/2010/main" val="0"/>
              </a:ext>
            </a:extLst>
          </a:blip>
          <a:srcRect t="17236" b="4715"/>
          <a:stretch/>
        </p:blipFill>
        <p:spPr>
          <a:xfrm>
            <a:off x="8517284" y="1951709"/>
            <a:ext cx="3171584" cy="3713626"/>
          </a:xfrm>
          <a:prstGeom prst="rect">
            <a:avLst/>
          </a:prstGeom>
        </p:spPr>
      </p:pic>
      <p:pic>
        <p:nvPicPr>
          <p:cNvPr id="9" name="Picture 8">
            <a:extLst>
              <a:ext uri="{FF2B5EF4-FFF2-40B4-BE49-F238E27FC236}">
                <a16:creationId xmlns:a16="http://schemas.microsoft.com/office/drawing/2014/main" id="{77BD162E-C47B-4945-B84A-0B0427A620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841" y="1931774"/>
            <a:ext cx="2340824" cy="3848603"/>
          </a:xfrm>
          <a:prstGeom prst="rect">
            <a:avLst/>
          </a:prstGeom>
        </p:spPr>
      </p:pic>
    </p:spTree>
    <p:extLst>
      <p:ext uri="{BB962C8B-B14F-4D97-AF65-F5344CB8AC3E}">
        <p14:creationId xmlns:p14="http://schemas.microsoft.com/office/powerpoint/2010/main" val="111223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C94B-76B8-FF47-843B-B153C766ABA7}"/>
              </a:ext>
            </a:extLst>
          </p:cNvPr>
          <p:cNvSpPr>
            <a:spLocks noGrp="1"/>
          </p:cNvSpPr>
          <p:nvPr>
            <p:ph type="title"/>
          </p:nvPr>
        </p:nvSpPr>
        <p:spPr/>
        <p:txBody>
          <a:bodyPr>
            <a:normAutofit/>
          </a:bodyPr>
          <a:lstStyle/>
          <a:p>
            <a:r>
              <a:rPr lang="en-US" sz="3200" dirty="0">
                <a:latin typeface="Open Sans"/>
              </a:rPr>
              <a:t>Understanding Direct Support Workforce Data</a:t>
            </a:r>
            <a:endParaRPr lang="en-US"/>
          </a:p>
        </p:txBody>
      </p:sp>
      <p:pic>
        <p:nvPicPr>
          <p:cNvPr id="4" name="Picture 3" descr="Human stick figures in a rowillystrating different sizes and shapes. ">
            <a:extLst>
              <a:ext uri="{FF2B5EF4-FFF2-40B4-BE49-F238E27FC236}">
                <a16:creationId xmlns:a16="http://schemas.microsoft.com/office/drawing/2014/main" id="{04EBC833-829E-B642-AE56-0E45FF2AED58}"/>
              </a:ext>
            </a:extLst>
          </p:cNvPr>
          <p:cNvPicPr>
            <a:picLocks noChangeAspect="1"/>
          </p:cNvPicPr>
          <p:nvPr/>
        </p:nvPicPr>
        <p:blipFill rotWithShape="1">
          <a:blip r:embed="rId3"/>
          <a:srcRect t="23834" b="42950"/>
          <a:stretch/>
        </p:blipFill>
        <p:spPr>
          <a:xfrm>
            <a:off x="0" y="2043455"/>
            <a:ext cx="11296673" cy="1651000"/>
          </a:xfrm>
          <a:prstGeom prst="rect">
            <a:avLst/>
          </a:prstGeom>
        </p:spPr>
      </p:pic>
      <p:pic>
        <p:nvPicPr>
          <p:cNvPr id="9" name="Picture 4" descr="Image result for nci national core indicators">
            <a:extLst>
              <a:ext uri="{FF2B5EF4-FFF2-40B4-BE49-F238E27FC236}">
                <a16:creationId xmlns:a16="http://schemas.microsoft.com/office/drawing/2014/main" id="{40C2BC5D-0F5C-C64F-A7F8-6D5AF2EA8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7563" y="4694502"/>
            <a:ext cx="2234709" cy="774700"/>
          </a:xfrm>
          <a:prstGeom prst="rect">
            <a:avLst/>
          </a:prstGeom>
          <a:solidFill>
            <a:schemeClr val="bg1"/>
          </a:solidFill>
        </p:spPr>
      </p:pic>
      <p:sp>
        <p:nvSpPr>
          <p:cNvPr id="11" name="TextBox 10">
            <a:extLst>
              <a:ext uri="{FF2B5EF4-FFF2-40B4-BE49-F238E27FC236}">
                <a16:creationId xmlns:a16="http://schemas.microsoft.com/office/drawing/2014/main" id="{E61D87FF-32F0-7A4B-926D-CE9E16D9B931}"/>
              </a:ext>
            </a:extLst>
          </p:cNvPr>
          <p:cNvSpPr txBox="1"/>
          <p:nvPr/>
        </p:nvSpPr>
        <p:spPr>
          <a:xfrm>
            <a:off x="1053642" y="5547666"/>
            <a:ext cx="2695033" cy="923330"/>
          </a:xfrm>
          <a:prstGeom prst="rect">
            <a:avLst/>
          </a:prstGeom>
          <a:noFill/>
        </p:spPr>
        <p:txBody>
          <a:bodyPr wrap="none" rtlCol="0">
            <a:spAutoFit/>
          </a:bodyPr>
          <a:lstStyle/>
          <a:p>
            <a:pPr marL="285750" indent="-285750">
              <a:buFont typeface="Arial" panose="020B0604020202020204" pitchFamily="34" charset="0"/>
              <a:buChar char="•"/>
            </a:pPr>
            <a:r>
              <a:rPr lang="en-US" dirty="0"/>
              <a:t>State level studies</a:t>
            </a:r>
          </a:p>
          <a:p>
            <a:pPr marL="285750" indent="-285750">
              <a:buFont typeface="Arial" panose="020B0604020202020204" pitchFamily="34" charset="0"/>
              <a:buChar char="•"/>
            </a:pPr>
            <a:r>
              <a:rPr lang="en-US" dirty="0"/>
              <a:t>COVID19 national study</a:t>
            </a:r>
          </a:p>
          <a:p>
            <a:pPr marL="285750" indent="-285750">
              <a:buFont typeface="Arial" panose="020B0604020202020204" pitchFamily="34" charset="0"/>
              <a:buChar char="•"/>
            </a:pPr>
            <a:r>
              <a:rPr lang="en-US" dirty="0"/>
              <a:t>Secondary analyses</a:t>
            </a:r>
          </a:p>
        </p:txBody>
      </p:sp>
      <p:sp>
        <p:nvSpPr>
          <p:cNvPr id="12" name="TextBox 11">
            <a:extLst>
              <a:ext uri="{FF2B5EF4-FFF2-40B4-BE49-F238E27FC236}">
                <a16:creationId xmlns:a16="http://schemas.microsoft.com/office/drawing/2014/main" id="{D6D40DD4-5222-C74D-89EB-06A9E1B06B86}"/>
              </a:ext>
            </a:extLst>
          </p:cNvPr>
          <p:cNvSpPr txBox="1"/>
          <p:nvPr/>
        </p:nvSpPr>
        <p:spPr>
          <a:xfrm>
            <a:off x="5026337" y="5579787"/>
            <a:ext cx="2389180" cy="369332"/>
          </a:xfrm>
          <a:prstGeom prst="rect">
            <a:avLst/>
          </a:prstGeom>
          <a:noFill/>
        </p:spPr>
        <p:txBody>
          <a:bodyPr wrap="none" rtlCol="0">
            <a:spAutoFit/>
          </a:bodyPr>
          <a:lstStyle/>
          <a:p>
            <a:pPr marL="285750" indent="-285750">
              <a:buFont typeface="Arial" panose="020B0604020202020204" pitchFamily="34" charset="0"/>
              <a:buChar char="•"/>
            </a:pPr>
            <a:r>
              <a:rPr lang="en-US" dirty="0"/>
              <a:t>Staff Stability Survey</a:t>
            </a:r>
          </a:p>
        </p:txBody>
      </p:sp>
      <p:sp>
        <p:nvSpPr>
          <p:cNvPr id="13" name="TextBox 12">
            <a:extLst>
              <a:ext uri="{FF2B5EF4-FFF2-40B4-BE49-F238E27FC236}">
                <a16:creationId xmlns:a16="http://schemas.microsoft.com/office/drawing/2014/main" id="{D3631DB0-800D-D64F-AA4B-C9553F988FFA}"/>
              </a:ext>
            </a:extLst>
          </p:cNvPr>
          <p:cNvSpPr txBox="1"/>
          <p:nvPr/>
        </p:nvSpPr>
        <p:spPr>
          <a:xfrm>
            <a:off x="8631293" y="5579299"/>
            <a:ext cx="2160591" cy="923330"/>
          </a:xfrm>
          <a:prstGeom prst="rect">
            <a:avLst/>
          </a:prstGeom>
          <a:noFill/>
        </p:spPr>
        <p:txBody>
          <a:bodyPr wrap="none" rtlCol="0">
            <a:spAutoFit/>
          </a:bodyPr>
          <a:lstStyle/>
          <a:p>
            <a:pPr marL="285750" indent="-285750">
              <a:buFont typeface="Arial" panose="020B0604020202020204" pitchFamily="34" charset="0"/>
              <a:buChar char="•"/>
            </a:pPr>
            <a:r>
              <a:rPr lang="en-US" dirty="0"/>
              <a:t>BLS data</a:t>
            </a:r>
          </a:p>
          <a:p>
            <a:pPr marL="285750" indent="-285750">
              <a:buFont typeface="Arial" panose="020B0604020202020204" pitchFamily="34" charset="0"/>
              <a:buChar char="•"/>
            </a:pPr>
            <a:r>
              <a:rPr lang="en-US" dirty="0"/>
              <a:t>ACS data</a:t>
            </a:r>
          </a:p>
          <a:p>
            <a:pPr marL="285750" indent="-285750">
              <a:buFont typeface="Arial" panose="020B0604020202020204" pitchFamily="34" charset="0"/>
              <a:buChar char="•"/>
            </a:pPr>
            <a:r>
              <a:rPr lang="en-US" dirty="0"/>
              <a:t>State level studies</a:t>
            </a:r>
          </a:p>
        </p:txBody>
      </p:sp>
      <p:pic>
        <p:nvPicPr>
          <p:cNvPr id="14"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3346" y="4682194"/>
            <a:ext cx="2518538" cy="6798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 name="Freeform 2"/>
          <p:cNvSpPr>
            <a:spLocks noChangeArrowheads="1"/>
          </p:cNvSpPr>
          <p:nvPr/>
        </p:nvSpPr>
        <p:spPr bwMode="auto">
          <a:xfrm>
            <a:off x="886855" y="4816053"/>
            <a:ext cx="3028606" cy="545946"/>
          </a:xfrm>
          <a:custGeom>
            <a:avLst/>
            <a:gdLst>
              <a:gd name="T0" fmla="*/ 2616 w 33515"/>
              <a:gd name="T1" fmla="*/ 2507 h 6042"/>
              <a:gd name="T2" fmla="*/ 2458 w 33515"/>
              <a:gd name="T3" fmla="*/ 1033 h 6042"/>
              <a:gd name="T4" fmla="*/ 4937 w 33515"/>
              <a:gd name="T5" fmla="*/ 1186 h 6042"/>
              <a:gd name="T6" fmla="*/ 7481 w 33515"/>
              <a:gd name="T7" fmla="*/ 1150 h 6042"/>
              <a:gd name="T8" fmla="*/ 9928 w 33515"/>
              <a:gd name="T9" fmla="*/ 911 h 6042"/>
              <a:gd name="T10" fmla="*/ 11228 w 33515"/>
              <a:gd name="T11" fmla="*/ 2567 h 6042"/>
              <a:gd name="T12" fmla="*/ 14214 w 33515"/>
              <a:gd name="T13" fmla="*/ 1012 h 6042"/>
              <a:gd name="T14" fmla="*/ 14574 w 33515"/>
              <a:gd name="T15" fmla="*/ 1571 h 6042"/>
              <a:gd name="T16" fmla="*/ 16275 w 33515"/>
              <a:gd name="T17" fmla="*/ 960 h 6042"/>
              <a:gd name="T18" fmla="*/ 18506 w 33515"/>
              <a:gd name="T19" fmla="*/ 1304 h 6042"/>
              <a:gd name="T20" fmla="*/ 20350 w 33515"/>
              <a:gd name="T21" fmla="*/ 960 h 6042"/>
              <a:gd name="T22" fmla="*/ 21958 w 33515"/>
              <a:gd name="T23" fmla="*/ 1296 h 6042"/>
              <a:gd name="T24" fmla="*/ 22845 w 33515"/>
              <a:gd name="T25" fmla="*/ 745 h 6042"/>
              <a:gd name="T26" fmla="*/ 23388 w 33515"/>
              <a:gd name="T27" fmla="*/ 2802 h 6042"/>
              <a:gd name="T28" fmla="*/ 27062 w 33515"/>
              <a:gd name="T29" fmla="*/ 745 h 6042"/>
              <a:gd name="T30" fmla="*/ 29310 w 33515"/>
              <a:gd name="T31" fmla="*/ 745 h 6042"/>
              <a:gd name="T32" fmla="*/ 31453 w 33515"/>
              <a:gd name="T33" fmla="*/ 2802 h 6042"/>
              <a:gd name="T34" fmla="*/ 33284 w 33515"/>
              <a:gd name="T35" fmla="*/ 960 h 6042"/>
              <a:gd name="T36" fmla="*/ 33077 w 33515"/>
              <a:gd name="T37" fmla="*/ 1357 h 6042"/>
              <a:gd name="T38" fmla="*/ 32866 w 33515"/>
              <a:gd name="T39" fmla="*/ 5272 h 6042"/>
              <a:gd name="T40" fmla="*/ 33332 w 33515"/>
              <a:gd name="T41" fmla="*/ 5725 h 6042"/>
              <a:gd name="T42" fmla="*/ 33259 w 33515"/>
              <a:gd name="T43" fmla="*/ 5519 h 6042"/>
              <a:gd name="T44" fmla="*/ 30894 w 33515"/>
              <a:gd name="T45" fmla="*/ 5089 h 6042"/>
              <a:gd name="T46" fmla="*/ 31096 w 33515"/>
              <a:gd name="T47" fmla="*/ 5579 h 6042"/>
              <a:gd name="T48" fmla="*/ 30144 w 33515"/>
              <a:gd name="T49" fmla="*/ 5592 h 6042"/>
              <a:gd name="T50" fmla="*/ 30055 w 33515"/>
              <a:gd name="T51" fmla="*/ 5089 h 6042"/>
              <a:gd name="T52" fmla="*/ 29399 w 33515"/>
              <a:gd name="T53" fmla="*/ 5806 h 6042"/>
              <a:gd name="T54" fmla="*/ 27475 w 33515"/>
              <a:gd name="T55" fmla="*/ 5604 h 6042"/>
              <a:gd name="T56" fmla="*/ 28496 w 33515"/>
              <a:gd name="T57" fmla="*/ 5207 h 6042"/>
              <a:gd name="T58" fmla="*/ 26912 w 33515"/>
              <a:gd name="T59" fmla="*/ 5089 h 6042"/>
              <a:gd name="T60" fmla="*/ 26584 w 33515"/>
              <a:gd name="T61" fmla="*/ 5166 h 6042"/>
              <a:gd name="T62" fmla="*/ 24550 w 33515"/>
              <a:gd name="T63" fmla="*/ 5272 h 6042"/>
              <a:gd name="T64" fmla="*/ 25133 w 33515"/>
              <a:gd name="T65" fmla="*/ 5770 h 6042"/>
              <a:gd name="T66" fmla="*/ 23027 w 33515"/>
              <a:gd name="T67" fmla="*/ 5579 h 6042"/>
              <a:gd name="T68" fmla="*/ 23618 w 33515"/>
              <a:gd name="T69" fmla="*/ 5114 h 6042"/>
              <a:gd name="T70" fmla="*/ 22087 w 33515"/>
              <a:gd name="T71" fmla="*/ 5304 h 6042"/>
              <a:gd name="T72" fmla="*/ 22934 w 33515"/>
              <a:gd name="T73" fmla="*/ 5778 h 6042"/>
              <a:gd name="T74" fmla="*/ 22934 w 33515"/>
              <a:gd name="T75" fmla="*/ 5778 h 6042"/>
              <a:gd name="T76" fmla="*/ 20690 w 33515"/>
              <a:gd name="T77" fmla="*/ 5681 h 6042"/>
              <a:gd name="T78" fmla="*/ 21087 w 33515"/>
              <a:gd name="T79" fmla="*/ 5158 h 6042"/>
              <a:gd name="T80" fmla="*/ 19106 w 33515"/>
              <a:gd name="T81" fmla="*/ 4867 h 6042"/>
              <a:gd name="T82" fmla="*/ 19815 w 33515"/>
              <a:gd name="T83" fmla="*/ 5664 h 6042"/>
              <a:gd name="T84" fmla="*/ 243 w 33515"/>
              <a:gd name="T85" fmla="*/ 5077 h 6042"/>
              <a:gd name="T86" fmla="*/ 947 w 33515"/>
              <a:gd name="T87" fmla="*/ 5413 h 6042"/>
              <a:gd name="T88" fmla="*/ 1717 w 33515"/>
              <a:gd name="T89" fmla="*/ 5814 h 6042"/>
              <a:gd name="T90" fmla="*/ 3240 w 33515"/>
              <a:gd name="T91" fmla="*/ 5563 h 6042"/>
              <a:gd name="T92" fmla="*/ 4468 w 33515"/>
              <a:gd name="T93" fmla="*/ 5737 h 6042"/>
              <a:gd name="T94" fmla="*/ 4808 w 33515"/>
              <a:gd name="T95" fmla="*/ 5527 h 6042"/>
              <a:gd name="T96" fmla="*/ 5355 w 33515"/>
              <a:gd name="T97" fmla="*/ 5195 h 6042"/>
              <a:gd name="T98" fmla="*/ 6546 w 33515"/>
              <a:gd name="T99" fmla="*/ 5288 h 6042"/>
              <a:gd name="T100" fmla="*/ 7036 w 33515"/>
              <a:gd name="T101" fmla="*/ 5689 h 6042"/>
              <a:gd name="T102" fmla="*/ 7854 w 33515"/>
              <a:gd name="T103" fmla="*/ 5268 h 6042"/>
              <a:gd name="T104" fmla="*/ 9389 w 33515"/>
              <a:gd name="T105" fmla="*/ 5073 h 6042"/>
              <a:gd name="T106" fmla="*/ 9648 w 33515"/>
              <a:gd name="T107" fmla="*/ 5231 h 6042"/>
              <a:gd name="T108" fmla="*/ 11362 w 33515"/>
              <a:gd name="T109" fmla="*/ 5814 h 6042"/>
              <a:gd name="T110" fmla="*/ 12622 w 33515"/>
              <a:gd name="T111" fmla="*/ 5077 h 6042"/>
              <a:gd name="T112" fmla="*/ 13108 w 33515"/>
              <a:gd name="T113" fmla="*/ 5814 h 6042"/>
              <a:gd name="T114" fmla="*/ 14218 w 33515"/>
              <a:gd name="T115" fmla="*/ 5502 h 6042"/>
              <a:gd name="T116" fmla="*/ 14935 w 33515"/>
              <a:gd name="T117" fmla="*/ 5482 h 6042"/>
              <a:gd name="T118" fmla="*/ 15538 w 33515"/>
              <a:gd name="T119" fmla="*/ 5073 h 6042"/>
              <a:gd name="T120" fmla="*/ 15955 w 33515"/>
              <a:gd name="T121" fmla="*/ 5146 h 6042"/>
              <a:gd name="T122" fmla="*/ 16979 w 33515"/>
              <a:gd name="T123" fmla="*/ 5446 h 6042"/>
              <a:gd name="T124" fmla="*/ 17737 w 33515"/>
              <a:gd name="T125" fmla="*/ 5810 h 6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15" h="6042">
                <a:moveTo>
                  <a:pt x="1028" y="1178"/>
                </a:moveTo>
                <a:cubicBezTo>
                  <a:pt x="680" y="1191"/>
                  <a:pt x="490" y="1446"/>
                  <a:pt x="490" y="1717"/>
                </a:cubicBezTo>
                <a:lnTo>
                  <a:pt x="490" y="2798"/>
                </a:lnTo>
                <a:lnTo>
                  <a:pt x="0" y="2798"/>
                </a:lnTo>
                <a:lnTo>
                  <a:pt x="0" y="405"/>
                </a:lnTo>
                <a:lnTo>
                  <a:pt x="457" y="405"/>
                </a:lnTo>
                <a:lnTo>
                  <a:pt x="461" y="862"/>
                </a:lnTo>
                <a:cubicBezTo>
                  <a:pt x="631" y="777"/>
                  <a:pt x="725" y="725"/>
                  <a:pt x="1032" y="729"/>
                </a:cubicBezTo>
                <a:lnTo>
                  <a:pt x="1028" y="1178"/>
                </a:lnTo>
                <a:close/>
                <a:moveTo>
                  <a:pt x="4273" y="1523"/>
                </a:moveTo>
                <a:cubicBezTo>
                  <a:pt x="4220" y="1300"/>
                  <a:pt x="4107" y="1122"/>
                  <a:pt x="3937" y="988"/>
                </a:cubicBezTo>
                <a:cubicBezTo>
                  <a:pt x="3767" y="854"/>
                  <a:pt x="3568" y="790"/>
                  <a:pt x="3333" y="790"/>
                </a:cubicBezTo>
                <a:cubicBezTo>
                  <a:pt x="3192" y="790"/>
                  <a:pt x="3058" y="818"/>
                  <a:pt x="2932" y="871"/>
                </a:cubicBezTo>
                <a:cubicBezTo>
                  <a:pt x="2811" y="923"/>
                  <a:pt x="2697" y="1004"/>
                  <a:pt x="2600" y="1110"/>
                </a:cubicBezTo>
                <a:cubicBezTo>
                  <a:pt x="2511" y="1203"/>
                  <a:pt x="2442" y="1307"/>
                  <a:pt x="2398" y="1425"/>
                </a:cubicBezTo>
                <a:cubicBezTo>
                  <a:pt x="2353" y="1542"/>
                  <a:pt x="2329" y="1668"/>
                  <a:pt x="2329" y="1802"/>
                </a:cubicBezTo>
                <a:cubicBezTo>
                  <a:pt x="2329" y="1932"/>
                  <a:pt x="2357" y="2057"/>
                  <a:pt x="2406" y="2183"/>
                </a:cubicBezTo>
                <a:cubicBezTo>
                  <a:pt x="2454" y="2304"/>
                  <a:pt x="2527" y="2414"/>
                  <a:pt x="2616" y="2507"/>
                </a:cubicBezTo>
                <a:cubicBezTo>
                  <a:pt x="2714" y="2604"/>
                  <a:pt x="2819" y="2681"/>
                  <a:pt x="2940" y="2729"/>
                </a:cubicBezTo>
                <a:cubicBezTo>
                  <a:pt x="3058" y="2778"/>
                  <a:pt x="3187" y="2802"/>
                  <a:pt x="3329" y="2802"/>
                </a:cubicBezTo>
                <a:cubicBezTo>
                  <a:pt x="3568" y="2802"/>
                  <a:pt x="3771" y="2738"/>
                  <a:pt x="3937" y="2604"/>
                </a:cubicBezTo>
                <a:cubicBezTo>
                  <a:pt x="4103" y="2470"/>
                  <a:pt x="4216" y="2288"/>
                  <a:pt x="4273" y="2057"/>
                </a:cubicBezTo>
                <a:lnTo>
                  <a:pt x="3803" y="2057"/>
                </a:lnTo>
                <a:cubicBezTo>
                  <a:pt x="3763" y="2158"/>
                  <a:pt x="3706" y="2235"/>
                  <a:pt x="3625" y="2288"/>
                </a:cubicBezTo>
                <a:cubicBezTo>
                  <a:pt x="3544" y="2341"/>
                  <a:pt x="3447" y="2365"/>
                  <a:pt x="3325" y="2365"/>
                </a:cubicBezTo>
                <a:cubicBezTo>
                  <a:pt x="3171" y="2365"/>
                  <a:pt x="3042" y="2312"/>
                  <a:pt x="2936" y="2203"/>
                </a:cubicBezTo>
                <a:cubicBezTo>
                  <a:pt x="2835" y="2094"/>
                  <a:pt x="2782" y="1960"/>
                  <a:pt x="2782" y="1798"/>
                </a:cubicBezTo>
                <a:cubicBezTo>
                  <a:pt x="2782" y="1636"/>
                  <a:pt x="2830" y="1498"/>
                  <a:pt x="2932" y="1389"/>
                </a:cubicBezTo>
                <a:cubicBezTo>
                  <a:pt x="3033" y="1280"/>
                  <a:pt x="3159" y="1227"/>
                  <a:pt x="3309" y="1227"/>
                </a:cubicBezTo>
                <a:cubicBezTo>
                  <a:pt x="3422" y="1227"/>
                  <a:pt x="3520" y="1251"/>
                  <a:pt x="3601" y="1300"/>
                </a:cubicBezTo>
                <a:cubicBezTo>
                  <a:pt x="3686" y="1348"/>
                  <a:pt x="3751" y="1425"/>
                  <a:pt x="3803" y="1523"/>
                </a:cubicBezTo>
                <a:lnTo>
                  <a:pt x="4273" y="1523"/>
                </a:lnTo>
                <a:close/>
                <a:moveTo>
                  <a:pt x="1993" y="2802"/>
                </a:moveTo>
                <a:lnTo>
                  <a:pt x="1993" y="1182"/>
                </a:lnTo>
                <a:lnTo>
                  <a:pt x="2337" y="1182"/>
                </a:lnTo>
                <a:cubicBezTo>
                  <a:pt x="2373" y="1130"/>
                  <a:pt x="2414" y="1077"/>
                  <a:pt x="2458" y="1033"/>
                </a:cubicBezTo>
                <a:cubicBezTo>
                  <a:pt x="2560" y="923"/>
                  <a:pt x="2677" y="842"/>
                  <a:pt x="2803" y="786"/>
                </a:cubicBezTo>
                <a:cubicBezTo>
                  <a:pt x="2863" y="757"/>
                  <a:pt x="2924" y="737"/>
                  <a:pt x="2989" y="725"/>
                </a:cubicBezTo>
                <a:lnTo>
                  <a:pt x="1988" y="725"/>
                </a:lnTo>
                <a:lnTo>
                  <a:pt x="1988" y="0"/>
                </a:lnTo>
                <a:lnTo>
                  <a:pt x="1502" y="0"/>
                </a:lnTo>
                <a:lnTo>
                  <a:pt x="1506" y="725"/>
                </a:lnTo>
                <a:lnTo>
                  <a:pt x="1182" y="725"/>
                </a:lnTo>
                <a:lnTo>
                  <a:pt x="1178" y="1182"/>
                </a:lnTo>
                <a:lnTo>
                  <a:pt x="1502" y="1182"/>
                </a:lnTo>
                <a:lnTo>
                  <a:pt x="1506" y="2802"/>
                </a:lnTo>
                <a:lnTo>
                  <a:pt x="1993" y="2802"/>
                </a:lnTo>
                <a:close/>
                <a:moveTo>
                  <a:pt x="4937" y="2567"/>
                </a:moveTo>
                <a:cubicBezTo>
                  <a:pt x="5120" y="2758"/>
                  <a:pt x="5347" y="2855"/>
                  <a:pt x="5610" y="2855"/>
                </a:cubicBezTo>
                <a:cubicBezTo>
                  <a:pt x="5873" y="2855"/>
                  <a:pt x="6096" y="2757"/>
                  <a:pt x="6278" y="2563"/>
                </a:cubicBezTo>
                <a:cubicBezTo>
                  <a:pt x="6460" y="2368"/>
                  <a:pt x="6554" y="2134"/>
                  <a:pt x="6554" y="1859"/>
                </a:cubicBezTo>
                <a:cubicBezTo>
                  <a:pt x="6554" y="1600"/>
                  <a:pt x="6460" y="1372"/>
                  <a:pt x="6274" y="1182"/>
                </a:cubicBezTo>
                <a:cubicBezTo>
                  <a:pt x="6088" y="991"/>
                  <a:pt x="5861" y="899"/>
                  <a:pt x="5594" y="899"/>
                </a:cubicBezTo>
                <a:cubicBezTo>
                  <a:pt x="5342" y="899"/>
                  <a:pt x="5124" y="996"/>
                  <a:pt x="4937" y="1186"/>
                </a:cubicBezTo>
                <a:cubicBezTo>
                  <a:pt x="4755" y="1377"/>
                  <a:pt x="4662" y="1608"/>
                  <a:pt x="4662" y="1879"/>
                </a:cubicBezTo>
                <a:cubicBezTo>
                  <a:pt x="4662" y="2150"/>
                  <a:pt x="4751" y="2381"/>
                  <a:pt x="4937" y="2567"/>
                </a:cubicBezTo>
                <a:close/>
                <a:moveTo>
                  <a:pt x="5108" y="1348"/>
                </a:moveTo>
                <a:cubicBezTo>
                  <a:pt x="5241" y="1203"/>
                  <a:pt x="5403" y="1134"/>
                  <a:pt x="5590" y="1134"/>
                </a:cubicBezTo>
                <a:cubicBezTo>
                  <a:pt x="5800" y="1134"/>
                  <a:pt x="5970" y="1203"/>
                  <a:pt x="6104" y="1344"/>
                </a:cubicBezTo>
                <a:cubicBezTo>
                  <a:pt x="6238" y="1486"/>
                  <a:pt x="6307" y="1664"/>
                  <a:pt x="6307" y="1879"/>
                </a:cubicBezTo>
                <a:cubicBezTo>
                  <a:pt x="6307" y="2094"/>
                  <a:pt x="6242" y="2272"/>
                  <a:pt x="6108" y="2418"/>
                </a:cubicBezTo>
                <a:cubicBezTo>
                  <a:pt x="5974" y="2559"/>
                  <a:pt x="5808" y="2632"/>
                  <a:pt x="5610" y="2632"/>
                </a:cubicBezTo>
                <a:cubicBezTo>
                  <a:pt x="5411" y="2632"/>
                  <a:pt x="5241" y="2559"/>
                  <a:pt x="5108" y="2418"/>
                </a:cubicBezTo>
                <a:cubicBezTo>
                  <a:pt x="4974" y="2276"/>
                  <a:pt x="4905" y="2098"/>
                  <a:pt x="4905" y="1883"/>
                </a:cubicBezTo>
                <a:cubicBezTo>
                  <a:pt x="4905" y="1668"/>
                  <a:pt x="4974" y="1490"/>
                  <a:pt x="5108" y="1348"/>
                </a:cubicBezTo>
                <a:close/>
                <a:moveTo>
                  <a:pt x="6708" y="2802"/>
                </a:moveTo>
                <a:lnTo>
                  <a:pt x="6934" y="2802"/>
                </a:lnTo>
                <a:lnTo>
                  <a:pt x="6934" y="1907"/>
                </a:lnTo>
                <a:cubicBezTo>
                  <a:pt x="6934" y="1749"/>
                  <a:pt x="6938" y="1636"/>
                  <a:pt x="6951" y="1571"/>
                </a:cubicBezTo>
                <a:cubicBezTo>
                  <a:pt x="6963" y="1506"/>
                  <a:pt x="6983" y="1450"/>
                  <a:pt x="7011" y="1401"/>
                </a:cubicBezTo>
                <a:cubicBezTo>
                  <a:pt x="7060" y="1320"/>
                  <a:pt x="7121" y="1259"/>
                  <a:pt x="7202" y="1215"/>
                </a:cubicBezTo>
                <a:cubicBezTo>
                  <a:pt x="7283" y="1174"/>
                  <a:pt x="7376" y="1150"/>
                  <a:pt x="7481" y="1150"/>
                </a:cubicBezTo>
                <a:cubicBezTo>
                  <a:pt x="7664" y="1150"/>
                  <a:pt x="7797" y="1199"/>
                  <a:pt x="7878" y="1296"/>
                </a:cubicBezTo>
                <a:cubicBezTo>
                  <a:pt x="7963" y="1393"/>
                  <a:pt x="8004" y="1551"/>
                  <a:pt x="8004" y="1770"/>
                </a:cubicBezTo>
                <a:lnTo>
                  <a:pt x="8004" y="2802"/>
                </a:lnTo>
                <a:lnTo>
                  <a:pt x="8235" y="2802"/>
                </a:lnTo>
                <a:lnTo>
                  <a:pt x="8235" y="1843"/>
                </a:lnTo>
                <a:cubicBezTo>
                  <a:pt x="8235" y="1668"/>
                  <a:pt x="8226" y="1539"/>
                  <a:pt x="8206" y="1450"/>
                </a:cubicBezTo>
                <a:cubicBezTo>
                  <a:pt x="8185" y="1361"/>
                  <a:pt x="8158" y="1284"/>
                  <a:pt x="8117" y="1219"/>
                </a:cubicBezTo>
                <a:cubicBezTo>
                  <a:pt x="8056" y="1126"/>
                  <a:pt x="7971" y="1052"/>
                  <a:pt x="7866" y="1004"/>
                </a:cubicBezTo>
                <a:cubicBezTo>
                  <a:pt x="7761" y="955"/>
                  <a:pt x="7639" y="931"/>
                  <a:pt x="7506" y="931"/>
                </a:cubicBezTo>
                <a:cubicBezTo>
                  <a:pt x="7384" y="931"/>
                  <a:pt x="7275" y="951"/>
                  <a:pt x="7182" y="992"/>
                </a:cubicBezTo>
                <a:cubicBezTo>
                  <a:pt x="7088" y="1032"/>
                  <a:pt x="7003" y="1093"/>
                  <a:pt x="6930" y="1178"/>
                </a:cubicBezTo>
                <a:lnTo>
                  <a:pt x="6930" y="960"/>
                </a:lnTo>
                <a:lnTo>
                  <a:pt x="6704" y="960"/>
                </a:lnTo>
                <a:lnTo>
                  <a:pt x="6704" y="2802"/>
                </a:lnTo>
                <a:lnTo>
                  <a:pt x="6708" y="2802"/>
                </a:lnTo>
                <a:close/>
                <a:moveTo>
                  <a:pt x="10795" y="1527"/>
                </a:moveTo>
                <a:cubicBezTo>
                  <a:pt x="10718" y="1332"/>
                  <a:pt x="10604" y="1178"/>
                  <a:pt x="10455" y="1073"/>
                </a:cubicBezTo>
                <a:cubicBezTo>
                  <a:pt x="10305" y="964"/>
                  <a:pt x="10126" y="911"/>
                  <a:pt x="9928" y="911"/>
                </a:cubicBezTo>
                <a:cubicBezTo>
                  <a:pt x="9665" y="911"/>
                  <a:pt x="9437" y="1004"/>
                  <a:pt x="9251" y="1195"/>
                </a:cubicBezTo>
                <a:cubicBezTo>
                  <a:pt x="9064" y="1385"/>
                  <a:pt x="8976" y="1616"/>
                  <a:pt x="8976" y="1887"/>
                </a:cubicBezTo>
                <a:cubicBezTo>
                  <a:pt x="8976" y="2154"/>
                  <a:pt x="9068" y="2380"/>
                  <a:pt x="9251" y="2571"/>
                </a:cubicBezTo>
                <a:cubicBezTo>
                  <a:pt x="9433" y="2761"/>
                  <a:pt x="9661" y="2855"/>
                  <a:pt x="9924" y="2855"/>
                </a:cubicBezTo>
                <a:cubicBezTo>
                  <a:pt x="10130" y="2855"/>
                  <a:pt x="10309" y="2798"/>
                  <a:pt x="10463" y="2689"/>
                </a:cubicBezTo>
                <a:cubicBezTo>
                  <a:pt x="10617" y="2580"/>
                  <a:pt x="10726" y="2426"/>
                  <a:pt x="10799" y="2223"/>
                </a:cubicBezTo>
                <a:lnTo>
                  <a:pt x="10540" y="2223"/>
                </a:lnTo>
                <a:cubicBezTo>
                  <a:pt x="10483" y="2349"/>
                  <a:pt x="10402" y="2450"/>
                  <a:pt x="10293" y="2519"/>
                </a:cubicBezTo>
                <a:cubicBezTo>
                  <a:pt x="10183" y="2588"/>
                  <a:pt x="10058" y="2624"/>
                  <a:pt x="9916" y="2624"/>
                </a:cubicBezTo>
                <a:cubicBezTo>
                  <a:pt x="9721" y="2624"/>
                  <a:pt x="9555" y="2551"/>
                  <a:pt x="9426" y="2409"/>
                </a:cubicBezTo>
                <a:cubicBezTo>
                  <a:pt x="9292" y="2268"/>
                  <a:pt x="9227" y="2090"/>
                  <a:pt x="9227" y="1879"/>
                </a:cubicBezTo>
                <a:cubicBezTo>
                  <a:pt x="9227" y="1668"/>
                  <a:pt x="9296" y="1490"/>
                  <a:pt x="9426" y="1344"/>
                </a:cubicBezTo>
                <a:cubicBezTo>
                  <a:pt x="9559" y="1199"/>
                  <a:pt x="9717" y="1130"/>
                  <a:pt x="9908" y="1130"/>
                </a:cubicBezTo>
                <a:cubicBezTo>
                  <a:pt x="10049" y="1130"/>
                  <a:pt x="10175" y="1162"/>
                  <a:pt x="10280" y="1227"/>
                </a:cubicBezTo>
                <a:cubicBezTo>
                  <a:pt x="10386" y="1292"/>
                  <a:pt x="10471" y="1389"/>
                  <a:pt x="10544" y="1523"/>
                </a:cubicBezTo>
                <a:lnTo>
                  <a:pt x="10795" y="1523"/>
                </a:lnTo>
                <a:lnTo>
                  <a:pt x="10795" y="1527"/>
                </a:lnTo>
                <a:close/>
                <a:moveTo>
                  <a:pt x="11228" y="2567"/>
                </a:moveTo>
                <a:cubicBezTo>
                  <a:pt x="11415" y="2758"/>
                  <a:pt x="11637" y="2855"/>
                  <a:pt x="11901" y="2855"/>
                </a:cubicBezTo>
                <a:cubicBezTo>
                  <a:pt x="12164" y="2855"/>
                  <a:pt x="12383" y="2758"/>
                  <a:pt x="12565" y="2563"/>
                </a:cubicBezTo>
                <a:cubicBezTo>
                  <a:pt x="12751" y="2369"/>
                  <a:pt x="12840" y="2134"/>
                  <a:pt x="12840" y="1859"/>
                </a:cubicBezTo>
                <a:cubicBezTo>
                  <a:pt x="12840" y="1600"/>
                  <a:pt x="12747" y="1373"/>
                  <a:pt x="12561" y="1182"/>
                </a:cubicBezTo>
                <a:cubicBezTo>
                  <a:pt x="12375" y="992"/>
                  <a:pt x="12148" y="899"/>
                  <a:pt x="11880" y="899"/>
                </a:cubicBezTo>
                <a:cubicBezTo>
                  <a:pt x="11629" y="899"/>
                  <a:pt x="11411" y="996"/>
                  <a:pt x="11224" y="1186"/>
                </a:cubicBezTo>
                <a:cubicBezTo>
                  <a:pt x="11038" y="1377"/>
                  <a:pt x="10945" y="1608"/>
                  <a:pt x="10945" y="1879"/>
                </a:cubicBezTo>
                <a:cubicBezTo>
                  <a:pt x="10953" y="2150"/>
                  <a:pt x="11042" y="2381"/>
                  <a:pt x="11228" y="2567"/>
                </a:cubicBezTo>
                <a:close/>
                <a:moveTo>
                  <a:pt x="11398" y="1348"/>
                </a:moveTo>
                <a:cubicBezTo>
                  <a:pt x="11532" y="1203"/>
                  <a:pt x="11694" y="1134"/>
                  <a:pt x="11880" y="1134"/>
                </a:cubicBezTo>
                <a:cubicBezTo>
                  <a:pt x="12087" y="1134"/>
                  <a:pt x="12261" y="1202"/>
                  <a:pt x="12395" y="1344"/>
                </a:cubicBezTo>
                <a:cubicBezTo>
                  <a:pt x="12529" y="1485"/>
                  <a:pt x="12597" y="1664"/>
                  <a:pt x="12597" y="1879"/>
                </a:cubicBezTo>
                <a:cubicBezTo>
                  <a:pt x="12597" y="2094"/>
                  <a:pt x="12529" y="2272"/>
                  <a:pt x="12399" y="2418"/>
                </a:cubicBezTo>
                <a:cubicBezTo>
                  <a:pt x="12265" y="2559"/>
                  <a:pt x="12099" y="2632"/>
                  <a:pt x="11905" y="2632"/>
                </a:cubicBezTo>
                <a:cubicBezTo>
                  <a:pt x="11702" y="2632"/>
                  <a:pt x="11536" y="2559"/>
                  <a:pt x="11402" y="2418"/>
                </a:cubicBezTo>
                <a:cubicBezTo>
                  <a:pt x="11269" y="2276"/>
                  <a:pt x="11200" y="2098"/>
                  <a:pt x="11200" y="1883"/>
                </a:cubicBezTo>
                <a:cubicBezTo>
                  <a:pt x="11200" y="1668"/>
                  <a:pt x="11265" y="1490"/>
                  <a:pt x="11398" y="1348"/>
                </a:cubicBezTo>
                <a:close/>
                <a:moveTo>
                  <a:pt x="14214" y="1012"/>
                </a:moveTo>
                <a:cubicBezTo>
                  <a:pt x="14100" y="956"/>
                  <a:pt x="13975" y="923"/>
                  <a:pt x="13833" y="923"/>
                </a:cubicBezTo>
                <a:cubicBezTo>
                  <a:pt x="13715" y="923"/>
                  <a:pt x="13606" y="943"/>
                  <a:pt x="13509" y="984"/>
                </a:cubicBezTo>
                <a:cubicBezTo>
                  <a:pt x="13416" y="1024"/>
                  <a:pt x="13331" y="1085"/>
                  <a:pt x="13262" y="1166"/>
                </a:cubicBezTo>
                <a:lnTo>
                  <a:pt x="13262" y="960"/>
                </a:lnTo>
                <a:lnTo>
                  <a:pt x="13031" y="960"/>
                </a:lnTo>
                <a:lnTo>
                  <a:pt x="13031" y="2802"/>
                </a:lnTo>
                <a:lnTo>
                  <a:pt x="13262" y="2802"/>
                </a:lnTo>
                <a:lnTo>
                  <a:pt x="13262" y="1907"/>
                </a:lnTo>
                <a:cubicBezTo>
                  <a:pt x="13262" y="1749"/>
                  <a:pt x="13266" y="1636"/>
                  <a:pt x="13278" y="1571"/>
                </a:cubicBezTo>
                <a:cubicBezTo>
                  <a:pt x="13290" y="1506"/>
                  <a:pt x="13310" y="1450"/>
                  <a:pt x="13339" y="1401"/>
                </a:cubicBezTo>
                <a:cubicBezTo>
                  <a:pt x="13383" y="1320"/>
                  <a:pt x="13448" y="1259"/>
                  <a:pt x="13529" y="1215"/>
                </a:cubicBezTo>
                <a:cubicBezTo>
                  <a:pt x="13610" y="1174"/>
                  <a:pt x="13703" y="1150"/>
                  <a:pt x="13809" y="1150"/>
                </a:cubicBezTo>
                <a:cubicBezTo>
                  <a:pt x="13987" y="1150"/>
                  <a:pt x="14116" y="1199"/>
                  <a:pt x="14201" y="1300"/>
                </a:cubicBezTo>
                <a:cubicBezTo>
                  <a:pt x="14287" y="1401"/>
                  <a:pt x="14331" y="1559"/>
                  <a:pt x="14331" y="1770"/>
                </a:cubicBezTo>
                <a:lnTo>
                  <a:pt x="14331" y="2802"/>
                </a:lnTo>
                <a:lnTo>
                  <a:pt x="14554" y="2802"/>
                </a:lnTo>
                <a:lnTo>
                  <a:pt x="14554" y="1907"/>
                </a:lnTo>
                <a:cubicBezTo>
                  <a:pt x="14554" y="1749"/>
                  <a:pt x="14558" y="1636"/>
                  <a:pt x="14574" y="1571"/>
                </a:cubicBezTo>
                <a:cubicBezTo>
                  <a:pt x="14586" y="1506"/>
                  <a:pt x="14607" y="1450"/>
                  <a:pt x="14635" y="1401"/>
                </a:cubicBezTo>
                <a:cubicBezTo>
                  <a:pt x="14679" y="1320"/>
                  <a:pt x="14744" y="1259"/>
                  <a:pt x="14825" y="1215"/>
                </a:cubicBezTo>
                <a:cubicBezTo>
                  <a:pt x="14906" y="1174"/>
                  <a:pt x="14995" y="1150"/>
                  <a:pt x="15101" y="1150"/>
                </a:cubicBezTo>
                <a:cubicBezTo>
                  <a:pt x="15279" y="1150"/>
                  <a:pt x="15413" y="1203"/>
                  <a:pt x="15490" y="1304"/>
                </a:cubicBezTo>
                <a:cubicBezTo>
                  <a:pt x="15571" y="1405"/>
                  <a:pt x="15611" y="1579"/>
                  <a:pt x="15611" y="1822"/>
                </a:cubicBezTo>
                <a:lnTo>
                  <a:pt x="15611" y="2798"/>
                </a:lnTo>
                <a:lnTo>
                  <a:pt x="15838" y="2798"/>
                </a:lnTo>
                <a:lnTo>
                  <a:pt x="15838" y="1875"/>
                </a:lnTo>
                <a:cubicBezTo>
                  <a:pt x="15838" y="1543"/>
                  <a:pt x="15781" y="1300"/>
                  <a:pt x="15668" y="1150"/>
                </a:cubicBezTo>
                <a:cubicBezTo>
                  <a:pt x="15554" y="1000"/>
                  <a:pt x="15372" y="927"/>
                  <a:pt x="15125" y="927"/>
                </a:cubicBezTo>
                <a:cubicBezTo>
                  <a:pt x="14987" y="927"/>
                  <a:pt x="14866" y="956"/>
                  <a:pt x="14756" y="1008"/>
                </a:cubicBezTo>
                <a:cubicBezTo>
                  <a:pt x="14647" y="1065"/>
                  <a:pt x="14554" y="1146"/>
                  <a:pt x="14477" y="1251"/>
                </a:cubicBezTo>
                <a:cubicBezTo>
                  <a:pt x="14416" y="1150"/>
                  <a:pt x="14327" y="1073"/>
                  <a:pt x="14214" y="1012"/>
                </a:cubicBezTo>
                <a:close/>
                <a:moveTo>
                  <a:pt x="17222" y="1012"/>
                </a:moveTo>
                <a:cubicBezTo>
                  <a:pt x="17109" y="956"/>
                  <a:pt x="16979" y="923"/>
                  <a:pt x="16842" y="923"/>
                </a:cubicBezTo>
                <a:cubicBezTo>
                  <a:pt x="16721" y="923"/>
                  <a:pt x="16616" y="943"/>
                  <a:pt x="16523" y="984"/>
                </a:cubicBezTo>
                <a:cubicBezTo>
                  <a:pt x="16425" y="1024"/>
                  <a:pt x="16344" y="1085"/>
                  <a:pt x="16275" y="1166"/>
                </a:cubicBezTo>
                <a:lnTo>
                  <a:pt x="16275" y="960"/>
                </a:lnTo>
                <a:lnTo>
                  <a:pt x="16045" y="960"/>
                </a:lnTo>
                <a:lnTo>
                  <a:pt x="16045" y="2802"/>
                </a:lnTo>
                <a:lnTo>
                  <a:pt x="16275" y="2802"/>
                </a:lnTo>
                <a:lnTo>
                  <a:pt x="16275" y="1907"/>
                </a:lnTo>
                <a:cubicBezTo>
                  <a:pt x="16275" y="1749"/>
                  <a:pt x="16284" y="1636"/>
                  <a:pt x="16292" y="1571"/>
                </a:cubicBezTo>
                <a:cubicBezTo>
                  <a:pt x="16304" y="1506"/>
                  <a:pt x="16324" y="1450"/>
                  <a:pt x="16352" y="1401"/>
                </a:cubicBezTo>
                <a:cubicBezTo>
                  <a:pt x="16397" y="1320"/>
                  <a:pt x="16462" y="1259"/>
                  <a:pt x="16543" y="1215"/>
                </a:cubicBezTo>
                <a:cubicBezTo>
                  <a:pt x="16624" y="1174"/>
                  <a:pt x="16717" y="1150"/>
                  <a:pt x="16821" y="1150"/>
                </a:cubicBezTo>
                <a:cubicBezTo>
                  <a:pt x="17000" y="1150"/>
                  <a:pt x="17129" y="1199"/>
                  <a:pt x="17214" y="1300"/>
                </a:cubicBezTo>
                <a:cubicBezTo>
                  <a:pt x="17299" y="1401"/>
                  <a:pt x="17344" y="1559"/>
                  <a:pt x="17344" y="1770"/>
                </a:cubicBezTo>
                <a:lnTo>
                  <a:pt x="17344" y="2802"/>
                </a:lnTo>
                <a:lnTo>
                  <a:pt x="17567" y="2802"/>
                </a:lnTo>
                <a:lnTo>
                  <a:pt x="17567" y="1907"/>
                </a:lnTo>
                <a:cubicBezTo>
                  <a:pt x="17567" y="1749"/>
                  <a:pt x="17571" y="1636"/>
                  <a:pt x="17587" y="1571"/>
                </a:cubicBezTo>
                <a:cubicBezTo>
                  <a:pt x="17599" y="1506"/>
                  <a:pt x="17619" y="1450"/>
                  <a:pt x="17648" y="1401"/>
                </a:cubicBezTo>
                <a:cubicBezTo>
                  <a:pt x="17696" y="1320"/>
                  <a:pt x="17757" y="1259"/>
                  <a:pt x="17838" y="1215"/>
                </a:cubicBezTo>
                <a:cubicBezTo>
                  <a:pt x="17919" y="1174"/>
                  <a:pt x="18008" y="1150"/>
                  <a:pt x="18114" y="1150"/>
                </a:cubicBezTo>
                <a:cubicBezTo>
                  <a:pt x="18296" y="1150"/>
                  <a:pt x="18425" y="1203"/>
                  <a:pt x="18506" y="1304"/>
                </a:cubicBezTo>
                <a:cubicBezTo>
                  <a:pt x="18587" y="1405"/>
                  <a:pt x="18628" y="1579"/>
                  <a:pt x="18628" y="1822"/>
                </a:cubicBezTo>
                <a:lnTo>
                  <a:pt x="18628" y="2798"/>
                </a:lnTo>
                <a:lnTo>
                  <a:pt x="18855" y="2798"/>
                </a:lnTo>
                <a:lnTo>
                  <a:pt x="18855" y="1875"/>
                </a:lnTo>
                <a:cubicBezTo>
                  <a:pt x="18855" y="1543"/>
                  <a:pt x="18799" y="1300"/>
                  <a:pt x="18685" y="1150"/>
                </a:cubicBezTo>
                <a:cubicBezTo>
                  <a:pt x="18572" y="1000"/>
                  <a:pt x="18389" y="927"/>
                  <a:pt x="18142" y="927"/>
                </a:cubicBezTo>
                <a:cubicBezTo>
                  <a:pt x="18004" y="927"/>
                  <a:pt x="17879" y="956"/>
                  <a:pt x="17769" y="1008"/>
                </a:cubicBezTo>
                <a:cubicBezTo>
                  <a:pt x="17660" y="1065"/>
                  <a:pt x="17567" y="1146"/>
                  <a:pt x="17490" y="1251"/>
                </a:cubicBezTo>
                <a:cubicBezTo>
                  <a:pt x="17425" y="1150"/>
                  <a:pt x="17336" y="1073"/>
                  <a:pt x="17222" y="1012"/>
                </a:cubicBezTo>
                <a:close/>
                <a:moveTo>
                  <a:pt x="19045" y="1924"/>
                </a:moveTo>
                <a:cubicBezTo>
                  <a:pt x="19045" y="2256"/>
                  <a:pt x="19102" y="2495"/>
                  <a:pt x="19219" y="2636"/>
                </a:cubicBezTo>
                <a:cubicBezTo>
                  <a:pt x="19337" y="2782"/>
                  <a:pt x="19527" y="2851"/>
                  <a:pt x="19791" y="2851"/>
                </a:cubicBezTo>
                <a:cubicBezTo>
                  <a:pt x="19916" y="2851"/>
                  <a:pt x="20021" y="2831"/>
                  <a:pt x="20111" y="2794"/>
                </a:cubicBezTo>
                <a:cubicBezTo>
                  <a:pt x="20200" y="2754"/>
                  <a:pt x="20277" y="2693"/>
                  <a:pt x="20350" y="2604"/>
                </a:cubicBezTo>
                <a:lnTo>
                  <a:pt x="20350" y="2802"/>
                </a:lnTo>
                <a:lnTo>
                  <a:pt x="20584" y="2802"/>
                </a:lnTo>
                <a:lnTo>
                  <a:pt x="20584" y="960"/>
                </a:lnTo>
                <a:lnTo>
                  <a:pt x="20350" y="960"/>
                </a:lnTo>
                <a:lnTo>
                  <a:pt x="20350" y="1867"/>
                </a:lnTo>
                <a:cubicBezTo>
                  <a:pt x="20350" y="2029"/>
                  <a:pt x="20345" y="2142"/>
                  <a:pt x="20333" y="2207"/>
                </a:cubicBezTo>
                <a:cubicBezTo>
                  <a:pt x="20321" y="2272"/>
                  <a:pt x="20301" y="2328"/>
                  <a:pt x="20273" y="2377"/>
                </a:cubicBezTo>
                <a:cubicBezTo>
                  <a:pt x="20224" y="2458"/>
                  <a:pt x="20159" y="2518"/>
                  <a:pt x="20078" y="2563"/>
                </a:cubicBezTo>
                <a:cubicBezTo>
                  <a:pt x="19997" y="2607"/>
                  <a:pt x="19904" y="2628"/>
                  <a:pt x="19799" y="2628"/>
                </a:cubicBezTo>
                <a:cubicBezTo>
                  <a:pt x="19612" y="2628"/>
                  <a:pt x="19479" y="2575"/>
                  <a:pt x="19398" y="2470"/>
                </a:cubicBezTo>
                <a:cubicBezTo>
                  <a:pt x="19317" y="2364"/>
                  <a:pt x="19276" y="2187"/>
                  <a:pt x="19276" y="1936"/>
                </a:cubicBezTo>
                <a:lnTo>
                  <a:pt x="19276" y="960"/>
                </a:lnTo>
                <a:lnTo>
                  <a:pt x="19045" y="960"/>
                </a:lnTo>
                <a:lnTo>
                  <a:pt x="19045" y="1924"/>
                </a:lnTo>
                <a:close/>
                <a:moveTo>
                  <a:pt x="20787" y="2802"/>
                </a:moveTo>
                <a:lnTo>
                  <a:pt x="21014" y="2802"/>
                </a:lnTo>
                <a:lnTo>
                  <a:pt x="21014" y="1907"/>
                </a:lnTo>
                <a:cubicBezTo>
                  <a:pt x="21014" y="1749"/>
                  <a:pt x="21022" y="1636"/>
                  <a:pt x="21030" y="1571"/>
                </a:cubicBezTo>
                <a:cubicBezTo>
                  <a:pt x="21042" y="1506"/>
                  <a:pt x="21062" y="1450"/>
                  <a:pt x="21091" y="1401"/>
                </a:cubicBezTo>
                <a:cubicBezTo>
                  <a:pt x="21135" y="1320"/>
                  <a:pt x="21200" y="1259"/>
                  <a:pt x="21281" y="1215"/>
                </a:cubicBezTo>
                <a:cubicBezTo>
                  <a:pt x="21362" y="1174"/>
                  <a:pt x="21455" y="1150"/>
                  <a:pt x="21561" y="1150"/>
                </a:cubicBezTo>
                <a:cubicBezTo>
                  <a:pt x="21743" y="1150"/>
                  <a:pt x="21877" y="1199"/>
                  <a:pt x="21958" y="1296"/>
                </a:cubicBezTo>
                <a:cubicBezTo>
                  <a:pt x="22039" y="1393"/>
                  <a:pt x="22083" y="1551"/>
                  <a:pt x="22083" y="1770"/>
                </a:cubicBezTo>
                <a:lnTo>
                  <a:pt x="22083" y="2802"/>
                </a:lnTo>
                <a:lnTo>
                  <a:pt x="22314" y="2802"/>
                </a:lnTo>
                <a:lnTo>
                  <a:pt x="22314" y="1843"/>
                </a:lnTo>
                <a:cubicBezTo>
                  <a:pt x="22314" y="1668"/>
                  <a:pt x="22306" y="1539"/>
                  <a:pt x="22286" y="1450"/>
                </a:cubicBezTo>
                <a:cubicBezTo>
                  <a:pt x="22266" y="1361"/>
                  <a:pt x="22237" y="1284"/>
                  <a:pt x="22193" y="1219"/>
                </a:cubicBezTo>
                <a:cubicBezTo>
                  <a:pt x="22132" y="1126"/>
                  <a:pt x="22047" y="1053"/>
                  <a:pt x="21946" y="1004"/>
                </a:cubicBezTo>
                <a:cubicBezTo>
                  <a:pt x="21840" y="956"/>
                  <a:pt x="21719" y="931"/>
                  <a:pt x="21585" y="931"/>
                </a:cubicBezTo>
                <a:cubicBezTo>
                  <a:pt x="21463" y="931"/>
                  <a:pt x="21354" y="951"/>
                  <a:pt x="21261" y="992"/>
                </a:cubicBezTo>
                <a:cubicBezTo>
                  <a:pt x="21168" y="1032"/>
                  <a:pt x="21083" y="1093"/>
                  <a:pt x="21010" y="1178"/>
                </a:cubicBezTo>
                <a:lnTo>
                  <a:pt x="21010" y="960"/>
                </a:lnTo>
                <a:lnTo>
                  <a:pt x="20783" y="960"/>
                </a:lnTo>
                <a:lnTo>
                  <a:pt x="20783" y="2802"/>
                </a:lnTo>
                <a:lnTo>
                  <a:pt x="20787" y="2802"/>
                </a:lnTo>
                <a:close/>
                <a:moveTo>
                  <a:pt x="22845" y="364"/>
                </a:moveTo>
                <a:lnTo>
                  <a:pt x="22610" y="364"/>
                </a:lnTo>
                <a:lnTo>
                  <a:pt x="22610" y="745"/>
                </a:lnTo>
                <a:lnTo>
                  <a:pt x="22845" y="745"/>
                </a:lnTo>
                <a:lnTo>
                  <a:pt x="22845" y="364"/>
                </a:lnTo>
                <a:close/>
                <a:moveTo>
                  <a:pt x="22845" y="2802"/>
                </a:moveTo>
                <a:lnTo>
                  <a:pt x="22845" y="960"/>
                </a:lnTo>
                <a:lnTo>
                  <a:pt x="22610" y="960"/>
                </a:lnTo>
                <a:lnTo>
                  <a:pt x="22610" y="2802"/>
                </a:lnTo>
                <a:lnTo>
                  <a:pt x="22845" y="2802"/>
                </a:lnTo>
                <a:close/>
                <a:moveTo>
                  <a:pt x="23623" y="2802"/>
                </a:moveTo>
                <a:lnTo>
                  <a:pt x="23623" y="1199"/>
                </a:lnTo>
                <a:lnTo>
                  <a:pt x="23971" y="1199"/>
                </a:lnTo>
                <a:lnTo>
                  <a:pt x="23971" y="960"/>
                </a:lnTo>
                <a:lnTo>
                  <a:pt x="23623" y="960"/>
                </a:lnTo>
                <a:lnTo>
                  <a:pt x="23623" y="364"/>
                </a:lnTo>
                <a:lnTo>
                  <a:pt x="23388" y="364"/>
                </a:lnTo>
                <a:lnTo>
                  <a:pt x="23388" y="960"/>
                </a:lnTo>
                <a:lnTo>
                  <a:pt x="23039" y="960"/>
                </a:lnTo>
                <a:lnTo>
                  <a:pt x="23039" y="1199"/>
                </a:lnTo>
                <a:lnTo>
                  <a:pt x="23388" y="1199"/>
                </a:lnTo>
                <a:lnTo>
                  <a:pt x="23388" y="2802"/>
                </a:lnTo>
                <a:lnTo>
                  <a:pt x="23623" y="2802"/>
                </a:lnTo>
                <a:close/>
                <a:moveTo>
                  <a:pt x="24793" y="2798"/>
                </a:moveTo>
                <a:lnTo>
                  <a:pt x="24550" y="3397"/>
                </a:lnTo>
                <a:lnTo>
                  <a:pt x="24801" y="3397"/>
                </a:lnTo>
                <a:lnTo>
                  <a:pt x="25790" y="960"/>
                </a:lnTo>
                <a:lnTo>
                  <a:pt x="25518" y="960"/>
                </a:lnTo>
                <a:lnTo>
                  <a:pt x="24923" y="2458"/>
                </a:lnTo>
                <a:lnTo>
                  <a:pt x="24356" y="964"/>
                </a:lnTo>
                <a:lnTo>
                  <a:pt x="24084" y="964"/>
                </a:lnTo>
                <a:lnTo>
                  <a:pt x="24793" y="2798"/>
                </a:lnTo>
                <a:close/>
                <a:moveTo>
                  <a:pt x="26766" y="2802"/>
                </a:moveTo>
                <a:lnTo>
                  <a:pt x="26766" y="364"/>
                </a:lnTo>
                <a:lnTo>
                  <a:pt x="26531" y="364"/>
                </a:lnTo>
                <a:lnTo>
                  <a:pt x="26531" y="2802"/>
                </a:lnTo>
                <a:lnTo>
                  <a:pt x="26766" y="2802"/>
                </a:lnTo>
                <a:close/>
                <a:moveTo>
                  <a:pt x="27297" y="364"/>
                </a:moveTo>
                <a:lnTo>
                  <a:pt x="27062" y="364"/>
                </a:lnTo>
                <a:lnTo>
                  <a:pt x="27062" y="745"/>
                </a:lnTo>
                <a:lnTo>
                  <a:pt x="27297" y="745"/>
                </a:lnTo>
                <a:lnTo>
                  <a:pt x="27297" y="364"/>
                </a:lnTo>
                <a:close/>
                <a:moveTo>
                  <a:pt x="27297" y="2802"/>
                </a:moveTo>
                <a:lnTo>
                  <a:pt x="27297" y="960"/>
                </a:lnTo>
                <a:lnTo>
                  <a:pt x="27062" y="960"/>
                </a:lnTo>
                <a:lnTo>
                  <a:pt x="27062" y="2802"/>
                </a:lnTo>
                <a:lnTo>
                  <a:pt x="27297" y="2802"/>
                </a:lnTo>
                <a:close/>
                <a:moveTo>
                  <a:pt x="29144" y="960"/>
                </a:moveTo>
                <a:lnTo>
                  <a:pt x="28889" y="960"/>
                </a:lnTo>
                <a:lnTo>
                  <a:pt x="28297" y="2446"/>
                </a:lnTo>
                <a:lnTo>
                  <a:pt x="27710" y="960"/>
                </a:lnTo>
                <a:lnTo>
                  <a:pt x="27459" y="960"/>
                </a:lnTo>
                <a:lnTo>
                  <a:pt x="28180" y="2802"/>
                </a:lnTo>
                <a:lnTo>
                  <a:pt x="28394" y="2802"/>
                </a:lnTo>
                <a:lnTo>
                  <a:pt x="29144" y="960"/>
                </a:lnTo>
                <a:close/>
                <a:moveTo>
                  <a:pt x="29545" y="364"/>
                </a:moveTo>
                <a:lnTo>
                  <a:pt x="29310" y="364"/>
                </a:lnTo>
                <a:lnTo>
                  <a:pt x="29310" y="745"/>
                </a:lnTo>
                <a:lnTo>
                  <a:pt x="29545" y="745"/>
                </a:lnTo>
                <a:lnTo>
                  <a:pt x="29545" y="364"/>
                </a:lnTo>
                <a:close/>
                <a:moveTo>
                  <a:pt x="29545" y="2802"/>
                </a:moveTo>
                <a:lnTo>
                  <a:pt x="29545" y="960"/>
                </a:lnTo>
                <a:lnTo>
                  <a:pt x="29310" y="960"/>
                </a:lnTo>
                <a:lnTo>
                  <a:pt x="29310" y="2802"/>
                </a:lnTo>
                <a:lnTo>
                  <a:pt x="29545" y="2802"/>
                </a:lnTo>
                <a:close/>
                <a:moveTo>
                  <a:pt x="29925" y="2802"/>
                </a:moveTo>
                <a:lnTo>
                  <a:pt x="30152" y="2802"/>
                </a:lnTo>
                <a:lnTo>
                  <a:pt x="30152" y="1907"/>
                </a:lnTo>
                <a:cubicBezTo>
                  <a:pt x="30152" y="1749"/>
                  <a:pt x="30157" y="1636"/>
                  <a:pt x="30169" y="1571"/>
                </a:cubicBezTo>
                <a:cubicBezTo>
                  <a:pt x="30182" y="1506"/>
                  <a:pt x="30201" y="1450"/>
                  <a:pt x="30229" y="1401"/>
                </a:cubicBezTo>
                <a:cubicBezTo>
                  <a:pt x="30278" y="1320"/>
                  <a:pt x="30339" y="1259"/>
                  <a:pt x="30420" y="1215"/>
                </a:cubicBezTo>
                <a:cubicBezTo>
                  <a:pt x="30501" y="1174"/>
                  <a:pt x="30594" y="1150"/>
                  <a:pt x="30699" y="1150"/>
                </a:cubicBezTo>
                <a:cubicBezTo>
                  <a:pt x="30881" y="1150"/>
                  <a:pt x="31015" y="1199"/>
                  <a:pt x="31096" y="1296"/>
                </a:cubicBezTo>
                <a:cubicBezTo>
                  <a:pt x="31177" y="1393"/>
                  <a:pt x="31222" y="1551"/>
                  <a:pt x="31222" y="1770"/>
                </a:cubicBezTo>
                <a:lnTo>
                  <a:pt x="31222" y="2802"/>
                </a:lnTo>
                <a:lnTo>
                  <a:pt x="31453" y="2802"/>
                </a:lnTo>
                <a:lnTo>
                  <a:pt x="31453" y="1843"/>
                </a:lnTo>
                <a:cubicBezTo>
                  <a:pt x="31453" y="1668"/>
                  <a:pt x="31445" y="1539"/>
                  <a:pt x="31424" y="1450"/>
                </a:cubicBezTo>
                <a:cubicBezTo>
                  <a:pt x="31404" y="1361"/>
                  <a:pt x="31376" y="1284"/>
                  <a:pt x="31335" y="1219"/>
                </a:cubicBezTo>
                <a:cubicBezTo>
                  <a:pt x="31274" y="1126"/>
                  <a:pt x="31189" y="1052"/>
                  <a:pt x="31084" y="1004"/>
                </a:cubicBezTo>
                <a:cubicBezTo>
                  <a:pt x="30979" y="955"/>
                  <a:pt x="30857" y="931"/>
                  <a:pt x="30723" y="931"/>
                </a:cubicBezTo>
                <a:cubicBezTo>
                  <a:pt x="30602" y="931"/>
                  <a:pt x="30493" y="952"/>
                  <a:pt x="30395" y="992"/>
                </a:cubicBezTo>
                <a:cubicBezTo>
                  <a:pt x="30302" y="1033"/>
                  <a:pt x="30217" y="1093"/>
                  <a:pt x="30144" y="1178"/>
                </a:cubicBezTo>
                <a:lnTo>
                  <a:pt x="30144" y="960"/>
                </a:lnTo>
                <a:lnTo>
                  <a:pt x="29917" y="960"/>
                </a:lnTo>
                <a:lnTo>
                  <a:pt x="29917" y="2802"/>
                </a:lnTo>
                <a:lnTo>
                  <a:pt x="29925" y="2802"/>
                </a:lnTo>
                <a:close/>
                <a:moveTo>
                  <a:pt x="31785" y="2952"/>
                </a:moveTo>
                <a:cubicBezTo>
                  <a:pt x="31829" y="3125"/>
                  <a:pt x="31923" y="3263"/>
                  <a:pt x="32072" y="3364"/>
                </a:cubicBezTo>
                <a:cubicBezTo>
                  <a:pt x="32222" y="3465"/>
                  <a:pt x="32401" y="3518"/>
                  <a:pt x="32607" y="3518"/>
                </a:cubicBezTo>
                <a:cubicBezTo>
                  <a:pt x="32891" y="3518"/>
                  <a:pt x="33113" y="3429"/>
                  <a:pt x="33271" y="3247"/>
                </a:cubicBezTo>
                <a:cubicBezTo>
                  <a:pt x="33433" y="3065"/>
                  <a:pt x="33510" y="2814"/>
                  <a:pt x="33510" y="2495"/>
                </a:cubicBezTo>
                <a:lnTo>
                  <a:pt x="33510" y="960"/>
                </a:lnTo>
                <a:lnTo>
                  <a:pt x="33284" y="960"/>
                </a:lnTo>
                <a:lnTo>
                  <a:pt x="33284" y="1259"/>
                </a:lnTo>
                <a:cubicBezTo>
                  <a:pt x="33199" y="1142"/>
                  <a:pt x="33097" y="1053"/>
                  <a:pt x="32984" y="1000"/>
                </a:cubicBezTo>
                <a:cubicBezTo>
                  <a:pt x="32870" y="943"/>
                  <a:pt x="32737" y="915"/>
                  <a:pt x="32583" y="915"/>
                </a:cubicBezTo>
                <a:cubicBezTo>
                  <a:pt x="32315" y="915"/>
                  <a:pt x="32093" y="1008"/>
                  <a:pt x="31914" y="1191"/>
                </a:cubicBezTo>
                <a:cubicBezTo>
                  <a:pt x="31736" y="1373"/>
                  <a:pt x="31643" y="1604"/>
                  <a:pt x="31643" y="1875"/>
                </a:cubicBezTo>
                <a:cubicBezTo>
                  <a:pt x="31643" y="2150"/>
                  <a:pt x="31732" y="2381"/>
                  <a:pt x="31918" y="2567"/>
                </a:cubicBezTo>
                <a:cubicBezTo>
                  <a:pt x="32101" y="2754"/>
                  <a:pt x="32328" y="2843"/>
                  <a:pt x="32607" y="2843"/>
                </a:cubicBezTo>
                <a:cubicBezTo>
                  <a:pt x="32745" y="2843"/>
                  <a:pt x="32871" y="2810"/>
                  <a:pt x="32984" y="2750"/>
                </a:cubicBezTo>
                <a:cubicBezTo>
                  <a:pt x="33098" y="2689"/>
                  <a:pt x="33199" y="2596"/>
                  <a:pt x="33288" y="2474"/>
                </a:cubicBezTo>
                <a:lnTo>
                  <a:pt x="33288" y="2523"/>
                </a:lnTo>
                <a:cubicBezTo>
                  <a:pt x="33288" y="2758"/>
                  <a:pt x="33223" y="2944"/>
                  <a:pt x="33097" y="3081"/>
                </a:cubicBezTo>
                <a:cubicBezTo>
                  <a:pt x="32972" y="3222"/>
                  <a:pt x="32802" y="3291"/>
                  <a:pt x="32595" y="3291"/>
                </a:cubicBezTo>
                <a:cubicBezTo>
                  <a:pt x="32461" y="3291"/>
                  <a:pt x="32348" y="3263"/>
                  <a:pt x="32255" y="3202"/>
                </a:cubicBezTo>
                <a:cubicBezTo>
                  <a:pt x="32162" y="3141"/>
                  <a:pt x="32097" y="3060"/>
                  <a:pt x="32060" y="2952"/>
                </a:cubicBezTo>
                <a:lnTo>
                  <a:pt x="31785" y="2952"/>
                </a:lnTo>
                <a:close/>
                <a:moveTo>
                  <a:pt x="32101" y="1344"/>
                </a:moveTo>
                <a:cubicBezTo>
                  <a:pt x="32238" y="1203"/>
                  <a:pt x="32401" y="1134"/>
                  <a:pt x="32595" y="1134"/>
                </a:cubicBezTo>
                <a:cubicBezTo>
                  <a:pt x="32781" y="1134"/>
                  <a:pt x="32943" y="1207"/>
                  <a:pt x="33077" y="1357"/>
                </a:cubicBezTo>
                <a:cubicBezTo>
                  <a:pt x="33215" y="1506"/>
                  <a:pt x="33284" y="1685"/>
                  <a:pt x="33284" y="1895"/>
                </a:cubicBezTo>
                <a:cubicBezTo>
                  <a:pt x="33284" y="2094"/>
                  <a:pt x="33215" y="2264"/>
                  <a:pt x="33073" y="2409"/>
                </a:cubicBezTo>
                <a:cubicBezTo>
                  <a:pt x="32935" y="2555"/>
                  <a:pt x="32773" y="2628"/>
                  <a:pt x="32595" y="2628"/>
                </a:cubicBezTo>
                <a:cubicBezTo>
                  <a:pt x="32405" y="2628"/>
                  <a:pt x="32238" y="2555"/>
                  <a:pt x="32101" y="2409"/>
                </a:cubicBezTo>
                <a:cubicBezTo>
                  <a:pt x="31963" y="2264"/>
                  <a:pt x="31894" y="2086"/>
                  <a:pt x="31894" y="1871"/>
                </a:cubicBezTo>
                <a:cubicBezTo>
                  <a:pt x="31894" y="1660"/>
                  <a:pt x="31963" y="1486"/>
                  <a:pt x="32101" y="1344"/>
                </a:cubicBezTo>
                <a:close/>
                <a:moveTo>
                  <a:pt x="32344" y="5089"/>
                </a:moveTo>
                <a:lnTo>
                  <a:pt x="32340" y="5272"/>
                </a:lnTo>
                <a:lnTo>
                  <a:pt x="32364" y="5272"/>
                </a:lnTo>
                <a:cubicBezTo>
                  <a:pt x="32388" y="5154"/>
                  <a:pt x="32417" y="5134"/>
                  <a:pt x="32567" y="5134"/>
                </a:cubicBezTo>
                <a:lnTo>
                  <a:pt x="32567" y="5681"/>
                </a:lnTo>
                <a:cubicBezTo>
                  <a:pt x="32567" y="5745"/>
                  <a:pt x="32534" y="5774"/>
                  <a:pt x="32473" y="5774"/>
                </a:cubicBezTo>
                <a:lnTo>
                  <a:pt x="32473" y="5798"/>
                </a:lnTo>
                <a:lnTo>
                  <a:pt x="32757" y="5798"/>
                </a:lnTo>
                <a:lnTo>
                  <a:pt x="32757" y="5774"/>
                </a:lnTo>
                <a:cubicBezTo>
                  <a:pt x="32696" y="5774"/>
                  <a:pt x="32664" y="5745"/>
                  <a:pt x="32664" y="5681"/>
                </a:cubicBezTo>
                <a:lnTo>
                  <a:pt x="32664" y="5134"/>
                </a:lnTo>
                <a:cubicBezTo>
                  <a:pt x="32818" y="5134"/>
                  <a:pt x="32846" y="5154"/>
                  <a:pt x="32866" y="5272"/>
                </a:cubicBezTo>
                <a:lnTo>
                  <a:pt x="32891" y="5272"/>
                </a:lnTo>
                <a:lnTo>
                  <a:pt x="32887" y="5089"/>
                </a:lnTo>
                <a:lnTo>
                  <a:pt x="32344" y="5089"/>
                </a:lnTo>
                <a:close/>
                <a:moveTo>
                  <a:pt x="32259" y="5442"/>
                </a:moveTo>
                <a:cubicBezTo>
                  <a:pt x="32259" y="5664"/>
                  <a:pt x="32117" y="5810"/>
                  <a:pt x="31943" y="5810"/>
                </a:cubicBezTo>
                <a:cubicBezTo>
                  <a:pt x="31769" y="5810"/>
                  <a:pt x="31627" y="5665"/>
                  <a:pt x="31627" y="5442"/>
                </a:cubicBezTo>
                <a:cubicBezTo>
                  <a:pt x="31627" y="5220"/>
                  <a:pt x="31769" y="5073"/>
                  <a:pt x="31943" y="5073"/>
                </a:cubicBezTo>
                <a:cubicBezTo>
                  <a:pt x="32117" y="5077"/>
                  <a:pt x="32259" y="5219"/>
                  <a:pt x="32259" y="5442"/>
                </a:cubicBezTo>
                <a:close/>
                <a:moveTo>
                  <a:pt x="32153" y="5442"/>
                </a:moveTo>
                <a:cubicBezTo>
                  <a:pt x="32153" y="5243"/>
                  <a:pt x="32076" y="5118"/>
                  <a:pt x="31947" y="5118"/>
                </a:cubicBezTo>
                <a:cubicBezTo>
                  <a:pt x="31813" y="5118"/>
                  <a:pt x="31736" y="5244"/>
                  <a:pt x="31736" y="5442"/>
                </a:cubicBezTo>
                <a:cubicBezTo>
                  <a:pt x="31736" y="5641"/>
                  <a:pt x="31813" y="5766"/>
                  <a:pt x="31947" y="5766"/>
                </a:cubicBezTo>
                <a:cubicBezTo>
                  <a:pt x="32076" y="5770"/>
                  <a:pt x="32153" y="5640"/>
                  <a:pt x="32153" y="5442"/>
                </a:cubicBezTo>
                <a:close/>
                <a:moveTo>
                  <a:pt x="33514" y="5774"/>
                </a:moveTo>
                <a:lnTo>
                  <a:pt x="33514" y="5798"/>
                </a:lnTo>
                <a:lnTo>
                  <a:pt x="33267" y="5798"/>
                </a:lnTo>
                <a:lnTo>
                  <a:pt x="33267" y="5774"/>
                </a:lnTo>
                <a:cubicBezTo>
                  <a:pt x="33308" y="5774"/>
                  <a:pt x="33332" y="5750"/>
                  <a:pt x="33332" y="5725"/>
                </a:cubicBezTo>
                <a:cubicBezTo>
                  <a:pt x="33332" y="5717"/>
                  <a:pt x="33328" y="5705"/>
                  <a:pt x="33324" y="5693"/>
                </a:cubicBezTo>
                <a:cubicBezTo>
                  <a:pt x="33324" y="5689"/>
                  <a:pt x="33304" y="5636"/>
                  <a:pt x="33280" y="5571"/>
                </a:cubicBezTo>
                <a:lnTo>
                  <a:pt x="33032" y="5571"/>
                </a:lnTo>
                <a:cubicBezTo>
                  <a:pt x="33008" y="5640"/>
                  <a:pt x="32988" y="5693"/>
                  <a:pt x="32984" y="5701"/>
                </a:cubicBezTo>
                <a:cubicBezTo>
                  <a:pt x="32980" y="5709"/>
                  <a:pt x="32980" y="5717"/>
                  <a:pt x="32980" y="5729"/>
                </a:cubicBezTo>
                <a:cubicBezTo>
                  <a:pt x="32980" y="5762"/>
                  <a:pt x="33012" y="5778"/>
                  <a:pt x="33041" y="5778"/>
                </a:cubicBezTo>
                <a:lnTo>
                  <a:pt x="33041" y="5802"/>
                </a:lnTo>
                <a:lnTo>
                  <a:pt x="32846" y="5802"/>
                </a:lnTo>
                <a:lnTo>
                  <a:pt x="32846" y="5778"/>
                </a:lnTo>
                <a:cubicBezTo>
                  <a:pt x="32870" y="5778"/>
                  <a:pt x="32903" y="5762"/>
                  <a:pt x="32927" y="5697"/>
                </a:cubicBezTo>
                <a:cubicBezTo>
                  <a:pt x="32951" y="5632"/>
                  <a:pt x="33162" y="5085"/>
                  <a:pt x="33162" y="5085"/>
                </a:cubicBezTo>
                <a:lnTo>
                  <a:pt x="33186" y="5085"/>
                </a:lnTo>
                <a:cubicBezTo>
                  <a:pt x="33186" y="5085"/>
                  <a:pt x="33421" y="5685"/>
                  <a:pt x="33437" y="5717"/>
                </a:cubicBezTo>
                <a:cubicBezTo>
                  <a:pt x="33454" y="5745"/>
                  <a:pt x="33486" y="5774"/>
                  <a:pt x="33514" y="5774"/>
                </a:cubicBezTo>
                <a:close/>
                <a:moveTo>
                  <a:pt x="33259" y="5519"/>
                </a:moveTo>
                <a:cubicBezTo>
                  <a:pt x="33211" y="5389"/>
                  <a:pt x="33154" y="5235"/>
                  <a:pt x="33154" y="5235"/>
                </a:cubicBezTo>
                <a:cubicBezTo>
                  <a:pt x="33154" y="5235"/>
                  <a:pt x="33097" y="5389"/>
                  <a:pt x="33049" y="5519"/>
                </a:cubicBezTo>
                <a:lnTo>
                  <a:pt x="33259" y="5519"/>
                </a:lnTo>
                <a:close/>
                <a:moveTo>
                  <a:pt x="30922" y="5616"/>
                </a:moveTo>
                <a:cubicBezTo>
                  <a:pt x="30890" y="5689"/>
                  <a:pt x="30849" y="5754"/>
                  <a:pt x="30740" y="5754"/>
                </a:cubicBezTo>
                <a:cubicBezTo>
                  <a:pt x="30715" y="5754"/>
                  <a:pt x="30667" y="5754"/>
                  <a:pt x="30626" y="5754"/>
                </a:cubicBezTo>
                <a:cubicBezTo>
                  <a:pt x="30586" y="5754"/>
                  <a:pt x="30566" y="5737"/>
                  <a:pt x="30566" y="5705"/>
                </a:cubicBezTo>
                <a:cubicBezTo>
                  <a:pt x="30566" y="5693"/>
                  <a:pt x="30566" y="5575"/>
                  <a:pt x="30566" y="5454"/>
                </a:cubicBezTo>
                <a:cubicBezTo>
                  <a:pt x="30594" y="5454"/>
                  <a:pt x="30679" y="5454"/>
                  <a:pt x="30719" y="5454"/>
                </a:cubicBezTo>
                <a:cubicBezTo>
                  <a:pt x="30780" y="5454"/>
                  <a:pt x="30809" y="5486"/>
                  <a:pt x="30821" y="5551"/>
                </a:cubicBezTo>
                <a:lnTo>
                  <a:pt x="30845" y="5551"/>
                </a:lnTo>
                <a:lnTo>
                  <a:pt x="30845" y="5304"/>
                </a:lnTo>
                <a:lnTo>
                  <a:pt x="30821" y="5304"/>
                </a:lnTo>
                <a:cubicBezTo>
                  <a:pt x="30817" y="5373"/>
                  <a:pt x="30780" y="5405"/>
                  <a:pt x="30728" y="5405"/>
                </a:cubicBezTo>
                <a:cubicBezTo>
                  <a:pt x="30683" y="5405"/>
                  <a:pt x="30594" y="5405"/>
                  <a:pt x="30570" y="5405"/>
                </a:cubicBezTo>
                <a:cubicBezTo>
                  <a:pt x="30570" y="5288"/>
                  <a:pt x="30570" y="5179"/>
                  <a:pt x="30570" y="5166"/>
                </a:cubicBezTo>
                <a:cubicBezTo>
                  <a:pt x="30570" y="5142"/>
                  <a:pt x="30586" y="5134"/>
                  <a:pt x="30610" y="5134"/>
                </a:cubicBezTo>
                <a:cubicBezTo>
                  <a:pt x="30630" y="5134"/>
                  <a:pt x="30683" y="5134"/>
                  <a:pt x="30744" y="5134"/>
                </a:cubicBezTo>
                <a:cubicBezTo>
                  <a:pt x="30829" y="5134"/>
                  <a:pt x="30857" y="5170"/>
                  <a:pt x="30877" y="5247"/>
                </a:cubicBezTo>
                <a:lnTo>
                  <a:pt x="30902" y="5247"/>
                </a:lnTo>
                <a:lnTo>
                  <a:pt x="30894" y="5089"/>
                </a:lnTo>
                <a:lnTo>
                  <a:pt x="30383" y="5089"/>
                </a:lnTo>
                <a:lnTo>
                  <a:pt x="30383" y="5114"/>
                </a:lnTo>
                <a:cubicBezTo>
                  <a:pt x="30444" y="5114"/>
                  <a:pt x="30468" y="5142"/>
                  <a:pt x="30468" y="5207"/>
                </a:cubicBezTo>
                <a:lnTo>
                  <a:pt x="30468" y="5681"/>
                </a:lnTo>
                <a:cubicBezTo>
                  <a:pt x="30468" y="5745"/>
                  <a:pt x="30440" y="5774"/>
                  <a:pt x="30383" y="5774"/>
                </a:cubicBezTo>
                <a:lnTo>
                  <a:pt x="30383" y="5798"/>
                </a:lnTo>
                <a:lnTo>
                  <a:pt x="30906" y="5798"/>
                </a:lnTo>
                <a:lnTo>
                  <a:pt x="30950" y="5616"/>
                </a:lnTo>
                <a:lnTo>
                  <a:pt x="30922" y="5616"/>
                </a:lnTo>
                <a:close/>
                <a:moveTo>
                  <a:pt x="31436" y="5077"/>
                </a:moveTo>
                <a:cubicBezTo>
                  <a:pt x="31432" y="5093"/>
                  <a:pt x="31424" y="5110"/>
                  <a:pt x="31404" y="5110"/>
                </a:cubicBezTo>
                <a:cubicBezTo>
                  <a:pt x="31376" y="5110"/>
                  <a:pt x="31323" y="5077"/>
                  <a:pt x="31274" y="5077"/>
                </a:cubicBezTo>
                <a:cubicBezTo>
                  <a:pt x="31165" y="5077"/>
                  <a:pt x="31100" y="5158"/>
                  <a:pt x="31100" y="5255"/>
                </a:cubicBezTo>
                <a:cubicBezTo>
                  <a:pt x="31100" y="5336"/>
                  <a:pt x="31133" y="5389"/>
                  <a:pt x="31189" y="5426"/>
                </a:cubicBezTo>
                <a:cubicBezTo>
                  <a:pt x="31226" y="5450"/>
                  <a:pt x="31282" y="5490"/>
                  <a:pt x="31331" y="5523"/>
                </a:cubicBezTo>
                <a:cubicBezTo>
                  <a:pt x="31372" y="5551"/>
                  <a:pt x="31408" y="5583"/>
                  <a:pt x="31408" y="5652"/>
                </a:cubicBezTo>
                <a:cubicBezTo>
                  <a:pt x="31408" y="5725"/>
                  <a:pt x="31359" y="5770"/>
                  <a:pt x="31291" y="5770"/>
                </a:cubicBezTo>
                <a:cubicBezTo>
                  <a:pt x="31201" y="5770"/>
                  <a:pt x="31141" y="5701"/>
                  <a:pt x="31096" y="5579"/>
                </a:cubicBezTo>
                <a:lnTo>
                  <a:pt x="31072" y="5579"/>
                </a:lnTo>
                <a:lnTo>
                  <a:pt x="31100" y="5814"/>
                </a:lnTo>
                <a:lnTo>
                  <a:pt x="31125" y="5814"/>
                </a:lnTo>
                <a:cubicBezTo>
                  <a:pt x="31129" y="5798"/>
                  <a:pt x="31137" y="5778"/>
                  <a:pt x="31157" y="5778"/>
                </a:cubicBezTo>
                <a:cubicBezTo>
                  <a:pt x="31193" y="5778"/>
                  <a:pt x="31238" y="5814"/>
                  <a:pt x="31307" y="5814"/>
                </a:cubicBezTo>
                <a:cubicBezTo>
                  <a:pt x="31420" y="5814"/>
                  <a:pt x="31505" y="5729"/>
                  <a:pt x="31505" y="5616"/>
                </a:cubicBezTo>
                <a:cubicBezTo>
                  <a:pt x="31505" y="5539"/>
                  <a:pt x="31457" y="5474"/>
                  <a:pt x="31404" y="5438"/>
                </a:cubicBezTo>
                <a:cubicBezTo>
                  <a:pt x="31384" y="5426"/>
                  <a:pt x="31347" y="5397"/>
                  <a:pt x="31291" y="5361"/>
                </a:cubicBezTo>
                <a:cubicBezTo>
                  <a:pt x="31234" y="5320"/>
                  <a:pt x="31189" y="5284"/>
                  <a:pt x="31189" y="5223"/>
                </a:cubicBezTo>
                <a:cubicBezTo>
                  <a:pt x="31189" y="5166"/>
                  <a:pt x="31226" y="5126"/>
                  <a:pt x="31287" y="5126"/>
                </a:cubicBezTo>
                <a:cubicBezTo>
                  <a:pt x="31372" y="5126"/>
                  <a:pt x="31428" y="5199"/>
                  <a:pt x="31465" y="5312"/>
                </a:cubicBezTo>
                <a:lnTo>
                  <a:pt x="31489" y="5312"/>
                </a:lnTo>
                <a:lnTo>
                  <a:pt x="31469" y="5077"/>
                </a:lnTo>
                <a:lnTo>
                  <a:pt x="31436" y="5077"/>
                </a:lnTo>
                <a:close/>
                <a:moveTo>
                  <a:pt x="30055" y="5089"/>
                </a:moveTo>
                <a:lnTo>
                  <a:pt x="30055" y="5114"/>
                </a:lnTo>
                <a:cubicBezTo>
                  <a:pt x="30112" y="5114"/>
                  <a:pt x="30144" y="5154"/>
                  <a:pt x="30144" y="5219"/>
                </a:cubicBezTo>
                <a:cubicBezTo>
                  <a:pt x="30144" y="5264"/>
                  <a:pt x="30144" y="5466"/>
                  <a:pt x="30144" y="5592"/>
                </a:cubicBezTo>
                <a:lnTo>
                  <a:pt x="29776" y="5085"/>
                </a:lnTo>
                <a:lnTo>
                  <a:pt x="29618" y="5085"/>
                </a:lnTo>
                <a:lnTo>
                  <a:pt x="29618" y="5110"/>
                </a:lnTo>
                <a:cubicBezTo>
                  <a:pt x="29650" y="5110"/>
                  <a:pt x="29674" y="5126"/>
                  <a:pt x="29686" y="5142"/>
                </a:cubicBezTo>
                <a:cubicBezTo>
                  <a:pt x="29686" y="5142"/>
                  <a:pt x="29695" y="5154"/>
                  <a:pt x="29707" y="5170"/>
                </a:cubicBezTo>
                <a:cubicBezTo>
                  <a:pt x="29707" y="5247"/>
                  <a:pt x="29707" y="5583"/>
                  <a:pt x="29707" y="5644"/>
                </a:cubicBezTo>
                <a:cubicBezTo>
                  <a:pt x="29707" y="5725"/>
                  <a:pt x="29678" y="5766"/>
                  <a:pt x="29614" y="5766"/>
                </a:cubicBezTo>
                <a:lnTo>
                  <a:pt x="29614" y="5790"/>
                </a:lnTo>
                <a:lnTo>
                  <a:pt x="29840" y="5790"/>
                </a:lnTo>
                <a:lnTo>
                  <a:pt x="29840" y="5766"/>
                </a:lnTo>
                <a:cubicBezTo>
                  <a:pt x="29784" y="5766"/>
                  <a:pt x="29751" y="5729"/>
                  <a:pt x="29751" y="5664"/>
                </a:cubicBezTo>
                <a:cubicBezTo>
                  <a:pt x="29751" y="5612"/>
                  <a:pt x="29751" y="5332"/>
                  <a:pt x="29751" y="5231"/>
                </a:cubicBezTo>
                <a:cubicBezTo>
                  <a:pt x="29885" y="5413"/>
                  <a:pt x="30173" y="5802"/>
                  <a:pt x="30173" y="5802"/>
                </a:cubicBezTo>
                <a:lnTo>
                  <a:pt x="30189" y="5802"/>
                </a:lnTo>
                <a:cubicBezTo>
                  <a:pt x="30189" y="5802"/>
                  <a:pt x="30189" y="5304"/>
                  <a:pt x="30189" y="5231"/>
                </a:cubicBezTo>
                <a:cubicBezTo>
                  <a:pt x="30189" y="5142"/>
                  <a:pt x="30225" y="5110"/>
                  <a:pt x="30282" y="5110"/>
                </a:cubicBezTo>
                <a:lnTo>
                  <a:pt x="30282" y="5089"/>
                </a:lnTo>
                <a:lnTo>
                  <a:pt x="30055" y="5089"/>
                </a:lnTo>
                <a:close/>
                <a:moveTo>
                  <a:pt x="29269" y="5089"/>
                </a:moveTo>
                <a:lnTo>
                  <a:pt x="29269" y="5114"/>
                </a:lnTo>
                <a:cubicBezTo>
                  <a:pt x="29326" y="5114"/>
                  <a:pt x="29358" y="5154"/>
                  <a:pt x="29358" y="5219"/>
                </a:cubicBezTo>
                <a:cubicBezTo>
                  <a:pt x="29358" y="5264"/>
                  <a:pt x="29358" y="5466"/>
                  <a:pt x="29358" y="5592"/>
                </a:cubicBezTo>
                <a:lnTo>
                  <a:pt x="28990" y="5089"/>
                </a:lnTo>
                <a:lnTo>
                  <a:pt x="28828" y="5089"/>
                </a:lnTo>
                <a:lnTo>
                  <a:pt x="28828" y="5114"/>
                </a:lnTo>
                <a:cubicBezTo>
                  <a:pt x="28860" y="5114"/>
                  <a:pt x="28884" y="5130"/>
                  <a:pt x="28897" y="5146"/>
                </a:cubicBezTo>
                <a:cubicBezTo>
                  <a:pt x="28897" y="5146"/>
                  <a:pt x="28905" y="5158"/>
                  <a:pt x="28917" y="5174"/>
                </a:cubicBezTo>
                <a:cubicBezTo>
                  <a:pt x="28917" y="5251"/>
                  <a:pt x="28917" y="5588"/>
                  <a:pt x="28917" y="5648"/>
                </a:cubicBezTo>
                <a:cubicBezTo>
                  <a:pt x="28917" y="5729"/>
                  <a:pt x="28889" y="5770"/>
                  <a:pt x="28824" y="5770"/>
                </a:cubicBezTo>
                <a:lnTo>
                  <a:pt x="28824" y="5794"/>
                </a:lnTo>
                <a:lnTo>
                  <a:pt x="29051" y="5794"/>
                </a:lnTo>
                <a:lnTo>
                  <a:pt x="29051" y="5770"/>
                </a:lnTo>
                <a:cubicBezTo>
                  <a:pt x="28998" y="5770"/>
                  <a:pt x="28961" y="5733"/>
                  <a:pt x="28961" y="5669"/>
                </a:cubicBezTo>
                <a:cubicBezTo>
                  <a:pt x="28961" y="5616"/>
                  <a:pt x="28961" y="5336"/>
                  <a:pt x="28961" y="5235"/>
                </a:cubicBezTo>
                <a:cubicBezTo>
                  <a:pt x="29095" y="5417"/>
                  <a:pt x="29383" y="5806"/>
                  <a:pt x="29383" y="5806"/>
                </a:cubicBezTo>
                <a:lnTo>
                  <a:pt x="29399" y="5806"/>
                </a:lnTo>
                <a:cubicBezTo>
                  <a:pt x="29399" y="5806"/>
                  <a:pt x="29399" y="5308"/>
                  <a:pt x="29399" y="5235"/>
                </a:cubicBezTo>
                <a:cubicBezTo>
                  <a:pt x="29399" y="5146"/>
                  <a:pt x="29435" y="5114"/>
                  <a:pt x="29492" y="5114"/>
                </a:cubicBezTo>
                <a:lnTo>
                  <a:pt x="29492" y="5089"/>
                </a:lnTo>
                <a:lnTo>
                  <a:pt x="29269" y="5089"/>
                </a:lnTo>
                <a:close/>
                <a:moveTo>
                  <a:pt x="28321" y="4887"/>
                </a:moveTo>
                <a:lnTo>
                  <a:pt x="28321" y="4863"/>
                </a:lnTo>
                <a:lnTo>
                  <a:pt x="28103" y="4863"/>
                </a:lnTo>
                <a:lnTo>
                  <a:pt x="27819" y="5628"/>
                </a:lnTo>
                <a:lnTo>
                  <a:pt x="27531" y="4863"/>
                </a:lnTo>
                <a:lnTo>
                  <a:pt x="27309" y="4863"/>
                </a:lnTo>
                <a:lnTo>
                  <a:pt x="27309" y="4887"/>
                </a:lnTo>
                <a:cubicBezTo>
                  <a:pt x="27402" y="4887"/>
                  <a:pt x="27430" y="4940"/>
                  <a:pt x="27430" y="5029"/>
                </a:cubicBezTo>
                <a:cubicBezTo>
                  <a:pt x="27430" y="5122"/>
                  <a:pt x="27430" y="5588"/>
                  <a:pt x="27430" y="5604"/>
                </a:cubicBezTo>
                <a:cubicBezTo>
                  <a:pt x="27430" y="5737"/>
                  <a:pt x="27394" y="5770"/>
                  <a:pt x="27309" y="5770"/>
                </a:cubicBezTo>
                <a:lnTo>
                  <a:pt x="27309" y="5794"/>
                </a:lnTo>
                <a:lnTo>
                  <a:pt x="27596" y="5794"/>
                </a:lnTo>
                <a:lnTo>
                  <a:pt x="27596" y="5770"/>
                </a:lnTo>
                <a:cubicBezTo>
                  <a:pt x="27515" y="5770"/>
                  <a:pt x="27475" y="5733"/>
                  <a:pt x="27475" y="5604"/>
                </a:cubicBezTo>
                <a:cubicBezTo>
                  <a:pt x="27475" y="5470"/>
                  <a:pt x="27475" y="5000"/>
                  <a:pt x="27475" y="5000"/>
                </a:cubicBezTo>
                <a:lnTo>
                  <a:pt x="27770" y="5798"/>
                </a:lnTo>
                <a:lnTo>
                  <a:pt x="27799" y="5798"/>
                </a:lnTo>
                <a:lnTo>
                  <a:pt x="28103" y="4988"/>
                </a:lnTo>
                <a:cubicBezTo>
                  <a:pt x="28103" y="4988"/>
                  <a:pt x="28103" y="5579"/>
                  <a:pt x="28103" y="5604"/>
                </a:cubicBezTo>
                <a:cubicBezTo>
                  <a:pt x="28103" y="5737"/>
                  <a:pt x="28074" y="5770"/>
                  <a:pt x="27989" y="5770"/>
                </a:cubicBezTo>
                <a:lnTo>
                  <a:pt x="27989" y="5794"/>
                </a:lnTo>
                <a:lnTo>
                  <a:pt x="28321" y="5794"/>
                </a:lnTo>
                <a:lnTo>
                  <a:pt x="28321" y="5770"/>
                </a:lnTo>
                <a:cubicBezTo>
                  <a:pt x="28240" y="5770"/>
                  <a:pt x="28208" y="5733"/>
                  <a:pt x="28208" y="5604"/>
                </a:cubicBezTo>
                <a:cubicBezTo>
                  <a:pt x="28208" y="5551"/>
                  <a:pt x="28208" y="5093"/>
                  <a:pt x="28208" y="5017"/>
                </a:cubicBezTo>
                <a:cubicBezTo>
                  <a:pt x="28208" y="4911"/>
                  <a:pt x="28265" y="4887"/>
                  <a:pt x="28321" y="4887"/>
                </a:cubicBezTo>
                <a:close/>
                <a:moveTo>
                  <a:pt x="28593" y="5207"/>
                </a:moveTo>
                <a:cubicBezTo>
                  <a:pt x="28593" y="5142"/>
                  <a:pt x="28625" y="5114"/>
                  <a:pt x="28686" y="5114"/>
                </a:cubicBezTo>
                <a:lnTo>
                  <a:pt x="28686" y="5089"/>
                </a:lnTo>
                <a:lnTo>
                  <a:pt x="28402" y="5089"/>
                </a:lnTo>
                <a:lnTo>
                  <a:pt x="28402" y="5114"/>
                </a:lnTo>
                <a:cubicBezTo>
                  <a:pt x="28463" y="5114"/>
                  <a:pt x="28496" y="5142"/>
                  <a:pt x="28496" y="5207"/>
                </a:cubicBezTo>
                <a:lnTo>
                  <a:pt x="28496" y="5681"/>
                </a:lnTo>
                <a:cubicBezTo>
                  <a:pt x="28496" y="5745"/>
                  <a:pt x="28463" y="5774"/>
                  <a:pt x="28402" y="5774"/>
                </a:cubicBezTo>
                <a:lnTo>
                  <a:pt x="28402" y="5798"/>
                </a:lnTo>
                <a:lnTo>
                  <a:pt x="28686" y="5798"/>
                </a:lnTo>
                <a:lnTo>
                  <a:pt x="28686" y="5774"/>
                </a:lnTo>
                <a:cubicBezTo>
                  <a:pt x="28625" y="5774"/>
                  <a:pt x="28593" y="5745"/>
                  <a:pt x="28593" y="5681"/>
                </a:cubicBezTo>
                <a:lnTo>
                  <a:pt x="28593" y="5207"/>
                </a:lnTo>
                <a:close/>
                <a:moveTo>
                  <a:pt x="26300" y="5446"/>
                </a:moveTo>
                <a:cubicBezTo>
                  <a:pt x="26300" y="5669"/>
                  <a:pt x="26158" y="5814"/>
                  <a:pt x="25984" y="5814"/>
                </a:cubicBezTo>
                <a:cubicBezTo>
                  <a:pt x="25810" y="5814"/>
                  <a:pt x="25668" y="5669"/>
                  <a:pt x="25668" y="5446"/>
                </a:cubicBezTo>
                <a:cubicBezTo>
                  <a:pt x="25668" y="5223"/>
                  <a:pt x="25810" y="5077"/>
                  <a:pt x="25984" y="5077"/>
                </a:cubicBezTo>
                <a:cubicBezTo>
                  <a:pt x="26158" y="5077"/>
                  <a:pt x="26300" y="5223"/>
                  <a:pt x="26300" y="5446"/>
                </a:cubicBezTo>
                <a:close/>
                <a:moveTo>
                  <a:pt x="26191" y="5446"/>
                </a:moveTo>
                <a:cubicBezTo>
                  <a:pt x="26191" y="5247"/>
                  <a:pt x="26114" y="5122"/>
                  <a:pt x="25984" y="5122"/>
                </a:cubicBezTo>
                <a:cubicBezTo>
                  <a:pt x="25850" y="5122"/>
                  <a:pt x="25778" y="5248"/>
                  <a:pt x="25778" y="5446"/>
                </a:cubicBezTo>
                <a:cubicBezTo>
                  <a:pt x="25778" y="5645"/>
                  <a:pt x="25854" y="5770"/>
                  <a:pt x="25984" y="5770"/>
                </a:cubicBezTo>
                <a:cubicBezTo>
                  <a:pt x="26114" y="5770"/>
                  <a:pt x="26191" y="5640"/>
                  <a:pt x="26191" y="5446"/>
                </a:cubicBezTo>
                <a:close/>
                <a:moveTo>
                  <a:pt x="26912" y="5089"/>
                </a:moveTo>
                <a:lnTo>
                  <a:pt x="26397" y="5089"/>
                </a:lnTo>
                <a:lnTo>
                  <a:pt x="26397" y="5114"/>
                </a:lnTo>
                <a:cubicBezTo>
                  <a:pt x="26458" y="5114"/>
                  <a:pt x="26482" y="5142"/>
                  <a:pt x="26482" y="5207"/>
                </a:cubicBezTo>
                <a:lnTo>
                  <a:pt x="26482" y="5681"/>
                </a:lnTo>
                <a:cubicBezTo>
                  <a:pt x="26482" y="5745"/>
                  <a:pt x="26454" y="5774"/>
                  <a:pt x="26397" y="5774"/>
                </a:cubicBezTo>
                <a:lnTo>
                  <a:pt x="26397" y="5798"/>
                </a:lnTo>
                <a:lnTo>
                  <a:pt x="26673" y="5798"/>
                </a:lnTo>
                <a:lnTo>
                  <a:pt x="26673" y="5774"/>
                </a:lnTo>
                <a:cubicBezTo>
                  <a:pt x="26616" y="5774"/>
                  <a:pt x="26584" y="5745"/>
                  <a:pt x="26584" y="5681"/>
                </a:cubicBezTo>
                <a:cubicBezTo>
                  <a:pt x="26584" y="5669"/>
                  <a:pt x="26584" y="5563"/>
                  <a:pt x="26584" y="5454"/>
                </a:cubicBezTo>
                <a:cubicBezTo>
                  <a:pt x="26612" y="5454"/>
                  <a:pt x="26689" y="5454"/>
                  <a:pt x="26729" y="5454"/>
                </a:cubicBezTo>
                <a:cubicBezTo>
                  <a:pt x="26790" y="5454"/>
                  <a:pt x="26819" y="5486"/>
                  <a:pt x="26831" y="5551"/>
                </a:cubicBezTo>
                <a:lnTo>
                  <a:pt x="26855" y="5551"/>
                </a:lnTo>
                <a:lnTo>
                  <a:pt x="26855" y="5304"/>
                </a:lnTo>
                <a:lnTo>
                  <a:pt x="26831" y="5304"/>
                </a:lnTo>
                <a:cubicBezTo>
                  <a:pt x="26827" y="5373"/>
                  <a:pt x="26794" y="5405"/>
                  <a:pt x="26738" y="5405"/>
                </a:cubicBezTo>
                <a:cubicBezTo>
                  <a:pt x="26693" y="5405"/>
                  <a:pt x="26612" y="5405"/>
                  <a:pt x="26584" y="5405"/>
                </a:cubicBezTo>
                <a:cubicBezTo>
                  <a:pt x="26584" y="5292"/>
                  <a:pt x="26584" y="5179"/>
                  <a:pt x="26584" y="5166"/>
                </a:cubicBezTo>
                <a:cubicBezTo>
                  <a:pt x="26584" y="5142"/>
                  <a:pt x="26600" y="5134"/>
                  <a:pt x="26620" y="5134"/>
                </a:cubicBezTo>
                <a:cubicBezTo>
                  <a:pt x="26644" y="5134"/>
                  <a:pt x="26697" y="5134"/>
                  <a:pt x="26762" y="5134"/>
                </a:cubicBezTo>
                <a:cubicBezTo>
                  <a:pt x="26847" y="5134"/>
                  <a:pt x="26875" y="5170"/>
                  <a:pt x="26896" y="5247"/>
                </a:cubicBezTo>
                <a:lnTo>
                  <a:pt x="26920" y="5247"/>
                </a:lnTo>
                <a:lnTo>
                  <a:pt x="26912" y="5089"/>
                </a:lnTo>
                <a:close/>
                <a:moveTo>
                  <a:pt x="24003" y="5089"/>
                </a:moveTo>
                <a:lnTo>
                  <a:pt x="23999" y="5272"/>
                </a:lnTo>
                <a:lnTo>
                  <a:pt x="24024" y="5272"/>
                </a:lnTo>
                <a:cubicBezTo>
                  <a:pt x="24048" y="5154"/>
                  <a:pt x="24076" y="5134"/>
                  <a:pt x="24226" y="5134"/>
                </a:cubicBezTo>
                <a:lnTo>
                  <a:pt x="24226" y="5677"/>
                </a:lnTo>
                <a:cubicBezTo>
                  <a:pt x="24226" y="5741"/>
                  <a:pt x="24194" y="5770"/>
                  <a:pt x="24133" y="5770"/>
                </a:cubicBezTo>
                <a:lnTo>
                  <a:pt x="24133" y="5794"/>
                </a:lnTo>
                <a:lnTo>
                  <a:pt x="24416" y="5794"/>
                </a:lnTo>
                <a:lnTo>
                  <a:pt x="24416" y="5770"/>
                </a:lnTo>
                <a:cubicBezTo>
                  <a:pt x="24356" y="5770"/>
                  <a:pt x="24323" y="5741"/>
                  <a:pt x="24323" y="5677"/>
                </a:cubicBezTo>
                <a:lnTo>
                  <a:pt x="24323" y="5134"/>
                </a:lnTo>
                <a:cubicBezTo>
                  <a:pt x="24477" y="5134"/>
                  <a:pt x="24506" y="5154"/>
                  <a:pt x="24526" y="5272"/>
                </a:cubicBezTo>
                <a:lnTo>
                  <a:pt x="24550" y="5272"/>
                </a:lnTo>
                <a:lnTo>
                  <a:pt x="24546" y="5089"/>
                </a:lnTo>
                <a:lnTo>
                  <a:pt x="24003" y="5089"/>
                </a:lnTo>
                <a:close/>
                <a:moveTo>
                  <a:pt x="25158" y="5158"/>
                </a:moveTo>
                <a:cubicBezTo>
                  <a:pt x="25158" y="5166"/>
                  <a:pt x="25158" y="5175"/>
                  <a:pt x="25154" y="5183"/>
                </a:cubicBezTo>
                <a:cubicBezTo>
                  <a:pt x="25150" y="5192"/>
                  <a:pt x="25016" y="5426"/>
                  <a:pt x="25016" y="5426"/>
                </a:cubicBezTo>
                <a:cubicBezTo>
                  <a:pt x="25016" y="5426"/>
                  <a:pt x="24878" y="5199"/>
                  <a:pt x="24874" y="5191"/>
                </a:cubicBezTo>
                <a:cubicBezTo>
                  <a:pt x="24870" y="5183"/>
                  <a:pt x="24862" y="5166"/>
                  <a:pt x="24862" y="5154"/>
                </a:cubicBezTo>
                <a:cubicBezTo>
                  <a:pt x="24862" y="5134"/>
                  <a:pt x="24890" y="5118"/>
                  <a:pt x="24927" y="5118"/>
                </a:cubicBezTo>
                <a:lnTo>
                  <a:pt x="24927" y="5089"/>
                </a:lnTo>
                <a:lnTo>
                  <a:pt x="24647" y="5089"/>
                </a:lnTo>
                <a:lnTo>
                  <a:pt x="24647" y="5114"/>
                </a:lnTo>
                <a:cubicBezTo>
                  <a:pt x="24688" y="5114"/>
                  <a:pt x="24724" y="5150"/>
                  <a:pt x="24745" y="5183"/>
                </a:cubicBezTo>
                <a:cubicBezTo>
                  <a:pt x="24765" y="5215"/>
                  <a:pt x="24931" y="5482"/>
                  <a:pt x="24931" y="5482"/>
                </a:cubicBezTo>
                <a:lnTo>
                  <a:pt x="24931" y="5677"/>
                </a:lnTo>
                <a:cubicBezTo>
                  <a:pt x="24931" y="5745"/>
                  <a:pt x="24907" y="5770"/>
                  <a:pt x="24834" y="5770"/>
                </a:cubicBezTo>
                <a:lnTo>
                  <a:pt x="24834" y="5794"/>
                </a:lnTo>
                <a:lnTo>
                  <a:pt x="25133" y="5794"/>
                </a:lnTo>
                <a:lnTo>
                  <a:pt x="25133" y="5770"/>
                </a:lnTo>
                <a:cubicBezTo>
                  <a:pt x="25061" y="5770"/>
                  <a:pt x="25032" y="5745"/>
                  <a:pt x="25032" y="5677"/>
                </a:cubicBezTo>
                <a:lnTo>
                  <a:pt x="25032" y="5470"/>
                </a:lnTo>
                <a:cubicBezTo>
                  <a:pt x="25032" y="5470"/>
                  <a:pt x="25182" y="5219"/>
                  <a:pt x="25206" y="5179"/>
                </a:cubicBezTo>
                <a:cubicBezTo>
                  <a:pt x="25227" y="5146"/>
                  <a:pt x="25275" y="5110"/>
                  <a:pt x="25308" y="5110"/>
                </a:cubicBezTo>
                <a:lnTo>
                  <a:pt x="25308" y="5089"/>
                </a:lnTo>
                <a:lnTo>
                  <a:pt x="25093" y="5089"/>
                </a:lnTo>
                <a:lnTo>
                  <a:pt x="25093" y="5114"/>
                </a:lnTo>
                <a:cubicBezTo>
                  <a:pt x="25150" y="5118"/>
                  <a:pt x="25158" y="5138"/>
                  <a:pt x="25158" y="5158"/>
                </a:cubicBezTo>
                <a:close/>
                <a:moveTo>
                  <a:pt x="23396" y="5077"/>
                </a:moveTo>
                <a:cubicBezTo>
                  <a:pt x="23392" y="5093"/>
                  <a:pt x="23384" y="5110"/>
                  <a:pt x="23363" y="5110"/>
                </a:cubicBezTo>
                <a:cubicBezTo>
                  <a:pt x="23335" y="5110"/>
                  <a:pt x="23282" y="5077"/>
                  <a:pt x="23234" y="5077"/>
                </a:cubicBezTo>
                <a:cubicBezTo>
                  <a:pt x="23124" y="5077"/>
                  <a:pt x="23059" y="5158"/>
                  <a:pt x="23059" y="5255"/>
                </a:cubicBezTo>
                <a:cubicBezTo>
                  <a:pt x="23059" y="5336"/>
                  <a:pt x="23092" y="5389"/>
                  <a:pt x="23149" y="5426"/>
                </a:cubicBezTo>
                <a:cubicBezTo>
                  <a:pt x="23181" y="5450"/>
                  <a:pt x="23242" y="5490"/>
                  <a:pt x="23286" y="5523"/>
                </a:cubicBezTo>
                <a:cubicBezTo>
                  <a:pt x="23327" y="5551"/>
                  <a:pt x="23363" y="5583"/>
                  <a:pt x="23363" y="5652"/>
                </a:cubicBezTo>
                <a:cubicBezTo>
                  <a:pt x="23363" y="5725"/>
                  <a:pt x="23315" y="5770"/>
                  <a:pt x="23246" y="5770"/>
                </a:cubicBezTo>
                <a:cubicBezTo>
                  <a:pt x="23157" y="5770"/>
                  <a:pt x="23092" y="5701"/>
                  <a:pt x="23051" y="5579"/>
                </a:cubicBezTo>
                <a:lnTo>
                  <a:pt x="23027" y="5579"/>
                </a:lnTo>
                <a:lnTo>
                  <a:pt x="23055" y="5814"/>
                </a:lnTo>
                <a:lnTo>
                  <a:pt x="23080" y="5814"/>
                </a:lnTo>
                <a:cubicBezTo>
                  <a:pt x="23084" y="5798"/>
                  <a:pt x="23092" y="5778"/>
                  <a:pt x="23112" y="5778"/>
                </a:cubicBezTo>
                <a:cubicBezTo>
                  <a:pt x="23149" y="5778"/>
                  <a:pt x="23189" y="5814"/>
                  <a:pt x="23262" y="5814"/>
                </a:cubicBezTo>
                <a:cubicBezTo>
                  <a:pt x="23375" y="5814"/>
                  <a:pt x="23465" y="5729"/>
                  <a:pt x="23465" y="5616"/>
                </a:cubicBezTo>
                <a:cubicBezTo>
                  <a:pt x="23465" y="5539"/>
                  <a:pt x="23416" y="5474"/>
                  <a:pt x="23359" y="5438"/>
                </a:cubicBezTo>
                <a:cubicBezTo>
                  <a:pt x="23343" y="5426"/>
                  <a:pt x="23303" y="5397"/>
                  <a:pt x="23246" y="5361"/>
                </a:cubicBezTo>
                <a:cubicBezTo>
                  <a:pt x="23189" y="5320"/>
                  <a:pt x="23145" y="5284"/>
                  <a:pt x="23145" y="5223"/>
                </a:cubicBezTo>
                <a:cubicBezTo>
                  <a:pt x="23145" y="5166"/>
                  <a:pt x="23181" y="5126"/>
                  <a:pt x="23242" y="5126"/>
                </a:cubicBezTo>
                <a:cubicBezTo>
                  <a:pt x="23327" y="5126"/>
                  <a:pt x="23384" y="5199"/>
                  <a:pt x="23420" y="5312"/>
                </a:cubicBezTo>
                <a:lnTo>
                  <a:pt x="23444" y="5312"/>
                </a:lnTo>
                <a:lnTo>
                  <a:pt x="23424" y="5077"/>
                </a:lnTo>
                <a:lnTo>
                  <a:pt x="23396" y="5077"/>
                </a:lnTo>
                <a:close/>
                <a:moveTo>
                  <a:pt x="23809" y="5207"/>
                </a:moveTo>
                <a:cubicBezTo>
                  <a:pt x="23809" y="5142"/>
                  <a:pt x="23841" y="5114"/>
                  <a:pt x="23902" y="5114"/>
                </a:cubicBezTo>
                <a:lnTo>
                  <a:pt x="23902" y="5089"/>
                </a:lnTo>
                <a:lnTo>
                  <a:pt x="23618" y="5089"/>
                </a:lnTo>
                <a:lnTo>
                  <a:pt x="23618" y="5114"/>
                </a:lnTo>
                <a:cubicBezTo>
                  <a:pt x="23679" y="5114"/>
                  <a:pt x="23712" y="5142"/>
                  <a:pt x="23712" y="5207"/>
                </a:cubicBezTo>
                <a:lnTo>
                  <a:pt x="23712" y="5681"/>
                </a:lnTo>
                <a:cubicBezTo>
                  <a:pt x="23712" y="5745"/>
                  <a:pt x="23679" y="5774"/>
                  <a:pt x="23618" y="5774"/>
                </a:cubicBezTo>
                <a:lnTo>
                  <a:pt x="23618" y="5798"/>
                </a:lnTo>
                <a:lnTo>
                  <a:pt x="23902" y="5798"/>
                </a:lnTo>
                <a:lnTo>
                  <a:pt x="23902" y="5774"/>
                </a:lnTo>
                <a:cubicBezTo>
                  <a:pt x="23841" y="5774"/>
                  <a:pt x="23809" y="5745"/>
                  <a:pt x="23809" y="5681"/>
                </a:cubicBezTo>
                <a:lnTo>
                  <a:pt x="23809" y="5207"/>
                </a:lnTo>
                <a:close/>
                <a:moveTo>
                  <a:pt x="22189" y="5616"/>
                </a:moveTo>
                <a:cubicBezTo>
                  <a:pt x="22156" y="5689"/>
                  <a:pt x="22116" y="5754"/>
                  <a:pt x="22006" y="5754"/>
                </a:cubicBezTo>
                <a:cubicBezTo>
                  <a:pt x="21982" y="5754"/>
                  <a:pt x="21934" y="5754"/>
                  <a:pt x="21893" y="5754"/>
                </a:cubicBezTo>
                <a:cubicBezTo>
                  <a:pt x="21853" y="5754"/>
                  <a:pt x="21832" y="5737"/>
                  <a:pt x="21832" y="5705"/>
                </a:cubicBezTo>
                <a:cubicBezTo>
                  <a:pt x="21832" y="5693"/>
                  <a:pt x="21832" y="5575"/>
                  <a:pt x="21832" y="5454"/>
                </a:cubicBezTo>
                <a:cubicBezTo>
                  <a:pt x="21860" y="5454"/>
                  <a:pt x="21946" y="5454"/>
                  <a:pt x="21986" y="5454"/>
                </a:cubicBezTo>
                <a:cubicBezTo>
                  <a:pt x="22047" y="5454"/>
                  <a:pt x="22075" y="5486"/>
                  <a:pt x="22087" y="5551"/>
                </a:cubicBezTo>
                <a:lnTo>
                  <a:pt x="22112" y="5551"/>
                </a:lnTo>
                <a:lnTo>
                  <a:pt x="22112" y="5304"/>
                </a:lnTo>
                <a:lnTo>
                  <a:pt x="22087" y="5304"/>
                </a:lnTo>
                <a:cubicBezTo>
                  <a:pt x="22083" y="5373"/>
                  <a:pt x="22047" y="5405"/>
                  <a:pt x="21994" y="5405"/>
                </a:cubicBezTo>
                <a:cubicBezTo>
                  <a:pt x="21950" y="5405"/>
                  <a:pt x="21860" y="5405"/>
                  <a:pt x="21836" y="5405"/>
                </a:cubicBezTo>
                <a:cubicBezTo>
                  <a:pt x="21836" y="5288"/>
                  <a:pt x="21836" y="5179"/>
                  <a:pt x="21836" y="5166"/>
                </a:cubicBezTo>
                <a:cubicBezTo>
                  <a:pt x="21836" y="5142"/>
                  <a:pt x="21852" y="5134"/>
                  <a:pt x="21877" y="5134"/>
                </a:cubicBezTo>
                <a:cubicBezTo>
                  <a:pt x="21897" y="5134"/>
                  <a:pt x="21950" y="5134"/>
                  <a:pt x="22014" y="5134"/>
                </a:cubicBezTo>
                <a:cubicBezTo>
                  <a:pt x="22099" y="5134"/>
                  <a:pt x="22128" y="5170"/>
                  <a:pt x="22148" y="5247"/>
                </a:cubicBezTo>
                <a:lnTo>
                  <a:pt x="22172" y="5247"/>
                </a:lnTo>
                <a:lnTo>
                  <a:pt x="22168" y="5089"/>
                </a:lnTo>
                <a:lnTo>
                  <a:pt x="21658" y="5089"/>
                </a:lnTo>
                <a:lnTo>
                  <a:pt x="21658" y="5114"/>
                </a:lnTo>
                <a:cubicBezTo>
                  <a:pt x="21719" y="5114"/>
                  <a:pt x="21743" y="5142"/>
                  <a:pt x="21743" y="5207"/>
                </a:cubicBezTo>
                <a:lnTo>
                  <a:pt x="21743" y="5681"/>
                </a:lnTo>
                <a:cubicBezTo>
                  <a:pt x="21743" y="5745"/>
                  <a:pt x="21715" y="5774"/>
                  <a:pt x="21658" y="5774"/>
                </a:cubicBezTo>
                <a:lnTo>
                  <a:pt x="21658" y="5798"/>
                </a:lnTo>
                <a:lnTo>
                  <a:pt x="22180" y="5798"/>
                </a:lnTo>
                <a:lnTo>
                  <a:pt x="22225" y="5616"/>
                </a:lnTo>
                <a:lnTo>
                  <a:pt x="22189" y="5616"/>
                </a:lnTo>
                <a:close/>
                <a:moveTo>
                  <a:pt x="22934" y="5778"/>
                </a:moveTo>
                <a:lnTo>
                  <a:pt x="22934" y="5798"/>
                </a:lnTo>
                <a:lnTo>
                  <a:pt x="22780" y="5798"/>
                </a:lnTo>
                <a:lnTo>
                  <a:pt x="22549" y="5470"/>
                </a:lnTo>
                <a:cubicBezTo>
                  <a:pt x="22533" y="5470"/>
                  <a:pt x="22513" y="5470"/>
                  <a:pt x="22496" y="5470"/>
                </a:cubicBezTo>
                <a:lnTo>
                  <a:pt x="22496" y="5677"/>
                </a:lnTo>
                <a:cubicBezTo>
                  <a:pt x="22496" y="5741"/>
                  <a:pt x="22525" y="5770"/>
                  <a:pt x="22586" y="5770"/>
                </a:cubicBezTo>
                <a:lnTo>
                  <a:pt x="22586" y="5794"/>
                </a:lnTo>
                <a:lnTo>
                  <a:pt x="22306" y="5794"/>
                </a:lnTo>
                <a:lnTo>
                  <a:pt x="22306" y="5770"/>
                </a:lnTo>
                <a:cubicBezTo>
                  <a:pt x="22367" y="5770"/>
                  <a:pt x="22391" y="5741"/>
                  <a:pt x="22391" y="5677"/>
                </a:cubicBezTo>
                <a:lnTo>
                  <a:pt x="22391" y="5203"/>
                </a:lnTo>
                <a:cubicBezTo>
                  <a:pt x="22391" y="5138"/>
                  <a:pt x="22363" y="5110"/>
                  <a:pt x="22306" y="5110"/>
                </a:cubicBezTo>
                <a:lnTo>
                  <a:pt x="22306" y="5089"/>
                </a:lnTo>
                <a:cubicBezTo>
                  <a:pt x="22306" y="5089"/>
                  <a:pt x="22569" y="5089"/>
                  <a:pt x="22590" y="5089"/>
                </a:cubicBezTo>
                <a:cubicBezTo>
                  <a:pt x="22739" y="5089"/>
                  <a:pt x="22825" y="5162"/>
                  <a:pt x="22825" y="5276"/>
                </a:cubicBezTo>
                <a:cubicBezTo>
                  <a:pt x="22825" y="5369"/>
                  <a:pt x="22780" y="5434"/>
                  <a:pt x="22654" y="5458"/>
                </a:cubicBezTo>
                <a:cubicBezTo>
                  <a:pt x="22691" y="5507"/>
                  <a:pt x="22845" y="5721"/>
                  <a:pt x="22861" y="5741"/>
                </a:cubicBezTo>
                <a:cubicBezTo>
                  <a:pt x="22877" y="5762"/>
                  <a:pt x="22906" y="5778"/>
                  <a:pt x="22934" y="5778"/>
                </a:cubicBezTo>
                <a:close/>
                <a:moveTo>
                  <a:pt x="22521" y="5430"/>
                </a:moveTo>
                <a:cubicBezTo>
                  <a:pt x="22642" y="5430"/>
                  <a:pt x="22723" y="5385"/>
                  <a:pt x="22723" y="5276"/>
                </a:cubicBezTo>
                <a:cubicBezTo>
                  <a:pt x="22723" y="5187"/>
                  <a:pt x="22679" y="5130"/>
                  <a:pt x="22561" y="5130"/>
                </a:cubicBezTo>
                <a:cubicBezTo>
                  <a:pt x="22509" y="5130"/>
                  <a:pt x="22496" y="5142"/>
                  <a:pt x="22496" y="5191"/>
                </a:cubicBezTo>
                <a:lnTo>
                  <a:pt x="22496" y="5430"/>
                </a:lnTo>
                <a:cubicBezTo>
                  <a:pt x="22500" y="5430"/>
                  <a:pt x="22509" y="5430"/>
                  <a:pt x="22521" y="5430"/>
                </a:cubicBezTo>
                <a:close/>
                <a:moveTo>
                  <a:pt x="20690" y="5207"/>
                </a:moveTo>
                <a:cubicBezTo>
                  <a:pt x="20690" y="5142"/>
                  <a:pt x="20722" y="5114"/>
                  <a:pt x="20783" y="5114"/>
                </a:cubicBezTo>
                <a:lnTo>
                  <a:pt x="20783" y="5089"/>
                </a:lnTo>
                <a:lnTo>
                  <a:pt x="20499" y="5089"/>
                </a:lnTo>
                <a:lnTo>
                  <a:pt x="20499" y="5114"/>
                </a:lnTo>
                <a:cubicBezTo>
                  <a:pt x="20560" y="5114"/>
                  <a:pt x="20593" y="5142"/>
                  <a:pt x="20593" y="5207"/>
                </a:cubicBezTo>
                <a:lnTo>
                  <a:pt x="20593" y="5681"/>
                </a:lnTo>
                <a:cubicBezTo>
                  <a:pt x="20593" y="5745"/>
                  <a:pt x="20560" y="5774"/>
                  <a:pt x="20499" y="5774"/>
                </a:cubicBezTo>
                <a:lnTo>
                  <a:pt x="20499" y="5798"/>
                </a:lnTo>
                <a:lnTo>
                  <a:pt x="20783" y="5798"/>
                </a:lnTo>
                <a:lnTo>
                  <a:pt x="20783" y="5774"/>
                </a:lnTo>
                <a:cubicBezTo>
                  <a:pt x="20722" y="5774"/>
                  <a:pt x="20690" y="5745"/>
                  <a:pt x="20690" y="5681"/>
                </a:cubicBezTo>
                <a:lnTo>
                  <a:pt x="20690" y="5207"/>
                </a:lnTo>
                <a:close/>
                <a:moveTo>
                  <a:pt x="21156" y="5118"/>
                </a:moveTo>
                <a:lnTo>
                  <a:pt x="21156" y="5089"/>
                </a:lnTo>
                <a:lnTo>
                  <a:pt x="20896" y="5089"/>
                </a:lnTo>
                <a:lnTo>
                  <a:pt x="20896" y="5114"/>
                </a:lnTo>
                <a:cubicBezTo>
                  <a:pt x="20929" y="5114"/>
                  <a:pt x="20961" y="5134"/>
                  <a:pt x="20981" y="5187"/>
                </a:cubicBezTo>
                <a:cubicBezTo>
                  <a:pt x="21006" y="5239"/>
                  <a:pt x="21237" y="5806"/>
                  <a:pt x="21237" y="5806"/>
                </a:cubicBezTo>
                <a:lnTo>
                  <a:pt x="21253" y="5806"/>
                </a:lnTo>
                <a:cubicBezTo>
                  <a:pt x="21253" y="5806"/>
                  <a:pt x="21455" y="5235"/>
                  <a:pt x="21476" y="5187"/>
                </a:cubicBezTo>
                <a:cubicBezTo>
                  <a:pt x="21492" y="5138"/>
                  <a:pt x="21524" y="5114"/>
                  <a:pt x="21553" y="5114"/>
                </a:cubicBezTo>
                <a:lnTo>
                  <a:pt x="21553" y="5089"/>
                </a:lnTo>
                <a:lnTo>
                  <a:pt x="21354" y="5089"/>
                </a:lnTo>
                <a:lnTo>
                  <a:pt x="21354" y="5114"/>
                </a:lnTo>
                <a:cubicBezTo>
                  <a:pt x="21399" y="5114"/>
                  <a:pt x="21423" y="5138"/>
                  <a:pt x="21423" y="5170"/>
                </a:cubicBezTo>
                <a:cubicBezTo>
                  <a:pt x="21423" y="5179"/>
                  <a:pt x="21419" y="5191"/>
                  <a:pt x="21419" y="5199"/>
                </a:cubicBezTo>
                <a:cubicBezTo>
                  <a:pt x="21415" y="5211"/>
                  <a:pt x="21269" y="5616"/>
                  <a:pt x="21269" y="5616"/>
                </a:cubicBezTo>
                <a:cubicBezTo>
                  <a:pt x="21269" y="5616"/>
                  <a:pt x="21099" y="5207"/>
                  <a:pt x="21091" y="5191"/>
                </a:cubicBezTo>
                <a:cubicBezTo>
                  <a:pt x="21087" y="5183"/>
                  <a:pt x="21087" y="5170"/>
                  <a:pt x="21087" y="5158"/>
                </a:cubicBezTo>
                <a:cubicBezTo>
                  <a:pt x="21087" y="5134"/>
                  <a:pt x="21111" y="5118"/>
                  <a:pt x="21156" y="5118"/>
                </a:cubicBezTo>
                <a:close/>
                <a:moveTo>
                  <a:pt x="18778" y="4887"/>
                </a:moveTo>
                <a:cubicBezTo>
                  <a:pt x="18855" y="4887"/>
                  <a:pt x="18895" y="4928"/>
                  <a:pt x="18895" y="5037"/>
                </a:cubicBezTo>
                <a:cubicBezTo>
                  <a:pt x="18895" y="5147"/>
                  <a:pt x="18895" y="5292"/>
                  <a:pt x="18895" y="5474"/>
                </a:cubicBezTo>
                <a:cubicBezTo>
                  <a:pt x="18895" y="5697"/>
                  <a:pt x="19017" y="5814"/>
                  <a:pt x="19227" y="5814"/>
                </a:cubicBezTo>
                <a:cubicBezTo>
                  <a:pt x="19410" y="5814"/>
                  <a:pt x="19547" y="5705"/>
                  <a:pt x="19547" y="5490"/>
                </a:cubicBezTo>
                <a:cubicBezTo>
                  <a:pt x="19547" y="5292"/>
                  <a:pt x="19547" y="5085"/>
                  <a:pt x="19547" y="5012"/>
                </a:cubicBezTo>
                <a:cubicBezTo>
                  <a:pt x="19547" y="4940"/>
                  <a:pt x="19568" y="4891"/>
                  <a:pt x="19657" y="4891"/>
                </a:cubicBezTo>
                <a:lnTo>
                  <a:pt x="19657" y="4867"/>
                </a:lnTo>
                <a:lnTo>
                  <a:pt x="19377" y="4867"/>
                </a:lnTo>
                <a:lnTo>
                  <a:pt x="19377" y="4891"/>
                </a:lnTo>
                <a:cubicBezTo>
                  <a:pt x="19458" y="4891"/>
                  <a:pt x="19491" y="4927"/>
                  <a:pt x="19491" y="5021"/>
                </a:cubicBezTo>
                <a:cubicBezTo>
                  <a:pt x="19495" y="5118"/>
                  <a:pt x="19499" y="5366"/>
                  <a:pt x="19499" y="5515"/>
                </a:cubicBezTo>
                <a:cubicBezTo>
                  <a:pt x="19499" y="5665"/>
                  <a:pt x="19394" y="5758"/>
                  <a:pt x="19248" y="5758"/>
                </a:cubicBezTo>
                <a:cubicBezTo>
                  <a:pt x="19110" y="5758"/>
                  <a:pt x="18997" y="5677"/>
                  <a:pt x="18997" y="5502"/>
                </a:cubicBezTo>
                <a:cubicBezTo>
                  <a:pt x="18997" y="5328"/>
                  <a:pt x="18997" y="5089"/>
                  <a:pt x="18997" y="5012"/>
                </a:cubicBezTo>
                <a:cubicBezTo>
                  <a:pt x="18997" y="4940"/>
                  <a:pt x="19025" y="4891"/>
                  <a:pt x="19106" y="4891"/>
                </a:cubicBezTo>
                <a:lnTo>
                  <a:pt x="19106" y="4867"/>
                </a:lnTo>
                <a:lnTo>
                  <a:pt x="18774" y="4867"/>
                </a:lnTo>
                <a:lnTo>
                  <a:pt x="18774" y="4887"/>
                </a:lnTo>
                <a:lnTo>
                  <a:pt x="18778" y="4887"/>
                </a:lnTo>
                <a:close/>
                <a:moveTo>
                  <a:pt x="20123" y="5089"/>
                </a:moveTo>
                <a:lnTo>
                  <a:pt x="20123" y="5114"/>
                </a:lnTo>
                <a:cubicBezTo>
                  <a:pt x="20179" y="5114"/>
                  <a:pt x="20212" y="5154"/>
                  <a:pt x="20212" y="5219"/>
                </a:cubicBezTo>
                <a:cubicBezTo>
                  <a:pt x="20212" y="5264"/>
                  <a:pt x="20212" y="5466"/>
                  <a:pt x="20212" y="5592"/>
                </a:cubicBezTo>
                <a:lnTo>
                  <a:pt x="19843" y="5085"/>
                </a:lnTo>
                <a:lnTo>
                  <a:pt x="19681" y="5085"/>
                </a:lnTo>
                <a:lnTo>
                  <a:pt x="19681" y="5110"/>
                </a:lnTo>
                <a:cubicBezTo>
                  <a:pt x="19714" y="5110"/>
                  <a:pt x="19738" y="5126"/>
                  <a:pt x="19750" y="5142"/>
                </a:cubicBezTo>
                <a:cubicBezTo>
                  <a:pt x="19750" y="5142"/>
                  <a:pt x="19758" y="5154"/>
                  <a:pt x="19770" y="5170"/>
                </a:cubicBezTo>
                <a:cubicBezTo>
                  <a:pt x="19770" y="5247"/>
                  <a:pt x="19770" y="5583"/>
                  <a:pt x="19770" y="5644"/>
                </a:cubicBezTo>
                <a:cubicBezTo>
                  <a:pt x="19770" y="5725"/>
                  <a:pt x="19742" y="5766"/>
                  <a:pt x="19677" y="5766"/>
                </a:cubicBezTo>
                <a:lnTo>
                  <a:pt x="19677" y="5790"/>
                </a:lnTo>
                <a:lnTo>
                  <a:pt x="19904" y="5790"/>
                </a:lnTo>
                <a:lnTo>
                  <a:pt x="19904" y="5766"/>
                </a:lnTo>
                <a:cubicBezTo>
                  <a:pt x="19847" y="5766"/>
                  <a:pt x="19815" y="5729"/>
                  <a:pt x="19815" y="5664"/>
                </a:cubicBezTo>
                <a:cubicBezTo>
                  <a:pt x="19815" y="5612"/>
                  <a:pt x="19815" y="5332"/>
                  <a:pt x="19815" y="5231"/>
                </a:cubicBezTo>
                <a:cubicBezTo>
                  <a:pt x="19948" y="5413"/>
                  <a:pt x="20236" y="5802"/>
                  <a:pt x="20236" y="5802"/>
                </a:cubicBezTo>
                <a:lnTo>
                  <a:pt x="20252" y="5802"/>
                </a:lnTo>
                <a:cubicBezTo>
                  <a:pt x="20252" y="5802"/>
                  <a:pt x="20252" y="5304"/>
                  <a:pt x="20252" y="5231"/>
                </a:cubicBezTo>
                <a:cubicBezTo>
                  <a:pt x="20252" y="5142"/>
                  <a:pt x="20289" y="5110"/>
                  <a:pt x="20345" y="5110"/>
                </a:cubicBezTo>
                <a:lnTo>
                  <a:pt x="20345" y="5089"/>
                </a:lnTo>
                <a:lnTo>
                  <a:pt x="20123" y="5089"/>
                </a:lnTo>
                <a:close/>
                <a:moveTo>
                  <a:pt x="85" y="5814"/>
                </a:moveTo>
                <a:lnTo>
                  <a:pt x="81" y="5073"/>
                </a:lnTo>
                <a:lnTo>
                  <a:pt x="0" y="5077"/>
                </a:lnTo>
                <a:lnTo>
                  <a:pt x="4" y="5814"/>
                </a:lnTo>
                <a:lnTo>
                  <a:pt x="85" y="5814"/>
                </a:lnTo>
                <a:close/>
                <a:moveTo>
                  <a:pt x="789" y="5814"/>
                </a:moveTo>
                <a:lnTo>
                  <a:pt x="785" y="5073"/>
                </a:lnTo>
                <a:lnTo>
                  <a:pt x="704" y="5077"/>
                </a:lnTo>
                <a:lnTo>
                  <a:pt x="704" y="5652"/>
                </a:lnTo>
                <a:lnTo>
                  <a:pt x="320" y="5073"/>
                </a:lnTo>
                <a:lnTo>
                  <a:pt x="243" y="5077"/>
                </a:lnTo>
                <a:lnTo>
                  <a:pt x="247" y="5814"/>
                </a:lnTo>
                <a:lnTo>
                  <a:pt x="328" y="5810"/>
                </a:lnTo>
                <a:lnTo>
                  <a:pt x="328" y="5231"/>
                </a:lnTo>
                <a:lnTo>
                  <a:pt x="712" y="5810"/>
                </a:lnTo>
                <a:lnTo>
                  <a:pt x="789" y="5810"/>
                </a:lnTo>
                <a:lnTo>
                  <a:pt x="789" y="5814"/>
                </a:lnTo>
                <a:close/>
                <a:moveTo>
                  <a:pt x="1393" y="5608"/>
                </a:moveTo>
                <a:cubicBezTo>
                  <a:pt x="1393" y="5547"/>
                  <a:pt x="1373" y="5494"/>
                  <a:pt x="1328" y="5458"/>
                </a:cubicBezTo>
                <a:cubicBezTo>
                  <a:pt x="1296" y="5430"/>
                  <a:pt x="1259" y="5417"/>
                  <a:pt x="1190" y="5405"/>
                </a:cubicBezTo>
                <a:lnTo>
                  <a:pt x="1109" y="5393"/>
                </a:lnTo>
                <a:cubicBezTo>
                  <a:pt x="1069" y="5385"/>
                  <a:pt x="1032" y="5374"/>
                  <a:pt x="1012" y="5353"/>
                </a:cubicBezTo>
                <a:cubicBezTo>
                  <a:pt x="992" y="5333"/>
                  <a:pt x="980" y="5308"/>
                  <a:pt x="980" y="5272"/>
                </a:cubicBezTo>
                <a:cubicBezTo>
                  <a:pt x="980" y="5191"/>
                  <a:pt x="1037" y="5138"/>
                  <a:pt x="1130" y="5138"/>
                </a:cubicBezTo>
                <a:cubicBezTo>
                  <a:pt x="1203" y="5138"/>
                  <a:pt x="1251" y="5154"/>
                  <a:pt x="1304" y="5199"/>
                </a:cubicBezTo>
                <a:lnTo>
                  <a:pt x="1352" y="5142"/>
                </a:lnTo>
                <a:cubicBezTo>
                  <a:pt x="1288" y="5085"/>
                  <a:pt x="1223" y="5061"/>
                  <a:pt x="1130" y="5061"/>
                </a:cubicBezTo>
                <a:cubicBezTo>
                  <a:pt x="984" y="5061"/>
                  <a:pt x="891" y="5142"/>
                  <a:pt x="891" y="5272"/>
                </a:cubicBezTo>
                <a:cubicBezTo>
                  <a:pt x="891" y="5332"/>
                  <a:pt x="911" y="5377"/>
                  <a:pt x="947" y="5413"/>
                </a:cubicBezTo>
                <a:cubicBezTo>
                  <a:pt x="980" y="5442"/>
                  <a:pt x="1024" y="5462"/>
                  <a:pt x="1085" y="5470"/>
                </a:cubicBezTo>
                <a:lnTo>
                  <a:pt x="1170" y="5482"/>
                </a:lnTo>
                <a:cubicBezTo>
                  <a:pt x="1223" y="5490"/>
                  <a:pt x="1243" y="5498"/>
                  <a:pt x="1263" y="5515"/>
                </a:cubicBezTo>
                <a:cubicBezTo>
                  <a:pt x="1284" y="5535"/>
                  <a:pt x="1296" y="5563"/>
                  <a:pt x="1296" y="5604"/>
                </a:cubicBezTo>
                <a:cubicBezTo>
                  <a:pt x="1296" y="5689"/>
                  <a:pt x="1231" y="5737"/>
                  <a:pt x="1126" y="5737"/>
                </a:cubicBezTo>
                <a:cubicBezTo>
                  <a:pt x="1041" y="5737"/>
                  <a:pt x="984" y="5717"/>
                  <a:pt x="923" y="5656"/>
                </a:cubicBezTo>
                <a:lnTo>
                  <a:pt x="870" y="5713"/>
                </a:lnTo>
                <a:cubicBezTo>
                  <a:pt x="939" y="5782"/>
                  <a:pt x="1012" y="5810"/>
                  <a:pt x="1126" y="5810"/>
                </a:cubicBezTo>
                <a:cubicBezTo>
                  <a:pt x="1292" y="5818"/>
                  <a:pt x="1393" y="5737"/>
                  <a:pt x="1393" y="5608"/>
                </a:cubicBezTo>
                <a:close/>
                <a:moveTo>
                  <a:pt x="1717" y="5814"/>
                </a:moveTo>
                <a:lnTo>
                  <a:pt x="1713" y="5150"/>
                </a:lnTo>
                <a:lnTo>
                  <a:pt x="1928" y="5146"/>
                </a:lnTo>
                <a:lnTo>
                  <a:pt x="1924" y="5073"/>
                </a:lnTo>
                <a:lnTo>
                  <a:pt x="1417" y="5077"/>
                </a:lnTo>
                <a:lnTo>
                  <a:pt x="1421" y="5150"/>
                </a:lnTo>
                <a:lnTo>
                  <a:pt x="1632" y="5146"/>
                </a:lnTo>
                <a:lnTo>
                  <a:pt x="1636" y="5814"/>
                </a:lnTo>
                <a:lnTo>
                  <a:pt x="1717" y="5814"/>
                </a:lnTo>
                <a:close/>
                <a:moveTo>
                  <a:pt x="2122" y="5814"/>
                </a:moveTo>
                <a:lnTo>
                  <a:pt x="2118" y="5073"/>
                </a:lnTo>
                <a:lnTo>
                  <a:pt x="2037" y="5077"/>
                </a:lnTo>
                <a:lnTo>
                  <a:pt x="2041" y="5814"/>
                </a:lnTo>
                <a:lnTo>
                  <a:pt x="2122" y="5814"/>
                </a:lnTo>
                <a:close/>
                <a:moveTo>
                  <a:pt x="2523" y="5814"/>
                </a:moveTo>
                <a:lnTo>
                  <a:pt x="2519" y="5150"/>
                </a:lnTo>
                <a:lnTo>
                  <a:pt x="2734" y="5146"/>
                </a:lnTo>
                <a:lnTo>
                  <a:pt x="2730" y="5073"/>
                </a:lnTo>
                <a:lnTo>
                  <a:pt x="2223" y="5077"/>
                </a:lnTo>
                <a:lnTo>
                  <a:pt x="2227" y="5150"/>
                </a:lnTo>
                <a:lnTo>
                  <a:pt x="2438" y="5146"/>
                </a:lnTo>
                <a:lnTo>
                  <a:pt x="2442" y="5814"/>
                </a:lnTo>
                <a:lnTo>
                  <a:pt x="2523" y="5814"/>
                </a:lnTo>
                <a:close/>
                <a:moveTo>
                  <a:pt x="3325" y="5567"/>
                </a:moveTo>
                <a:lnTo>
                  <a:pt x="3321" y="5073"/>
                </a:lnTo>
                <a:lnTo>
                  <a:pt x="3240" y="5077"/>
                </a:lnTo>
                <a:lnTo>
                  <a:pt x="3240" y="5563"/>
                </a:lnTo>
                <a:cubicBezTo>
                  <a:pt x="3240" y="5673"/>
                  <a:pt x="3171" y="5745"/>
                  <a:pt x="3066" y="5745"/>
                </a:cubicBezTo>
                <a:cubicBezTo>
                  <a:pt x="2961" y="5745"/>
                  <a:pt x="2892" y="5673"/>
                  <a:pt x="2892" y="5563"/>
                </a:cubicBezTo>
                <a:lnTo>
                  <a:pt x="2888" y="5073"/>
                </a:lnTo>
                <a:lnTo>
                  <a:pt x="2807" y="5077"/>
                </a:lnTo>
                <a:lnTo>
                  <a:pt x="2807" y="5567"/>
                </a:lnTo>
                <a:cubicBezTo>
                  <a:pt x="2807" y="5717"/>
                  <a:pt x="2912" y="5818"/>
                  <a:pt x="3066" y="5818"/>
                </a:cubicBezTo>
                <a:cubicBezTo>
                  <a:pt x="3216" y="5818"/>
                  <a:pt x="3325" y="5713"/>
                  <a:pt x="3325" y="5567"/>
                </a:cubicBezTo>
                <a:close/>
                <a:moveTo>
                  <a:pt x="3690" y="5814"/>
                </a:moveTo>
                <a:lnTo>
                  <a:pt x="3686" y="5150"/>
                </a:lnTo>
                <a:lnTo>
                  <a:pt x="3900" y="5146"/>
                </a:lnTo>
                <a:lnTo>
                  <a:pt x="3896" y="5073"/>
                </a:lnTo>
                <a:lnTo>
                  <a:pt x="3390" y="5077"/>
                </a:lnTo>
                <a:lnTo>
                  <a:pt x="3394" y="5150"/>
                </a:lnTo>
                <a:lnTo>
                  <a:pt x="3605" y="5146"/>
                </a:lnTo>
                <a:lnTo>
                  <a:pt x="3609" y="5814"/>
                </a:lnTo>
                <a:lnTo>
                  <a:pt x="3690" y="5814"/>
                </a:lnTo>
                <a:close/>
                <a:moveTo>
                  <a:pt x="4472" y="5814"/>
                </a:moveTo>
                <a:lnTo>
                  <a:pt x="4468" y="5737"/>
                </a:lnTo>
                <a:lnTo>
                  <a:pt x="4095" y="5741"/>
                </a:lnTo>
                <a:lnTo>
                  <a:pt x="4091" y="5478"/>
                </a:lnTo>
                <a:lnTo>
                  <a:pt x="4415" y="5474"/>
                </a:lnTo>
                <a:lnTo>
                  <a:pt x="4411" y="5401"/>
                </a:lnTo>
                <a:lnTo>
                  <a:pt x="4091" y="5405"/>
                </a:lnTo>
                <a:lnTo>
                  <a:pt x="4087" y="5150"/>
                </a:lnTo>
                <a:lnTo>
                  <a:pt x="4468" y="5146"/>
                </a:lnTo>
                <a:lnTo>
                  <a:pt x="4463" y="5073"/>
                </a:lnTo>
                <a:lnTo>
                  <a:pt x="4006" y="5077"/>
                </a:lnTo>
                <a:lnTo>
                  <a:pt x="4010" y="5814"/>
                </a:lnTo>
                <a:lnTo>
                  <a:pt x="4472" y="5814"/>
                </a:lnTo>
                <a:close/>
                <a:moveTo>
                  <a:pt x="5120" y="5644"/>
                </a:moveTo>
                <a:cubicBezTo>
                  <a:pt x="5168" y="5604"/>
                  <a:pt x="5197" y="5539"/>
                  <a:pt x="5213" y="5442"/>
                </a:cubicBezTo>
                <a:cubicBezTo>
                  <a:pt x="5217" y="5426"/>
                  <a:pt x="5221" y="5385"/>
                  <a:pt x="5221" y="5353"/>
                </a:cubicBezTo>
                <a:cubicBezTo>
                  <a:pt x="5221" y="5191"/>
                  <a:pt x="5083" y="5183"/>
                  <a:pt x="5055" y="5183"/>
                </a:cubicBezTo>
                <a:cubicBezTo>
                  <a:pt x="4998" y="5183"/>
                  <a:pt x="4950" y="5203"/>
                  <a:pt x="4909" y="5235"/>
                </a:cubicBezTo>
                <a:cubicBezTo>
                  <a:pt x="4864" y="5276"/>
                  <a:pt x="4832" y="5341"/>
                  <a:pt x="4816" y="5438"/>
                </a:cubicBezTo>
                <a:cubicBezTo>
                  <a:pt x="4812" y="5454"/>
                  <a:pt x="4808" y="5494"/>
                  <a:pt x="4808" y="5527"/>
                </a:cubicBezTo>
                <a:cubicBezTo>
                  <a:pt x="4808" y="5652"/>
                  <a:pt x="4897" y="5697"/>
                  <a:pt x="4974" y="5697"/>
                </a:cubicBezTo>
                <a:cubicBezTo>
                  <a:pt x="5031" y="5701"/>
                  <a:pt x="5079" y="5681"/>
                  <a:pt x="5120" y="5644"/>
                </a:cubicBezTo>
                <a:close/>
                <a:moveTo>
                  <a:pt x="5148" y="5357"/>
                </a:moveTo>
                <a:cubicBezTo>
                  <a:pt x="5148" y="5377"/>
                  <a:pt x="5144" y="5405"/>
                  <a:pt x="5136" y="5442"/>
                </a:cubicBezTo>
                <a:cubicBezTo>
                  <a:pt x="5120" y="5519"/>
                  <a:pt x="5103" y="5563"/>
                  <a:pt x="5071" y="5596"/>
                </a:cubicBezTo>
                <a:cubicBezTo>
                  <a:pt x="5047" y="5620"/>
                  <a:pt x="5014" y="5632"/>
                  <a:pt x="4982" y="5632"/>
                </a:cubicBezTo>
                <a:cubicBezTo>
                  <a:pt x="4962" y="5632"/>
                  <a:pt x="4889" y="5624"/>
                  <a:pt x="4889" y="5531"/>
                </a:cubicBezTo>
                <a:cubicBezTo>
                  <a:pt x="4889" y="5511"/>
                  <a:pt x="4893" y="5478"/>
                  <a:pt x="4901" y="5442"/>
                </a:cubicBezTo>
                <a:cubicBezTo>
                  <a:pt x="4917" y="5365"/>
                  <a:pt x="4933" y="5320"/>
                  <a:pt x="4966" y="5288"/>
                </a:cubicBezTo>
                <a:cubicBezTo>
                  <a:pt x="4990" y="5264"/>
                  <a:pt x="5022" y="5251"/>
                  <a:pt x="5055" y="5251"/>
                </a:cubicBezTo>
                <a:cubicBezTo>
                  <a:pt x="5075" y="5251"/>
                  <a:pt x="5148" y="5260"/>
                  <a:pt x="5148" y="5357"/>
                </a:cubicBezTo>
                <a:close/>
                <a:moveTo>
                  <a:pt x="5634" y="5693"/>
                </a:moveTo>
                <a:lnTo>
                  <a:pt x="5699" y="5377"/>
                </a:lnTo>
                <a:cubicBezTo>
                  <a:pt x="5703" y="5361"/>
                  <a:pt x="5703" y="5345"/>
                  <a:pt x="5703" y="5328"/>
                </a:cubicBezTo>
                <a:cubicBezTo>
                  <a:pt x="5703" y="5243"/>
                  <a:pt x="5646" y="5183"/>
                  <a:pt x="5561" y="5183"/>
                </a:cubicBezTo>
                <a:cubicBezTo>
                  <a:pt x="5500" y="5183"/>
                  <a:pt x="5456" y="5203"/>
                  <a:pt x="5419" y="5239"/>
                </a:cubicBezTo>
                <a:lnTo>
                  <a:pt x="5428" y="5191"/>
                </a:lnTo>
                <a:lnTo>
                  <a:pt x="5355" y="5195"/>
                </a:lnTo>
                <a:lnTo>
                  <a:pt x="5257" y="5697"/>
                </a:lnTo>
                <a:lnTo>
                  <a:pt x="5330" y="5693"/>
                </a:lnTo>
                <a:lnTo>
                  <a:pt x="5391" y="5389"/>
                </a:lnTo>
                <a:cubicBezTo>
                  <a:pt x="5415" y="5264"/>
                  <a:pt x="5517" y="5255"/>
                  <a:pt x="5537" y="5255"/>
                </a:cubicBezTo>
                <a:cubicBezTo>
                  <a:pt x="5590" y="5255"/>
                  <a:pt x="5622" y="5288"/>
                  <a:pt x="5622" y="5341"/>
                </a:cubicBezTo>
                <a:cubicBezTo>
                  <a:pt x="5622" y="5353"/>
                  <a:pt x="5622" y="5369"/>
                  <a:pt x="5618" y="5385"/>
                </a:cubicBezTo>
                <a:lnTo>
                  <a:pt x="5561" y="5697"/>
                </a:lnTo>
                <a:lnTo>
                  <a:pt x="5634" y="5697"/>
                </a:lnTo>
                <a:lnTo>
                  <a:pt x="5634" y="5693"/>
                </a:lnTo>
                <a:close/>
                <a:moveTo>
                  <a:pt x="6542" y="5592"/>
                </a:moveTo>
                <a:lnTo>
                  <a:pt x="6460" y="5596"/>
                </a:lnTo>
                <a:cubicBezTo>
                  <a:pt x="6440" y="5689"/>
                  <a:pt x="6375" y="5741"/>
                  <a:pt x="6286" y="5741"/>
                </a:cubicBezTo>
                <a:cubicBezTo>
                  <a:pt x="6238" y="5741"/>
                  <a:pt x="6193" y="5721"/>
                  <a:pt x="6161" y="5693"/>
                </a:cubicBezTo>
                <a:cubicBezTo>
                  <a:pt x="6116" y="5648"/>
                  <a:pt x="6112" y="5600"/>
                  <a:pt x="6112" y="5442"/>
                </a:cubicBezTo>
                <a:cubicBezTo>
                  <a:pt x="6112" y="5284"/>
                  <a:pt x="6116" y="5239"/>
                  <a:pt x="6161" y="5191"/>
                </a:cubicBezTo>
                <a:cubicBezTo>
                  <a:pt x="6193" y="5158"/>
                  <a:pt x="6238" y="5142"/>
                  <a:pt x="6286" y="5142"/>
                </a:cubicBezTo>
                <a:cubicBezTo>
                  <a:pt x="6371" y="5142"/>
                  <a:pt x="6436" y="5195"/>
                  <a:pt x="6460" y="5292"/>
                </a:cubicBezTo>
                <a:lnTo>
                  <a:pt x="6546" y="5288"/>
                </a:lnTo>
                <a:cubicBezTo>
                  <a:pt x="6521" y="5150"/>
                  <a:pt x="6424" y="5065"/>
                  <a:pt x="6286" y="5065"/>
                </a:cubicBezTo>
                <a:cubicBezTo>
                  <a:pt x="6213" y="5065"/>
                  <a:pt x="6145" y="5093"/>
                  <a:pt x="6096" y="5142"/>
                </a:cubicBezTo>
                <a:cubicBezTo>
                  <a:pt x="6027" y="5211"/>
                  <a:pt x="6027" y="5284"/>
                  <a:pt x="6027" y="5442"/>
                </a:cubicBezTo>
                <a:cubicBezTo>
                  <a:pt x="6027" y="5600"/>
                  <a:pt x="6027" y="5673"/>
                  <a:pt x="6096" y="5741"/>
                </a:cubicBezTo>
                <a:cubicBezTo>
                  <a:pt x="6145" y="5790"/>
                  <a:pt x="6213" y="5818"/>
                  <a:pt x="6286" y="5818"/>
                </a:cubicBezTo>
                <a:cubicBezTo>
                  <a:pt x="6420" y="5818"/>
                  <a:pt x="6521" y="5733"/>
                  <a:pt x="6542" y="5592"/>
                </a:cubicBezTo>
                <a:close/>
                <a:moveTo>
                  <a:pt x="7109" y="5741"/>
                </a:moveTo>
                <a:cubicBezTo>
                  <a:pt x="7177" y="5673"/>
                  <a:pt x="7177" y="5600"/>
                  <a:pt x="7177" y="5442"/>
                </a:cubicBezTo>
                <a:cubicBezTo>
                  <a:pt x="7177" y="5284"/>
                  <a:pt x="7177" y="5211"/>
                  <a:pt x="7109" y="5142"/>
                </a:cubicBezTo>
                <a:cubicBezTo>
                  <a:pt x="7060" y="5093"/>
                  <a:pt x="6991" y="5065"/>
                  <a:pt x="6918" y="5065"/>
                </a:cubicBezTo>
                <a:cubicBezTo>
                  <a:pt x="6845" y="5065"/>
                  <a:pt x="6780" y="5093"/>
                  <a:pt x="6728" y="5142"/>
                </a:cubicBezTo>
                <a:cubicBezTo>
                  <a:pt x="6659" y="5211"/>
                  <a:pt x="6659" y="5284"/>
                  <a:pt x="6659" y="5442"/>
                </a:cubicBezTo>
                <a:cubicBezTo>
                  <a:pt x="6659" y="5600"/>
                  <a:pt x="6659" y="5673"/>
                  <a:pt x="6728" y="5741"/>
                </a:cubicBezTo>
                <a:cubicBezTo>
                  <a:pt x="6776" y="5790"/>
                  <a:pt x="6845" y="5818"/>
                  <a:pt x="6918" y="5818"/>
                </a:cubicBezTo>
                <a:cubicBezTo>
                  <a:pt x="6991" y="5818"/>
                  <a:pt x="7056" y="5794"/>
                  <a:pt x="7109" y="5741"/>
                </a:cubicBezTo>
                <a:close/>
                <a:moveTo>
                  <a:pt x="7040" y="5195"/>
                </a:moveTo>
                <a:cubicBezTo>
                  <a:pt x="7084" y="5239"/>
                  <a:pt x="7088" y="5288"/>
                  <a:pt x="7088" y="5442"/>
                </a:cubicBezTo>
                <a:cubicBezTo>
                  <a:pt x="7088" y="5600"/>
                  <a:pt x="7084" y="5644"/>
                  <a:pt x="7036" y="5689"/>
                </a:cubicBezTo>
                <a:cubicBezTo>
                  <a:pt x="7003" y="5721"/>
                  <a:pt x="6958" y="5741"/>
                  <a:pt x="6910" y="5741"/>
                </a:cubicBezTo>
                <a:cubicBezTo>
                  <a:pt x="6861" y="5741"/>
                  <a:pt x="6817" y="5721"/>
                  <a:pt x="6785" y="5689"/>
                </a:cubicBezTo>
                <a:cubicBezTo>
                  <a:pt x="6740" y="5644"/>
                  <a:pt x="6736" y="5596"/>
                  <a:pt x="6736" y="5442"/>
                </a:cubicBezTo>
                <a:cubicBezTo>
                  <a:pt x="6736" y="5284"/>
                  <a:pt x="6740" y="5239"/>
                  <a:pt x="6789" y="5195"/>
                </a:cubicBezTo>
                <a:cubicBezTo>
                  <a:pt x="6821" y="5162"/>
                  <a:pt x="6866" y="5142"/>
                  <a:pt x="6914" y="5142"/>
                </a:cubicBezTo>
                <a:cubicBezTo>
                  <a:pt x="6963" y="5142"/>
                  <a:pt x="7011" y="5162"/>
                  <a:pt x="7040" y="5195"/>
                </a:cubicBezTo>
                <a:close/>
                <a:moveTo>
                  <a:pt x="7939" y="5814"/>
                </a:moveTo>
                <a:lnTo>
                  <a:pt x="7935" y="5073"/>
                </a:lnTo>
                <a:lnTo>
                  <a:pt x="7854" y="5073"/>
                </a:lnTo>
                <a:lnTo>
                  <a:pt x="7623" y="5588"/>
                </a:lnTo>
                <a:lnTo>
                  <a:pt x="7384" y="5073"/>
                </a:lnTo>
                <a:lnTo>
                  <a:pt x="7303" y="5077"/>
                </a:lnTo>
                <a:lnTo>
                  <a:pt x="7307" y="5814"/>
                </a:lnTo>
                <a:lnTo>
                  <a:pt x="7388" y="5810"/>
                </a:lnTo>
                <a:lnTo>
                  <a:pt x="7388" y="5268"/>
                </a:lnTo>
                <a:lnTo>
                  <a:pt x="7591" y="5697"/>
                </a:lnTo>
                <a:lnTo>
                  <a:pt x="7660" y="5697"/>
                </a:lnTo>
                <a:lnTo>
                  <a:pt x="7854" y="5268"/>
                </a:lnTo>
                <a:lnTo>
                  <a:pt x="7858" y="5814"/>
                </a:lnTo>
                <a:lnTo>
                  <a:pt x="7939" y="5814"/>
                </a:lnTo>
                <a:close/>
                <a:moveTo>
                  <a:pt x="8729" y="5814"/>
                </a:moveTo>
                <a:lnTo>
                  <a:pt x="8725" y="5073"/>
                </a:lnTo>
                <a:lnTo>
                  <a:pt x="8644" y="5073"/>
                </a:lnTo>
                <a:lnTo>
                  <a:pt x="8413" y="5588"/>
                </a:lnTo>
                <a:lnTo>
                  <a:pt x="8174" y="5073"/>
                </a:lnTo>
                <a:lnTo>
                  <a:pt x="8093" y="5077"/>
                </a:lnTo>
                <a:lnTo>
                  <a:pt x="8097" y="5814"/>
                </a:lnTo>
                <a:lnTo>
                  <a:pt x="8178" y="5810"/>
                </a:lnTo>
                <a:lnTo>
                  <a:pt x="8178" y="5268"/>
                </a:lnTo>
                <a:lnTo>
                  <a:pt x="8381" y="5697"/>
                </a:lnTo>
                <a:lnTo>
                  <a:pt x="8449" y="5697"/>
                </a:lnTo>
                <a:lnTo>
                  <a:pt x="8644" y="5268"/>
                </a:lnTo>
                <a:lnTo>
                  <a:pt x="8648" y="5814"/>
                </a:lnTo>
                <a:lnTo>
                  <a:pt x="8729" y="5814"/>
                </a:lnTo>
                <a:close/>
                <a:moveTo>
                  <a:pt x="9393" y="5567"/>
                </a:moveTo>
                <a:lnTo>
                  <a:pt x="9389" y="5073"/>
                </a:lnTo>
                <a:lnTo>
                  <a:pt x="9308" y="5077"/>
                </a:lnTo>
                <a:lnTo>
                  <a:pt x="9308" y="5563"/>
                </a:lnTo>
                <a:cubicBezTo>
                  <a:pt x="9308" y="5673"/>
                  <a:pt x="9239" y="5745"/>
                  <a:pt x="9134" y="5745"/>
                </a:cubicBezTo>
                <a:cubicBezTo>
                  <a:pt x="9029" y="5745"/>
                  <a:pt x="8960" y="5673"/>
                  <a:pt x="8960" y="5563"/>
                </a:cubicBezTo>
                <a:lnTo>
                  <a:pt x="8956" y="5073"/>
                </a:lnTo>
                <a:lnTo>
                  <a:pt x="8875" y="5077"/>
                </a:lnTo>
                <a:lnTo>
                  <a:pt x="8875" y="5567"/>
                </a:lnTo>
                <a:cubicBezTo>
                  <a:pt x="8875" y="5717"/>
                  <a:pt x="8980" y="5818"/>
                  <a:pt x="9134" y="5818"/>
                </a:cubicBezTo>
                <a:cubicBezTo>
                  <a:pt x="9284" y="5818"/>
                  <a:pt x="9393" y="5713"/>
                  <a:pt x="9393" y="5567"/>
                </a:cubicBezTo>
                <a:close/>
                <a:moveTo>
                  <a:pt x="10110" y="5814"/>
                </a:moveTo>
                <a:lnTo>
                  <a:pt x="10106" y="5073"/>
                </a:lnTo>
                <a:lnTo>
                  <a:pt x="10025" y="5077"/>
                </a:lnTo>
                <a:lnTo>
                  <a:pt x="10025" y="5652"/>
                </a:lnTo>
                <a:lnTo>
                  <a:pt x="9640" y="5073"/>
                </a:lnTo>
                <a:lnTo>
                  <a:pt x="9563" y="5077"/>
                </a:lnTo>
                <a:lnTo>
                  <a:pt x="9567" y="5814"/>
                </a:lnTo>
                <a:lnTo>
                  <a:pt x="9648" y="5810"/>
                </a:lnTo>
                <a:lnTo>
                  <a:pt x="9648" y="5231"/>
                </a:lnTo>
                <a:lnTo>
                  <a:pt x="10033" y="5810"/>
                </a:lnTo>
                <a:lnTo>
                  <a:pt x="10110" y="5810"/>
                </a:lnTo>
                <a:lnTo>
                  <a:pt x="10110" y="5814"/>
                </a:lnTo>
                <a:close/>
                <a:moveTo>
                  <a:pt x="10378" y="5814"/>
                </a:moveTo>
                <a:lnTo>
                  <a:pt x="10374" y="5073"/>
                </a:lnTo>
                <a:lnTo>
                  <a:pt x="10293" y="5077"/>
                </a:lnTo>
                <a:lnTo>
                  <a:pt x="10297" y="5814"/>
                </a:lnTo>
                <a:lnTo>
                  <a:pt x="10378" y="5814"/>
                </a:lnTo>
                <a:close/>
                <a:moveTo>
                  <a:pt x="10779" y="5814"/>
                </a:moveTo>
                <a:lnTo>
                  <a:pt x="10775" y="5150"/>
                </a:lnTo>
                <a:lnTo>
                  <a:pt x="10989" y="5146"/>
                </a:lnTo>
                <a:lnTo>
                  <a:pt x="10985" y="5073"/>
                </a:lnTo>
                <a:lnTo>
                  <a:pt x="10479" y="5077"/>
                </a:lnTo>
                <a:lnTo>
                  <a:pt x="10483" y="5150"/>
                </a:lnTo>
                <a:lnTo>
                  <a:pt x="10694" y="5146"/>
                </a:lnTo>
                <a:lnTo>
                  <a:pt x="10698" y="5814"/>
                </a:lnTo>
                <a:lnTo>
                  <a:pt x="10779" y="5814"/>
                </a:lnTo>
                <a:close/>
                <a:moveTo>
                  <a:pt x="11362" y="5814"/>
                </a:moveTo>
                <a:lnTo>
                  <a:pt x="11362" y="5511"/>
                </a:lnTo>
                <a:lnTo>
                  <a:pt x="11577" y="5073"/>
                </a:lnTo>
                <a:lnTo>
                  <a:pt x="11487" y="5073"/>
                </a:lnTo>
                <a:lnTo>
                  <a:pt x="11317" y="5417"/>
                </a:lnTo>
                <a:lnTo>
                  <a:pt x="11143" y="5069"/>
                </a:lnTo>
                <a:lnTo>
                  <a:pt x="11054" y="5073"/>
                </a:lnTo>
                <a:lnTo>
                  <a:pt x="11273" y="5502"/>
                </a:lnTo>
                <a:lnTo>
                  <a:pt x="11277" y="5810"/>
                </a:lnTo>
                <a:lnTo>
                  <a:pt x="11362" y="5810"/>
                </a:lnTo>
                <a:lnTo>
                  <a:pt x="11362" y="5814"/>
                </a:lnTo>
                <a:close/>
                <a:moveTo>
                  <a:pt x="12026" y="5814"/>
                </a:moveTo>
                <a:lnTo>
                  <a:pt x="12022" y="5073"/>
                </a:lnTo>
                <a:lnTo>
                  <a:pt x="11941" y="5077"/>
                </a:lnTo>
                <a:lnTo>
                  <a:pt x="11945" y="5814"/>
                </a:lnTo>
                <a:lnTo>
                  <a:pt x="12026" y="5814"/>
                </a:lnTo>
                <a:close/>
                <a:moveTo>
                  <a:pt x="12707" y="5814"/>
                </a:moveTo>
                <a:lnTo>
                  <a:pt x="12703" y="5073"/>
                </a:lnTo>
                <a:lnTo>
                  <a:pt x="12622" y="5077"/>
                </a:lnTo>
                <a:lnTo>
                  <a:pt x="12622" y="5652"/>
                </a:lnTo>
                <a:lnTo>
                  <a:pt x="12237" y="5073"/>
                </a:lnTo>
                <a:lnTo>
                  <a:pt x="12160" y="5077"/>
                </a:lnTo>
                <a:lnTo>
                  <a:pt x="12164" y="5814"/>
                </a:lnTo>
                <a:lnTo>
                  <a:pt x="12245" y="5810"/>
                </a:lnTo>
                <a:lnTo>
                  <a:pt x="12245" y="5231"/>
                </a:lnTo>
                <a:lnTo>
                  <a:pt x="12630" y="5810"/>
                </a:lnTo>
                <a:lnTo>
                  <a:pt x="12707" y="5810"/>
                </a:lnTo>
                <a:lnTo>
                  <a:pt x="12707" y="5814"/>
                </a:lnTo>
                <a:close/>
                <a:moveTo>
                  <a:pt x="13108" y="5814"/>
                </a:moveTo>
                <a:lnTo>
                  <a:pt x="13104" y="5150"/>
                </a:lnTo>
                <a:lnTo>
                  <a:pt x="13318" y="5146"/>
                </a:lnTo>
                <a:lnTo>
                  <a:pt x="13314" y="5073"/>
                </a:lnTo>
                <a:lnTo>
                  <a:pt x="12808" y="5077"/>
                </a:lnTo>
                <a:lnTo>
                  <a:pt x="12812" y="5150"/>
                </a:lnTo>
                <a:lnTo>
                  <a:pt x="13023" y="5146"/>
                </a:lnTo>
                <a:lnTo>
                  <a:pt x="13027" y="5814"/>
                </a:lnTo>
                <a:lnTo>
                  <a:pt x="13108" y="5814"/>
                </a:lnTo>
                <a:close/>
                <a:moveTo>
                  <a:pt x="13873" y="5814"/>
                </a:moveTo>
                <a:lnTo>
                  <a:pt x="13869" y="5737"/>
                </a:lnTo>
                <a:lnTo>
                  <a:pt x="13497" y="5741"/>
                </a:lnTo>
                <a:lnTo>
                  <a:pt x="13493" y="5478"/>
                </a:lnTo>
                <a:lnTo>
                  <a:pt x="13817" y="5474"/>
                </a:lnTo>
                <a:lnTo>
                  <a:pt x="13813" y="5401"/>
                </a:lnTo>
                <a:lnTo>
                  <a:pt x="13493" y="5405"/>
                </a:lnTo>
                <a:lnTo>
                  <a:pt x="13489" y="5150"/>
                </a:lnTo>
                <a:lnTo>
                  <a:pt x="13869" y="5146"/>
                </a:lnTo>
                <a:lnTo>
                  <a:pt x="13865" y="5073"/>
                </a:lnTo>
                <a:lnTo>
                  <a:pt x="13408" y="5077"/>
                </a:lnTo>
                <a:lnTo>
                  <a:pt x="13412" y="5814"/>
                </a:lnTo>
                <a:lnTo>
                  <a:pt x="13873" y="5814"/>
                </a:lnTo>
                <a:close/>
                <a:moveTo>
                  <a:pt x="14416" y="5737"/>
                </a:moveTo>
                <a:cubicBezTo>
                  <a:pt x="14461" y="5689"/>
                  <a:pt x="14481" y="5632"/>
                  <a:pt x="14481" y="5547"/>
                </a:cubicBezTo>
                <a:lnTo>
                  <a:pt x="14477" y="5426"/>
                </a:lnTo>
                <a:lnTo>
                  <a:pt x="14214" y="5430"/>
                </a:lnTo>
                <a:lnTo>
                  <a:pt x="14218" y="5502"/>
                </a:lnTo>
                <a:lnTo>
                  <a:pt x="14396" y="5498"/>
                </a:lnTo>
                <a:lnTo>
                  <a:pt x="14396" y="5555"/>
                </a:lnTo>
                <a:cubicBezTo>
                  <a:pt x="14396" y="5612"/>
                  <a:pt x="14384" y="5652"/>
                  <a:pt x="14355" y="5685"/>
                </a:cubicBezTo>
                <a:cubicBezTo>
                  <a:pt x="14323" y="5725"/>
                  <a:pt x="14274" y="5745"/>
                  <a:pt x="14218" y="5745"/>
                </a:cubicBezTo>
                <a:cubicBezTo>
                  <a:pt x="14169" y="5745"/>
                  <a:pt x="14125" y="5725"/>
                  <a:pt x="14092" y="5697"/>
                </a:cubicBezTo>
                <a:cubicBezTo>
                  <a:pt x="14048" y="5652"/>
                  <a:pt x="14043" y="5604"/>
                  <a:pt x="14043" y="5446"/>
                </a:cubicBezTo>
                <a:cubicBezTo>
                  <a:pt x="14043" y="5288"/>
                  <a:pt x="14048" y="5243"/>
                  <a:pt x="14096" y="5199"/>
                </a:cubicBezTo>
                <a:cubicBezTo>
                  <a:pt x="14129" y="5166"/>
                  <a:pt x="14173" y="5146"/>
                  <a:pt x="14222" y="5146"/>
                </a:cubicBezTo>
                <a:cubicBezTo>
                  <a:pt x="14311" y="5146"/>
                  <a:pt x="14376" y="5203"/>
                  <a:pt x="14400" y="5296"/>
                </a:cubicBezTo>
                <a:lnTo>
                  <a:pt x="14481" y="5292"/>
                </a:lnTo>
                <a:cubicBezTo>
                  <a:pt x="14457" y="5154"/>
                  <a:pt x="14359" y="5069"/>
                  <a:pt x="14222" y="5069"/>
                </a:cubicBezTo>
                <a:cubicBezTo>
                  <a:pt x="14149" y="5069"/>
                  <a:pt x="14084" y="5098"/>
                  <a:pt x="14031" y="5146"/>
                </a:cubicBezTo>
                <a:cubicBezTo>
                  <a:pt x="13962" y="5215"/>
                  <a:pt x="13962" y="5288"/>
                  <a:pt x="13962" y="5446"/>
                </a:cubicBezTo>
                <a:cubicBezTo>
                  <a:pt x="13962" y="5604"/>
                  <a:pt x="13962" y="5677"/>
                  <a:pt x="14031" y="5745"/>
                </a:cubicBezTo>
                <a:cubicBezTo>
                  <a:pt x="14080" y="5794"/>
                  <a:pt x="14149" y="5822"/>
                  <a:pt x="14222" y="5822"/>
                </a:cubicBezTo>
                <a:cubicBezTo>
                  <a:pt x="14295" y="5822"/>
                  <a:pt x="14368" y="5790"/>
                  <a:pt x="14416" y="5737"/>
                </a:cubicBezTo>
                <a:close/>
                <a:moveTo>
                  <a:pt x="15113" y="5814"/>
                </a:moveTo>
                <a:lnTo>
                  <a:pt x="14935" y="5482"/>
                </a:lnTo>
                <a:cubicBezTo>
                  <a:pt x="15036" y="5462"/>
                  <a:pt x="15097" y="5385"/>
                  <a:pt x="15097" y="5284"/>
                </a:cubicBezTo>
                <a:cubicBezTo>
                  <a:pt x="15097" y="5158"/>
                  <a:pt x="15012" y="5077"/>
                  <a:pt x="14874" y="5077"/>
                </a:cubicBezTo>
                <a:lnTo>
                  <a:pt x="14590" y="5081"/>
                </a:lnTo>
                <a:lnTo>
                  <a:pt x="14594" y="5818"/>
                </a:lnTo>
                <a:lnTo>
                  <a:pt x="14675" y="5814"/>
                </a:lnTo>
                <a:lnTo>
                  <a:pt x="14671" y="5490"/>
                </a:lnTo>
                <a:lnTo>
                  <a:pt x="14846" y="5490"/>
                </a:lnTo>
                <a:lnTo>
                  <a:pt x="15016" y="5818"/>
                </a:lnTo>
                <a:lnTo>
                  <a:pt x="15113" y="5818"/>
                </a:lnTo>
                <a:lnTo>
                  <a:pt x="15113" y="5814"/>
                </a:lnTo>
                <a:close/>
                <a:moveTo>
                  <a:pt x="14675" y="5150"/>
                </a:moveTo>
                <a:lnTo>
                  <a:pt x="14870" y="5150"/>
                </a:lnTo>
                <a:cubicBezTo>
                  <a:pt x="14959" y="5150"/>
                  <a:pt x="15012" y="5199"/>
                  <a:pt x="15012" y="5284"/>
                </a:cubicBezTo>
                <a:cubicBezTo>
                  <a:pt x="15012" y="5365"/>
                  <a:pt x="14959" y="5413"/>
                  <a:pt x="14870" y="5413"/>
                </a:cubicBezTo>
                <a:lnTo>
                  <a:pt x="14675" y="5417"/>
                </a:lnTo>
                <a:lnTo>
                  <a:pt x="14675" y="5150"/>
                </a:lnTo>
                <a:close/>
                <a:moveTo>
                  <a:pt x="15814" y="5814"/>
                </a:moveTo>
                <a:lnTo>
                  <a:pt x="15538" y="5073"/>
                </a:lnTo>
                <a:lnTo>
                  <a:pt x="15469" y="5077"/>
                </a:lnTo>
                <a:lnTo>
                  <a:pt x="15202" y="5814"/>
                </a:lnTo>
                <a:lnTo>
                  <a:pt x="15287" y="5810"/>
                </a:lnTo>
                <a:lnTo>
                  <a:pt x="15344" y="5648"/>
                </a:lnTo>
                <a:lnTo>
                  <a:pt x="15660" y="5644"/>
                </a:lnTo>
                <a:lnTo>
                  <a:pt x="15721" y="5814"/>
                </a:lnTo>
                <a:lnTo>
                  <a:pt x="15814" y="5814"/>
                </a:lnTo>
                <a:close/>
                <a:moveTo>
                  <a:pt x="15506" y="5199"/>
                </a:moveTo>
                <a:lnTo>
                  <a:pt x="15644" y="5571"/>
                </a:lnTo>
                <a:lnTo>
                  <a:pt x="15372" y="5575"/>
                </a:lnTo>
                <a:lnTo>
                  <a:pt x="15506" y="5199"/>
                </a:lnTo>
                <a:close/>
                <a:moveTo>
                  <a:pt x="16041" y="5814"/>
                </a:moveTo>
                <a:lnTo>
                  <a:pt x="16036" y="5150"/>
                </a:lnTo>
                <a:lnTo>
                  <a:pt x="16251" y="5146"/>
                </a:lnTo>
                <a:lnTo>
                  <a:pt x="16247" y="5073"/>
                </a:lnTo>
                <a:lnTo>
                  <a:pt x="15741" y="5077"/>
                </a:lnTo>
                <a:lnTo>
                  <a:pt x="15745" y="5150"/>
                </a:lnTo>
                <a:lnTo>
                  <a:pt x="15955" y="5146"/>
                </a:lnTo>
                <a:lnTo>
                  <a:pt x="15960" y="5814"/>
                </a:lnTo>
                <a:lnTo>
                  <a:pt x="16041" y="5814"/>
                </a:lnTo>
                <a:close/>
                <a:moveTo>
                  <a:pt x="16446" y="5814"/>
                </a:moveTo>
                <a:lnTo>
                  <a:pt x="16442" y="5073"/>
                </a:lnTo>
                <a:lnTo>
                  <a:pt x="16361" y="5077"/>
                </a:lnTo>
                <a:lnTo>
                  <a:pt x="16365" y="5814"/>
                </a:lnTo>
                <a:lnTo>
                  <a:pt x="16446" y="5814"/>
                </a:lnTo>
                <a:close/>
                <a:moveTo>
                  <a:pt x="16995" y="5745"/>
                </a:moveTo>
                <a:cubicBezTo>
                  <a:pt x="17064" y="5677"/>
                  <a:pt x="17064" y="5604"/>
                  <a:pt x="17064" y="5446"/>
                </a:cubicBezTo>
                <a:cubicBezTo>
                  <a:pt x="17064" y="5288"/>
                  <a:pt x="17064" y="5215"/>
                  <a:pt x="16995" y="5146"/>
                </a:cubicBezTo>
                <a:cubicBezTo>
                  <a:pt x="16947" y="5098"/>
                  <a:pt x="16878" y="5069"/>
                  <a:pt x="16805" y="5069"/>
                </a:cubicBezTo>
                <a:cubicBezTo>
                  <a:pt x="16733" y="5069"/>
                  <a:pt x="16668" y="5098"/>
                  <a:pt x="16616" y="5146"/>
                </a:cubicBezTo>
                <a:cubicBezTo>
                  <a:pt x="16547" y="5215"/>
                  <a:pt x="16547" y="5288"/>
                  <a:pt x="16547" y="5446"/>
                </a:cubicBezTo>
                <a:cubicBezTo>
                  <a:pt x="16547" y="5604"/>
                  <a:pt x="16547" y="5677"/>
                  <a:pt x="16616" y="5745"/>
                </a:cubicBezTo>
                <a:cubicBezTo>
                  <a:pt x="16664" y="5794"/>
                  <a:pt x="16733" y="5822"/>
                  <a:pt x="16805" y="5822"/>
                </a:cubicBezTo>
                <a:cubicBezTo>
                  <a:pt x="16882" y="5822"/>
                  <a:pt x="16947" y="5794"/>
                  <a:pt x="16995" y="5745"/>
                </a:cubicBezTo>
                <a:close/>
                <a:moveTo>
                  <a:pt x="16931" y="5199"/>
                </a:moveTo>
                <a:cubicBezTo>
                  <a:pt x="16975" y="5243"/>
                  <a:pt x="16979" y="5292"/>
                  <a:pt x="16979" y="5446"/>
                </a:cubicBezTo>
                <a:cubicBezTo>
                  <a:pt x="16979" y="5604"/>
                  <a:pt x="16975" y="5648"/>
                  <a:pt x="16927" y="5693"/>
                </a:cubicBezTo>
                <a:cubicBezTo>
                  <a:pt x="16894" y="5725"/>
                  <a:pt x="16850" y="5745"/>
                  <a:pt x="16801" y="5745"/>
                </a:cubicBezTo>
                <a:cubicBezTo>
                  <a:pt x="16753" y="5745"/>
                  <a:pt x="16709" y="5725"/>
                  <a:pt x="16676" y="5693"/>
                </a:cubicBezTo>
                <a:cubicBezTo>
                  <a:pt x="16632" y="5648"/>
                  <a:pt x="16628" y="5600"/>
                  <a:pt x="16628" y="5446"/>
                </a:cubicBezTo>
                <a:cubicBezTo>
                  <a:pt x="16628" y="5288"/>
                  <a:pt x="16632" y="5243"/>
                  <a:pt x="16681" y="5199"/>
                </a:cubicBezTo>
                <a:cubicBezTo>
                  <a:pt x="16713" y="5166"/>
                  <a:pt x="16758" y="5146"/>
                  <a:pt x="16805" y="5146"/>
                </a:cubicBezTo>
                <a:cubicBezTo>
                  <a:pt x="16854" y="5146"/>
                  <a:pt x="16898" y="5162"/>
                  <a:pt x="16931" y="5199"/>
                </a:cubicBezTo>
                <a:close/>
                <a:moveTo>
                  <a:pt x="17737" y="5814"/>
                </a:moveTo>
                <a:lnTo>
                  <a:pt x="17733" y="5073"/>
                </a:lnTo>
                <a:lnTo>
                  <a:pt x="17652" y="5077"/>
                </a:lnTo>
                <a:lnTo>
                  <a:pt x="17652" y="5652"/>
                </a:lnTo>
                <a:lnTo>
                  <a:pt x="17267" y="5073"/>
                </a:lnTo>
                <a:lnTo>
                  <a:pt x="17190" y="5077"/>
                </a:lnTo>
                <a:lnTo>
                  <a:pt x="17194" y="5814"/>
                </a:lnTo>
                <a:lnTo>
                  <a:pt x="17275" y="5810"/>
                </a:lnTo>
                <a:lnTo>
                  <a:pt x="17275" y="5231"/>
                </a:lnTo>
                <a:lnTo>
                  <a:pt x="17660" y="5810"/>
                </a:lnTo>
                <a:lnTo>
                  <a:pt x="17737" y="5810"/>
                </a:lnTo>
                <a:lnTo>
                  <a:pt x="17737" y="5814"/>
                </a:lnTo>
                <a:close/>
                <a:moveTo>
                  <a:pt x="18316" y="4664"/>
                </a:moveTo>
                <a:lnTo>
                  <a:pt x="18271" y="4664"/>
                </a:lnTo>
                <a:lnTo>
                  <a:pt x="18271" y="6041"/>
                </a:lnTo>
                <a:lnTo>
                  <a:pt x="18316" y="6041"/>
                </a:lnTo>
                <a:lnTo>
                  <a:pt x="18316" y="4664"/>
                </a:lnTo>
                <a:close/>
              </a:path>
            </a:pathLst>
          </a:custGeom>
          <a:solidFill>
            <a:srgbClr val="8A243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96088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Survey</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747622" y="1825625"/>
            <a:ext cx="3362755" cy="4351338"/>
          </a:xfrm>
          <a:ln w="19050">
            <a:solidFill>
              <a:schemeClr val="tx1"/>
            </a:solidFill>
          </a:ln>
        </p:spPr>
      </p:pic>
      <p:sp>
        <p:nvSpPr>
          <p:cNvPr id="6" name="Content Placeholder 5"/>
          <p:cNvSpPr>
            <a:spLocks noGrp="1"/>
          </p:cNvSpPr>
          <p:nvPr>
            <p:ph sz="half" idx="2"/>
          </p:nvPr>
        </p:nvSpPr>
        <p:spPr/>
        <p:txBody>
          <a:bodyPr vert="horz" lIns="91440" tIns="45720" rIns="91440" bIns="45720" rtlCol="0" anchor="t">
            <a:normAutofit/>
          </a:bodyPr>
          <a:lstStyle/>
          <a:p>
            <a:r>
              <a:rPr lang="en-US" dirty="0">
                <a:latin typeface="Open Sans Light"/>
              </a:rPr>
              <a:t>12-month calendar year</a:t>
            </a:r>
          </a:p>
          <a:p>
            <a:pPr marL="285750" indent="-285750"/>
            <a:r>
              <a:rPr lang="en-US" dirty="0"/>
              <a:t>2018 (47 organizations)</a:t>
            </a:r>
          </a:p>
          <a:p>
            <a:pPr marL="285750" indent="-285750"/>
            <a:r>
              <a:rPr lang="en-US" dirty="0"/>
              <a:t>2019 (75 organizations)</a:t>
            </a:r>
          </a:p>
          <a:p>
            <a:pPr marL="285750" indent="-285750"/>
            <a:r>
              <a:rPr lang="en-US" i="1" dirty="0"/>
              <a:t>Upcoming</a:t>
            </a:r>
            <a:r>
              <a:rPr lang="en-US" dirty="0"/>
              <a:t> </a:t>
            </a:r>
            <a:r>
              <a:rPr lang="en-US" i="1" dirty="0"/>
              <a:t>2020 (early 2021)</a:t>
            </a:r>
          </a:p>
          <a:p>
            <a:endParaRPr lang="en-US" dirty="0"/>
          </a:p>
          <a:p>
            <a:r>
              <a:rPr lang="en-US" dirty="0">
                <a:latin typeface="Open Sans Light"/>
              </a:rPr>
              <a:t>Changes were made for year 2 given feedback.</a:t>
            </a:r>
          </a:p>
          <a:p>
            <a:endParaRPr lang="en-US" dirty="0"/>
          </a:p>
        </p:txBody>
      </p:sp>
    </p:spTree>
    <p:extLst>
      <p:ext uri="{BB962C8B-B14F-4D97-AF65-F5344CB8AC3E}">
        <p14:creationId xmlns:p14="http://schemas.microsoft.com/office/powerpoint/2010/main" val="3869471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2EAD56-7BEB-4648-89C7-9D427B38791B}"/>
              </a:ext>
            </a:extLst>
          </p:cNvPr>
          <p:cNvSpPr>
            <a:spLocks noGrp="1"/>
          </p:cNvSpPr>
          <p:nvPr>
            <p:ph type="title"/>
          </p:nvPr>
        </p:nvSpPr>
        <p:spPr/>
        <p:txBody>
          <a:bodyPr/>
          <a:lstStyle/>
          <a:p>
            <a:r>
              <a:rPr lang="en-US" dirty="0"/>
              <a:t>Regional Distribution</a:t>
            </a:r>
          </a:p>
        </p:txBody>
      </p:sp>
      <p:grpSp>
        <p:nvGrpSpPr>
          <p:cNvPr id="5" name="Group 4"/>
          <p:cNvGrpSpPr/>
          <p:nvPr/>
        </p:nvGrpSpPr>
        <p:grpSpPr>
          <a:xfrm>
            <a:off x="1142934" y="2297309"/>
            <a:ext cx="10099855" cy="2471737"/>
            <a:chOff x="-36513" y="385763"/>
            <a:chExt cx="12726988" cy="3114675"/>
          </a:xfrm>
        </p:grpSpPr>
        <p:sp>
          <p:nvSpPr>
            <p:cNvPr id="7" name="Freeform 3"/>
            <p:cNvSpPr>
              <a:spLocks noChangeArrowheads="1"/>
            </p:cNvSpPr>
            <p:nvPr/>
          </p:nvSpPr>
          <p:spPr bwMode="auto">
            <a:xfrm>
              <a:off x="-36513" y="385763"/>
              <a:ext cx="12726988" cy="3114675"/>
            </a:xfrm>
            <a:custGeom>
              <a:avLst/>
              <a:gdLst>
                <a:gd name="T0" fmla="*/ 10372 w 35354"/>
                <a:gd name="T1" fmla="*/ 197 h 8652"/>
                <a:gd name="T2" fmla="*/ 15327 w 35354"/>
                <a:gd name="T3" fmla="*/ 229 h 8652"/>
                <a:gd name="T4" fmla="*/ 17650 w 35354"/>
                <a:gd name="T5" fmla="*/ 347 h 8652"/>
                <a:gd name="T6" fmla="*/ 21532 w 35354"/>
                <a:gd name="T7" fmla="*/ 374 h 8652"/>
                <a:gd name="T8" fmla="*/ 27167 w 35354"/>
                <a:gd name="T9" fmla="*/ 382 h 8652"/>
                <a:gd name="T10" fmla="*/ 31294 w 35354"/>
                <a:gd name="T11" fmla="*/ 292 h 8652"/>
                <a:gd name="T12" fmla="*/ 34247 w 35354"/>
                <a:gd name="T13" fmla="*/ 66 h 8652"/>
                <a:gd name="T14" fmla="*/ 35315 w 35354"/>
                <a:gd name="T15" fmla="*/ 147 h 8652"/>
                <a:gd name="T16" fmla="*/ 35088 w 35354"/>
                <a:gd name="T17" fmla="*/ 1062 h 8652"/>
                <a:gd name="T18" fmla="*/ 35066 w 35354"/>
                <a:gd name="T19" fmla="*/ 1529 h 8652"/>
                <a:gd name="T20" fmla="*/ 34375 w 35354"/>
                <a:gd name="T21" fmla="*/ 1710 h 8652"/>
                <a:gd name="T22" fmla="*/ 33477 w 35354"/>
                <a:gd name="T23" fmla="*/ 2764 h 8652"/>
                <a:gd name="T24" fmla="*/ 33039 w 35354"/>
                <a:gd name="T25" fmla="*/ 2600 h 8652"/>
                <a:gd name="T26" fmla="*/ 32299 w 35354"/>
                <a:gd name="T27" fmla="*/ 3018 h 8652"/>
                <a:gd name="T28" fmla="*/ 31589 w 35354"/>
                <a:gd name="T29" fmla="*/ 3529 h 8652"/>
                <a:gd name="T30" fmla="*/ 31444 w 35354"/>
                <a:gd name="T31" fmla="*/ 3064 h 8652"/>
                <a:gd name="T32" fmla="*/ 30890 w 35354"/>
                <a:gd name="T33" fmla="*/ 3411 h 8652"/>
                <a:gd name="T34" fmla="*/ 30592 w 35354"/>
                <a:gd name="T35" fmla="*/ 3687 h 8652"/>
                <a:gd name="T36" fmla="*/ 30349 w 35354"/>
                <a:gd name="T37" fmla="*/ 4064 h 8652"/>
                <a:gd name="T38" fmla="*/ 29942 w 35354"/>
                <a:gd name="T39" fmla="*/ 4511 h 8652"/>
                <a:gd name="T40" fmla="*/ 29109 w 35354"/>
                <a:gd name="T41" fmla="*/ 4792 h 8652"/>
                <a:gd name="T42" fmla="*/ 28694 w 35354"/>
                <a:gd name="T43" fmla="*/ 5139 h 8652"/>
                <a:gd name="T44" fmla="*/ 27910 w 35354"/>
                <a:gd name="T45" fmla="*/ 5639 h 8652"/>
                <a:gd name="T46" fmla="*/ 27396 w 35354"/>
                <a:gd name="T47" fmla="*/ 5639 h 8652"/>
                <a:gd name="T48" fmla="*/ 26443 w 35354"/>
                <a:gd name="T49" fmla="*/ 5923 h 8652"/>
                <a:gd name="T50" fmla="*/ 25970 w 35354"/>
                <a:gd name="T51" fmla="*/ 6540 h 8652"/>
                <a:gd name="T52" fmla="*/ 25795 w 35354"/>
                <a:gd name="T53" fmla="*/ 7122 h 8652"/>
                <a:gd name="T54" fmla="*/ 25036 w 35354"/>
                <a:gd name="T55" fmla="*/ 7204 h 8652"/>
                <a:gd name="T56" fmla="*/ 24566 w 35354"/>
                <a:gd name="T57" fmla="*/ 8580 h 8652"/>
                <a:gd name="T58" fmla="*/ 20780 w 35354"/>
                <a:gd name="T59" fmla="*/ 8651 h 8652"/>
                <a:gd name="T60" fmla="*/ 14903 w 35354"/>
                <a:gd name="T61" fmla="*/ 8607 h 8652"/>
                <a:gd name="T62" fmla="*/ 8850 w 35354"/>
                <a:gd name="T63" fmla="*/ 8435 h 8652"/>
                <a:gd name="T64" fmla="*/ 4553 w 35354"/>
                <a:gd name="T65" fmla="*/ 8381 h 8652"/>
                <a:gd name="T66" fmla="*/ 22 w 35354"/>
                <a:gd name="T67" fmla="*/ 8165 h 8652"/>
                <a:gd name="T68" fmla="*/ 483 w 35354"/>
                <a:gd name="T69" fmla="*/ 7941 h 8652"/>
                <a:gd name="T70" fmla="*/ 858 w 35354"/>
                <a:gd name="T71" fmla="*/ 7264 h 8652"/>
                <a:gd name="T72" fmla="*/ 702 w 35354"/>
                <a:gd name="T73" fmla="*/ 6881 h 8652"/>
                <a:gd name="T74" fmla="*/ 961 w 35354"/>
                <a:gd name="T75" fmla="*/ 6379 h 8652"/>
                <a:gd name="T76" fmla="*/ 880 w 35354"/>
                <a:gd name="T77" fmla="*/ 6237 h 8652"/>
                <a:gd name="T78" fmla="*/ 907 w 35354"/>
                <a:gd name="T79" fmla="*/ 5805 h 8652"/>
                <a:gd name="T80" fmla="*/ 1221 w 35354"/>
                <a:gd name="T81" fmla="*/ 6037 h 8652"/>
                <a:gd name="T82" fmla="*/ 1620 w 35354"/>
                <a:gd name="T83" fmla="*/ 5423 h 8652"/>
                <a:gd name="T84" fmla="*/ 1661 w 35354"/>
                <a:gd name="T85" fmla="*/ 4858 h 8652"/>
                <a:gd name="T86" fmla="*/ 2122 w 35354"/>
                <a:gd name="T87" fmla="*/ 4391 h 8652"/>
                <a:gd name="T88" fmla="*/ 2669 w 35354"/>
                <a:gd name="T89" fmla="*/ 4099 h 8652"/>
                <a:gd name="T90" fmla="*/ 2887 w 35354"/>
                <a:gd name="T91" fmla="*/ 3761 h 8652"/>
                <a:gd name="T92" fmla="*/ 2630 w 35354"/>
                <a:gd name="T93" fmla="*/ 3187 h 8652"/>
                <a:gd name="T94" fmla="*/ 3078 w 35354"/>
                <a:gd name="T95" fmla="*/ 2649 h 8652"/>
                <a:gd name="T96" fmla="*/ 2742 w 35354"/>
                <a:gd name="T97" fmla="*/ 2007 h 8652"/>
                <a:gd name="T98" fmla="*/ 3420 w 35354"/>
                <a:gd name="T99" fmla="*/ 1950 h 8652"/>
                <a:gd name="T100" fmla="*/ 3384 w 35354"/>
                <a:gd name="T101" fmla="*/ 1524 h 8652"/>
                <a:gd name="T102" fmla="*/ 3455 w 35354"/>
                <a:gd name="T103" fmla="*/ 1019 h 8652"/>
                <a:gd name="T104" fmla="*/ 3652 w 35354"/>
                <a:gd name="T105" fmla="*/ 743 h 8652"/>
                <a:gd name="T106" fmla="*/ 3925 w 35354"/>
                <a:gd name="T107" fmla="*/ 800 h 8652"/>
                <a:gd name="T108" fmla="*/ 8774 w 35354"/>
                <a:gd name="T109" fmla="*/ 888 h 8652"/>
                <a:gd name="T110" fmla="*/ 9410 w 35354"/>
                <a:gd name="T111" fmla="*/ 199 h 8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354" h="8652">
                  <a:moveTo>
                    <a:pt x="9533" y="14"/>
                  </a:moveTo>
                  <a:cubicBezTo>
                    <a:pt x="9711" y="38"/>
                    <a:pt x="9891" y="63"/>
                    <a:pt x="10068" y="85"/>
                  </a:cubicBezTo>
                  <a:cubicBezTo>
                    <a:pt x="10145" y="96"/>
                    <a:pt x="10221" y="101"/>
                    <a:pt x="10298" y="106"/>
                  </a:cubicBezTo>
                  <a:cubicBezTo>
                    <a:pt x="10355" y="112"/>
                    <a:pt x="10391" y="134"/>
                    <a:pt x="10372" y="197"/>
                  </a:cubicBezTo>
                  <a:cubicBezTo>
                    <a:pt x="10355" y="257"/>
                    <a:pt x="10388" y="262"/>
                    <a:pt x="10437" y="262"/>
                  </a:cubicBezTo>
                  <a:cubicBezTo>
                    <a:pt x="10844" y="259"/>
                    <a:pt x="11248" y="257"/>
                    <a:pt x="11655" y="257"/>
                  </a:cubicBezTo>
                  <a:cubicBezTo>
                    <a:pt x="12366" y="257"/>
                    <a:pt x="13079" y="262"/>
                    <a:pt x="13789" y="259"/>
                  </a:cubicBezTo>
                  <a:cubicBezTo>
                    <a:pt x="14302" y="257"/>
                    <a:pt x="14813" y="240"/>
                    <a:pt x="15327" y="229"/>
                  </a:cubicBezTo>
                  <a:cubicBezTo>
                    <a:pt x="15381" y="229"/>
                    <a:pt x="15428" y="235"/>
                    <a:pt x="15471" y="276"/>
                  </a:cubicBezTo>
                  <a:cubicBezTo>
                    <a:pt x="15523" y="325"/>
                    <a:pt x="15586" y="276"/>
                    <a:pt x="15632" y="262"/>
                  </a:cubicBezTo>
                  <a:cubicBezTo>
                    <a:pt x="15712" y="240"/>
                    <a:pt x="15788" y="232"/>
                    <a:pt x="15867" y="235"/>
                  </a:cubicBezTo>
                  <a:cubicBezTo>
                    <a:pt x="16463" y="243"/>
                    <a:pt x="17056" y="314"/>
                    <a:pt x="17650" y="347"/>
                  </a:cubicBezTo>
                  <a:cubicBezTo>
                    <a:pt x="18032" y="369"/>
                    <a:pt x="18415" y="391"/>
                    <a:pt x="18797" y="391"/>
                  </a:cubicBezTo>
                  <a:cubicBezTo>
                    <a:pt x="18953" y="391"/>
                    <a:pt x="19111" y="396"/>
                    <a:pt x="19267" y="407"/>
                  </a:cubicBezTo>
                  <a:cubicBezTo>
                    <a:pt x="19732" y="437"/>
                    <a:pt x="20190" y="382"/>
                    <a:pt x="20652" y="355"/>
                  </a:cubicBezTo>
                  <a:cubicBezTo>
                    <a:pt x="20944" y="339"/>
                    <a:pt x="21239" y="350"/>
                    <a:pt x="21532" y="374"/>
                  </a:cubicBezTo>
                  <a:cubicBezTo>
                    <a:pt x="22785" y="483"/>
                    <a:pt x="24045" y="470"/>
                    <a:pt x="25301" y="467"/>
                  </a:cubicBezTo>
                  <a:cubicBezTo>
                    <a:pt x="25845" y="464"/>
                    <a:pt x="26386" y="470"/>
                    <a:pt x="26929" y="472"/>
                  </a:cubicBezTo>
                  <a:cubicBezTo>
                    <a:pt x="26995" y="472"/>
                    <a:pt x="27060" y="478"/>
                    <a:pt x="27096" y="404"/>
                  </a:cubicBezTo>
                  <a:cubicBezTo>
                    <a:pt x="27109" y="374"/>
                    <a:pt x="27142" y="382"/>
                    <a:pt x="27167" y="382"/>
                  </a:cubicBezTo>
                  <a:cubicBezTo>
                    <a:pt x="27576" y="388"/>
                    <a:pt x="27983" y="385"/>
                    <a:pt x="28393" y="363"/>
                  </a:cubicBezTo>
                  <a:cubicBezTo>
                    <a:pt x="28647" y="350"/>
                    <a:pt x="28901" y="371"/>
                    <a:pt x="29155" y="363"/>
                  </a:cubicBezTo>
                  <a:cubicBezTo>
                    <a:pt x="29644" y="347"/>
                    <a:pt x="30130" y="330"/>
                    <a:pt x="30619" y="314"/>
                  </a:cubicBezTo>
                  <a:cubicBezTo>
                    <a:pt x="30843" y="306"/>
                    <a:pt x="31070" y="303"/>
                    <a:pt x="31294" y="292"/>
                  </a:cubicBezTo>
                  <a:cubicBezTo>
                    <a:pt x="31838" y="270"/>
                    <a:pt x="32381" y="243"/>
                    <a:pt x="32925" y="221"/>
                  </a:cubicBezTo>
                  <a:cubicBezTo>
                    <a:pt x="33302" y="208"/>
                    <a:pt x="33676" y="197"/>
                    <a:pt x="34053" y="186"/>
                  </a:cubicBezTo>
                  <a:cubicBezTo>
                    <a:pt x="34097" y="186"/>
                    <a:pt x="34127" y="180"/>
                    <a:pt x="34138" y="131"/>
                  </a:cubicBezTo>
                  <a:cubicBezTo>
                    <a:pt x="34151" y="74"/>
                    <a:pt x="34195" y="66"/>
                    <a:pt x="34247" y="66"/>
                  </a:cubicBezTo>
                  <a:cubicBezTo>
                    <a:pt x="34465" y="66"/>
                    <a:pt x="34684" y="66"/>
                    <a:pt x="34905" y="60"/>
                  </a:cubicBezTo>
                  <a:cubicBezTo>
                    <a:pt x="35025" y="57"/>
                    <a:pt x="35148" y="49"/>
                    <a:pt x="35268" y="44"/>
                  </a:cubicBezTo>
                  <a:cubicBezTo>
                    <a:pt x="35298" y="44"/>
                    <a:pt x="35331" y="38"/>
                    <a:pt x="35342" y="76"/>
                  </a:cubicBezTo>
                  <a:cubicBezTo>
                    <a:pt x="35353" y="106"/>
                    <a:pt x="35334" y="128"/>
                    <a:pt x="35315" y="147"/>
                  </a:cubicBezTo>
                  <a:cubicBezTo>
                    <a:pt x="35211" y="246"/>
                    <a:pt x="35211" y="393"/>
                    <a:pt x="35143" y="508"/>
                  </a:cubicBezTo>
                  <a:cubicBezTo>
                    <a:pt x="35129" y="530"/>
                    <a:pt x="35151" y="552"/>
                    <a:pt x="35159" y="574"/>
                  </a:cubicBezTo>
                  <a:cubicBezTo>
                    <a:pt x="35189" y="658"/>
                    <a:pt x="35214" y="762"/>
                    <a:pt x="35178" y="830"/>
                  </a:cubicBezTo>
                  <a:cubicBezTo>
                    <a:pt x="35137" y="907"/>
                    <a:pt x="35140" y="1008"/>
                    <a:pt x="35088" y="1062"/>
                  </a:cubicBezTo>
                  <a:cubicBezTo>
                    <a:pt x="35009" y="1147"/>
                    <a:pt x="35083" y="1215"/>
                    <a:pt x="35080" y="1289"/>
                  </a:cubicBezTo>
                  <a:cubicBezTo>
                    <a:pt x="35077" y="1327"/>
                    <a:pt x="35099" y="1371"/>
                    <a:pt x="35143" y="1398"/>
                  </a:cubicBezTo>
                  <a:cubicBezTo>
                    <a:pt x="35178" y="1420"/>
                    <a:pt x="35184" y="1461"/>
                    <a:pt x="35165" y="1499"/>
                  </a:cubicBezTo>
                  <a:cubicBezTo>
                    <a:pt x="35143" y="1543"/>
                    <a:pt x="35105" y="1546"/>
                    <a:pt x="35066" y="1529"/>
                  </a:cubicBezTo>
                  <a:cubicBezTo>
                    <a:pt x="35034" y="1516"/>
                    <a:pt x="35009" y="1508"/>
                    <a:pt x="34976" y="1527"/>
                  </a:cubicBezTo>
                  <a:cubicBezTo>
                    <a:pt x="34930" y="1551"/>
                    <a:pt x="34889" y="1524"/>
                    <a:pt x="34851" y="1510"/>
                  </a:cubicBezTo>
                  <a:cubicBezTo>
                    <a:pt x="34711" y="1450"/>
                    <a:pt x="34624" y="1467"/>
                    <a:pt x="34523" y="1587"/>
                  </a:cubicBezTo>
                  <a:cubicBezTo>
                    <a:pt x="34479" y="1636"/>
                    <a:pt x="34441" y="1688"/>
                    <a:pt x="34375" y="1710"/>
                  </a:cubicBezTo>
                  <a:cubicBezTo>
                    <a:pt x="34351" y="1718"/>
                    <a:pt x="34340" y="1740"/>
                    <a:pt x="34332" y="1762"/>
                  </a:cubicBezTo>
                  <a:cubicBezTo>
                    <a:pt x="34192" y="2040"/>
                    <a:pt x="34053" y="2321"/>
                    <a:pt x="33911" y="2600"/>
                  </a:cubicBezTo>
                  <a:cubicBezTo>
                    <a:pt x="33903" y="2619"/>
                    <a:pt x="33892" y="2644"/>
                    <a:pt x="33875" y="2649"/>
                  </a:cubicBezTo>
                  <a:cubicBezTo>
                    <a:pt x="33742" y="2687"/>
                    <a:pt x="33621" y="2775"/>
                    <a:pt x="33477" y="2764"/>
                  </a:cubicBezTo>
                  <a:cubicBezTo>
                    <a:pt x="33408" y="2758"/>
                    <a:pt x="33395" y="2698"/>
                    <a:pt x="33384" y="2649"/>
                  </a:cubicBezTo>
                  <a:cubicBezTo>
                    <a:pt x="33370" y="2581"/>
                    <a:pt x="33356" y="2526"/>
                    <a:pt x="33266" y="2567"/>
                  </a:cubicBezTo>
                  <a:cubicBezTo>
                    <a:pt x="33253" y="2573"/>
                    <a:pt x="33225" y="2570"/>
                    <a:pt x="33214" y="2562"/>
                  </a:cubicBezTo>
                  <a:cubicBezTo>
                    <a:pt x="33132" y="2480"/>
                    <a:pt x="33091" y="2537"/>
                    <a:pt x="33039" y="2600"/>
                  </a:cubicBezTo>
                  <a:cubicBezTo>
                    <a:pt x="32985" y="2666"/>
                    <a:pt x="32906" y="2663"/>
                    <a:pt x="32829" y="2655"/>
                  </a:cubicBezTo>
                  <a:cubicBezTo>
                    <a:pt x="32813" y="2652"/>
                    <a:pt x="32796" y="2633"/>
                    <a:pt x="32780" y="2646"/>
                  </a:cubicBezTo>
                  <a:cubicBezTo>
                    <a:pt x="32668" y="2742"/>
                    <a:pt x="32510" y="2747"/>
                    <a:pt x="32400" y="2854"/>
                  </a:cubicBezTo>
                  <a:cubicBezTo>
                    <a:pt x="32351" y="2903"/>
                    <a:pt x="32329" y="2960"/>
                    <a:pt x="32299" y="3018"/>
                  </a:cubicBezTo>
                  <a:cubicBezTo>
                    <a:pt x="32228" y="3157"/>
                    <a:pt x="32163" y="3299"/>
                    <a:pt x="32029" y="3395"/>
                  </a:cubicBezTo>
                  <a:cubicBezTo>
                    <a:pt x="31982" y="3427"/>
                    <a:pt x="31941" y="3463"/>
                    <a:pt x="31887" y="3477"/>
                  </a:cubicBezTo>
                  <a:cubicBezTo>
                    <a:pt x="31881" y="3479"/>
                    <a:pt x="31873" y="3477"/>
                    <a:pt x="31870" y="3479"/>
                  </a:cubicBezTo>
                  <a:cubicBezTo>
                    <a:pt x="31791" y="3578"/>
                    <a:pt x="31696" y="3559"/>
                    <a:pt x="31589" y="3529"/>
                  </a:cubicBezTo>
                  <a:cubicBezTo>
                    <a:pt x="31502" y="3504"/>
                    <a:pt x="31477" y="3493"/>
                    <a:pt x="31491" y="3403"/>
                  </a:cubicBezTo>
                  <a:cubicBezTo>
                    <a:pt x="31493" y="3378"/>
                    <a:pt x="31488" y="3362"/>
                    <a:pt x="31477" y="3346"/>
                  </a:cubicBezTo>
                  <a:cubicBezTo>
                    <a:pt x="31461" y="3318"/>
                    <a:pt x="31461" y="3291"/>
                    <a:pt x="31466" y="3261"/>
                  </a:cubicBezTo>
                  <a:cubicBezTo>
                    <a:pt x="31469" y="3247"/>
                    <a:pt x="31447" y="3072"/>
                    <a:pt x="31444" y="3064"/>
                  </a:cubicBezTo>
                  <a:cubicBezTo>
                    <a:pt x="31431" y="3040"/>
                    <a:pt x="31422" y="3037"/>
                    <a:pt x="31390" y="3048"/>
                  </a:cubicBezTo>
                  <a:cubicBezTo>
                    <a:pt x="31294" y="3086"/>
                    <a:pt x="31226" y="3160"/>
                    <a:pt x="31144" y="3217"/>
                  </a:cubicBezTo>
                  <a:cubicBezTo>
                    <a:pt x="31073" y="3266"/>
                    <a:pt x="31007" y="3329"/>
                    <a:pt x="30923" y="3354"/>
                  </a:cubicBezTo>
                  <a:cubicBezTo>
                    <a:pt x="30898" y="3362"/>
                    <a:pt x="30868" y="3384"/>
                    <a:pt x="30890" y="3411"/>
                  </a:cubicBezTo>
                  <a:cubicBezTo>
                    <a:pt x="30928" y="3460"/>
                    <a:pt x="30893" y="3496"/>
                    <a:pt x="30879" y="3539"/>
                  </a:cubicBezTo>
                  <a:cubicBezTo>
                    <a:pt x="30860" y="3602"/>
                    <a:pt x="30800" y="3635"/>
                    <a:pt x="30791" y="3709"/>
                  </a:cubicBezTo>
                  <a:cubicBezTo>
                    <a:pt x="30783" y="3766"/>
                    <a:pt x="30677" y="3772"/>
                    <a:pt x="30630" y="3725"/>
                  </a:cubicBezTo>
                  <a:cubicBezTo>
                    <a:pt x="30617" y="3712"/>
                    <a:pt x="30603" y="3701"/>
                    <a:pt x="30592" y="3687"/>
                  </a:cubicBezTo>
                  <a:cubicBezTo>
                    <a:pt x="30548" y="3635"/>
                    <a:pt x="30480" y="3610"/>
                    <a:pt x="30436" y="3646"/>
                  </a:cubicBezTo>
                  <a:cubicBezTo>
                    <a:pt x="30395" y="3679"/>
                    <a:pt x="30371" y="3747"/>
                    <a:pt x="30393" y="3815"/>
                  </a:cubicBezTo>
                  <a:cubicBezTo>
                    <a:pt x="30420" y="3894"/>
                    <a:pt x="30477" y="3982"/>
                    <a:pt x="30360" y="4042"/>
                  </a:cubicBezTo>
                  <a:cubicBezTo>
                    <a:pt x="30354" y="4045"/>
                    <a:pt x="30346" y="4058"/>
                    <a:pt x="30349" y="4064"/>
                  </a:cubicBezTo>
                  <a:cubicBezTo>
                    <a:pt x="30390" y="4173"/>
                    <a:pt x="30286" y="4203"/>
                    <a:pt x="30242" y="4266"/>
                  </a:cubicBezTo>
                  <a:cubicBezTo>
                    <a:pt x="30223" y="4290"/>
                    <a:pt x="30196" y="4321"/>
                    <a:pt x="30193" y="4347"/>
                  </a:cubicBezTo>
                  <a:cubicBezTo>
                    <a:pt x="30188" y="4434"/>
                    <a:pt x="30114" y="4456"/>
                    <a:pt x="30065" y="4503"/>
                  </a:cubicBezTo>
                  <a:cubicBezTo>
                    <a:pt x="30032" y="4535"/>
                    <a:pt x="29988" y="4533"/>
                    <a:pt x="29942" y="4511"/>
                  </a:cubicBezTo>
                  <a:cubicBezTo>
                    <a:pt x="29822" y="4459"/>
                    <a:pt x="29702" y="4432"/>
                    <a:pt x="29590" y="4535"/>
                  </a:cubicBezTo>
                  <a:cubicBezTo>
                    <a:pt x="29568" y="4557"/>
                    <a:pt x="29532" y="4574"/>
                    <a:pt x="29502" y="4574"/>
                  </a:cubicBezTo>
                  <a:cubicBezTo>
                    <a:pt x="29412" y="4576"/>
                    <a:pt x="29346" y="4612"/>
                    <a:pt x="29306" y="4694"/>
                  </a:cubicBezTo>
                  <a:cubicBezTo>
                    <a:pt x="29265" y="4781"/>
                    <a:pt x="29194" y="4803"/>
                    <a:pt x="29109" y="4792"/>
                  </a:cubicBezTo>
                  <a:cubicBezTo>
                    <a:pt x="29041" y="4781"/>
                    <a:pt x="29013" y="4814"/>
                    <a:pt x="29010" y="4871"/>
                  </a:cubicBezTo>
                  <a:cubicBezTo>
                    <a:pt x="29008" y="4926"/>
                    <a:pt x="28980" y="4959"/>
                    <a:pt x="28942" y="4989"/>
                  </a:cubicBezTo>
                  <a:cubicBezTo>
                    <a:pt x="28901" y="5021"/>
                    <a:pt x="28866" y="5057"/>
                    <a:pt x="28838" y="5106"/>
                  </a:cubicBezTo>
                  <a:cubicBezTo>
                    <a:pt x="28806" y="5161"/>
                    <a:pt x="28746" y="5177"/>
                    <a:pt x="28694" y="5139"/>
                  </a:cubicBezTo>
                  <a:cubicBezTo>
                    <a:pt x="28639" y="5098"/>
                    <a:pt x="28625" y="5125"/>
                    <a:pt x="28593" y="5166"/>
                  </a:cubicBezTo>
                  <a:cubicBezTo>
                    <a:pt x="28511" y="5273"/>
                    <a:pt x="28399" y="5353"/>
                    <a:pt x="28276" y="5393"/>
                  </a:cubicBezTo>
                  <a:cubicBezTo>
                    <a:pt x="28194" y="5421"/>
                    <a:pt x="28142" y="5472"/>
                    <a:pt x="28112" y="5532"/>
                  </a:cubicBezTo>
                  <a:cubicBezTo>
                    <a:pt x="28065" y="5625"/>
                    <a:pt x="27992" y="5647"/>
                    <a:pt x="27910" y="5639"/>
                  </a:cubicBezTo>
                  <a:cubicBezTo>
                    <a:pt x="27830" y="5630"/>
                    <a:pt x="27751" y="5630"/>
                    <a:pt x="27672" y="5644"/>
                  </a:cubicBezTo>
                  <a:cubicBezTo>
                    <a:pt x="27653" y="5647"/>
                    <a:pt x="27620" y="5650"/>
                    <a:pt x="27612" y="5641"/>
                  </a:cubicBezTo>
                  <a:cubicBezTo>
                    <a:pt x="27560" y="5562"/>
                    <a:pt x="27505" y="5598"/>
                    <a:pt x="27448" y="5628"/>
                  </a:cubicBezTo>
                  <a:cubicBezTo>
                    <a:pt x="27434" y="5636"/>
                    <a:pt x="27413" y="5641"/>
                    <a:pt x="27396" y="5639"/>
                  </a:cubicBezTo>
                  <a:cubicBezTo>
                    <a:pt x="27262" y="5603"/>
                    <a:pt x="27134" y="5663"/>
                    <a:pt x="27006" y="5666"/>
                  </a:cubicBezTo>
                  <a:cubicBezTo>
                    <a:pt x="26894" y="5669"/>
                    <a:pt x="26828" y="5740"/>
                    <a:pt x="26754" y="5797"/>
                  </a:cubicBezTo>
                  <a:cubicBezTo>
                    <a:pt x="26683" y="5852"/>
                    <a:pt x="26615" y="5893"/>
                    <a:pt x="26525" y="5879"/>
                  </a:cubicBezTo>
                  <a:cubicBezTo>
                    <a:pt x="26489" y="5874"/>
                    <a:pt x="26462" y="5890"/>
                    <a:pt x="26443" y="5923"/>
                  </a:cubicBezTo>
                  <a:cubicBezTo>
                    <a:pt x="26421" y="5961"/>
                    <a:pt x="26394" y="5996"/>
                    <a:pt x="26375" y="6037"/>
                  </a:cubicBezTo>
                  <a:cubicBezTo>
                    <a:pt x="26350" y="6087"/>
                    <a:pt x="26320" y="6111"/>
                    <a:pt x="26263" y="6133"/>
                  </a:cubicBezTo>
                  <a:cubicBezTo>
                    <a:pt x="26162" y="6171"/>
                    <a:pt x="26080" y="6253"/>
                    <a:pt x="26000" y="6330"/>
                  </a:cubicBezTo>
                  <a:cubicBezTo>
                    <a:pt x="25932" y="6395"/>
                    <a:pt x="25954" y="6469"/>
                    <a:pt x="25970" y="6540"/>
                  </a:cubicBezTo>
                  <a:cubicBezTo>
                    <a:pt x="25981" y="6584"/>
                    <a:pt x="25973" y="6616"/>
                    <a:pt x="25948" y="6646"/>
                  </a:cubicBezTo>
                  <a:cubicBezTo>
                    <a:pt x="25875" y="6731"/>
                    <a:pt x="25853" y="6818"/>
                    <a:pt x="25918" y="6917"/>
                  </a:cubicBezTo>
                  <a:cubicBezTo>
                    <a:pt x="25932" y="6939"/>
                    <a:pt x="25932" y="6963"/>
                    <a:pt x="25916" y="6982"/>
                  </a:cubicBezTo>
                  <a:cubicBezTo>
                    <a:pt x="25877" y="7029"/>
                    <a:pt x="25845" y="7086"/>
                    <a:pt x="25795" y="7122"/>
                  </a:cubicBezTo>
                  <a:cubicBezTo>
                    <a:pt x="25694" y="7201"/>
                    <a:pt x="25588" y="7280"/>
                    <a:pt x="25462" y="7291"/>
                  </a:cubicBezTo>
                  <a:cubicBezTo>
                    <a:pt x="25378" y="7299"/>
                    <a:pt x="25293" y="7291"/>
                    <a:pt x="25205" y="7307"/>
                  </a:cubicBezTo>
                  <a:cubicBezTo>
                    <a:pt x="25162" y="7316"/>
                    <a:pt x="25102" y="7283"/>
                    <a:pt x="25093" y="7217"/>
                  </a:cubicBezTo>
                  <a:cubicBezTo>
                    <a:pt x="25088" y="7171"/>
                    <a:pt x="25063" y="7171"/>
                    <a:pt x="25036" y="7204"/>
                  </a:cubicBezTo>
                  <a:cubicBezTo>
                    <a:pt x="25014" y="7228"/>
                    <a:pt x="24987" y="7245"/>
                    <a:pt x="24960" y="7264"/>
                  </a:cubicBezTo>
                  <a:cubicBezTo>
                    <a:pt x="24878" y="7326"/>
                    <a:pt x="24823" y="7397"/>
                    <a:pt x="24812" y="7518"/>
                  </a:cubicBezTo>
                  <a:cubicBezTo>
                    <a:pt x="24790" y="7821"/>
                    <a:pt x="24755" y="8124"/>
                    <a:pt x="24730" y="8430"/>
                  </a:cubicBezTo>
                  <a:cubicBezTo>
                    <a:pt x="24719" y="8580"/>
                    <a:pt x="24719" y="8577"/>
                    <a:pt x="24566" y="8580"/>
                  </a:cubicBezTo>
                  <a:cubicBezTo>
                    <a:pt x="24006" y="8585"/>
                    <a:pt x="23446" y="8585"/>
                    <a:pt x="22886" y="8602"/>
                  </a:cubicBezTo>
                  <a:cubicBezTo>
                    <a:pt x="22534" y="8613"/>
                    <a:pt x="22184" y="8607"/>
                    <a:pt x="21832" y="8618"/>
                  </a:cubicBezTo>
                  <a:cubicBezTo>
                    <a:pt x="21510" y="8629"/>
                    <a:pt x="21187" y="8632"/>
                    <a:pt x="20865" y="8635"/>
                  </a:cubicBezTo>
                  <a:cubicBezTo>
                    <a:pt x="20838" y="8635"/>
                    <a:pt x="20805" y="8626"/>
                    <a:pt x="20780" y="8651"/>
                  </a:cubicBezTo>
                  <a:lnTo>
                    <a:pt x="19106" y="8651"/>
                  </a:lnTo>
                  <a:cubicBezTo>
                    <a:pt x="19076" y="8635"/>
                    <a:pt x="19043" y="8640"/>
                    <a:pt x="19010" y="8640"/>
                  </a:cubicBezTo>
                  <a:cubicBezTo>
                    <a:pt x="18587" y="8637"/>
                    <a:pt x="18161" y="8643"/>
                    <a:pt x="17737" y="8632"/>
                  </a:cubicBezTo>
                  <a:cubicBezTo>
                    <a:pt x="16793" y="8610"/>
                    <a:pt x="15848" y="8626"/>
                    <a:pt x="14903" y="8607"/>
                  </a:cubicBezTo>
                  <a:cubicBezTo>
                    <a:pt x="14616" y="8602"/>
                    <a:pt x="14330" y="8607"/>
                    <a:pt x="14040" y="8596"/>
                  </a:cubicBezTo>
                  <a:cubicBezTo>
                    <a:pt x="13281" y="8572"/>
                    <a:pt x="12524" y="8539"/>
                    <a:pt x="11765" y="8514"/>
                  </a:cubicBezTo>
                  <a:cubicBezTo>
                    <a:pt x="11341" y="8501"/>
                    <a:pt x="10918" y="8501"/>
                    <a:pt x="10494" y="8487"/>
                  </a:cubicBezTo>
                  <a:cubicBezTo>
                    <a:pt x="9945" y="8473"/>
                    <a:pt x="9399" y="8452"/>
                    <a:pt x="8850" y="8435"/>
                  </a:cubicBezTo>
                  <a:cubicBezTo>
                    <a:pt x="8828" y="8435"/>
                    <a:pt x="8795" y="8424"/>
                    <a:pt x="8785" y="8446"/>
                  </a:cubicBezTo>
                  <a:cubicBezTo>
                    <a:pt x="8755" y="8504"/>
                    <a:pt x="8705" y="8490"/>
                    <a:pt x="8659" y="8487"/>
                  </a:cubicBezTo>
                  <a:cubicBezTo>
                    <a:pt x="8249" y="8479"/>
                    <a:pt x="7842" y="8468"/>
                    <a:pt x="7432" y="8457"/>
                  </a:cubicBezTo>
                  <a:cubicBezTo>
                    <a:pt x="6474" y="8433"/>
                    <a:pt x="5512" y="8408"/>
                    <a:pt x="4553" y="8381"/>
                  </a:cubicBezTo>
                  <a:cubicBezTo>
                    <a:pt x="3843" y="8359"/>
                    <a:pt x="3130" y="8334"/>
                    <a:pt x="2420" y="8307"/>
                  </a:cubicBezTo>
                  <a:cubicBezTo>
                    <a:pt x="2008" y="8291"/>
                    <a:pt x="1598" y="8274"/>
                    <a:pt x="1185" y="8255"/>
                  </a:cubicBezTo>
                  <a:cubicBezTo>
                    <a:pt x="822" y="8239"/>
                    <a:pt x="456" y="8220"/>
                    <a:pt x="93" y="8203"/>
                  </a:cubicBezTo>
                  <a:cubicBezTo>
                    <a:pt x="63" y="8200"/>
                    <a:pt x="30" y="8203"/>
                    <a:pt x="22" y="8165"/>
                  </a:cubicBezTo>
                  <a:cubicBezTo>
                    <a:pt x="0" y="8067"/>
                    <a:pt x="44" y="7979"/>
                    <a:pt x="98" y="7911"/>
                  </a:cubicBezTo>
                  <a:cubicBezTo>
                    <a:pt x="145" y="7854"/>
                    <a:pt x="221" y="7881"/>
                    <a:pt x="281" y="7908"/>
                  </a:cubicBezTo>
                  <a:cubicBezTo>
                    <a:pt x="333" y="7933"/>
                    <a:pt x="391" y="7935"/>
                    <a:pt x="440" y="7960"/>
                  </a:cubicBezTo>
                  <a:cubicBezTo>
                    <a:pt x="464" y="7971"/>
                    <a:pt x="483" y="7968"/>
                    <a:pt x="483" y="7941"/>
                  </a:cubicBezTo>
                  <a:cubicBezTo>
                    <a:pt x="483" y="7824"/>
                    <a:pt x="557" y="7731"/>
                    <a:pt x="582" y="7619"/>
                  </a:cubicBezTo>
                  <a:cubicBezTo>
                    <a:pt x="615" y="7463"/>
                    <a:pt x="751" y="7414"/>
                    <a:pt x="880" y="7501"/>
                  </a:cubicBezTo>
                  <a:cubicBezTo>
                    <a:pt x="964" y="7559"/>
                    <a:pt x="986" y="7553"/>
                    <a:pt x="1046" y="7455"/>
                  </a:cubicBezTo>
                  <a:cubicBezTo>
                    <a:pt x="931" y="7441"/>
                    <a:pt x="899" y="7348"/>
                    <a:pt x="858" y="7264"/>
                  </a:cubicBezTo>
                  <a:cubicBezTo>
                    <a:pt x="825" y="7198"/>
                    <a:pt x="855" y="7135"/>
                    <a:pt x="915" y="7130"/>
                  </a:cubicBezTo>
                  <a:cubicBezTo>
                    <a:pt x="975" y="7127"/>
                    <a:pt x="1000" y="7081"/>
                    <a:pt x="1000" y="7045"/>
                  </a:cubicBezTo>
                  <a:cubicBezTo>
                    <a:pt x="1002" y="6985"/>
                    <a:pt x="926" y="6928"/>
                    <a:pt x="869" y="6947"/>
                  </a:cubicBezTo>
                  <a:cubicBezTo>
                    <a:pt x="792" y="6971"/>
                    <a:pt x="740" y="6941"/>
                    <a:pt x="702" y="6881"/>
                  </a:cubicBezTo>
                  <a:cubicBezTo>
                    <a:pt x="656" y="6816"/>
                    <a:pt x="631" y="6742"/>
                    <a:pt x="680" y="6666"/>
                  </a:cubicBezTo>
                  <a:cubicBezTo>
                    <a:pt x="710" y="6619"/>
                    <a:pt x="748" y="6595"/>
                    <a:pt x="806" y="6605"/>
                  </a:cubicBezTo>
                  <a:cubicBezTo>
                    <a:pt x="893" y="6619"/>
                    <a:pt x="934" y="6592"/>
                    <a:pt x="915" y="6518"/>
                  </a:cubicBezTo>
                  <a:cubicBezTo>
                    <a:pt x="901" y="6455"/>
                    <a:pt x="918" y="6414"/>
                    <a:pt x="961" y="6379"/>
                  </a:cubicBezTo>
                  <a:cubicBezTo>
                    <a:pt x="1043" y="6310"/>
                    <a:pt x="1035" y="6253"/>
                    <a:pt x="951" y="6199"/>
                  </a:cubicBezTo>
                  <a:cubicBezTo>
                    <a:pt x="948" y="6196"/>
                    <a:pt x="948" y="6193"/>
                    <a:pt x="945" y="6193"/>
                  </a:cubicBezTo>
                  <a:cubicBezTo>
                    <a:pt x="929" y="6171"/>
                    <a:pt x="910" y="6144"/>
                    <a:pt x="882" y="6163"/>
                  </a:cubicBezTo>
                  <a:cubicBezTo>
                    <a:pt x="858" y="6179"/>
                    <a:pt x="869" y="6212"/>
                    <a:pt x="880" y="6237"/>
                  </a:cubicBezTo>
                  <a:cubicBezTo>
                    <a:pt x="896" y="6267"/>
                    <a:pt x="912" y="6294"/>
                    <a:pt x="880" y="6324"/>
                  </a:cubicBezTo>
                  <a:cubicBezTo>
                    <a:pt x="825" y="6371"/>
                    <a:pt x="664" y="6332"/>
                    <a:pt x="639" y="6264"/>
                  </a:cubicBezTo>
                  <a:cubicBezTo>
                    <a:pt x="625" y="6226"/>
                    <a:pt x="677" y="6026"/>
                    <a:pt x="716" y="6010"/>
                  </a:cubicBezTo>
                  <a:cubicBezTo>
                    <a:pt x="808" y="5966"/>
                    <a:pt x="869" y="5904"/>
                    <a:pt x="907" y="5805"/>
                  </a:cubicBezTo>
                  <a:cubicBezTo>
                    <a:pt x="937" y="5732"/>
                    <a:pt x="1038" y="5712"/>
                    <a:pt x="1106" y="5745"/>
                  </a:cubicBezTo>
                  <a:cubicBezTo>
                    <a:pt x="1191" y="5783"/>
                    <a:pt x="1210" y="5827"/>
                    <a:pt x="1185" y="5925"/>
                  </a:cubicBezTo>
                  <a:cubicBezTo>
                    <a:pt x="1177" y="5953"/>
                    <a:pt x="1175" y="5983"/>
                    <a:pt x="1175" y="6013"/>
                  </a:cubicBezTo>
                  <a:cubicBezTo>
                    <a:pt x="1175" y="6048"/>
                    <a:pt x="1185" y="6065"/>
                    <a:pt x="1221" y="6037"/>
                  </a:cubicBezTo>
                  <a:cubicBezTo>
                    <a:pt x="1273" y="5996"/>
                    <a:pt x="1292" y="5876"/>
                    <a:pt x="1254" y="5819"/>
                  </a:cubicBezTo>
                  <a:cubicBezTo>
                    <a:pt x="1215" y="5764"/>
                    <a:pt x="1191" y="5704"/>
                    <a:pt x="1183" y="5639"/>
                  </a:cubicBezTo>
                  <a:cubicBezTo>
                    <a:pt x="1166" y="5521"/>
                    <a:pt x="1267" y="5390"/>
                    <a:pt x="1379" y="5349"/>
                  </a:cubicBezTo>
                  <a:cubicBezTo>
                    <a:pt x="1480" y="5314"/>
                    <a:pt x="1543" y="5371"/>
                    <a:pt x="1620" y="5423"/>
                  </a:cubicBezTo>
                  <a:cubicBezTo>
                    <a:pt x="1554" y="5213"/>
                    <a:pt x="1560" y="5202"/>
                    <a:pt x="1754" y="5103"/>
                  </a:cubicBezTo>
                  <a:cubicBezTo>
                    <a:pt x="1825" y="5065"/>
                    <a:pt x="1909" y="5079"/>
                    <a:pt x="1978" y="5027"/>
                  </a:cubicBezTo>
                  <a:cubicBezTo>
                    <a:pt x="2016" y="4997"/>
                    <a:pt x="2032" y="4975"/>
                    <a:pt x="2016" y="4926"/>
                  </a:cubicBezTo>
                  <a:cubicBezTo>
                    <a:pt x="1877" y="5043"/>
                    <a:pt x="1759" y="5013"/>
                    <a:pt x="1661" y="4858"/>
                  </a:cubicBezTo>
                  <a:cubicBezTo>
                    <a:pt x="1606" y="4773"/>
                    <a:pt x="1601" y="4688"/>
                    <a:pt x="1603" y="4595"/>
                  </a:cubicBezTo>
                  <a:cubicBezTo>
                    <a:pt x="1606" y="4522"/>
                    <a:pt x="1792" y="4352"/>
                    <a:pt x="1866" y="4358"/>
                  </a:cubicBezTo>
                  <a:cubicBezTo>
                    <a:pt x="1871" y="4358"/>
                    <a:pt x="1879" y="4361"/>
                    <a:pt x="1882" y="4363"/>
                  </a:cubicBezTo>
                  <a:cubicBezTo>
                    <a:pt x="1953" y="4437"/>
                    <a:pt x="2035" y="4445"/>
                    <a:pt x="2122" y="4391"/>
                  </a:cubicBezTo>
                  <a:cubicBezTo>
                    <a:pt x="2128" y="4388"/>
                    <a:pt x="2133" y="4388"/>
                    <a:pt x="2139" y="4391"/>
                  </a:cubicBezTo>
                  <a:cubicBezTo>
                    <a:pt x="2218" y="4401"/>
                    <a:pt x="2248" y="4352"/>
                    <a:pt x="2264" y="4288"/>
                  </a:cubicBezTo>
                  <a:cubicBezTo>
                    <a:pt x="2292" y="4181"/>
                    <a:pt x="2417" y="4108"/>
                    <a:pt x="2518" y="4146"/>
                  </a:cubicBezTo>
                  <a:cubicBezTo>
                    <a:pt x="2584" y="4170"/>
                    <a:pt x="2622" y="4135"/>
                    <a:pt x="2669" y="4099"/>
                  </a:cubicBezTo>
                  <a:cubicBezTo>
                    <a:pt x="2614" y="4039"/>
                    <a:pt x="2538" y="4031"/>
                    <a:pt x="2472" y="3996"/>
                  </a:cubicBezTo>
                  <a:cubicBezTo>
                    <a:pt x="2385" y="3949"/>
                    <a:pt x="2363" y="3897"/>
                    <a:pt x="2401" y="3804"/>
                  </a:cubicBezTo>
                  <a:cubicBezTo>
                    <a:pt x="2477" y="3624"/>
                    <a:pt x="2660" y="3610"/>
                    <a:pt x="2822" y="3733"/>
                  </a:cubicBezTo>
                  <a:cubicBezTo>
                    <a:pt x="2843" y="3750"/>
                    <a:pt x="2857" y="3780"/>
                    <a:pt x="2887" y="3761"/>
                  </a:cubicBezTo>
                  <a:cubicBezTo>
                    <a:pt x="2917" y="3742"/>
                    <a:pt x="2906" y="3709"/>
                    <a:pt x="2895" y="3679"/>
                  </a:cubicBezTo>
                  <a:cubicBezTo>
                    <a:pt x="2884" y="3649"/>
                    <a:pt x="2863" y="3630"/>
                    <a:pt x="2841" y="3610"/>
                  </a:cubicBezTo>
                  <a:cubicBezTo>
                    <a:pt x="2734" y="3518"/>
                    <a:pt x="2609" y="3441"/>
                    <a:pt x="2587" y="3280"/>
                  </a:cubicBezTo>
                  <a:cubicBezTo>
                    <a:pt x="2579" y="3228"/>
                    <a:pt x="2568" y="3184"/>
                    <a:pt x="2630" y="3187"/>
                  </a:cubicBezTo>
                  <a:cubicBezTo>
                    <a:pt x="2718" y="3187"/>
                    <a:pt x="2742" y="3133"/>
                    <a:pt x="2759" y="3067"/>
                  </a:cubicBezTo>
                  <a:cubicBezTo>
                    <a:pt x="2775" y="3001"/>
                    <a:pt x="2786" y="2933"/>
                    <a:pt x="2794" y="2865"/>
                  </a:cubicBezTo>
                  <a:cubicBezTo>
                    <a:pt x="2805" y="2788"/>
                    <a:pt x="2846" y="2739"/>
                    <a:pt x="2915" y="2712"/>
                  </a:cubicBezTo>
                  <a:cubicBezTo>
                    <a:pt x="2969" y="2690"/>
                    <a:pt x="3026" y="2674"/>
                    <a:pt x="3078" y="2649"/>
                  </a:cubicBezTo>
                  <a:cubicBezTo>
                    <a:pt x="3188" y="2597"/>
                    <a:pt x="3201" y="2523"/>
                    <a:pt x="3125" y="2431"/>
                  </a:cubicBezTo>
                  <a:cubicBezTo>
                    <a:pt x="3106" y="2409"/>
                    <a:pt x="3081" y="2392"/>
                    <a:pt x="3059" y="2373"/>
                  </a:cubicBezTo>
                  <a:cubicBezTo>
                    <a:pt x="2958" y="2291"/>
                    <a:pt x="2854" y="2212"/>
                    <a:pt x="2764" y="2119"/>
                  </a:cubicBezTo>
                  <a:cubicBezTo>
                    <a:pt x="2734" y="2087"/>
                    <a:pt x="2718" y="2051"/>
                    <a:pt x="2742" y="2007"/>
                  </a:cubicBezTo>
                  <a:cubicBezTo>
                    <a:pt x="2762" y="1975"/>
                    <a:pt x="2781" y="1925"/>
                    <a:pt x="2822" y="1936"/>
                  </a:cubicBezTo>
                  <a:cubicBezTo>
                    <a:pt x="2925" y="1964"/>
                    <a:pt x="3043" y="1931"/>
                    <a:pt x="3138" y="1999"/>
                  </a:cubicBezTo>
                  <a:cubicBezTo>
                    <a:pt x="3177" y="2026"/>
                    <a:pt x="3223" y="2035"/>
                    <a:pt x="3264" y="2005"/>
                  </a:cubicBezTo>
                  <a:cubicBezTo>
                    <a:pt x="3311" y="1972"/>
                    <a:pt x="3362" y="1961"/>
                    <a:pt x="3420" y="1950"/>
                  </a:cubicBezTo>
                  <a:cubicBezTo>
                    <a:pt x="3319" y="1904"/>
                    <a:pt x="3245" y="1830"/>
                    <a:pt x="3163" y="1767"/>
                  </a:cubicBezTo>
                  <a:cubicBezTo>
                    <a:pt x="3103" y="1718"/>
                    <a:pt x="3073" y="1655"/>
                    <a:pt x="3100" y="1579"/>
                  </a:cubicBezTo>
                  <a:cubicBezTo>
                    <a:pt x="3128" y="1505"/>
                    <a:pt x="3190" y="1488"/>
                    <a:pt x="3261" y="1502"/>
                  </a:cubicBezTo>
                  <a:cubicBezTo>
                    <a:pt x="3302" y="1510"/>
                    <a:pt x="3343" y="1518"/>
                    <a:pt x="3384" y="1524"/>
                  </a:cubicBezTo>
                  <a:cubicBezTo>
                    <a:pt x="3428" y="1529"/>
                    <a:pt x="3474" y="1543"/>
                    <a:pt x="3505" y="1497"/>
                  </a:cubicBezTo>
                  <a:cubicBezTo>
                    <a:pt x="3535" y="1447"/>
                    <a:pt x="3556" y="1398"/>
                    <a:pt x="3518" y="1341"/>
                  </a:cubicBezTo>
                  <a:cubicBezTo>
                    <a:pt x="3488" y="1297"/>
                    <a:pt x="3461" y="1251"/>
                    <a:pt x="3433" y="1204"/>
                  </a:cubicBezTo>
                  <a:cubicBezTo>
                    <a:pt x="3398" y="1139"/>
                    <a:pt x="3393" y="1071"/>
                    <a:pt x="3455" y="1019"/>
                  </a:cubicBezTo>
                  <a:cubicBezTo>
                    <a:pt x="3524" y="961"/>
                    <a:pt x="3543" y="904"/>
                    <a:pt x="3472" y="836"/>
                  </a:cubicBezTo>
                  <a:cubicBezTo>
                    <a:pt x="3453" y="817"/>
                    <a:pt x="3444" y="789"/>
                    <a:pt x="3455" y="762"/>
                  </a:cubicBezTo>
                  <a:cubicBezTo>
                    <a:pt x="3469" y="732"/>
                    <a:pt x="3499" y="737"/>
                    <a:pt x="3526" y="737"/>
                  </a:cubicBezTo>
                  <a:cubicBezTo>
                    <a:pt x="3567" y="737"/>
                    <a:pt x="3608" y="740"/>
                    <a:pt x="3652" y="743"/>
                  </a:cubicBezTo>
                  <a:cubicBezTo>
                    <a:pt x="3767" y="746"/>
                    <a:pt x="3769" y="754"/>
                    <a:pt x="3734" y="860"/>
                  </a:cubicBezTo>
                  <a:cubicBezTo>
                    <a:pt x="3726" y="888"/>
                    <a:pt x="3712" y="912"/>
                    <a:pt x="3742" y="931"/>
                  </a:cubicBezTo>
                  <a:cubicBezTo>
                    <a:pt x="3767" y="945"/>
                    <a:pt x="3794" y="942"/>
                    <a:pt x="3816" y="926"/>
                  </a:cubicBezTo>
                  <a:cubicBezTo>
                    <a:pt x="3860" y="890"/>
                    <a:pt x="3898" y="849"/>
                    <a:pt x="3925" y="800"/>
                  </a:cubicBezTo>
                  <a:cubicBezTo>
                    <a:pt x="3942" y="770"/>
                    <a:pt x="3961" y="746"/>
                    <a:pt x="3999" y="748"/>
                  </a:cubicBezTo>
                  <a:cubicBezTo>
                    <a:pt x="4198" y="754"/>
                    <a:pt x="4395" y="716"/>
                    <a:pt x="4594" y="732"/>
                  </a:cubicBezTo>
                  <a:cubicBezTo>
                    <a:pt x="5247" y="778"/>
                    <a:pt x="5903" y="795"/>
                    <a:pt x="6558" y="817"/>
                  </a:cubicBezTo>
                  <a:cubicBezTo>
                    <a:pt x="7296" y="841"/>
                    <a:pt x="8033" y="863"/>
                    <a:pt x="8774" y="888"/>
                  </a:cubicBezTo>
                  <a:cubicBezTo>
                    <a:pt x="8984" y="896"/>
                    <a:pt x="9194" y="901"/>
                    <a:pt x="9405" y="909"/>
                  </a:cubicBezTo>
                  <a:cubicBezTo>
                    <a:pt x="9448" y="912"/>
                    <a:pt x="9492" y="907"/>
                    <a:pt x="9503" y="858"/>
                  </a:cubicBezTo>
                  <a:cubicBezTo>
                    <a:pt x="9514" y="803"/>
                    <a:pt x="9533" y="748"/>
                    <a:pt x="9522" y="691"/>
                  </a:cubicBezTo>
                  <a:cubicBezTo>
                    <a:pt x="9489" y="527"/>
                    <a:pt x="9473" y="358"/>
                    <a:pt x="9410" y="199"/>
                  </a:cubicBezTo>
                  <a:cubicBezTo>
                    <a:pt x="9385" y="137"/>
                    <a:pt x="9347" y="57"/>
                    <a:pt x="9432" y="0"/>
                  </a:cubicBezTo>
                  <a:lnTo>
                    <a:pt x="9533" y="0"/>
                  </a:lnTo>
                  <a:lnTo>
                    <a:pt x="9533" y="14"/>
                  </a:lnTo>
                </a:path>
              </a:pathLst>
            </a:custGeom>
            <a:solidFill>
              <a:srgbClr val="64656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 name="Freeform 4"/>
            <p:cNvSpPr>
              <a:spLocks noChangeArrowheads="1"/>
            </p:cNvSpPr>
            <p:nvPr/>
          </p:nvSpPr>
          <p:spPr bwMode="auto">
            <a:xfrm>
              <a:off x="3065463" y="1916113"/>
              <a:ext cx="395287" cy="809625"/>
            </a:xfrm>
            <a:custGeom>
              <a:avLst/>
              <a:gdLst>
                <a:gd name="T0" fmla="*/ 1024 w 1096"/>
                <a:gd name="T1" fmla="*/ 2190 h 2248"/>
                <a:gd name="T2" fmla="*/ 828 w 1096"/>
                <a:gd name="T3" fmla="*/ 2113 h 2248"/>
                <a:gd name="T4" fmla="*/ 817 w 1096"/>
                <a:gd name="T5" fmla="*/ 2091 h 2248"/>
                <a:gd name="T6" fmla="*/ 945 w 1096"/>
                <a:gd name="T7" fmla="*/ 1772 h 2248"/>
                <a:gd name="T8" fmla="*/ 1013 w 1096"/>
                <a:gd name="T9" fmla="*/ 1537 h 2248"/>
                <a:gd name="T10" fmla="*/ 860 w 1096"/>
                <a:gd name="T11" fmla="*/ 1250 h 2248"/>
                <a:gd name="T12" fmla="*/ 852 w 1096"/>
                <a:gd name="T13" fmla="*/ 966 h 2248"/>
                <a:gd name="T14" fmla="*/ 852 w 1096"/>
                <a:gd name="T15" fmla="*/ 750 h 2248"/>
                <a:gd name="T16" fmla="*/ 929 w 1096"/>
                <a:gd name="T17" fmla="*/ 453 h 2248"/>
                <a:gd name="T18" fmla="*/ 1052 w 1096"/>
                <a:gd name="T19" fmla="*/ 305 h 2248"/>
                <a:gd name="T20" fmla="*/ 1071 w 1096"/>
                <a:gd name="T21" fmla="*/ 207 h 2248"/>
                <a:gd name="T22" fmla="*/ 967 w 1096"/>
                <a:gd name="T23" fmla="*/ 196 h 2248"/>
                <a:gd name="T24" fmla="*/ 863 w 1096"/>
                <a:gd name="T25" fmla="*/ 111 h 2248"/>
                <a:gd name="T26" fmla="*/ 746 w 1096"/>
                <a:gd name="T27" fmla="*/ 33 h 2248"/>
                <a:gd name="T28" fmla="*/ 666 w 1096"/>
                <a:gd name="T29" fmla="*/ 52 h 2248"/>
                <a:gd name="T30" fmla="*/ 415 w 1096"/>
                <a:gd name="T31" fmla="*/ 11 h 2248"/>
                <a:gd name="T32" fmla="*/ 344 w 1096"/>
                <a:gd name="T33" fmla="*/ 76 h 2248"/>
                <a:gd name="T34" fmla="*/ 287 w 1096"/>
                <a:gd name="T35" fmla="*/ 996 h 2248"/>
                <a:gd name="T36" fmla="*/ 202 w 1096"/>
                <a:gd name="T37" fmla="*/ 1280 h 2248"/>
                <a:gd name="T38" fmla="*/ 161 w 1096"/>
                <a:gd name="T39" fmla="*/ 1425 h 2248"/>
                <a:gd name="T40" fmla="*/ 126 w 1096"/>
                <a:gd name="T41" fmla="*/ 1480 h 2248"/>
                <a:gd name="T42" fmla="*/ 41 w 1096"/>
                <a:gd name="T43" fmla="*/ 1635 h 2248"/>
                <a:gd name="T44" fmla="*/ 27 w 1096"/>
                <a:gd name="T45" fmla="*/ 1848 h 2248"/>
                <a:gd name="T46" fmla="*/ 35 w 1096"/>
                <a:gd name="T47" fmla="*/ 2020 h 2248"/>
                <a:gd name="T48" fmla="*/ 205 w 1096"/>
                <a:gd name="T49" fmla="*/ 2190 h 2248"/>
                <a:gd name="T50" fmla="*/ 229 w 1096"/>
                <a:gd name="T51" fmla="*/ 2198 h 2248"/>
                <a:gd name="T52" fmla="*/ 423 w 1096"/>
                <a:gd name="T53" fmla="*/ 2217 h 2248"/>
                <a:gd name="T54" fmla="*/ 541 w 1096"/>
                <a:gd name="T55" fmla="*/ 2173 h 2248"/>
                <a:gd name="T56" fmla="*/ 828 w 1096"/>
                <a:gd name="T57" fmla="*/ 2113 h 2248"/>
                <a:gd name="T58" fmla="*/ 1024 w 1096"/>
                <a:gd name="T59" fmla="*/ 2190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96" h="2248">
                  <a:moveTo>
                    <a:pt x="1024" y="2190"/>
                  </a:moveTo>
                  <a:cubicBezTo>
                    <a:pt x="972" y="2124"/>
                    <a:pt x="890" y="2140"/>
                    <a:pt x="828" y="2113"/>
                  </a:cubicBezTo>
                  <a:cubicBezTo>
                    <a:pt x="822" y="2108"/>
                    <a:pt x="819" y="2099"/>
                    <a:pt x="817" y="2091"/>
                  </a:cubicBezTo>
                  <a:cubicBezTo>
                    <a:pt x="721" y="1927"/>
                    <a:pt x="759" y="1826"/>
                    <a:pt x="945" y="1772"/>
                  </a:cubicBezTo>
                  <a:cubicBezTo>
                    <a:pt x="1041" y="1742"/>
                    <a:pt x="1079" y="1624"/>
                    <a:pt x="1013" y="1537"/>
                  </a:cubicBezTo>
                  <a:cubicBezTo>
                    <a:pt x="945" y="1449"/>
                    <a:pt x="912" y="1343"/>
                    <a:pt x="860" y="1250"/>
                  </a:cubicBezTo>
                  <a:cubicBezTo>
                    <a:pt x="806" y="1155"/>
                    <a:pt x="798" y="1064"/>
                    <a:pt x="852" y="966"/>
                  </a:cubicBezTo>
                  <a:cubicBezTo>
                    <a:pt x="890" y="898"/>
                    <a:pt x="893" y="827"/>
                    <a:pt x="852" y="750"/>
                  </a:cubicBezTo>
                  <a:cubicBezTo>
                    <a:pt x="792" y="641"/>
                    <a:pt x="828" y="532"/>
                    <a:pt x="929" y="453"/>
                  </a:cubicBezTo>
                  <a:cubicBezTo>
                    <a:pt x="981" y="412"/>
                    <a:pt x="1032" y="371"/>
                    <a:pt x="1052" y="305"/>
                  </a:cubicBezTo>
                  <a:cubicBezTo>
                    <a:pt x="1062" y="272"/>
                    <a:pt x="1095" y="231"/>
                    <a:pt x="1071" y="207"/>
                  </a:cubicBezTo>
                  <a:cubicBezTo>
                    <a:pt x="1052" y="188"/>
                    <a:pt x="1002" y="188"/>
                    <a:pt x="967" y="196"/>
                  </a:cubicBezTo>
                  <a:cubicBezTo>
                    <a:pt x="896" y="215"/>
                    <a:pt x="863" y="190"/>
                    <a:pt x="863" y="111"/>
                  </a:cubicBezTo>
                  <a:cubicBezTo>
                    <a:pt x="866" y="28"/>
                    <a:pt x="825" y="3"/>
                    <a:pt x="746" y="33"/>
                  </a:cubicBezTo>
                  <a:cubicBezTo>
                    <a:pt x="718" y="44"/>
                    <a:pt x="696" y="69"/>
                    <a:pt x="666" y="52"/>
                  </a:cubicBezTo>
                  <a:cubicBezTo>
                    <a:pt x="587" y="11"/>
                    <a:pt x="500" y="28"/>
                    <a:pt x="415" y="11"/>
                  </a:cubicBezTo>
                  <a:cubicBezTo>
                    <a:pt x="360" y="0"/>
                    <a:pt x="347" y="22"/>
                    <a:pt x="344" y="76"/>
                  </a:cubicBezTo>
                  <a:cubicBezTo>
                    <a:pt x="328" y="384"/>
                    <a:pt x="309" y="690"/>
                    <a:pt x="287" y="996"/>
                  </a:cubicBezTo>
                  <a:cubicBezTo>
                    <a:pt x="281" y="1094"/>
                    <a:pt x="265" y="1193"/>
                    <a:pt x="202" y="1280"/>
                  </a:cubicBezTo>
                  <a:cubicBezTo>
                    <a:pt x="172" y="1321"/>
                    <a:pt x="137" y="1362"/>
                    <a:pt x="161" y="1425"/>
                  </a:cubicBezTo>
                  <a:cubicBezTo>
                    <a:pt x="169" y="1444"/>
                    <a:pt x="147" y="1474"/>
                    <a:pt x="126" y="1480"/>
                  </a:cubicBezTo>
                  <a:cubicBezTo>
                    <a:pt x="44" y="1504"/>
                    <a:pt x="41" y="1567"/>
                    <a:pt x="41" y="1635"/>
                  </a:cubicBezTo>
                  <a:cubicBezTo>
                    <a:pt x="41" y="1706"/>
                    <a:pt x="35" y="1777"/>
                    <a:pt x="27" y="1848"/>
                  </a:cubicBezTo>
                  <a:cubicBezTo>
                    <a:pt x="19" y="1906"/>
                    <a:pt x="0" y="1974"/>
                    <a:pt x="35" y="2020"/>
                  </a:cubicBezTo>
                  <a:cubicBezTo>
                    <a:pt x="82" y="2083"/>
                    <a:pt x="177" y="2102"/>
                    <a:pt x="205" y="2190"/>
                  </a:cubicBezTo>
                  <a:cubicBezTo>
                    <a:pt x="208" y="2195"/>
                    <a:pt x="224" y="2201"/>
                    <a:pt x="229" y="2198"/>
                  </a:cubicBezTo>
                  <a:cubicBezTo>
                    <a:pt x="298" y="2162"/>
                    <a:pt x="360" y="2192"/>
                    <a:pt x="423" y="2217"/>
                  </a:cubicBezTo>
                  <a:cubicBezTo>
                    <a:pt x="470" y="2233"/>
                    <a:pt x="505" y="2209"/>
                    <a:pt x="541" y="2173"/>
                  </a:cubicBezTo>
                  <a:cubicBezTo>
                    <a:pt x="666" y="2056"/>
                    <a:pt x="688" y="2050"/>
                    <a:pt x="828" y="2113"/>
                  </a:cubicBezTo>
                  <a:cubicBezTo>
                    <a:pt x="874" y="2181"/>
                    <a:pt x="923" y="2247"/>
                    <a:pt x="1024" y="2190"/>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Freeform 5"/>
            <p:cNvSpPr>
              <a:spLocks noChangeArrowheads="1"/>
            </p:cNvSpPr>
            <p:nvPr/>
          </p:nvSpPr>
          <p:spPr bwMode="auto">
            <a:xfrm>
              <a:off x="6350" y="2624138"/>
              <a:ext cx="989013" cy="728662"/>
            </a:xfrm>
            <a:custGeom>
              <a:avLst/>
              <a:gdLst>
                <a:gd name="T0" fmla="*/ 2557 w 2746"/>
                <a:gd name="T1" fmla="*/ 2018 h 2022"/>
                <a:gd name="T2" fmla="*/ 2639 w 2746"/>
                <a:gd name="T3" fmla="*/ 1952 h 2022"/>
                <a:gd name="T4" fmla="*/ 2702 w 2746"/>
                <a:gd name="T5" fmla="*/ 961 h 2022"/>
                <a:gd name="T6" fmla="*/ 2740 w 2746"/>
                <a:gd name="T7" fmla="*/ 306 h 2022"/>
                <a:gd name="T8" fmla="*/ 2595 w 2746"/>
                <a:gd name="T9" fmla="*/ 150 h 2022"/>
                <a:gd name="T10" fmla="*/ 2472 w 2746"/>
                <a:gd name="T11" fmla="*/ 76 h 2022"/>
                <a:gd name="T12" fmla="*/ 2453 w 2746"/>
                <a:gd name="T13" fmla="*/ 65 h 2022"/>
                <a:gd name="T14" fmla="*/ 2237 w 2746"/>
                <a:gd name="T15" fmla="*/ 125 h 2022"/>
                <a:gd name="T16" fmla="*/ 2196 w 2746"/>
                <a:gd name="T17" fmla="*/ 131 h 2022"/>
                <a:gd name="T18" fmla="*/ 1808 w 2746"/>
                <a:gd name="T19" fmla="*/ 106 h 2022"/>
                <a:gd name="T20" fmla="*/ 1207 w 2746"/>
                <a:gd name="T21" fmla="*/ 57 h 2022"/>
                <a:gd name="T22" fmla="*/ 912 w 2746"/>
                <a:gd name="T23" fmla="*/ 325 h 2022"/>
                <a:gd name="T24" fmla="*/ 751 w 2746"/>
                <a:gd name="T25" fmla="*/ 519 h 2022"/>
                <a:gd name="T26" fmla="*/ 691 w 2746"/>
                <a:gd name="T27" fmla="*/ 513 h 2022"/>
                <a:gd name="T28" fmla="*/ 645 w 2746"/>
                <a:gd name="T29" fmla="*/ 554 h 2022"/>
                <a:gd name="T30" fmla="*/ 740 w 2746"/>
                <a:gd name="T31" fmla="*/ 647 h 2022"/>
                <a:gd name="T32" fmla="*/ 997 w 2746"/>
                <a:gd name="T33" fmla="*/ 827 h 2022"/>
                <a:gd name="T34" fmla="*/ 948 w 2746"/>
                <a:gd name="T35" fmla="*/ 988 h 2022"/>
                <a:gd name="T36" fmla="*/ 872 w 2746"/>
                <a:gd name="T37" fmla="*/ 1073 h 2022"/>
                <a:gd name="T38" fmla="*/ 962 w 2746"/>
                <a:gd name="T39" fmla="*/ 1158 h 2022"/>
                <a:gd name="T40" fmla="*/ 1011 w 2746"/>
                <a:gd name="T41" fmla="*/ 1332 h 2022"/>
                <a:gd name="T42" fmla="*/ 729 w 2746"/>
                <a:gd name="T43" fmla="*/ 1379 h 2022"/>
                <a:gd name="T44" fmla="*/ 574 w 2746"/>
                <a:gd name="T45" fmla="*/ 1420 h 2022"/>
                <a:gd name="T46" fmla="*/ 478 w 2746"/>
                <a:gd name="T47" fmla="*/ 1750 h 2022"/>
                <a:gd name="T48" fmla="*/ 306 w 2746"/>
                <a:gd name="T49" fmla="*/ 1849 h 2022"/>
                <a:gd name="T50" fmla="*/ 96 w 2746"/>
                <a:gd name="T51" fmla="*/ 1786 h 2022"/>
                <a:gd name="T52" fmla="*/ 14 w 2746"/>
                <a:gd name="T53" fmla="*/ 1884 h 2022"/>
                <a:gd name="T54" fmla="*/ 71 w 2746"/>
                <a:gd name="T55" fmla="*/ 1911 h 2022"/>
                <a:gd name="T56" fmla="*/ 2254 w 2746"/>
                <a:gd name="T57" fmla="*/ 2007 h 2022"/>
                <a:gd name="T58" fmla="*/ 2557 w 2746"/>
                <a:gd name="T59" fmla="*/ 2018 h 2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46" h="2022">
                  <a:moveTo>
                    <a:pt x="2557" y="2018"/>
                  </a:moveTo>
                  <a:cubicBezTo>
                    <a:pt x="2609" y="2021"/>
                    <a:pt x="2636" y="2015"/>
                    <a:pt x="2639" y="1952"/>
                  </a:cubicBezTo>
                  <a:cubicBezTo>
                    <a:pt x="2658" y="1622"/>
                    <a:pt x="2688" y="1291"/>
                    <a:pt x="2702" y="961"/>
                  </a:cubicBezTo>
                  <a:cubicBezTo>
                    <a:pt x="2710" y="742"/>
                    <a:pt x="2729" y="524"/>
                    <a:pt x="2740" y="306"/>
                  </a:cubicBezTo>
                  <a:cubicBezTo>
                    <a:pt x="2745" y="194"/>
                    <a:pt x="2699" y="153"/>
                    <a:pt x="2595" y="150"/>
                  </a:cubicBezTo>
                  <a:cubicBezTo>
                    <a:pt x="2540" y="147"/>
                    <a:pt x="2475" y="163"/>
                    <a:pt x="2472" y="76"/>
                  </a:cubicBezTo>
                  <a:cubicBezTo>
                    <a:pt x="2472" y="71"/>
                    <a:pt x="2453" y="62"/>
                    <a:pt x="2453" y="65"/>
                  </a:cubicBezTo>
                  <a:cubicBezTo>
                    <a:pt x="2390" y="120"/>
                    <a:pt x="2278" y="0"/>
                    <a:pt x="2237" y="125"/>
                  </a:cubicBezTo>
                  <a:cubicBezTo>
                    <a:pt x="2235" y="131"/>
                    <a:pt x="2207" y="136"/>
                    <a:pt x="2196" y="131"/>
                  </a:cubicBezTo>
                  <a:cubicBezTo>
                    <a:pt x="2068" y="95"/>
                    <a:pt x="1937" y="120"/>
                    <a:pt x="1808" y="106"/>
                  </a:cubicBezTo>
                  <a:cubicBezTo>
                    <a:pt x="1609" y="84"/>
                    <a:pt x="1407" y="79"/>
                    <a:pt x="1207" y="57"/>
                  </a:cubicBezTo>
                  <a:cubicBezTo>
                    <a:pt x="1079" y="43"/>
                    <a:pt x="921" y="202"/>
                    <a:pt x="912" y="325"/>
                  </a:cubicBezTo>
                  <a:cubicBezTo>
                    <a:pt x="904" y="480"/>
                    <a:pt x="893" y="486"/>
                    <a:pt x="751" y="519"/>
                  </a:cubicBezTo>
                  <a:cubicBezTo>
                    <a:pt x="729" y="524"/>
                    <a:pt x="713" y="521"/>
                    <a:pt x="691" y="513"/>
                  </a:cubicBezTo>
                  <a:cubicBezTo>
                    <a:pt x="653" y="499"/>
                    <a:pt x="639" y="527"/>
                    <a:pt x="645" y="554"/>
                  </a:cubicBezTo>
                  <a:cubicBezTo>
                    <a:pt x="656" y="603"/>
                    <a:pt x="672" y="661"/>
                    <a:pt x="740" y="647"/>
                  </a:cubicBezTo>
                  <a:cubicBezTo>
                    <a:pt x="893" y="617"/>
                    <a:pt x="945" y="723"/>
                    <a:pt x="997" y="827"/>
                  </a:cubicBezTo>
                  <a:cubicBezTo>
                    <a:pt x="1030" y="890"/>
                    <a:pt x="1030" y="947"/>
                    <a:pt x="948" y="988"/>
                  </a:cubicBezTo>
                  <a:cubicBezTo>
                    <a:pt x="918" y="1002"/>
                    <a:pt x="869" y="1024"/>
                    <a:pt x="872" y="1073"/>
                  </a:cubicBezTo>
                  <a:cubicBezTo>
                    <a:pt x="874" y="1125"/>
                    <a:pt x="915" y="1141"/>
                    <a:pt x="962" y="1158"/>
                  </a:cubicBezTo>
                  <a:cubicBezTo>
                    <a:pt x="1041" y="1182"/>
                    <a:pt x="1063" y="1264"/>
                    <a:pt x="1011" y="1332"/>
                  </a:cubicBezTo>
                  <a:cubicBezTo>
                    <a:pt x="929" y="1442"/>
                    <a:pt x="847" y="1455"/>
                    <a:pt x="729" y="1379"/>
                  </a:cubicBezTo>
                  <a:cubicBezTo>
                    <a:pt x="653" y="1330"/>
                    <a:pt x="590" y="1341"/>
                    <a:pt x="574" y="1420"/>
                  </a:cubicBezTo>
                  <a:cubicBezTo>
                    <a:pt x="549" y="1532"/>
                    <a:pt x="475" y="1627"/>
                    <a:pt x="478" y="1750"/>
                  </a:cubicBezTo>
                  <a:cubicBezTo>
                    <a:pt x="478" y="1832"/>
                    <a:pt x="383" y="1884"/>
                    <a:pt x="306" y="1849"/>
                  </a:cubicBezTo>
                  <a:cubicBezTo>
                    <a:pt x="238" y="1819"/>
                    <a:pt x="164" y="1810"/>
                    <a:pt x="96" y="1786"/>
                  </a:cubicBezTo>
                  <a:cubicBezTo>
                    <a:pt x="25" y="1764"/>
                    <a:pt x="25" y="1846"/>
                    <a:pt x="14" y="1884"/>
                  </a:cubicBezTo>
                  <a:cubicBezTo>
                    <a:pt x="0" y="1928"/>
                    <a:pt x="49" y="1909"/>
                    <a:pt x="71" y="1911"/>
                  </a:cubicBezTo>
                  <a:cubicBezTo>
                    <a:pt x="798" y="1944"/>
                    <a:pt x="1535" y="1974"/>
                    <a:pt x="2254" y="2007"/>
                  </a:cubicBezTo>
                  <a:cubicBezTo>
                    <a:pt x="2368" y="1996"/>
                    <a:pt x="2461" y="2012"/>
                    <a:pt x="2557" y="201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6"/>
            <p:cNvSpPr>
              <a:spLocks noChangeArrowheads="1"/>
            </p:cNvSpPr>
            <p:nvPr/>
          </p:nvSpPr>
          <p:spPr bwMode="auto">
            <a:xfrm>
              <a:off x="990600" y="2643188"/>
              <a:ext cx="666750" cy="730250"/>
            </a:xfrm>
            <a:custGeom>
              <a:avLst/>
              <a:gdLst>
                <a:gd name="T0" fmla="*/ 1155 w 1853"/>
                <a:gd name="T1" fmla="*/ 2029 h 2030"/>
                <a:gd name="T2" fmla="*/ 1671 w 1853"/>
                <a:gd name="T3" fmla="*/ 2029 h 2030"/>
                <a:gd name="T4" fmla="*/ 1737 w 1853"/>
                <a:gd name="T5" fmla="*/ 1974 h 2030"/>
                <a:gd name="T6" fmla="*/ 1805 w 1853"/>
                <a:gd name="T7" fmla="*/ 849 h 2030"/>
                <a:gd name="T8" fmla="*/ 1846 w 1853"/>
                <a:gd name="T9" fmla="*/ 185 h 2030"/>
                <a:gd name="T10" fmla="*/ 1781 w 1853"/>
                <a:gd name="T11" fmla="*/ 111 h 2030"/>
                <a:gd name="T12" fmla="*/ 1204 w 1853"/>
                <a:gd name="T13" fmla="*/ 90 h 2030"/>
                <a:gd name="T14" fmla="*/ 254 w 1853"/>
                <a:gd name="T15" fmla="*/ 79 h 2030"/>
                <a:gd name="T16" fmla="*/ 112 w 1853"/>
                <a:gd name="T17" fmla="*/ 180 h 2030"/>
                <a:gd name="T18" fmla="*/ 71 w 1853"/>
                <a:gd name="T19" fmla="*/ 710 h 2030"/>
                <a:gd name="T20" fmla="*/ 43 w 1853"/>
                <a:gd name="T21" fmla="*/ 1294 h 2030"/>
                <a:gd name="T22" fmla="*/ 2 w 1853"/>
                <a:gd name="T23" fmla="*/ 1895 h 2030"/>
                <a:gd name="T24" fmla="*/ 71 w 1853"/>
                <a:gd name="T25" fmla="*/ 1969 h 2030"/>
                <a:gd name="T26" fmla="*/ 1155 w 1853"/>
                <a:gd name="T27" fmla="*/ 2018 h 2030"/>
                <a:gd name="T28" fmla="*/ 1155 w 1853"/>
                <a:gd name="T29" fmla="*/ 2029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3" h="2030">
                  <a:moveTo>
                    <a:pt x="1155" y="2029"/>
                  </a:moveTo>
                  <a:cubicBezTo>
                    <a:pt x="1327" y="2029"/>
                    <a:pt x="1499" y="2026"/>
                    <a:pt x="1671" y="2029"/>
                  </a:cubicBezTo>
                  <a:cubicBezTo>
                    <a:pt x="1715" y="2029"/>
                    <a:pt x="1734" y="2021"/>
                    <a:pt x="1737" y="1974"/>
                  </a:cubicBezTo>
                  <a:cubicBezTo>
                    <a:pt x="1759" y="1600"/>
                    <a:pt x="1783" y="1226"/>
                    <a:pt x="1805" y="849"/>
                  </a:cubicBezTo>
                  <a:cubicBezTo>
                    <a:pt x="1819" y="628"/>
                    <a:pt x="1827" y="406"/>
                    <a:pt x="1846" y="185"/>
                  </a:cubicBezTo>
                  <a:cubicBezTo>
                    <a:pt x="1852" y="120"/>
                    <a:pt x="1838" y="114"/>
                    <a:pt x="1781" y="111"/>
                  </a:cubicBezTo>
                  <a:cubicBezTo>
                    <a:pt x="1589" y="106"/>
                    <a:pt x="1395" y="92"/>
                    <a:pt x="1204" y="90"/>
                  </a:cubicBezTo>
                  <a:cubicBezTo>
                    <a:pt x="887" y="81"/>
                    <a:pt x="571" y="0"/>
                    <a:pt x="254" y="79"/>
                  </a:cubicBezTo>
                  <a:cubicBezTo>
                    <a:pt x="194" y="92"/>
                    <a:pt x="117" y="103"/>
                    <a:pt x="112" y="180"/>
                  </a:cubicBezTo>
                  <a:cubicBezTo>
                    <a:pt x="95" y="357"/>
                    <a:pt x="82" y="532"/>
                    <a:pt x="71" y="710"/>
                  </a:cubicBezTo>
                  <a:cubicBezTo>
                    <a:pt x="60" y="904"/>
                    <a:pt x="63" y="1100"/>
                    <a:pt x="43" y="1294"/>
                  </a:cubicBezTo>
                  <a:cubicBezTo>
                    <a:pt x="22" y="1493"/>
                    <a:pt x="19" y="1696"/>
                    <a:pt x="2" y="1895"/>
                  </a:cubicBezTo>
                  <a:cubicBezTo>
                    <a:pt x="0" y="1950"/>
                    <a:pt x="13" y="1966"/>
                    <a:pt x="71" y="1969"/>
                  </a:cubicBezTo>
                  <a:cubicBezTo>
                    <a:pt x="434" y="1985"/>
                    <a:pt x="795" y="2001"/>
                    <a:pt x="1155" y="2018"/>
                  </a:cubicBezTo>
                  <a:lnTo>
                    <a:pt x="1155" y="2029"/>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7"/>
            <p:cNvSpPr>
              <a:spLocks noChangeArrowheads="1"/>
            </p:cNvSpPr>
            <p:nvPr/>
          </p:nvSpPr>
          <p:spPr bwMode="auto">
            <a:xfrm>
              <a:off x="1652588" y="2622550"/>
              <a:ext cx="598487" cy="769938"/>
            </a:xfrm>
            <a:custGeom>
              <a:avLst/>
              <a:gdLst>
                <a:gd name="T0" fmla="*/ 792 w 1664"/>
                <a:gd name="T1" fmla="*/ 2130 h 2137"/>
                <a:gd name="T2" fmla="*/ 1486 w 1664"/>
                <a:gd name="T3" fmla="*/ 2133 h 2137"/>
                <a:gd name="T4" fmla="*/ 1592 w 1664"/>
                <a:gd name="T5" fmla="*/ 2026 h 2137"/>
                <a:gd name="T6" fmla="*/ 1601 w 1664"/>
                <a:gd name="T7" fmla="*/ 1726 h 2137"/>
                <a:gd name="T8" fmla="*/ 1625 w 1664"/>
                <a:gd name="T9" fmla="*/ 770 h 2137"/>
                <a:gd name="T10" fmla="*/ 1467 w 1664"/>
                <a:gd name="T11" fmla="*/ 314 h 2137"/>
                <a:gd name="T12" fmla="*/ 1418 w 1664"/>
                <a:gd name="T13" fmla="*/ 136 h 2137"/>
                <a:gd name="T14" fmla="*/ 1352 w 1664"/>
                <a:gd name="T15" fmla="*/ 60 h 2137"/>
                <a:gd name="T16" fmla="*/ 740 w 1664"/>
                <a:gd name="T17" fmla="*/ 27 h 2137"/>
                <a:gd name="T18" fmla="*/ 191 w 1664"/>
                <a:gd name="T19" fmla="*/ 5 h 2137"/>
                <a:gd name="T20" fmla="*/ 126 w 1664"/>
                <a:gd name="T21" fmla="*/ 52 h 2137"/>
                <a:gd name="T22" fmla="*/ 109 w 1664"/>
                <a:gd name="T23" fmla="*/ 281 h 2137"/>
                <a:gd name="T24" fmla="*/ 68 w 1664"/>
                <a:gd name="T25" fmla="*/ 991 h 2137"/>
                <a:gd name="T26" fmla="*/ 3 w 1664"/>
                <a:gd name="T27" fmla="*/ 2018 h 2137"/>
                <a:gd name="T28" fmla="*/ 74 w 1664"/>
                <a:gd name="T29" fmla="*/ 2095 h 2137"/>
                <a:gd name="T30" fmla="*/ 792 w 1664"/>
                <a:gd name="T31" fmla="*/ 2108 h 2137"/>
                <a:gd name="T32" fmla="*/ 792 w 1664"/>
                <a:gd name="T33" fmla="*/ 2130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4" h="2137">
                  <a:moveTo>
                    <a:pt x="792" y="2130"/>
                  </a:moveTo>
                  <a:cubicBezTo>
                    <a:pt x="1024" y="2130"/>
                    <a:pt x="1254" y="2125"/>
                    <a:pt x="1486" y="2133"/>
                  </a:cubicBezTo>
                  <a:cubicBezTo>
                    <a:pt x="1576" y="2136"/>
                    <a:pt x="1595" y="2108"/>
                    <a:pt x="1592" y="2026"/>
                  </a:cubicBezTo>
                  <a:cubicBezTo>
                    <a:pt x="1587" y="1925"/>
                    <a:pt x="1603" y="1824"/>
                    <a:pt x="1601" y="1726"/>
                  </a:cubicBezTo>
                  <a:cubicBezTo>
                    <a:pt x="1592" y="1406"/>
                    <a:pt x="1663" y="1090"/>
                    <a:pt x="1625" y="770"/>
                  </a:cubicBezTo>
                  <a:cubicBezTo>
                    <a:pt x="1606" y="606"/>
                    <a:pt x="1603" y="437"/>
                    <a:pt x="1467" y="314"/>
                  </a:cubicBezTo>
                  <a:cubicBezTo>
                    <a:pt x="1412" y="265"/>
                    <a:pt x="1401" y="202"/>
                    <a:pt x="1418" y="136"/>
                  </a:cubicBezTo>
                  <a:cubicBezTo>
                    <a:pt x="1431" y="76"/>
                    <a:pt x="1409" y="63"/>
                    <a:pt x="1352" y="60"/>
                  </a:cubicBezTo>
                  <a:cubicBezTo>
                    <a:pt x="1147" y="52"/>
                    <a:pt x="945" y="38"/>
                    <a:pt x="740" y="27"/>
                  </a:cubicBezTo>
                  <a:cubicBezTo>
                    <a:pt x="557" y="19"/>
                    <a:pt x="374" y="14"/>
                    <a:pt x="191" y="5"/>
                  </a:cubicBezTo>
                  <a:cubicBezTo>
                    <a:pt x="158" y="5"/>
                    <a:pt x="126" y="0"/>
                    <a:pt x="126" y="52"/>
                  </a:cubicBezTo>
                  <a:cubicBezTo>
                    <a:pt x="123" y="128"/>
                    <a:pt x="115" y="205"/>
                    <a:pt x="109" y="281"/>
                  </a:cubicBezTo>
                  <a:cubicBezTo>
                    <a:pt x="96" y="516"/>
                    <a:pt x="82" y="754"/>
                    <a:pt x="68" y="991"/>
                  </a:cubicBezTo>
                  <a:cubicBezTo>
                    <a:pt x="46" y="1333"/>
                    <a:pt x="27" y="1677"/>
                    <a:pt x="3" y="2018"/>
                  </a:cubicBezTo>
                  <a:cubicBezTo>
                    <a:pt x="0" y="2076"/>
                    <a:pt x="16" y="2095"/>
                    <a:pt x="74" y="2095"/>
                  </a:cubicBezTo>
                  <a:cubicBezTo>
                    <a:pt x="311" y="2086"/>
                    <a:pt x="552" y="2122"/>
                    <a:pt x="792" y="2108"/>
                  </a:cubicBezTo>
                  <a:lnTo>
                    <a:pt x="792" y="2130"/>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 name="Freeform 8"/>
            <p:cNvSpPr>
              <a:spLocks noChangeArrowheads="1"/>
            </p:cNvSpPr>
            <p:nvPr/>
          </p:nvSpPr>
          <p:spPr bwMode="auto">
            <a:xfrm>
              <a:off x="1720850" y="1238250"/>
              <a:ext cx="692150" cy="723900"/>
            </a:xfrm>
            <a:custGeom>
              <a:avLst/>
              <a:gdLst>
                <a:gd name="T0" fmla="*/ 219 w 1924"/>
                <a:gd name="T1" fmla="*/ 5 h 2013"/>
                <a:gd name="T2" fmla="*/ 164 w 1924"/>
                <a:gd name="T3" fmla="*/ 52 h 2013"/>
                <a:gd name="T4" fmla="*/ 112 w 1924"/>
                <a:gd name="T5" fmla="*/ 803 h 2013"/>
                <a:gd name="T6" fmla="*/ 44 w 1924"/>
                <a:gd name="T7" fmla="*/ 901 h 2013"/>
                <a:gd name="T8" fmla="*/ 14 w 1924"/>
                <a:gd name="T9" fmla="*/ 961 h 2013"/>
                <a:gd name="T10" fmla="*/ 82 w 1924"/>
                <a:gd name="T11" fmla="*/ 1040 h 2013"/>
                <a:gd name="T12" fmla="*/ 202 w 1924"/>
                <a:gd name="T13" fmla="*/ 1120 h 2013"/>
                <a:gd name="T14" fmla="*/ 243 w 1924"/>
                <a:gd name="T15" fmla="*/ 1395 h 2013"/>
                <a:gd name="T16" fmla="*/ 549 w 1924"/>
                <a:gd name="T17" fmla="*/ 1677 h 2013"/>
                <a:gd name="T18" fmla="*/ 664 w 1924"/>
                <a:gd name="T19" fmla="*/ 1723 h 2013"/>
                <a:gd name="T20" fmla="*/ 779 w 1924"/>
                <a:gd name="T21" fmla="*/ 1789 h 2013"/>
                <a:gd name="T22" fmla="*/ 893 w 1924"/>
                <a:gd name="T23" fmla="*/ 1832 h 2013"/>
                <a:gd name="T24" fmla="*/ 1104 w 1924"/>
                <a:gd name="T25" fmla="*/ 1968 h 2013"/>
                <a:gd name="T26" fmla="*/ 1787 w 1924"/>
                <a:gd name="T27" fmla="*/ 2009 h 2013"/>
                <a:gd name="T28" fmla="*/ 1839 w 1924"/>
                <a:gd name="T29" fmla="*/ 1968 h 2013"/>
                <a:gd name="T30" fmla="*/ 1874 w 1924"/>
                <a:gd name="T31" fmla="*/ 1510 h 2013"/>
                <a:gd name="T32" fmla="*/ 1915 w 1924"/>
                <a:gd name="T33" fmla="*/ 838 h 2013"/>
                <a:gd name="T34" fmla="*/ 1852 w 1924"/>
                <a:gd name="T35" fmla="*/ 696 h 2013"/>
                <a:gd name="T36" fmla="*/ 1683 w 1924"/>
                <a:gd name="T37" fmla="*/ 532 h 2013"/>
                <a:gd name="T38" fmla="*/ 1636 w 1924"/>
                <a:gd name="T39" fmla="*/ 513 h 2013"/>
                <a:gd name="T40" fmla="*/ 1164 w 1924"/>
                <a:gd name="T41" fmla="*/ 218 h 2013"/>
                <a:gd name="T42" fmla="*/ 926 w 1924"/>
                <a:gd name="T43" fmla="*/ 41 h 2013"/>
                <a:gd name="T44" fmla="*/ 353 w 1924"/>
                <a:gd name="T45" fmla="*/ 13 h 2013"/>
                <a:gd name="T46" fmla="*/ 219 w 1924"/>
                <a:gd name="T47" fmla="*/ 5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4" h="2013">
                  <a:moveTo>
                    <a:pt x="219" y="5"/>
                  </a:moveTo>
                  <a:cubicBezTo>
                    <a:pt x="180" y="0"/>
                    <a:pt x="167" y="11"/>
                    <a:pt x="164" y="52"/>
                  </a:cubicBezTo>
                  <a:cubicBezTo>
                    <a:pt x="148" y="303"/>
                    <a:pt x="126" y="551"/>
                    <a:pt x="112" y="803"/>
                  </a:cubicBezTo>
                  <a:cubicBezTo>
                    <a:pt x="109" y="857"/>
                    <a:pt x="90" y="890"/>
                    <a:pt x="44" y="901"/>
                  </a:cubicBezTo>
                  <a:cubicBezTo>
                    <a:pt x="0" y="909"/>
                    <a:pt x="0" y="923"/>
                    <a:pt x="14" y="961"/>
                  </a:cubicBezTo>
                  <a:cubicBezTo>
                    <a:pt x="28" y="999"/>
                    <a:pt x="41" y="1027"/>
                    <a:pt x="82" y="1040"/>
                  </a:cubicBezTo>
                  <a:cubicBezTo>
                    <a:pt x="129" y="1057"/>
                    <a:pt x="189" y="1070"/>
                    <a:pt x="202" y="1120"/>
                  </a:cubicBezTo>
                  <a:cubicBezTo>
                    <a:pt x="227" y="1210"/>
                    <a:pt x="249" y="1303"/>
                    <a:pt x="243" y="1395"/>
                  </a:cubicBezTo>
                  <a:cubicBezTo>
                    <a:pt x="230" y="1581"/>
                    <a:pt x="383" y="1679"/>
                    <a:pt x="549" y="1677"/>
                  </a:cubicBezTo>
                  <a:cubicBezTo>
                    <a:pt x="596" y="1677"/>
                    <a:pt x="642" y="1655"/>
                    <a:pt x="664" y="1723"/>
                  </a:cubicBezTo>
                  <a:cubicBezTo>
                    <a:pt x="680" y="1772"/>
                    <a:pt x="738" y="1794"/>
                    <a:pt x="779" y="1789"/>
                  </a:cubicBezTo>
                  <a:cubicBezTo>
                    <a:pt x="833" y="1780"/>
                    <a:pt x="858" y="1808"/>
                    <a:pt x="893" y="1832"/>
                  </a:cubicBezTo>
                  <a:cubicBezTo>
                    <a:pt x="964" y="1879"/>
                    <a:pt x="1019" y="1960"/>
                    <a:pt x="1104" y="1968"/>
                  </a:cubicBezTo>
                  <a:cubicBezTo>
                    <a:pt x="1330" y="1990"/>
                    <a:pt x="1557" y="1998"/>
                    <a:pt x="1787" y="2009"/>
                  </a:cubicBezTo>
                  <a:cubicBezTo>
                    <a:pt x="1817" y="2012"/>
                    <a:pt x="1836" y="2006"/>
                    <a:pt x="1839" y="1968"/>
                  </a:cubicBezTo>
                  <a:cubicBezTo>
                    <a:pt x="1849" y="1816"/>
                    <a:pt x="1863" y="1663"/>
                    <a:pt x="1874" y="1510"/>
                  </a:cubicBezTo>
                  <a:cubicBezTo>
                    <a:pt x="1888" y="1286"/>
                    <a:pt x="1893" y="1059"/>
                    <a:pt x="1915" y="838"/>
                  </a:cubicBezTo>
                  <a:cubicBezTo>
                    <a:pt x="1923" y="767"/>
                    <a:pt x="1904" y="726"/>
                    <a:pt x="1852" y="696"/>
                  </a:cubicBezTo>
                  <a:cubicBezTo>
                    <a:pt x="1781" y="655"/>
                    <a:pt x="1710" y="620"/>
                    <a:pt x="1683" y="532"/>
                  </a:cubicBezTo>
                  <a:cubicBezTo>
                    <a:pt x="1677" y="513"/>
                    <a:pt x="1656" y="516"/>
                    <a:pt x="1636" y="513"/>
                  </a:cubicBezTo>
                  <a:cubicBezTo>
                    <a:pt x="1432" y="491"/>
                    <a:pt x="1268" y="412"/>
                    <a:pt x="1164" y="218"/>
                  </a:cubicBezTo>
                  <a:cubicBezTo>
                    <a:pt x="1117" y="128"/>
                    <a:pt x="1019" y="49"/>
                    <a:pt x="926" y="41"/>
                  </a:cubicBezTo>
                  <a:cubicBezTo>
                    <a:pt x="738" y="22"/>
                    <a:pt x="547" y="22"/>
                    <a:pt x="353" y="13"/>
                  </a:cubicBezTo>
                  <a:cubicBezTo>
                    <a:pt x="309" y="11"/>
                    <a:pt x="262" y="11"/>
                    <a:pt x="219" y="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 name="Freeform 9"/>
            <p:cNvSpPr>
              <a:spLocks noChangeArrowheads="1"/>
            </p:cNvSpPr>
            <p:nvPr/>
          </p:nvSpPr>
          <p:spPr bwMode="auto">
            <a:xfrm>
              <a:off x="2417763" y="1362075"/>
              <a:ext cx="744537" cy="612775"/>
            </a:xfrm>
            <a:custGeom>
              <a:avLst/>
              <a:gdLst>
                <a:gd name="T0" fmla="*/ 1909 w 2066"/>
                <a:gd name="T1" fmla="*/ 1524 h 1704"/>
                <a:gd name="T2" fmla="*/ 1871 w 2066"/>
                <a:gd name="T3" fmla="*/ 1297 h 1704"/>
                <a:gd name="T4" fmla="*/ 1915 w 2066"/>
                <a:gd name="T5" fmla="*/ 967 h 1704"/>
                <a:gd name="T6" fmla="*/ 1942 w 2066"/>
                <a:gd name="T7" fmla="*/ 142 h 1704"/>
                <a:gd name="T8" fmla="*/ 1852 w 2066"/>
                <a:gd name="T9" fmla="*/ 44 h 1704"/>
                <a:gd name="T10" fmla="*/ 849 w 2066"/>
                <a:gd name="T11" fmla="*/ 3 h 1704"/>
                <a:gd name="T12" fmla="*/ 751 w 2066"/>
                <a:gd name="T13" fmla="*/ 82 h 1704"/>
                <a:gd name="T14" fmla="*/ 653 w 2066"/>
                <a:gd name="T15" fmla="*/ 172 h 1704"/>
                <a:gd name="T16" fmla="*/ 396 w 2066"/>
                <a:gd name="T17" fmla="*/ 167 h 1704"/>
                <a:gd name="T18" fmla="*/ 243 w 2066"/>
                <a:gd name="T19" fmla="*/ 314 h 1704"/>
                <a:gd name="T20" fmla="*/ 134 w 2066"/>
                <a:gd name="T21" fmla="*/ 431 h 1704"/>
                <a:gd name="T22" fmla="*/ 76 w 2066"/>
                <a:gd name="T23" fmla="*/ 472 h 1704"/>
                <a:gd name="T24" fmla="*/ 0 w 2066"/>
                <a:gd name="T25" fmla="*/ 1679 h 1704"/>
                <a:gd name="T26" fmla="*/ 284 w 2066"/>
                <a:gd name="T27" fmla="*/ 1695 h 1704"/>
                <a:gd name="T28" fmla="*/ 336 w 2066"/>
                <a:gd name="T29" fmla="*/ 1662 h 1704"/>
                <a:gd name="T30" fmla="*/ 604 w 2066"/>
                <a:gd name="T31" fmla="*/ 1524 h 1704"/>
                <a:gd name="T32" fmla="*/ 868 w 2066"/>
                <a:gd name="T33" fmla="*/ 1540 h 1704"/>
                <a:gd name="T34" fmla="*/ 1816 w 2066"/>
                <a:gd name="T35" fmla="*/ 1589 h 1704"/>
                <a:gd name="T36" fmla="*/ 2065 w 2066"/>
                <a:gd name="T37" fmla="*/ 1578 h 1704"/>
                <a:gd name="T38" fmla="*/ 1909 w 2066"/>
                <a:gd name="T39" fmla="*/ 1524 h 1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66" h="1704">
                  <a:moveTo>
                    <a:pt x="1909" y="1524"/>
                  </a:moveTo>
                  <a:cubicBezTo>
                    <a:pt x="1898" y="1447"/>
                    <a:pt x="1844" y="1368"/>
                    <a:pt x="1871" y="1297"/>
                  </a:cubicBezTo>
                  <a:cubicBezTo>
                    <a:pt x="1909" y="1188"/>
                    <a:pt x="1912" y="1079"/>
                    <a:pt x="1915" y="967"/>
                  </a:cubicBezTo>
                  <a:cubicBezTo>
                    <a:pt x="1923" y="691"/>
                    <a:pt x="1926" y="415"/>
                    <a:pt x="1942" y="142"/>
                  </a:cubicBezTo>
                  <a:cubicBezTo>
                    <a:pt x="1947" y="57"/>
                    <a:pt x="1926" y="44"/>
                    <a:pt x="1852" y="44"/>
                  </a:cubicBezTo>
                  <a:cubicBezTo>
                    <a:pt x="1519" y="33"/>
                    <a:pt x="1183" y="22"/>
                    <a:pt x="849" y="3"/>
                  </a:cubicBezTo>
                  <a:cubicBezTo>
                    <a:pt x="781" y="0"/>
                    <a:pt x="748" y="3"/>
                    <a:pt x="751" y="82"/>
                  </a:cubicBezTo>
                  <a:cubicBezTo>
                    <a:pt x="754" y="142"/>
                    <a:pt x="726" y="177"/>
                    <a:pt x="653" y="172"/>
                  </a:cubicBezTo>
                  <a:cubicBezTo>
                    <a:pt x="568" y="164"/>
                    <a:pt x="481" y="169"/>
                    <a:pt x="396" y="167"/>
                  </a:cubicBezTo>
                  <a:cubicBezTo>
                    <a:pt x="243" y="161"/>
                    <a:pt x="240" y="158"/>
                    <a:pt x="243" y="314"/>
                  </a:cubicBezTo>
                  <a:cubicBezTo>
                    <a:pt x="246" y="396"/>
                    <a:pt x="218" y="434"/>
                    <a:pt x="134" y="431"/>
                  </a:cubicBezTo>
                  <a:cubicBezTo>
                    <a:pt x="115" y="431"/>
                    <a:pt x="79" y="423"/>
                    <a:pt x="76" y="472"/>
                  </a:cubicBezTo>
                  <a:cubicBezTo>
                    <a:pt x="54" y="874"/>
                    <a:pt x="24" y="1278"/>
                    <a:pt x="0" y="1679"/>
                  </a:cubicBezTo>
                  <a:cubicBezTo>
                    <a:pt x="95" y="1689"/>
                    <a:pt x="191" y="1673"/>
                    <a:pt x="284" y="1695"/>
                  </a:cubicBezTo>
                  <a:cubicBezTo>
                    <a:pt x="314" y="1703"/>
                    <a:pt x="319" y="1687"/>
                    <a:pt x="336" y="1662"/>
                  </a:cubicBezTo>
                  <a:cubicBezTo>
                    <a:pt x="399" y="1568"/>
                    <a:pt x="478" y="1502"/>
                    <a:pt x="604" y="1524"/>
                  </a:cubicBezTo>
                  <a:cubicBezTo>
                    <a:pt x="691" y="1538"/>
                    <a:pt x="781" y="1538"/>
                    <a:pt x="868" y="1540"/>
                  </a:cubicBezTo>
                  <a:cubicBezTo>
                    <a:pt x="1185" y="1554"/>
                    <a:pt x="1502" y="1576"/>
                    <a:pt x="1816" y="1589"/>
                  </a:cubicBezTo>
                  <a:cubicBezTo>
                    <a:pt x="1896" y="1592"/>
                    <a:pt x="1969" y="1603"/>
                    <a:pt x="2065" y="1578"/>
                  </a:cubicBezTo>
                  <a:cubicBezTo>
                    <a:pt x="2002" y="1538"/>
                    <a:pt x="1917" y="1573"/>
                    <a:pt x="1909" y="1524"/>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Freeform 10"/>
            <p:cNvSpPr>
              <a:spLocks noChangeArrowheads="1"/>
            </p:cNvSpPr>
            <p:nvPr/>
          </p:nvSpPr>
          <p:spPr bwMode="auto">
            <a:xfrm>
              <a:off x="2855913" y="2682875"/>
              <a:ext cx="566737" cy="736600"/>
            </a:xfrm>
            <a:custGeom>
              <a:avLst/>
              <a:gdLst>
                <a:gd name="T0" fmla="*/ 20 w 1575"/>
                <a:gd name="T1" fmla="*/ 1918 h 2047"/>
                <a:gd name="T2" fmla="*/ 118 w 1575"/>
                <a:gd name="T3" fmla="*/ 2019 h 2047"/>
                <a:gd name="T4" fmla="*/ 569 w 1575"/>
                <a:gd name="T5" fmla="*/ 2030 h 2047"/>
                <a:gd name="T6" fmla="*/ 640 w 1575"/>
                <a:gd name="T7" fmla="*/ 2016 h 2047"/>
                <a:gd name="T8" fmla="*/ 757 w 1575"/>
                <a:gd name="T9" fmla="*/ 1970 h 2047"/>
                <a:gd name="T10" fmla="*/ 1467 w 1575"/>
                <a:gd name="T11" fmla="*/ 1997 h 2047"/>
                <a:gd name="T12" fmla="*/ 1535 w 1575"/>
                <a:gd name="T13" fmla="*/ 1945 h 2047"/>
                <a:gd name="T14" fmla="*/ 1571 w 1575"/>
                <a:gd name="T15" fmla="*/ 691 h 2047"/>
                <a:gd name="T16" fmla="*/ 1505 w 1575"/>
                <a:gd name="T17" fmla="*/ 626 h 2047"/>
                <a:gd name="T18" fmla="*/ 1426 w 1575"/>
                <a:gd name="T19" fmla="*/ 539 h 2047"/>
                <a:gd name="T20" fmla="*/ 1410 w 1575"/>
                <a:gd name="T21" fmla="*/ 222 h 2047"/>
                <a:gd name="T22" fmla="*/ 1410 w 1575"/>
                <a:gd name="T23" fmla="*/ 205 h 2047"/>
                <a:gd name="T24" fmla="*/ 1312 w 1575"/>
                <a:gd name="T25" fmla="*/ 55 h 2047"/>
                <a:gd name="T26" fmla="*/ 1191 w 1575"/>
                <a:gd name="T27" fmla="*/ 121 h 2047"/>
                <a:gd name="T28" fmla="*/ 954 w 1575"/>
                <a:gd name="T29" fmla="*/ 178 h 2047"/>
                <a:gd name="T30" fmla="*/ 812 w 1575"/>
                <a:gd name="T31" fmla="*/ 186 h 2047"/>
                <a:gd name="T32" fmla="*/ 694 w 1575"/>
                <a:gd name="T33" fmla="*/ 145 h 2047"/>
                <a:gd name="T34" fmla="*/ 563 w 1575"/>
                <a:gd name="T35" fmla="*/ 22 h 2047"/>
                <a:gd name="T36" fmla="*/ 235 w 1575"/>
                <a:gd name="T37" fmla="*/ 3 h 2047"/>
                <a:gd name="T38" fmla="*/ 170 w 1575"/>
                <a:gd name="T39" fmla="*/ 44 h 2047"/>
                <a:gd name="T40" fmla="*/ 115 w 1575"/>
                <a:gd name="T41" fmla="*/ 361 h 2047"/>
                <a:gd name="T42" fmla="*/ 85 w 1575"/>
                <a:gd name="T43" fmla="*/ 544 h 2047"/>
                <a:gd name="T44" fmla="*/ 91 w 1575"/>
                <a:gd name="T45" fmla="*/ 790 h 2047"/>
                <a:gd name="T46" fmla="*/ 20 w 1575"/>
                <a:gd name="T47" fmla="*/ 1874 h 2047"/>
                <a:gd name="T48" fmla="*/ 20 w 1575"/>
                <a:gd name="T49" fmla="*/ 1918 h 2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5" h="2047">
                  <a:moveTo>
                    <a:pt x="20" y="1918"/>
                  </a:moveTo>
                  <a:cubicBezTo>
                    <a:pt x="0" y="2005"/>
                    <a:pt x="44" y="2019"/>
                    <a:pt x="118" y="2019"/>
                  </a:cubicBezTo>
                  <a:cubicBezTo>
                    <a:pt x="268" y="2019"/>
                    <a:pt x="418" y="2008"/>
                    <a:pt x="569" y="2030"/>
                  </a:cubicBezTo>
                  <a:cubicBezTo>
                    <a:pt x="593" y="2032"/>
                    <a:pt x="629" y="2046"/>
                    <a:pt x="640" y="2016"/>
                  </a:cubicBezTo>
                  <a:cubicBezTo>
                    <a:pt x="664" y="1950"/>
                    <a:pt x="713" y="1970"/>
                    <a:pt x="757" y="1970"/>
                  </a:cubicBezTo>
                  <a:cubicBezTo>
                    <a:pt x="995" y="1978"/>
                    <a:pt x="1230" y="1986"/>
                    <a:pt x="1467" y="1997"/>
                  </a:cubicBezTo>
                  <a:cubicBezTo>
                    <a:pt x="1505" y="2000"/>
                    <a:pt x="1533" y="2000"/>
                    <a:pt x="1535" y="1945"/>
                  </a:cubicBezTo>
                  <a:cubicBezTo>
                    <a:pt x="1546" y="1527"/>
                    <a:pt x="1557" y="1109"/>
                    <a:pt x="1571" y="691"/>
                  </a:cubicBezTo>
                  <a:cubicBezTo>
                    <a:pt x="1574" y="642"/>
                    <a:pt x="1557" y="620"/>
                    <a:pt x="1505" y="626"/>
                  </a:cubicBezTo>
                  <a:cubicBezTo>
                    <a:pt x="1443" y="631"/>
                    <a:pt x="1434" y="596"/>
                    <a:pt x="1426" y="539"/>
                  </a:cubicBezTo>
                  <a:cubicBezTo>
                    <a:pt x="1410" y="432"/>
                    <a:pt x="1516" y="323"/>
                    <a:pt x="1410" y="222"/>
                  </a:cubicBezTo>
                  <a:cubicBezTo>
                    <a:pt x="1407" y="219"/>
                    <a:pt x="1407" y="211"/>
                    <a:pt x="1410" y="205"/>
                  </a:cubicBezTo>
                  <a:cubicBezTo>
                    <a:pt x="1426" y="123"/>
                    <a:pt x="1369" y="82"/>
                    <a:pt x="1312" y="55"/>
                  </a:cubicBezTo>
                  <a:cubicBezTo>
                    <a:pt x="1260" y="31"/>
                    <a:pt x="1224" y="85"/>
                    <a:pt x="1191" y="121"/>
                  </a:cubicBezTo>
                  <a:cubicBezTo>
                    <a:pt x="1123" y="194"/>
                    <a:pt x="1044" y="222"/>
                    <a:pt x="954" y="178"/>
                  </a:cubicBezTo>
                  <a:cubicBezTo>
                    <a:pt x="902" y="153"/>
                    <a:pt x="855" y="159"/>
                    <a:pt x="812" y="186"/>
                  </a:cubicBezTo>
                  <a:cubicBezTo>
                    <a:pt x="754" y="224"/>
                    <a:pt x="719" y="219"/>
                    <a:pt x="694" y="145"/>
                  </a:cubicBezTo>
                  <a:cubicBezTo>
                    <a:pt x="672" y="85"/>
                    <a:pt x="637" y="28"/>
                    <a:pt x="563" y="22"/>
                  </a:cubicBezTo>
                  <a:cubicBezTo>
                    <a:pt x="454" y="14"/>
                    <a:pt x="345" y="11"/>
                    <a:pt x="235" y="3"/>
                  </a:cubicBezTo>
                  <a:cubicBezTo>
                    <a:pt x="200" y="0"/>
                    <a:pt x="189" y="20"/>
                    <a:pt x="170" y="44"/>
                  </a:cubicBezTo>
                  <a:cubicBezTo>
                    <a:pt x="101" y="143"/>
                    <a:pt x="134" y="257"/>
                    <a:pt x="115" y="361"/>
                  </a:cubicBezTo>
                  <a:cubicBezTo>
                    <a:pt x="104" y="424"/>
                    <a:pt x="77" y="487"/>
                    <a:pt x="85" y="544"/>
                  </a:cubicBezTo>
                  <a:cubicBezTo>
                    <a:pt x="96" y="626"/>
                    <a:pt x="96" y="708"/>
                    <a:pt x="91" y="790"/>
                  </a:cubicBezTo>
                  <a:cubicBezTo>
                    <a:pt x="69" y="1153"/>
                    <a:pt x="44" y="1514"/>
                    <a:pt x="20" y="1874"/>
                  </a:cubicBezTo>
                  <a:cubicBezTo>
                    <a:pt x="22" y="1888"/>
                    <a:pt x="25" y="1904"/>
                    <a:pt x="20" y="191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Freeform 11"/>
            <p:cNvSpPr>
              <a:spLocks noChangeArrowheads="1"/>
            </p:cNvSpPr>
            <p:nvPr/>
          </p:nvSpPr>
          <p:spPr bwMode="auto">
            <a:xfrm>
              <a:off x="2693988" y="730250"/>
              <a:ext cx="742950" cy="630238"/>
            </a:xfrm>
            <a:custGeom>
              <a:avLst/>
              <a:gdLst>
                <a:gd name="T0" fmla="*/ 172 w 2063"/>
                <a:gd name="T1" fmla="*/ 3 h 1751"/>
                <a:gd name="T2" fmla="*/ 84 w 2063"/>
                <a:gd name="T3" fmla="*/ 79 h 1751"/>
                <a:gd name="T4" fmla="*/ 68 w 2063"/>
                <a:gd name="T5" fmla="*/ 478 h 1751"/>
                <a:gd name="T6" fmla="*/ 2 w 2063"/>
                <a:gd name="T7" fmla="*/ 1614 h 1751"/>
                <a:gd name="T8" fmla="*/ 43 w 2063"/>
                <a:gd name="T9" fmla="*/ 1658 h 1751"/>
                <a:gd name="T10" fmla="*/ 415 w 2063"/>
                <a:gd name="T11" fmla="*/ 1674 h 1751"/>
                <a:gd name="T12" fmla="*/ 1046 w 2063"/>
                <a:gd name="T13" fmla="*/ 1696 h 1751"/>
                <a:gd name="T14" fmla="*/ 1240 w 2063"/>
                <a:gd name="T15" fmla="*/ 1715 h 1751"/>
                <a:gd name="T16" fmla="*/ 1344 w 2063"/>
                <a:gd name="T17" fmla="*/ 1663 h 1751"/>
                <a:gd name="T18" fmla="*/ 1521 w 2063"/>
                <a:gd name="T19" fmla="*/ 1379 h 1751"/>
                <a:gd name="T20" fmla="*/ 1655 w 2063"/>
                <a:gd name="T21" fmla="*/ 1212 h 1751"/>
                <a:gd name="T22" fmla="*/ 1677 w 2063"/>
                <a:gd name="T23" fmla="*/ 1051 h 1751"/>
                <a:gd name="T24" fmla="*/ 1669 w 2063"/>
                <a:gd name="T25" fmla="*/ 721 h 1751"/>
                <a:gd name="T26" fmla="*/ 1753 w 2063"/>
                <a:gd name="T27" fmla="*/ 655 h 1751"/>
                <a:gd name="T28" fmla="*/ 1994 w 2063"/>
                <a:gd name="T29" fmla="*/ 661 h 1751"/>
                <a:gd name="T30" fmla="*/ 2029 w 2063"/>
                <a:gd name="T31" fmla="*/ 606 h 1751"/>
                <a:gd name="T32" fmla="*/ 1876 w 2063"/>
                <a:gd name="T33" fmla="*/ 371 h 1751"/>
                <a:gd name="T34" fmla="*/ 1843 w 2063"/>
                <a:gd name="T35" fmla="*/ 196 h 1751"/>
                <a:gd name="T36" fmla="*/ 1753 w 2063"/>
                <a:gd name="T37" fmla="*/ 57 h 1751"/>
                <a:gd name="T38" fmla="*/ 964 w 2063"/>
                <a:gd name="T39" fmla="*/ 30 h 1751"/>
                <a:gd name="T40" fmla="*/ 172 w 2063"/>
                <a:gd name="T41" fmla="*/ 3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3" h="1751">
                  <a:moveTo>
                    <a:pt x="172" y="3"/>
                  </a:moveTo>
                  <a:cubicBezTo>
                    <a:pt x="109" y="0"/>
                    <a:pt x="87" y="19"/>
                    <a:pt x="84" y="79"/>
                  </a:cubicBezTo>
                  <a:cubicBezTo>
                    <a:pt x="79" y="213"/>
                    <a:pt x="76" y="344"/>
                    <a:pt x="68" y="478"/>
                  </a:cubicBezTo>
                  <a:cubicBezTo>
                    <a:pt x="41" y="855"/>
                    <a:pt x="27" y="1234"/>
                    <a:pt x="2" y="1614"/>
                  </a:cubicBezTo>
                  <a:cubicBezTo>
                    <a:pt x="0" y="1658"/>
                    <a:pt x="13" y="1658"/>
                    <a:pt x="43" y="1658"/>
                  </a:cubicBezTo>
                  <a:cubicBezTo>
                    <a:pt x="166" y="1663"/>
                    <a:pt x="292" y="1671"/>
                    <a:pt x="415" y="1674"/>
                  </a:cubicBezTo>
                  <a:cubicBezTo>
                    <a:pt x="625" y="1682"/>
                    <a:pt x="836" y="1688"/>
                    <a:pt x="1046" y="1696"/>
                  </a:cubicBezTo>
                  <a:cubicBezTo>
                    <a:pt x="1111" y="1699"/>
                    <a:pt x="1182" y="1688"/>
                    <a:pt x="1240" y="1715"/>
                  </a:cubicBezTo>
                  <a:cubicBezTo>
                    <a:pt x="1314" y="1750"/>
                    <a:pt x="1333" y="1707"/>
                    <a:pt x="1344" y="1663"/>
                  </a:cubicBezTo>
                  <a:cubicBezTo>
                    <a:pt x="1368" y="1546"/>
                    <a:pt x="1472" y="1480"/>
                    <a:pt x="1521" y="1379"/>
                  </a:cubicBezTo>
                  <a:cubicBezTo>
                    <a:pt x="1548" y="1324"/>
                    <a:pt x="1625" y="1292"/>
                    <a:pt x="1655" y="1212"/>
                  </a:cubicBezTo>
                  <a:cubicBezTo>
                    <a:pt x="1677" y="1155"/>
                    <a:pt x="1701" y="1098"/>
                    <a:pt x="1677" y="1051"/>
                  </a:cubicBezTo>
                  <a:cubicBezTo>
                    <a:pt x="1619" y="939"/>
                    <a:pt x="1669" y="830"/>
                    <a:pt x="1669" y="721"/>
                  </a:cubicBezTo>
                  <a:cubicBezTo>
                    <a:pt x="1669" y="674"/>
                    <a:pt x="1701" y="653"/>
                    <a:pt x="1753" y="655"/>
                  </a:cubicBezTo>
                  <a:cubicBezTo>
                    <a:pt x="1833" y="661"/>
                    <a:pt x="1914" y="658"/>
                    <a:pt x="1994" y="661"/>
                  </a:cubicBezTo>
                  <a:cubicBezTo>
                    <a:pt x="2040" y="664"/>
                    <a:pt x="2062" y="642"/>
                    <a:pt x="2029" y="606"/>
                  </a:cubicBezTo>
                  <a:cubicBezTo>
                    <a:pt x="1966" y="535"/>
                    <a:pt x="1945" y="440"/>
                    <a:pt x="1876" y="371"/>
                  </a:cubicBezTo>
                  <a:cubicBezTo>
                    <a:pt x="1822" y="317"/>
                    <a:pt x="1811" y="265"/>
                    <a:pt x="1843" y="196"/>
                  </a:cubicBezTo>
                  <a:cubicBezTo>
                    <a:pt x="1884" y="104"/>
                    <a:pt x="1854" y="60"/>
                    <a:pt x="1753" y="57"/>
                  </a:cubicBezTo>
                  <a:cubicBezTo>
                    <a:pt x="1491" y="46"/>
                    <a:pt x="1226" y="38"/>
                    <a:pt x="964" y="30"/>
                  </a:cubicBezTo>
                  <a:cubicBezTo>
                    <a:pt x="699" y="22"/>
                    <a:pt x="437" y="14"/>
                    <a:pt x="172" y="3"/>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12"/>
            <p:cNvSpPr>
              <a:spLocks noChangeArrowheads="1"/>
            </p:cNvSpPr>
            <p:nvPr/>
          </p:nvSpPr>
          <p:spPr bwMode="auto">
            <a:xfrm>
              <a:off x="2068513" y="715963"/>
              <a:ext cx="622300" cy="762000"/>
            </a:xfrm>
            <a:custGeom>
              <a:avLst/>
              <a:gdLst>
                <a:gd name="T0" fmla="*/ 607 w 1728"/>
                <a:gd name="T1" fmla="*/ 415 h 2117"/>
                <a:gd name="T2" fmla="*/ 519 w 1728"/>
                <a:gd name="T3" fmla="*/ 464 h 2117"/>
                <a:gd name="T4" fmla="*/ 391 w 1728"/>
                <a:gd name="T5" fmla="*/ 494 h 2117"/>
                <a:gd name="T6" fmla="*/ 156 w 1728"/>
                <a:gd name="T7" fmla="*/ 505 h 2117"/>
                <a:gd name="T8" fmla="*/ 80 w 1728"/>
                <a:gd name="T9" fmla="*/ 472 h 2117"/>
                <a:gd name="T10" fmla="*/ 55 w 1728"/>
                <a:gd name="T11" fmla="*/ 559 h 2117"/>
                <a:gd name="T12" fmla="*/ 9 w 1728"/>
                <a:gd name="T13" fmla="*/ 1231 h 2117"/>
                <a:gd name="T14" fmla="*/ 112 w 1728"/>
                <a:gd name="T15" fmla="*/ 1447 h 2117"/>
                <a:gd name="T16" fmla="*/ 339 w 1728"/>
                <a:gd name="T17" fmla="*/ 1674 h 2117"/>
                <a:gd name="T18" fmla="*/ 525 w 1728"/>
                <a:gd name="T19" fmla="*/ 1819 h 2117"/>
                <a:gd name="T20" fmla="*/ 722 w 1728"/>
                <a:gd name="T21" fmla="*/ 1862 h 2117"/>
                <a:gd name="T22" fmla="*/ 809 w 1728"/>
                <a:gd name="T23" fmla="*/ 1911 h 2117"/>
                <a:gd name="T24" fmla="*/ 989 w 1728"/>
                <a:gd name="T25" fmla="*/ 2083 h 2117"/>
                <a:gd name="T26" fmla="*/ 1107 w 1728"/>
                <a:gd name="T27" fmla="*/ 2100 h 2117"/>
                <a:gd name="T28" fmla="*/ 1123 w 1728"/>
                <a:gd name="T29" fmla="*/ 2021 h 2117"/>
                <a:gd name="T30" fmla="*/ 1123 w 1728"/>
                <a:gd name="T31" fmla="*/ 1922 h 2117"/>
                <a:gd name="T32" fmla="*/ 1194 w 1728"/>
                <a:gd name="T33" fmla="*/ 1849 h 2117"/>
                <a:gd name="T34" fmla="*/ 1566 w 1728"/>
                <a:gd name="T35" fmla="*/ 1865 h 2117"/>
                <a:gd name="T36" fmla="*/ 1620 w 1728"/>
                <a:gd name="T37" fmla="*/ 1824 h 2117"/>
                <a:gd name="T38" fmla="*/ 1637 w 1728"/>
                <a:gd name="T39" fmla="*/ 1575 h 2117"/>
                <a:gd name="T40" fmla="*/ 1686 w 1728"/>
                <a:gd name="T41" fmla="*/ 822 h 2117"/>
                <a:gd name="T42" fmla="*/ 1724 w 1728"/>
                <a:gd name="T43" fmla="*/ 103 h 2117"/>
                <a:gd name="T44" fmla="*/ 1672 w 1728"/>
                <a:gd name="T45" fmla="*/ 35 h 2117"/>
                <a:gd name="T46" fmla="*/ 590 w 1728"/>
                <a:gd name="T47" fmla="*/ 0 h 2117"/>
                <a:gd name="T48" fmla="*/ 607 w 1728"/>
                <a:gd name="T49" fmla="*/ 415 h 2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28" h="2117">
                  <a:moveTo>
                    <a:pt x="607" y="415"/>
                  </a:moveTo>
                  <a:cubicBezTo>
                    <a:pt x="601" y="467"/>
                    <a:pt x="558" y="478"/>
                    <a:pt x="519" y="464"/>
                  </a:cubicBezTo>
                  <a:cubicBezTo>
                    <a:pt x="465" y="442"/>
                    <a:pt x="432" y="464"/>
                    <a:pt x="391" y="494"/>
                  </a:cubicBezTo>
                  <a:cubicBezTo>
                    <a:pt x="317" y="546"/>
                    <a:pt x="235" y="568"/>
                    <a:pt x="156" y="505"/>
                  </a:cubicBezTo>
                  <a:cubicBezTo>
                    <a:pt x="134" y="488"/>
                    <a:pt x="112" y="456"/>
                    <a:pt x="80" y="472"/>
                  </a:cubicBezTo>
                  <a:cubicBezTo>
                    <a:pt x="44" y="488"/>
                    <a:pt x="55" y="529"/>
                    <a:pt x="55" y="559"/>
                  </a:cubicBezTo>
                  <a:cubicBezTo>
                    <a:pt x="39" y="783"/>
                    <a:pt x="28" y="1007"/>
                    <a:pt x="9" y="1231"/>
                  </a:cubicBezTo>
                  <a:cubicBezTo>
                    <a:pt x="0" y="1316"/>
                    <a:pt x="36" y="1406"/>
                    <a:pt x="112" y="1447"/>
                  </a:cubicBezTo>
                  <a:cubicBezTo>
                    <a:pt x="213" y="1499"/>
                    <a:pt x="285" y="1575"/>
                    <a:pt x="339" y="1674"/>
                  </a:cubicBezTo>
                  <a:cubicBezTo>
                    <a:pt x="380" y="1745"/>
                    <a:pt x="446" y="1797"/>
                    <a:pt x="525" y="1819"/>
                  </a:cubicBezTo>
                  <a:cubicBezTo>
                    <a:pt x="588" y="1835"/>
                    <a:pt x="651" y="1868"/>
                    <a:pt x="722" y="1862"/>
                  </a:cubicBezTo>
                  <a:cubicBezTo>
                    <a:pt x="754" y="1859"/>
                    <a:pt x="798" y="1879"/>
                    <a:pt x="809" y="1911"/>
                  </a:cubicBezTo>
                  <a:cubicBezTo>
                    <a:pt x="839" y="2004"/>
                    <a:pt x="929" y="2026"/>
                    <a:pt x="989" y="2083"/>
                  </a:cubicBezTo>
                  <a:cubicBezTo>
                    <a:pt x="1022" y="2116"/>
                    <a:pt x="1071" y="2108"/>
                    <a:pt x="1107" y="2100"/>
                  </a:cubicBezTo>
                  <a:cubicBezTo>
                    <a:pt x="1139" y="2092"/>
                    <a:pt x="1120" y="2048"/>
                    <a:pt x="1123" y="2021"/>
                  </a:cubicBezTo>
                  <a:cubicBezTo>
                    <a:pt x="1126" y="1988"/>
                    <a:pt x="1126" y="1955"/>
                    <a:pt x="1123" y="1922"/>
                  </a:cubicBezTo>
                  <a:cubicBezTo>
                    <a:pt x="1118" y="1868"/>
                    <a:pt x="1139" y="1846"/>
                    <a:pt x="1194" y="1849"/>
                  </a:cubicBezTo>
                  <a:cubicBezTo>
                    <a:pt x="1317" y="1854"/>
                    <a:pt x="1443" y="1857"/>
                    <a:pt x="1566" y="1865"/>
                  </a:cubicBezTo>
                  <a:cubicBezTo>
                    <a:pt x="1604" y="1868"/>
                    <a:pt x="1620" y="1865"/>
                    <a:pt x="1620" y="1824"/>
                  </a:cubicBezTo>
                  <a:cubicBezTo>
                    <a:pt x="1623" y="1742"/>
                    <a:pt x="1631" y="1660"/>
                    <a:pt x="1637" y="1575"/>
                  </a:cubicBezTo>
                  <a:lnTo>
                    <a:pt x="1686" y="822"/>
                  </a:lnTo>
                  <a:cubicBezTo>
                    <a:pt x="1699" y="581"/>
                    <a:pt x="1713" y="344"/>
                    <a:pt x="1724" y="103"/>
                  </a:cubicBezTo>
                  <a:cubicBezTo>
                    <a:pt x="1727" y="65"/>
                    <a:pt x="1727" y="35"/>
                    <a:pt x="1672" y="35"/>
                  </a:cubicBezTo>
                  <a:cubicBezTo>
                    <a:pt x="1320" y="24"/>
                    <a:pt x="962" y="11"/>
                    <a:pt x="590" y="0"/>
                  </a:cubicBezTo>
                  <a:cubicBezTo>
                    <a:pt x="653" y="144"/>
                    <a:pt x="618" y="281"/>
                    <a:pt x="607" y="41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 name="Freeform 13"/>
            <p:cNvSpPr>
              <a:spLocks noChangeArrowheads="1"/>
            </p:cNvSpPr>
            <p:nvPr/>
          </p:nvSpPr>
          <p:spPr bwMode="auto">
            <a:xfrm>
              <a:off x="2259013" y="2735263"/>
              <a:ext cx="606425" cy="673100"/>
            </a:xfrm>
            <a:custGeom>
              <a:avLst/>
              <a:gdLst>
                <a:gd name="T0" fmla="*/ 3 w 1684"/>
                <a:gd name="T1" fmla="*/ 1765 h 1869"/>
                <a:gd name="T2" fmla="*/ 68 w 1684"/>
                <a:gd name="T3" fmla="*/ 1833 h 1869"/>
                <a:gd name="T4" fmla="*/ 1516 w 1684"/>
                <a:gd name="T5" fmla="*/ 1868 h 1869"/>
                <a:gd name="T6" fmla="*/ 1573 w 1684"/>
                <a:gd name="T7" fmla="*/ 1825 h 1869"/>
                <a:gd name="T8" fmla="*/ 1590 w 1684"/>
                <a:gd name="T9" fmla="*/ 1541 h 1869"/>
                <a:gd name="T10" fmla="*/ 1639 w 1684"/>
                <a:gd name="T11" fmla="*/ 751 h 1869"/>
                <a:gd name="T12" fmla="*/ 1642 w 1684"/>
                <a:gd name="T13" fmla="*/ 486 h 1869"/>
                <a:gd name="T14" fmla="*/ 1653 w 1684"/>
                <a:gd name="T15" fmla="*/ 290 h 1869"/>
                <a:gd name="T16" fmla="*/ 1680 w 1684"/>
                <a:gd name="T17" fmla="*/ 126 h 1869"/>
                <a:gd name="T18" fmla="*/ 1639 w 1684"/>
                <a:gd name="T19" fmla="*/ 63 h 1869"/>
                <a:gd name="T20" fmla="*/ 1451 w 1684"/>
                <a:gd name="T21" fmla="*/ 33 h 1869"/>
                <a:gd name="T22" fmla="*/ 942 w 1684"/>
                <a:gd name="T23" fmla="*/ 69 h 1869"/>
                <a:gd name="T24" fmla="*/ 861 w 1684"/>
                <a:gd name="T25" fmla="*/ 58 h 1869"/>
                <a:gd name="T26" fmla="*/ 806 w 1684"/>
                <a:gd name="T27" fmla="*/ 38 h 1869"/>
                <a:gd name="T28" fmla="*/ 634 w 1684"/>
                <a:gd name="T29" fmla="*/ 107 h 1869"/>
                <a:gd name="T30" fmla="*/ 576 w 1684"/>
                <a:gd name="T31" fmla="*/ 238 h 1869"/>
                <a:gd name="T32" fmla="*/ 497 w 1684"/>
                <a:gd name="T33" fmla="*/ 347 h 1869"/>
                <a:gd name="T34" fmla="*/ 396 w 1684"/>
                <a:gd name="T35" fmla="*/ 429 h 1869"/>
                <a:gd name="T36" fmla="*/ 342 w 1684"/>
                <a:gd name="T37" fmla="*/ 596 h 1869"/>
                <a:gd name="T38" fmla="*/ 131 w 1684"/>
                <a:gd name="T39" fmla="*/ 661 h 1869"/>
                <a:gd name="T40" fmla="*/ 41 w 1684"/>
                <a:gd name="T41" fmla="*/ 727 h 1869"/>
                <a:gd name="T42" fmla="*/ 3 w 1684"/>
                <a:gd name="T43" fmla="*/ 1478 h 1869"/>
                <a:gd name="T44" fmla="*/ 3 w 1684"/>
                <a:gd name="T45" fmla="*/ 1765 h 1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84" h="1869">
                  <a:moveTo>
                    <a:pt x="3" y="1765"/>
                  </a:moveTo>
                  <a:cubicBezTo>
                    <a:pt x="0" y="1814"/>
                    <a:pt x="19" y="1833"/>
                    <a:pt x="68" y="1833"/>
                  </a:cubicBezTo>
                  <a:cubicBezTo>
                    <a:pt x="552" y="1844"/>
                    <a:pt x="1033" y="1857"/>
                    <a:pt x="1516" y="1868"/>
                  </a:cubicBezTo>
                  <a:cubicBezTo>
                    <a:pt x="1549" y="1868"/>
                    <a:pt x="1571" y="1866"/>
                    <a:pt x="1573" y="1825"/>
                  </a:cubicBezTo>
                  <a:cubicBezTo>
                    <a:pt x="1576" y="1729"/>
                    <a:pt x="1584" y="1636"/>
                    <a:pt x="1590" y="1541"/>
                  </a:cubicBezTo>
                  <a:cubicBezTo>
                    <a:pt x="1606" y="1278"/>
                    <a:pt x="1623" y="1013"/>
                    <a:pt x="1639" y="751"/>
                  </a:cubicBezTo>
                  <a:cubicBezTo>
                    <a:pt x="1644" y="664"/>
                    <a:pt x="1661" y="571"/>
                    <a:pt x="1642" y="486"/>
                  </a:cubicBezTo>
                  <a:cubicBezTo>
                    <a:pt x="1625" y="415"/>
                    <a:pt x="1625" y="353"/>
                    <a:pt x="1653" y="290"/>
                  </a:cubicBezTo>
                  <a:cubicBezTo>
                    <a:pt x="1677" y="235"/>
                    <a:pt x="1677" y="180"/>
                    <a:pt x="1680" y="126"/>
                  </a:cubicBezTo>
                  <a:cubicBezTo>
                    <a:pt x="1683" y="93"/>
                    <a:pt x="1666" y="82"/>
                    <a:pt x="1639" y="63"/>
                  </a:cubicBezTo>
                  <a:cubicBezTo>
                    <a:pt x="1579" y="19"/>
                    <a:pt x="1513" y="44"/>
                    <a:pt x="1451" y="33"/>
                  </a:cubicBezTo>
                  <a:cubicBezTo>
                    <a:pt x="1262" y="0"/>
                    <a:pt x="1112" y="11"/>
                    <a:pt x="942" y="69"/>
                  </a:cubicBezTo>
                  <a:cubicBezTo>
                    <a:pt x="912" y="79"/>
                    <a:pt x="885" y="79"/>
                    <a:pt x="861" y="58"/>
                  </a:cubicBezTo>
                  <a:cubicBezTo>
                    <a:pt x="844" y="44"/>
                    <a:pt x="833" y="28"/>
                    <a:pt x="806" y="38"/>
                  </a:cubicBezTo>
                  <a:cubicBezTo>
                    <a:pt x="749" y="63"/>
                    <a:pt x="686" y="77"/>
                    <a:pt x="634" y="107"/>
                  </a:cubicBezTo>
                  <a:cubicBezTo>
                    <a:pt x="590" y="134"/>
                    <a:pt x="533" y="164"/>
                    <a:pt x="576" y="238"/>
                  </a:cubicBezTo>
                  <a:cubicBezTo>
                    <a:pt x="606" y="287"/>
                    <a:pt x="563" y="353"/>
                    <a:pt x="497" y="347"/>
                  </a:cubicBezTo>
                  <a:cubicBezTo>
                    <a:pt x="429" y="344"/>
                    <a:pt x="410" y="377"/>
                    <a:pt x="396" y="429"/>
                  </a:cubicBezTo>
                  <a:cubicBezTo>
                    <a:pt x="382" y="486"/>
                    <a:pt x="372" y="546"/>
                    <a:pt x="342" y="596"/>
                  </a:cubicBezTo>
                  <a:cubicBezTo>
                    <a:pt x="295" y="675"/>
                    <a:pt x="213" y="680"/>
                    <a:pt x="131" y="661"/>
                  </a:cubicBezTo>
                  <a:cubicBezTo>
                    <a:pt x="74" y="648"/>
                    <a:pt x="44" y="658"/>
                    <a:pt x="41" y="727"/>
                  </a:cubicBezTo>
                  <a:cubicBezTo>
                    <a:pt x="30" y="994"/>
                    <a:pt x="14" y="1254"/>
                    <a:pt x="3" y="1478"/>
                  </a:cubicBezTo>
                  <a:cubicBezTo>
                    <a:pt x="3" y="1598"/>
                    <a:pt x="6" y="1683"/>
                    <a:pt x="3" y="176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 name="Freeform 14"/>
            <p:cNvSpPr>
              <a:spLocks noChangeArrowheads="1"/>
            </p:cNvSpPr>
            <p:nvPr/>
          </p:nvSpPr>
          <p:spPr bwMode="auto">
            <a:xfrm>
              <a:off x="1851025" y="1981200"/>
              <a:ext cx="676275" cy="633413"/>
            </a:xfrm>
            <a:custGeom>
              <a:avLst/>
              <a:gdLst>
                <a:gd name="T0" fmla="*/ 2 w 1877"/>
                <a:gd name="T1" fmla="*/ 1658 h 1760"/>
                <a:gd name="T2" fmla="*/ 49 w 1877"/>
                <a:gd name="T3" fmla="*/ 1704 h 1760"/>
                <a:gd name="T4" fmla="*/ 980 w 1877"/>
                <a:gd name="T5" fmla="*/ 1756 h 1760"/>
                <a:gd name="T6" fmla="*/ 1071 w 1877"/>
                <a:gd name="T7" fmla="*/ 1726 h 1760"/>
                <a:gd name="T8" fmla="*/ 1396 w 1877"/>
                <a:gd name="T9" fmla="*/ 1562 h 1760"/>
                <a:gd name="T10" fmla="*/ 1781 w 1877"/>
                <a:gd name="T11" fmla="*/ 1180 h 1760"/>
                <a:gd name="T12" fmla="*/ 1822 w 1877"/>
                <a:gd name="T13" fmla="*/ 1038 h 1760"/>
                <a:gd name="T14" fmla="*/ 1852 w 1877"/>
                <a:gd name="T15" fmla="*/ 645 h 1760"/>
                <a:gd name="T16" fmla="*/ 1874 w 1877"/>
                <a:gd name="T17" fmla="*/ 131 h 1760"/>
                <a:gd name="T18" fmla="*/ 1803 w 1877"/>
                <a:gd name="T19" fmla="*/ 63 h 1760"/>
                <a:gd name="T20" fmla="*/ 1598 w 1877"/>
                <a:gd name="T21" fmla="*/ 55 h 1760"/>
                <a:gd name="T22" fmla="*/ 888 w 1877"/>
                <a:gd name="T23" fmla="*/ 11 h 1760"/>
                <a:gd name="T24" fmla="*/ 806 w 1877"/>
                <a:gd name="T25" fmla="*/ 30 h 1760"/>
                <a:gd name="T26" fmla="*/ 382 w 1877"/>
                <a:gd name="T27" fmla="*/ 473 h 1760"/>
                <a:gd name="T28" fmla="*/ 79 w 1877"/>
                <a:gd name="T29" fmla="*/ 552 h 1760"/>
                <a:gd name="T30" fmla="*/ 2 w 1877"/>
                <a:gd name="T31" fmla="*/ 1658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7" h="1760">
                  <a:moveTo>
                    <a:pt x="2" y="1658"/>
                  </a:moveTo>
                  <a:cubicBezTo>
                    <a:pt x="0" y="1694"/>
                    <a:pt x="13" y="1702"/>
                    <a:pt x="49" y="1704"/>
                  </a:cubicBezTo>
                  <a:cubicBezTo>
                    <a:pt x="360" y="1721"/>
                    <a:pt x="669" y="1737"/>
                    <a:pt x="980" y="1756"/>
                  </a:cubicBezTo>
                  <a:cubicBezTo>
                    <a:pt x="1016" y="1759"/>
                    <a:pt x="1043" y="1743"/>
                    <a:pt x="1071" y="1726"/>
                  </a:cubicBezTo>
                  <a:cubicBezTo>
                    <a:pt x="1180" y="1672"/>
                    <a:pt x="1284" y="1606"/>
                    <a:pt x="1396" y="1562"/>
                  </a:cubicBezTo>
                  <a:cubicBezTo>
                    <a:pt x="1587" y="1491"/>
                    <a:pt x="1688" y="1341"/>
                    <a:pt x="1781" y="1180"/>
                  </a:cubicBezTo>
                  <a:cubicBezTo>
                    <a:pt x="1805" y="1136"/>
                    <a:pt x="1816" y="1090"/>
                    <a:pt x="1822" y="1038"/>
                  </a:cubicBezTo>
                  <a:cubicBezTo>
                    <a:pt x="1835" y="907"/>
                    <a:pt x="1846" y="776"/>
                    <a:pt x="1852" y="645"/>
                  </a:cubicBezTo>
                  <a:cubicBezTo>
                    <a:pt x="1857" y="473"/>
                    <a:pt x="1863" y="301"/>
                    <a:pt x="1874" y="131"/>
                  </a:cubicBezTo>
                  <a:cubicBezTo>
                    <a:pt x="1876" y="71"/>
                    <a:pt x="1854" y="63"/>
                    <a:pt x="1803" y="63"/>
                  </a:cubicBezTo>
                  <a:cubicBezTo>
                    <a:pt x="1734" y="66"/>
                    <a:pt x="1666" y="60"/>
                    <a:pt x="1598" y="55"/>
                  </a:cubicBezTo>
                  <a:cubicBezTo>
                    <a:pt x="1360" y="41"/>
                    <a:pt x="1125" y="25"/>
                    <a:pt x="888" y="11"/>
                  </a:cubicBezTo>
                  <a:cubicBezTo>
                    <a:pt x="860" y="8"/>
                    <a:pt x="830" y="0"/>
                    <a:pt x="806" y="30"/>
                  </a:cubicBezTo>
                  <a:cubicBezTo>
                    <a:pt x="677" y="189"/>
                    <a:pt x="524" y="325"/>
                    <a:pt x="382" y="473"/>
                  </a:cubicBezTo>
                  <a:cubicBezTo>
                    <a:pt x="300" y="560"/>
                    <a:pt x="226" y="686"/>
                    <a:pt x="79" y="552"/>
                  </a:cubicBezTo>
                  <a:cubicBezTo>
                    <a:pt x="52" y="932"/>
                    <a:pt x="30" y="1295"/>
                    <a:pt x="2" y="165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 name="Freeform 15"/>
            <p:cNvSpPr>
              <a:spLocks noChangeArrowheads="1"/>
            </p:cNvSpPr>
            <p:nvPr/>
          </p:nvSpPr>
          <p:spPr bwMode="auto">
            <a:xfrm>
              <a:off x="1352550" y="682625"/>
              <a:ext cx="908050" cy="534988"/>
            </a:xfrm>
            <a:custGeom>
              <a:avLst/>
              <a:gdLst>
                <a:gd name="T0" fmla="*/ 237 w 2522"/>
                <a:gd name="T1" fmla="*/ 1382 h 1484"/>
                <a:gd name="T2" fmla="*/ 1316 w 2522"/>
                <a:gd name="T3" fmla="*/ 1450 h 1484"/>
                <a:gd name="T4" fmla="*/ 1830 w 2522"/>
                <a:gd name="T5" fmla="*/ 1480 h 1484"/>
                <a:gd name="T6" fmla="*/ 1884 w 2522"/>
                <a:gd name="T7" fmla="*/ 1425 h 1484"/>
                <a:gd name="T8" fmla="*/ 1953 w 2522"/>
                <a:gd name="T9" fmla="*/ 532 h 1484"/>
                <a:gd name="T10" fmla="*/ 2065 w 2522"/>
                <a:gd name="T11" fmla="*/ 434 h 1484"/>
                <a:gd name="T12" fmla="*/ 2149 w 2522"/>
                <a:gd name="T13" fmla="*/ 459 h 1484"/>
                <a:gd name="T14" fmla="*/ 2368 w 2522"/>
                <a:gd name="T15" fmla="*/ 459 h 1484"/>
                <a:gd name="T16" fmla="*/ 2392 w 2522"/>
                <a:gd name="T17" fmla="*/ 450 h 1484"/>
                <a:gd name="T18" fmla="*/ 2510 w 2522"/>
                <a:gd name="T19" fmla="*/ 276 h 1484"/>
                <a:gd name="T20" fmla="*/ 2507 w 2522"/>
                <a:gd name="T21" fmla="*/ 213 h 1484"/>
                <a:gd name="T22" fmla="*/ 2360 w 2522"/>
                <a:gd name="T23" fmla="*/ 87 h 1484"/>
                <a:gd name="T24" fmla="*/ 983 w 2522"/>
                <a:gd name="T25" fmla="*/ 30 h 1484"/>
                <a:gd name="T26" fmla="*/ 540 w 2522"/>
                <a:gd name="T27" fmla="*/ 13 h 1484"/>
                <a:gd name="T28" fmla="*/ 483 w 2522"/>
                <a:gd name="T29" fmla="*/ 54 h 1484"/>
                <a:gd name="T30" fmla="*/ 431 w 2522"/>
                <a:gd name="T31" fmla="*/ 202 h 1484"/>
                <a:gd name="T32" fmla="*/ 377 w 2522"/>
                <a:gd name="T33" fmla="*/ 360 h 1484"/>
                <a:gd name="T34" fmla="*/ 349 w 2522"/>
                <a:gd name="T35" fmla="*/ 549 h 1484"/>
                <a:gd name="T36" fmla="*/ 240 w 2522"/>
                <a:gd name="T37" fmla="*/ 710 h 1484"/>
                <a:gd name="T38" fmla="*/ 221 w 2522"/>
                <a:gd name="T39" fmla="*/ 789 h 1484"/>
                <a:gd name="T40" fmla="*/ 213 w 2522"/>
                <a:gd name="T41" fmla="*/ 893 h 1484"/>
                <a:gd name="T42" fmla="*/ 0 w 2522"/>
                <a:gd name="T43" fmla="*/ 1357 h 1484"/>
                <a:gd name="T44" fmla="*/ 237 w 2522"/>
                <a:gd name="T45" fmla="*/ 1382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22" h="1484">
                  <a:moveTo>
                    <a:pt x="237" y="1382"/>
                  </a:moveTo>
                  <a:cubicBezTo>
                    <a:pt x="598" y="1406"/>
                    <a:pt x="958" y="1428"/>
                    <a:pt x="1316" y="1450"/>
                  </a:cubicBezTo>
                  <a:cubicBezTo>
                    <a:pt x="1488" y="1461"/>
                    <a:pt x="1660" y="1466"/>
                    <a:pt x="1830" y="1480"/>
                  </a:cubicBezTo>
                  <a:cubicBezTo>
                    <a:pt x="1879" y="1483"/>
                    <a:pt x="1882" y="1464"/>
                    <a:pt x="1884" y="1425"/>
                  </a:cubicBezTo>
                  <a:cubicBezTo>
                    <a:pt x="1906" y="1128"/>
                    <a:pt x="1934" y="830"/>
                    <a:pt x="1953" y="532"/>
                  </a:cubicBezTo>
                  <a:cubicBezTo>
                    <a:pt x="1958" y="453"/>
                    <a:pt x="1994" y="426"/>
                    <a:pt x="2065" y="434"/>
                  </a:cubicBezTo>
                  <a:cubicBezTo>
                    <a:pt x="2095" y="437"/>
                    <a:pt x="2130" y="439"/>
                    <a:pt x="2149" y="459"/>
                  </a:cubicBezTo>
                  <a:cubicBezTo>
                    <a:pt x="2226" y="535"/>
                    <a:pt x="2294" y="519"/>
                    <a:pt x="2368" y="459"/>
                  </a:cubicBezTo>
                  <a:cubicBezTo>
                    <a:pt x="2373" y="453"/>
                    <a:pt x="2384" y="450"/>
                    <a:pt x="2392" y="450"/>
                  </a:cubicBezTo>
                  <a:cubicBezTo>
                    <a:pt x="2521" y="450"/>
                    <a:pt x="2518" y="366"/>
                    <a:pt x="2510" y="276"/>
                  </a:cubicBezTo>
                  <a:cubicBezTo>
                    <a:pt x="2507" y="254"/>
                    <a:pt x="2510" y="235"/>
                    <a:pt x="2507" y="213"/>
                  </a:cubicBezTo>
                  <a:cubicBezTo>
                    <a:pt x="2493" y="128"/>
                    <a:pt x="2461" y="87"/>
                    <a:pt x="2360" y="87"/>
                  </a:cubicBezTo>
                  <a:cubicBezTo>
                    <a:pt x="1901" y="76"/>
                    <a:pt x="1442" y="57"/>
                    <a:pt x="983" y="30"/>
                  </a:cubicBezTo>
                  <a:cubicBezTo>
                    <a:pt x="835" y="22"/>
                    <a:pt x="688" y="0"/>
                    <a:pt x="540" y="13"/>
                  </a:cubicBezTo>
                  <a:cubicBezTo>
                    <a:pt x="516" y="16"/>
                    <a:pt x="464" y="8"/>
                    <a:pt x="483" y="54"/>
                  </a:cubicBezTo>
                  <a:cubicBezTo>
                    <a:pt x="510" y="123"/>
                    <a:pt x="469" y="161"/>
                    <a:pt x="431" y="202"/>
                  </a:cubicBezTo>
                  <a:cubicBezTo>
                    <a:pt x="390" y="246"/>
                    <a:pt x="349" y="303"/>
                    <a:pt x="377" y="360"/>
                  </a:cubicBezTo>
                  <a:cubicBezTo>
                    <a:pt x="415" y="437"/>
                    <a:pt x="385" y="489"/>
                    <a:pt x="349" y="549"/>
                  </a:cubicBezTo>
                  <a:cubicBezTo>
                    <a:pt x="314" y="603"/>
                    <a:pt x="278" y="658"/>
                    <a:pt x="240" y="710"/>
                  </a:cubicBezTo>
                  <a:cubicBezTo>
                    <a:pt x="221" y="734"/>
                    <a:pt x="207" y="756"/>
                    <a:pt x="221" y="789"/>
                  </a:cubicBezTo>
                  <a:cubicBezTo>
                    <a:pt x="235" y="822"/>
                    <a:pt x="226" y="857"/>
                    <a:pt x="213" y="893"/>
                  </a:cubicBezTo>
                  <a:cubicBezTo>
                    <a:pt x="147" y="1048"/>
                    <a:pt x="106" y="1215"/>
                    <a:pt x="0" y="1357"/>
                  </a:cubicBezTo>
                  <a:cubicBezTo>
                    <a:pt x="79" y="1395"/>
                    <a:pt x="161" y="1376"/>
                    <a:pt x="237" y="1382"/>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 name="Freeform 16"/>
            <p:cNvSpPr>
              <a:spLocks noChangeArrowheads="1"/>
            </p:cNvSpPr>
            <p:nvPr/>
          </p:nvSpPr>
          <p:spPr bwMode="auto">
            <a:xfrm>
              <a:off x="1258888" y="1911350"/>
              <a:ext cx="585787" cy="741363"/>
            </a:xfrm>
            <a:custGeom>
              <a:avLst/>
              <a:gdLst>
                <a:gd name="T0" fmla="*/ 1617 w 1627"/>
                <a:gd name="T1" fmla="*/ 736 h 2059"/>
                <a:gd name="T2" fmla="*/ 1582 w 1627"/>
                <a:gd name="T3" fmla="*/ 681 h 2059"/>
                <a:gd name="T4" fmla="*/ 1320 w 1627"/>
                <a:gd name="T5" fmla="*/ 518 h 2059"/>
                <a:gd name="T6" fmla="*/ 1088 w 1627"/>
                <a:gd name="T7" fmla="*/ 395 h 2059"/>
                <a:gd name="T8" fmla="*/ 765 w 1627"/>
                <a:gd name="T9" fmla="*/ 291 h 2059"/>
                <a:gd name="T10" fmla="*/ 489 w 1627"/>
                <a:gd name="T11" fmla="*/ 57 h 2059"/>
                <a:gd name="T12" fmla="*/ 364 w 1627"/>
                <a:gd name="T13" fmla="*/ 49 h 2059"/>
                <a:gd name="T14" fmla="*/ 265 w 1627"/>
                <a:gd name="T15" fmla="*/ 182 h 2059"/>
                <a:gd name="T16" fmla="*/ 233 w 1627"/>
                <a:gd name="T17" fmla="*/ 272 h 2059"/>
                <a:gd name="T18" fmla="*/ 233 w 1627"/>
                <a:gd name="T19" fmla="*/ 463 h 2059"/>
                <a:gd name="T20" fmla="*/ 137 w 1627"/>
                <a:gd name="T21" fmla="*/ 679 h 2059"/>
                <a:gd name="T22" fmla="*/ 93 w 1627"/>
                <a:gd name="T23" fmla="*/ 780 h 2059"/>
                <a:gd name="T24" fmla="*/ 3 w 1627"/>
                <a:gd name="T25" fmla="*/ 1151 h 2059"/>
                <a:gd name="T26" fmla="*/ 20 w 1627"/>
                <a:gd name="T27" fmla="*/ 1189 h 2059"/>
                <a:gd name="T28" fmla="*/ 60 w 1627"/>
                <a:gd name="T29" fmla="*/ 1438 h 2059"/>
                <a:gd name="T30" fmla="*/ 39 w 1627"/>
                <a:gd name="T31" fmla="*/ 1820 h 2059"/>
                <a:gd name="T32" fmla="*/ 224 w 1627"/>
                <a:gd name="T33" fmla="*/ 2011 h 2059"/>
                <a:gd name="T34" fmla="*/ 1022 w 1627"/>
                <a:gd name="T35" fmla="*/ 2052 h 2059"/>
                <a:gd name="T36" fmla="*/ 1115 w 1627"/>
                <a:gd name="T37" fmla="*/ 1979 h 2059"/>
                <a:gd name="T38" fmla="*/ 1219 w 1627"/>
                <a:gd name="T39" fmla="*/ 1883 h 2059"/>
                <a:gd name="T40" fmla="*/ 1475 w 1627"/>
                <a:gd name="T41" fmla="*/ 1899 h 2059"/>
                <a:gd name="T42" fmla="*/ 1557 w 1627"/>
                <a:gd name="T43" fmla="*/ 1839 h 2059"/>
                <a:gd name="T44" fmla="*/ 1612 w 1627"/>
                <a:gd name="T45" fmla="*/ 859 h 2059"/>
                <a:gd name="T46" fmla="*/ 1617 w 1627"/>
                <a:gd name="T47" fmla="*/ 736 h 2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7" h="2059">
                  <a:moveTo>
                    <a:pt x="1617" y="736"/>
                  </a:moveTo>
                  <a:cubicBezTo>
                    <a:pt x="1626" y="700"/>
                    <a:pt x="1615" y="684"/>
                    <a:pt x="1582" y="681"/>
                  </a:cubicBezTo>
                  <a:cubicBezTo>
                    <a:pt x="1467" y="670"/>
                    <a:pt x="1399" y="589"/>
                    <a:pt x="1320" y="518"/>
                  </a:cubicBezTo>
                  <a:cubicBezTo>
                    <a:pt x="1254" y="457"/>
                    <a:pt x="1172" y="425"/>
                    <a:pt x="1088" y="395"/>
                  </a:cubicBezTo>
                  <a:cubicBezTo>
                    <a:pt x="984" y="356"/>
                    <a:pt x="872" y="370"/>
                    <a:pt x="765" y="291"/>
                  </a:cubicBezTo>
                  <a:cubicBezTo>
                    <a:pt x="667" y="217"/>
                    <a:pt x="552" y="171"/>
                    <a:pt x="489" y="57"/>
                  </a:cubicBezTo>
                  <a:cubicBezTo>
                    <a:pt x="457" y="0"/>
                    <a:pt x="410" y="2"/>
                    <a:pt x="364" y="49"/>
                  </a:cubicBezTo>
                  <a:cubicBezTo>
                    <a:pt x="323" y="87"/>
                    <a:pt x="309" y="143"/>
                    <a:pt x="265" y="182"/>
                  </a:cubicBezTo>
                  <a:cubicBezTo>
                    <a:pt x="243" y="201"/>
                    <a:pt x="224" y="266"/>
                    <a:pt x="233" y="272"/>
                  </a:cubicBezTo>
                  <a:cubicBezTo>
                    <a:pt x="323" y="337"/>
                    <a:pt x="249" y="403"/>
                    <a:pt x="233" y="463"/>
                  </a:cubicBezTo>
                  <a:cubicBezTo>
                    <a:pt x="211" y="539"/>
                    <a:pt x="189" y="624"/>
                    <a:pt x="137" y="679"/>
                  </a:cubicBezTo>
                  <a:cubicBezTo>
                    <a:pt x="104" y="714"/>
                    <a:pt x="101" y="741"/>
                    <a:pt x="93" y="780"/>
                  </a:cubicBezTo>
                  <a:cubicBezTo>
                    <a:pt x="63" y="903"/>
                    <a:pt x="142" y="1053"/>
                    <a:pt x="3" y="1151"/>
                  </a:cubicBezTo>
                  <a:cubicBezTo>
                    <a:pt x="0" y="1154"/>
                    <a:pt x="14" y="1176"/>
                    <a:pt x="20" y="1189"/>
                  </a:cubicBezTo>
                  <a:cubicBezTo>
                    <a:pt x="50" y="1269"/>
                    <a:pt x="66" y="1350"/>
                    <a:pt x="60" y="1438"/>
                  </a:cubicBezTo>
                  <a:cubicBezTo>
                    <a:pt x="52" y="1564"/>
                    <a:pt x="47" y="1692"/>
                    <a:pt x="39" y="1820"/>
                  </a:cubicBezTo>
                  <a:cubicBezTo>
                    <a:pt x="28" y="2009"/>
                    <a:pt x="28" y="2003"/>
                    <a:pt x="224" y="2011"/>
                  </a:cubicBezTo>
                  <a:cubicBezTo>
                    <a:pt x="489" y="2022"/>
                    <a:pt x="757" y="2033"/>
                    <a:pt x="1022" y="2052"/>
                  </a:cubicBezTo>
                  <a:cubicBezTo>
                    <a:pt x="1088" y="2058"/>
                    <a:pt x="1120" y="2058"/>
                    <a:pt x="1115" y="1979"/>
                  </a:cubicBezTo>
                  <a:cubicBezTo>
                    <a:pt x="1109" y="1913"/>
                    <a:pt x="1142" y="1875"/>
                    <a:pt x="1219" y="1883"/>
                  </a:cubicBezTo>
                  <a:cubicBezTo>
                    <a:pt x="1303" y="1891"/>
                    <a:pt x="1391" y="1883"/>
                    <a:pt x="1475" y="1899"/>
                  </a:cubicBezTo>
                  <a:cubicBezTo>
                    <a:pt x="1522" y="1908"/>
                    <a:pt x="1555" y="1899"/>
                    <a:pt x="1557" y="1839"/>
                  </a:cubicBezTo>
                  <a:cubicBezTo>
                    <a:pt x="1574" y="1509"/>
                    <a:pt x="1596" y="1184"/>
                    <a:pt x="1612" y="859"/>
                  </a:cubicBezTo>
                  <a:cubicBezTo>
                    <a:pt x="1612" y="818"/>
                    <a:pt x="1609" y="774"/>
                    <a:pt x="1617" y="736"/>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 name="Freeform 17"/>
            <p:cNvSpPr>
              <a:spLocks noChangeArrowheads="1"/>
            </p:cNvSpPr>
            <p:nvPr/>
          </p:nvSpPr>
          <p:spPr bwMode="auto">
            <a:xfrm>
              <a:off x="2530475" y="1941513"/>
              <a:ext cx="622300" cy="711200"/>
            </a:xfrm>
            <a:custGeom>
              <a:avLst/>
              <a:gdLst>
                <a:gd name="T0" fmla="*/ 1418 w 1730"/>
                <a:gd name="T1" fmla="*/ 1851 h 1975"/>
                <a:gd name="T2" fmla="*/ 1426 w 1730"/>
                <a:gd name="T3" fmla="*/ 1665 h 1975"/>
                <a:gd name="T4" fmla="*/ 1511 w 1730"/>
                <a:gd name="T5" fmla="*/ 1327 h 1975"/>
                <a:gd name="T6" fmla="*/ 1639 w 1730"/>
                <a:gd name="T7" fmla="*/ 961 h 1975"/>
                <a:gd name="T8" fmla="*/ 1639 w 1730"/>
                <a:gd name="T9" fmla="*/ 952 h 1975"/>
                <a:gd name="T10" fmla="*/ 1688 w 1730"/>
                <a:gd name="T11" fmla="*/ 679 h 1975"/>
                <a:gd name="T12" fmla="*/ 1724 w 1730"/>
                <a:gd name="T13" fmla="*/ 141 h 1975"/>
                <a:gd name="T14" fmla="*/ 1672 w 1730"/>
                <a:gd name="T15" fmla="*/ 81 h 1975"/>
                <a:gd name="T16" fmla="*/ 369 w 1730"/>
                <a:gd name="T17" fmla="*/ 10 h 1975"/>
                <a:gd name="T18" fmla="*/ 77 w 1730"/>
                <a:gd name="T19" fmla="*/ 270 h 1975"/>
                <a:gd name="T20" fmla="*/ 58 w 1730"/>
                <a:gd name="T21" fmla="*/ 660 h 1975"/>
                <a:gd name="T22" fmla="*/ 74 w 1730"/>
                <a:gd name="T23" fmla="*/ 849 h 1975"/>
                <a:gd name="T24" fmla="*/ 58 w 1730"/>
                <a:gd name="T25" fmla="*/ 974 h 1975"/>
                <a:gd name="T26" fmla="*/ 110 w 1730"/>
                <a:gd name="T27" fmla="*/ 1078 h 1975"/>
                <a:gd name="T28" fmla="*/ 238 w 1730"/>
                <a:gd name="T29" fmla="*/ 1185 h 1975"/>
                <a:gd name="T30" fmla="*/ 410 w 1730"/>
                <a:gd name="T31" fmla="*/ 1458 h 1975"/>
                <a:gd name="T32" fmla="*/ 880 w 1730"/>
                <a:gd name="T33" fmla="*/ 1594 h 1975"/>
                <a:gd name="T34" fmla="*/ 1033 w 1730"/>
                <a:gd name="T35" fmla="*/ 1695 h 1975"/>
                <a:gd name="T36" fmla="*/ 1033 w 1730"/>
                <a:gd name="T37" fmla="*/ 1750 h 1975"/>
                <a:gd name="T38" fmla="*/ 1273 w 1730"/>
                <a:gd name="T39" fmla="*/ 1974 h 1975"/>
                <a:gd name="T40" fmla="*/ 1418 w 1730"/>
                <a:gd name="T41" fmla="*/ 1851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0" h="1975">
                  <a:moveTo>
                    <a:pt x="1418" y="1851"/>
                  </a:moveTo>
                  <a:cubicBezTo>
                    <a:pt x="1429" y="1788"/>
                    <a:pt x="1426" y="1728"/>
                    <a:pt x="1426" y="1665"/>
                  </a:cubicBezTo>
                  <a:cubicBezTo>
                    <a:pt x="1429" y="1548"/>
                    <a:pt x="1448" y="1436"/>
                    <a:pt x="1511" y="1327"/>
                  </a:cubicBezTo>
                  <a:cubicBezTo>
                    <a:pt x="1574" y="1215"/>
                    <a:pt x="1688" y="1114"/>
                    <a:pt x="1639" y="961"/>
                  </a:cubicBezTo>
                  <a:lnTo>
                    <a:pt x="1639" y="952"/>
                  </a:lnTo>
                  <a:cubicBezTo>
                    <a:pt x="1699" y="870"/>
                    <a:pt x="1677" y="772"/>
                    <a:pt x="1688" y="679"/>
                  </a:cubicBezTo>
                  <a:cubicBezTo>
                    <a:pt x="1710" y="502"/>
                    <a:pt x="1699" y="322"/>
                    <a:pt x="1724" y="141"/>
                  </a:cubicBezTo>
                  <a:cubicBezTo>
                    <a:pt x="1729" y="103"/>
                    <a:pt x="1718" y="84"/>
                    <a:pt x="1672" y="81"/>
                  </a:cubicBezTo>
                  <a:cubicBezTo>
                    <a:pt x="1238" y="59"/>
                    <a:pt x="803" y="38"/>
                    <a:pt x="369" y="10"/>
                  </a:cubicBezTo>
                  <a:cubicBezTo>
                    <a:pt x="172" y="0"/>
                    <a:pt x="93" y="95"/>
                    <a:pt x="77" y="270"/>
                  </a:cubicBezTo>
                  <a:cubicBezTo>
                    <a:pt x="66" y="401"/>
                    <a:pt x="74" y="532"/>
                    <a:pt x="58" y="660"/>
                  </a:cubicBezTo>
                  <a:cubicBezTo>
                    <a:pt x="49" y="723"/>
                    <a:pt x="36" y="786"/>
                    <a:pt x="74" y="849"/>
                  </a:cubicBezTo>
                  <a:cubicBezTo>
                    <a:pt x="96" y="884"/>
                    <a:pt x="88" y="939"/>
                    <a:pt x="58" y="974"/>
                  </a:cubicBezTo>
                  <a:cubicBezTo>
                    <a:pt x="0" y="1051"/>
                    <a:pt x="49" y="1075"/>
                    <a:pt x="110" y="1078"/>
                  </a:cubicBezTo>
                  <a:cubicBezTo>
                    <a:pt x="183" y="1081"/>
                    <a:pt x="219" y="1116"/>
                    <a:pt x="238" y="1185"/>
                  </a:cubicBezTo>
                  <a:cubicBezTo>
                    <a:pt x="268" y="1291"/>
                    <a:pt x="325" y="1387"/>
                    <a:pt x="410" y="1458"/>
                  </a:cubicBezTo>
                  <a:cubicBezTo>
                    <a:pt x="547" y="1570"/>
                    <a:pt x="702" y="1638"/>
                    <a:pt x="880" y="1594"/>
                  </a:cubicBezTo>
                  <a:cubicBezTo>
                    <a:pt x="992" y="1567"/>
                    <a:pt x="1027" y="1583"/>
                    <a:pt x="1033" y="1695"/>
                  </a:cubicBezTo>
                  <a:lnTo>
                    <a:pt x="1033" y="1750"/>
                  </a:lnTo>
                  <a:cubicBezTo>
                    <a:pt x="1049" y="1971"/>
                    <a:pt x="1049" y="1971"/>
                    <a:pt x="1273" y="1974"/>
                  </a:cubicBezTo>
                  <a:cubicBezTo>
                    <a:pt x="1399" y="1974"/>
                    <a:pt x="1396" y="1974"/>
                    <a:pt x="1418" y="1851"/>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3" name="Freeform 18"/>
            <p:cNvSpPr>
              <a:spLocks noChangeArrowheads="1"/>
            </p:cNvSpPr>
            <p:nvPr/>
          </p:nvSpPr>
          <p:spPr bwMode="auto">
            <a:xfrm>
              <a:off x="941388" y="1208088"/>
              <a:ext cx="808037" cy="566737"/>
            </a:xfrm>
            <a:custGeom>
              <a:avLst/>
              <a:gdLst>
                <a:gd name="T0" fmla="*/ 325 w 2244"/>
                <a:gd name="T1" fmla="*/ 511 h 1574"/>
                <a:gd name="T2" fmla="*/ 292 w 2244"/>
                <a:gd name="T3" fmla="*/ 522 h 1574"/>
                <a:gd name="T4" fmla="*/ 175 w 2244"/>
                <a:gd name="T5" fmla="*/ 664 h 1574"/>
                <a:gd name="T6" fmla="*/ 36 w 2244"/>
                <a:gd name="T7" fmla="*/ 1016 h 1574"/>
                <a:gd name="T8" fmla="*/ 38 w 2244"/>
                <a:gd name="T9" fmla="*/ 1142 h 1574"/>
                <a:gd name="T10" fmla="*/ 235 w 2244"/>
                <a:gd name="T11" fmla="*/ 1303 h 1574"/>
                <a:gd name="T12" fmla="*/ 445 w 2244"/>
                <a:gd name="T13" fmla="*/ 1322 h 1574"/>
                <a:gd name="T14" fmla="*/ 710 w 2244"/>
                <a:gd name="T15" fmla="*/ 1286 h 1574"/>
                <a:gd name="T16" fmla="*/ 811 w 2244"/>
                <a:gd name="T17" fmla="*/ 1281 h 1574"/>
                <a:gd name="T18" fmla="*/ 989 w 2244"/>
                <a:gd name="T19" fmla="*/ 1224 h 1574"/>
                <a:gd name="T20" fmla="*/ 1202 w 2244"/>
                <a:gd name="T21" fmla="*/ 1235 h 1574"/>
                <a:gd name="T22" fmla="*/ 1287 w 2244"/>
                <a:gd name="T23" fmla="*/ 1273 h 1574"/>
                <a:gd name="T24" fmla="*/ 1472 w 2244"/>
                <a:gd name="T25" fmla="*/ 1491 h 1574"/>
                <a:gd name="T26" fmla="*/ 1620 w 2244"/>
                <a:gd name="T27" fmla="*/ 1562 h 1574"/>
                <a:gd name="T28" fmla="*/ 1729 w 2244"/>
                <a:gd name="T29" fmla="*/ 1486 h 1574"/>
                <a:gd name="T30" fmla="*/ 1776 w 2244"/>
                <a:gd name="T31" fmla="*/ 1426 h 1574"/>
                <a:gd name="T32" fmla="*/ 2041 w 2244"/>
                <a:gd name="T33" fmla="*/ 1136 h 1574"/>
                <a:gd name="T34" fmla="*/ 2024 w 2244"/>
                <a:gd name="T35" fmla="*/ 1033 h 1574"/>
                <a:gd name="T36" fmla="*/ 2035 w 2244"/>
                <a:gd name="T37" fmla="*/ 931 h 1574"/>
                <a:gd name="T38" fmla="*/ 2114 w 2244"/>
                <a:gd name="T39" fmla="*/ 896 h 1574"/>
                <a:gd name="T40" fmla="*/ 2194 w 2244"/>
                <a:gd name="T41" fmla="*/ 789 h 1574"/>
                <a:gd name="T42" fmla="*/ 2237 w 2244"/>
                <a:gd name="T43" fmla="*/ 142 h 1574"/>
                <a:gd name="T44" fmla="*/ 2183 w 2244"/>
                <a:gd name="T45" fmla="*/ 77 h 1574"/>
                <a:gd name="T46" fmla="*/ 1467 w 2244"/>
                <a:gd name="T47" fmla="*/ 27 h 1574"/>
                <a:gd name="T48" fmla="*/ 1060 w 2244"/>
                <a:gd name="T49" fmla="*/ 8 h 1574"/>
                <a:gd name="T50" fmla="*/ 1000 w 2244"/>
                <a:gd name="T51" fmla="*/ 49 h 1574"/>
                <a:gd name="T52" fmla="*/ 904 w 2244"/>
                <a:gd name="T53" fmla="*/ 120 h 1574"/>
                <a:gd name="T54" fmla="*/ 511 w 2244"/>
                <a:gd name="T55" fmla="*/ 120 h 1574"/>
                <a:gd name="T56" fmla="*/ 325 w 2244"/>
                <a:gd name="T57" fmla="*/ 51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44" h="1574">
                  <a:moveTo>
                    <a:pt x="325" y="511"/>
                  </a:moveTo>
                  <a:cubicBezTo>
                    <a:pt x="314" y="514"/>
                    <a:pt x="303" y="519"/>
                    <a:pt x="292" y="522"/>
                  </a:cubicBezTo>
                  <a:cubicBezTo>
                    <a:pt x="213" y="538"/>
                    <a:pt x="180" y="585"/>
                    <a:pt x="175" y="664"/>
                  </a:cubicBezTo>
                  <a:cubicBezTo>
                    <a:pt x="164" y="795"/>
                    <a:pt x="134" y="918"/>
                    <a:pt x="36" y="1016"/>
                  </a:cubicBezTo>
                  <a:cubicBezTo>
                    <a:pt x="0" y="1052"/>
                    <a:pt x="0" y="1106"/>
                    <a:pt x="38" y="1142"/>
                  </a:cubicBezTo>
                  <a:cubicBezTo>
                    <a:pt x="101" y="1202"/>
                    <a:pt x="161" y="1276"/>
                    <a:pt x="235" y="1303"/>
                  </a:cubicBezTo>
                  <a:cubicBezTo>
                    <a:pt x="292" y="1325"/>
                    <a:pt x="366" y="1352"/>
                    <a:pt x="445" y="1322"/>
                  </a:cubicBezTo>
                  <a:cubicBezTo>
                    <a:pt x="527" y="1292"/>
                    <a:pt x="612" y="1229"/>
                    <a:pt x="710" y="1286"/>
                  </a:cubicBezTo>
                  <a:cubicBezTo>
                    <a:pt x="738" y="1300"/>
                    <a:pt x="800" y="1306"/>
                    <a:pt x="811" y="1281"/>
                  </a:cubicBezTo>
                  <a:cubicBezTo>
                    <a:pt x="852" y="1188"/>
                    <a:pt x="926" y="1224"/>
                    <a:pt x="989" y="1224"/>
                  </a:cubicBezTo>
                  <a:cubicBezTo>
                    <a:pt x="1060" y="1224"/>
                    <a:pt x="1131" y="1235"/>
                    <a:pt x="1202" y="1235"/>
                  </a:cubicBezTo>
                  <a:cubicBezTo>
                    <a:pt x="1240" y="1235"/>
                    <a:pt x="1268" y="1254"/>
                    <a:pt x="1287" y="1273"/>
                  </a:cubicBezTo>
                  <a:cubicBezTo>
                    <a:pt x="1355" y="1338"/>
                    <a:pt x="1418" y="1415"/>
                    <a:pt x="1472" y="1491"/>
                  </a:cubicBezTo>
                  <a:cubicBezTo>
                    <a:pt x="1519" y="1557"/>
                    <a:pt x="1549" y="1573"/>
                    <a:pt x="1620" y="1562"/>
                  </a:cubicBezTo>
                  <a:cubicBezTo>
                    <a:pt x="1677" y="1554"/>
                    <a:pt x="1713" y="1543"/>
                    <a:pt x="1729" y="1486"/>
                  </a:cubicBezTo>
                  <a:cubicBezTo>
                    <a:pt x="1735" y="1461"/>
                    <a:pt x="1748" y="1437"/>
                    <a:pt x="1776" y="1426"/>
                  </a:cubicBezTo>
                  <a:cubicBezTo>
                    <a:pt x="1909" y="1371"/>
                    <a:pt x="1980" y="1259"/>
                    <a:pt x="2041" y="1136"/>
                  </a:cubicBezTo>
                  <a:cubicBezTo>
                    <a:pt x="2057" y="1101"/>
                    <a:pt x="2079" y="1068"/>
                    <a:pt x="2024" y="1033"/>
                  </a:cubicBezTo>
                  <a:cubicBezTo>
                    <a:pt x="1980" y="1005"/>
                    <a:pt x="1994" y="959"/>
                    <a:pt x="2035" y="931"/>
                  </a:cubicBezTo>
                  <a:cubicBezTo>
                    <a:pt x="2060" y="915"/>
                    <a:pt x="2087" y="901"/>
                    <a:pt x="2114" y="896"/>
                  </a:cubicBezTo>
                  <a:cubicBezTo>
                    <a:pt x="2177" y="885"/>
                    <a:pt x="2188" y="850"/>
                    <a:pt x="2194" y="789"/>
                  </a:cubicBezTo>
                  <a:cubicBezTo>
                    <a:pt x="2204" y="574"/>
                    <a:pt x="2218" y="358"/>
                    <a:pt x="2237" y="142"/>
                  </a:cubicBezTo>
                  <a:cubicBezTo>
                    <a:pt x="2243" y="90"/>
                    <a:pt x="2234" y="79"/>
                    <a:pt x="2183" y="77"/>
                  </a:cubicBezTo>
                  <a:cubicBezTo>
                    <a:pt x="1942" y="63"/>
                    <a:pt x="1705" y="44"/>
                    <a:pt x="1467" y="27"/>
                  </a:cubicBezTo>
                  <a:cubicBezTo>
                    <a:pt x="1330" y="19"/>
                    <a:pt x="1194" y="14"/>
                    <a:pt x="1060" y="8"/>
                  </a:cubicBezTo>
                  <a:cubicBezTo>
                    <a:pt x="1033" y="8"/>
                    <a:pt x="997" y="0"/>
                    <a:pt x="1000" y="49"/>
                  </a:cubicBezTo>
                  <a:cubicBezTo>
                    <a:pt x="1003" y="118"/>
                    <a:pt x="953" y="120"/>
                    <a:pt x="904" y="120"/>
                  </a:cubicBezTo>
                  <a:cubicBezTo>
                    <a:pt x="773" y="118"/>
                    <a:pt x="647" y="120"/>
                    <a:pt x="511" y="120"/>
                  </a:cubicBezTo>
                  <a:cubicBezTo>
                    <a:pt x="607" y="350"/>
                    <a:pt x="557" y="445"/>
                    <a:pt x="325" y="511"/>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 name="Freeform 19"/>
            <p:cNvSpPr>
              <a:spLocks noChangeArrowheads="1"/>
            </p:cNvSpPr>
            <p:nvPr/>
          </p:nvSpPr>
          <p:spPr bwMode="auto">
            <a:xfrm>
              <a:off x="568325" y="1673225"/>
              <a:ext cx="890588" cy="666750"/>
            </a:xfrm>
            <a:custGeom>
              <a:avLst/>
              <a:gdLst>
                <a:gd name="T0" fmla="*/ 2098 w 2473"/>
                <a:gd name="T1" fmla="*/ 774 h 1854"/>
                <a:gd name="T2" fmla="*/ 2201 w 2473"/>
                <a:gd name="T3" fmla="*/ 625 h 1854"/>
                <a:gd name="T4" fmla="*/ 2311 w 2473"/>
                <a:gd name="T5" fmla="*/ 565 h 1854"/>
                <a:gd name="T6" fmla="*/ 2395 w 2473"/>
                <a:gd name="T7" fmla="*/ 505 h 1854"/>
                <a:gd name="T8" fmla="*/ 2428 w 2473"/>
                <a:gd name="T9" fmla="*/ 453 h 1854"/>
                <a:gd name="T10" fmla="*/ 2431 w 2473"/>
                <a:gd name="T11" fmla="*/ 292 h 1854"/>
                <a:gd name="T12" fmla="*/ 2232 w 2473"/>
                <a:gd name="T13" fmla="*/ 57 h 1854"/>
                <a:gd name="T14" fmla="*/ 1953 w 2473"/>
                <a:gd name="T15" fmla="*/ 76 h 1854"/>
                <a:gd name="T16" fmla="*/ 1838 w 2473"/>
                <a:gd name="T17" fmla="*/ 131 h 1854"/>
                <a:gd name="T18" fmla="*/ 1540 w 2473"/>
                <a:gd name="T19" fmla="*/ 123 h 1854"/>
                <a:gd name="T20" fmla="*/ 1322 w 2473"/>
                <a:gd name="T21" fmla="*/ 245 h 1854"/>
                <a:gd name="T22" fmla="*/ 1101 w 2473"/>
                <a:gd name="T23" fmla="*/ 265 h 1854"/>
                <a:gd name="T24" fmla="*/ 945 w 2473"/>
                <a:gd name="T25" fmla="*/ 191 h 1854"/>
                <a:gd name="T26" fmla="*/ 814 w 2473"/>
                <a:gd name="T27" fmla="*/ 289 h 1854"/>
                <a:gd name="T28" fmla="*/ 893 w 2473"/>
                <a:gd name="T29" fmla="*/ 371 h 1854"/>
                <a:gd name="T30" fmla="*/ 1035 w 2473"/>
                <a:gd name="T31" fmla="*/ 445 h 1854"/>
                <a:gd name="T32" fmla="*/ 1038 w 2473"/>
                <a:gd name="T33" fmla="*/ 633 h 1854"/>
                <a:gd name="T34" fmla="*/ 822 w 2473"/>
                <a:gd name="T35" fmla="*/ 677 h 1854"/>
                <a:gd name="T36" fmla="*/ 699 w 2473"/>
                <a:gd name="T37" fmla="*/ 743 h 1854"/>
                <a:gd name="T38" fmla="*/ 467 w 2473"/>
                <a:gd name="T39" fmla="*/ 933 h 1854"/>
                <a:gd name="T40" fmla="*/ 371 w 2473"/>
                <a:gd name="T41" fmla="*/ 974 h 1854"/>
                <a:gd name="T42" fmla="*/ 257 w 2473"/>
                <a:gd name="T43" fmla="*/ 957 h 1854"/>
                <a:gd name="T44" fmla="*/ 183 w 2473"/>
                <a:gd name="T45" fmla="*/ 914 h 1854"/>
                <a:gd name="T46" fmla="*/ 27 w 2473"/>
                <a:gd name="T47" fmla="*/ 1028 h 1854"/>
                <a:gd name="T48" fmla="*/ 106 w 2473"/>
                <a:gd name="T49" fmla="*/ 1293 h 1854"/>
                <a:gd name="T50" fmla="*/ 259 w 2473"/>
                <a:gd name="T51" fmla="*/ 1299 h 1854"/>
                <a:gd name="T52" fmla="*/ 421 w 2473"/>
                <a:gd name="T53" fmla="*/ 1290 h 1854"/>
                <a:gd name="T54" fmla="*/ 366 w 2473"/>
                <a:gd name="T55" fmla="*/ 1542 h 1854"/>
                <a:gd name="T56" fmla="*/ 85 w 2473"/>
                <a:gd name="T57" fmla="*/ 1648 h 1854"/>
                <a:gd name="T58" fmla="*/ 11 w 2473"/>
                <a:gd name="T59" fmla="*/ 1725 h 1854"/>
                <a:gd name="T60" fmla="*/ 115 w 2473"/>
                <a:gd name="T61" fmla="*/ 1845 h 1854"/>
                <a:gd name="T62" fmla="*/ 186 w 2473"/>
                <a:gd name="T63" fmla="*/ 1798 h 1854"/>
                <a:gd name="T64" fmla="*/ 311 w 2473"/>
                <a:gd name="T65" fmla="*/ 1662 h 1854"/>
                <a:gd name="T66" fmla="*/ 358 w 2473"/>
                <a:gd name="T67" fmla="*/ 1640 h 1854"/>
                <a:gd name="T68" fmla="*/ 756 w 2473"/>
                <a:gd name="T69" fmla="*/ 1375 h 1854"/>
                <a:gd name="T70" fmla="*/ 817 w 2473"/>
                <a:gd name="T71" fmla="*/ 1372 h 1854"/>
                <a:gd name="T72" fmla="*/ 1114 w 2473"/>
                <a:gd name="T73" fmla="*/ 1435 h 1854"/>
                <a:gd name="T74" fmla="*/ 1163 w 2473"/>
                <a:gd name="T75" fmla="*/ 1430 h 1854"/>
                <a:gd name="T76" fmla="*/ 1428 w 2473"/>
                <a:gd name="T77" fmla="*/ 1476 h 1854"/>
                <a:gd name="T78" fmla="*/ 1478 w 2473"/>
                <a:gd name="T79" fmla="*/ 1512 h 1854"/>
                <a:gd name="T80" fmla="*/ 1770 w 2473"/>
                <a:gd name="T81" fmla="*/ 1689 h 1854"/>
                <a:gd name="T82" fmla="*/ 1898 w 2473"/>
                <a:gd name="T83" fmla="*/ 1659 h 1854"/>
                <a:gd name="T84" fmla="*/ 1909 w 2473"/>
                <a:gd name="T85" fmla="*/ 1588 h 1854"/>
                <a:gd name="T86" fmla="*/ 1928 w 2473"/>
                <a:gd name="T87" fmla="*/ 1323 h 1854"/>
                <a:gd name="T88" fmla="*/ 1953 w 2473"/>
                <a:gd name="T89" fmla="*/ 1263 h 1854"/>
                <a:gd name="T90" fmla="*/ 2035 w 2473"/>
                <a:gd name="T91" fmla="*/ 1159 h 1854"/>
                <a:gd name="T92" fmla="*/ 2043 w 2473"/>
                <a:gd name="T93" fmla="*/ 941 h 1854"/>
                <a:gd name="T94" fmla="*/ 2098 w 2473"/>
                <a:gd name="T95" fmla="*/ 77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73" h="1854">
                  <a:moveTo>
                    <a:pt x="2098" y="774"/>
                  </a:moveTo>
                  <a:cubicBezTo>
                    <a:pt x="2130" y="723"/>
                    <a:pt x="2180" y="680"/>
                    <a:pt x="2201" y="625"/>
                  </a:cubicBezTo>
                  <a:cubicBezTo>
                    <a:pt x="2223" y="565"/>
                    <a:pt x="2262" y="554"/>
                    <a:pt x="2311" y="565"/>
                  </a:cubicBezTo>
                  <a:cubicBezTo>
                    <a:pt x="2368" y="581"/>
                    <a:pt x="2395" y="573"/>
                    <a:pt x="2395" y="505"/>
                  </a:cubicBezTo>
                  <a:cubicBezTo>
                    <a:pt x="2395" y="489"/>
                    <a:pt x="2415" y="469"/>
                    <a:pt x="2428" y="453"/>
                  </a:cubicBezTo>
                  <a:cubicBezTo>
                    <a:pt x="2469" y="398"/>
                    <a:pt x="2472" y="341"/>
                    <a:pt x="2431" y="292"/>
                  </a:cubicBezTo>
                  <a:cubicBezTo>
                    <a:pt x="2368" y="210"/>
                    <a:pt x="2303" y="131"/>
                    <a:pt x="2232" y="57"/>
                  </a:cubicBezTo>
                  <a:cubicBezTo>
                    <a:pt x="2174" y="0"/>
                    <a:pt x="2016" y="22"/>
                    <a:pt x="1953" y="76"/>
                  </a:cubicBezTo>
                  <a:cubicBezTo>
                    <a:pt x="1923" y="103"/>
                    <a:pt x="1885" y="153"/>
                    <a:pt x="1838" y="131"/>
                  </a:cubicBezTo>
                  <a:cubicBezTo>
                    <a:pt x="1737" y="79"/>
                    <a:pt x="1636" y="93"/>
                    <a:pt x="1540" y="123"/>
                  </a:cubicBezTo>
                  <a:cubicBezTo>
                    <a:pt x="1464" y="144"/>
                    <a:pt x="1355" y="112"/>
                    <a:pt x="1322" y="245"/>
                  </a:cubicBezTo>
                  <a:cubicBezTo>
                    <a:pt x="1303" y="327"/>
                    <a:pt x="1161" y="333"/>
                    <a:pt x="1101" y="265"/>
                  </a:cubicBezTo>
                  <a:cubicBezTo>
                    <a:pt x="1057" y="215"/>
                    <a:pt x="1002" y="196"/>
                    <a:pt x="945" y="191"/>
                  </a:cubicBezTo>
                  <a:cubicBezTo>
                    <a:pt x="877" y="185"/>
                    <a:pt x="836" y="229"/>
                    <a:pt x="814" y="289"/>
                  </a:cubicBezTo>
                  <a:cubicBezTo>
                    <a:pt x="789" y="357"/>
                    <a:pt x="858" y="352"/>
                    <a:pt x="893" y="371"/>
                  </a:cubicBezTo>
                  <a:cubicBezTo>
                    <a:pt x="939" y="398"/>
                    <a:pt x="991" y="415"/>
                    <a:pt x="1035" y="445"/>
                  </a:cubicBezTo>
                  <a:cubicBezTo>
                    <a:pt x="1114" y="497"/>
                    <a:pt x="1114" y="581"/>
                    <a:pt x="1038" y="633"/>
                  </a:cubicBezTo>
                  <a:cubicBezTo>
                    <a:pt x="972" y="680"/>
                    <a:pt x="907" y="707"/>
                    <a:pt x="822" y="677"/>
                  </a:cubicBezTo>
                  <a:cubicBezTo>
                    <a:pt x="765" y="655"/>
                    <a:pt x="713" y="680"/>
                    <a:pt x="699" y="743"/>
                  </a:cubicBezTo>
                  <a:cubicBezTo>
                    <a:pt x="669" y="864"/>
                    <a:pt x="593" y="927"/>
                    <a:pt x="467" y="933"/>
                  </a:cubicBezTo>
                  <a:cubicBezTo>
                    <a:pt x="429" y="935"/>
                    <a:pt x="396" y="949"/>
                    <a:pt x="371" y="974"/>
                  </a:cubicBezTo>
                  <a:cubicBezTo>
                    <a:pt x="325" y="1020"/>
                    <a:pt x="292" y="1006"/>
                    <a:pt x="257" y="957"/>
                  </a:cubicBezTo>
                  <a:cubicBezTo>
                    <a:pt x="240" y="933"/>
                    <a:pt x="216" y="889"/>
                    <a:pt x="183" y="914"/>
                  </a:cubicBezTo>
                  <a:cubicBezTo>
                    <a:pt x="131" y="952"/>
                    <a:pt x="35" y="946"/>
                    <a:pt x="27" y="1028"/>
                  </a:cubicBezTo>
                  <a:cubicBezTo>
                    <a:pt x="16" y="1124"/>
                    <a:pt x="38" y="1219"/>
                    <a:pt x="106" y="1293"/>
                  </a:cubicBezTo>
                  <a:cubicBezTo>
                    <a:pt x="150" y="1340"/>
                    <a:pt x="202" y="1372"/>
                    <a:pt x="259" y="1299"/>
                  </a:cubicBezTo>
                  <a:cubicBezTo>
                    <a:pt x="309" y="1239"/>
                    <a:pt x="380" y="1241"/>
                    <a:pt x="421" y="1290"/>
                  </a:cubicBezTo>
                  <a:cubicBezTo>
                    <a:pt x="481" y="1367"/>
                    <a:pt x="448" y="1490"/>
                    <a:pt x="366" y="1542"/>
                  </a:cubicBezTo>
                  <a:cubicBezTo>
                    <a:pt x="278" y="1596"/>
                    <a:pt x="175" y="1607"/>
                    <a:pt x="85" y="1648"/>
                  </a:cubicBezTo>
                  <a:cubicBezTo>
                    <a:pt x="52" y="1662"/>
                    <a:pt x="0" y="1676"/>
                    <a:pt x="11" y="1725"/>
                  </a:cubicBezTo>
                  <a:cubicBezTo>
                    <a:pt x="24" y="1779"/>
                    <a:pt x="46" y="1834"/>
                    <a:pt x="115" y="1845"/>
                  </a:cubicBezTo>
                  <a:cubicBezTo>
                    <a:pt x="156" y="1853"/>
                    <a:pt x="180" y="1850"/>
                    <a:pt x="186" y="1798"/>
                  </a:cubicBezTo>
                  <a:cubicBezTo>
                    <a:pt x="194" y="1725"/>
                    <a:pt x="213" y="1656"/>
                    <a:pt x="311" y="1662"/>
                  </a:cubicBezTo>
                  <a:cubicBezTo>
                    <a:pt x="328" y="1662"/>
                    <a:pt x="347" y="1651"/>
                    <a:pt x="358" y="1640"/>
                  </a:cubicBezTo>
                  <a:cubicBezTo>
                    <a:pt x="470" y="1520"/>
                    <a:pt x="601" y="1427"/>
                    <a:pt x="756" y="1375"/>
                  </a:cubicBezTo>
                  <a:cubicBezTo>
                    <a:pt x="776" y="1367"/>
                    <a:pt x="795" y="1361"/>
                    <a:pt x="817" y="1372"/>
                  </a:cubicBezTo>
                  <a:cubicBezTo>
                    <a:pt x="912" y="1413"/>
                    <a:pt x="1019" y="1400"/>
                    <a:pt x="1114" y="1435"/>
                  </a:cubicBezTo>
                  <a:cubicBezTo>
                    <a:pt x="1128" y="1441"/>
                    <a:pt x="1147" y="1438"/>
                    <a:pt x="1163" y="1430"/>
                  </a:cubicBezTo>
                  <a:cubicBezTo>
                    <a:pt x="1303" y="1361"/>
                    <a:pt x="1333" y="1367"/>
                    <a:pt x="1428" y="1476"/>
                  </a:cubicBezTo>
                  <a:cubicBezTo>
                    <a:pt x="1442" y="1490"/>
                    <a:pt x="1461" y="1498"/>
                    <a:pt x="1478" y="1512"/>
                  </a:cubicBezTo>
                  <a:cubicBezTo>
                    <a:pt x="1565" y="1588"/>
                    <a:pt x="1685" y="1610"/>
                    <a:pt x="1770" y="1689"/>
                  </a:cubicBezTo>
                  <a:cubicBezTo>
                    <a:pt x="1819" y="1736"/>
                    <a:pt x="1874" y="1722"/>
                    <a:pt x="1898" y="1659"/>
                  </a:cubicBezTo>
                  <a:cubicBezTo>
                    <a:pt x="1906" y="1637"/>
                    <a:pt x="1906" y="1613"/>
                    <a:pt x="1909" y="1588"/>
                  </a:cubicBezTo>
                  <a:cubicBezTo>
                    <a:pt x="1915" y="1501"/>
                    <a:pt x="1923" y="1411"/>
                    <a:pt x="1928" y="1323"/>
                  </a:cubicBezTo>
                  <a:cubicBezTo>
                    <a:pt x="1931" y="1299"/>
                    <a:pt x="1926" y="1269"/>
                    <a:pt x="1953" y="1263"/>
                  </a:cubicBezTo>
                  <a:cubicBezTo>
                    <a:pt x="2013" y="1252"/>
                    <a:pt x="2013" y="1198"/>
                    <a:pt x="2035" y="1159"/>
                  </a:cubicBezTo>
                  <a:cubicBezTo>
                    <a:pt x="2076" y="1088"/>
                    <a:pt x="2068" y="1015"/>
                    <a:pt x="2043" y="941"/>
                  </a:cubicBezTo>
                  <a:cubicBezTo>
                    <a:pt x="2038" y="878"/>
                    <a:pt x="2068" y="826"/>
                    <a:pt x="2098" y="774"/>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0"/>
            <p:cNvSpPr>
              <a:spLocks noChangeArrowheads="1"/>
            </p:cNvSpPr>
            <p:nvPr/>
          </p:nvSpPr>
          <p:spPr bwMode="auto">
            <a:xfrm>
              <a:off x="414338" y="2211388"/>
              <a:ext cx="831850" cy="444500"/>
            </a:xfrm>
            <a:custGeom>
              <a:avLst/>
              <a:gdLst>
                <a:gd name="T0" fmla="*/ 989 w 2312"/>
                <a:gd name="T1" fmla="*/ 1158 h 1233"/>
                <a:gd name="T2" fmla="*/ 1038 w 2312"/>
                <a:gd name="T3" fmla="*/ 1145 h 1233"/>
                <a:gd name="T4" fmla="*/ 1134 w 2312"/>
                <a:gd name="T5" fmla="*/ 1098 h 1233"/>
                <a:gd name="T6" fmla="*/ 1278 w 2312"/>
                <a:gd name="T7" fmla="*/ 1098 h 1233"/>
                <a:gd name="T8" fmla="*/ 1448 w 2312"/>
                <a:gd name="T9" fmla="*/ 1175 h 1233"/>
                <a:gd name="T10" fmla="*/ 1461 w 2312"/>
                <a:gd name="T11" fmla="*/ 1183 h 1233"/>
                <a:gd name="T12" fmla="*/ 1745 w 2312"/>
                <a:gd name="T13" fmla="*/ 1197 h 1233"/>
                <a:gd name="T14" fmla="*/ 2213 w 2312"/>
                <a:gd name="T15" fmla="*/ 1139 h 1233"/>
                <a:gd name="T16" fmla="*/ 2284 w 2312"/>
                <a:gd name="T17" fmla="*/ 1076 h 1233"/>
                <a:gd name="T18" fmla="*/ 2300 w 2312"/>
                <a:gd name="T19" fmla="*/ 757 h 1233"/>
                <a:gd name="T20" fmla="*/ 2262 w 2312"/>
                <a:gd name="T21" fmla="*/ 418 h 1233"/>
                <a:gd name="T22" fmla="*/ 2229 w 2312"/>
                <a:gd name="T23" fmla="*/ 377 h 1233"/>
                <a:gd name="T24" fmla="*/ 2016 w 2312"/>
                <a:gd name="T25" fmla="*/ 224 h 1233"/>
                <a:gd name="T26" fmla="*/ 1740 w 2312"/>
                <a:gd name="T27" fmla="*/ 36 h 1233"/>
                <a:gd name="T28" fmla="*/ 1674 w 2312"/>
                <a:gd name="T29" fmla="*/ 33 h 1233"/>
                <a:gd name="T30" fmla="*/ 1582 w 2312"/>
                <a:gd name="T31" fmla="*/ 74 h 1233"/>
                <a:gd name="T32" fmla="*/ 1270 w 2312"/>
                <a:gd name="T33" fmla="*/ 22 h 1233"/>
                <a:gd name="T34" fmla="*/ 1049 w 2312"/>
                <a:gd name="T35" fmla="*/ 77 h 1233"/>
                <a:gd name="T36" fmla="*/ 874 w 2312"/>
                <a:gd name="T37" fmla="*/ 219 h 1233"/>
                <a:gd name="T38" fmla="*/ 710 w 2312"/>
                <a:gd name="T39" fmla="*/ 323 h 1233"/>
                <a:gd name="T40" fmla="*/ 628 w 2312"/>
                <a:gd name="T41" fmla="*/ 497 h 1233"/>
                <a:gd name="T42" fmla="*/ 516 w 2312"/>
                <a:gd name="T43" fmla="*/ 618 h 1233"/>
                <a:gd name="T44" fmla="*/ 322 w 2312"/>
                <a:gd name="T45" fmla="*/ 476 h 1233"/>
                <a:gd name="T46" fmla="*/ 208 w 2312"/>
                <a:gd name="T47" fmla="*/ 380 h 1233"/>
                <a:gd name="T48" fmla="*/ 76 w 2312"/>
                <a:gd name="T49" fmla="*/ 429 h 1233"/>
                <a:gd name="T50" fmla="*/ 115 w 2312"/>
                <a:gd name="T51" fmla="*/ 719 h 1233"/>
                <a:gd name="T52" fmla="*/ 142 w 2312"/>
                <a:gd name="T53" fmla="*/ 839 h 1233"/>
                <a:gd name="T54" fmla="*/ 0 w 2312"/>
                <a:gd name="T55" fmla="*/ 1093 h 1233"/>
                <a:gd name="T56" fmla="*/ 989 w 2312"/>
                <a:gd name="T57" fmla="*/ 115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12" h="1233">
                  <a:moveTo>
                    <a:pt x="989" y="1158"/>
                  </a:moveTo>
                  <a:cubicBezTo>
                    <a:pt x="1008" y="1158"/>
                    <a:pt x="1033" y="1183"/>
                    <a:pt x="1038" y="1145"/>
                  </a:cubicBezTo>
                  <a:cubicBezTo>
                    <a:pt x="1049" y="1082"/>
                    <a:pt x="1095" y="1093"/>
                    <a:pt x="1134" y="1098"/>
                  </a:cubicBezTo>
                  <a:cubicBezTo>
                    <a:pt x="1183" y="1104"/>
                    <a:pt x="1229" y="1106"/>
                    <a:pt x="1278" y="1098"/>
                  </a:cubicBezTo>
                  <a:cubicBezTo>
                    <a:pt x="1349" y="1087"/>
                    <a:pt x="1440" y="1049"/>
                    <a:pt x="1448" y="1175"/>
                  </a:cubicBezTo>
                  <a:cubicBezTo>
                    <a:pt x="1448" y="1177"/>
                    <a:pt x="1456" y="1183"/>
                    <a:pt x="1461" y="1183"/>
                  </a:cubicBezTo>
                  <a:cubicBezTo>
                    <a:pt x="1557" y="1177"/>
                    <a:pt x="1650" y="1232"/>
                    <a:pt x="1745" y="1197"/>
                  </a:cubicBezTo>
                  <a:cubicBezTo>
                    <a:pt x="1896" y="1139"/>
                    <a:pt x="2054" y="1117"/>
                    <a:pt x="2213" y="1139"/>
                  </a:cubicBezTo>
                  <a:cubicBezTo>
                    <a:pt x="2278" y="1150"/>
                    <a:pt x="2284" y="1123"/>
                    <a:pt x="2284" y="1076"/>
                  </a:cubicBezTo>
                  <a:cubicBezTo>
                    <a:pt x="2284" y="970"/>
                    <a:pt x="2292" y="863"/>
                    <a:pt x="2300" y="757"/>
                  </a:cubicBezTo>
                  <a:cubicBezTo>
                    <a:pt x="2311" y="642"/>
                    <a:pt x="2305" y="527"/>
                    <a:pt x="2262" y="418"/>
                  </a:cubicBezTo>
                  <a:cubicBezTo>
                    <a:pt x="2256" y="402"/>
                    <a:pt x="2243" y="388"/>
                    <a:pt x="2229" y="377"/>
                  </a:cubicBezTo>
                  <a:cubicBezTo>
                    <a:pt x="2158" y="325"/>
                    <a:pt x="2084" y="282"/>
                    <a:pt x="2016" y="224"/>
                  </a:cubicBezTo>
                  <a:cubicBezTo>
                    <a:pt x="1928" y="153"/>
                    <a:pt x="1800" y="145"/>
                    <a:pt x="1740" y="36"/>
                  </a:cubicBezTo>
                  <a:cubicBezTo>
                    <a:pt x="1729" y="14"/>
                    <a:pt x="1699" y="3"/>
                    <a:pt x="1674" y="33"/>
                  </a:cubicBezTo>
                  <a:cubicBezTo>
                    <a:pt x="1650" y="60"/>
                    <a:pt x="1617" y="90"/>
                    <a:pt x="1582" y="74"/>
                  </a:cubicBezTo>
                  <a:cubicBezTo>
                    <a:pt x="1480" y="30"/>
                    <a:pt x="1371" y="47"/>
                    <a:pt x="1270" y="22"/>
                  </a:cubicBezTo>
                  <a:cubicBezTo>
                    <a:pt x="1185" y="0"/>
                    <a:pt x="1120" y="33"/>
                    <a:pt x="1049" y="77"/>
                  </a:cubicBezTo>
                  <a:cubicBezTo>
                    <a:pt x="986" y="118"/>
                    <a:pt x="959" y="191"/>
                    <a:pt x="874" y="219"/>
                  </a:cubicBezTo>
                  <a:cubicBezTo>
                    <a:pt x="819" y="238"/>
                    <a:pt x="748" y="265"/>
                    <a:pt x="710" y="323"/>
                  </a:cubicBezTo>
                  <a:cubicBezTo>
                    <a:pt x="675" y="377"/>
                    <a:pt x="650" y="437"/>
                    <a:pt x="628" y="497"/>
                  </a:cubicBezTo>
                  <a:cubicBezTo>
                    <a:pt x="606" y="557"/>
                    <a:pt x="585" y="615"/>
                    <a:pt x="516" y="618"/>
                  </a:cubicBezTo>
                  <a:cubicBezTo>
                    <a:pt x="429" y="623"/>
                    <a:pt x="344" y="552"/>
                    <a:pt x="322" y="476"/>
                  </a:cubicBezTo>
                  <a:cubicBezTo>
                    <a:pt x="306" y="418"/>
                    <a:pt x="262" y="383"/>
                    <a:pt x="208" y="380"/>
                  </a:cubicBezTo>
                  <a:cubicBezTo>
                    <a:pt x="161" y="377"/>
                    <a:pt x="104" y="377"/>
                    <a:pt x="76" y="429"/>
                  </a:cubicBezTo>
                  <a:cubicBezTo>
                    <a:pt x="14" y="541"/>
                    <a:pt x="25" y="620"/>
                    <a:pt x="115" y="719"/>
                  </a:cubicBezTo>
                  <a:cubicBezTo>
                    <a:pt x="150" y="757"/>
                    <a:pt x="156" y="795"/>
                    <a:pt x="142" y="839"/>
                  </a:cubicBezTo>
                  <a:cubicBezTo>
                    <a:pt x="115" y="932"/>
                    <a:pt x="107" y="1024"/>
                    <a:pt x="0" y="1093"/>
                  </a:cubicBezTo>
                  <a:cubicBezTo>
                    <a:pt x="352" y="1120"/>
                    <a:pt x="669" y="1153"/>
                    <a:pt x="989" y="115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21"/>
            <p:cNvSpPr>
              <a:spLocks noChangeArrowheads="1"/>
            </p:cNvSpPr>
            <p:nvPr/>
          </p:nvSpPr>
          <p:spPr bwMode="auto">
            <a:xfrm>
              <a:off x="3128963" y="1000125"/>
              <a:ext cx="425450" cy="946150"/>
            </a:xfrm>
            <a:custGeom>
              <a:avLst/>
              <a:gdLst>
                <a:gd name="T0" fmla="*/ 24 w 1181"/>
                <a:gd name="T1" fmla="*/ 2242 h 2627"/>
                <a:gd name="T2" fmla="*/ 30 w 1181"/>
                <a:gd name="T3" fmla="*/ 2433 h 2627"/>
                <a:gd name="T4" fmla="*/ 221 w 1181"/>
                <a:gd name="T5" fmla="*/ 2463 h 2627"/>
                <a:gd name="T6" fmla="*/ 257 w 1181"/>
                <a:gd name="T7" fmla="*/ 2466 h 2627"/>
                <a:gd name="T8" fmla="*/ 595 w 1181"/>
                <a:gd name="T9" fmla="*/ 2455 h 2627"/>
                <a:gd name="T10" fmla="*/ 786 w 1181"/>
                <a:gd name="T11" fmla="*/ 2570 h 2627"/>
                <a:gd name="T12" fmla="*/ 852 w 1181"/>
                <a:gd name="T13" fmla="*/ 2621 h 2627"/>
                <a:gd name="T14" fmla="*/ 928 w 1181"/>
                <a:gd name="T15" fmla="*/ 2592 h 2627"/>
                <a:gd name="T16" fmla="*/ 1092 w 1181"/>
                <a:gd name="T17" fmla="*/ 2256 h 2627"/>
                <a:gd name="T18" fmla="*/ 983 w 1181"/>
                <a:gd name="T19" fmla="*/ 2114 h 2627"/>
                <a:gd name="T20" fmla="*/ 904 w 1181"/>
                <a:gd name="T21" fmla="*/ 2111 h 2627"/>
                <a:gd name="T22" fmla="*/ 732 w 1181"/>
                <a:gd name="T23" fmla="*/ 1873 h 2627"/>
                <a:gd name="T24" fmla="*/ 841 w 1181"/>
                <a:gd name="T25" fmla="*/ 1562 h 2627"/>
                <a:gd name="T26" fmla="*/ 847 w 1181"/>
                <a:gd name="T27" fmla="*/ 1554 h 2627"/>
                <a:gd name="T28" fmla="*/ 1122 w 1181"/>
                <a:gd name="T29" fmla="*/ 1155 h 2627"/>
                <a:gd name="T30" fmla="*/ 1133 w 1181"/>
                <a:gd name="T31" fmla="*/ 888 h 2627"/>
                <a:gd name="T32" fmla="*/ 1046 w 1181"/>
                <a:gd name="T33" fmla="*/ 573 h 2627"/>
                <a:gd name="T34" fmla="*/ 964 w 1181"/>
                <a:gd name="T35" fmla="*/ 65 h 2627"/>
                <a:gd name="T36" fmla="*/ 893 w 1181"/>
                <a:gd name="T37" fmla="*/ 11 h 2627"/>
                <a:gd name="T38" fmla="*/ 636 w 1181"/>
                <a:gd name="T39" fmla="*/ 3 h 2627"/>
                <a:gd name="T40" fmla="*/ 579 w 1181"/>
                <a:gd name="T41" fmla="*/ 49 h 2627"/>
                <a:gd name="T42" fmla="*/ 595 w 1181"/>
                <a:gd name="T43" fmla="*/ 371 h 2627"/>
                <a:gd name="T44" fmla="*/ 483 w 1181"/>
                <a:gd name="T45" fmla="*/ 642 h 2627"/>
                <a:gd name="T46" fmla="*/ 300 w 1181"/>
                <a:gd name="T47" fmla="*/ 857 h 2627"/>
                <a:gd name="T48" fmla="*/ 153 w 1181"/>
                <a:gd name="T49" fmla="*/ 1092 h 2627"/>
                <a:gd name="T50" fmla="*/ 65 w 1181"/>
                <a:gd name="T51" fmla="*/ 1218 h 2627"/>
                <a:gd name="T52" fmla="*/ 30 w 1181"/>
                <a:gd name="T53" fmla="*/ 2242 h 2627"/>
                <a:gd name="T54" fmla="*/ 24 w 1181"/>
                <a:gd name="T55" fmla="*/ 2242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81" h="2627">
                  <a:moveTo>
                    <a:pt x="24" y="2242"/>
                  </a:moveTo>
                  <a:cubicBezTo>
                    <a:pt x="24" y="2308"/>
                    <a:pt x="0" y="2387"/>
                    <a:pt x="30" y="2433"/>
                  </a:cubicBezTo>
                  <a:cubicBezTo>
                    <a:pt x="65" y="2488"/>
                    <a:pt x="155" y="2444"/>
                    <a:pt x="221" y="2463"/>
                  </a:cubicBezTo>
                  <a:cubicBezTo>
                    <a:pt x="232" y="2466"/>
                    <a:pt x="246" y="2469"/>
                    <a:pt x="257" y="2466"/>
                  </a:cubicBezTo>
                  <a:cubicBezTo>
                    <a:pt x="369" y="2458"/>
                    <a:pt x="480" y="2502"/>
                    <a:pt x="595" y="2455"/>
                  </a:cubicBezTo>
                  <a:cubicBezTo>
                    <a:pt x="666" y="2425"/>
                    <a:pt x="765" y="2491"/>
                    <a:pt x="786" y="2570"/>
                  </a:cubicBezTo>
                  <a:cubicBezTo>
                    <a:pt x="797" y="2611"/>
                    <a:pt x="822" y="2616"/>
                    <a:pt x="852" y="2621"/>
                  </a:cubicBezTo>
                  <a:cubicBezTo>
                    <a:pt x="882" y="2626"/>
                    <a:pt x="915" y="2619"/>
                    <a:pt x="928" y="2592"/>
                  </a:cubicBezTo>
                  <a:cubicBezTo>
                    <a:pt x="983" y="2480"/>
                    <a:pt x="1073" y="2390"/>
                    <a:pt x="1092" y="2256"/>
                  </a:cubicBezTo>
                  <a:cubicBezTo>
                    <a:pt x="1114" y="2111"/>
                    <a:pt x="1125" y="2114"/>
                    <a:pt x="983" y="2114"/>
                  </a:cubicBezTo>
                  <a:cubicBezTo>
                    <a:pt x="956" y="2114"/>
                    <a:pt x="928" y="2116"/>
                    <a:pt x="904" y="2111"/>
                  </a:cubicBezTo>
                  <a:cubicBezTo>
                    <a:pt x="784" y="2092"/>
                    <a:pt x="683" y="1972"/>
                    <a:pt x="732" y="1873"/>
                  </a:cubicBezTo>
                  <a:cubicBezTo>
                    <a:pt x="784" y="1772"/>
                    <a:pt x="808" y="1666"/>
                    <a:pt x="841" y="1562"/>
                  </a:cubicBezTo>
                  <a:cubicBezTo>
                    <a:pt x="841" y="1559"/>
                    <a:pt x="844" y="1557"/>
                    <a:pt x="847" y="1554"/>
                  </a:cubicBezTo>
                  <a:cubicBezTo>
                    <a:pt x="939" y="1420"/>
                    <a:pt x="1027" y="1286"/>
                    <a:pt x="1122" y="1155"/>
                  </a:cubicBezTo>
                  <a:cubicBezTo>
                    <a:pt x="1180" y="1076"/>
                    <a:pt x="1180" y="969"/>
                    <a:pt x="1133" y="888"/>
                  </a:cubicBezTo>
                  <a:cubicBezTo>
                    <a:pt x="1079" y="792"/>
                    <a:pt x="1019" y="688"/>
                    <a:pt x="1046" y="573"/>
                  </a:cubicBezTo>
                  <a:cubicBezTo>
                    <a:pt x="1092" y="390"/>
                    <a:pt x="1035" y="227"/>
                    <a:pt x="964" y="65"/>
                  </a:cubicBezTo>
                  <a:cubicBezTo>
                    <a:pt x="950" y="35"/>
                    <a:pt x="934" y="11"/>
                    <a:pt x="893" y="11"/>
                  </a:cubicBezTo>
                  <a:cubicBezTo>
                    <a:pt x="808" y="11"/>
                    <a:pt x="721" y="8"/>
                    <a:pt x="636" y="3"/>
                  </a:cubicBezTo>
                  <a:cubicBezTo>
                    <a:pt x="601" y="0"/>
                    <a:pt x="595" y="19"/>
                    <a:pt x="579" y="49"/>
                  </a:cubicBezTo>
                  <a:cubicBezTo>
                    <a:pt x="513" y="161"/>
                    <a:pt x="568" y="276"/>
                    <a:pt x="595" y="371"/>
                  </a:cubicBezTo>
                  <a:cubicBezTo>
                    <a:pt x="633" y="511"/>
                    <a:pt x="549" y="590"/>
                    <a:pt x="483" y="642"/>
                  </a:cubicBezTo>
                  <a:cubicBezTo>
                    <a:pt x="404" y="705"/>
                    <a:pt x="360" y="786"/>
                    <a:pt x="300" y="857"/>
                  </a:cubicBezTo>
                  <a:cubicBezTo>
                    <a:pt x="243" y="928"/>
                    <a:pt x="221" y="1024"/>
                    <a:pt x="153" y="1092"/>
                  </a:cubicBezTo>
                  <a:cubicBezTo>
                    <a:pt x="117" y="1128"/>
                    <a:pt x="68" y="1152"/>
                    <a:pt x="65" y="1218"/>
                  </a:cubicBezTo>
                  <a:cubicBezTo>
                    <a:pt x="54" y="1562"/>
                    <a:pt x="41" y="1901"/>
                    <a:pt x="30" y="2242"/>
                  </a:cubicBezTo>
                  <a:lnTo>
                    <a:pt x="24" y="2242"/>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22"/>
            <p:cNvSpPr>
              <a:spLocks noChangeArrowheads="1"/>
            </p:cNvSpPr>
            <p:nvPr/>
          </p:nvSpPr>
          <p:spPr bwMode="auto">
            <a:xfrm>
              <a:off x="2192338" y="2368550"/>
              <a:ext cx="677862" cy="581025"/>
            </a:xfrm>
            <a:custGeom>
              <a:avLst/>
              <a:gdLst>
                <a:gd name="T0" fmla="*/ 1445 w 1885"/>
                <a:gd name="T1" fmla="*/ 445 h 1612"/>
                <a:gd name="T2" fmla="*/ 1103 w 1885"/>
                <a:gd name="T3" fmla="*/ 57 h 1612"/>
                <a:gd name="T4" fmla="*/ 1027 w 1885"/>
                <a:gd name="T5" fmla="*/ 0 h 1612"/>
                <a:gd name="T6" fmla="*/ 964 w 1885"/>
                <a:gd name="T7" fmla="*/ 54 h 1612"/>
                <a:gd name="T8" fmla="*/ 674 w 1885"/>
                <a:gd name="T9" fmla="*/ 469 h 1612"/>
                <a:gd name="T10" fmla="*/ 41 w 1885"/>
                <a:gd name="T11" fmla="*/ 775 h 1612"/>
                <a:gd name="T12" fmla="*/ 13 w 1885"/>
                <a:gd name="T13" fmla="*/ 822 h 1612"/>
                <a:gd name="T14" fmla="*/ 73 w 1885"/>
                <a:gd name="T15" fmla="*/ 996 h 1612"/>
                <a:gd name="T16" fmla="*/ 202 w 1885"/>
                <a:gd name="T17" fmla="*/ 1234 h 1612"/>
                <a:gd name="T18" fmla="*/ 224 w 1885"/>
                <a:gd name="T19" fmla="*/ 1532 h 1612"/>
                <a:gd name="T20" fmla="*/ 245 w 1885"/>
                <a:gd name="T21" fmla="*/ 1584 h 1612"/>
                <a:gd name="T22" fmla="*/ 453 w 1885"/>
                <a:gd name="T23" fmla="*/ 1507 h 1612"/>
                <a:gd name="T24" fmla="*/ 620 w 1885"/>
                <a:gd name="T25" fmla="*/ 1190 h 1612"/>
                <a:gd name="T26" fmla="*/ 1103 w 1885"/>
                <a:gd name="T27" fmla="*/ 934 h 1612"/>
                <a:gd name="T28" fmla="*/ 1802 w 1885"/>
                <a:gd name="T29" fmla="*/ 958 h 1612"/>
                <a:gd name="T30" fmla="*/ 1876 w 1885"/>
                <a:gd name="T31" fmla="*/ 893 h 1612"/>
                <a:gd name="T32" fmla="*/ 1884 w 1885"/>
                <a:gd name="T33" fmla="*/ 497 h 1612"/>
                <a:gd name="T34" fmla="*/ 1445 w 1885"/>
                <a:gd name="T35" fmla="*/ 445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5" h="1612">
                  <a:moveTo>
                    <a:pt x="1445" y="445"/>
                  </a:moveTo>
                  <a:cubicBezTo>
                    <a:pt x="1270" y="376"/>
                    <a:pt x="1169" y="226"/>
                    <a:pt x="1103" y="57"/>
                  </a:cubicBezTo>
                  <a:cubicBezTo>
                    <a:pt x="1089" y="19"/>
                    <a:pt x="1073" y="2"/>
                    <a:pt x="1027" y="0"/>
                  </a:cubicBezTo>
                  <a:cubicBezTo>
                    <a:pt x="980" y="0"/>
                    <a:pt x="977" y="24"/>
                    <a:pt x="964" y="54"/>
                  </a:cubicBezTo>
                  <a:cubicBezTo>
                    <a:pt x="898" y="215"/>
                    <a:pt x="811" y="379"/>
                    <a:pt x="674" y="469"/>
                  </a:cubicBezTo>
                  <a:cubicBezTo>
                    <a:pt x="480" y="595"/>
                    <a:pt x="270" y="710"/>
                    <a:pt x="41" y="775"/>
                  </a:cubicBezTo>
                  <a:cubicBezTo>
                    <a:pt x="11" y="783"/>
                    <a:pt x="16" y="802"/>
                    <a:pt x="13" y="822"/>
                  </a:cubicBezTo>
                  <a:cubicBezTo>
                    <a:pt x="0" y="893"/>
                    <a:pt x="35" y="945"/>
                    <a:pt x="73" y="996"/>
                  </a:cubicBezTo>
                  <a:cubicBezTo>
                    <a:pt x="128" y="1067"/>
                    <a:pt x="204" y="1141"/>
                    <a:pt x="202" y="1234"/>
                  </a:cubicBezTo>
                  <a:cubicBezTo>
                    <a:pt x="202" y="1335"/>
                    <a:pt x="218" y="1433"/>
                    <a:pt x="224" y="1532"/>
                  </a:cubicBezTo>
                  <a:cubicBezTo>
                    <a:pt x="224" y="1551"/>
                    <a:pt x="221" y="1573"/>
                    <a:pt x="245" y="1584"/>
                  </a:cubicBezTo>
                  <a:cubicBezTo>
                    <a:pt x="308" y="1611"/>
                    <a:pt x="428" y="1570"/>
                    <a:pt x="453" y="1507"/>
                  </a:cubicBezTo>
                  <a:cubicBezTo>
                    <a:pt x="497" y="1395"/>
                    <a:pt x="554" y="1294"/>
                    <a:pt x="620" y="1190"/>
                  </a:cubicBezTo>
                  <a:cubicBezTo>
                    <a:pt x="743" y="1002"/>
                    <a:pt x="920" y="958"/>
                    <a:pt x="1103" y="934"/>
                  </a:cubicBezTo>
                  <a:cubicBezTo>
                    <a:pt x="1335" y="904"/>
                    <a:pt x="1570" y="928"/>
                    <a:pt x="1802" y="958"/>
                  </a:cubicBezTo>
                  <a:cubicBezTo>
                    <a:pt x="1860" y="966"/>
                    <a:pt x="1876" y="947"/>
                    <a:pt x="1876" y="893"/>
                  </a:cubicBezTo>
                  <a:cubicBezTo>
                    <a:pt x="1884" y="770"/>
                    <a:pt x="1884" y="641"/>
                    <a:pt x="1884" y="497"/>
                  </a:cubicBezTo>
                  <a:cubicBezTo>
                    <a:pt x="1715" y="595"/>
                    <a:pt x="1581" y="499"/>
                    <a:pt x="1445" y="44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23"/>
            <p:cNvSpPr>
              <a:spLocks noChangeArrowheads="1"/>
            </p:cNvSpPr>
            <p:nvPr/>
          </p:nvSpPr>
          <p:spPr bwMode="auto">
            <a:xfrm>
              <a:off x="1466850" y="1633538"/>
              <a:ext cx="625475" cy="534987"/>
            </a:xfrm>
            <a:custGeom>
              <a:avLst/>
              <a:gdLst>
                <a:gd name="T0" fmla="*/ 185 w 1738"/>
                <a:gd name="T1" fmla="*/ 925 h 1485"/>
                <a:gd name="T2" fmla="*/ 276 w 1738"/>
                <a:gd name="T3" fmla="*/ 971 h 1485"/>
                <a:gd name="T4" fmla="*/ 418 w 1738"/>
                <a:gd name="T5" fmla="*/ 1047 h 1485"/>
                <a:gd name="T6" fmla="*/ 838 w 1738"/>
                <a:gd name="T7" fmla="*/ 1239 h 1485"/>
                <a:gd name="T8" fmla="*/ 1010 w 1738"/>
                <a:gd name="T9" fmla="*/ 1331 h 1485"/>
                <a:gd name="T10" fmla="*/ 1174 w 1738"/>
                <a:gd name="T11" fmla="*/ 1411 h 1485"/>
                <a:gd name="T12" fmla="*/ 1319 w 1738"/>
                <a:gd name="T13" fmla="*/ 1433 h 1485"/>
                <a:gd name="T14" fmla="*/ 1712 w 1738"/>
                <a:gd name="T15" fmla="*/ 1034 h 1485"/>
                <a:gd name="T16" fmla="*/ 1715 w 1738"/>
                <a:gd name="T17" fmla="*/ 976 h 1485"/>
                <a:gd name="T18" fmla="*/ 1439 w 1738"/>
                <a:gd name="T19" fmla="*/ 800 h 1485"/>
                <a:gd name="T20" fmla="*/ 1344 w 1738"/>
                <a:gd name="T21" fmla="*/ 762 h 1485"/>
                <a:gd name="T22" fmla="*/ 1163 w 1738"/>
                <a:gd name="T23" fmla="*/ 688 h 1485"/>
                <a:gd name="T24" fmla="*/ 945 w 1738"/>
                <a:gd name="T25" fmla="*/ 614 h 1485"/>
                <a:gd name="T26" fmla="*/ 909 w 1738"/>
                <a:gd name="T27" fmla="*/ 568 h 1485"/>
                <a:gd name="T28" fmla="*/ 866 w 1738"/>
                <a:gd name="T29" fmla="*/ 453 h 1485"/>
                <a:gd name="T30" fmla="*/ 838 w 1738"/>
                <a:gd name="T31" fmla="*/ 300 h 1485"/>
                <a:gd name="T32" fmla="*/ 816 w 1738"/>
                <a:gd name="T33" fmla="*/ 112 h 1485"/>
                <a:gd name="T34" fmla="*/ 691 w 1738"/>
                <a:gd name="T35" fmla="*/ 13 h 1485"/>
                <a:gd name="T36" fmla="*/ 631 w 1738"/>
                <a:gd name="T37" fmla="*/ 76 h 1485"/>
                <a:gd name="T38" fmla="*/ 371 w 1738"/>
                <a:gd name="T39" fmla="*/ 336 h 1485"/>
                <a:gd name="T40" fmla="*/ 344 w 1738"/>
                <a:gd name="T41" fmla="*/ 379 h 1485"/>
                <a:gd name="T42" fmla="*/ 177 w 1738"/>
                <a:gd name="T43" fmla="*/ 483 h 1485"/>
                <a:gd name="T44" fmla="*/ 87 w 1738"/>
                <a:gd name="T45" fmla="*/ 494 h 1485"/>
                <a:gd name="T46" fmla="*/ 0 w 1738"/>
                <a:gd name="T47" fmla="*/ 693 h 1485"/>
                <a:gd name="T48" fmla="*/ 185 w 1738"/>
                <a:gd name="T49" fmla="*/ 925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38" h="1485">
                  <a:moveTo>
                    <a:pt x="185" y="925"/>
                  </a:moveTo>
                  <a:cubicBezTo>
                    <a:pt x="218" y="933"/>
                    <a:pt x="256" y="935"/>
                    <a:pt x="276" y="971"/>
                  </a:cubicBezTo>
                  <a:cubicBezTo>
                    <a:pt x="306" y="1028"/>
                    <a:pt x="360" y="1042"/>
                    <a:pt x="418" y="1047"/>
                  </a:cubicBezTo>
                  <a:cubicBezTo>
                    <a:pt x="579" y="1064"/>
                    <a:pt x="718" y="1132"/>
                    <a:pt x="838" y="1239"/>
                  </a:cubicBezTo>
                  <a:cubicBezTo>
                    <a:pt x="890" y="1285"/>
                    <a:pt x="942" y="1323"/>
                    <a:pt x="1010" y="1331"/>
                  </a:cubicBezTo>
                  <a:cubicBezTo>
                    <a:pt x="1073" y="1340"/>
                    <a:pt x="1125" y="1370"/>
                    <a:pt x="1174" y="1411"/>
                  </a:cubicBezTo>
                  <a:cubicBezTo>
                    <a:pt x="1213" y="1441"/>
                    <a:pt x="1267" y="1484"/>
                    <a:pt x="1319" y="1433"/>
                  </a:cubicBezTo>
                  <a:cubicBezTo>
                    <a:pt x="1453" y="1301"/>
                    <a:pt x="1581" y="1168"/>
                    <a:pt x="1712" y="1034"/>
                  </a:cubicBezTo>
                  <a:cubicBezTo>
                    <a:pt x="1734" y="1012"/>
                    <a:pt x="1737" y="1001"/>
                    <a:pt x="1715" y="976"/>
                  </a:cubicBezTo>
                  <a:cubicBezTo>
                    <a:pt x="1639" y="892"/>
                    <a:pt x="1557" y="819"/>
                    <a:pt x="1439" y="800"/>
                  </a:cubicBezTo>
                  <a:cubicBezTo>
                    <a:pt x="1406" y="794"/>
                    <a:pt x="1371" y="781"/>
                    <a:pt x="1344" y="762"/>
                  </a:cubicBezTo>
                  <a:cubicBezTo>
                    <a:pt x="1289" y="723"/>
                    <a:pt x="1237" y="696"/>
                    <a:pt x="1163" y="688"/>
                  </a:cubicBezTo>
                  <a:cubicBezTo>
                    <a:pt x="1090" y="680"/>
                    <a:pt x="1024" y="625"/>
                    <a:pt x="945" y="614"/>
                  </a:cubicBezTo>
                  <a:cubicBezTo>
                    <a:pt x="928" y="611"/>
                    <a:pt x="907" y="592"/>
                    <a:pt x="909" y="568"/>
                  </a:cubicBezTo>
                  <a:cubicBezTo>
                    <a:pt x="915" y="521"/>
                    <a:pt x="887" y="489"/>
                    <a:pt x="866" y="453"/>
                  </a:cubicBezTo>
                  <a:cubicBezTo>
                    <a:pt x="833" y="404"/>
                    <a:pt x="827" y="349"/>
                    <a:pt x="838" y="300"/>
                  </a:cubicBezTo>
                  <a:cubicBezTo>
                    <a:pt x="855" y="232"/>
                    <a:pt x="827" y="175"/>
                    <a:pt x="816" y="112"/>
                  </a:cubicBezTo>
                  <a:cubicBezTo>
                    <a:pt x="806" y="46"/>
                    <a:pt x="737" y="35"/>
                    <a:pt x="691" y="13"/>
                  </a:cubicBezTo>
                  <a:cubicBezTo>
                    <a:pt x="658" y="0"/>
                    <a:pt x="647" y="52"/>
                    <a:pt x="631" y="76"/>
                  </a:cubicBezTo>
                  <a:cubicBezTo>
                    <a:pt x="560" y="177"/>
                    <a:pt x="494" y="284"/>
                    <a:pt x="371" y="336"/>
                  </a:cubicBezTo>
                  <a:cubicBezTo>
                    <a:pt x="358" y="341"/>
                    <a:pt x="347" y="363"/>
                    <a:pt x="344" y="379"/>
                  </a:cubicBezTo>
                  <a:cubicBezTo>
                    <a:pt x="325" y="472"/>
                    <a:pt x="256" y="489"/>
                    <a:pt x="177" y="483"/>
                  </a:cubicBezTo>
                  <a:cubicBezTo>
                    <a:pt x="145" y="480"/>
                    <a:pt x="87" y="472"/>
                    <a:pt x="87" y="494"/>
                  </a:cubicBezTo>
                  <a:cubicBezTo>
                    <a:pt x="79" y="573"/>
                    <a:pt x="11" y="628"/>
                    <a:pt x="0" y="693"/>
                  </a:cubicBezTo>
                  <a:cubicBezTo>
                    <a:pt x="8" y="786"/>
                    <a:pt x="101" y="903"/>
                    <a:pt x="185" y="92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Freeform 24"/>
            <p:cNvSpPr>
              <a:spLocks noChangeArrowheads="1"/>
            </p:cNvSpPr>
            <p:nvPr/>
          </p:nvSpPr>
          <p:spPr bwMode="auto">
            <a:xfrm>
              <a:off x="990600" y="688975"/>
              <a:ext cx="503238" cy="530225"/>
            </a:xfrm>
            <a:custGeom>
              <a:avLst/>
              <a:gdLst>
                <a:gd name="T0" fmla="*/ 216 w 1397"/>
                <a:gd name="T1" fmla="*/ 1439 h 1473"/>
                <a:gd name="T2" fmla="*/ 265 w 1397"/>
                <a:gd name="T3" fmla="*/ 1453 h 1473"/>
                <a:gd name="T4" fmla="*/ 691 w 1397"/>
                <a:gd name="T5" fmla="*/ 1469 h 1473"/>
                <a:gd name="T6" fmla="*/ 768 w 1397"/>
                <a:gd name="T7" fmla="*/ 1401 h 1473"/>
                <a:gd name="T8" fmla="*/ 880 w 1397"/>
                <a:gd name="T9" fmla="*/ 1278 h 1473"/>
                <a:gd name="T10" fmla="*/ 962 w 1397"/>
                <a:gd name="T11" fmla="*/ 1224 h 1473"/>
                <a:gd name="T12" fmla="*/ 1115 w 1397"/>
                <a:gd name="T13" fmla="*/ 860 h 1473"/>
                <a:gd name="T14" fmla="*/ 1120 w 1397"/>
                <a:gd name="T15" fmla="*/ 773 h 1473"/>
                <a:gd name="T16" fmla="*/ 1159 w 1397"/>
                <a:gd name="T17" fmla="*/ 639 h 1473"/>
                <a:gd name="T18" fmla="*/ 1268 w 1397"/>
                <a:gd name="T19" fmla="*/ 322 h 1473"/>
                <a:gd name="T20" fmla="*/ 1273 w 1397"/>
                <a:gd name="T21" fmla="*/ 287 h 1473"/>
                <a:gd name="T22" fmla="*/ 1369 w 1397"/>
                <a:gd name="T23" fmla="*/ 112 h 1473"/>
                <a:gd name="T24" fmla="*/ 1380 w 1397"/>
                <a:gd name="T25" fmla="*/ 30 h 1473"/>
                <a:gd name="T26" fmla="*/ 1317 w 1397"/>
                <a:gd name="T27" fmla="*/ 17 h 1473"/>
                <a:gd name="T28" fmla="*/ 1066 w 1397"/>
                <a:gd name="T29" fmla="*/ 142 h 1473"/>
                <a:gd name="T30" fmla="*/ 997 w 1397"/>
                <a:gd name="T31" fmla="*/ 200 h 1473"/>
                <a:gd name="T32" fmla="*/ 776 w 1397"/>
                <a:gd name="T33" fmla="*/ 77 h 1473"/>
                <a:gd name="T34" fmla="*/ 754 w 1397"/>
                <a:gd name="T35" fmla="*/ 11 h 1473"/>
                <a:gd name="T36" fmla="*/ 672 w 1397"/>
                <a:gd name="T37" fmla="*/ 271 h 1473"/>
                <a:gd name="T38" fmla="*/ 672 w 1397"/>
                <a:gd name="T39" fmla="*/ 350 h 1473"/>
                <a:gd name="T40" fmla="*/ 763 w 1397"/>
                <a:gd name="T41" fmla="*/ 503 h 1473"/>
                <a:gd name="T42" fmla="*/ 730 w 1397"/>
                <a:gd name="T43" fmla="*/ 743 h 1473"/>
                <a:gd name="T44" fmla="*/ 522 w 1397"/>
                <a:gd name="T45" fmla="*/ 803 h 1473"/>
                <a:gd name="T46" fmla="*/ 394 w 1397"/>
                <a:gd name="T47" fmla="*/ 776 h 1473"/>
                <a:gd name="T48" fmla="*/ 356 w 1397"/>
                <a:gd name="T49" fmla="*/ 850 h 1473"/>
                <a:gd name="T50" fmla="*/ 582 w 1397"/>
                <a:gd name="T51" fmla="*/ 1002 h 1473"/>
                <a:gd name="T52" fmla="*/ 670 w 1397"/>
                <a:gd name="T53" fmla="*/ 1144 h 1473"/>
                <a:gd name="T54" fmla="*/ 590 w 1397"/>
                <a:gd name="T55" fmla="*/ 1251 h 1473"/>
                <a:gd name="T56" fmla="*/ 424 w 1397"/>
                <a:gd name="T57" fmla="*/ 1284 h 1473"/>
                <a:gd name="T58" fmla="*/ 268 w 1397"/>
                <a:gd name="T59" fmla="*/ 1273 h 1473"/>
                <a:gd name="T60" fmla="*/ 0 w 1397"/>
                <a:gd name="T61" fmla="*/ 1248 h 1473"/>
                <a:gd name="T62" fmla="*/ 216 w 1397"/>
                <a:gd name="T63" fmla="*/ 1439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7" h="1473">
                  <a:moveTo>
                    <a:pt x="216" y="1439"/>
                  </a:moveTo>
                  <a:cubicBezTo>
                    <a:pt x="227" y="1450"/>
                    <a:pt x="249" y="1453"/>
                    <a:pt x="265" y="1453"/>
                  </a:cubicBezTo>
                  <a:cubicBezTo>
                    <a:pt x="407" y="1459"/>
                    <a:pt x="549" y="1461"/>
                    <a:pt x="691" y="1469"/>
                  </a:cubicBezTo>
                  <a:cubicBezTo>
                    <a:pt x="746" y="1472"/>
                    <a:pt x="773" y="1450"/>
                    <a:pt x="768" y="1401"/>
                  </a:cubicBezTo>
                  <a:cubicBezTo>
                    <a:pt x="757" y="1311"/>
                    <a:pt x="812" y="1284"/>
                    <a:pt x="880" y="1278"/>
                  </a:cubicBezTo>
                  <a:cubicBezTo>
                    <a:pt x="924" y="1273"/>
                    <a:pt x="943" y="1256"/>
                    <a:pt x="962" y="1224"/>
                  </a:cubicBezTo>
                  <a:cubicBezTo>
                    <a:pt x="1030" y="1109"/>
                    <a:pt x="1063" y="981"/>
                    <a:pt x="1115" y="860"/>
                  </a:cubicBezTo>
                  <a:cubicBezTo>
                    <a:pt x="1126" y="836"/>
                    <a:pt x="1129" y="800"/>
                    <a:pt x="1120" y="773"/>
                  </a:cubicBezTo>
                  <a:cubicBezTo>
                    <a:pt x="1101" y="718"/>
                    <a:pt x="1123" y="683"/>
                    <a:pt x="1159" y="639"/>
                  </a:cubicBezTo>
                  <a:cubicBezTo>
                    <a:pt x="1232" y="549"/>
                    <a:pt x="1333" y="462"/>
                    <a:pt x="1268" y="322"/>
                  </a:cubicBezTo>
                  <a:cubicBezTo>
                    <a:pt x="1265" y="314"/>
                    <a:pt x="1273" y="301"/>
                    <a:pt x="1273" y="287"/>
                  </a:cubicBezTo>
                  <a:cubicBezTo>
                    <a:pt x="1287" y="219"/>
                    <a:pt x="1317" y="159"/>
                    <a:pt x="1369" y="112"/>
                  </a:cubicBezTo>
                  <a:cubicBezTo>
                    <a:pt x="1396" y="88"/>
                    <a:pt x="1391" y="58"/>
                    <a:pt x="1380" y="30"/>
                  </a:cubicBezTo>
                  <a:cubicBezTo>
                    <a:pt x="1366" y="0"/>
                    <a:pt x="1339" y="17"/>
                    <a:pt x="1317" y="17"/>
                  </a:cubicBezTo>
                  <a:cubicBezTo>
                    <a:pt x="1210" y="11"/>
                    <a:pt x="1123" y="44"/>
                    <a:pt x="1066" y="142"/>
                  </a:cubicBezTo>
                  <a:cubicBezTo>
                    <a:pt x="1052" y="167"/>
                    <a:pt x="1025" y="183"/>
                    <a:pt x="997" y="200"/>
                  </a:cubicBezTo>
                  <a:cubicBezTo>
                    <a:pt x="896" y="260"/>
                    <a:pt x="779" y="194"/>
                    <a:pt x="776" y="77"/>
                  </a:cubicBezTo>
                  <a:cubicBezTo>
                    <a:pt x="776" y="58"/>
                    <a:pt x="798" y="30"/>
                    <a:pt x="754" y="11"/>
                  </a:cubicBezTo>
                  <a:cubicBezTo>
                    <a:pt x="782" y="118"/>
                    <a:pt x="754" y="205"/>
                    <a:pt x="672" y="271"/>
                  </a:cubicBezTo>
                  <a:cubicBezTo>
                    <a:pt x="642" y="295"/>
                    <a:pt x="656" y="322"/>
                    <a:pt x="672" y="350"/>
                  </a:cubicBezTo>
                  <a:cubicBezTo>
                    <a:pt x="702" y="402"/>
                    <a:pt x="735" y="451"/>
                    <a:pt x="763" y="503"/>
                  </a:cubicBezTo>
                  <a:cubicBezTo>
                    <a:pt x="809" y="590"/>
                    <a:pt x="782" y="672"/>
                    <a:pt x="730" y="743"/>
                  </a:cubicBezTo>
                  <a:cubicBezTo>
                    <a:pt x="678" y="814"/>
                    <a:pt x="604" y="822"/>
                    <a:pt x="522" y="803"/>
                  </a:cubicBezTo>
                  <a:cubicBezTo>
                    <a:pt x="478" y="792"/>
                    <a:pt x="437" y="773"/>
                    <a:pt x="394" y="776"/>
                  </a:cubicBezTo>
                  <a:cubicBezTo>
                    <a:pt x="339" y="781"/>
                    <a:pt x="317" y="814"/>
                    <a:pt x="356" y="850"/>
                  </a:cubicBezTo>
                  <a:cubicBezTo>
                    <a:pt x="424" y="910"/>
                    <a:pt x="476" y="992"/>
                    <a:pt x="582" y="1002"/>
                  </a:cubicBezTo>
                  <a:cubicBezTo>
                    <a:pt x="664" y="1011"/>
                    <a:pt x="664" y="1084"/>
                    <a:pt x="670" y="1144"/>
                  </a:cubicBezTo>
                  <a:cubicBezTo>
                    <a:pt x="672" y="1199"/>
                    <a:pt x="651" y="1256"/>
                    <a:pt x="590" y="1251"/>
                  </a:cubicBezTo>
                  <a:cubicBezTo>
                    <a:pt x="528" y="1246"/>
                    <a:pt x="478" y="1267"/>
                    <a:pt x="424" y="1284"/>
                  </a:cubicBezTo>
                  <a:cubicBezTo>
                    <a:pt x="372" y="1297"/>
                    <a:pt x="317" y="1300"/>
                    <a:pt x="268" y="1273"/>
                  </a:cubicBezTo>
                  <a:cubicBezTo>
                    <a:pt x="192" y="1226"/>
                    <a:pt x="104" y="1213"/>
                    <a:pt x="0" y="1248"/>
                  </a:cubicBezTo>
                  <a:cubicBezTo>
                    <a:pt x="66" y="1327"/>
                    <a:pt x="148" y="1374"/>
                    <a:pt x="216" y="1439"/>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 name="Freeform 25"/>
            <p:cNvSpPr>
              <a:spLocks noChangeArrowheads="1"/>
            </p:cNvSpPr>
            <p:nvPr/>
          </p:nvSpPr>
          <p:spPr bwMode="auto">
            <a:xfrm>
              <a:off x="7461250" y="1381125"/>
              <a:ext cx="811213" cy="708025"/>
            </a:xfrm>
            <a:custGeom>
              <a:avLst/>
              <a:gdLst>
                <a:gd name="T0" fmla="*/ 153 w 2254"/>
                <a:gd name="T1" fmla="*/ 1344 h 1966"/>
                <a:gd name="T2" fmla="*/ 60 w 2254"/>
                <a:gd name="T3" fmla="*/ 1779 h 1966"/>
                <a:gd name="T4" fmla="*/ 134 w 2254"/>
                <a:gd name="T5" fmla="*/ 1878 h 1966"/>
                <a:gd name="T6" fmla="*/ 461 w 2254"/>
                <a:gd name="T7" fmla="*/ 1864 h 1966"/>
                <a:gd name="T8" fmla="*/ 666 w 2254"/>
                <a:gd name="T9" fmla="*/ 1897 h 1966"/>
                <a:gd name="T10" fmla="*/ 737 w 2254"/>
                <a:gd name="T11" fmla="*/ 1889 h 1966"/>
                <a:gd name="T12" fmla="*/ 929 w 2254"/>
                <a:gd name="T13" fmla="*/ 1938 h 1966"/>
                <a:gd name="T14" fmla="*/ 967 w 2254"/>
                <a:gd name="T15" fmla="*/ 1960 h 1966"/>
                <a:gd name="T16" fmla="*/ 1363 w 2254"/>
                <a:gd name="T17" fmla="*/ 1856 h 1966"/>
                <a:gd name="T18" fmla="*/ 1666 w 2254"/>
                <a:gd name="T19" fmla="*/ 1684 h 1966"/>
                <a:gd name="T20" fmla="*/ 1827 w 2254"/>
                <a:gd name="T21" fmla="*/ 1577 h 1966"/>
                <a:gd name="T22" fmla="*/ 2117 w 2254"/>
                <a:gd name="T23" fmla="*/ 1341 h 1966"/>
                <a:gd name="T24" fmla="*/ 2226 w 2254"/>
                <a:gd name="T25" fmla="*/ 1196 h 1966"/>
                <a:gd name="T26" fmla="*/ 2234 w 2254"/>
                <a:gd name="T27" fmla="*/ 1141 h 1966"/>
                <a:gd name="T28" fmla="*/ 1956 w 2254"/>
                <a:gd name="T29" fmla="*/ 636 h 1966"/>
                <a:gd name="T30" fmla="*/ 1773 w 2254"/>
                <a:gd name="T31" fmla="*/ 390 h 1966"/>
                <a:gd name="T32" fmla="*/ 1734 w 2254"/>
                <a:gd name="T33" fmla="*/ 363 h 1966"/>
                <a:gd name="T34" fmla="*/ 1603 w 2254"/>
                <a:gd name="T35" fmla="*/ 292 h 1966"/>
                <a:gd name="T36" fmla="*/ 1508 w 2254"/>
                <a:gd name="T37" fmla="*/ 142 h 1966"/>
                <a:gd name="T38" fmla="*/ 1308 w 2254"/>
                <a:gd name="T39" fmla="*/ 68 h 1966"/>
                <a:gd name="T40" fmla="*/ 1139 w 2254"/>
                <a:gd name="T41" fmla="*/ 46 h 1966"/>
                <a:gd name="T42" fmla="*/ 885 w 2254"/>
                <a:gd name="T43" fmla="*/ 0 h 1966"/>
                <a:gd name="T44" fmla="*/ 868 w 2254"/>
                <a:gd name="T45" fmla="*/ 8 h 1966"/>
                <a:gd name="T46" fmla="*/ 740 w 2254"/>
                <a:gd name="T47" fmla="*/ 104 h 1966"/>
                <a:gd name="T48" fmla="*/ 631 w 2254"/>
                <a:gd name="T49" fmla="*/ 139 h 1966"/>
                <a:gd name="T50" fmla="*/ 461 w 2254"/>
                <a:gd name="T51" fmla="*/ 227 h 1966"/>
                <a:gd name="T52" fmla="*/ 325 w 2254"/>
                <a:gd name="T53" fmla="*/ 308 h 1966"/>
                <a:gd name="T54" fmla="*/ 131 w 2254"/>
                <a:gd name="T55" fmla="*/ 289 h 1966"/>
                <a:gd name="T56" fmla="*/ 54 w 2254"/>
                <a:gd name="T57" fmla="*/ 330 h 1966"/>
                <a:gd name="T58" fmla="*/ 11 w 2254"/>
                <a:gd name="T59" fmla="*/ 825 h 1966"/>
                <a:gd name="T60" fmla="*/ 44 w 2254"/>
                <a:gd name="T61" fmla="*/ 1092 h 1966"/>
                <a:gd name="T62" fmla="*/ 128 w 2254"/>
                <a:gd name="T63" fmla="*/ 1161 h 1966"/>
                <a:gd name="T64" fmla="*/ 191 w 2254"/>
                <a:gd name="T65" fmla="*/ 1245 h 1966"/>
                <a:gd name="T66" fmla="*/ 153 w 2254"/>
                <a:gd name="T67" fmla="*/ 1344 h 1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4" h="1966">
                  <a:moveTo>
                    <a:pt x="153" y="1344"/>
                  </a:moveTo>
                  <a:cubicBezTo>
                    <a:pt x="147" y="1496"/>
                    <a:pt x="106" y="1637"/>
                    <a:pt x="60" y="1779"/>
                  </a:cubicBezTo>
                  <a:cubicBezTo>
                    <a:pt x="35" y="1853"/>
                    <a:pt x="60" y="1883"/>
                    <a:pt x="134" y="1878"/>
                  </a:cubicBezTo>
                  <a:cubicBezTo>
                    <a:pt x="243" y="1870"/>
                    <a:pt x="352" y="1881"/>
                    <a:pt x="461" y="1864"/>
                  </a:cubicBezTo>
                  <a:cubicBezTo>
                    <a:pt x="527" y="1853"/>
                    <a:pt x="604" y="1840"/>
                    <a:pt x="666" y="1897"/>
                  </a:cubicBezTo>
                  <a:cubicBezTo>
                    <a:pt x="694" y="1922"/>
                    <a:pt x="713" y="1897"/>
                    <a:pt x="737" y="1889"/>
                  </a:cubicBezTo>
                  <a:cubicBezTo>
                    <a:pt x="811" y="1864"/>
                    <a:pt x="890" y="1820"/>
                    <a:pt x="929" y="1938"/>
                  </a:cubicBezTo>
                  <a:cubicBezTo>
                    <a:pt x="934" y="1957"/>
                    <a:pt x="942" y="1965"/>
                    <a:pt x="967" y="1960"/>
                  </a:cubicBezTo>
                  <a:cubicBezTo>
                    <a:pt x="1098" y="1924"/>
                    <a:pt x="1229" y="1886"/>
                    <a:pt x="1363" y="1856"/>
                  </a:cubicBezTo>
                  <a:cubicBezTo>
                    <a:pt x="1478" y="1831"/>
                    <a:pt x="1573" y="1752"/>
                    <a:pt x="1666" y="1684"/>
                  </a:cubicBezTo>
                  <a:cubicBezTo>
                    <a:pt x="1718" y="1646"/>
                    <a:pt x="1770" y="1597"/>
                    <a:pt x="1827" y="1577"/>
                  </a:cubicBezTo>
                  <a:cubicBezTo>
                    <a:pt x="1958" y="1537"/>
                    <a:pt x="2040" y="1442"/>
                    <a:pt x="2117" y="1341"/>
                  </a:cubicBezTo>
                  <a:cubicBezTo>
                    <a:pt x="2152" y="1294"/>
                    <a:pt x="2158" y="1223"/>
                    <a:pt x="2226" y="1196"/>
                  </a:cubicBezTo>
                  <a:cubicBezTo>
                    <a:pt x="2253" y="1185"/>
                    <a:pt x="2242" y="1161"/>
                    <a:pt x="2234" y="1141"/>
                  </a:cubicBezTo>
                  <a:cubicBezTo>
                    <a:pt x="2160" y="964"/>
                    <a:pt x="2111" y="773"/>
                    <a:pt x="1956" y="636"/>
                  </a:cubicBezTo>
                  <a:cubicBezTo>
                    <a:pt x="1879" y="571"/>
                    <a:pt x="1800" y="497"/>
                    <a:pt x="1773" y="390"/>
                  </a:cubicBezTo>
                  <a:cubicBezTo>
                    <a:pt x="1767" y="369"/>
                    <a:pt x="1751" y="355"/>
                    <a:pt x="1734" y="363"/>
                  </a:cubicBezTo>
                  <a:cubicBezTo>
                    <a:pt x="1650" y="409"/>
                    <a:pt x="1633" y="338"/>
                    <a:pt x="1603" y="292"/>
                  </a:cubicBezTo>
                  <a:cubicBezTo>
                    <a:pt x="1570" y="243"/>
                    <a:pt x="1546" y="188"/>
                    <a:pt x="1508" y="142"/>
                  </a:cubicBezTo>
                  <a:cubicBezTo>
                    <a:pt x="1458" y="79"/>
                    <a:pt x="1401" y="30"/>
                    <a:pt x="1308" y="68"/>
                  </a:cubicBezTo>
                  <a:cubicBezTo>
                    <a:pt x="1251" y="93"/>
                    <a:pt x="1180" y="65"/>
                    <a:pt x="1139" y="46"/>
                  </a:cubicBezTo>
                  <a:cubicBezTo>
                    <a:pt x="1054" y="5"/>
                    <a:pt x="953" y="90"/>
                    <a:pt x="885" y="0"/>
                  </a:cubicBezTo>
                  <a:cubicBezTo>
                    <a:pt x="885" y="0"/>
                    <a:pt x="871" y="3"/>
                    <a:pt x="868" y="8"/>
                  </a:cubicBezTo>
                  <a:cubicBezTo>
                    <a:pt x="844" y="63"/>
                    <a:pt x="773" y="57"/>
                    <a:pt x="740" y="104"/>
                  </a:cubicBezTo>
                  <a:cubicBezTo>
                    <a:pt x="718" y="134"/>
                    <a:pt x="683" y="145"/>
                    <a:pt x="631" y="139"/>
                  </a:cubicBezTo>
                  <a:cubicBezTo>
                    <a:pt x="568" y="134"/>
                    <a:pt x="492" y="147"/>
                    <a:pt x="461" y="227"/>
                  </a:cubicBezTo>
                  <a:cubicBezTo>
                    <a:pt x="437" y="289"/>
                    <a:pt x="399" y="317"/>
                    <a:pt x="325" y="308"/>
                  </a:cubicBezTo>
                  <a:cubicBezTo>
                    <a:pt x="262" y="300"/>
                    <a:pt x="197" y="306"/>
                    <a:pt x="131" y="289"/>
                  </a:cubicBezTo>
                  <a:cubicBezTo>
                    <a:pt x="95" y="281"/>
                    <a:pt x="44" y="295"/>
                    <a:pt x="54" y="330"/>
                  </a:cubicBezTo>
                  <a:cubicBezTo>
                    <a:pt x="104" y="500"/>
                    <a:pt x="0" y="655"/>
                    <a:pt x="11" y="825"/>
                  </a:cubicBezTo>
                  <a:cubicBezTo>
                    <a:pt x="16" y="915"/>
                    <a:pt x="8" y="1005"/>
                    <a:pt x="44" y="1092"/>
                  </a:cubicBezTo>
                  <a:cubicBezTo>
                    <a:pt x="60" y="1133"/>
                    <a:pt x="76" y="1166"/>
                    <a:pt x="128" y="1161"/>
                  </a:cubicBezTo>
                  <a:cubicBezTo>
                    <a:pt x="175" y="1163"/>
                    <a:pt x="194" y="1188"/>
                    <a:pt x="191" y="1245"/>
                  </a:cubicBezTo>
                  <a:cubicBezTo>
                    <a:pt x="199" y="1278"/>
                    <a:pt x="153" y="1308"/>
                    <a:pt x="153" y="134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26"/>
            <p:cNvSpPr>
              <a:spLocks noChangeArrowheads="1"/>
            </p:cNvSpPr>
            <p:nvPr/>
          </p:nvSpPr>
          <p:spPr bwMode="auto">
            <a:xfrm>
              <a:off x="8551863" y="2257425"/>
              <a:ext cx="790575" cy="781050"/>
            </a:xfrm>
            <a:custGeom>
              <a:avLst/>
              <a:gdLst>
                <a:gd name="T0" fmla="*/ 716 w 2195"/>
                <a:gd name="T1" fmla="*/ 82 h 2169"/>
                <a:gd name="T2" fmla="*/ 691 w 2195"/>
                <a:gd name="T3" fmla="*/ 153 h 2169"/>
                <a:gd name="T4" fmla="*/ 628 w 2195"/>
                <a:gd name="T5" fmla="*/ 164 h 2169"/>
                <a:gd name="T6" fmla="*/ 505 w 2195"/>
                <a:gd name="T7" fmla="*/ 136 h 2169"/>
                <a:gd name="T8" fmla="*/ 385 w 2195"/>
                <a:gd name="T9" fmla="*/ 74 h 2169"/>
                <a:gd name="T10" fmla="*/ 271 w 2195"/>
                <a:gd name="T11" fmla="*/ 16 h 2169"/>
                <a:gd name="T12" fmla="*/ 148 w 2195"/>
                <a:gd name="T13" fmla="*/ 52 h 2169"/>
                <a:gd name="T14" fmla="*/ 88 w 2195"/>
                <a:gd name="T15" fmla="*/ 145 h 2169"/>
                <a:gd name="T16" fmla="*/ 77 w 2195"/>
                <a:gd name="T17" fmla="*/ 191 h 2169"/>
                <a:gd name="T18" fmla="*/ 68 w 2195"/>
                <a:gd name="T19" fmla="*/ 377 h 2169"/>
                <a:gd name="T20" fmla="*/ 385 w 2195"/>
                <a:gd name="T21" fmla="*/ 1144 h 2169"/>
                <a:gd name="T22" fmla="*/ 486 w 2195"/>
                <a:gd name="T23" fmla="*/ 1483 h 2169"/>
                <a:gd name="T24" fmla="*/ 508 w 2195"/>
                <a:gd name="T25" fmla="*/ 1548 h 2169"/>
                <a:gd name="T26" fmla="*/ 432 w 2195"/>
                <a:gd name="T27" fmla="*/ 1685 h 2169"/>
                <a:gd name="T28" fmla="*/ 219 w 2195"/>
                <a:gd name="T29" fmla="*/ 1786 h 2169"/>
                <a:gd name="T30" fmla="*/ 227 w 2195"/>
                <a:gd name="T31" fmla="*/ 1876 h 2169"/>
                <a:gd name="T32" fmla="*/ 478 w 2195"/>
                <a:gd name="T33" fmla="*/ 1985 h 2169"/>
                <a:gd name="T34" fmla="*/ 716 w 2195"/>
                <a:gd name="T35" fmla="*/ 2122 h 2169"/>
                <a:gd name="T36" fmla="*/ 869 w 2195"/>
                <a:gd name="T37" fmla="*/ 2149 h 2169"/>
                <a:gd name="T38" fmla="*/ 1106 w 2195"/>
                <a:gd name="T39" fmla="*/ 1942 h 2169"/>
                <a:gd name="T40" fmla="*/ 1322 w 2195"/>
                <a:gd name="T41" fmla="*/ 1961 h 2169"/>
                <a:gd name="T42" fmla="*/ 1371 w 2195"/>
                <a:gd name="T43" fmla="*/ 1999 h 2169"/>
                <a:gd name="T44" fmla="*/ 1838 w 2195"/>
                <a:gd name="T45" fmla="*/ 1876 h 2169"/>
                <a:gd name="T46" fmla="*/ 1934 w 2195"/>
                <a:gd name="T47" fmla="*/ 1740 h 2169"/>
                <a:gd name="T48" fmla="*/ 1904 w 2195"/>
                <a:gd name="T49" fmla="*/ 1518 h 2169"/>
                <a:gd name="T50" fmla="*/ 1937 w 2195"/>
                <a:gd name="T51" fmla="*/ 1461 h 2169"/>
                <a:gd name="T52" fmla="*/ 1975 w 2195"/>
                <a:gd name="T53" fmla="*/ 1267 h 2169"/>
                <a:gd name="T54" fmla="*/ 1980 w 2195"/>
                <a:gd name="T55" fmla="*/ 1158 h 2169"/>
                <a:gd name="T56" fmla="*/ 2166 w 2195"/>
                <a:gd name="T57" fmla="*/ 953 h 2169"/>
                <a:gd name="T58" fmla="*/ 2180 w 2195"/>
                <a:gd name="T59" fmla="*/ 874 h 2169"/>
                <a:gd name="T60" fmla="*/ 2065 w 2195"/>
                <a:gd name="T61" fmla="*/ 781 h 2169"/>
                <a:gd name="T62" fmla="*/ 2060 w 2195"/>
                <a:gd name="T63" fmla="*/ 568 h 2169"/>
                <a:gd name="T64" fmla="*/ 1811 w 2195"/>
                <a:gd name="T65" fmla="*/ 587 h 2169"/>
                <a:gd name="T66" fmla="*/ 1653 w 2195"/>
                <a:gd name="T67" fmla="*/ 497 h 2169"/>
                <a:gd name="T68" fmla="*/ 1568 w 2195"/>
                <a:gd name="T69" fmla="*/ 431 h 2169"/>
                <a:gd name="T70" fmla="*/ 1292 w 2195"/>
                <a:gd name="T71" fmla="*/ 284 h 2169"/>
                <a:gd name="T72" fmla="*/ 1207 w 2195"/>
                <a:gd name="T73" fmla="*/ 240 h 2169"/>
                <a:gd name="T74" fmla="*/ 1027 w 2195"/>
                <a:gd name="T75" fmla="*/ 224 h 2169"/>
                <a:gd name="T76" fmla="*/ 855 w 2195"/>
                <a:gd name="T77" fmla="*/ 115 h 2169"/>
                <a:gd name="T78" fmla="*/ 817 w 2195"/>
                <a:gd name="T79" fmla="*/ 79 h 2169"/>
                <a:gd name="T80" fmla="*/ 675 w 2195"/>
                <a:gd name="T81" fmla="*/ 5 h 2169"/>
                <a:gd name="T82" fmla="*/ 716 w 2195"/>
                <a:gd name="T83" fmla="*/ 82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95" h="2169">
                  <a:moveTo>
                    <a:pt x="716" y="82"/>
                  </a:moveTo>
                  <a:cubicBezTo>
                    <a:pt x="727" y="109"/>
                    <a:pt x="716" y="134"/>
                    <a:pt x="691" y="153"/>
                  </a:cubicBezTo>
                  <a:cubicBezTo>
                    <a:pt x="672" y="169"/>
                    <a:pt x="639" y="183"/>
                    <a:pt x="628" y="164"/>
                  </a:cubicBezTo>
                  <a:cubicBezTo>
                    <a:pt x="593" y="109"/>
                    <a:pt x="546" y="131"/>
                    <a:pt x="505" y="136"/>
                  </a:cubicBezTo>
                  <a:cubicBezTo>
                    <a:pt x="451" y="142"/>
                    <a:pt x="410" y="131"/>
                    <a:pt x="385" y="74"/>
                  </a:cubicBezTo>
                  <a:cubicBezTo>
                    <a:pt x="363" y="25"/>
                    <a:pt x="306" y="0"/>
                    <a:pt x="271" y="16"/>
                  </a:cubicBezTo>
                  <a:cubicBezTo>
                    <a:pt x="230" y="35"/>
                    <a:pt x="187" y="39"/>
                    <a:pt x="148" y="52"/>
                  </a:cubicBezTo>
                  <a:cubicBezTo>
                    <a:pt x="110" y="66"/>
                    <a:pt x="6" y="46"/>
                    <a:pt x="88" y="145"/>
                  </a:cubicBezTo>
                  <a:cubicBezTo>
                    <a:pt x="93" y="153"/>
                    <a:pt x="88" y="183"/>
                    <a:pt x="77" y="191"/>
                  </a:cubicBezTo>
                  <a:cubicBezTo>
                    <a:pt x="0" y="251"/>
                    <a:pt x="36" y="298"/>
                    <a:pt x="68" y="377"/>
                  </a:cubicBezTo>
                  <a:cubicBezTo>
                    <a:pt x="175" y="634"/>
                    <a:pt x="306" y="877"/>
                    <a:pt x="385" y="1144"/>
                  </a:cubicBezTo>
                  <a:cubicBezTo>
                    <a:pt x="418" y="1256"/>
                    <a:pt x="486" y="1360"/>
                    <a:pt x="486" y="1483"/>
                  </a:cubicBezTo>
                  <a:cubicBezTo>
                    <a:pt x="486" y="1505"/>
                    <a:pt x="500" y="1527"/>
                    <a:pt x="508" y="1548"/>
                  </a:cubicBezTo>
                  <a:cubicBezTo>
                    <a:pt x="535" y="1633"/>
                    <a:pt x="516" y="1660"/>
                    <a:pt x="432" y="1685"/>
                  </a:cubicBezTo>
                  <a:cubicBezTo>
                    <a:pt x="355" y="1707"/>
                    <a:pt x="281" y="1734"/>
                    <a:pt x="219" y="1786"/>
                  </a:cubicBezTo>
                  <a:cubicBezTo>
                    <a:pt x="169" y="1827"/>
                    <a:pt x="153" y="1849"/>
                    <a:pt x="227" y="1876"/>
                  </a:cubicBezTo>
                  <a:cubicBezTo>
                    <a:pt x="312" y="1909"/>
                    <a:pt x="399" y="1942"/>
                    <a:pt x="478" y="1985"/>
                  </a:cubicBezTo>
                  <a:cubicBezTo>
                    <a:pt x="557" y="2029"/>
                    <a:pt x="656" y="2035"/>
                    <a:pt x="716" y="2122"/>
                  </a:cubicBezTo>
                  <a:cubicBezTo>
                    <a:pt x="738" y="2155"/>
                    <a:pt x="852" y="2168"/>
                    <a:pt x="869" y="2149"/>
                  </a:cubicBezTo>
                  <a:cubicBezTo>
                    <a:pt x="937" y="2065"/>
                    <a:pt x="1030" y="2015"/>
                    <a:pt x="1106" y="1942"/>
                  </a:cubicBezTo>
                  <a:cubicBezTo>
                    <a:pt x="1202" y="1849"/>
                    <a:pt x="1251" y="1854"/>
                    <a:pt x="1322" y="1961"/>
                  </a:cubicBezTo>
                  <a:cubicBezTo>
                    <a:pt x="1336" y="1983"/>
                    <a:pt x="1341" y="2007"/>
                    <a:pt x="1371" y="1999"/>
                  </a:cubicBezTo>
                  <a:cubicBezTo>
                    <a:pt x="1530" y="1966"/>
                    <a:pt x="1699" y="1980"/>
                    <a:pt x="1838" y="1876"/>
                  </a:cubicBezTo>
                  <a:cubicBezTo>
                    <a:pt x="1888" y="1838"/>
                    <a:pt x="1956" y="1786"/>
                    <a:pt x="1934" y="1740"/>
                  </a:cubicBezTo>
                  <a:cubicBezTo>
                    <a:pt x="1899" y="1663"/>
                    <a:pt x="1942" y="1587"/>
                    <a:pt x="1904" y="1518"/>
                  </a:cubicBezTo>
                  <a:cubicBezTo>
                    <a:pt x="1893" y="1502"/>
                    <a:pt x="1912" y="1469"/>
                    <a:pt x="1937" y="1461"/>
                  </a:cubicBezTo>
                  <a:cubicBezTo>
                    <a:pt x="2038" y="1415"/>
                    <a:pt x="2027" y="1349"/>
                    <a:pt x="1975" y="1267"/>
                  </a:cubicBezTo>
                  <a:cubicBezTo>
                    <a:pt x="1956" y="1237"/>
                    <a:pt x="1929" y="1188"/>
                    <a:pt x="1980" y="1158"/>
                  </a:cubicBezTo>
                  <a:cubicBezTo>
                    <a:pt x="2065" y="1111"/>
                    <a:pt x="2084" y="1005"/>
                    <a:pt x="2166" y="953"/>
                  </a:cubicBezTo>
                  <a:cubicBezTo>
                    <a:pt x="2194" y="937"/>
                    <a:pt x="2188" y="871"/>
                    <a:pt x="2180" y="874"/>
                  </a:cubicBezTo>
                  <a:cubicBezTo>
                    <a:pt x="2103" y="885"/>
                    <a:pt x="2101" y="814"/>
                    <a:pt x="2065" y="781"/>
                  </a:cubicBezTo>
                  <a:cubicBezTo>
                    <a:pt x="1978" y="696"/>
                    <a:pt x="1978" y="683"/>
                    <a:pt x="2060" y="568"/>
                  </a:cubicBezTo>
                  <a:cubicBezTo>
                    <a:pt x="1970" y="595"/>
                    <a:pt x="1888" y="576"/>
                    <a:pt x="1811" y="587"/>
                  </a:cubicBezTo>
                  <a:cubicBezTo>
                    <a:pt x="1716" y="601"/>
                    <a:pt x="1664" y="587"/>
                    <a:pt x="1653" y="497"/>
                  </a:cubicBezTo>
                  <a:cubicBezTo>
                    <a:pt x="1644" y="437"/>
                    <a:pt x="1614" y="440"/>
                    <a:pt x="1568" y="431"/>
                  </a:cubicBezTo>
                  <a:cubicBezTo>
                    <a:pt x="1461" y="412"/>
                    <a:pt x="1363" y="363"/>
                    <a:pt x="1292" y="284"/>
                  </a:cubicBezTo>
                  <a:cubicBezTo>
                    <a:pt x="1265" y="254"/>
                    <a:pt x="1246" y="246"/>
                    <a:pt x="1207" y="240"/>
                  </a:cubicBezTo>
                  <a:cubicBezTo>
                    <a:pt x="1145" y="229"/>
                    <a:pt x="1054" y="268"/>
                    <a:pt x="1027" y="224"/>
                  </a:cubicBezTo>
                  <a:cubicBezTo>
                    <a:pt x="983" y="150"/>
                    <a:pt x="910" y="156"/>
                    <a:pt x="855" y="115"/>
                  </a:cubicBezTo>
                  <a:cubicBezTo>
                    <a:pt x="841" y="104"/>
                    <a:pt x="822" y="93"/>
                    <a:pt x="817" y="79"/>
                  </a:cubicBezTo>
                  <a:cubicBezTo>
                    <a:pt x="795" y="22"/>
                    <a:pt x="743" y="22"/>
                    <a:pt x="675" y="5"/>
                  </a:cubicBezTo>
                  <a:cubicBezTo>
                    <a:pt x="694" y="41"/>
                    <a:pt x="708" y="60"/>
                    <a:pt x="716" y="82"/>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 name="Freeform 27"/>
            <p:cNvSpPr>
              <a:spLocks noChangeArrowheads="1"/>
            </p:cNvSpPr>
            <p:nvPr/>
          </p:nvSpPr>
          <p:spPr bwMode="auto">
            <a:xfrm>
              <a:off x="10498138" y="846138"/>
              <a:ext cx="846137" cy="852487"/>
            </a:xfrm>
            <a:custGeom>
              <a:avLst/>
              <a:gdLst>
                <a:gd name="T0" fmla="*/ 2264 w 2350"/>
                <a:gd name="T1" fmla="*/ 1562 h 2366"/>
                <a:gd name="T2" fmla="*/ 2078 w 2350"/>
                <a:gd name="T3" fmla="*/ 1360 h 2366"/>
                <a:gd name="T4" fmla="*/ 2048 w 2350"/>
                <a:gd name="T5" fmla="*/ 1319 h 2366"/>
                <a:gd name="T6" fmla="*/ 2029 w 2350"/>
                <a:gd name="T7" fmla="*/ 975 h 2366"/>
                <a:gd name="T8" fmla="*/ 2068 w 2350"/>
                <a:gd name="T9" fmla="*/ 44 h 2366"/>
                <a:gd name="T10" fmla="*/ 2035 w 2350"/>
                <a:gd name="T11" fmla="*/ 6 h 2366"/>
                <a:gd name="T12" fmla="*/ 1680 w 2350"/>
                <a:gd name="T13" fmla="*/ 150 h 2366"/>
                <a:gd name="T14" fmla="*/ 1390 w 2350"/>
                <a:gd name="T15" fmla="*/ 292 h 2366"/>
                <a:gd name="T16" fmla="*/ 1338 w 2350"/>
                <a:gd name="T17" fmla="*/ 287 h 2366"/>
                <a:gd name="T18" fmla="*/ 1084 w 2350"/>
                <a:gd name="T19" fmla="*/ 396 h 2366"/>
                <a:gd name="T20" fmla="*/ 915 w 2350"/>
                <a:gd name="T21" fmla="*/ 481 h 2366"/>
                <a:gd name="T22" fmla="*/ 855 w 2350"/>
                <a:gd name="T23" fmla="*/ 511 h 2366"/>
                <a:gd name="T24" fmla="*/ 713 w 2350"/>
                <a:gd name="T25" fmla="*/ 680 h 2366"/>
                <a:gd name="T26" fmla="*/ 385 w 2350"/>
                <a:gd name="T27" fmla="*/ 915 h 2366"/>
                <a:gd name="T28" fmla="*/ 199 w 2350"/>
                <a:gd name="T29" fmla="*/ 1101 h 2366"/>
                <a:gd name="T30" fmla="*/ 63 w 2350"/>
                <a:gd name="T31" fmla="*/ 1229 h 2366"/>
                <a:gd name="T32" fmla="*/ 46 w 2350"/>
                <a:gd name="T33" fmla="*/ 1317 h 2366"/>
                <a:gd name="T34" fmla="*/ 267 w 2350"/>
                <a:gd name="T35" fmla="*/ 1448 h 2366"/>
                <a:gd name="T36" fmla="*/ 303 w 2350"/>
                <a:gd name="T37" fmla="*/ 1469 h 2366"/>
                <a:gd name="T38" fmla="*/ 552 w 2350"/>
                <a:gd name="T39" fmla="*/ 1707 h 2366"/>
                <a:gd name="T40" fmla="*/ 1081 w 2350"/>
                <a:gd name="T41" fmla="*/ 2245 h 2366"/>
                <a:gd name="T42" fmla="*/ 1139 w 2350"/>
                <a:gd name="T43" fmla="*/ 2278 h 2366"/>
                <a:gd name="T44" fmla="*/ 1417 w 2350"/>
                <a:gd name="T45" fmla="*/ 2365 h 2366"/>
                <a:gd name="T46" fmla="*/ 1513 w 2350"/>
                <a:gd name="T47" fmla="*/ 2182 h 2366"/>
                <a:gd name="T48" fmla="*/ 1622 w 2350"/>
                <a:gd name="T49" fmla="*/ 1980 h 2366"/>
                <a:gd name="T50" fmla="*/ 1915 w 2350"/>
                <a:gd name="T51" fmla="*/ 1784 h 2366"/>
                <a:gd name="T52" fmla="*/ 2136 w 2350"/>
                <a:gd name="T53" fmla="*/ 1661 h 2366"/>
                <a:gd name="T54" fmla="*/ 2278 w 2350"/>
                <a:gd name="T55" fmla="*/ 1732 h 2366"/>
                <a:gd name="T56" fmla="*/ 2264 w 2350"/>
                <a:gd name="T57" fmla="*/ 1562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0" h="2366">
                  <a:moveTo>
                    <a:pt x="2264" y="1562"/>
                  </a:moveTo>
                  <a:cubicBezTo>
                    <a:pt x="2199" y="1499"/>
                    <a:pt x="2139" y="1428"/>
                    <a:pt x="2078" y="1360"/>
                  </a:cubicBezTo>
                  <a:cubicBezTo>
                    <a:pt x="2068" y="1347"/>
                    <a:pt x="2048" y="1333"/>
                    <a:pt x="2048" y="1319"/>
                  </a:cubicBezTo>
                  <a:cubicBezTo>
                    <a:pt x="2040" y="1205"/>
                    <a:pt x="2010" y="1084"/>
                    <a:pt x="2029" y="975"/>
                  </a:cubicBezTo>
                  <a:cubicBezTo>
                    <a:pt x="2084" y="667"/>
                    <a:pt x="2040" y="355"/>
                    <a:pt x="2068" y="44"/>
                  </a:cubicBezTo>
                  <a:cubicBezTo>
                    <a:pt x="2070" y="22"/>
                    <a:pt x="2068" y="0"/>
                    <a:pt x="2035" y="6"/>
                  </a:cubicBezTo>
                  <a:cubicBezTo>
                    <a:pt x="1906" y="27"/>
                    <a:pt x="1786" y="63"/>
                    <a:pt x="1680" y="150"/>
                  </a:cubicBezTo>
                  <a:cubicBezTo>
                    <a:pt x="1598" y="216"/>
                    <a:pt x="1472" y="216"/>
                    <a:pt x="1390" y="292"/>
                  </a:cubicBezTo>
                  <a:cubicBezTo>
                    <a:pt x="1382" y="301"/>
                    <a:pt x="1357" y="287"/>
                    <a:pt x="1338" y="287"/>
                  </a:cubicBezTo>
                  <a:cubicBezTo>
                    <a:pt x="1237" y="287"/>
                    <a:pt x="1153" y="336"/>
                    <a:pt x="1084" y="396"/>
                  </a:cubicBezTo>
                  <a:cubicBezTo>
                    <a:pt x="1032" y="443"/>
                    <a:pt x="994" y="497"/>
                    <a:pt x="915" y="481"/>
                  </a:cubicBezTo>
                  <a:cubicBezTo>
                    <a:pt x="888" y="475"/>
                    <a:pt x="874" y="494"/>
                    <a:pt x="855" y="511"/>
                  </a:cubicBezTo>
                  <a:cubicBezTo>
                    <a:pt x="797" y="560"/>
                    <a:pt x="765" y="628"/>
                    <a:pt x="713" y="680"/>
                  </a:cubicBezTo>
                  <a:cubicBezTo>
                    <a:pt x="617" y="776"/>
                    <a:pt x="483" y="817"/>
                    <a:pt x="385" y="915"/>
                  </a:cubicBezTo>
                  <a:cubicBezTo>
                    <a:pt x="325" y="978"/>
                    <a:pt x="243" y="1013"/>
                    <a:pt x="199" y="1101"/>
                  </a:cubicBezTo>
                  <a:cubicBezTo>
                    <a:pt x="175" y="1153"/>
                    <a:pt x="131" y="1210"/>
                    <a:pt x="63" y="1229"/>
                  </a:cubicBezTo>
                  <a:cubicBezTo>
                    <a:pt x="0" y="1248"/>
                    <a:pt x="16" y="1295"/>
                    <a:pt x="46" y="1317"/>
                  </a:cubicBezTo>
                  <a:cubicBezTo>
                    <a:pt x="115" y="1366"/>
                    <a:pt x="158" y="1461"/>
                    <a:pt x="267" y="1448"/>
                  </a:cubicBezTo>
                  <a:cubicBezTo>
                    <a:pt x="278" y="1445"/>
                    <a:pt x="295" y="1459"/>
                    <a:pt x="303" y="1469"/>
                  </a:cubicBezTo>
                  <a:cubicBezTo>
                    <a:pt x="374" y="1562"/>
                    <a:pt x="475" y="1614"/>
                    <a:pt x="552" y="1707"/>
                  </a:cubicBezTo>
                  <a:cubicBezTo>
                    <a:pt x="710" y="1901"/>
                    <a:pt x="915" y="2057"/>
                    <a:pt x="1081" y="2245"/>
                  </a:cubicBezTo>
                  <a:cubicBezTo>
                    <a:pt x="1098" y="2261"/>
                    <a:pt x="1112" y="2289"/>
                    <a:pt x="1139" y="2278"/>
                  </a:cubicBezTo>
                  <a:cubicBezTo>
                    <a:pt x="1254" y="2234"/>
                    <a:pt x="1344" y="2275"/>
                    <a:pt x="1417" y="2365"/>
                  </a:cubicBezTo>
                  <a:cubicBezTo>
                    <a:pt x="1524" y="2237"/>
                    <a:pt x="1524" y="2237"/>
                    <a:pt x="1513" y="2182"/>
                  </a:cubicBezTo>
                  <a:cubicBezTo>
                    <a:pt x="1497" y="2081"/>
                    <a:pt x="1529" y="2018"/>
                    <a:pt x="1622" y="1980"/>
                  </a:cubicBezTo>
                  <a:cubicBezTo>
                    <a:pt x="1734" y="1936"/>
                    <a:pt x="1827" y="1860"/>
                    <a:pt x="1915" y="1784"/>
                  </a:cubicBezTo>
                  <a:cubicBezTo>
                    <a:pt x="1980" y="1726"/>
                    <a:pt x="2059" y="1696"/>
                    <a:pt x="2136" y="1661"/>
                  </a:cubicBezTo>
                  <a:cubicBezTo>
                    <a:pt x="2207" y="1631"/>
                    <a:pt x="2234" y="1710"/>
                    <a:pt x="2278" y="1732"/>
                  </a:cubicBezTo>
                  <a:cubicBezTo>
                    <a:pt x="2349" y="1669"/>
                    <a:pt x="2322" y="1617"/>
                    <a:pt x="2264" y="1562"/>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 name="Freeform 28"/>
            <p:cNvSpPr>
              <a:spLocks noChangeArrowheads="1"/>
            </p:cNvSpPr>
            <p:nvPr/>
          </p:nvSpPr>
          <p:spPr bwMode="auto">
            <a:xfrm>
              <a:off x="9609138" y="1571625"/>
              <a:ext cx="760412" cy="817563"/>
            </a:xfrm>
            <a:custGeom>
              <a:avLst/>
              <a:gdLst>
                <a:gd name="T0" fmla="*/ 2027 w 2113"/>
                <a:gd name="T1" fmla="*/ 1536 h 2272"/>
                <a:gd name="T2" fmla="*/ 1964 w 2113"/>
                <a:gd name="T3" fmla="*/ 1129 h 2272"/>
                <a:gd name="T4" fmla="*/ 1981 w 2113"/>
                <a:gd name="T5" fmla="*/ 1080 h 2272"/>
                <a:gd name="T6" fmla="*/ 1956 w 2113"/>
                <a:gd name="T7" fmla="*/ 865 h 2272"/>
                <a:gd name="T8" fmla="*/ 1852 w 2113"/>
                <a:gd name="T9" fmla="*/ 693 h 2272"/>
                <a:gd name="T10" fmla="*/ 1653 w 2113"/>
                <a:gd name="T11" fmla="*/ 581 h 2272"/>
                <a:gd name="T12" fmla="*/ 1519 w 2113"/>
                <a:gd name="T13" fmla="*/ 529 h 2272"/>
                <a:gd name="T14" fmla="*/ 1451 w 2113"/>
                <a:gd name="T15" fmla="*/ 527 h 2272"/>
                <a:gd name="T16" fmla="*/ 1035 w 2113"/>
                <a:gd name="T17" fmla="*/ 418 h 2272"/>
                <a:gd name="T18" fmla="*/ 852 w 2113"/>
                <a:gd name="T19" fmla="*/ 235 h 2272"/>
                <a:gd name="T20" fmla="*/ 552 w 2113"/>
                <a:gd name="T21" fmla="*/ 35 h 2272"/>
                <a:gd name="T22" fmla="*/ 489 w 2113"/>
                <a:gd name="T23" fmla="*/ 16 h 2272"/>
                <a:gd name="T24" fmla="*/ 486 w 2113"/>
                <a:gd name="T25" fmla="*/ 82 h 2272"/>
                <a:gd name="T26" fmla="*/ 530 w 2113"/>
                <a:gd name="T27" fmla="*/ 144 h 2272"/>
                <a:gd name="T28" fmla="*/ 560 w 2113"/>
                <a:gd name="T29" fmla="*/ 226 h 2272"/>
                <a:gd name="T30" fmla="*/ 421 w 2113"/>
                <a:gd name="T31" fmla="*/ 491 h 2272"/>
                <a:gd name="T32" fmla="*/ 385 w 2113"/>
                <a:gd name="T33" fmla="*/ 508 h 2272"/>
                <a:gd name="T34" fmla="*/ 279 w 2113"/>
                <a:gd name="T35" fmla="*/ 540 h 2272"/>
                <a:gd name="T36" fmla="*/ 167 w 2113"/>
                <a:gd name="T37" fmla="*/ 606 h 2272"/>
                <a:gd name="T38" fmla="*/ 47 w 2113"/>
                <a:gd name="T39" fmla="*/ 805 h 2272"/>
                <a:gd name="T40" fmla="*/ 120 w 2113"/>
                <a:gd name="T41" fmla="*/ 975 h 2272"/>
                <a:gd name="T42" fmla="*/ 186 w 2113"/>
                <a:gd name="T43" fmla="*/ 1039 h 2272"/>
                <a:gd name="T44" fmla="*/ 227 w 2113"/>
                <a:gd name="T45" fmla="*/ 1110 h 2272"/>
                <a:gd name="T46" fmla="*/ 249 w 2113"/>
                <a:gd name="T47" fmla="*/ 1255 h 2272"/>
                <a:gd name="T48" fmla="*/ 320 w 2113"/>
                <a:gd name="T49" fmla="*/ 1413 h 2272"/>
                <a:gd name="T50" fmla="*/ 432 w 2113"/>
                <a:gd name="T51" fmla="*/ 1547 h 2272"/>
                <a:gd name="T52" fmla="*/ 555 w 2113"/>
                <a:gd name="T53" fmla="*/ 1736 h 2272"/>
                <a:gd name="T54" fmla="*/ 555 w 2113"/>
                <a:gd name="T55" fmla="*/ 2126 h 2272"/>
                <a:gd name="T56" fmla="*/ 691 w 2113"/>
                <a:gd name="T57" fmla="*/ 2203 h 2272"/>
                <a:gd name="T58" fmla="*/ 795 w 2113"/>
                <a:gd name="T59" fmla="*/ 2205 h 2272"/>
                <a:gd name="T60" fmla="*/ 948 w 2113"/>
                <a:gd name="T61" fmla="*/ 2252 h 2272"/>
                <a:gd name="T62" fmla="*/ 1134 w 2113"/>
                <a:gd name="T63" fmla="*/ 2252 h 2272"/>
                <a:gd name="T64" fmla="*/ 1202 w 2113"/>
                <a:gd name="T65" fmla="*/ 2222 h 2272"/>
                <a:gd name="T66" fmla="*/ 1341 w 2113"/>
                <a:gd name="T67" fmla="*/ 2044 h 2272"/>
                <a:gd name="T68" fmla="*/ 1423 w 2113"/>
                <a:gd name="T69" fmla="*/ 2003 h 2272"/>
                <a:gd name="T70" fmla="*/ 1705 w 2113"/>
                <a:gd name="T71" fmla="*/ 1818 h 2272"/>
                <a:gd name="T72" fmla="*/ 1920 w 2113"/>
                <a:gd name="T73" fmla="*/ 1747 h 2272"/>
                <a:gd name="T74" fmla="*/ 1959 w 2113"/>
                <a:gd name="T75" fmla="*/ 1749 h 2272"/>
                <a:gd name="T76" fmla="*/ 2112 w 2113"/>
                <a:gd name="T77" fmla="*/ 1580 h 2272"/>
                <a:gd name="T78" fmla="*/ 2027 w 2113"/>
                <a:gd name="T79" fmla="*/ 1536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13" h="2272">
                  <a:moveTo>
                    <a:pt x="2027" y="1536"/>
                  </a:moveTo>
                  <a:cubicBezTo>
                    <a:pt x="1989" y="1405"/>
                    <a:pt x="2016" y="1260"/>
                    <a:pt x="1964" y="1129"/>
                  </a:cubicBezTo>
                  <a:cubicBezTo>
                    <a:pt x="1959" y="1116"/>
                    <a:pt x="1972" y="1097"/>
                    <a:pt x="1981" y="1080"/>
                  </a:cubicBezTo>
                  <a:cubicBezTo>
                    <a:pt x="2008" y="1005"/>
                    <a:pt x="1997" y="936"/>
                    <a:pt x="1956" y="865"/>
                  </a:cubicBezTo>
                  <a:cubicBezTo>
                    <a:pt x="1923" y="808"/>
                    <a:pt x="1877" y="759"/>
                    <a:pt x="1852" y="693"/>
                  </a:cubicBezTo>
                  <a:cubicBezTo>
                    <a:pt x="1809" y="576"/>
                    <a:pt x="1781" y="568"/>
                    <a:pt x="1653" y="581"/>
                  </a:cubicBezTo>
                  <a:cubicBezTo>
                    <a:pt x="1601" y="587"/>
                    <a:pt x="1549" y="598"/>
                    <a:pt x="1519" y="529"/>
                  </a:cubicBezTo>
                  <a:cubicBezTo>
                    <a:pt x="1505" y="497"/>
                    <a:pt x="1475" y="516"/>
                    <a:pt x="1451" y="527"/>
                  </a:cubicBezTo>
                  <a:cubicBezTo>
                    <a:pt x="1311" y="590"/>
                    <a:pt x="1106" y="540"/>
                    <a:pt x="1035" y="418"/>
                  </a:cubicBezTo>
                  <a:cubicBezTo>
                    <a:pt x="989" y="336"/>
                    <a:pt x="918" y="289"/>
                    <a:pt x="852" y="235"/>
                  </a:cubicBezTo>
                  <a:cubicBezTo>
                    <a:pt x="760" y="155"/>
                    <a:pt x="642" y="120"/>
                    <a:pt x="552" y="35"/>
                  </a:cubicBezTo>
                  <a:cubicBezTo>
                    <a:pt x="533" y="19"/>
                    <a:pt x="511" y="0"/>
                    <a:pt x="489" y="16"/>
                  </a:cubicBezTo>
                  <a:cubicBezTo>
                    <a:pt x="470" y="32"/>
                    <a:pt x="478" y="62"/>
                    <a:pt x="486" y="82"/>
                  </a:cubicBezTo>
                  <a:cubicBezTo>
                    <a:pt x="495" y="103"/>
                    <a:pt x="500" y="128"/>
                    <a:pt x="530" y="144"/>
                  </a:cubicBezTo>
                  <a:cubicBezTo>
                    <a:pt x="560" y="158"/>
                    <a:pt x="560" y="188"/>
                    <a:pt x="560" y="226"/>
                  </a:cubicBezTo>
                  <a:cubicBezTo>
                    <a:pt x="555" y="338"/>
                    <a:pt x="432" y="385"/>
                    <a:pt x="421" y="491"/>
                  </a:cubicBezTo>
                  <a:cubicBezTo>
                    <a:pt x="421" y="499"/>
                    <a:pt x="391" y="513"/>
                    <a:pt x="385" y="508"/>
                  </a:cubicBezTo>
                  <a:cubicBezTo>
                    <a:pt x="333" y="475"/>
                    <a:pt x="314" y="527"/>
                    <a:pt x="279" y="540"/>
                  </a:cubicBezTo>
                  <a:cubicBezTo>
                    <a:pt x="238" y="560"/>
                    <a:pt x="216" y="600"/>
                    <a:pt x="167" y="606"/>
                  </a:cubicBezTo>
                  <a:cubicBezTo>
                    <a:pt x="60" y="620"/>
                    <a:pt x="0" y="710"/>
                    <a:pt x="47" y="805"/>
                  </a:cubicBezTo>
                  <a:cubicBezTo>
                    <a:pt x="74" y="860"/>
                    <a:pt x="96" y="917"/>
                    <a:pt x="120" y="975"/>
                  </a:cubicBezTo>
                  <a:cubicBezTo>
                    <a:pt x="134" y="1005"/>
                    <a:pt x="148" y="1032"/>
                    <a:pt x="186" y="1039"/>
                  </a:cubicBezTo>
                  <a:cubicBezTo>
                    <a:pt x="224" y="1047"/>
                    <a:pt x="246" y="1080"/>
                    <a:pt x="227" y="1110"/>
                  </a:cubicBezTo>
                  <a:cubicBezTo>
                    <a:pt x="186" y="1170"/>
                    <a:pt x="227" y="1214"/>
                    <a:pt x="249" y="1255"/>
                  </a:cubicBezTo>
                  <a:cubicBezTo>
                    <a:pt x="279" y="1307"/>
                    <a:pt x="298" y="1361"/>
                    <a:pt x="320" y="1413"/>
                  </a:cubicBezTo>
                  <a:cubicBezTo>
                    <a:pt x="344" y="1471"/>
                    <a:pt x="380" y="1506"/>
                    <a:pt x="432" y="1547"/>
                  </a:cubicBezTo>
                  <a:cubicBezTo>
                    <a:pt x="486" y="1591"/>
                    <a:pt x="560" y="1640"/>
                    <a:pt x="555" y="1736"/>
                  </a:cubicBezTo>
                  <a:cubicBezTo>
                    <a:pt x="549" y="1867"/>
                    <a:pt x="552" y="1998"/>
                    <a:pt x="555" y="2126"/>
                  </a:cubicBezTo>
                  <a:cubicBezTo>
                    <a:pt x="557" y="2260"/>
                    <a:pt x="579" y="2271"/>
                    <a:pt x="691" y="2203"/>
                  </a:cubicBezTo>
                  <a:cubicBezTo>
                    <a:pt x="730" y="2178"/>
                    <a:pt x="768" y="2173"/>
                    <a:pt x="795" y="2205"/>
                  </a:cubicBezTo>
                  <a:cubicBezTo>
                    <a:pt x="839" y="2257"/>
                    <a:pt x="893" y="2252"/>
                    <a:pt x="948" y="2252"/>
                  </a:cubicBezTo>
                  <a:cubicBezTo>
                    <a:pt x="1011" y="2252"/>
                    <a:pt x="1071" y="2238"/>
                    <a:pt x="1134" y="2252"/>
                  </a:cubicBezTo>
                  <a:cubicBezTo>
                    <a:pt x="1164" y="2260"/>
                    <a:pt x="1199" y="2241"/>
                    <a:pt x="1202" y="2222"/>
                  </a:cubicBezTo>
                  <a:cubicBezTo>
                    <a:pt x="1218" y="2137"/>
                    <a:pt x="1309" y="2113"/>
                    <a:pt x="1341" y="2044"/>
                  </a:cubicBezTo>
                  <a:cubicBezTo>
                    <a:pt x="1358" y="2011"/>
                    <a:pt x="1388" y="2006"/>
                    <a:pt x="1423" y="2003"/>
                  </a:cubicBezTo>
                  <a:cubicBezTo>
                    <a:pt x="1549" y="1992"/>
                    <a:pt x="1631" y="1899"/>
                    <a:pt x="1705" y="1818"/>
                  </a:cubicBezTo>
                  <a:cubicBezTo>
                    <a:pt x="1776" y="1741"/>
                    <a:pt x="1819" y="1708"/>
                    <a:pt x="1920" y="1747"/>
                  </a:cubicBezTo>
                  <a:cubicBezTo>
                    <a:pt x="1931" y="1752"/>
                    <a:pt x="1948" y="1782"/>
                    <a:pt x="1959" y="1749"/>
                  </a:cubicBezTo>
                  <a:cubicBezTo>
                    <a:pt x="1983" y="1673"/>
                    <a:pt x="2071" y="1659"/>
                    <a:pt x="2112" y="1580"/>
                  </a:cubicBezTo>
                  <a:cubicBezTo>
                    <a:pt x="2071" y="1580"/>
                    <a:pt x="2038" y="1572"/>
                    <a:pt x="2027" y="153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 name="Freeform 29"/>
            <p:cNvSpPr>
              <a:spLocks noChangeArrowheads="1"/>
            </p:cNvSpPr>
            <p:nvPr/>
          </p:nvSpPr>
          <p:spPr bwMode="auto">
            <a:xfrm>
              <a:off x="7212013" y="2647950"/>
              <a:ext cx="685800" cy="823913"/>
            </a:xfrm>
            <a:custGeom>
              <a:avLst/>
              <a:gdLst>
                <a:gd name="T0" fmla="*/ 210 w 1905"/>
                <a:gd name="T1" fmla="*/ 2280 h 2287"/>
                <a:gd name="T2" fmla="*/ 929 w 1905"/>
                <a:gd name="T3" fmla="*/ 2256 h 2287"/>
                <a:gd name="T4" fmla="*/ 1773 w 1905"/>
                <a:gd name="T5" fmla="*/ 2242 h 2287"/>
                <a:gd name="T6" fmla="*/ 1838 w 1905"/>
                <a:gd name="T7" fmla="*/ 2198 h 2287"/>
                <a:gd name="T8" fmla="*/ 1797 w 1905"/>
                <a:gd name="T9" fmla="*/ 2130 h 2287"/>
                <a:gd name="T10" fmla="*/ 1699 w 1905"/>
                <a:gd name="T11" fmla="*/ 1955 h 2287"/>
                <a:gd name="T12" fmla="*/ 1614 w 1905"/>
                <a:gd name="T13" fmla="*/ 1641 h 2287"/>
                <a:gd name="T14" fmla="*/ 1642 w 1905"/>
                <a:gd name="T15" fmla="*/ 1434 h 2287"/>
                <a:gd name="T16" fmla="*/ 1664 w 1905"/>
                <a:gd name="T17" fmla="*/ 1390 h 2287"/>
                <a:gd name="T18" fmla="*/ 1699 w 1905"/>
                <a:gd name="T19" fmla="*/ 1218 h 2287"/>
                <a:gd name="T20" fmla="*/ 1890 w 1905"/>
                <a:gd name="T21" fmla="*/ 830 h 2287"/>
                <a:gd name="T22" fmla="*/ 1890 w 1905"/>
                <a:gd name="T23" fmla="*/ 781 h 2287"/>
                <a:gd name="T24" fmla="*/ 1792 w 1905"/>
                <a:gd name="T25" fmla="*/ 502 h 2287"/>
                <a:gd name="T26" fmla="*/ 1691 w 1905"/>
                <a:gd name="T27" fmla="*/ 420 h 2287"/>
                <a:gd name="T28" fmla="*/ 1568 w 1905"/>
                <a:gd name="T29" fmla="*/ 268 h 2287"/>
                <a:gd name="T30" fmla="*/ 1459 w 1905"/>
                <a:gd name="T31" fmla="*/ 134 h 2287"/>
                <a:gd name="T32" fmla="*/ 1336 w 1905"/>
                <a:gd name="T33" fmla="*/ 142 h 2287"/>
                <a:gd name="T34" fmla="*/ 1276 w 1905"/>
                <a:gd name="T35" fmla="*/ 120 h 2287"/>
                <a:gd name="T36" fmla="*/ 1115 w 1905"/>
                <a:gd name="T37" fmla="*/ 57 h 2287"/>
                <a:gd name="T38" fmla="*/ 1030 w 1905"/>
                <a:gd name="T39" fmla="*/ 126 h 2287"/>
                <a:gd name="T40" fmla="*/ 697 w 1905"/>
                <a:gd name="T41" fmla="*/ 797 h 2287"/>
                <a:gd name="T42" fmla="*/ 254 w 1905"/>
                <a:gd name="T43" fmla="*/ 1461 h 2287"/>
                <a:gd name="T44" fmla="*/ 202 w 1905"/>
                <a:gd name="T45" fmla="*/ 1652 h 2287"/>
                <a:gd name="T46" fmla="*/ 273 w 1905"/>
                <a:gd name="T47" fmla="*/ 1723 h 2287"/>
                <a:gd name="T48" fmla="*/ 314 w 1905"/>
                <a:gd name="T49" fmla="*/ 1852 h 2287"/>
                <a:gd name="T50" fmla="*/ 123 w 1905"/>
                <a:gd name="T51" fmla="*/ 2095 h 2287"/>
                <a:gd name="T52" fmla="*/ 96 w 1905"/>
                <a:gd name="T53" fmla="*/ 2136 h 2287"/>
                <a:gd name="T54" fmla="*/ 0 w 1905"/>
                <a:gd name="T55" fmla="*/ 2280 h 2287"/>
                <a:gd name="T56" fmla="*/ 210 w 1905"/>
                <a:gd name="T57" fmla="*/ 2280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05" h="2287">
                  <a:moveTo>
                    <a:pt x="210" y="2280"/>
                  </a:moveTo>
                  <a:cubicBezTo>
                    <a:pt x="448" y="2261"/>
                    <a:pt x="688" y="2272"/>
                    <a:pt x="929" y="2256"/>
                  </a:cubicBezTo>
                  <a:cubicBezTo>
                    <a:pt x="1210" y="2237"/>
                    <a:pt x="1491" y="2267"/>
                    <a:pt x="1773" y="2242"/>
                  </a:cubicBezTo>
                  <a:cubicBezTo>
                    <a:pt x="1808" y="2239"/>
                    <a:pt x="1827" y="2228"/>
                    <a:pt x="1838" y="2198"/>
                  </a:cubicBezTo>
                  <a:cubicBezTo>
                    <a:pt x="1855" y="2157"/>
                    <a:pt x="1819" y="2144"/>
                    <a:pt x="1797" y="2130"/>
                  </a:cubicBezTo>
                  <a:cubicBezTo>
                    <a:pt x="1729" y="2089"/>
                    <a:pt x="1707" y="2035"/>
                    <a:pt x="1699" y="1955"/>
                  </a:cubicBezTo>
                  <a:cubicBezTo>
                    <a:pt x="1688" y="1849"/>
                    <a:pt x="1664" y="1740"/>
                    <a:pt x="1614" y="1641"/>
                  </a:cubicBezTo>
                  <a:cubicBezTo>
                    <a:pt x="1579" y="1570"/>
                    <a:pt x="1571" y="1494"/>
                    <a:pt x="1642" y="1434"/>
                  </a:cubicBezTo>
                  <a:cubicBezTo>
                    <a:pt x="1655" y="1423"/>
                    <a:pt x="1672" y="1409"/>
                    <a:pt x="1664" y="1390"/>
                  </a:cubicBezTo>
                  <a:cubicBezTo>
                    <a:pt x="1636" y="1324"/>
                    <a:pt x="1664" y="1256"/>
                    <a:pt x="1699" y="1218"/>
                  </a:cubicBezTo>
                  <a:cubicBezTo>
                    <a:pt x="1806" y="1106"/>
                    <a:pt x="1795" y="942"/>
                    <a:pt x="1890" y="830"/>
                  </a:cubicBezTo>
                  <a:cubicBezTo>
                    <a:pt x="1904" y="817"/>
                    <a:pt x="1904" y="795"/>
                    <a:pt x="1890" y="781"/>
                  </a:cubicBezTo>
                  <a:cubicBezTo>
                    <a:pt x="1817" y="702"/>
                    <a:pt x="1814" y="598"/>
                    <a:pt x="1792" y="502"/>
                  </a:cubicBezTo>
                  <a:cubicBezTo>
                    <a:pt x="1778" y="445"/>
                    <a:pt x="1743" y="423"/>
                    <a:pt x="1691" y="420"/>
                  </a:cubicBezTo>
                  <a:cubicBezTo>
                    <a:pt x="1584" y="412"/>
                    <a:pt x="1549" y="369"/>
                    <a:pt x="1568" y="268"/>
                  </a:cubicBezTo>
                  <a:cubicBezTo>
                    <a:pt x="1584" y="186"/>
                    <a:pt x="1543" y="134"/>
                    <a:pt x="1459" y="134"/>
                  </a:cubicBezTo>
                  <a:cubicBezTo>
                    <a:pt x="1418" y="134"/>
                    <a:pt x="1377" y="134"/>
                    <a:pt x="1336" y="142"/>
                  </a:cubicBezTo>
                  <a:cubicBezTo>
                    <a:pt x="1308" y="147"/>
                    <a:pt x="1281" y="139"/>
                    <a:pt x="1276" y="120"/>
                  </a:cubicBezTo>
                  <a:cubicBezTo>
                    <a:pt x="1246" y="30"/>
                    <a:pt x="1213" y="0"/>
                    <a:pt x="1115" y="57"/>
                  </a:cubicBezTo>
                  <a:cubicBezTo>
                    <a:pt x="1079" y="76"/>
                    <a:pt x="1046" y="82"/>
                    <a:pt x="1030" y="126"/>
                  </a:cubicBezTo>
                  <a:cubicBezTo>
                    <a:pt x="929" y="355"/>
                    <a:pt x="836" y="587"/>
                    <a:pt x="697" y="797"/>
                  </a:cubicBezTo>
                  <a:cubicBezTo>
                    <a:pt x="549" y="1019"/>
                    <a:pt x="407" y="1243"/>
                    <a:pt x="254" y="1461"/>
                  </a:cubicBezTo>
                  <a:cubicBezTo>
                    <a:pt x="213" y="1521"/>
                    <a:pt x="221" y="1589"/>
                    <a:pt x="202" y="1652"/>
                  </a:cubicBezTo>
                  <a:cubicBezTo>
                    <a:pt x="191" y="1682"/>
                    <a:pt x="251" y="1696"/>
                    <a:pt x="273" y="1723"/>
                  </a:cubicBezTo>
                  <a:cubicBezTo>
                    <a:pt x="306" y="1761"/>
                    <a:pt x="336" y="1802"/>
                    <a:pt x="314" y="1852"/>
                  </a:cubicBezTo>
                  <a:cubicBezTo>
                    <a:pt x="270" y="1947"/>
                    <a:pt x="262" y="2073"/>
                    <a:pt x="123" y="2095"/>
                  </a:cubicBezTo>
                  <a:cubicBezTo>
                    <a:pt x="101" y="2097"/>
                    <a:pt x="96" y="2122"/>
                    <a:pt x="96" y="2136"/>
                  </a:cubicBezTo>
                  <a:cubicBezTo>
                    <a:pt x="82" y="2187"/>
                    <a:pt x="46" y="2226"/>
                    <a:pt x="0" y="2280"/>
                  </a:cubicBezTo>
                  <a:cubicBezTo>
                    <a:pt x="85" y="2280"/>
                    <a:pt x="148" y="2286"/>
                    <a:pt x="210" y="228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 name="Freeform 30"/>
            <p:cNvSpPr>
              <a:spLocks noChangeArrowheads="1"/>
            </p:cNvSpPr>
            <p:nvPr/>
          </p:nvSpPr>
          <p:spPr bwMode="auto">
            <a:xfrm>
              <a:off x="9047163" y="1860550"/>
              <a:ext cx="733425" cy="695325"/>
            </a:xfrm>
            <a:custGeom>
              <a:avLst/>
              <a:gdLst>
                <a:gd name="T0" fmla="*/ 131 w 2036"/>
                <a:gd name="T1" fmla="*/ 1386 h 1933"/>
                <a:gd name="T2" fmla="*/ 213 w 2036"/>
                <a:gd name="T3" fmla="*/ 1397 h 1933"/>
                <a:gd name="T4" fmla="*/ 290 w 2036"/>
                <a:gd name="T5" fmla="*/ 1411 h 1933"/>
                <a:gd name="T6" fmla="*/ 391 w 2036"/>
                <a:gd name="T7" fmla="*/ 1558 h 1933"/>
                <a:gd name="T8" fmla="*/ 429 w 2036"/>
                <a:gd name="T9" fmla="*/ 1591 h 1933"/>
                <a:gd name="T10" fmla="*/ 650 w 2036"/>
                <a:gd name="T11" fmla="*/ 1555 h 1933"/>
                <a:gd name="T12" fmla="*/ 765 w 2036"/>
                <a:gd name="T13" fmla="*/ 1580 h 1933"/>
                <a:gd name="T14" fmla="*/ 765 w 2036"/>
                <a:gd name="T15" fmla="*/ 1763 h 1933"/>
                <a:gd name="T16" fmla="*/ 740 w 2036"/>
                <a:gd name="T17" fmla="*/ 1801 h 1933"/>
                <a:gd name="T18" fmla="*/ 795 w 2036"/>
                <a:gd name="T19" fmla="*/ 1815 h 1933"/>
                <a:gd name="T20" fmla="*/ 1030 w 2036"/>
                <a:gd name="T21" fmla="*/ 1932 h 1933"/>
                <a:gd name="T22" fmla="*/ 1063 w 2036"/>
                <a:gd name="T23" fmla="*/ 1878 h 1933"/>
                <a:gd name="T24" fmla="*/ 1322 w 2036"/>
                <a:gd name="T25" fmla="*/ 1697 h 1933"/>
                <a:gd name="T26" fmla="*/ 1461 w 2036"/>
                <a:gd name="T27" fmla="*/ 1632 h 1933"/>
                <a:gd name="T28" fmla="*/ 1672 w 2036"/>
                <a:gd name="T29" fmla="*/ 1484 h 1933"/>
                <a:gd name="T30" fmla="*/ 1975 w 2036"/>
                <a:gd name="T31" fmla="*/ 1441 h 1933"/>
                <a:gd name="T32" fmla="*/ 2032 w 2036"/>
                <a:gd name="T33" fmla="*/ 1378 h 1933"/>
                <a:gd name="T34" fmla="*/ 2013 w 2036"/>
                <a:gd name="T35" fmla="*/ 1006 h 1933"/>
                <a:gd name="T36" fmla="*/ 1901 w 2036"/>
                <a:gd name="T37" fmla="*/ 851 h 1933"/>
                <a:gd name="T38" fmla="*/ 1838 w 2036"/>
                <a:gd name="T39" fmla="*/ 782 h 1933"/>
                <a:gd name="T40" fmla="*/ 1696 w 2036"/>
                <a:gd name="T41" fmla="*/ 446 h 1933"/>
                <a:gd name="T42" fmla="*/ 1486 w 2036"/>
                <a:gd name="T43" fmla="*/ 0 h 1933"/>
                <a:gd name="T44" fmla="*/ 1407 w 2036"/>
                <a:gd name="T45" fmla="*/ 84 h 1933"/>
                <a:gd name="T46" fmla="*/ 1120 w 2036"/>
                <a:gd name="T47" fmla="*/ 185 h 1933"/>
                <a:gd name="T48" fmla="*/ 986 w 2036"/>
                <a:gd name="T49" fmla="*/ 109 h 1933"/>
                <a:gd name="T50" fmla="*/ 855 w 2036"/>
                <a:gd name="T51" fmla="*/ 68 h 1933"/>
                <a:gd name="T52" fmla="*/ 702 w 2036"/>
                <a:gd name="T53" fmla="*/ 49 h 1933"/>
                <a:gd name="T54" fmla="*/ 527 w 2036"/>
                <a:gd name="T55" fmla="*/ 191 h 1933"/>
                <a:gd name="T56" fmla="*/ 456 w 2036"/>
                <a:gd name="T57" fmla="*/ 280 h 1933"/>
                <a:gd name="T58" fmla="*/ 347 w 2036"/>
                <a:gd name="T59" fmla="*/ 210 h 1933"/>
                <a:gd name="T60" fmla="*/ 325 w 2036"/>
                <a:gd name="T61" fmla="*/ 183 h 1933"/>
                <a:gd name="T62" fmla="*/ 172 w 2036"/>
                <a:gd name="T63" fmla="*/ 337 h 1933"/>
                <a:gd name="T64" fmla="*/ 85 w 2036"/>
                <a:gd name="T65" fmla="*/ 455 h 1933"/>
                <a:gd name="T66" fmla="*/ 71 w 2036"/>
                <a:gd name="T67" fmla="*/ 528 h 1933"/>
                <a:gd name="T68" fmla="*/ 85 w 2036"/>
                <a:gd name="T69" fmla="*/ 654 h 1933"/>
                <a:gd name="T70" fmla="*/ 128 w 2036"/>
                <a:gd name="T71" fmla="*/ 982 h 1933"/>
                <a:gd name="T72" fmla="*/ 164 w 2036"/>
                <a:gd name="T73" fmla="*/ 1195 h 1933"/>
                <a:gd name="T74" fmla="*/ 3 w 2036"/>
                <a:gd name="T75" fmla="*/ 1353 h 1933"/>
                <a:gd name="T76" fmla="*/ 131 w 2036"/>
                <a:gd name="T77" fmla="*/ 1386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36" h="1933">
                  <a:moveTo>
                    <a:pt x="131" y="1386"/>
                  </a:moveTo>
                  <a:cubicBezTo>
                    <a:pt x="156" y="1419"/>
                    <a:pt x="180" y="1421"/>
                    <a:pt x="213" y="1397"/>
                  </a:cubicBezTo>
                  <a:cubicBezTo>
                    <a:pt x="243" y="1372"/>
                    <a:pt x="265" y="1389"/>
                    <a:pt x="290" y="1411"/>
                  </a:cubicBezTo>
                  <a:cubicBezTo>
                    <a:pt x="339" y="1452"/>
                    <a:pt x="369" y="1501"/>
                    <a:pt x="391" y="1558"/>
                  </a:cubicBezTo>
                  <a:cubicBezTo>
                    <a:pt x="399" y="1583"/>
                    <a:pt x="404" y="1591"/>
                    <a:pt x="429" y="1591"/>
                  </a:cubicBezTo>
                  <a:cubicBezTo>
                    <a:pt x="503" y="1585"/>
                    <a:pt x="579" y="1602"/>
                    <a:pt x="650" y="1555"/>
                  </a:cubicBezTo>
                  <a:cubicBezTo>
                    <a:pt x="691" y="1528"/>
                    <a:pt x="746" y="1531"/>
                    <a:pt x="765" y="1580"/>
                  </a:cubicBezTo>
                  <a:cubicBezTo>
                    <a:pt x="789" y="1637"/>
                    <a:pt x="798" y="1703"/>
                    <a:pt x="765" y="1763"/>
                  </a:cubicBezTo>
                  <a:cubicBezTo>
                    <a:pt x="757" y="1777"/>
                    <a:pt x="727" y="1777"/>
                    <a:pt x="740" y="1801"/>
                  </a:cubicBezTo>
                  <a:cubicBezTo>
                    <a:pt x="751" y="1820"/>
                    <a:pt x="779" y="1809"/>
                    <a:pt x="795" y="1815"/>
                  </a:cubicBezTo>
                  <a:cubicBezTo>
                    <a:pt x="877" y="1842"/>
                    <a:pt x="972" y="1845"/>
                    <a:pt x="1030" y="1932"/>
                  </a:cubicBezTo>
                  <a:cubicBezTo>
                    <a:pt x="1041" y="1913"/>
                    <a:pt x="1052" y="1897"/>
                    <a:pt x="1063" y="1878"/>
                  </a:cubicBezTo>
                  <a:cubicBezTo>
                    <a:pt x="1123" y="1779"/>
                    <a:pt x="1175" y="1678"/>
                    <a:pt x="1322" y="1697"/>
                  </a:cubicBezTo>
                  <a:cubicBezTo>
                    <a:pt x="1369" y="1703"/>
                    <a:pt x="1418" y="1667"/>
                    <a:pt x="1461" y="1632"/>
                  </a:cubicBezTo>
                  <a:cubicBezTo>
                    <a:pt x="1530" y="1580"/>
                    <a:pt x="1582" y="1492"/>
                    <a:pt x="1672" y="1484"/>
                  </a:cubicBezTo>
                  <a:cubicBezTo>
                    <a:pt x="1773" y="1473"/>
                    <a:pt x="1874" y="1449"/>
                    <a:pt x="1975" y="1441"/>
                  </a:cubicBezTo>
                  <a:cubicBezTo>
                    <a:pt x="2024" y="1435"/>
                    <a:pt x="2035" y="1421"/>
                    <a:pt x="2032" y="1378"/>
                  </a:cubicBezTo>
                  <a:cubicBezTo>
                    <a:pt x="2027" y="1255"/>
                    <a:pt x="2030" y="1129"/>
                    <a:pt x="2013" y="1006"/>
                  </a:cubicBezTo>
                  <a:cubicBezTo>
                    <a:pt x="2005" y="946"/>
                    <a:pt x="1959" y="886"/>
                    <a:pt x="1901" y="851"/>
                  </a:cubicBezTo>
                  <a:cubicBezTo>
                    <a:pt x="1874" y="832"/>
                    <a:pt x="1852" y="812"/>
                    <a:pt x="1838" y="782"/>
                  </a:cubicBezTo>
                  <a:cubicBezTo>
                    <a:pt x="1786" y="673"/>
                    <a:pt x="1732" y="564"/>
                    <a:pt x="1696" y="446"/>
                  </a:cubicBezTo>
                  <a:cubicBezTo>
                    <a:pt x="1650" y="288"/>
                    <a:pt x="1541" y="158"/>
                    <a:pt x="1486" y="0"/>
                  </a:cubicBezTo>
                  <a:cubicBezTo>
                    <a:pt x="1459" y="30"/>
                    <a:pt x="1423" y="51"/>
                    <a:pt x="1407" y="84"/>
                  </a:cubicBezTo>
                  <a:cubicBezTo>
                    <a:pt x="1341" y="210"/>
                    <a:pt x="1235" y="210"/>
                    <a:pt x="1120" y="185"/>
                  </a:cubicBezTo>
                  <a:cubicBezTo>
                    <a:pt x="1068" y="174"/>
                    <a:pt x="1016" y="174"/>
                    <a:pt x="986" y="109"/>
                  </a:cubicBezTo>
                  <a:cubicBezTo>
                    <a:pt x="967" y="71"/>
                    <a:pt x="896" y="43"/>
                    <a:pt x="855" y="68"/>
                  </a:cubicBezTo>
                  <a:cubicBezTo>
                    <a:pt x="795" y="109"/>
                    <a:pt x="751" y="106"/>
                    <a:pt x="702" y="49"/>
                  </a:cubicBezTo>
                  <a:cubicBezTo>
                    <a:pt x="705" y="224"/>
                    <a:pt x="612" y="258"/>
                    <a:pt x="527" y="191"/>
                  </a:cubicBezTo>
                  <a:cubicBezTo>
                    <a:pt x="516" y="229"/>
                    <a:pt x="511" y="274"/>
                    <a:pt x="456" y="280"/>
                  </a:cubicBezTo>
                  <a:cubicBezTo>
                    <a:pt x="402" y="285"/>
                    <a:pt x="369" y="261"/>
                    <a:pt x="347" y="210"/>
                  </a:cubicBezTo>
                  <a:cubicBezTo>
                    <a:pt x="344" y="202"/>
                    <a:pt x="350" y="180"/>
                    <a:pt x="325" y="183"/>
                  </a:cubicBezTo>
                  <a:cubicBezTo>
                    <a:pt x="292" y="185"/>
                    <a:pt x="178" y="302"/>
                    <a:pt x="172" y="337"/>
                  </a:cubicBezTo>
                  <a:cubicBezTo>
                    <a:pt x="167" y="392"/>
                    <a:pt x="148" y="444"/>
                    <a:pt x="85" y="455"/>
                  </a:cubicBezTo>
                  <a:cubicBezTo>
                    <a:pt x="0" y="468"/>
                    <a:pt x="33" y="501"/>
                    <a:pt x="71" y="528"/>
                  </a:cubicBezTo>
                  <a:cubicBezTo>
                    <a:pt x="126" y="567"/>
                    <a:pt x="126" y="602"/>
                    <a:pt x="85" y="654"/>
                  </a:cubicBezTo>
                  <a:cubicBezTo>
                    <a:pt x="22" y="731"/>
                    <a:pt x="49" y="927"/>
                    <a:pt x="128" y="982"/>
                  </a:cubicBezTo>
                  <a:cubicBezTo>
                    <a:pt x="213" y="1042"/>
                    <a:pt x="216" y="1102"/>
                    <a:pt x="164" y="1195"/>
                  </a:cubicBezTo>
                  <a:cubicBezTo>
                    <a:pt x="131" y="1260"/>
                    <a:pt x="71" y="1301"/>
                    <a:pt x="3" y="1353"/>
                  </a:cubicBezTo>
                  <a:cubicBezTo>
                    <a:pt x="55" y="1370"/>
                    <a:pt x="104" y="1350"/>
                    <a:pt x="131" y="138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 name="Freeform 31"/>
            <p:cNvSpPr>
              <a:spLocks noChangeArrowheads="1"/>
            </p:cNvSpPr>
            <p:nvPr/>
          </p:nvSpPr>
          <p:spPr bwMode="auto">
            <a:xfrm>
              <a:off x="8158163" y="582613"/>
              <a:ext cx="730250" cy="750887"/>
            </a:xfrm>
            <a:custGeom>
              <a:avLst/>
              <a:gdLst>
                <a:gd name="T0" fmla="*/ 22 w 2030"/>
                <a:gd name="T1" fmla="*/ 49 h 2088"/>
                <a:gd name="T2" fmla="*/ 330 w 2030"/>
                <a:gd name="T3" fmla="*/ 732 h 2088"/>
                <a:gd name="T4" fmla="*/ 418 w 2030"/>
                <a:gd name="T5" fmla="*/ 850 h 2088"/>
                <a:gd name="T6" fmla="*/ 409 w 2030"/>
                <a:gd name="T7" fmla="*/ 1052 h 2088"/>
                <a:gd name="T8" fmla="*/ 377 w 2030"/>
                <a:gd name="T9" fmla="*/ 1180 h 2088"/>
                <a:gd name="T10" fmla="*/ 598 w 2030"/>
                <a:gd name="T11" fmla="*/ 1480 h 2088"/>
                <a:gd name="T12" fmla="*/ 699 w 2030"/>
                <a:gd name="T13" fmla="*/ 1538 h 2088"/>
                <a:gd name="T14" fmla="*/ 841 w 2030"/>
                <a:gd name="T15" fmla="*/ 1661 h 2088"/>
                <a:gd name="T16" fmla="*/ 918 w 2030"/>
                <a:gd name="T17" fmla="*/ 1759 h 2088"/>
                <a:gd name="T18" fmla="*/ 1333 w 2030"/>
                <a:gd name="T19" fmla="*/ 2038 h 2088"/>
                <a:gd name="T20" fmla="*/ 1426 w 2030"/>
                <a:gd name="T21" fmla="*/ 2035 h 2088"/>
                <a:gd name="T22" fmla="*/ 1464 w 2030"/>
                <a:gd name="T23" fmla="*/ 1967 h 2088"/>
                <a:gd name="T24" fmla="*/ 1543 w 2030"/>
                <a:gd name="T25" fmla="*/ 1732 h 2088"/>
                <a:gd name="T26" fmla="*/ 1666 w 2030"/>
                <a:gd name="T27" fmla="*/ 1519 h 2088"/>
                <a:gd name="T28" fmla="*/ 1715 w 2030"/>
                <a:gd name="T29" fmla="*/ 1467 h 2088"/>
                <a:gd name="T30" fmla="*/ 1699 w 2030"/>
                <a:gd name="T31" fmla="*/ 1158 h 2088"/>
                <a:gd name="T32" fmla="*/ 1663 w 2030"/>
                <a:gd name="T33" fmla="*/ 871 h 2088"/>
                <a:gd name="T34" fmla="*/ 1666 w 2030"/>
                <a:gd name="T35" fmla="*/ 546 h 2088"/>
                <a:gd name="T36" fmla="*/ 1669 w 2030"/>
                <a:gd name="T37" fmla="*/ 478 h 2088"/>
                <a:gd name="T38" fmla="*/ 1800 w 2030"/>
                <a:gd name="T39" fmla="*/ 361 h 2088"/>
                <a:gd name="T40" fmla="*/ 1890 w 2030"/>
                <a:gd name="T41" fmla="*/ 363 h 2088"/>
                <a:gd name="T42" fmla="*/ 1999 w 2030"/>
                <a:gd name="T43" fmla="*/ 271 h 2088"/>
                <a:gd name="T44" fmla="*/ 1986 w 2030"/>
                <a:gd name="T45" fmla="*/ 150 h 2088"/>
                <a:gd name="T46" fmla="*/ 1958 w 2030"/>
                <a:gd name="T47" fmla="*/ 107 h 2088"/>
                <a:gd name="T48" fmla="*/ 1882 w 2030"/>
                <a:gd name="T49" fmla="*/ 33 h 2088"/>
                <a:gd name="T50" fmla="*/ 308 w 2030"/>
                <a:gd name="T51" fmla="*/ 11 h 2088"/>
                <a:gd name="T52" fmla="*/ 0 w 2030"/>
                <a:gd name="T53" fmla="*/ 6 h 2088"/>
                <a:gd name="T54" fmla="*/ 22 w 2030"/>
                <a:gd name="T55" fmla="*/ 49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30" h="2088">
                  <a:moveTo>
                    <a:pt x="22" y="49"/>
                  </a:moveTo>
                  <a:cubicBezTo>
                    <a:pt x="153" y="265"/>
                    <a:pt x="270" y="484"/>
                    <a:pt x="330" y="732"/>
                  </a:cubicBezTo>
                  <a:cubicBezTo>
                    <a:pt x="341" y="781"/>
                    <a:pt x="371" y="820"/>
                    <a:pt x="418" y="850"/>
                  </a:cubicBezTo>
                  <a:cubicBezTo>
                    <a:pt x="502" y="904"/>
                    <a:pt x="497" y="1011"/>
                    <a:pt x="409" y="1052"/>
                  </a:cubicBezTo>
                  <a:cubicBezTo>
                    <a:pt x="344" y="1082"/>
                    <a:pt x="333" y="1123"/>
                    <a:pt x="377" y="1180"/>
                  </a:cubicBezTo>
                  <a:cubicBezTo>
                    <a:pt x="450" y="1278"/>
                    <a:pt x="524" y="1379"/>
                    <a:pt x="598" y="1480"/>
                  </a:cubicBezTo>
                  <a:cubicBezTo>
                    <a:pt x="623" y="1513"/>
                    <a:pt x="650" y="1532"/>
                    <a:pt x="699" y="1538"/>
                  </a:cubicBezTo>
                  <a:cubicBezTo>
                    <a:pt x="767" y="1543"/>
                    <a:pt x="836" y="1571"/>
                    <a:pt x="841" y="1661"/>
                  </a:cubicBezTo>
                  <a:cubicBezTo>
                    <a:pt x="844" y="1707"/>
                    <a:pt x="866" y="1737"/>
                    <a:pt x="918" y="1759"/>
                  </a:cubicBezTo>
                  <a:cubicBezTo>
                    <a:pt x="1071" y="1827"/>
                    <a:pt x="1254" y="1855"/>
                    <a:pt x="1333" y="2038"/>
                  </a:cubicBezTo>
                  <a:cubicBezTo>
                    <a:pt x="1355" y="2087"/>
                    <a:pt x="1398" y="2065"/>
                    <a:pt x="1426" y="2035"/>
                  </a:cubicBezTo>
                  <a:cubicBezTo>
                    <a:pt x="1442" y="2016"/>
                    <a:pt x="1456" y="1991"/>
                    <a:pt x="1464" y="1967"/>
                  </a:cubicBezTo>
                  <a:cubicBezTo>
                    <a:pt x="1491" y="1890"/>
                    <a:pt x="1576" y="1838"/>
                    <a:pt x="1543" y="1732"/>
                  </a:cubicBezTo>
                  <a:cubicBezTo>
                    <a:pt x="1502" y="1592"/>
                    <a:pt x="1576" y="1573"/>
                    <a:pt x="1666" y="1519"/>
                  </a:cubicBezTo>
                  <a:cubicBezTo>
                    <a:pt x="1688" y="1505"/>
                    <a:pt x="1718" y="1502"/>
                    <a:pt x="1715" y="1467"/>
                  </a:cubicBezTo>
                  <a:cubicBezTo>
                    <a:pt x="1712" y="1363"/>
                    <a:pt x="1723" y="1256"/>
                    <a:pt x="1699" y="1158"/>
                  </a:cubicBezTo>
                  <a:cubicBezTo>
                    <a:pt x="1677" y="1065"/>
                    <a:pt x="1707" y="972"/>
                    <a:pt x="1663" y="871"/>
                  </a:cubicBezTo>
                  <a:cubicBezTo>
                    <a:pt x="1625" y="787"/>
                    <a:pt x="1529" y="653"/>
                    <a:pt x="1666" y="546"/>
                  </a:cubicBezTo>
                  <a:cubicBezTo>
                    <a:pt x="1677" y="538"/>
                    <a:pt x="1669" y="500"/>
                    <a:pt x="1669" y="478"/>
                  </a:cubicBezTo>
                  <a:cubicBezTo>
                    <a:pt x="1663" y="391"/>
                    <a:pt x="1715" y="347"/>
                    <a:pt x="1800" y="361"/>
                  </a:cubicBezTo>
                  <a:cubicBezTo>
                    <a:pt x="1830" y="366"/>
                    <a:pt x="1860" y="361"/>
                    <a:pt x="1890" y="363"/>
                  </a:cubicBezTo>
                  <a:cubicBezTo>
                    <a:pt x="1961" y="372"/>
                    <a:pt x="1977" y="317"/>
                    <a:pt x="1999" y="271"/>
                  </a:cubicBezTo>
                  <a:cubicBezTo>
                    <a:pt x="2018" y="230"/>
                    <a:pt x="2029" y="186"/>
                    <a:pt x="1986" y="150"/>
                  </a:cubicBezTo>
                  <a:cubicBezTo>
                    <a:pt x="1972" y="139"/>
                    <a:pt x="1953" y="126"/>
                    <a:pt x="1958" y="107"/>
                  </a:cubicBezTo>
                  <a:cubicBezTo>
                    <a:pt x="1991" y="19"/>
                    <a:pt x="1928" y="36"/>
                    <a:pt x="1882" y="33"/>
                  </a:cubicBezTo>
                  <a:cubicBezTo>
                    <a:pt x="1357" y="11"/>
                    <a:pt x="833" y="38"/>
                    <a:pt x="308" y="11"/>
                  </a:cubicBezTo>
                  <a:cubicBezTo>
                    <a:pt x="207" y="0"/>
                    <a:pt x="109" y="6"/>
                    <a:pt x="0" y="6"/>
                  </a:cubicBezTo>
                  <a:cubicBezTo>
                    <a:pt x="8" y="25"/>
                    <a:pt x="13" y="38"/>
                    <a:pt x="22" y="4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 name="Freeform 32"/>
            <p:cNvSpPr>
              <a:spLocks noChangeArrowheads="1"/>
            </p:cNvSpPr>
            <p:nvPr/>
          </p:nvSpPr>
          <p:spPr bwMode="auto">
            <a:xfrm>
              <a:off x="6578600" y="2909888"/>
              <a:ext cx="714375" cy="565150"/>
            </a:xfrm>
            <a:custGeom>
              <a:avLst/>
              <a:gdLst>
                <a:gd name="T0" fmla="*/ 8 w 1984"/>
                <a:gd name="T1" fmla="*/ 1480 h 1568"/>
                <a:gd name="T2" fmla="*/ 57 w 1984"/>
                <a:gd name="T3" fmla="*/ 1543 h 1568"/>
                <a:gd name="T4" fmla="*/ 677 w 1984"/>
                <a:gd name="T5" fmla="*/ 1548 h 1568"/>
                <a:gd name="T6" fmla="*/ 1450 w 1984"/>
                <a:gd name="T7" fmla="*/ 1556 h 1568"/>
                <a:gd name="T8" fmla="*/ 1745 w 1984"/>
                <a:gd name="T9" fmla="*/ 1371 h 1568"/>
                <a:gd name="T10" fmla="*/ 1838 w 1984"/>
                <a:gd name="T11" fmla="*/ 1264 h 1568"/>
                <a:gd name="T12" fmla="*/ 1964 w 1984"/>
                <a:gd name="T13" fmla="*/ 1136 h 1568"/>
                <a:gd name="T14" fmla="*/ 1920 w 1984"/>
                <a:gd name="T15" fmla="*/ 1054 h 1568"/>
                <a:gd name="T16" fmla="*/ 1852 w 1984"/>
                <a:gd name="T17" fmla="*/ 920 h 1568"/>
                <a:gd name="T18" fmla="*/ 1811 w 1984"/>
                <a:gd name="T19" fmla="*/ 478 h 1568"/>
                <a:gd name="T20" fmla="*/ 1524 w 1984"/>
                <a:gd name="T21" fmla="*/ 229 h 1568"/>
                <a:gd name="T22" fmla="*/ 1448 w 1984"/>
                <a:gd name="T23" fmla="*/ 188 h 1568"/>
                <a:gd name="T24" fmla="*/ 1169 w 1984"/>
                <a:gd name="T25" fmla="*/ 5 h 1568"/>
                <a:gd name="T26" fmla="*/ 1136 w 1984"/>
                <a:gd name="T27" fmla="*/ 2 h 1568"/>
                <a:gd name="T28" fmla="*/ 716 w 1984"/>
                <a:gd name="T29" fmla="*/ 131 h 1568"/>
                <a:gd name="T30" fmla="*/ 680 w 1984"/>
                <a:gd name="T31" fmla="*/ 210 h 1568"/>
                <a:gd name="T32" fmla="*/ 694 w 1984"/>
                <a:gd name="T33" fmla="*/ 360 h 1568"/>
                <a:gd name="T34" fmla="*/ 442 w 1984"/>
                <a:gd name="T35" fmla="*/ 497 h 1568"/>
                <a:gd name="T36" fmla="*/ 188 w 1984"/>
                <a:gd name="T37" fmla="*/ 412 h 1568"/>
                <a:gd name="T38" fmla="*/ 49 w 1984"/>
                <a:gd name="T39" fmla="*/ 385 h 1568"/>
                <a:gd name="T40" fmla="*/ 14 w 1984"/>
                <a:gd name="T41" fmla="*/ 502 h 1568"/>
                <a:gd name="T42" fmla="*/ 8 w 1984"/>
                <a:gd name="T43" fmla="*/ 972 h 1568"/>
                <a:gd name="T44" fmla="*/ 8 w 1984"/>
                <a:gd name="T45" fmla="*/ 1480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84" h="1568">
                  <a:moveTo>
                    <a:pt x="8" y="1480"/>
                  </a:moveTo>
                  <a:cubicBezTo>
                    <a:pt x="8" y="1515"/>
                    <a:pt x="5" y="1543"/>
                    <a:pt x="57" y="1543"/>
                  </a:cubicBezTo>
                  <a:cubicBezTo>
                    <a:pt x="265" y="1543"/>
                    <a:pt x="470" y="1545"/>
                    <a:pt x="677" y="1548"/>
                  </a:cubicBezTo>
                  <a:cubicBezTo>
                    <a:pt x="934" y="1551"/>
                    <a:pt x="1194" y="1567"/>
                    <a:pt x="1450" y="1556"/>
                  </a:cubicBezTo>
                  <a:cubicBezTo>
                    <a:pt x="1571" y="1551"/>
                    <a:pt x="1696" y="1515"/>
                    <a:pt x="1745" y="1371"/>
                  </a:cubicBezTo>
                  <a:cubicBezTo>
                    <a:pt x="1759" y="1330"/>
                    <a:pt x="1775" y="1264"/>
                    <a:pt x="1838" y="1264"/>
                  </a:cubicBezTo>
                  <a:cubicBezTo>
                    <a:pt x="1926" y="1264"/>
                    <a:pt x="1934" y="1188"/>
                    <a:pt x="1964" y="1136"/>
                  </a:cubicBezTo>
                  <a:cubicBezTo>
                    <a:pt x="1983" y="1103"/>
                    <a:pt x="1956" y="1057"/>
                    <a:pt x="1920" y="1054"/>
                  </a:cubicBezTo>
                  <a:cubicBezTo>
                    <a:pt x="1816" y="1046"/>
                    <a:pt x="1838" y="980"/>
                    <a:pt x="1852" y="920"/>
                  </a:cubicBezTo>
                  <a:cubicBezTo>
                    <a:pt x="1882" y="767"/>
                    <a:pt x="1860" y="614"/>
                    <a:pt x="1811" y="478"/>
                  </a:cubicBezTo>
                  <a:cubicBezTo>
                    <a:pt x="1767" y="357"/>
                    <a:pt x="1680" y="245"/>
                    <a:pt x="1524" y="229"/>
                  </a:cubicBezTo>
                  <a:cubicBezTo>
                    <a:pt x="1497" y="226"/>
                    <a:pt x="1467" y="213"/>
                    <a:pt x="1448" y="188"/>
                  </a:cubicBezTo>
                  <a:cubicBezTo>
                    <a:pt x="1374" y="98"/>
                    <a:pt x="1251" y="82"/>
                    <a:pt x="1169" y="5"/>
                  </a:cubicBezTo>
                  <a:cubicBezTo>
                    <a:pt x="1164" y="0"/>
                    <a:pt x="1147" y="0"/>
                    <a:pt x="1136" y="2"/>
                  </a:cubicBezTo>
                  <a:cubicBezTo>
                    <a:pt x="1000" y="54"/>
                    <a:pt x="844" y="43"/>
                    <a:pt x="716" y="131"/>
                  </a:cubicBezTo>
                  <a:cubicBezTo>
                    <a:pt x="680" y="155"/>
                    <a:pt x="666" y="166"/>
                    <a:pt x="680" y="210"/>
                  </a:cubicBezTo>
                  <a:cubicBezTo>
                    <a:pt x="696" y="259"/>
                    <a:pt x="735" y="327"/>
                    <a:pt x="694" y="360"/>
                  </a:cubicBezTo>
                  <a:cubicBezTo>
                    <a:pt x="620" y="417"/>
                    <a:pt x="549" y="491"/>
                    <a:pt x="442" y="497"/>
                  </a:cubicBezTo>
                  <a:cubicBezTo>
                    <a:pt x="347" y="499"/>
                    <a:pt x="262" y="467"/>
                    <a:pt x="188" y="412"/>
                  </a:cubicBezTo>
                  <a:cubicBezTo>
                    <a:pt x="145" y="379"/>
                    <a:pt x="96" y="368"/>
                    <a:pt x="49" y="385"/>
                  </a:cubicBezTo>
                  <a:cubicBezTo>
                    <a:pt x="0" y="404"/>
                    <a:pt x="14" y="458"/>
                    <a:pt x="14" y="502"/>
                  </a:cubicBezTo>
                  <a:cubicBezTo>
                    <a:pt x="8" y="658"/>
                    <a:pt x="8" y="814"/>
                    <a:pt x="8" y="972"/>
                  </a:cubicBezTo>
                  <a:cubicBezTo>
                    <a:pt x="11" y="1141"/>
                    <a:pt x="11" y="1311"/>
                    <a:pt x="8" y="148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 name="Freeform 33"/>
            <p:cNvSpPr>
              <a:spLocks noChangeArrowheads="1"/>
            </p:cNvSpPr>
            <p:nvPr/>
          </p:nvSpPr>
          <p:spPr bwMode="auto">
            <a:xfrm>
              <a:off x="7966075" y="1001713"/>
              <a:ext cx="790575" cy="779462"/>
            </a:xfrm>
            <a:custGeom>
              <a:avLst/>
              <a:gdLst>
                <a:gd name="T0" fmla="*/ 1229 w 2195"/>
                <a:gd name="T1" fmla="*/ 500 h 2164"/>
                <a:gd name="T2" fmla="*/ 1027 w 2195"/>
                <a:gd name="T3" fmla="*/ 342 h 2164"/>
                <a:gd name="T4" fmla="*/ 803 w 2195"/>
                <a:gd name="T5" fmla="*/ 41 h 2164"/>
                <a:gd name="T6" fmla="*/ 743 w 2195"/>
                <a:gd name="T7" fmla="*/ 33 h 2164"/>
                <a:gd name="T8" fmla="*/ 530 w 2195"/>
                <a:gd name="T9" fmla="*/ 213 h 2164"/>
                <a:gd name="T10" fmla="*/ 481 w 2195"/>
                <a:gd name="T11" fmla="*/ 268 h 2164"/>
                <a:gd name="T12" fmla="*/ 369 w 2195"/>
                <a:gd name="T13" fmla="*/ 375 h 2164"/>
                <a:gd name="T14" fmla="*/ 202 w 2195"/>
                <a:gd name="T15" fmla="*/ 410 h 2164"/>
                <a:gd name="T16" fmla="*/ 137 w 2195"/>
                <a:gd name="T17" fmla="*/ 454 h 2164"/>
                <a:gd name="T18" fmla="*/ 27 w 2195"/>
                <a:gd name="T19" fmla="*/ 740 h 2164"/>
                <a:gd name="T20" fmla="*/ 3 w 2195"/>
                <a:gd name="T21" fmla="*/ 792 h 2164"/>
                <a:gd name="T22" fmla="*/ 33 w 2195"/>
                <a:gd name="T23" fmla="*/ 1003 h 2164"/>
                <a:gd name="T24" fmla="*/ 49 w 2195"/>
                <a:gd name="T25" fmla="*/ 1019 h 2164"/>
                <a:gd name="T26" fmla="*/ 238 w 2195"/>
                <a:gd name="T27" fmla="*/ 1218 h 2164"/>
                <a:gd name="T28" fmla="*/ 331 w 2195"/>
                <a:gd name="T29" fmla="*/ 1273 h 2164"/>
                <a:gd name="T30" fmla="*/ 443 w 2195"/>
                <a:gd name="T31" fmla="*/ 1352 h 2164"/>
                <a:gd name="T32" fmla="*/ 527 w 2195"/>
                <a:gd name="T33" fmla="*/ 1516 h 2164"/>
                <a:gd name="T34" fmla="*/ 907 w 2195"/>
                <a:gd name="T35" fmla="*/ 2111 h 2164"/>
                <a:gd name="T36" fmla="*/ 915 w 2195"/>
                <a:gd name="T37" fmla="*/ 2128 h 2164"/>
                <a:gd name="T38" fmla="*/ 967 w 2195"/>
                <a:gd name="T39" fmla="*/ 2139 h 2164"/>
                <a:gd name="T40" fmla="*/ 1188 w 2195"/>
                <a:gd name="T41" fmla="*/ 1975 h 2164"/>
                <a:gd name="T42" fmla="*/ 1210 w 2195"/>
                <a:gd name="T43" fmla="*/ 1964 h 2164"/>
                <a:gd name="T44" fmla="*/ 1448 w 2195"/>
                <a:gd name="T45" fmla="*/ 1888 h 2164"/>
                <a:gd name="T46" fmla="*/ 1489 w 2195"/>
                <a:gd name="T47" fmla="*/ 1871 h 2164"/>
                <a:gd name="T48" fmla="*/ 1811 w 2195"/>
                <a:gd name="T49" fmla="*/ 1800 h 2164"/>
                <a:gd name="T50" fmla="*/ 1852 w 2195"/>
                <a:gd name="T51" fmla="*/ 1786 h 2164"/>
                <a:gd name="T52" fmla="*/ 2158 w 2195"/>
                <a:gd name="T53" fmla="*/ 1519 h 2164"/>
                <a:gd name="T54" fmla="*/ 2174 w 2195"/>
                <a:gd name="T55" fmla="*/ 1470 h 2164"/>
                <a:gd name="T56" fmla="*/ 1983 w 2195"/>
                <a:gd name="T57" fmla="*/ 1289 h 2164"/>
                <a:gd name="T58" fmla="*/ 1784 w 2195"/>
                <a:gd name="T59" fmla="*/ 1082 h 2164"/>
                <a:gd name="T60" fmla="*/ 1781 w 2195"/>
                <a:gd name="T61" fmla="*/ 1057 h 2164"/>
                <a:gd name="T62" fmla="*/ 1707 w 2195"/>
                <a:gd name="T63" fmla="*/ 833 h 2164"/>
                <a:gd name="T64" fmla="*/ 1396 w 2195"/>
                <a:gd name="T65" fmla="*/ 697 h 2164"/>
                <a:gd name="T66" fmla="*/ 1281 w 2195"/>
                <a:gd name="T67" fmla="*/ 593 h 2164"/>
                <a:gd name="T68" fmla="*/ 1229 w 2195"/>
                <a:gd name="T69" fmla="*/ 500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95" h="2164">
                  <a:moveTo>
                    <a:pt x="1229" y="500"/>
                  </a:moveTo>
                  <a:cubicBezTo>
                    <a:pt x="1120" y="497"/>
                    <a:pt x="1079" y="413"/>
                    <a:pt x="1027" y="342"/>
                  </a:cubicBezTo>
                  <a:cubicBezTo>
                    <a:pt x="953" y="241"/>
                    <a:pt x="880" y="142"/>
                    <a:pt x="803" y="41"/>
                  </a:cubicBezTo>
                  <a:cubicBezTo>
                    <a:pt x="770" y="0"/>
                    <a:pt x="762" y="0"/>
                    <a:pt x="743" y="33"/>
                  </a:cubicBezTo>
                  <a:cubicBezTo>
                    <a:pt x="694" y="121"/>
                    <a:pt x="653" y="208"/>
                    <a:pt x="530" y="213"/>
                  </a:cubicBezTo>
                  <a:cubicBezTo>
                    <a:pt x="514" y="213"/>
                    <a:pt x="481" y="249"/>
                    <a:pt x="481" y="268"/>
                  </a:cubicBezTo>
                  <a:cubicBezTo>
                    <a:pt x="481" y="347"/>
                    <a:pt x="424" y="377"/>
                    <a:pt x="369" y="375"/>
                  </a:cubicBezTo>
                  <a:cubicBezTo>
                    <a:pt x="306" y="372"/>
                    <a:pt x="260" y="435"/>
                    <a:pt x="202" y="410"/>
                  </a:cubicBezTo>
                  <a:cubicBezTo>
                    <a:pt x="148" y="388"/>
                    <a:pt x="139" y="410"/>
                    <a:pt x="137" y="454"/>
                  </a:cubicBezTo>
                  <a:cubicBezTo>
                    <a:pt x="131" y="560"/>
                    <a:pt x="98" y="656"/>
                    <a:pt x="27" y="740"/>
                  </a:cubicBezTo>
                  <a:cubicBezTo>
                    <a:pt x="17" y="754"/>
                    <a:pt x="0" y="765"/>
                    <a:pt x="3" y="792"/>
                  </a:cubicBezTo>
                  <a:cubicBezTo>
                    <a:pt x="11" y="863"/>
                    <a:pt x="74" y="926"/>
                    <a:pt x="33" y="1003"/>
                  </a:cubicBezTo>
                  <a:cubicBezTo>
                    <a:pt x="33" y="1005"/>
                    <a:pt x="44" y="1016"/>
                    <a:pt x="49" y="1019"/>
                  </a:cubicBezTo>
                  <a:cubicBezTo>
                    <a:pt x="148" y="1052"/>
                    <a:pt x="189" y="1139"/>
                    <a:pt x="238" y="1218"/>
                  </a:cubicBezTo>
                  <a:cubicBezTo>
                    <a:pt x="257" y="1251"/>
                    <a:pt x="268" y="1287"/>
                    <a:pt x="331" y="1273"/>
                  </a:cubicBezTo>
                  <a:cubicBezTo>
                    <a:pt x="377" y="1262"/>
                    <a:pt x="424" y="1298"/>
                    <a:pt x="443" y="1352"/>
                  </a:cubicBezTo>
                  <a:cubicBezTo>
                    <a:pt x="462" y="1410"/>
                    <a:pt x="478" y="1472"/>
                    <a:pt x="527" y="1516"/>
                  </a:cubicBezTo>
                  <a:cubicBezTo>
                    <a:pt x="705" y="1683"/>
                    <a:pt x="844" y="1871"/>
                    <a:pt x="907" y="2111"/>
                  </a:cubicBezTo>
                  <a:lnTo>
                    <a:pt x="915" y="2128"/>
                  </a:lnTo>
                  <a:cubicBezTo>
                    <a:pt x="926" y="2163"/>
                    <a:pt x="945" y="2161"/>
                    <a:pt x="967" y="2139"/>
                  </a:cubicBezTo>
                  <a:cubicBezTo>
                    <a:pt x="1030" y="2071"/>
                    <a:pt x="1150" y="2081"/>
                    <a:pt x="1188" y="1975"/>
                  </a:cubicBezTo>
                  <a:cubicBezTo>
                    <a:pt x="1191" y="1969"/>
                    <a:pt x="1205" y="1961"/>
                    <a:pt x="1210" y="1964"/>
                  </a:cubicBezTo>
                  <a:cubicBezTo>
                    <a:pt x="1317" y="2021"/>
                    <a:pt x="1377" y="1934"/>
                    <a:pt x="1448" y="1888"/>
                  </a:cubicBezTo>
                  <a:cubicBezTo>
                    <a:pt x="1459" y="1879"/>
                    <a:pt x="1475" y="1877"/>
                    <a:pt x="1489" y="1871"/>
                  </a:cubicBezTo>
                  <a:cubicBezTo>
                    <a:pt x="1595" y="1838"/>
                    <a:pt x="1694" y="1778"/>
                    <a:pt x="1811" y="1800"/>
                  </a:cubicBezTo>
                  <a:cubicBezTo>
                    <a:pt x="1822" y="1803"/>
                    <a:pt x="1841" y="1795"/>
                    <a:pt x="1852" y="1786"/>
                  </a:cubicBezTo>
                  <a:cubicBezTo>
                    <a:pt x="1961" y="1705"/>
                    <a:pt x="2071" y="1625"/>
                    <a:pt x="2158" y="1519"/>
                  </a:cubicBezTo>
                  <a:cubicBezTo>
                    <a:pt x="2169" y="1505"/>
                    <a:pt x="2194" y="1497"/>
                    <a:pt x="2174" y="1470"/>
                  </a:cubicBezTo>
                  <a:cubicBezTo>
                    <a:pt x="2123" y="1396"/>
                    <a:pt x="2084" y="1319"/>
                    <a:pt x="1983" y="1289"/>
                  </a:cubicBezTo>
                  <a:cubicBezTo>
                    <a:pt x="1882" y="1262"/>
                    <a:pt x="1871" y="1131"/>
                    <a:pt x="1784" y="1082"/>
                  </a:cubicBezTo>
                  <a:cubicBezTo>
                    <a:pt x="1778" y="1079"/>
                    <a:pt x="1778" y="1063"/>
                    <a:pt x="1781" y="1057"/>
                  </a:cubicBezTo>
                  <a:cubicBezTo>
                    <a:pt x="1822" y="962"/>
                    <a:pt x="1751" y="902"/>
                    <a:pt x="1707" y="833"/>
                  </a:cubicBezTo>
                  <a:cubicBezTo>
                    <a:pt x="1666" y="768"/>
                    <a:pt x="1475" y="683"/>
                    <a:pt x="1396" y="697"/>
                  </a:cubicBezTo>
                  <a:cubicBezTo>
                    <a:pt x="1306" y="719"/>
                    <a:pt x="1276" y="691"/>
                    <a:pt x="1281" y="593"/>
                  </a:cubicBezTo>
                  <a:cubicBezTo>
                    <a:pt x="1276" y="560"/>
                    <a:pt x="1300" y="503"/>
                    <a:pt x="1229" y="50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 name="Freeform 34"/>
            <p:cNvSpPr>
              <a:spLocks noChangeArrowheads="1"/>
            </p:cNvSpPr>
            <p:nvPr/>
          </p:nvSpPr>
          <p:spPr bwMode="auto">
            <a:xfrm>
              <a:off x="8915400" y="1320800"/>
              <a:ext cx="854075" cy="654050"/>
            </a:xfrm>
            <a:custGeom>
              <a:avLst/>
              <a:gdLst>
                <a:gd name="T0" fmla="*/ 407 w 2374"/>
                <a:gd name="T1" fmla="*/ 1669 h 1819"/>
                <a:gd name="T2" fmla="*/ 461 w 2374"/>
                <a:gd name="T3" fmla="*/ 1579 h 1819"/>
                <a:gd name="T4" fmla="*/ 735 w 2374"/>
                <a:gd name="T5" fmla="*/ 1573 h 1819"/>
                <a:gd name="T6" fmla="*/ 874 w 2374"/>
                <a:gd name="T7" fmla="*/ 1486 h 1819"/>
                <a:gd name="T8" fmla="*/ 942 w 2374"/>
                <a:gd name="T9" fmla="*/ 1426 h 1819"/>
                <a:gd name="T10" fmla="*/ 1147 w 2374"/>
                <a:gd name="T11" fmla="*/ 1453 h 1819"/>
                <a:gd name="T12" fmla="*/ 1172 w 2374"/>
                <a:gd name="T13" fmla="*/ 1447 h 1819"/>
                <a:gd name="T14" fmla="*/ 1346 w 2374"/>
                <a:gd name="T15" fmla="*/ 1477 h 1819"/>
                <a:gd name="T16" fmla="*/ 1472 w 2374"/>
                <a:gd name="T17" fmla="*/ 1557 h 1819"/>
                <a:gd name="T18" fmla="*/ 1647 w 2374"/>
                <a:gd name="T19" fmla="*/ 1559 h 1819"/>
                <a:gd name="T20" fmla="*/ 1945 w 2374"/>
                <a:gd name="T21" fmla="*/ 1251 h 1819"/>
                <a:gd name="T22" fmla="*/ 2027 w 2374"/>
                <a:gd name="T23" fmla="*/ 1202 h 1819"/>
                <a:gd name="T24" fmla="*/ 2313 w 2374"/>
                <a:gd name="T25" fmla="*/ 1019 h 1819"/>
                <a:gd name="T26" fmla="*/ 2354 w 2374"/>
                <a:gd name="T27" fmla="*/ 888 h 1819"/>
                <a:gd name="T28" fmla="*/ 2289 w 2374"/>
                <a:gd name="T29" fmla="*/ 636 h 1819"/>
                <a:gd name="T30" fmla="*/ 2259 w 2374"/>
                <a:gd name="T31" fmla="*/ 598 h 1819"/>
                <a:gd name="T32" fmla="*/ 2177 w 2374"/>
                <a:gd name="T33" fmla="*/ 317 h 1819"/>
                <a:gd name="T34" fmla="*/ 2144 w 2374"/>
                <a:gd name="T35" fmla="*/ 232 h 1819"/>
                <a:gd name="T36" fmla="*/ 2073 w 2374"/>
                <a:gd name="T37" fmla="*/ 126 h 1819"/>
                <a:gd name="T38" fmla="*/ 1997 w 2374"/>
                <a:gd name="T39" fmla="*/ 66 h 1819"/>
                <a:gd name="T40" fmla="*/ 1499 w 2374"/>
                <a:gd name="T41" fmla="*/ 66 h 1819"/>
                <a:gd name="T42" fmla="*/ 1456 w 2374"/>
                <a:gd name="T43" fmla="*/ 68 h 1819"/>
                <a:gd name="T44" fmla="*/ 1273 w 2374"/>
                <a:gd name="T45" fmla="*/ 33 h 1819"/>
                <a:gd name="T46" fmla="*/ 1183 w 2374"/>
                <a:gd name="T47" fmla="*/ 41 h 1819"/>
                <a:gd name="T48" fmla="*/ 770 w 2374"/>
                <a:gd name="T49" fmla="*/ 472 h 1819"/>
                <a:gd name="T50" fmla="*/ 770 w 2374"/>
                <a:gd name="T51" fmla="*/ 595 h 1819"/>
                <a:gd name="T52" fmla="*/ 770 w 2374"/>
                <a:gd name="T53" fmla="*/ 776 h 1819"/>
                <a:gd name="T54" fmla="*/ 565 w 2374"/>
                <a:gd name="T55" fmla="*/ 920 h 1819"/>
                <a:gd name="T56" fmla="*/ 426 w 2374"/>
                <a:gd name="T57" fmla="*/ 991 h 1819"/>
                <a:gd name="T58" fmla="*/ 265 w 2374"/>
                <a:gd name="T59" fmla="*/ 1010 h 1819"/>
                <a:gd name="T60" fmla="*/ 202 w 2374"/>
                <a:gd name="T61" fmla="*/ 1155 h 1819"/>
                <a:gd name="T62" fmla="*/ 177 w 2374"/>
                <a:gd name="T63" fmla="*/ 1188 h 1819"/>
                <a:gd name="T64" fmla="*/ 38 w 2374"/>
                <a:gd name="T65" fmla="*/ 1325 h 1819"/>
                <a:gd name="T66" fmla="*/ 35 w 2374"/>
                <a:gd name="T67" fmla="*/ 1401 h 1819"/>
                <a:gd name="T68" fmla="*/ 423 w 2374"/>
                <a:gd name="T69" fmla="*/ 1818 h 1819"/>
                <a:gd name="T70" fmla="*/ 407 w 2374"/>
                <a:gd name="T71" fmla="*/ 1669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4" h="1819">
                  <a:moveTo>
                    <a:pt x="407" y="1669"/>
                  </a:moveTo>
                  <a:cubicBezTo>
                    <a:pt x="377" y="1625"/>
                    <a:pt x="410" y="1568"/>
                    <a:pt x="461" y="1579"/>
                  </a:cubicBezTo>
                  <a:cubicBezTo>
                    <a:pt x="557" y="1595"/>
                    <a:pt x="644" y="1579"/>
                    <a:pt x="735" y="1573"/>
                  </a:cubicBezTo>
                  <a:cubicBezTo>
                    <a:pt x="817" y="1570"/>
                    <a:pt x="855" y="1565"/>
                    <a:pt x="874" y="1486"/>
                  </a:cubicBezTo>
                  <a:cubicBezTo>
                    <a:pt x="882" y="1450"/>
                    <a:pt x="907" y="1428"/>
                    <a:pt x="942" y="1426"/>
                  </a:cubicBezTo>
                  <a:cubicBezTo>
                    <a:pt x="1010" y="1423"/>
                    <a:pt x="1090" y="1360"/>
                    <a:pt x="1147" y="1453"/>
                  </a:cubicBezTo>
                  <a:cubicBezTo>
                    <a:pt x="1150" y="1456"/>
                    <a:pt x="1163" y="1453"/>
                    <a:pt x="1172" y="1447"/>
                  </a:cubicBezTo>
                  <a:cubicBezTo>
                    <a:pt x="1240" y="1409"/>
                    <a:pt x="1292" y="1437"/>
                    <a:pt x="1346" y="1477"/>
                  </a:cubicBezTo>
                  <a:cubicBezTo>
                    <a:pt x="1387" y="1508"/>
                    <a:pt x="1428" y="1538"/>
                    <a:pt x="1472" y="1557"/>
                  </a:cubicBezTo>
                  <a:cubicBezTo>
                    <a:pt x="1529" y="1581"/>
                    <a:pt x="1603" y="1622"/>
                    <a:pt x="1647" y="1559"/>
                  </a:cubicBezTo>
                  <a:cubicBezTo>
                    <a:pt x="1732" y="1439"/>
                    <a:pt x="1860" y="1368"/>
                    <a:pt x="1945" y="1251"/>
                  </a:cubicBezTo>
                  <a:cubicBezTo>
                    <a:pt x="1961" y="1226"/>
                    <a:pt x="1997" y="1207"/>
                    <a:pt x="2027" y="1202"/>
                  </a:cubicBezTo>
                  <a:cubicBezTo>
                    <a:pt x="2149" y="1183"/>
                    <a:pt x="2218" y="1081"/>
                    <a:pt x="2313" y="1019"/>
                  </a:cubicBezTo>
                  <a:cubicBezTo>
                    <a:pt x="2354" y="991"/>
                    <a:pt x="2373" y="948"/>
                    <a:pt x="2354" y="888"/>
                  </a:cubicBezTo>
                  <a:cubicBezTo>
                    <a:pt x="2327" y="806"/>
                    <a:pt x="2275" y="729"/>
                    <a:pt x="2289" y="636"/>
                  </a:cubicBezTo>
                  <a:cubicBezTo>
                    <a:pt x="2292" y="617"/>
                    <a:pt x="2275" y="609"/>
                    <a:pt x="2259" y="598"/>
                  </a:cubicBezTo>
                  <a:cubicBezTo>
                    <a:pt x="2177" y="538"/>
                    <a:pt x="2141" y="415"/>
                    <a:pt x="2177" y="317"/>
                  </a:cubicBezTo>
                  <a:cubicBezTo>
                    <a:pt x="2190" y="279"/>
                    <a:pt x="2169" y="257"/>
                    <a:pt x="2144" y="232"/>
                  </a:cubicBezTo>
                  <a:cubicBezTo>
                    <a:pt x="2114" y="199"/>
                    <a:pt x="2070" y="177"/>
                    <a:pt x="2073" y="126"/>
                  </a:cubicBezTo>
                  <a:cubicBezTo>
                    <a:pt x="2076" y="71"/>
                    <a:pt x="2040" y="66"/>
                    <a:pt x="1997" y="66"/>
                  </a:cubicBezTo>
                  <a:lnTo>
                    <a:pt x="1499" y="66"/>
                  </a:lnTo>
                  <a:cubicBezTo>
                    <a:pt x="1486" y="66"/>
                    <a:pt x="1464" y="60"/>
                    <a:pt x="1456" y="68"/>
                  </a:cubicBezTo>
                  <a:cubicBezTo>
                    <a:pt x="1379" y="139"/>
                    <a:pt x="1322" y="74"/>
                    <a:pt x="1273" y="33"/>
                  </a:cubicBezTo>
                  <a:cubicBezTo>
                    <a:pt x="1232" y="0"/>
                    <a:pt x="1213" y="5"/>
                    <a:pt x="1183" y="41"/>
                  </a:cubicBezTo>
                  <a:cubicBezTo>
                    <a:pt x="1046" y="186"/>
                    <a:pt x="912" y="333"/>
                    <a:pt x="770" y="472"/>
                  </a:cubicBezTo>
                  <a:cubicBezTo>
                    <a:pt x="718" y="522"/>
                    <a:pt x="718" y="546"/>
                    <a:pt x="770" y="595"/>
                  </a:cubicBezTo>
                  <a:cubicBezTo>
                    <a:pt x="852" y="675"/>
                    <a:pt x="847" y="691"/>
                    <a:pt x="770" y="776"/>
                  </a:cubicBezTo>
                  <a:cubicBezTo>
                    <a:pt x="713" y="838"/>
                    <a:pt x="636" y="877"/>
                    <a:pt x="565" y="920"/>
                  </a:cubicBezTo>
                  <a:cubicBezTo>
                    <a:pt x="521" y="948"/>
                    <a:pt x="481" y="986"/>
                    <a:pt x="426" y="991"/>
                  </a:cubicBezTo>
                  <a:cubicBezTo>
                    <a:pt x="374" y="997"/>
                    <a:pt x="325" y="948"/>
                    <a:pt x="265" y="1010"/>
                  </a:cubicBezTo>
                  <a:cubicBezTo>
                    <a:pt x="218" y="1057"/>
                    <a:pt x="199" y="1095"/>
                    <a:pt x="202" y="1155"/>
                  </a:cubicBezTo>
                  <a:cubicBezTo>
                    <a:pt x="202" y="1166"/>
                    <a:pt x="188" y="1185"/>
                    <a:pt x="177" y="1188"/>
                  </a:cubicBezTo>
                  <a:cubicBezTo>
                    <a:pt x="112" y="1215"/>
                    <a:pt x="93" y="1286"/>
                    <a:pt x="38" y="1325"/>
                  </a:cubicBezTo>
                  <a:cubicBezTo>
                    <a:pt x="0" y="1352"/>
                    <a:pt x="11" y="1374"/>
                    <a:pt x="35" y="1401"/>
                  </a:cubicBezTo>
                  <a:cubicBezTo>
                    <a:pt x="161" y="1535"/>
                    <a:pt x="284" y="1666"/>
                    <a:pt x="423" y="1818"/>
                  </a:cubicBezTo>
                  <a:cubicBezTo>
                    <a:pt x="412" y="1755"/>
                    <a:pt x="440" y="1715"/>
                    <a:pt x="407" y="166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 name="Freeform 35"/>
            <p:cNvSpPr>
              <a:spLocks noChangeArrowheads="1"/>
            </p:cNvSpPr>
            <p:nvPr/>
          </p:nvSpPr>
          <p:spPr bwMode="auto">
            <a:xfrm>
              <a:off x="8747125" y="582613"/>
              <a:ext cx="641350" cy="708025"/>
            </a:xfrm>
            <a:custGeom>
              <a:avLst/>
              <a:gdLst>
                <a:gd name="T0" fmla="*/ 1513 w 1782"/>
                <a:gd name="T1" fmla="*/ 1368 h 1965"/>
                <a:gd name="T2" fmla="*/ 1584 w 1782"/>
                <a:gd name="T3" fmla="*/ 951 h 1965"/>
                <a:gd name="T4" fmla="*/ 1710 w 1782"/>
                <a:gd name="T5" fmla="*/ 882 h 1965"/>
                <a:gd name="T6" fmla="*/ 1781 w 1782"/>
                <a:gd name="T7" fmla="*/ 885 h 1965"/>
                <a:gd name="T8" fmla="*/ 1650 w 1782"/>
                <a:gd name="T9" fmla="*/ 606 h 1965"/>
                <a:gd name="T10" fmla="*/ 1445 w 1782"/>
                <a:gd name="T11" fmla="*/ 55 h 1965"/>
                <a:gd name="T12" fmla="*/ 1374 w 1782"/>
                <a:gd name="T13" fmla="*/ 17 h 1965"/>
                <a:gd name="T14" fmla="*/ 680 w 1782"/>
                <a:gd name="T15" fmla="*/ 19 h 1965"/>
                <a:gd name="T16" fmla="*/ 475 w 1782"/>
                <a:gd name="T17" fmla="*/ 25 h 1965"/>
                <a:gd name="T18" fmla="*/ 445 w 1782"/>
                <a:gd name="T19" fmla="*/ 68 h 1965"/>
                <a:gd name="T20" fmla="*/ 327 w 1782"/>
                <a:gd name="T21" fmla="*/ 459 h 1965"/>
                <a:gd name="T22" fmla="*/ 196 w 1782"/>
                <a:gd name="T23" fmla="*/ 464 h 1965"/>
                <a:gd name="T24" fmla="*/ 144 w 1782"/>
                <a:gd name="T25" fmla="*/ 484 h 1965"/>
                <a:gd name="T26" fmla="*/ 106 w 1782"/>
                <a:gd name="T27" fmla="*/ 686 h 1965"/>
                <a:gd name="T28" fmla="*/ 123 w 1782"/>
                <a:gd name="T29" fmla="*/ 847 h 1965"/>
                <a:gd name="T30" fmla="*/ 221 w 1782"/>
                <a:gd name="T31" fmla="*/ 972 h 1965"/>
                <a:gd name="T32" fmla="*/ 221 w 1782"/>
                <a:gd name="T33" fmla="*/ 1071 h 1965"/>
                <a:gd name="T34" fmla="*/ 169 w 1782"/>
                <a:gd name="T35" fmla="*/ 1213 h 1965"/>
                <a:gd name="T36" fmla="*/ 180 w 1782"/>
                <a:gd name="T37" fmla="*/ 1478 h 1965"/>
                <a:gd name="T38" fmla="*/ 82 w 1782"/>
                <a:gd name="T39" fmla="*/ 1617 h 1965"/>
                <a:gd name="T40" fmla="*/ 5 w 1782"/>
                <a:gd name="T41" fmla="*/ 1702 h 1965"/>
                <a:gd name="T42" fmla="*/ 194 w 1782"/>
                <a:gd name="T43" fmla="*/ 1811 h 1965"/>
                <a:gd name="T44" fmla="*/ 338 w 1782"/>
                <a:gd name="T45" fmla="*/ 1838 h 1965"/>
                <a:gd name="T46" fmla="*/ 502 w 1782"/>
                <a:gd name="T47" fmla="*/ 1964 h 1965"/>
                <a:gd name="T48" fmla="*/ 502 w 1782"/>
                <a:gd name="T49" fmla="*/ 1713 h 1965"/>
                <a:gd name="T50" fmla="*/ 571 w 1782"/>
                <a:gd name="T51" fmla="*/ 1663 h 1965"/>
                <a:gd name="T52" fmla="*/ 920 w 1782"/>
                <a:gd name="T53" fmla="*/ 1702 h 1965"/>
                <a:gd name="T54" fmla="*/ 1133 w 1782"/>
                <a:gd name="T55" fmla="*/ 1636 h 1965"/>
                <a:gd name="T56" fmla="*/ 1144 w 1782"/>
                <a:gd name="T57" fmla="*/ 1622 h 1965"/>
                <a:gd name="T58" fmla="*/ 1262 w 1782"/>
                <a:gd name="T59" fmla="*/ 1420 h 1965"/>
                <a:gd name="T60" fmla="*/ 1319 w 1782"/>
                <a:gd name="T61" fmla="*/ 1363 h 1965"/>
                <a:gd name="T62" fmla="*/ 1393 w 1782"/>
                <a:gd name="T63" fmla="*/ 1401 h 1965"/>
                <a:gd name="T64" fmla="*/ 1415 w 1782"/>
                <a:gd name="T65" fmla="*/ 1480 h 1965"/>
                <a:gd name="T66" fmla="*/ 1513 w 1782"/>
                <a:gd name="T67" fmla="*/ 1368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82" h="1965">
                  <a:moveTo>
                    <a:pt x="1513" y="1368"/>
                  </a:moveTo>
                  <a:cubicBezTo>
                    <a:pt x="1529" y="1229"/>
                    <a:pt x="1559" y="1090"/>
                    <a:pt x="1584" y="951"/>
                  </a:cubicBezTo>
                  <a:cubicBezTo>
                    <a:pt x="1598" y="866"/>
                    <a:pt x="1633" y="847"/>
                    <a:pt x="1710" y="882"/>
                  </a:cubicBezTo>
                  <a:cubicBezTo>
                    <a:pt x="1731" y="893"/>
                    <a:pt x="1751" y="907"/>
                    <a:pt x="1781" y="885"/>
                  </a:cubicBezTo>
                  <a:cubicBezTo>
                    <a:pt x="1723" y="798"/>
                    <a:pt x="1685" y="702"/>
                    <a:pt x="1650" y="606"/>
                  </a:cubicBezTo>
                  <a:cubicBezTo>
                    <a:pt x="1581" y="424"/>
                    <a:pt x="1477" y="251"/>
                    <a:pt x="1445" y="55"/>
                  </a:cubicBezTo>
                  <a:cubicBezTo>
                    <a:pt x="1436" y="0"/>
                    <a:pt x="1401" y="17"/>
                    <a:pt x="1374" y="17"/>
                  </a:cubicBezTo>
                  <a:cubicBezTo>
                    <a:pt x="1141" y="17"/>
                    <a:pt x="912" y="17"/>
                    <a:pt x="680" y="19"/>
                  </a:cubicBezTo>
                  <a:cubicBezTo>
                    <a:pt x="612" y="19"/>
                    <a:pt x="543" y="19"/>
                    <a:pt x="475" y="25"/>
                  </a:cubicBezTo>
                  <a:cubicBezTo>
                    <a:pt x="450" y="25"/>
                    <a:pt x="412" y="22"/>
                    <a:pt x="445" y="68"/>
                  </a:cubicBezTo>
                  <a:cubicBezTo>
                    <a:pt x="532" y="197"/>
                    <a:pt x="470" y="413"/>
                    <a:pt x="327" y="459"/>
                  </a:cubicBezTo>
                  <a:cubicBezTo>
                    <a:pt x="286" y="473"/>
                    <a:pt x="240" y="462"/>
                    <a:pt x="196" y="464"/>
                  </a:cubicBezTo>
                  <a:cubicBezTo>
                    <a:pt x="177" y="464"/>
                    <a:pt x="144" y="456"/>
                    <a:pt x="144" y="484"/>
                  </a:cubicBezTo>
                  <a:cubicBezTo>
                    <a:pt x="147" y="555"/>
                    <a:pt x="103" y="617"/>
                    <a:pt x="106" y="686"/>
                  </a:cubicBezTo>
                  <a:cubicBezTo>
                    <a:pt x="109" y="738"/>
                    <a:pt x="82" y="798"/>
                    <a:pt x="123" y="847"/>
                  </a:cubicBezTo>
                  <a:cubicBezTo>
                    <a:pt x="155" y="888"/>
                    <a:pt x="185" y="931"/>
                    <a:pt x="221" y="972"/>
                  </a:cubicBezTo>
                  <a:cubicBezTo>
                    <a:pt x="251" y="1008"/>
                    <a:pt x="251" y="1033"/>
                    <a:pt x="221" y="1071"/>
                  </a:cubicBezTo>
                  <a:cubicBezTo>
                    <a:pt x="191" y="1109"/>
                    <a:pt x="166" y="1155"/>
                    <a:pt x="169" y="1213"/>
                  </a:cubicBezTo>
                  <a:cubicBezTo>
                    <a:pt x="175" y="1300"/>
                    <a:pt x="172" y="1390"/>
                    <a:pt x="180" y="1478"/>
                  </a:cubicBezTo>
                  <a:cubicBezTo>
                    <a:pt x="185" y="1554"/>
                    <a:pt x="164" y="1601"/>
                    <a:pt x="82" y="1617"/>
                  </a:cubicBezTo>
                  <a:cubicBezTo>
                    <a:pt x="38" y="1625"/>
                    <a:pt x="0" y="1639"/>
                    <a:pt x="5" y="1702"/>
                  </a:cubicBezTo>
                  <a:cubicBezTo>
                    <a:pt x="16" y="1825"/>
                    <a:pt x="82" y="1871"/>
                    <a:pt x="194" y="1811"/>
                  </a:cubicBezTo>
                  <a:cubicBezTo>
                    <a:pt x="259" y="1775"/>
                    <a:pt x="292" y="1795"/>
                    <a:pt x="338" y="1838"/>
                  </a:cubicBezTo>
                  <a:cubicBezTo>
                    <a:pt x="385" y="1882"/>
                    <a:pt x="418" y="1945"/>
                    <a:pt x="502" y="1964"/>
                  </a:cubicBezTo>
                  <a:cubicBezTo>
                    <a:pt x="453" y="1874"/>
                    <a:pt x="513" y="1797"/>
                    <a:pt x="502" y="1713"/>
                  </a:cubicBezTo>
                  <a:cubicBezTo>
                    <a:pt x="497" y="1677"/>
                    <a:pt x="535" y="1655"/>
                    <a:pt x="571" y="1663"/>
                  </a:cubicBezTo>
                  <a:cubicBezTo>
                    <a:pt x="685" y="1688"/>
                    <a:pt x="803" y="1685"/>
                    <a:pt x="920" y="1702"/>
                  </a:cubicBezTo>
                  <a:cubicBezTo>
                    <a:pt x="983" y="1713"/>
                    <a:pt x="1106" y="1792"/>
                    <a:pt x="1133" y="1636"/>
                  </a:cubicBezTo>
                  <a:cubicBezTo>
                    <a:pt x="1133" y="1631"/>
                    <a:pt x="1141" y="1625"/>
                    <a:pt x="1144" y="1622"/>
                  </a:cubicBezTo>
                  <a:cubicBezTo>
                    <a:pt x="1223" y="1579"/>
                    <a:pt x="1256" y="1508"/>
                    <a:pt x="1262" y="1420"/>
                  </a:cubicBezTo>
                  <a:cubicBezTo>
                    <a:pt x="1264" y="1382"/>
                    <a:pt x="1289" y="1368"/>
                    <a:pt x="1319" y="1363"/>
                  </a:cubicBezTo>
                  <a:cubicBezTo>
                    <a:pt x="1352" y="1358"/>
                    <a:pt x="1379" y="1374"/>
                    <a:pt x="1393" y="1401"/>
                  </a:cubicBezTo>
                  <a:cubicBezTo>
                    <a:pt x="1404" y="1426"/>
                    <a:pt x="1406" y="1453"/>
                    <a:pt x="1415" y="1480"/>
                  </a:cubicBezTo>
                  <a:cubicBezTo>
                    <a:pt x="1467" y="1459"/>
                    <a:pt x="1505" y="1437"/>
                    <a:pt x="1513" y="136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 name="Freeform 36"/>
            <p:cNvSpPr>
              <a:spLocks noChangeArrowheads="1"/>
            </p:cNvSpPr>
            <p:nvPr/>
          </p:nvSpPr>
          <p:spPr bwMode="auto">
            <a:xfrm>
              <a:off x="10336213" y="527050"/>
              <a:ext cx="938212" cy="612775"/>
            </a:xfrm>
            <a:custGeom>
              <a:avLst/>
              <a:gdLst>
                <a:gd name="T0" fmla="*/ 142 w 2604"/>
                <a:gd name="T1" fmla="*/ 1466 h 1702"/>
                <a:gd name="T2" fmla="*/ 298 w 2604"/>
                <a:gd name="T3" fmla="*/ 1289 h 1702"/>
                <a:gd name="T4" fmla="*/ 431 w 2604"/>
                <a:gd name="T5" fmla="*/ 1220 h 1702"/>
                <a:gd name="T6" fmla="*/ 511 w 2604"/>
                <a:gd name="T7" fmla="*/ 1302 h 1702"/>
                <a:gd name="T8" fmla="*/ 672 w 2604"/>
                <a:gd name="T9" fmla="*/ 1532 h 1702"/>
                <a:gd name="T10" fmla="*/ 740 w 2604"/>
                <a:gd name="T11" fmla="*/ 1630 h 1702"/>
                <a:gd name="T12" fmla="*/ 787 w 2604"/>
                <a:gd name="T13" fmla="*/ 1698 h 1702"/>
                <a:gd name="T14" fmla="*/ 844 w 2604"/>
                <a:gd name="T15" fmla="*/ 1649 h 1702"/>
                <a:gd name="T16" fmla="*/ 950 w 2604"/>
                <a:gd name="T17" fmla="*/ 1551 h 1702"/>
                <a:gd name="T18" fmla="*/ 1153 w 2604"/>
                <a:gd name="T19" fmla="*/ 1395 h 1702"/>
                <a:gd name="T20" fmla="*/ 1204 w 2604"/>
                <a:gd name="T21" fmla="*/ 1338 h 1702"/>
                <a:gd name="T22" fmla="*/ 1420 w 2604"/>
                <a:gd name="T23" fmla="*/ 1245 h 1702"/>
                <a:gd name="T24" fmla="*/ 1464 w 2604"/>
                <a:gd name="T25" fmla="*/ 1204 h 1702"/>
                <a:gd name="T26" fmla="*/ 1743 w 2604"/>
                <a:gd name="T27" fmla="*/ 1056 h 1702"/>
                <a:gd name="T28" fmla="*/ 1917 w 2604"/>
                <a:gd name="T29" fmla="*/ 985 h 1702"/>
                <a:gd name="T30" fmla="*/ 1969 w 2604"/>
                <a:gd name="T31" fmla="*/ 961 h 1702"/>
                <a:gd name="T32" fmla="*/ 2100 w 2604"/>
                <a:gd name="T33" fmla="*/ 912 h 1702"/>
                <a:gd name="T34" fmla="*/ 2182 w 2604"/>
                <a:gd name="T35" fmla="*/ 871 h 1702"/>
                <a:gd name="T36" fmla="*/ 2248 w 2604"/>
                <a:gd name="T37" fmla="*/ 731 h 1702"/>
                <a:gd name="T38" fmla="*/ 2272 w 2604"/>
                <a:gd name="T39" fmla="*/ 581 h 1702"/>
                <a:gd name="T40" fmla="*/ 2516 w 2604"/>
                <a:gd name="T41" fmla="*/ 330 h 1702"/>
                <a:gd name="T42" fmla="*/ 2554 w 2604"/>
                <a:gd name="T43" fmla="*/ 177 h 1702"/>
                <a:gd name="T44" fmla="*/ 2540 w 2604"/>
                <a:gd name="T45" fmla="*/ 62 h 1702"/>
                <a:gd name="T46" fmla="*/ 2477 w 2604"/>
                <a:gd name="T47" fmla="*/ 5 h 1702"/>
                <a:gd name="T48" fmla="*/ 2024 w 2604"/>
                <a:gd name="T49" fmla="*/ 21 h 1702"/>
                <a:gd name="T50" fmla="*/ 1560 w 2604"/>
                <a:gd name="T51" fmla="*/ 125 h 1702"/>
                <a:gd name="T52" fmla="*/ 1371 w 2604"/>
                <a:gd name="T53" fmla="*/ 240 h 1702"/>
                <a:gd name="T54" fmla="*/ 1194 w 2604"/>
                <a:gd name="T55" fmla="*/ 270 h 1702"/>
                <a:gd name="T56" fmla="*/ 1163 w 2604"/>
                <a:gd name="T57" fmla="*/ 284 h 1702"/>
                <a:gd name="T58" fmla="*/ 1065 w 2604"/>
                <a:gd name="T59" fmla="*/ 256 h 1702"/>
                <a:gd name="T60" fmla="*/ 1005 w 2604"/>
                <a:gd name="T61" fmla="*/ 226 h 1702"/>
                <a:gd name="T62" fmla="*/ 628 w 2604"/>
                <a:gd name="T63" fmla="*/ 458 h 1702"/>
                <a:gd name="T64" fmla="*/ 461 w 2604"/>
                <a:gd name="T65" fmla="*/ 647 h 1702"/>
                <a:gd name="T66" fmla="*/ 388 w 2604"/>
                <a:gd name="T67" fmla="*/ 764 h 1702"/>
                <a:gd name="T68" fmla="*/ 330 w 2604"/>
                <a:gd name="T69" fmla="*/ 879 h 1702"/>
                <a:gd name="T70" fmla="*/ 292 w 2604"/>
                <a:gd name="T71" fmla="*/ 934 h 1702"/>
                <a:gd name="T72" fmla="*/ 74 w 2604"/>
                <a:gd name="T73" fmla="*/ 1046 h 1702"/>
                <a:gd name="T74" fmla="*/ 24 w 2604"/>
                <a:gd name="T75" fmla="*/ 1152 h 1702"/>
                <a:gd name="T76" fmla="*/ 52 w 2604"/>
                <a:gd name="T77" fmla="*/ 1395 h 1702"/>
                <a:gd name="T78" fmla="*/ 142 w 2604"/>
                <a:gd name="T79" fmla="*/ 1466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04" h="1702">
                  <a:moveTo>
                    <a:pt x="142" y="1466"/>
                  </a:moveTo>
                  <a:cubicBezTo>
                    <a:pt x="235" y="1442"/>
                    <a:pt x="243" y="1346"/>
                    <a:pt x="298" y="1289"/>
                  </a:cubicBezTo>
                  <a:cubicBezTo>
                    <a:pt x="339" y="1245"/>
                    <a:pt x="380" y="1220"/>
                    <a:pt x="431" y="1220"/>
                  </a:cubicBezTo>
                  <a:cubicBezTo>
                    <a:pt x="472" y="1220"/>
                    <a:pt x="494" y="1250"/>
                    <a:pt x="511" y="1302"/>
                  </a:cubicBezTo>
                  <a:cubicBezTo>
                    <a:pt x="541" y="1387"/>
                    <a:pt x="560" y="1496"/>
                    <a:pt x="672" y="1532"/>
                  </a:cubicBezTo>
                  <a:cubicBezTo>
                    <a:pt x="715" y="1545"/>
                    <a:pt x="735" y="1589"/>
                    <a:pt x="740" y="1630"/>
                  </a:cubicBezTo>
                  <a:cubicBezTo>
                    <a:pt x="746" y="1663"/>
                    <a:pt x="759" y="1693"/>
                    <a:pt x="787" y="1698"/>
                  </a:cubicBezTo>
                  <a:cubicBezTo>
                    <a:pt x="803" y="1701"/>
                    <a:pt x="833" y="1671"/>
                    <a:pt x="844" y="1649"/>
                  </a:cubicBezTo>
                  <a:cubicBezTo>
                    <a:pt x="868" y="1603"/>
                    <a:pt x="904" y="1554"/>
                    <a:pt x="950" y="1551"/>
                  </a:cubicBezTo>
                  <a:cubicBezTo>
                    <a:pt x="1060" y="1545"/>
                    <a:pt x="1109" y="1477"/>
                    <a:pt x="1153" y="1395"/>
                  </a:cubicBezTo>
                  <a:cubicBezTo>
                    <a:pt x="1166" y="1371"/>
                    <a:pt x="1183" y="1351"/>
                    <a:pt x="1204" y="1338"/>
                  </a:cubicBezTo>
                  <a:cubicBezTo>
                    <a:pt x="1270" y="1291"/>
                    <a:pt x="1322" y="1220"/>
                    <a:pt x="1420" y="1245"/>
                  </a:cubicBezTo>
                  <a:cubicBezTo>
                    <a:pt x="1431" y="1248"/>
                    <a:pt x="1448" y="1218"/>
                    <a:pt x="1464" y="1204"/>
                  </a:cubicBezTo>
                  <a:cubicBezTo>
                    <a:pt x="1546" y="1133"/>
                    <a:pt x="1636" y="1067"/>
                    <a:pt x="1743" y="1056"/>
                  </a:cubicBezTo>
                  <a:cubicBezTo>
                    <a:pt x="1811" y="1048"/>
                    <a:pt x="1879" y="1062"/>
                    <a:pt x="1917" y="985"/>
                  </a:cubicBezTo>
                  <a:cubicBezTo>
                    <a:pt x="1928" y="966"/>
                    <a:pt x="1953" y="953"/>
                    <a:pt x="1969" y="961"/>
                  </a:cubicBezTo>
                  <a:cubicBezTo>
                    <a:pt x="2038" y="999"/>
                    <a:pt x="2065" y="947"/>
                    <a:pt x="2100" y="912"/>
                  </a:cubicBezTo>
                  <a:cubicBezTo>
                    <a:pt x="2125" y="887"/>
                    <a:pt x="2147" y="873"/>
                    <a:pt x="2182" y="871"/>
                  </a:cubicBezTo>
                  <a:cubicBezTo>
                    <a:pt x="2270" y="857"/>
                    <a:pt x="2297" y="802"/>
                    <a:pt x="2248" y="731"/>
                  </a:cubicBezTo>
                  <a:cubicBezTo>
                    <a:pt x="2207" y="671"/>
                    <a:pt x="2215" y="630"/>
                    <a:pt x="2272" y="581"/>
                  </a:cubicBezTo>
                  <a:cubicBezTo>
                    <a:pt x="2363" y="508"/>
                    <a:pt x="2502" y="477"/>
                    <a:pt x="2516" y="330"/>
                  </a:cubicBezTo>
                  <a:cubicBezTo>
                    <a:pt x="2603" y="300"/>
                    <a:pt x="2565" y="232"/>
                    <a:pt x="2554" y="177"/>
                  </a:cubicBezTo>
                  <a:cubicBezTo>
                    <a:pt x="2546" y="139"/>
                    <a:pt x="2540" y="101"/>
                    <a:pt x="2540" y="62"/>
                  </a:cubicBezTo>
                  <a:cubicBezTo>
                    <a:pt x="2543" y="13"/>
                    <a:pt x="2521" y="0"/>
                    <a:pt x="2477" y="5"/>
                  </a:cubicBezTo>
                  <a:cubicBezTo>
                    <a:pt x="2327" y="24"/>
                    <a:pt x="2174" y="8"/>
                    <a:pt x="2024" y="21"/>
                  </a:cubicBezTo>
                  <a:cubicBezTo>
                    <a:pt x="1865" y="35"/>
                    <a:pt x="1699" y="16"/>
                    <a:pt x="1560" y="125"/>
                  </a:cubicBezTo>
                  <a:cubicBezTo>
                    <a:pt x="1502" y="169"/>
                    <a:pt x="1437" y="204"/>
                    <a:pt x="1371" y="240"/>
                  </a:cubicBezTo>
                  <a:cubicBezTo>
                    <a:pt x="1316" y="267"/>
                    <a:pt x="1267" y="346"/>
                    <a:pt x="1194" y="270"/>
                  </a:cubicBezTo>
                  <a:cubicBezTo>
                    <a:pt x="1191" y="267"/>
                    <a:pt x="1172" y="275"/>
                    <a:pt x="1163" y="284"/>
                  </a:cubicBezTo>
                  <a:cubicBezTo>
                    <a:pt x="1120" y="316"/>
                    <a:pt x="1084" y="305"/>
                    <a:pt x="1065" y="256"/>
                  </a:cubicBezTo>
                  <a:cubicBezTo>
                    <a:pt x="1054" y="226"/>
                    <a:pt x="1032" y="210"/>
                    <a:pt x="1005" y="226"/>
                  </a:cubicBezTo>
                  <a:cubicBezTo>
                    <a:pt x="879" y="303"/>
                    <a:pt x="732" y="346"/>
                    <a:pt x="628" y="458"/>
                  </a:cubicBezTo>
                  <a:cubicBezTo>
                    <a:pt x="571" y="521"/>
                    <a:pt x="486" y="565"/>
                    <a:pt x="461" y="647"/>
                  </a:cubicBezTo>
                  <a:cubicBezTo>
                    <a:pt x="445" y="699"/>
                    <a:pt x="429" y="737"/>
                    <a:pt x="388" y="764"/>
                  </a:cubicBezTo>
                  <a:cubicBezTo>
                    <a:pt x="344" y="792"/>
                    <a:pt x="298" y="811"/>
                    <a:pt x="330" y="879"/>
                  </a:cubicBezTo>
                  <a:cubicBezTo>
                    <a:pt x="341" y="901"/>
                    <a:pt x="311" y="917"/>
                    <a:pt x="292" y="934"/>
                  </a:cubicBezTo>
                  <a:cubicBezTo>
                    <a:pt x="227" y="985"/>
                    <a:pt x="150" y="1018"/>
                    <a:pt x="74" y="1046"/>
                  </a:cubicBezTo>
                  <a:cubicBezTo>
                    <a:pt x="16" y="1067"/>
                    <a:pt x="0" y="1092"/>
                    <a:pt x="24" y="1152"/>
                  </a:cubicBezTo>
                  <a:cubicBezTo>
                    <a:pt x="57" y="1226"/>
                    <a:pt x="93" y="1308"/>
                    <a:pt x="52" y="1395"/>
                  </a:cubicBezTo>
                  <a:cubicBezTo>
                    <a:pt x="44" y="1455"/>
                    <a:pt x="82" y="1482"/>
                    <a:pt x="142" y="146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 name="Freeform 37"/>
            <p:cNvSpPr>
              <a:spLocks noChangeArrowheads="1"/>
            </p:cNvSpPr>
            <p:nvPr/>
          </p:nvSpPr>
          <p:spPr bwMode="auto">
            <a:xfrm>
              <a:off x="8196263" y="2944813"/>
              <a:ext cx="668337" cy="511175"/>
            </a:xfrm>
            <a:custGeom>
              <a:avLst/>
              <a:gdLst>
                <a:gd name="T0" fmla="*/ 1669 w 1858"/>
                <a:gd name="T1" fmla="*/ 1379 h 1418"/>
                <a:gd name="T2" fmla="*/ 1770 w 1858"/>
                <a:gd name="T3" fmla="*/ 1286 h 1418"/>
                <a:gd name="T4" fmla="*/ 1847 w 1858"/>
                <a:gd name="T5" fmla="*/ 456 h 1418"/>
                <a:gd name="T6" fmla="*/ 1745 w 1858"/>
                <a:gd name="T7" fmla="*/ 379 h 1418"/>
                <a:gd name="T8" fmla="*/ 1614 w 1858"/>
                <a:gd name="T9" fmla="*/ 316 h 1418"/>
                <a:gd name="T10" fmla="*/ 1513 w 1858"/>
                <a:gd name="T11" fmla="*/ 205 h 1418"/>
                <a:gd name="T12" fmla="*/ 1188 w 1858"/>
                <a:gd name="T13" fmla="*/ 65 h 1418"/>
                <a:gd name="T14" fmla="*/ 1016 w 1858"/>
                <a:gd name="T15" fmla="*/ 87 h 1418"/>
                <a:gd name="T16" fmla="*/ 951 w 1858"/>
                <a:gd name="T17" fmla="*/ 103 h 1418"/>
                <a:gd name="T18" fmla="*/ 484 w 1858"/>
                <a:gd name="T19" fmla="*/ 112 h 1418"/>
                <a:gd name="T20" fmla="*/ 287 w 1858"/>
                <a:gd name="T21" fmla="*/ 355 h 1418"/>
                <a:gd name="T22" fmla="*/ 273 w 1858"/>
                <a:gd name="T23" fmla="*/ 581 h 1418"/>
                <a:gd name="T24" fmla="*/ 131 w 1858"/>
                <a:gd name="T25" fmla="*/ 1018 h 1418"/>
                <a:gd name="T26" fmla="*/ 30 w 1858"/>
                <a:gd name="T27" fmla="*/ 1343 h 1418"/>
                <a:gd name="T28" fmla="*/ 79 w 1858"/>
                <a:gd name="T29" fmla="*/ 1414 h 1418"/>
                <a:gd name="T30" fmla="*/ 978 w 1858"/>
                <a:gd name="T31" fmla="*/ 1393 h 1418"/>
                <a:gd name="T32" fmla="*/ 1669 w 1858"/>
                <a:gd name="T33" fmla="*/ 1379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8" h="1418">
                  <a:moveTo>
                    <a:pt x="1669" y="1379"/>
                  </a:moveTo>
                  <a:cubicBezTo>
                    <a:pt x="1740" y="1379"/>
                    <a:pt x="1765" y="1354"/>
                    <a:pt x="1770" y="1286"/>
                  </a:cubicBezTo>
                  <a:cubicBezTo>
                    <a:pt x="1792" y="1010"/>
                    <a:pt x="1822" y="732"/>
                    <a:pt x="1847" y="456"/>
                  </a:cubicBezTo>
                  <a:cubicBezTo>
                    <a:pt x="1857" y="341"/>
                    <a:pt x="1849" y="336"/>
                    <a:pt x="1745" y="379"/>
                  </a:cubicBezTo>
                  <a:cubicBezTo>
                    <a:pt x="1664" y="412"/>
                    <a:pt x="1642" y="398"/>
                    <a:pt x="1614" y="316"/>
                  </a:cubicBezTo>
                  <a:cubicBezTo>
                    <a:pt x="1598" y="267"/>
                    <a:pt x="1568" y="227"/>
                    <a:pt x="1513" y="205"/>
                  </a:cubicBezTo>
                  <a:cubicBezTo>
                    <a:pt x="1404" y="162"/>
                    <a:pt x="1298" y="112"/>
                    <a:pt x="1188" y="65"/>
                  </a:cubicBezTo>
                  <a:cubicBezTo>
                    <a:pt x="1125" y="38"/>
                    <a:pt x="1065" y="0"/>
                    <a:pt x="1016" y="87"/>
                  </a:cubicBezTo>
                  <a:cubicBezTo>
                    <a:pt x="1008" y="101"/>
                    <a:pt x="972" y="103"/>
                    <a:pt x="951" y="103"/>
                  </a:cubicBezTo>
                  <a:lnTo>
                    <a:pt x="484" y="112"/>
                  </a:lnTo>
                  <a:cubicBezTo>
                    <a:pt x="358" y="114"/>
                    <a:pt x="270" y="229"/>
                    <a:pt x="287" y="355"/>
                  </a:cubicBezTo>
                  <a:cubicBezTo>
                    <a:pt x="295" y="428"/>
                    <a:pt x="292" y="508"/>
                    <a:pt x="273" y="581"/>
                  </a:cubicBezTo>
                  <a:cubicBezTo>
                    <a:pt x="235" y="729"/>
                    <a:pt x="137" y="852"/>
                    <a:pt x="131" y="1018"/>
                  </a:cubicBezTo>
                  <a:cubicBezTo>
                    <a:pt x="128" y="1122"/>
                    <a:pt x="74" y="1240"/>
                    <a:pt x="30" y="1343"/>
                  </a:cubicBezTo>
                  <a:cubicBezTo>
                    <a:pt x="0" y="1409"/>
                    <a:pt x="19" y="1417"/>
                    <a:pt x="79" y="1414"/>
                  </a:cubicBezTo>
                  <a:cubicBezTo>
                    <a:pt x="377" y="1398"/>
                    <a:pt x="677" y="1387"/>
                    <a:pt x="978" y="1393"/>
                  </a:cubicBezTo>
                  <a:cubicBezTo>
                    <a:pt x="1210" y="1403"/>
                    <a:pt x="1440" y="1379"/>
                    <a:pt x="1669" y="137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 name="Freeform 38"/>
            <p:cNvSpPr>
              <a:spLocks noChangeArrowheads="1"/>
            </p:cNvSpPr>
            <p:nvPr/>
          </p:nvSpPr>
          <p:spPr bwMode="auto">
            <a:xfrm>
              <a:off x="10306050" y="1358900"/>
              <a:ext cx="576263" cy="750888"/>
            </a:xfrm>
            <a:custGeom>
              <a:avLst/>
              <a:gdLst>
                <a:gd name="T0" fmla="*/ 415 w 1599"/>
                <a:gd name="T1" fmla="*/ 87 h 2084"/>
                <a:gd name="T2" fmla="*/ 328 w 1599"/>
                <a:gd name="T3" fmla="*/ 106 h 2084"/>
                <a:gd name="T4" fmla="*/ 325 w 1599"/>
                <a:gd name="T5" fmla="*/ 185 h 2084"/>
                <a:gd name="T6" fmla="*/ 347 w 1599"/>
                <a:gd name="T7" fmla="*/ 251 h 2084"/>
                <a:gd name="T8" fmla="*/ 271 w 1599"/>
                <a:gd name="T9" fmla="*/ 341 h 2084"/>
                <a:gd name="T10" fmla="*/ 265 w 1599"/>
                <a:gd name="T11" fmla="*/ 469 h 2084"/>
                <a:gd name="T12" fmla="*/ 224 w 1599"/>
                <a:gd name="T13" fmla="*/ 614 h 2084"/>
                <a:gd name="T14" fmla="*/ 156 w 1599"/>
                <a:gd name="T15" fmla="*/ 745 h 2084"/>
                <a:gd name="T16" fmla="*/ 134 w 1599"/>
                <a:gd name="T17" fmla="*/ 797 h 2084"/>
                <a:gd name="T18" fmla="*/ 82 w 1599"/>
                <a:gd name="T19" fmla="*/ 1166 h 2084"/>
                <a:gd name="T20" fmla="*/ 107 w 1599"/>
                <a:gd name="T21" fmla="*/ 1327 h 2084"/>
                <a:gd name="T22" fmla="*/ 115 w 1599"/>
                <a:gd name="T23" fmla="*/ 1360 h 2084"/>
                <a:gd name="T24" fmla="*/ 191 w 1599"/>
                <a:gd name="T25" fmla="*/ 1502 h 2084"/>
                <a:gd name="T26" fmla="*/ 200 w 1599"/>
                <a:gd name="T27" fmla="*/ 1635 h 2084"/>
                <a:gd name="T28" fmla="*/ 178 w 1599"/>
                <a:gd name="T29" fmla="*/ 1777 h 2084"/>
                <a:gd name="T30" fmla="*/ 180 w 1599"/>
                <a:gd name="T31" fmla="*/ 1878 h 2084"/>
                <a:gd name="T32" fmla="*/ 172 w 1599"/>
                <a:gd name="T33" fmla="*/ 1984 h 2084"/>
                <a:gd name="T34" fmla="*/ 246 w 1599"/>
                <a:gd name="T35" fmla="*/ 2020 h 2084"/>
                <a:gd name="T36" fmla="*/ 331 w 1599"/>
                <a:gd name="T37" fmla="*/ 2001 h 2084"/>
                <a:gd name="T38" fmla="*/ 544 w 1599"/>
                <a:gd name="T39" fmla="*/ 1864 h 2084"/>
                <a:gd name="T40" fmla="*/ 645 w 1599"/>
                <a:gd name="T41" fmla="*/ 1796 h 2084"/>
                <a:gd name="T42" fmla="*/ 828 w 1599"/>
                <a:gd name="T43" fmla="*/ 1738 h 2084"/>
                <a:gd name="T44" fmla="*/ 1191 w 1599"/>
                <a:gd name="T45" fmla="*/ 1697 h 2084"/>
                <a:gd name="T46" fmla="*/ 1371 w 1599"/>
                <a:gd name="T47" fmla="*/ 1614 h 2084"/>
                <a:gd name="T48" fmla="*/ 1440 w 1599"/>
                <a:gd name="T49" fmla="*/ 1494 h 2084"/>
                <a:gd name="T50" fmla="*/ 1574 w 1599"/>
                <a:gd name="T51" fmla="*/ 1215 h 2084"/>
                <a:gd name="T52" fmla="*/ 1565 w 1599"/>
                <a:gd name="T53" fmla="*/ 1139 h 2084"/>
                <a:gd name="T54" fmla="*/ 1522 w 1599"/>
                <a:gd name="T55" fmla="*/ 1043 h 2084"/>
                <a:gd name="T56" fmla="*/ 1541 w 1599"/>
                <a:gd name="T57" fmla="*/ 961 h 2084"/>
                <a:gd name="T58" fmla="*/ 1546 w 1599"/>
                <a:gd name="T59" fmla="*/ 885 h 2084"/>
                <a:gd name="T60" fmla="*/ 1177 w 1599"/>
                <a:gd name="T61" fmla="*/ 513 h 2084"/>
                <a:gd name="T62" fmla="*/ 945 w 1599"/>
                <a:gd name="T63" fmla="*/ 284 h 2084"/>
                <a:gd name="T64" fmla="*/ 795 w 1599"/>
                <a:gd name="T65" fmla="*/ 161 h 2084"/>
                <a:gd name="T66" fmla="*/ 555 w 1599"/>
                <a:gd name="T67" fmla="*/ 0 h 2084"/>
                <a:gd name="T68" fmla="*/ 415 w 1599"/>
                <a:gd name="T69" fmla="*/ 87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9" h="2084">
                  <a:moveTo>
                    <a:pt x="415" y="87"/>
                  </a:moveTo>
                  <a:cubicBezTo>
                    <a:pt x="380" y="73"/>
                    <a:pt x="361" y="73"/>
                    <a:pt x="328" y="106"/>
                  </a:cubicBezTo>
                  <a:cubicBezTo>
                    <a:pt x="292" y="142"/>
                    <a:pt x="314" y="158"/>
                    <a:pt x="325" y="185"/>
                  </a:cubicBezTo>
                  <a:cubicBezTo>
                    <a:pt x="333" y="207"/>
                    <a:pt x="344" y="229"/>
                    <a:pt x="347" y="251"/>
                  </a:cubicBezTo>
                  <a:cubicBezTo>
                    <a:pt x="355" y="311"/>
                    <a:pt x="265" y="333"/>
                    <a:pt x="271" y="341"/>
                  </a:cubicBezTo>
                  <a:cubicBezTo>
                    <a:pt x="292" y="390"/>
                    <a:pt x="306" y="439"/>
                    <a:pt x="265" y="469"/>
                  </a:cubicBezTo>
                  <a:cubicBezTo>
                    <a:pt x="205" y="510"/>
                    <a:pt x="224" y="562"/>
                    <a:pt x="224" y="614"/>
                  </a:cubicBezTo>
                  <a:cubicBezTo>
                    <a:pt x="224" y="669"/>
                    <a:pt x="235" y="732"/>
                    <a:pt x="156" y="745"/>
                  </a:cubicBezTo>
                  <a:cubicBezTo>
                    <a:pt x="126" y="751"/>
                    <a:pt x="137" y="778"/>
                    <a:pt x="134" y="797"/>
                  </a:cubicBezTo>
                  <a:cubicBezTo>
                    <a:pt x="118" y="920"/>
                    <a:pt x="104" y="1043"/>
                    <a:pt x="82" y="1166"/>
                  </a:cubicBezTo>
                  <a:cubicBezTo>
                    <a:pt x="71" y="1226"/>
                    <a:pt x="0" y="1289"/>
                    <a:pt x="107" y="1327"/>
                  </a:cubicBezTo>
                  <a:cubicBezTo>
                    <a:pt x="112" y="1330"/>
                    <a:pt x="115" y="1349"/>
                    <a:pt x="115" y="1360"/>
                  </a:cubicBezTo>
                  <a:cubicBezTo>
                    <a:pt x="115" y="1420"/>
                    <a:pt x="145" y="1466"/>
                    <a:pt x="191" y="1502"/>
                  </a:cubicBezTo>
                  <a:cubicBezTo>
                    <a:pt x="246" y="1543"/>
                    <a:pt x="246" y="1586"/>
                    <a:pt x="200" y="1635"/>
                  </a:cubicBezTo>
                  <a:cubicBezTo>
                    <a:pt x="159" y="1676"/>
                    <a:pt x="123" y="1717"/>
                    <a:pt x="178" y="1777"/>
                  </a:cubicBezTo>
                  <a:cubicBezTo>
                    <a:pt x="200" y="1804"/>
                    <a:pt x="194" y="1845"/>
                    <a:pt x="180" y="1878"/>
                  </a:cubicBezTo>
                  <a:cubicBezTo>
                    <a:pt x="167" y="1913"/>
                    <a:pt x="167" y="1949"/>
                    <a:pt x="172" y="1984"/>
                  </a:cubicBezTo>
                  <a:cubicBezTo>
                    <a:pt x="178" y="2028"/>
                    <a:pt x="186" y="2083"/>
                    <a:pt x="246" y="2020"/>
                  </a:cubicBezTo>
                  <a:cubicBezTo>
                    <a:pt x="268" y="1998"/>
                    <a:pt x="301" y="1995"/>
                    <a:pt x="331" y="2001"/>
                  </a:cubicBezTo>
                  <a:cubicBezTo>
                    <a:pt x="448" y="2025"/>
                    <a:pt x="505" y="1957"/>
                    <a:pt x="544" y="1864"/>
                  </a:cubicBezTo>
                  <a:cubicBezTo>
                    <a:pt x="563" y="1818"/>
                    <a:pt x="596" y="1796"/>
                    <a:pt x="645" y="1796"/>
                  </a:cubicBezTo>
                  <a:cubicBezTo>
                    <a:pt x="710" y="1796"/>
                    <a:pt x="779" y="1782"/>
                    <a:pt x="828" y="1738"/>
                  </a:cubicBezTo>
                  <a:cubicBezTo>
                    <a:pt x="943" y="1635"/>
                    <a:pt x="1065" y="1662"/>
                    <a:pt x="1191" y="1697"/>
                  </a:cubicBezTo>
                  <a:cubicBezTo>
                    <a:pt x="1292" y="1728"/>
                    <a:pt x="1328" y="1714"/>
                    <a:pt x="1371" y="1614"/>
                  </a:cubicBezTo>
                  <a:cubicBezTo>
                    <a:pt x="1390" y="1570"/>
                    <a:pt x="1401" y="1518"/>
                    <a:pt x="1440" y="1494"/>
                  </a:cubicBezTo>
                  <a:cubicBezTo>
                    <a:pt x="1541" y="1425"/>
                    <a:pt x="1494" y="1292"/>
                    <a:pt x="1574" y="1215"/>
                  </a:cubicBezTo>
                  <a:cubicBezTo>
                    <a:pt x="1587" y="1201"/>
                    <a:pt x="1579" y="1166"/>
                    <a:pt x="1565" y="1139"/>
                  </a:cubicBezTo>
                  <a:cubicBezTo>
                    <a:pt x="1549" y="1109"/>
                    <a:pt x="1538" y="1073"/>
                    <a:pt x="1522" y="1043"/>
                  </a:cubicBezTo>
                  <a:cubicBezTo>
                    <a:pt x="1502" y="1008"/>
                    <a:pt x="1502" y="977"/>
                    <a:pt x="1541" y="961"/>
                  </a:cubicBezTo>
                  <a:cubicBezTo>
                    <a:pt x="1598" y="937"/>
                    <a:pt x="1576" y="915"/>
                    <a:pt x="1546" y="885"/>
                  </a:cubicBezTo>
                  <a:cubicBezTo>
                    <a:pt x="1426" y="759"/>
                    <a:pt x="1306" y="631"/>
                    <a:pt x="1177" y="513"/>
                  </a:cubicBezTo>
                  <a:cubicBezTo>
                    <a:pt x="1095" y="439"/>
                    <a:pt x="1022" y="360"/>
                    <a:pt x="945" y="284"/>
                  </a:cubicBezTo>
                  <a:cubicBezTo>
                    <a:pt x="902" y="240"/>
                    <a:pt x="858" y="158"/>
                    <a:pt x="795" y="161"/>
                  </a:cubicBezTo>
                  <a:cubicBezTo>
                    <a:pt x="672" y="166"/>
                    <a:pt x="628" y="73"/>
                    <a:pt x="555" y="0"/>
                  </a:cubicBezTo>
                  <a:cubicBezTo>
                    <a:pt x="530" y="101"/>
                    <a:pt x="503" y="120"/>
                    <a:pt x="415" y="8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 name="Freeform 39"/>
            <p:cNvSpPr>
              <a:spLocks noChangeArrowheads="1"/>
            </p:cNvSpPr>
            <p:nvPr/>
          </p:nvSpPr>
          <p:spPr bwMode="auto">
            <a:xfrm>
              <a:off x="9301163" y="554038"/>
              <a:ext cx="868362" cy="446087"/>
            </a:xfrm>
            <a:custGeom>
              <a:avLst/>
              <a:gdLst>
                <a:gd name="T0" fmla="*/ 1251 w 2412"/>
                <a:gd name="T1" fmla="*/ 1155 h 1241"/>
                <a:gd name="T2" fmla="*/ 1499 w 2412"/>
                <a:gd name="T3" fmla="*/ 1125 h 1241"/>
                <a:gd name="T4" fmla="*/ 1562 w 2412"/>
                <a:gd name="T5" fmla="*/ 1068 h 1241"/>
                <a:gd name="T6" fmla="*/ 1767 w 2412"/>
                <a:gd name="T7" fmla="*/ 1076 h 1241"/>
                <a:gd name="T8" fmla="*/ 1835 w 2412"/>
                <a:gd name="T9" fmla="*/ 1073 h 1241"/>
                <a:gd name="T10" fmla="*/ 2021 w 2412"/>
                <a:gd name="T11" fmla="*/ 1005 h 1241"/>
                <a:gd name="T12" fmla="*/ 2051 w 2412"/>
                <a:gd name="T13" fmla="*/ 967 h 1241"/>
                <a:gd name="T14" fmla="*/ 2289 w 2412"/>
                <a:gd name="T15" fmla="*/ 795 h 1241"/>
                <a:gd name="T16" fmla="*/ 2398 w 2412"/>
                <a:gd name="T17" fmla="*/ 680 h 1241"/>
                <a:gd name="T18" fmla="*/ 2138 w 2412"/>
                <a:gd name="T19" fmla="*/ 112 h 1241"/>
                <a:gd name="T20" fmla="*/ 1879 w 2412"/>
                <a:gd name="T21" fmla="*/ 14 h 1241"/>
                <a:gd name="T22" fmla="*/ 1313 w 2412"/>
                <a:gd name="T23" fmla="*/ 14 h 1241"/>
                <a:gd name="T24" fmla="*/ 1199 w 2412"/>
                <a:gd name="T25" fmla="*/ 60 h 1241"/>
                <a:gd name="T26" fmla="*/ 1103 w 2412"/>
                <a:gd name="T27" fmla="*/ 109 h 1241"/>
                <a:gd name="T28" fmla="*/ 661 w 2412"/>
                <a:gd name="T29" fmla="*/ 109 h 1241"/>
                <a:gd name="T30" fmla="*/ 73 w 2412"/>
                <a:gd name="T31" fmla="*/ 98 h 1241"/>
                <a:gd name="T32" fmla="*/ 16 w 2412"/>
                <a:gd name="T33" fmla="*/ 169 h 1241"/>
                <a:gd name="T34" fmla="*/ 254 w 2412"/>
                <a:gd name="T35" fmla="*/ 759 h 1241"/>
                <a:gd name="T36" fmla="*/ 314 w 2412"/>
                <a:gd name="T37" fmla="*/ 795 h 1241"/>
                <a:gd name="T38" fmla="*/ 576 w 2412"/>
                <a:gd name="T39" fmla="*/ 795 h 1241"/>
                <a:gd name="T40" fmla="*/ 658 w 2412"/>
                <a:gd name="T41" fmla="*/ 770 h 1241"/>
                <a:gd name="T42" fmla="*/ 759 w 2412"/>
                <a:gd name="T43" fmla="*/ 792 h 1241"/>
                <a:gd name="T44" fmla="*/ 964 w 2412"/>
                <a:gd name="T45" fmla="*/ 1041 h 1241"/>
                <a:gd name="T46" fmla="*/ 1035 w 2412"/>
                <a:gd name="T47" fmla="*/ 1202 h 1241"/>
                <a:gd name="T48" fmla="*/ 1251 w 2412"/>
                <a:gd name="T49" fmla="*/ 1155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2" h="1241">
                  <a:moveTo>
                    <a:pt x="1251" y="1155"/>
                  </a:moveTo>
                  <a:cubicBezTo>
                    <a:pt x="1357" y="1240"/>
                    <a:pt x="1420" y="1234"/>
                    <a:pt x="1499" y="1125"/>
                  </a:cubicBezTo>
                  <a:cubicBezTo>
                    <a:pt x="1518" y="1101"/>
                    <a:pt x="1532" y="1065"/>
                    <a:pt x="1562" y="1068"/>
                  </a:cubicBezTo>
                  <a:cubicBezTo>
                    <a:pt x="1630" y="1073"/>
                    <a:pt x="1699" y="1021"/>
                    <a:pt x="1767" y="1076"/>
                  </a:cubicBezTo>
                  <a:cubicBezTo>
                    <a:pt x="1780" y="1087"/>
                    <a:pt x="1819" y="1084"/>
                    <a:pt x="1835" y="1073"/>
                  </a:cubicBezTo>
                  <a:cubicBezTo>
                    <a:pt x="1892" y="1038"/>
                    <a:pt x="1944" y="994"/>
                    <a:pt x="2021" y="1005"/>
                  </a:cubicBezTo>
                  <a:cubicBezTo>
                    <a:pt x="2043" y="1008"/>
                    <a:pt x="2045" y="983"/>
                    <a:pt x="2051" y="967"/>
                  </a:cubicBezTo>
                  <a:cubicBezTo>
                    <a:pt x="2081" y="871"/>
                    <a:pt x="2193" y="792"/>
                    <a:pt x="2289" y="795"/>
                  </a:cubicBezTo>
                  <a:cubicBezTo>
                    <a:pt x="2376" y="797"/>
                    <a:pt x="2411" y="767"/>
                    <a:pt x="2398" y="680"/>
                  </a:cubicBezTo>
                  <a:cubicBezTo>
                    <a:pt x="2368" y="467"/>
                    <a:pt x="2299" y="265"/>
                    <a:pt x="2138" y="112"/>
                  </a:cubicBezTo>
                  <a:cubicBezTo>
                    <a:pt x="2070" y="46"/>
                    <a:pt x="1996" y="0"/>
                    <a:pt x="1879" y="14"/>
                  </a:cubicBezTo>
                  <a:cubicBezTo>
                    <a:pt x="1693" y="35"/>
                    <a:pt x="1502" y="41"/>
                    <a:pt x="1313" y="14"/>
                  </a:cubicBezTo>
                  <a:cubicBezTo>
                    <a:pt x="1267" y="8"/>
                    <a:pt x="1221" y="11"/>
                    <a:pt x="1199" y="60"/>
                  </a:cubicBezTo>
                  <a:cubicBezTo>
                    <a:pt x="1177" y="104"/>
                    <a:pt x="1139" y="109"/>
                    <a:pt x="1103" y="109"/>
                  </a:cubicBezTo>
                  <a:cubicBezTo>
                    <a:pt x="956" y="112"/>
                    <a:pt x="808" y="109"/>
                    <a:pt x="661" y="109"/>
                  </a:cubicBezTo>
                  <a:cubicBezTo>
                    <a:pt x="464" y="107"/>
                    <a:pt x="270" y="104"/>
                    <a:pt x="73" y="98"/>
                  </a:cubicBezTo>
                  <a:cubicBezTo>
                    <a:pt x="16" y="96"/>
                    <a:pt x="0" y="115"/>
                    <a:pt x="16" y="169"/>
                  </a:cubicBezTo>
                  <a:cubicBezTo>
                    <a:pt x="71" y="377"/>
                    <a:pt x="177" y="563"/>
                    <a:pt x="254" y="759"/>
                  </a:cubicBezTo>
                  <a:cubicBezTo>
                    <a:pt x="267" y="792"/>
                    <a:pt x="286" y="797"/>
                    <a:pt x="314" y="795"/>
                  </a:cubicBezTo>
                  <a:cubicBezTo>
                    <a:pt x="401" y="784"/>
                    <a:pt x="488" y="751"/>
                    <a:pt x="576" y="795"/>
                  </a:cubicBezTo>
                  <a:cubicBezTo>
                    <a:pt x="606" y="808"/>
                    <a:pt x="631" y="787"/>
                    <a:pt x="658" y="770"/>
                  </a:cubicBezTo>
                  <a:cubicBezTo>
                    <a:pt x="696" y="746"/>
                    <a:pt x="743" y="754"/>
                    <a:pt x="759" y="792"/>
                  </a:cubicBezTo>
                  <a:cubicBezTo>
                    <a:pt x="803" y="896"/>
                    <a:pt x="906" y="948"/>
                    <a:pt x="964" y="1041"/>
                  </a:cubicBezTo>
                  <a:cubicBezTo>
                    <a:pt x="991" y="1090"/>
                    <a:pt x="994" y="1155"/>
                    <a:pt x="1035" y="1202"/>
                  </a:cubicBezTo>
                  <a:cubicBezTo>
                    <a:pt x="1114" y="1071"/>
                    <a:pt x="1141" y="1065"/>
                    <a:pt x="1251" y="115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 name="Freeform 40"/>
            <p:cNvSpPr>
              <a:spLocks noChangeArrowheads="1"/>
            </p:cNvSpPr>
            <p:nvPr/>
          </p:nvSpPr>
          <p:spPr bwMode="auto">
            <a:xfrm>
              <a:off x="8064500" y="2298700"/>
              <a:ext cx="638175" cy="677863"/>
            </a:xfrm>
            <a:custGeom>
              <a:avLst/>
              <a:gdLst>
                <a:gd name="T0" fmla="*/ 1150 w 1771"/>
                <a:gd name="T1" fmla="*/ 1799 h 1882"/>
                <a:gd name="T2" fmla="*/ 1445 w 1771"/>
                <a:gd name="T3" fmla="*/ 1657 h 1882"/>
                <a:gd name="T4" fmla="*/ 1647 w 1771"/>
                <a:gd name="T5" fmla="*/ 1510 h 1882"/>
                <a:gd name="T6" fmla="*/ 1732 w 1771"/>
                <a:gd name="T7" fmla="*/ 1458 h 1882"/>
                <a:gd name="T8" fmla="*/ 1718 w 1771"/>
                <a:gd name="T9" fmla="*/ 1229 h 1882"/>
                <a:gd name="T10" fmla="*/ 1560 w 1771"/>
                <a:gd name="T11" fmla="*/ 890 h 1882"/>
                <a:gd name="T12" fmla="*/ 1489 w 1771"/>
                <a:gd name="T13" fmla="*/ 658 h 1882"/>
                <a:gd name="T14" fmla="*/ 1262 w 1771"/>
                <a:gd name="T15" fmla="*/ 275 h 1882"/>
                <a:gd name="T16" fmla="*/ 1254 w 1771"/>
                <a:gd name="T17" fmla="*/ 243 h 1882"/>
                <a:gd name="T18" fmla="*/ 1093 w 1771"/>
                <a:gd name="T19" fmla="*/ 73 h 1882"/>
                <a:gd name="T20" fmla="*/ 992 w 1771"/>
                <a:gd name="T21" fmla="*/ 30 h 1882"/>
                <a:gd name="T22" fmla="*/ 899 w 1771"/>
                <a:gd name="T23" fmla="*/ 32 h 1882"/>
                <a:gd name="T24" fmla="*/ 683 w 1771"/>
                <a:gd name="T25" fmla="*/ 346 h 1882"/>
                <a:gd name="T26" fmla="*/ 361 w 1771"/>
                <a:gd name="T27" fmla="*/ 808 h 1882"/>
                <a:gd name="T28" fmla="*/ 197 w 1771"/>
                <a:gd name="T29" fmla="*/ 1029 h 1882"/>
                <a:gd name="T30" fmla="*/ 110 w 1771"/>
                <a:gd name="T31" fmla="*/ 1204 h 1882"/>
                <a:gd name="T32" fmla="*/ 17 w 1771"/>
                <a:gd name="T33" fmla="*/ 1360 h 1882"/>
                <a:gd name="T34" fmla="*/ 33 w 1771"/>
                <a:gd name="T35" fmla="*/ 1444 h 1882"/>
                <a:gd name="T36" fmla="*/ 186 w 1771"/>
                <a:gd name="T37" fmla="*/ 1521 h 1882"/>
                <a:gd name="T38" fmla="*/ 361 w 1771"/>
                <a:gd name="T39" fmla="*/ 1660 h 1882"/>
                <a:gd name="T40" fmla="*/ 437 w 1771"/>
                <a:gd name="T41" fmla="*/ 1690 h 1882"/>
                <a:gd name="T42" fmla="*/ 544 w 1771"/>
                <a:gd name="T43" fmla="*/ 1797 h 1882"/>
                <a:gd name="T44" fmla="*/ 568 w 1771"/>
                <a:gd name="T45" fmla="*/ 1838 h 1882"/>
                <a:gd name="T46" fmla="*/ 686 w 1771"/>
                <a:gd name="T47" fmla="*/ 1819 h 1882"/>
                <a:gd name="T48" fmla="*/ 751 w 1771"/>
                <a:gd name="T49" fmla="*/ 1799 h 1882"/>
                <a:gd name="T50" fmla="*/ 1008 w 1771"/>
                <a:gd name="T51" fmla="*/ 1799 h 1882"/>
                <a:gd name="T52" fmla="*/ 1150 w 1771"/>
                <a:gd name="T53" fmla="*/ 1799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71" h="1882">
                  <a:moveTo>
                    <a:pt x="1150" y="1799"/>
                  </a:moveTo>
                  <a:cubicBezTo>
                    <a:pt x="1281" y="1821"/>
                    <a:pt x="1371" y="1769"/>
                    <a:pt x="1445" y="1657"/>
                  </a:cubicBezTo>
                  <a:cubicBezTo>
                    <a:pt x="1492" y="1589"/>
                    <a:pt x="1563" y="1535"/>
                    <a:pt x="1647" y="1510"/>
                  </a:cubicBezTo>
                  <a:cubicBezTo>
                    <a:pt x="1677" y="1502"/>
                    <a:pt x="1729" y="1504"/>
                    <a:pt x="1732" y="1458"/>
                  </a:cubicBezTo>
                  <a:cubicBezTo>
                    <a:pt x="1735" y="1379"/>
                    <a:pt x="1770" y="1267"/>
                    <a:pt x="1718" y="1229"/>
                  </a:cubicBezTo>
                  <a:cubicBezTo>
                    <a:pt x="1601" y="1139"/>
                    <a:pt x="1604" y="1002"/>
                    <a:pt x="1560" y="890"/>
                  </a:cubicBezTo>
                  <a:cubicBezTo>
                    <a:pt x="1533" y="819"/>
                    <a:pt x="1527" y="729"/>
                    <a:pt x="1489" y="658"/>
                  </a:cubicBezTo>
                  <a:cubicBezTo>
                    <a:pt x="1418" y="529"/>
                    <a:pt x="1412" y="360"/>
                    <a:pt x="1262" y="275"/>
                  </a:cubicBezTo>
                  <a:cubicBezTo>
                    <a:pt x="1254" y="273"/>
                    <a:pt x="1257" y="254"/>
                    <a:pt x="1254" y="243"/>
                  </a:cubicBezTo>
                  <a:cubicBezTo>
                    <a:pt x="1232" y="155"/>
                    <a:pt x="1186" y="93"/>
                    <a:pt x="1093" y="73"/>
                  </a:cubicBezTo>
                  <a:cubicBezTo>
                    <a:pt x="1057" y="65"/>
                    <a:pt x="1022" y="68"/>
                    <a:pt x="992" y="30"/>
                  </a:cubicBezTo>
                  <a:cubicBezTo>
                    <a:pt x="973" y="2"/>
                    <a:pt x="926" y="0"/>
                    <a:pt x="899" y="32"/>
                  </a:cubicBezTo>
                  <a:cubicBezTo>
                    <a:pt x="817" y="131"/>
                    <a:pt x="741" y="240"/>
                    <a:pt x="683" y="346"/>
                  </a:cubicBezTo>
                  <a:cubicBezTo>
                    <a:pt x="593" y="516"/>
                    <a:pt x="446" y="639"/>
                    <a:pt x="361" y="808"/>
                  </a:cubicBezTo>
                  <a:cubicBezTo>
                    <a:pt x="320" y="893"/>
                    <a:pt x="232" y="931"/>
                    <a:pt x="197" y="1029"/>
                  </a:cubicBezTo>
                  <a:cubicBezTo>
                    <a:pt x="178" y="1084"/>
                    <a:pt x="167" y="1160"/>
                    <a:pt x="110" y="1204"/>
                  </a:cubicBezTo>
                  <a:cubicBezTo>
                    <a:pt x="58" y="1245"/>
                    <a:pt x="41" y="1305"/>
                    <a:pt x="17" y="1360"/>
                  </a:cubicBezTo>
                  <a:cubicBezTo>
                    <a:pt x="0" y="1395"/>
                    <a:pt x="8" y="1414"/>
                    <a:pt x="33" y="1444"/>
                  </a:cubicBezTo>
                  <a:cubicBezTo>
                    <a:pt x="74" y="1496"/>
                    <a:pt x="137" y="1494"/>
                    <a:pt x="186" y="1521"/>
                  </a:cubicBezTo>
                  <a:cubicBezTo>
                    <a:pt x="252" y="1556"/>
                    <a:pt x="306" y="1611"/>
                    <a:pt x="361" y="1660"/>
                  </a:cubicBezTo>
                  <a:cubicBezTo>
                    <a:pt x="385" y="1682"/>
                    <a:pt x="407" y="1696"/>
                    <a:pt x="437" y="1690"/>
                  </a:cubicBezTo>
                  <a:cubicBezTo>
                    <a:pt x="522" y="1674"/>
                    <a:pt x="552" y="1723"/>
                    <a:pt x="544" y="1797"/>
                  </a:cubicBezTo>
                  <a:cubicBezTo>
                    <a:pt x="541" y="1827"/>
                    <a:pt x="549" y="1824"/>
                    <a:pt x="568" y="1838"/>
                  </a:cubicBezTo>
                  <a:cubicBezTo>
                    <a:pt x="618" y="1865"/>
                    <a:pt x="656" y="1881"/>
                    <a:pt x="686" y="1819"/>
                  </a:cubicBezTo>
                  <a:cubicBezTo>
                    <a:pt x="700" y="1794"/>
                    <a:pt x="727" y="1799"/>
                    <a:pt x="751" y="1799"/>
                  </a:cubicBezTo>
                  <a:lnTo>
                    <a:pt x="1008" y="1799"/>
                  </a:lnTo>
                  <a:cubicBezTo>
                    <a:pt x="1055" y="1799"/>
                    <a:pt x="1104" y="1794"/>
                    <a:pt x="1150" y="179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 name="Freeform 41"/>
            <p:cNvSpPr>
              <a:spLocks noChangeArrowheads="1"/>
            </p:cNvSpPr>
            <p:nvPr/>
          </p:nvSpPr>
          <p:spPr bwMode="auto">
            <a:xfrm>
              <a:off x="11180763" y="444500"/>
              <a:ext cx="1146175" cy="403225"/>
            </a:xfrm>
            <a:custGeom>
              <a:avLst/>
              <a:gdLst>
                <a:gd name="T0" fmla="*/ 3035 w 3186"/>
                <a:gd name="T1" fmla="*/ 85 h 1118"/>
                <a:gd name="T2" fmla="*/ 2961 w 3186"/>
                <a:gd name="T3" fmla="*/ 120 h 1118"/>
                <a:gd name="T4" fmla="*/ 1951 w 3186"/>
                <a:gd name="T5" fmla="*/ 169 h 1118"/>
                <a:gd name="T6" fmla="*/ 470 w 3186"/>
                <a:gd name="T7" fmla="*/ 227 h 1118"/>
                <a:gd name="T8" fmla="*/ 353 w 3186"/>
                <a:gd name="T9" fmla="*/ 270 h 1118"/>
                <a:gd name="T10" fmla="*/ 314 w 3186"/>
                <a:gd name="T11" fmla="*/ 407 h 1118"/>
                <a:gd name="T12" fmla="*/ 159 w 3186"/>
                <a:gd name="T13" fmla="*/ 781 h 1118"/>
                <a:gd name="T14" fmla="*/ 60 w 3186"/>
                <a:gd name="T15" fmla="*/ 838 h 1118"/>
                <a:gd name="T16" fmla="*/ 11 w 3186"/>
                <a:gd name="T17" fmla="*/ 898 h 1118"/>
                <a:gd name="T18" fmla="*/ 74 w 3186"/>
                <a:gd name="T19" fmla="*/ 898 h 1118"/>
                <a:gd name="T20" fmla="*/ 123 w 3186"/>
                <a:gd name="T21" fmla="*/ 912 h 1118"/>
                <a:gd name="T22" fmla="*/ 396 w 3186"/>
                <a:gd name="T23" fmla="*/ 964 h 1118"/>
                <a:gd name="T24" fmla="*/ 888 w 3186"/>
                <a:gd name="T25" fmla="*/ 863 h 1118"/>
                <a:gd name="T26" fmla="*/ 1273 w 3186"/>
                <a:gd name="T27" fmla="*/ 969 h 1118"/>
                <a:gd name="T28" fmla="*/ 1322 w 3186"/>
                <a:gd name="T29" fmla="*/ 1043 h 1118"/>
                <a:gd name="T30" fmla="*/ 1688 w 3186"/>
                <a:gd name="T31" fmla="*/ 983 h 1118"/>
                <a:gd name="T32" fmla="*/ 1855 w 3186"/>
                <a:gd name="T33" fmla="*/ 978 h 1118"/>
                <a:gd name="T34" fmla="*/ 2054 w 3186"/>
                <a:gd name="T35" fmla="*/ 975 h 1118"/>
                <a:gd name="T36" fmla="*/ 2434 w 3186"/>
                <a:gd name="T37" fmla="*/ 713 h 1118"/>
                <a:gd name="T38" fmla="*/ 2470 w 3186"/>
                <a:gd name="T39" fmla="*/ 677 h 1118"/>
                <a:gd name="T40" fmla="*/ 2639 w 3186"/>
                <a:gd name="T41" fmla="*/ 565 h 1118"/>
                <a:gd name="T42" fmla="*/ 2691 w 3186"/>
                <a:gd name="T43" fmla="*/ 541 h 1118"/>
                <a:gd name="T44" fmla="*/ 2915 w 3186"/>
                <a:gd name="T45" fmla="*/ 298 h 1118"/>
                <a:gd name="T46" fmla="*/ 2950 w 3186"/>
                <a:gd name="T47" fmla="*/ 248 h 1118"/>
                <a:gd name="T48" fmla="*/ 3131 w 3186"/>
                <a:gd name="T49" fmla="*/ 85 h 1118"/>
                <a:gd name="T50" fmla="*/ 3185 w 3186"/>
                <a:gd name="T51" fmla="*/ 16 h 1118"/>
                <a:gd name="T52" fmla="*/ 3035 w 3186"/>
                <a:gd name="T53" fmla="*/ 85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86" h="1118">
                  <a:moveTo>
                    <a:pt x="3035" y="85"/>
                  </a:moveTo>
                  <a:cubicBezTo>
                    <a:pt x="3027" y="120"/>
                    <a:pt x="2991" y="117"/>
                    <a:pt x="2961" y="120"/>
                  </a:cubicBezTo>
                  <a:cubicBezTo>
                    <a:pt x="2625" y="136"/>
                    <a:pt x="2289" y="164"/>
                    <a:pt x="1951" y="169"/>
                  </a:cubicBezTo>
                  <a:cubicBezTo>
                    <a:pt x="1456" y="175"/>
                    <a:pt x="964" y="196"/>
                    <a:pt x="470" y="227"/>
                  </a:cubicBezTo>
                  <a:cubicBezTo>
                    <a:pt x="432" y="229"/>
                    <a:pt x="366" y="180"/>
                    <a:pt x="353" y="270"/>
                  </a:cubicBezTo>
                  <a:cubicBezTo>
                    <a:pt x="347" y="317"/>
                    <a:pt x="301" y="347"/>
                    <a:pt x="314" y="407"/>
                  </a:cubicBezTo>
                  <a:cubicBezTo>
                    <a:pt x="350" y="562"/>
                    <a:pt x="284" y="688"/>
                    <a:pt x="159" y="781"/>
                  </a:cubicBezTo>
                  <a:cubicBezTo>
                    <a:pt x="129" y="803"/>
                    <a:pt x="90" y="816"/>
                    <a:pt x="60" y="838"/>
                  </a:cubicBezTo>
                  <a:cubicBezTo>
                    <a:pt x="38" y="852"/>
                    <a:pt x="0" y="868"/>
                    <a:pt x="11" y="898"/>
                  </a:cubicBezTo>
                  <a:cubicBezTo>
                    <a:pt x="22" y="931"/>
                    <a:pt x="52" y="893"/>
                    <a:pt x="74" y="898"/>
                  </a:cubicBezTo>
                  <a:cubicBezTo>
                    <a:pt x="90" y="904"/>
                    <a:pt x="107" y="909"/>
                    <a:pt x="123" y="912"/>
                  </a:cubicBezTo>
                  <a:cubicBezTo>
                    <a:pt x="213" y="931"/>
                    <a:pt x="309" y="972"/>
                    <a:pt x="396" y="964"/>
                  </a:cubicBezTo>
                  <a:cubicBezTo>
                    <a:pt x="563" y="948"/>
                    <a:pt x="727" y="912"/>
                    <a:pt x="888" y="863"/>
                  </a:cubicBezTo>
                  <a:cubicBezTo>
                    <a:pt x="1046" y="814"/>
                    <a:pt x="1158" y="885"/>
                    <a:pt x="1273" y="969"/>
                  </a:cubicBezTo>
                  <a:cubicBezTo>
                    <a:pt x="1303" y="991"/>
                    <a:pt x="1284" y="1043"/>
                    <a:pt x="1322" y="1043"/>
                  </a:cubicBezTo>
                  <a:cubicBezTo>
                    <a:pt x="1448" y="1049"/>
                    <a:pt x="1582" y="1117"/>
                    <a:pt x="1688" y="983"/>
                  </a:cubicBezTo>
                  <a:cubicBezTo>
                    <a:pt x="1735" y="923"/>
                    <a:pt x="1792" y="920"/>
                    <a:pt x="1855" y="978"/>
                  </a:cubicBezTo>
                  <a:cubicBezTo>
                    <a:pt x="1931" y="1049"/>
                    <a:pt x="1970" y="1032"/>
                    <a:pt x="2054" y="975"/>
                  </a:cubicBezTo>
                  <a:cubicBezTo>
                    <a:pt x="2183" y="890"/>
                    <a:pt x="2256" y="726"/>
                    <a:pt x="2434" y="713"/>
                  </a:cubicBezTo>
                  <a:cubicBezTo>
                    <a:pt x="2448" y="713"/>
                    <a:pt x="2464" y="691"/>
                    <a:pt x="2470" y="677"/>
                  </a:cubicBezTo>
                  <a:cubicBezTo>
                    <a:pt x="2502" y="603"/>
                    <a:pt x="2571" y="584"/>
                    <a:pt x="2639" y="565"/>
                  </a:cubicBezTo>
                  <a:cubicBezTo>
                    <a:pt x="2658" y="560"/>
                    <a:pt x="2672" y="557"/>
                    <a:pt x="2691" y="541"/>
                  </a:cubicBezTo>
                  <a:cubicBezTo>
                    <a:pt x="2773" y="464"/>
                    <a:pt x="2825" y="363"/>
                    <a:pt x="2915" y="298"/>
                  </a:cubicBezTo>
                  <a:cubicBezTo>
                    <a:pt x="2931" y="287"/>
                    <a:pt x="2948" y="267"/>
                    <a:pt x="2950" y="248"/>
                  </a:cubicBezTo>
                  <a:cubicBezTo>
                    <a:pt x="2967" y="142"/>
                    <a:pt x="3046" y="106"/>
                    <a:pt x="3131" y="85"/>
                  </a:cubicBezTo>
                  <a:cubicBezTo>
                    <a:pt x="3180" y="74"/>
                    <a:pt x="3169" y="44"/>
                    <a:pt x="3185" y="16"/>
                  </a:cubicBezTo>
                  <a:cubicBezTo>
                    <a:pt x="3111" y="3"/>
                    <a:pt x="3054" y="0"/>
                    <a:pt x="3035" y="8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 name="Freeform 42"/>
            <p:cNvSpPr>
              <a:spLocks noChangeArrowheads="1"/>
            </p:cNvSpPr>
            <p:nvPr/>
          </p:nvSpPr>
          <p:spPr bwMode="auto">
            <a:xfrm>
              <a:off x="7213600" y="2084388"/>
              <a:ext cx="698500" cy="701675"/>
            </a:xfrm>
            <a:custGeom>
              <a:avLst/>
              <a:gdLst>
                <a:gd name="T0" fmla="*/ 1652 w 1940"/>
                <a:gd name="T1" fmla="*/ 104 h 1948"/>
                <a:gd name="T2" fmla="*/ 1554 w 1940"/>
                <a:gd name="T3" fmla="*/ 104 h 1948"/>
                <a:gd name="T4" fmla="*/ 1384 w 1940"/>
                <a:gd name="T5" fmla="*/ 52 h 1948"/>
                <a:gd name="T6" fmla="*/ 1335 w 1940"/>
                <a:gd name="T7" fmla="*/ 41 h 1948"/>
                <a:gd name="T8" fmla="*/ 1174 w 1940"/>
                <a:gd name="T9" fmla="*/ 8 h 1948"/>
                <a:gd name="T10" fmla="*/ 756 w 1940"/>
                <a:gd name="T11" fmla="*/ 25 h 1948"/>
                <a:gd name="T12" fmla="*/ 693 w 1940"/>
                <a:gd name="T13" fmla="*/ 71 h 1948"/>
                <a:gd name="T14" fmla="*/ 652 w 1940"/>
                <a:gd name="T15" fmla="*/ 257 h 1948"/>
                <a:gd name="T16" fmla="*/ 472 w 1940"/>
                <a:gd name="T17" fmla="*/ 489 h 1948"/>
                <a:gd name="T18" fmla="*/ 79 w 1940"/>
                <a:gd name="T19" fmla="*/ 948 h 1948"/>
                <a:gd name="T20" fmla="*/ 79 w 1940"/>
                <a:gd name="T21" fmla="*/ 1174 h 1948"/>
                <a:gd name="T22" fmla="*/ 109 w 1940"/>
                <a:gd name="T23" fmla="*/ 1254 h 1948"/>
                <a:gd name="T24" fmla="*/ 144 w 1940"/>
                <a:gd name="T25" fmla="*/ 1349 h 1948"/>
                <a:gd name="T26" fmla="*/ 742 w 1940"/>
                <a:gd name="T27" fmla="*/ 1917 h 1948"/>
                <a:gd name="T28" fmla="*/ 811 w 1940"/>
                <a:gd name="T29" fmla="*/ 1904 h 1948"/>
                <a:gd name="T30" fmla="*/ 966 w 1940"/>
                <a:gd name="T31" fmla="*/ 1549 h 1948"/>
                <a:gd name="T32" fmla="*/ 1078 w 1940"/>
                <a:gd name="T33" fmla="*/ 1499 h 1948"/>
                <a:gd name="T34" fmla="*/ 1141 w 1940"/>
                <a:gd name="T35" fmla="*/ 1461 h 1948"/>
                <a:gd name="T36" fmla="*/ 1136 w 1940"/>
                <a:gd name="T37" fmla="*/ 1420 h 1948"/>
                <a:gd name="T38" fmla="*/ 1109 w 1940"/>
                <a:gd name="T39" fmla="*/ 1256 h 1948"/>
                <a:gd name="T40" fmla="*/ 1226 w 1940"/>
                <a:gd name="T41" fmla="*/ 1005 h 1948"/>
                <a:gd name="T42" fmla="*/ 1300 w 1940"/>
                <a:gd name="T43" fmla="*/ 855 h 1948"/>
                <a:gd name="T44" fmla="*/ 1939 w 1940"/>
                <a:gd name="T45" fmla="*/ 25 h 1948"/>
                <a:gd name="T46" fmla="*/ 1652 w 1940"/>
                <a:gd name="T47" fmla="*/ 104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40" h="1948">
                  <a:moveTo>
                    <a:pt x="1652" y="104"/>
                  </a:moveTo>
                  <a:cubicBezTo>
                    <a:pt x="1617" y="115"/>
                    <a:pt x="1562" y="128"/>
                    <a:pt x="1554" y="104"/>
                  </a:cubicBezTo>
                  <a:cubicBezTo>
                    <a:pt x="1518" y="0"/>
                    <a:pt x="1455" y="25"/>
                    <a:pt x="1384" y="52"/>
                  </a:cubicBezTo>
                  <a:cubicBezTo>
                    <a:pt x="1371" y="57"/>
                    <a:pt x="1346" y="52"/>
                    <a:pt x="1335" y="41"/>
                  </a:cubicBezTo>
                  <a:cubicBezTo>
                    <a:pt x="1286" y="3"/>
                    <a:pt x="1231" y="5"/>
                    <a:pt x="1174" y="8"/>
                  </a:cubicBezTo>
                  <a:cubicBezTo>
                    <a:pt x="1035" y="14"/>
                    <a:pt x="895" y="22"/>
                    <a:pt x="756" y="25"/>
                  </a:cubicBezTo>
                  <a:cubicBezTo>
                    <a:pt x="721" y="25"/>
                    <a:pt x="710" y="41"/>
                    <a:pt x="693" y="71"/>
                  </a:cubicBezTo>
                  <a:cubicBezTo>
                    <a:pt x="661" y="131"/>
                    <a:pt x="699" y="202"/>
                    <a:pt x="652" y="257"/>
                  </a:cubicBezTo>
                  <a:cubicBezTo>
                    <a:pt x="590" y="330"/>
                    <a:pt x="535" y="412"/>
                    <a:pt x="472" y="489"/>
                  </a:cubicBezTo>
                  <a:cubicBezTo>
                    <a:pt x="344" y="645"/>
                    <a:pt x="210" y="795"/>
                    <a:pt x="79" y="948"/>
                  </a:cubicBezTo>
                  <a:cubicBezTo>
                    <a:pt x="0" y="1041"/>
                    <a:pt x="0" y="1090"/>
                    <a:pt x="79" y="1174"/>
                  </a:cubicBezTo>
                  <a:cubicBezTo>
                    <a:pt x="101" y="1199"/>
                    <a:pt x="111" y="1221"/>
                    <a:pt x="109" y="1254"/>
                  </a:cubicBezTo>
                  <a:cubicBezTo>
                    <a:pt x="106" y="1292"/>
                    <a:pt x="117" y="1325"/>
                    <a:pt x="144" y="1349"/>
                  </a:cubicBezTo>
                  <a:cubicBezTo>
                    <a:pt x="338" y="1546"/>
                    <a:pt x="527" y="1745"/>
                    <a:pt x="742" y="1917"/>
                  </a:cubicBezTo>
                  <a:cubicBezTo>
                    <a:pt x="778" y="1947"/>
                    <a:pt x="794" y="1945"/>
                    <a:pt x="811" y="1904"/>
                  </a:cubicBezTo>
                  <a:cubicBezTo>
                    <a:pt x="863" y="1783"/>
                    <a:pt x="915" y="1666"/>
                    <a:pt x="966" y="1549"/>
                  </a:cubicBezTo>
                  <a:cubicBezTo>
                    <a:pt x="988" y="1499"/>
                    <a:pt x="1010" y="1453"/>
                    <a:pt x="1078" y="1499"/>
                  </a:cubicBezTo>
                  <a:cubicBezTo>
                    <a:pt x="1119" y="1529"/>
                    <a:pt x="1122" y="1475"/>
                    <a:pt x="1141" y="1461"/>
                  </a:cubicBezTo>
                  <a:cubicBezTo>
                    <a:pt x="1163" y="1447"/>
                    <a:pt x="1152" y="1426"/>
                    <a:pt x="1136" y="1420"/>
                  </a:cubicBezTo>
                  <a:cubicBezTo>
                    <a:pt x="1037" y="1379"/>
                    <a:pt x="1081" y="1319"/>
                    <a:pt x="1109" y="1256"/>
                  </a:cubicBezTo>
                  <a:cubicBezTo>
                    <a:pt x="1147" y="1172"/>
                    <a:pt x="1237" y="1112"/>
                    <a:pt x="1226" y="1005"/>
                  </a:cubicBezTo>
                  <a:cubicBezTo>
                    <a:pt x="1220" y="939"/>
                    <a:pt x="1253" y="896"/>
                    <a:pt x="1300" y="855"/>
                  </a:cubicBezTo>
                  <a:cubicBezTo>
                    <a:pt x="1565" y="620"/>
                    <a:pt x="1734" y="311"/>
                    <a:pt x="1939" y="25"/>
                  </a:cubicBezTo>
                  <a:cubicBezTo>
                    <a:pt x="1843" y="52"/>
                    <a:pt x="1748" y="76"/>
                    <a:pt x="1652" y="10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 name="Freeform 43"/>
            <p:cNvSpPr>
              <a:spLocks noChangeArrowheads="1"/>
            </p:cNvSpPr>
            <p:nvPr/>
          </p:nvSpPr>
          <p:spPr bwMode="auto">
            <a:xfrm>
              <a:off x="8159750" y="1582738"/>
              <a:ext cx="708025" cy="688975"/>
            </a:xfrm>
            <a:custGeom>
              <a:avLst/>
              <a:gdLst>
                <a:gd name="T0" fmla="*/ 361 w 1965"/>
                <a:gd name="T1" fmla="*/ 1493 h 1912"/>
                <a:gd name="T2" fmla="*/ 481 w 1965"/>
                <a:gd name="T3" fmla="*/ 1534 h 1912"/>
                <a:gd name="T4" fmla="*/ 615 w 1965"/>
                <a:gd name="T5" fmla="*/ 1551 h 1912"/>
                <a:gd name="T6" fmla="*/ 653 w 1965"/>
                <a:gd name="T7" fmla="*/ 1761 h 1912"/>
                <a:gd name="T8" fmla="*/ 683 w 1965"/>
                <a:gd name="T9" fmla="*/ 1892 h 1912"/>
                <a:gd name="T10" fmla="*/ 729 w 1965"/>
                <a:gd name="T11" fmla="*/ 1898 h 1912"/>
                <a:gd name="T12" fmla="*/ 986 w 1965"/>
                <a:gd name="T13" fmla="*/ 1624 h 1912"/>
                <a:gd name="T14" fmla="*/ 1041 w 1965"/>
                <a:gd name="T15" fmla="*/ 1559 h 1912"/>
                <a:gd name="T16" fmla="*/ 1207 w 1965"/>
                <a:gd name="T17" fmla="*/ 1425 h 1912"/>
                <a:gd name="T18" fmla="*/ 1426 w 1965"/>
                <a:gd name="T19" fmla="*/ 1248 h 1912"/>
                <a:gd name="T20" fmla="*/ 1467 w 1965"/>
                <a:gd name="T21" fmla="*/ 1234 h 1912"/>
                <a:gd name="T22" fmla="*/ 1538 w 1965"/>
                <a:gd name="T23" fmla="*/ 1152 h 1912"/>
                <a:gd name="T24" fmla="*/ 1622 w 1965"/>
                <a:gd name="T25" fmla="*/ 995 h 1912"/>
                <a:gd name="T26" fmla="*/ 1715 w 1965"/>
                <a:gd name="T27" fmla="*/ 858 h 1912"/>
                <a:gd name="T28" fmla="*/ 1715 w 1965"/>
                <a:gd name="T29" fmla="*/ 768 h 1912"/>
                <a:gd name="T30" fmla="*/ 1844 w 1965"/>
                <a:gd name="T31" fmla="*/ 678 h 1912"/>
                <a:gd name="T32" fmla="*/ 1923 w 1965"/>
                <a:gd name="T33" fmla="*/ 661 h 1912"/>
                <a:gd name="T34" fmla="*/ 1939 w 1965"/>
                <a:gd name="T35" fmla="*/ 552 h 1912"/>
                <a:gd name="T36" fmla="*/ 1721 w 1965"/>
                <a:gd name="T37" fmla="*/ 61 h 1912"/>
                <a:gd name="T38" fmla="*/ 1688 w 1965"/>
                <a:gd name="T39" fmla="*/ 3 h 1912"/>
                <a:gd name="T40" fmla="*/ 1636 w 1965"/>
                <a:gd name="T41" fmla="*/ 44 h 1912"/>
                <a:gd name="T42" fmla="*/ 1161 w 1965"/>
                <a:gd name="T43" fmla="*/ 306 h 1912"/>
                <a:gd name="T44" fmla="*/ 1087 w 1965"/>
                <a:gd name="T45" fmla="*/ 328 h 1912"/>
                <a:gd name="T46" fmla="*/ 910 w 1965"/>
                <a:gd name="T47" fmla="*/ 454 h 1912"/>
                <a:gd name="T48" fmla="*/ 798 w 1965"/>
                <a:gd name="T49" fmla="*/ 481 h 1912"/>
                <a:gd name="T50" fmla="*/ 527 w 1965"/>
                <a:gd name="T51" fmla="*/ 604 h 1912"/>
                <a:gd name="T52" fmla="*/ 295 w 1965"/>
                <a:gd name="T53" fmla="*/ 779 h 1912"/>
                <a:gd name="T54" fmla="*/ 68 w 1965"/>
                <a:gd name="T55" fmla="*/ 1051 h 1912"/>
                <a:gd name="T56" fmla="*/ 90 w 1965"/>
                <a:gd name="T57" fmla="*/ 1155 h 1912"/>
                <a:gd name="T58" fmla="*/ 156 w 1965"/>
                <a:gd name="T59" fmla="*/ 1362 h 1912"/>
                <a:gd name="T60" fmla="*/ 361 w 1965"/>
                <a:gd name="T61" fmla="*/ 149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65" h="1912">
                  <a:moveTo>
                    <a:pt x="361" y="1493"/>
                  </a:moveTo>
                  <a:cubicBezTo>
                    <a:pt x="385" y="1559"/>
                    <a:pt x="423" y="1575"/>
                    <a:pt x="481" y="1534"/>
                  </a:cubicBezTo>
                  <a:cubicBezTo>
                    <a:pt x="530" y="1502"/>
                    <a:pt x="568" y="1499"/>
                    <a:pt x="615" y="1551"/>
                  </a:cubicBezTo>
                  <a:cubicBezTo>
                    <a:pt x="680" y="1616"/>
                    <a:pt x="707" y="1676"/>
                    <a:pt x="653" y="1761"/>
                  </a:cubicBezTo>
                  <a:cubicBezTo>
                    <a:pt x="620" y="1810"/>
                    <a:pt x="666" y="1848"/>
                    <a:pt x="683" y="1892"/>
                  </a:cubicBezTo>
                  <a:cubicBezTo>
                    <a:pt x="691" y="1911"/>
                    <a:pt x="713" y="1908"/>
                    <a:pt x="729" y="1898"/>
                  </a:cubicBezTo>
                  <a:cubicBezTo>
                    <a:pt x="833" y="1824"/>
                    <a:pt x="948" y="1758"/>
                    <a:pt x="986" y="1624"/>
                  </a:cubicBezTo>
                  <a:cubicBezTo>
                    <a:pt x="994" y="1594"/>
                    <a:pt x="1013" y="1562"/>
                    <a:pt x="1041" y="1559"/>
                  </a:cubicBezTo>
                  <a:cubicBezTo>
                    <a:pt x="1125" y="1548"/>
                    <a:pt x="1169" y="1488"/>
                    <a:pt x="1207" y="1425"/>
                  </a:cubicBezTo>
                  <a:cubicBezTo>
                    <a:pt x="1259" y="1338"/>
                    <a:pt x="1374" y="1332"/>
                    <a:pt x="1426" y="1248"/>
                  </a:cubicBezTo>
                  <a:cubicBezTo>
                    <a:pt x="1431" y="1237"/>
                    <a:pt x="1453" y="1231"/>
                    <a:pt x="1467" y="1234"/>
                  </a:cubicBezTo>
                  <a:cubicBezTo>
                    <a:pt x="1532" y="1242"/>
                    <a:pt x="1538" y="1204"/>
                    <a:pt x="1538" y="1152"/>
                  </a:cubicBezTo>
                  <a:cubicBezTo>
                    <a:pt x="1538" y="1084"/>
                    <a:pt x="1549" y="1010"/>
                    <a:pt x="1622" y="995"/>
                  </a:cubicBezTo>
                  <a:cubicBezTo>
                    <a:pt x="1707" y="975"/>
                    <a:pt x="1724" y="929"/>
                    <a:pt x="1715" y="858"/>
                  </a:cubicBezTo>
                  <a:cubicBezTo>
                    <a:pt x="1713" y="828"/>
                    <a:pt x="1713" y="798"/>
                    <a:pt x="1715" y="768"/>
                  </a:cubicBezTo>
                  <a:cubicBezTo>
                    <a:pt x="1726" y="683"/>
                    <a:pt x="1762" y="661"/>
                    <a:pt x="1844" y="678"/>
                  </a:cubicBezTo>
                  <a:cubicBezTo>
                    <a:pt x="1868" y="683"/>
                    <a:pt x="1907" y="700"/>
                    <a:pt x="1923" y="661"/>
                  </a:cubicBezTo>
                  <a:cubicBezTo>
                    <a:pt x="1937" y="629"/>
                    <a:pt x="1964" y="601"/>
                    <a:pt x="1939" y="552"/>
                  </a:cubicBezTo>
                  <a:cubicBezTo>
                    <a:pt x="1855" y="394"/>
                    <a:pt x="1770" y="235"/>
                    <a:pt x="1721" y="61"/>
                  </a:cubicBezTo>
                  <a:cubicBezTo>
                    <a:pt x="1715" y="39"/>
                    <a:pt x="1718" y="6"/>
                    <a:pt x="1688" y="3"/>
                  </a:cubicBezTo>
                  <a:cubicBezTo>
                    <a:pt x="1661" y="0"/>
                    <a:pt x="1653" y="30"/>
                    <a:pt x="1636" y="44"/>
                  </a:cubicBezTo>
                  <a:cubicBezTo>
                    <a:pt x="1497" y="167"/>
                    <a:pt x="1379" y="328"/>
                    <a:pt x="1161" y="306"/>
                  </a:cubicBezTo>
                  <a:cubicBezTo>
                    <a:pt x="1136" y="304"/>
                    <a:pt x="1109" y="317"/>
                    <a:pt x="1087" y="328"/>
                  </a:cubicBezTo>
                  <a:cubicBezTo>
                    <a:pt x="1024" y="361"/>
                    <a:pt x="934" y="353"/>
                    <a:pt x="910" y="454"/>
                  </a:cubicBezTo>
                  <a:cubicBezTo>
                    <a:pt x="899" y="500"/>
                    <a:pt x="839" y="481"/>
                    <a:pt x="798" y="481"/>
                  </a:cubicBezTo>
                  <a:cubicBezTo>
                    <a:pt x="691" y="487"/>
                    <a:pt x="620" y="568"/>
                    <a:pt x="527" y="604"/>
                  </a:cubicBezTo>
                  <a:cubicBezTo>
                    <a:pt x="437" y="637"/>
                    <a:pt x="341" y="702"/>
                    <a:pt x="295" y="779"/>
                  </a:cubicBezTo>
                  <a:cubicBezTo>
                    <a:pt x="232" y="883"/>
                    <a:pt x="161" y="978"/>
                    <a:pt x="68" y="1051"/>
                  </a:cubicBezTo>
                  <a:cubicBezTo>
                    <a:pt x="0" y="1106"/>
                    <a:pt x="46" y="1133"/>
                    <a:pt x="90" y="1155"/>
                  </a:cubicBezTo>
                  <a:cubicBezTo>
                    <a:pt x="197" y="1204"/>
                    <a:pt x="216" y="1261"/>
                    <a:pt x="156" y="1362"/>
                  </a:cubicBezTo>
                  <a:cubicBezTo>
                    <a:pt x="238" y="1384"/>
                    <a:pt x="328" y="1398"/>
                    <a:pt x="361" y="1493"/>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 name="Freeform 44"/>
            <p:cNvSpPr>
              <a:spLocks noChangeArrowheads="1"/>
            </p:cNvSpPr>
            <p:nvPr/>
          </p:nvSpPr>
          <p:spPr bwMode="auto">
            <a:xfrm>
              <a:off x="11718925" y="663575"/>
              <a:ext cx="536575" cy="685800"/>
            </a:xfrm>
            <a:custGeom>
              <a:avLst/>
              <a:gdLst>
                <a:gd name="T0" fmla="*/ 333 w 1492"/>
                <a:gd name="T1" fmla="*/ 1398 h 1907"/>
                <a:gd name="T2" fmla="*/ 360 w 1492"/>
                <a:gd name="T3" fmla="*/ 1420 h 1907"/>
                <a:gd name="T4" fmla="*/ 456 w 1492"/>
                <a:gd name="T5" fmla="*/ 1584 h 1907"/>
                <a:gd name="T6" fmla="*/ 510 w 1492"/>
                <a:gd name="T7" fmla="*/ 1647 h 1907"/>
                <a:gd name="T8" fmla="*/ 696 w 1492"/>
                <a:gd name="T9" fmla="*/ 1682 h 1907"/>
                <a:gd name="T10" fmla="*/ 794 w 1492"/>
                <a:gd name="T11" fmla="*/ 1737 h 1907"/>
                <a:gd name="T12" fmla="*/ 830 w 1492"/>
                <a:gd name="T13" fmla="*/ 1846 h 1907"/>
                <a:gd name="T14" fmla="*/ 871 w 1492"/>
                <a:gd name="T15" fmla="*/ 1887 h 1907"/>
                <a:gd name="T16" fmla="*/ 1079 w 1492"/>
                <a:gd name="T17" fmla="*/ 1794 h 1907"/>
                <a:gd name="T18" fmla="*/ 1122 w 1492"/>
                <a:gd name="T19" fmla="*/ 1772 h 1907"/>
                <a:gd name="T20" fmla="*/ 1223 w 1492"/>
                <a:gd name="T21" fmla="*/ 1699 h 1907"/>
                <a:gd name="T22" fmla="*/ 1456 w 1492"/>
                <a:gd name="T23" fmla="*/ 1240 h 1907"/>
                <a:gd name="T24" fmla="*/ 1423 w 1492"/>
                <a:gd name="T25" fmla="*/ 1109 h 1907"/>
                <a:gd name="T26" fmla="*/ 1313 w 1492"/>
                <a:gd name="T27" fmla="*/ 969 h 1907"/>
                <a:gd name="T28" fmla="*/ 1180 w 1492"/>
                <a:gd name="T29" fmla="*/ 838 h 1907"/>
                <a:gd name="T30" fmla="*/ 1117 w 1492"/>
                <a:gd name="T31" fmla="*/ 784 h 1907"/>
                <a:gd name="T32" fmla="*/ 1043 w 1492"/>
                <a:gd name="T33" fmla="*/ 677 h 1907"/>
                <a:gd name="T34" fmla="*/ 1040 w 1492"/>
                <a:gd name="T35" fmla="*/ 546 h 1907"/>
                <a:gd name="T36" fmla="*/ 1354 w 1492"/>
                <a:gd name="T37" fmla="*/ 101 h 1907"/>
                <a:gd name="T38" fmla="*/ 1316 w 1492"/>
                <a:gd name="T39" fmla="*/ 14 h 1907"/>
                <a:gd name="T40" fmla="*/ 1065 w 1492"/>
                <a:gd name="T41" fmla="*/ 139 h 1907"/>
                <a:gd name="T42" fmla="*/ 928 w 1492"/>
                <a:gd name="T43" fmla="*/ 218 h 1907"/>
                <a:gd name="T44" fmla="*/ 871 w 1492"/>
                <a:gd name="T45" fmla="*/ 248 h 1907"/>
                <a:gd name="T46" fmla="*/ 655 w 1492"/>
                <a:gd name="T47" fmla="*/ 429 h 1907"/>
                <a:gd name="T48" fmla="*/ 341 w 1492"/>
                <a:gd name="T49" fmla="*/ 470 h 1907"/>
                <a:gd name="T50" fmla="*/ 120 w 1492"/>
                <a:gd name="T51" fmla="*/ 584 h 1907"/>
                <a:gd name="T52" fmla="*/ 0 w 1492"/>
                <a:gd name="T53" fmla="*/ 1136 h 1907"/>
                <a:gd name="T54" fmla="*/ 333 w 1492"/>
                <a:gd name="T55" fmla="*/ 1398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2" h="1907">
                  <a:moveTo>
                    <a:pt x="333" y="1398"/>
                  </a:moveTo>
                  <a:cubicBezTo>
                    <a:pt x="333" y="1406"/>
                    <a:pt x="352" y="1412"/>
                    <a:pt x="360" y="1420"/>
                  </a:cubicBezTo>
                  <a:cubicBezTo>
                    <a:pt x="407" y="1464"/>
                    <a:pt x="453" y="1510"/>
                    <a:pt x="456" y="1584"/>
                  </a:cubicBezTo>
                  <a:cubicBezTo>
                    <a:pt x="456" y="1611"/>
                    <a:pt x="475" y="1636"/>
                    <a:pt x="510" y="1647"/>
                  </a:cubicBezTo>
                  <a:cubicBezTo>
                    <a:pt x="571" y="1666"/>
                    <a:pt x="628" y="1704"/>
                    <a:pt x="696" y="1682"/>
                  </a:cubicBezTo>
                  <a:cubicBezTo>
                    <a:pt x="745" y="1666"/>
                    <a:pt x="775" y="1693"/>
                    <a:pt x="794" y="1737"/>
                  </a:cubicBezTo>
                  <a:cubicBezTo>
                    <a:pt x="811" y="1772"/>
                    <a:pt x="827" y="1805"/>
                    <a:pt x="830" y="1846"/>
                  </a:cubicBezTo>
                  <a:cubicBezTo>
                    <a:pt x="830" y="1871"/>
                    <a:pt x="838" y="1895"/>
                    <a:pt x="871" y="1887"/>
                  </a:cubicBezTo>
                  <a:cubicBezTo>
                    <a:pt x="945" y="1868"/>
                    <a:pt x="1043" y="1906"/>
                    <a:pt x="1079" y="1794"/>
                  </a:cubicBezTo>
                  <a:cubicBezTo>
                    <a:pt x="1084" y="1775"/>
                    <a:pt x="1106" y="1770"/>
                    <a:pt x="1122" y="1772"/>
                  </a:cubicBezTo>
                  <a:cubicBezTo>
                    <a:pt x="1185" y="1786"/>
                    <a:pt x="1201" y="1742"/>
                    <a:pt x="1223" y="1699"/>
                  </a:cubicBezTo>
                  <a:cubicBezTo>
                    <a:pt x="1297" y="1546"/>
                    <a:pt x="1374" y="1390"/>
                    <a:pt x="1456" y="1240"/>
                  </a:cubicBezTo>
                  <a:cubicBezTo>
                    <a:pt x="1491" y="1177"/>
                    <a:pt x="1470" y="1144"/>
                    <a:pt x="1423" y="1109"/>
                  </a:cubicBezTo>
                  <a:cubicBezTo>
                    <a:pt x="1377" y="1073"/>
                    <a:pt x="1333" y="1035"/>
                    <a:pt x="1313" y="969"/>
                  </a:cubicBezTo>
                  <a:cubicBezTo>
                    <a:pt x="1297" y="912"/>
                    <a:pt x="1270" y="838"/>
                    <a:pt x="1180" y="838"/>
                  </a:cubicBezTo>
                  <a:cubicBezTo>
                    <a:pt x="1155" y="838"/>
                    <a:pt x="1125" y="816"/>
                    <a:pt x="1117" y="784"/>
                  </a:cubicBezTo>
                  <a:cubicBezTo>
                    <a:pt x="1106" y="737"/>
                    <a:pt x="1073" y="702"/>
                    <a:pt x="1043" y="677"/>
                  </a:cubicBezTo>
                  <a:cubicBezTo>
                    <a:pt x="980" y="628"/>
                    <a:pt x="1002" y="595"/>
                    <a:pt x="1040" y="546"/>
                  </a:cubicBezTo>
                  <a:cubicBezTo>
                    <a:pt x="1150" y="401"/>
                    <a:pt x="1251" y="251"/>
                    <a:pt x="1354" y="101"/>
                  </a:cubicBezTo>
                  <a:cubicBezTo>
                    <a:pt x="1374" y="74"/>
                    <a:pt x="1335" y="0"/>
                    <a:pt x="1316" y="14"/>
                  </a:cubicBezTo>
                  <a:cubicBezTo>
                    <a:pt x="1240" y="71"/>
                    <a:pt x="1122" y="38"/>
                    <a:pt x="1065" y="139"/>
                  </a:cubicBezTo>
                  <a:cubicBezTo>
                    <a:pt x="1038" y="186"/>
                    <a:pt x="991" y="227"/>
                    <a:pt x="928" y="218"/>
                  </a:cubicBezTo>
                  <a:cubicBezTo>
                    <a:pt x="901" y="216"/>
                    <a:pt x="887" y="232"/>
                    <a:pt x="871" y="248"/>
                  </a:cubicBezTo>
                  <a:cubicBezTo>
                    <a:pt x="800" y="311"/>
                    <a:pt x="718" y="360"/>
                    <a:pt x="655" y="429"/>
                  </a:cubicBezTo>
                  <a:cubicBezTo>
                    <a:pt x="557" y="538"/>
                    <a:pt x="459" y="538"/>
                    <a:pt x="341" y="470"/>
                  </a:cubicBezTo>
                  <a:cubicBezTo>
                    <a:pt x="284" y="437"/>
                    <a:pt x="125" y="522"/>
                    <a:pt x="120" y="584"/>
                  </a:cubicBezTo>
                  <a:cubicBezTo>
                    <a:pt x="106" y="778"/>
                    <a:pt x="38" y="953"/>
                    <a:pt x="0" y="1136"/>
                  </a:cubicBezTo>
                  <a:cubicBezTo>
                    <a:pt x="144" y="1180"/>
                    <a:pt x="306" y="1202"/>
                    <a:pt x="333" y="139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 name="Freeform 45"/>
            <p:cNvSpPr>
              <a:spLocks noChangeArrowheads="1"/>
            </p:cNvSpPr>
            <p:nvPr/>
          </p:nvSpPr>
          <p:spPr bwMode="auto">
            <a:xfrm>
              <a:off x="7815263" y="2830513"/>
              <a:ext cx="458787" cy="623887"/>
            </a:xfrm>
            <a:custGeom>
              <a:avLst/>
              <a:gdLst>
                <a:gd name="T0" fmla="*/ 740 w 1274"/>
                <a:gd name="T1" fmla="*/ 1729 h 1733"/>
                <a:gd name="T2" fmla="*/ 1038 w 1274"/>
                <a:gd name="T3" fmla="*/ 1491 h 1733"/>
                <a:gd name="T4" fmla="*/ 1079 w 1274"/>
                <a:gd name="T5" fmla="*/ 1336 h 1733"/>
                <a:gd name="T6" fmla="*/ 1098 w 1274"/>
                <a:gd name="T7" fmla="*/ 1188 h 1733"/>
                <a:gd name="T8" fmla="*/ 1224 w 1274"/>
                <a:gd name="T9" fmla="*/ 896 h 1733"/>
                <a:gd name="T10" fmla="*/ 1218 w 1274"/>
                <a:gd name="T11" fmla="*/ 620 h 1733"/>
                <a:gd name="T12" fmla="*/ 1194 w 1274"/>
                <a:gd name="T13" fmla="*/ 489 h 1733"/>
                <a:gd name="T14" fmla="*/ 1027 w 1274"/>
                <a:gd name="T15" fmla="*/ 358 h 1733"/>
                <a:gd name="T16" fmla="*/ 891 w 1274"/>
                <a:gd name="T17" fmla="*/ 191 h 1733"/>
                <a:gd name="T18" fmla="*/ 675 w 1274"/>
                <a:gd name="T19" fmla="*/ 52 h 1733"/>
                <a:gd name="T20" fmla="*/ 593 w 1274"/>
                <a:gd name="T21" fmla="*/ 66 h 1733"/>
                <a:gd name="T22" fmla="*/ 527 w 1274"/>
                <a:gd name="T23" fmla="*/ 159 h 1733"/>
                <a:gd name="T24" fmla="*/ 333 w 1274"/>
                <a:gd name="T25" fmla="*/ 347 h 1733"/>
                <a:gd name="T26" fmla="*/ 246 w 1274"/>
                <a:gd name="T27" fmla="*/ 522 h 1733"/>
                <a:gd name="T28" fmla="*/ 93 w 1274"/>
                <a:gd name="T29" fmla="*/ 901 h 1733"/>
                <a:gd name="T30" fmla="*/ 52 w 1274"/>
                <a:gd name="T31" fmla="*/ 997 h 1733"/>
                <a:gd name="T32" fmla="*/ 41 w 1274"/>
                <a:gd name="T33" fmla="*/ 1128 h 1733"/>
                <a:gd name="T34" fmla="*/ 142 w 1274"/>
                <a:gd name="T35" fmla="*/ 1431 h 1733"/>
                <a:gd name="T36" fmla="*/ 213 w 1274"/>
                <a:gd name="T37" fmla="*/ 1568 h 1733"/>
                <a:gd name="T38" fmla="*/ 243 w 1274"/>
                <a:gd name="T39" fmla="*/ 1729 h 1733"/>
                <a:gd name="T40" fmla="*/ 740 w 1274"/>
                <a:gd name="T41" fmla="*/ 1729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4" h="1733">
                  <a:moveTo>
                    <a:pt x="740" y="1729"/>
                  </a:moveTo>
                  <a:cubicBezTo>
                    <a:pt x="981" y="1726"/>
                    <a:pt x="978" y="1723"/>
                    <a:pt x="1038" y="1491"/>
                  </a:cubicBezTo>
                  <a:cubicBezTo>
                    <a:pt x="1052" y="1437"/>
                    <a:pt x="1098" y="1371"/>
                    <a:pt x="1079" y="1336"/>
                  </a:cubicBezTo>
                  <a:cubicBezTo>
                    <a:pt x="1046" y="1273"/>
                    <a:pt x="1079" y="1232"/>
                    <a:pt x="1098" y="1188"/>
                  </a:cubicBezTo>
                  <a:cubicBezTo>
                    <a:pt x="1139" y="1090"/>
                    <a:pt x="1194" y="997"/>
                    <a:pt x="1224" y="896"/>
                  </a:cubicBezTo>
                  <a:cubicBezTo>
                    <a:pt x="1251" y="806"/>
                    <a:pt x="1273" y="702"/>
                    <a:pt x="1218" y="620"/>
                  </a:cubicBezTo>
                  <a:cubicBezTo>
                    <a:pt x="1188" y="574"/>
                    <a:pt x="1175" y="538"/>
                    <a:pt x="1194" y="489"/>
                  </a:cubicBezTo>
                  <a:cubicBezTo>
                    <a:pt x="1112" y="489"/>
                    <a:pt x="1030" y="432"/>
                    <a:pt x="1027" y="358"/>
                  </a:cubicBezTo>
                  <a:cubicBezTo>
                    <a:pt x="1025" y="260"/>
                    <a:pt x="956" y="232"/>
                    <a:pt x="891" y="191"/>
                  </a:cubicBezTo>
                  <a:cubicBezTo>
                    <a:pt x="817" y="148"/>
                    <a:pt x="727" y="134"/>
                    <a:pt x="675" y="52"/>
                  </a:cubicBezTo>
                  <a:cubicBezTo>
                    <a:pt x="656" y="22"/>
                    <a:pt x="612" y="0"/>
                    <a:pt x="593" y="66"/>
                  </a:cubicBezTo>
                  <a:cubicBezTo>
                    <a:pt x="582" y="104"/>
                    <a:pt x="555" y="134"/>
                    <a:pt x="527" y="159"/>
                  </a:cubicBezTo>
                  <a:cubicBezTo>
                    <a:pt x="465" y="224"/>
                    <a:pt x="418" y="303"/>
                    <a:pt x="333" y="347"/>
                  </a:cubicBezTo>
                  <a:cubicBezTo>
                    <a:pt x="268" y="383"/>
                    <a:pt x="262" y="462"/>
                    <a:pt x="246" y="522"/>
                  </a:cubicBezTo>
                  <a:cubicBezTo>
                    <a:pt x="211" y="656"/>
                    <a:pt x="71" y="746"/>
                    <a:pt x="93" y="901"/>
                  </a:cubicBezTo>
                  <a:cubicBezTo>
                    <a:pt x="96" y="931"/>
                    <a:pt x="77" y="975"/>
                    <a:pt x="52" y="997"/>
                  </a:cubicBezTo>
                  <a:cubicBezTo>
                    <a:pt x="0" y="1041"/>
                    <a:pt x="22" y="1079"/>
                    <a:pt x="41" y="1128"/>
                  </a:cubicBezTo>
                  <a:cubicBezTo>
                    <a:pt x="77" y="1229"/>
                    <a:pt x="159" y="1325"/>
                    <a:pt x="142" y="1431"/>
                  </a:cubicBezTo>
                  <a:cubicBezTo>
                    <a:pt x="131" y="1510"/>
                    <a:pt x="161" y="1538"/>
                    <a:pt x="213" y="1568"/>
                  </a:cubicBezTo>
                  <a:cubicBezTo>
                    <a:pt x="273" y="1606"/>
                    <a:pt x="323" y="1644"/>
                    <a:pt x="243" y="1729"/>
                  </a:cubicBezTo>
                  <a:cubicBezTo>
                    <a:pt x="426" y="1729"/>
                    <a:pt x="582" y="1732"/>
                    <a:pt x="740" y="172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 name="Freeform 46"/>
            <p:cNvSpPr>
              <a:spLocks noChangeArrowheads="1"/>
            </p:cNvSpPr>
            <p:nvPr/>
          </p:nvSpPr>
          <p:spPr bwMode="auto">
            <a:xfrm>
              <a:off x="8647113" y="1158875"/>
              <a:ext cx="684212" cy="576263"/>
            </a:xfrm>
            <a:custGeom>
              <a:avLst/>
              <a:gdLst>
                <a:gd name="T0" fmla="*/ 1803 w 1902"/>
                <a:gd name="T1" fmla="*/ 224 h 1601"/>
                <a:gd name="T2" fmla="*/ 1705 w 1902"/>
                <a:gd name="T3" fmla="*/ 68 h 1601"/>
                <a:gd name="T4" fmla="*/ 1614 w 1902"/>
                <a:gd name="T5" fmla="*/ 0 h 1601"/>
                <a:gd name="T6" fmla="*/ 1563 w 1902"/>
                <a:gd name="T7" fmla="*/ 79 h 1601"/>
                <a:gd name="T8" fmla="*/ 1508 w 1902"/>
                <a:gd name="T9" fmla="*/ 196 h 1601"/>
                <a:gd name="T10" fmla="*/ 1344 w 1902"/>
                <a:gd name="T11" fmla="*/ 254 h 1601"/>
                <a:gd name="T12" fmla="*/ 1117 w 1902"/>
                <a:gd name="T13" fmla="*/ 199 h 1601"/>
                <a:gd name="T14" fmla="*/ 904 w 1902"/>
                <a:gd name="T15" fmla="*/ 183 h 1601"/>
                <a:gd name="T16" fmla="*/ 880 w 1902"/>
                <a:gd name="T17" fmla="*/ 393 h 1601"/>
                <a:gd name="T18" fmla="*/ 825 w 1902"/>
                <a:gd name="T19" fmla="*/ 486 h 1601"/>
                <a:gd name="T20" fmla="*/ 727 w 1902"/>
                <a:gd name="T21" fmla="*/ 480 h 1601"/>
                <a:gd name="T22" fmla="*/ 576 w 1902"/>
                <a:gd name="T23" fmla="*/ 349 h 1601"/>
                <a:gd name="T24" fmla="*/ 473 w 1902"/>
                <a:gd name="T25" fmla="*/ 336 h 1601"/>
                <a:gd name="T26" fmla="*/ 374 w 1902"/>
                <a:gd name="T27" fmla="*/ 346 h 1601"/>
                <a:gd name="T28" fmla="*/ 205 w 1902"/>
                <a:gd name="T29" fmla="*/ 407 h 1601"/>
                <a:gd name="T30" fmla="*/ 44 w 1902"/>
                <a:gd name="T31" fmla="*/ 576 h 1601"/>
                <a:gd name="T32" fmla="*/ 27 w 1902"/>
                <a:gd name="T33" fmla="*/ 641 h 1601"/>
                <a:gd name="T34" fmla="*/ 219 w 1902"/>
                <a:gd name="T35" fmla="*/ 808 h 1601"/>
                <a:gd name="T36" fmla="*/ 265 w 1902"/>
                <a:gd name="T37" fmla="*/ 844 h 1601"/>
                <a:gd name="T38" fmla="*/ 475 w 1902"/>
                <a:gd name="T39" fmla="*/ 1229 h 1601"/>
                <a:gd name="T40" fmla="*/ 598 w 1902"/>
                <a:gd name="T41" fmla="*/ 1532 h 1601"/>
                <a:gd name="T42" fmla="*/ 735 w 1902"/>
                <a:gd name="T43" fmla="*/ 1554 h 1601"/>
                <a:gd name="T44" fmla="*/ 781 w 1902"/>
                <a:gd name="T45" fmla="*/ 1515 h 1601"/>
                <a:gd name="T46" fmla="*/ 932 w 1902"/>
                <a:gd name="T47" fmla="*/ 1362 h 1601"/>
                <a:gd name="T48" fmla="*/ 1030 w 1902"/>
                <a:gd name="T49" fmla="*/ 1316 h 1601"/>
                <a:gd name="T50" fmla="*/ 1300 w 1902"/>
                <a:gd name="T51" fmla="*/ 1253 h 1601"/>
                <a:gd name="T52" fmla="*/ 1358 w 1902"/>
                <a:gd name="T53" fmla="*/ 1215 h 1601"/>
                <a:gd name="T54" fmla="*/ 1393 w 1902"/>
                <a:gd name="T55" fmla="*/ 1065 h 1601"/>
                <a:gd name="T56" fmla="*/ 1412 w 1902"/>
                <a:gd name="T57" fmla="*/ 890 h 1601"/>
                <a:gd name="T58" fmla="*/ 1461 w 1902"/>
                <a:gd name="T59" fmla="*/ 838 h 1601"/>
                <a:gd name="T60" fmla="*/ 1901 w 1902"/>
                <a:gd name="T61" fmla="*/ 366 h 1601"/>
                <a:gd name="T62" fmla="*/ 1803 w 1902"/>
                <a:gd name="T63" fmla="*/ 224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02" h="1601">
                  <a:moveTo>
                    <a:pt x="1803" y="224"/>
                  </a:moveTo>
                  <a:cubicBezTo>
                    <a:pt x="1776" y="169"/>
                    <a:pt x="1721" y="128"/>
                    <a:pt x="1705" y="68"/>
                  </a:cubicBezTo>
                  <a:cubicBezTo>
                    <a:pt x="1691" y="21"/>
                    <a:pt x="1650" y="0"/>
                    <a:pt x="1614" y="0"/>
                  </a:cubicBezTo>
                  <a:cubicBezTo>
                    <a:pt x="1579" y="0"/>
                    <a:pt x="1568" y="41"/>
                    <a:pt x="1563" y="79"/>
                  </a:cubicBezTo>
                  <a:cubicBezTo>
                    <a:pt x="1557" y="120"/>
                    <a:pt x="1538" y="163"/>
                    <a:pt x="1508" y="196"/>
                  </a:cubicBezTo>
                  <a:cubicBezTo>
                    <a:pt x="1467" y="243"/>
                    <a:pt x="1404" y="286"/>
                    <a:pt x="1344" y="254"/>
                  </a:cubicBezTo>
                  <a:cubicBezTo>
                    <a:pt x="1270" y="215"/>
                    <a:pt x="1191" y="221"/>
                    <a:pt x="1117" y="199"/>
                  </a:cubicBezTo>
                  <a:cubicBezTo>
                    <a:pt x="1046" y="177"/>
                    <a:pt x="948" y="155"/>
                    <a:pt x="904" y="183"/>
                  </a:cubicBezTo>
                  <a:cubicBezTo>
                    <a:pt x="855" y="215"/>
                    <a:pt x="871" y="319"/>
                    <a:pt x="880" y="393"/>
                  </a:cubicBezTo>
                  <a:cubicBezTo>
                    <a:pt x="885" y="437"/>
                    <a:pt x="861" y="461"/>
                    <a:pt x="825" y="486"/>
                  </a:cubicBezTo>
                  <a:cubicBezTo>
                    <a:pt x="790" y="510"/>
                    <a:pt x="759" y="499"/>
                    <a:pt x="727" y="480"/>
                  </a:cubicBezTo>
                  <a:cubicBezTo>
                    <a:pt x="667" y="448"/>
                    <a:pt x="620" y="398"/>
                    <a:pt x="576" y="349"/>
                  </a:cubicBezTo>
                  <a:cubicBezTo>
                    <a:pt x="546" y="314"/>
                    <a:pt x="519" y="297"/>
                    <a:pt x="473" y="336"/>
                  </a:cubicBezTo>
                  <a:cubicBezTo>
                    <a:pt x="448" y="357"/>
                    <a:pt x="415" y="366"/>
                    <a:pt x="374" y="346"/>
                  </a:cubicBezTo>
                  <a:cubicBezTo>
                    <a:pt x="290" y="305"/>
                    <a:pt x="240" y="322"/>
                    <a:pt x="205" y="407"/>
                  </a:cubicBezTo>
                  <a:cubicBezTo>
                    <a:pt x="172" y="486"/>
                    <a:pt x="131" y="551"/>
                    <a:pt x="44" y="576"/>
                  </a:cubicBezTo>
                  <a:cubicBezTo>
                    <a:pt x="11" y="587"/>
                    <a:pt x="0" y="603"/>
                    <a:pt x="27" y="641"/>
                  </a:cubicBezTo>
                  <a:cubicBezTo>
                    <a:pt x="79" y="712"/>
                    <a:pt x="126" y="783"/>
                    <a:pt x="219" y="808"/>
                  </a:cubicBezTo>
                  <a:cubicBezTo>
                    <a:pt x="238" y="813"/>
                    <a:pt x="257" y="827"/>
                    <a:pt x="265" y="844"/>
                  </a:cubicBezTo>
                  <a:cubicBezTo>
                    <a:pt x="331" y="975"/>
                    <a:pt x="445" y="1076"/>
                    <a:pt x="475" y="1229"/>
                  </a:cubicBezTo>
                  <a:cubicBezTo>
                    <a:pt x="494" y="1335"/>
                    <a:pt x="549" y="1433"/>
                    <a:pt x="598" y="1532"/>
                  </a:cubicBezTo>
                  <a:cubicBezTo>
                    <a:pt x="628" y="1589"/>
                    <a:pt x="686" y="1600"/>
                    <a:pt x="735" y="1554"/>
                  </a:cubicBezTo>
                  <a:cubicBezTo>
                    <a:pt x="749" y="1540"/>
                    <a:pt x="759" y="1524"/>
                    <a:pt x="781" y="1515"/>
                  </a:cubicBezTo>
                  <a:cubicBezTo>
                    <a:pt x="855" y="1488"/>
                    <a:pt x="893" y="1420"/>
                    <a:pt x="932" y="1362"/>
                  </a:cubicBezTo>
                  <a:cubicBezTo>
                    <a:pt x="959" y="1321"/>
                    <a:pt x="978" y="1302"/>
                    <a:pt x="1030" y="1316"/>
                  </a:cubicBezTo>
                  <a:cubicBezTo>
                    <a:pt x="1131" y="1346"/>
                    <a:pt x="1224" y="1321"/>
                    <a:pt x="1300" y="1253"/>
                  </a:cubicBezTo>
                  <a:cubicBezTo>
                    <a:pt x="1319" y="1237"/>
                    <a:pt x="1333" y="1223"/>
                    <a:pt x="1358" y="1215"/>
                  </a:cubicBezTo>
                  <a:cubicBezTo>
                    <a:pt x="1459" y="1171"/>
                    <a:pt x="1464" y="1144"/>
                    <a:pt x="1393" y="1065"/>
                  </a:cubicBezTo>
                  <a:cubicBezTo>
                    <a:pt x="1311" y="972"/>
                    <a:pt x="1314" y="958"/>
                    <a:pt x="1412" y="890"/>
                  </a:cubicBezTo>
                  <a:cubicBezTo>
                    <a:pt x="1431" y="876"/>
                    <a:pt x="1445" y="854"/>
                    <a:pt x="1461" y="838"/>
                  </a:cubicBezTo>
                  <a:cubicBezTo>
                    <a:pt x="1603" y="680"/>
                    <a:pt x="1748" y="524"/>
                    <a:pt x="1901" y="366"/>
                  </a:cubicBezTo>
                  <a:cubicBezTo>
                    <a:pt x="1858" y="327"/>
                    <a:pt x="1830" y="275"/>
                    <a:pt x="1803" y="22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 name="Freeform 47"/>
            <p:cNvSpPr>
              <a:spLocks noChangeArrowheads="1"/>
            </p:cNvSpPr>
            <p:nvPr/>
          </p:nvSpPr>
          <p:spPr bwMode="auto">
            <a:xfrm>
              <a:off x="11263313" y="785813"/>
              <a:ext cx="463550" cy="588962"/>
            </a:xfrm>
            <a:custGeom>
              <a:avLst/>
              <a:gdLst>
                <a:gd name="T0" fmla="*/ 38 w 1287"/>
                <a:gd name="T1" fmla="*/ 497 h 1634"/>
                <a:gd name="T2" fmla="*/ 13 w 1287"/>
                <a:gd name="T3" fmla="*/ 1226 h 1634"/>
                <a:gd name="T4" fmla="*/ 185 w 1287"/>
                <a:gd name="T5" fmla="*/ 1633 h 1634"/>
                <a:gd name="T6" fmla="*/ 327 w 1287"/>
                <a:gd name="T7" fmla="*/ 1491 h 1634"/>
                <a:gd name="T8" fmla="*/ 560 w 1287"/>
                <a:gd name="T9" fmla="*/ 1360 h 1634"/>
                <a:gd name="T10" fmla="*/ 917 w 1287"/>
                <a:gd name="T11" fmla="*/ 1166 h 1634"/>
                <a:gd name="T12" fmla="*/ 1120 w 1287"/>
                <a:gd name="T13" fmla="*/ 849 h 1634"/>
                <a:gd name="T14" fmla="*/ 1275 w 1287"/>
                <a:gd name="T15" fmla="*/ 300 h 1634"/>
                <a:gd name="T16" fmla="*/ 1264 w 1287"/>
                <a:gd name="T17" fmla="*/ 223 h 1634"/>
                <a:gd name="T18" fmla="*/ 1029 w 1287"/>
                <a:gd name="T19" fmla="*/ 226 h 1634"/>
                <a:gd name="T20" fmla="*/ 950 w 1287"/>
                <a:gd name="T21" fmla="*/ 245 h 1634"/>
                <a:gd name="T22" fmla="*/ 926 w 1287"/>
                <a:gd name="T23" fmla="*/ 161 h 1634"/>
                <a:gd name="T24" fmla="*/ 896 w 1287"/>
                <a:gd name="T25" fmla="*/ 109 h 1634"/>
                <a:gd name="T26" fmla="*/ 844 w 1287"/>
                <a:gd name="T27" fmla="*/ 79 h 1634"/>
                <a:gd name="T28" fmla="*/ 666 w 1287"/>
                <a:gd name="T29" fmla="*/ 19 h 1634"/>
                <a:gd name="T30" fmla="*/ 235 w 1287"/>
                <a:gd name="T31" fmla="*/ 103 h 1634"/>
                <a:gd name="T32" fmla="*/ 43 w 1287"/>
                <a:gd name="T33" fmla="*/ 98 h 1634"/>
                <a:gd name="T34" fmla="*/ 38 w 1287"/>
                <a:gd name="T35" fmla="*/ 497 h 1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7" h="1634">
                  <a:moveTo>
                    <a:pt x="38" y="497"/>
                  </a:moveTo>
                  <a:cubicBezTo>
                    <a:pt x="24" y="740"/>
                    <a:pt x="32" y="983"/>
                    <a:pt x="13" y="1226"/>
                  </a:cubicBezTo>
                  <a:cubicBezTo>
                    <a:pt x="0" y="1398"/>
                    <a:pt x="62" y="1526"/>
                    <a:pt x="185" y="1633"/>
                  </a:cubicBezTo>
                  <a:cubicBezTo>
                    <a:pt x="235" y="1586"/>
                    <a:pt x="286" y="1543"/>
                    <a:pt x="327" y="1491"/>
                  </a:cubicBezTo>
                  <a:cubicBezTo>
                    <a:pt x="388" y="1414"/>
                    <a:pt x="467" y="1379"/>
                    <a:pt x="560" y="1360"/>
                  </a:cubicBezTo>
                  <a:cubicBezTo>
                    <a:pt x="767" y="1313"/>
                    <a:pt x="754" y="1297"/>
                    <a:pt x="917" y="1166"/>
                  </a:cubicBezTo>
                  <a:cubicBezTo>
                    <a:pt x="1029" y="1078"/>
                    <a:pt x="1065" y="958"/>
                    <a:pt x="1120" y="849"/>
                  </a:cubicBezTo>
                  <a:cubicBezTo>
                    <a:pt x="1207" y="677"/>
                    <a:pt x="1226" y="483"/>
                    <a:pt x="1275" y="300"/>
                  </a:cubicBezTo>
                  <a:cubicBezTo>
                    <a:pt x="1283" y="275"/>
                    <a:pt x="1286" y="248"/>
                    <a:pt x="1264" y="223"/>
                  </a:cubicBezTo>
                  <a:cubicBezTo>
                    <a:pt x="1253" y="210"/>
                    <a:pt x="1043" y="213"/>
                    <a:pt x="1029" y="226"/>
                  </a:cubicBezTo>
                  <a:cubicBezTo>
                    <a:pt x="1005" y="248"/>
                    <a:pt x="980" y="262"/>
                    <a:pt x="950" y="245"/>
                  </a:cubicBezTo>
                  <a:cubicBezTo>
                    <a:pt x="915" y="226"/>
                    <a:pt x="915" y="191"/>
                    <a:pt x="926" y="161"/>
                  </a:cubicBezTo>
                  <a:cubicBezTo>
                    <a:pt x="937" y="125"/>
                    <a:pt x="934" y="112"/>
                    <a:pt x="896" y="109"/>
                  </a:cubicBezTo>
                  <a:cubicBezTo>
                    <a:pt x="874" y="109"/>
                    <a:pt x="852" y="95"/>
                    <a:pt x="844" y="79"/>
                  </a:cubicBezTo>
                  <a:cubicBezTo>
                    <a:pt x="803" y="0"/>
                    <a:pt x="721" y="10"/>
                    <a:pt x="666" y="19"/>
                  </a:cubicBezTo>
                  <a:cubicBezTo>
                    <a:pt x="521" y="35"/>
                    <a:pt x="379" y="79"/>
                    <a:pt x="235" y="103"/>
                  </a:cubicBezTo>
                  <a:cubicBezTo>
                    <a:pt x="177" y="114"/>
                    <a:pt x="112" y="163"/>
                    <a:pt x="43" y="98"/>
                  </a:cubicBezTo>
                  <a:cubicBezTo>
                    <a:pt x="24" y="240"/>
                    <a:pt x="46" y="368"/>
                    <a:pt x="38" y="49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 name="Freeform 48"/>
            <p:cNvSpPr>
              <a:spLocks noChangeArrowheads="1"/>
            </p:cNvSpPr>
            <p:nvPr/>
          </p:nvSpPr>
          <p:spPr bwMode="auto">
            <a:xfrm>
              <a:off x="7637463" y="1990725"/>
              <a:ext cx="604837" cy="704850"/>
            </a:xfrm>
            <a:custGeom>
              <a:avLst/>
              <a:gdLst>
                <a:gd name="T0" fmla="*/ 1631 w 1678"/>
                <a:gd name="T1" fmla="*/ 453 h 1956"/>
                <a:gd name="T2" fmla="*/ 1581 w 1678"/>
                <a:gd name="T3" fmla="*/ 349 h 1956"/>
                <a:gd name="T4" fmla="*/ 1491 w 1678"/>
                <a:gd name="T5" fmla="*/ 169 h 1956"/>
                <a:gd name="T6" fmla="*/ 1508 w 1678"/>
                <a:gd name="T7" fmla="*/ 134 h 1956"/>
                <a:gd name="T8" fmla="*/ 1346 w 1678"/>
                <a:gd name="T9" fmla="*/ 13 h 1956"/>
                <a:gd name="T10" fmla="*/ 1256 w 1678"/>
                <a:gd name="T11" fmla="*/ 54 h 1956"/>
                <a:gd name="T12" fmla="*/ 1152 w 1678"/>
                <a:gd name="T13" fmla="*/ 123 h 1956"/>
                <a:gd name="T14" fmla="*/ 825 w 1678"/>
                <a:gd name="T15" fmla="*/ 393 h 1956"/>
                <a:gd name="T16" fmla="*/ 653 w 1678"/>
                <a:gd name="T17" fmla="*/ 704 h 1956"/>
                <a:gd name="T18" fmla="*/ 628 w 1678"/>
                <a:gd name="T19" fmla="*/ 729 h 1956"/>
                <a:gd name="T20" fmla="*/ 511 w 1678"/>
                <a:gd name="T21" fmla="*/ 822 h 1956"/>
                <a:gd name="T22" fmla="*/ 202 w 1678"/>
                <a:gd name="T23" fmla="*/ 1177 h 1956"/>
                <a:gd name="T24" fmla="*/ 183 w 1678"/>
                <a:gd name="T25" fmla="*/ 1313 h 1956"/>
                <a:gd name="T26" fmla="*/ 188 w 1678"/>
                <a:gd name="T27" fmla="*/ 1363 h 1956"/>
                <a:gd name="T28" fmla="*/ 79 w 1678"/>
                <a:gd name="T29" fmla="*/ 1502 h 1956"/>
                <a:gd name="T30" fmla="*/ 68 w 1678"/>
                <a:gd name="T31" fmla="*/ 1625 h 1956"/>
                <a:gd name="T32" fmla="*/ 117 w 1678"/>
                <a:gd name="T33" fmla="*/ 1715 h 1956"/>
                <a:gd name="T34" fmla="*/ 216 w 1678"/>
                <a:gd name="T35" fmla="*/ 1841 h 1956"/>
                <a:gd name="T36" fmla="*/ 404 w 1678"/>
                <a:gd name="T37" fmla="*/ 1909 h 1956"/>
                <a:gd name="T38" fmla="*/ 543 w 1678"/>
                <a:gd name="T39" fmla="*/ 1887 h 1956"/>
                <a:gd name="T40" fmla="*/ 557 w 1678"/>
                <a:gd name="T41" fmla="*/ 1780 h 1956"/>
                <a:gd name="T42" fmla="*/ 609 w 1678"/>
                <a:gd name="T43" fmla="*/ 1663 h 1956"/>
                <a:gd name="T44" fmla="*/ 724 w 1678"/>
                <a:gd name="T45" fmla="*/ 1723 h 1956"/>
                <a:gd name="T46" fmla="*/ 745 w 1678"/>
                <a:gd name="T47" fmla="*/ 1772 h 1956"/>
                <a:gd name="T48" fmla="*/ 841 w 1678"/>
                <a:gd name="T49" fmla="*/ 1819 h 1956"/>
                <a:gd name="T50" fmla="*/ 888 w 1678"/>
                <a:gd name="T51" fmla="*/ 1734 h 1956"/>
                <a:gd name="T52" fmla="*/ 997 w 1678"/>
                <a:gd name="T53" fmla="*/ 1578 h 1956"/>
                <a:gd name="T54" fmla="*/ 1021 w 1678"/>
                <a:gd name="T55" fmla="*/ 1480 h 1956"/>
                <a:gd name="T56" fmla="*/ 997 w 1678"/>
                <a:gd name="T57" fmla="*/ 1303 h 1956"/>
                <a:gd name="T58" fmla="*/ 1155 w 1678"/>
                <a:gd name="T59" fmla="*/ 1242 h 1956"/>
                <a:gd name="T60" fmla="*/ 1295 w 1678"/>
                <a:gd name="T61" fmla="*/ 1264 h 1956"/>
                <a:gd name="T62" fmla="*/ 1270 w 1678"/>
                <a:gd name="T63" fmla="*/ 1133 h 1956"/>
                <a:gd name="T64" fmla="*/ 1366 w 1678"/>
                <a:gd name="T65" fmla="*/ 874 h 1956"/>
                <a:gd name="T66" fmla="*/ 1374 w 1678"/>
                <a:gd name="T67" fmla="*/ 704 h 1956"/>
                <a:gd name="T68" fmla="*/ 1472 w 1678"/>
                <a:gd name="T69" fmla="*/ 511 h 1956"/>
                <a:gd name="T70" fmla="*/ 1620 w 1678"/>
                <a:gd name="T71" fmla="*/ 582 h 1956"/>
                <a:gd name="T72" fmla="*/ 1631 w 1678"/>
                <a:gd name="T73" fmla="*/ 45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78" h="1956">
                  <a:moveTo>
                    <a:pt x="1631" y="453"/>
                  </a:moveTo>
                  <a:cubicBezTo>
                    <a:pt x="1677" y="385"/>
                    <a:pt x="1650" y="363"/>
                    <a:pt x="1581" y="349"/>
                  </a:cubicBezTo>
                  <a:cubicBezTo>
                    <a:pt x="1472" y="325"/>
                    <a:pt x="1450" y="278"/>
                    <a:pt x="1491" y="169"/>
                  </a:cubicBezTo>
                  <a:cubicBezTo>
                    <a:pt x="1497" y="155"/>
                    <a:pt x="1510" y="134"/>
                    <a:pt x="1508" y="134"/>
                  </a:cubicBezTo>
                  <a:cubicBezTo>
                    <a:pt x="1453" y="95"/>
                    <a:pt x="1412" y="38"/>
                    <a:pt x="1346" y="13"/>
                  </a:cubicBezTo>
                  <a:cubicBezTo>
                    <a:pt x="1305" y="0"/>
                    <a:pt x="1286" y="38"/>
                    <a:pt x="1256" y="54"/>
                  </a:cubicBezTo>
                  <a:cubicBezTo>
                    <a:pt x="1221" y="76"/>
                    <a:pt x="1188" y="101"/>
                    <a:pt x="1152" y="123"/>
                  </a:cubicBezTo>
                  <a:cubicBezTo>
                    <a:pt x="1038" y="205"/>
                    <a:pt x="893" y="251"/>
                    <a:pt x="825" y="393"/>
                  </a:cubicBezTo>
                  <a:cubicBezTo>
                    <a:pt x="776" y="500"/>
                    <a:pt x="653" y="568"/>
                    <a:pt x="653" y="704"/>
                  </a:cubicBezTo>
                  <a:cubicBezTo>
                    <a:pt x="653" y="713"/>
                    <a:pt x="636" y="729"/>
                    <a:pt x="628" y="729"/>
                  </a:cubicBezTo>
                  <a:cubicBezTo>
                    <a:pt x="560" y="724"/>
                    <a:pt x="541" y="781"/>
                    <a:pt x="511" y="822"/>
                  </a:cubicBezTo>
                  <a:cubicBezTo>
                    <a:pt x="420" y="950"/>
                    <a:pt x="317" y="1068"/>
                    <a:pt x="202" y="1177"/>
                  </a:cubicBezTo>
                  <a:cubicBezTo>
                    <a:pt x="161" y="1215"/>
                    <a:pt x="98" y="1253"/>
                    <a:pt x="183" y="1313"/>
                  </a:cubicBezTo>
                  <a:cubicBezTo>
                    <a:pt x="199" y="1324"/>
                    <a:pt x="191" y="1346"/>
                    <a:pt x="188" y="1363"/>
                  </a:cubicBezTo>
                  <a:cubicBezTo>
                    <a:pt x="183" y="1434"/>
                    <a:pt x="134" y="1475"/>
                    <a:pt x="79" y="1502"/>
                  </a:cubicBezTo>
                  <a:cubicBezTo>
                    <a:pt x="0" y="1540"/>
                    <a:pt x="27" y="1584"/>
                    <a:pt x="68" y="1625"/>
                  </a:cubicBezTo>
                  <a:cubicBezTo>
                    <a:pt x="95" y="1652"/>
                    <a:pt x="109" y="1674"/>
                    <a:pt x="117" y="1715"/>
                  </a:cubicBezTo>
                  <a:cubicBezTo>
                    <a:pt x="125" y="1759"/>
                    <a:pt x="153" y="1854"/>
                    <a:pt x="216" y="1841"/>
                  </a:cubicBezTo>
                  <a:cubicBezTo>
                    <a:pt x="303" y="1821"/>
                    <a:pt x="352" y="1868"/>
                    <a:pt x="404" y="1909"/>
                  </a:cubicBezTo>
                  <a:cubicBezTo>
                    <a:pt x="464" y="1955"/>
                    <a:pt x="502" y="1933"/>
                    <a:pt x="543" y="1887"/>
                  </a:cubicBezTo>
                  <a:cubicBezTo>
                    <a:pt x="571" y="1854"/>
                    <a:pt x="571" y="1821"/>
                    <a:pt x="557" y="1780"/>
                  </a:cubicBezTo>
                  <a:cubicBezTo>
                    <a:pt x="541" y="1731"/>
                    <a:pt x="560" y="1682"/>
                    <a:pt x="609" y="1663"/>
                  </a:cubicBezTo>
                  <a:cubicBezTo>
                    <a:pt x="664" y="1641"/>
                    <a:pt x="699" y="1677"/>
                    <a:pt x="724" y="1723"/>
                  </a:cubicBezTo>
                  <a:cubicBezTo>
                    <a:pt x="732" y="1740"/>
                    <a:pt x="735" y="1756"/>
                    <a:pt x="745" y="1772"/>
                  </a:cubicBezTo>
                  <a:cubicBezTo>
                    <a:pt x="767" y="1808"/>
                    <a:pt x="800" y="1830"/>
                    <a:pt x="841" y="1819"/>
                  </a:cubicBezTo>
                  <a:cubicBezTo>
                    <a:pt x="885" y="1808"/>
                    <a:pt x="893" y="1772"/>
                    <a:pt x="888" y="1734"/>
                  </a:cubicBezTo>
                  <a:cubicBezTo>
                    <a:pt x="877" y="1647"/>
                    <a:pt x="918" y="1597"/>
                    <a:pt x="997" y="1578"/>
                  </a:cubicBezTo>
                  <a:cubicBezTo>
                    <a:pt x="1071" y="1559"/>
                    <a:pt x="1090" y="1535"/>
                    <a:pt x="1021" y="1480"/>
                  </a:cubicBezTo>
                  <a:cubicBezTo>
                    <a:pt x="961" y="1431"/>
                    <a:pt x="964" y="1365"/>
                    <a:pt x="997" y="1303"/>
                  </a:cubicBezTo>
                  <a:cubicBezTo>
                    <a:pt x="1032" y="1240"/>
                    <a:pt x="1084" y="1223"/>
                    <a:pt x="1155" y="1242"/>
                  </a:cubicBezTo>
                  <a:cubicBezTo>
                    <a:pt x="1199" y="1253"/>
                    <a:pt x="1243" y="1281"/>
                    <a:pt x="1295" y="1264"/>
                  </a:cubicBezTo>
                  <a:cubicBezTo>
                    <a:pt x="1262" y="1221"/>
                    <a:pt x="1237" y="1155"/>
                    <a:pt x="1270" y="1133"/>
                  </a:cubicBezTo>
                  <a:cubicBezTo>
                    <a:pt x="1368" y="1065"/>
                    <a:pt x="1387" y="991"/>
                    <a:pt x="1366" y="874"/>
                  </a:cubicBezTo>
                  <a:cubicBezTo>
                    <a:pt x="1357" y="827"/>
                    <a:pt x="1382" y="765"/>
                    <a:pt x="1374" y="704"/>
                  </a:cubicBezTo>
                  <a:cubicBezTo>
                    <a:pt x="1363" y="623"/>
                    <a:pt x="1417" y="554"/>
                    <a:pt x="1472" y="511"/>
                  </a:cubicBezTo>
                  <a:cubicBezTo>
                    <a:pt x="1529" y="467"/>
                    <a:pt x="1576" y="521"/>
                    <a:pt x="1620" y="582"/>
                  </a:cubicBezTo>
                  <a:cubicBezTo>
                    <a:pt x="1611" y="524"/>
                    <a:pt x="1609" y="486"/>
                    <a:pt x="1631" y="453"/>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 name="Freeform 49"/>
            <p:cNvSpPr>
              <a:spLocks noChangeArrowheads="1"/>
            </p:cNvSpPr>
            <p:nvPr/>
          </p:nvSpPr>
          <p:spPr bwMode="auto">
            <a:xfrm>
              <a:off x="9744075" y="1317625"/>
              <a:ext cx="615950" cy="446088"/>
            </a:xfrm>
            <a:custGeom>
              <a:avLst/>
              <a:gdLst>
                <a:gd name="T0" fmla="*/ 1566 w 1709"/>
                <a:gd name="T1" fmla="*/ 1147 h 1241"/>
                <a:gd name="T2" fmla="*/ 1571 w 1709"/>
                <a:gd name="T3" fmla="*/ 1041 h 1241"/>
                <a:gd name="T4" fmla="*/ 1669 w 1709"/>
                <a:gd name="T5" fmla="*/ 710 h 1241"/>
                <a:gd name="T6" fmla="*/ 1672 w 1709"/>
                <a:gd name="T7" fmla="*/ 661 h 1241"/>
                <a:gd name="T8" fmla="*/ 1708 w 1709"/>
                <a:gd name="T9" fmla="*/ 361 h 1241"/>
                <a:gd name="T10" fmla="*/ 1653 w 1709"/>
                <a:gd name="T11" fmla="*/ 221 h 1241"/>
                <a:gd name="T12" fmla="*/ 1216 w 1709"/>
                <a:gd name="T13" fmla="*/ 145 h 1241"/>
                <a:gd name="T14" fmla="*/ 1164 w 1709"/>
                <a:gd name="T15" fmla="*/ 142 h 1241"/>
                <a:gd name="T16" fmla="*/ 940 w 1709"/>
                <a:gd name="T17" fmla="*/ 96 h 1241"/>
                <a:gd name="T18" fmla="*/ 864 w 1709"/>
                <a:gd name="T19" fmla="*/ 85 h 1241"/>
                <a:gd name="T20" fmla="*/ 678 w 1709"/>
                <a:gd name="T21" fmla="*/ 46 h 1241"/>
                <a:gd name="T22" fmla="*/ 528 w 1709"/>
                <a:gd name="T23" fmla="*/ 8 h 1241"/>
                <a:gd name="T24" fmla="*/ 320 w 1709"/>
                <a:gd name="T25" fmla="*/ 221 h 1241"/>
                <a:gd name="T26" fmla="*/ 260 w 1709"/>
                <a:gd name="T27" fmla="*/ 325 h 1241"/>
                <a:gd name="T28" fmla="*/ 238 w 1709"/>
                <a:gd name="T29" fmla="*/ 371 h 1241"/>
                <a:gd name="T30" fmla="*/ 0 w 1709"/>
                <a:gd name="T31" fmla="*/ 497 h 1241"/>
                <a:gd name="T32" fmla="*/ 317 w 1709"/>
                <a:gd name="T33" fmla="*/ 718 h 1241"/>
                <a:gd name="T34" fmla="*/ 743 w 1709"/>
                <a:gd name="T35" fmla="*/ 1065 h 1241"/>
                <a:gd name="T36" fmla="*/ 779 w 1709"/>
                <a:gd name="T37" fmla="*/ 1092 h 1241"/>
                <a:gd name="T38" fmla="*/ 1060 w 1709"/>
                <a:gd name="T39" fmla="*/ 1123 h 1241"/>
                <a:gd name="T40" fmla="*/ 1260 w 1709"/>
                <a:gd name="T41" fmla="*/ 1172 h 1241"/>
                <a:gd name="T42" fmla="*/ 1279 w 1709"/>
                <a:gd name="T43" fmla="*/ 1185 h 1241"/>
                <a:gd name="T44" fmla="*/ 1549 w 1709"/>
                <a:gd name="T45" fmla="*/ 1240 h 1241"/>
                <a:gd name="T46" fmla="*/ 1566 w 1709"/>
                <a:gd name="T47" fmla="*/ 1147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09" h="1241">
                  <a:moveTo>
                    <a:pt x="1566" y="1147"/>
                  </a:moveTo>
                  <a:cubicBezTo>
                    <a:pt x="1568" y="1112"/>
                    <a:pt x="1571" y="1076"/>
                    <a:pt x="1571" y="1041"/>
                  </a:cubicBezTo>
                  <a:cubicBezTo>
                    <a:pt x="1579" y="923"/>
                    <a:pt x="1563" y="798"/>
                    <a:pt x="1669" y="710"/>
                  </a:cubicBezTo>
                  <a:cubicBezTo>
                    <a:pt x="1686" y="696"/>
                    <a:pt x="1672" y="677"/>
                    <a:pt x="1672" y="661"/>
                  </a:cubicBezTo>
                  <a:cubicBezTo>
                    <a:pt x="1686" y="560"/>
                    <a:pt x="1708" y="464"/>
                    <a:pt x="1708" y="361"/>
                  </a:cubicBezTo>
                  <a:cubicBezTo>
                    <a:pt x="1708" y="292"/>
                    <a:pt x="1702" y="251"/>
                    <a:pt x="1653" y="221"/>
                  </a:cubicBezTo>
                  <a:cubicBezTo>
                    <a:pt x="1519" y="139"/>
                    <a:pt x="1374" y="96"/>
                    <a:pt x="1216" y="145"/>
                  </a:cubicBezTo>
                  <a:cubicBezTo>
                    <a:pt x="1200" y="150"/>
                    <a:pt x="1172" y="150"/>
                    <a:pt x="1164" y="142"/>
                  </a:cubicBezTo>
                  <a:cubicBezTo>
                    <a:pt x="1101" y="66"/>
                    <a:pt x="1017" y="104"/>
                    <a:pt x="940" y="96"/>
                  </a:cubicBezTo>
                  <a:cubicBezTo>
                    <a:pt x="916" y="93"/>
                    <a:pt x="877" y="109"/>
                    <a:pt x="864" y="85"/>
                  </a:cubicBezTo>
                  <a:cubicBezTo>
                    <a:pt x="814" y="0"/>
                    <a:pt x="716" y="27"/>
                    <a:pt x="678" y="46"/>
                  </a:cubicBezTo>
                  <a:cubicBezTo>
                    <a:pt x="599" y="85"/>
                    <a:pt x="563" y="55"/>
                    <a:pt x="528" y="8"/>
                  </a:cubicBezTo>
                  <a:cubicBezTo>
                    <a:pt x="457" y="79"/>
                    <a:pt x="372" y="134"/>
                    <a:pt x="320" y="221"/>
                  </a:cubicBezTo>
                  <a:cubicBezTo>
                    <a:pt x="301" y="254"/>
                    <a:pt x="257" y="273"/>
                    <a:pt x="260" y="325"/>
                  </a:cubicBezTo>
                  <a:cubicBezTo>
                    <a:pt x="260" y="341"/>
                    <a:pt x="249" y="366"/>
                    <a:pt x="238" y="371"/>
                  </a:cubicBezTo>
                  <a:cubicBezTo>
                    <a:pt x="151" y="399"/>
                    <a:pt x="115" y="513"/>
                    <a:pt x="0" y="497"/>
                  </a:cubicBezTo>
                  <a:cubicBezTo>
                    <a:pt x="107" y="574"/>
                    <a:pt x="214" y="642"/>
                    <a:pt x="317" y="718"/>
                  </a:cubicBezTo>
                  <a:cubicBezTo>
                    <a:pt x="465" y="828"/>
                    <a:pt x="642" y="899"/>
                    <a:pt x="743" y="1065"/>
                  </a:cubicBezTo>
                  <a:cubicBezTo>
                    <a:pt x="752" y="1076"/>
                    <a:pt x="765" y="1084"/>
                    <a:pt x="779" y="1092"/>
                  </a:cubicBezTo>
                  <a:cubicBezTo>
                    <a:pt x="869" y="1142"/>
                    <a:pt x="962" y="1139"/>
                    <a:pt x="1060" y="1123"/>
                  </a:cubicBezTo>
                  <a:cubicBezTo>
                    <a:pt x="1129" y="1109"/>
                    <a:pt x="1213" y="1071"/>
                    <a:pt x="1260" y="1172"/>
                  </a:cubicBezTo>
                  <a:cubicBezTo>
                    <a:pt x="1262" y="1177"/>
                    <a:pt x="1276" y="1185"/>
                    <a:pt x="1279" y="1185"/>
                  </a:cubicBezTo>
                  <a:cubicBezTo>
                    <a:pt x="1391" y="1128"/>
                    <a:pt x="1462" y="1221"/>
                    <a:pt x="1549" y="1240"/>
                  </a:cubicBezTo>
                  <a:cubicBezTo>
                    <a:pt x="1555" y="1207"/>
                    <a:pt x="1563" y="1177"/>
                    <a:pt x="1566" y="114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 name="Freeform 50"/>
            <p:cNvSpPr>
              <a:spLocks noChangeArrowheads="1"/>
            </p:cNvSpPr>
            <p:nvPr/>
          </p:nvSpPr>
          <p:spPr bwMode="auto">
            <a:xfrm>
              <a:off x="12126913" y="441325"/>
              <a:ext cx="493712" cy="601663"/>
            </a:xfrm>
            <a:custGeom>
              <a:avLst/>
              <a:gdLst>
                <a:gd name="T0" fmla="*/ 997 w 1372"/>
                <a:gd name="T1" fmla="*/ 11 h 1672"/>
                <a:gd name="T2" fmla="*/ 615 w 1372"/>
                <a:gd name="T3" fmla="*/ 164 h 1672"/>
                <a:gd name="T4" fmla="*/ 527 w 1372"/>
                <a:gd name="T5" fmla="*/ 199 h 1672"/>
                <a:gd name="T6" fmla="*/ 440 w 1372"/>
                <a:gd name="T7" fmla="*/ 257 h 1672"/>
                <a:gd name="T8" fmla="*/ 347 w 1372"/>
                <a:gd name="T9" fmla="*/ 401 h 1672"/>
                <a:gd name="T10" fmla="*/ 336 w 1372"/>
                <a:gd name="T11" fmla="*/ 639 h 1672"/>
                <a:gd name="T12" fmla="*/ 347 w 1372"/>
                <a:gd name="T13" fmla="*/ 743 h 1672"/>
                <a:gd name="T14" fmla="*/ 35 w 1372"/>
                <a:gd name="T15" fmla="*/ 1169 h 1672"/>
                <a:gd name="T16" fmla="*/ 117 w 1372"/>
                <a:gd name="T17" fmla="*/ 1349 h 1672"/>
                <a:gd name="T18" fmla="*/ 224 w 1372"/>
                <a:gd name="T19" fmla="*/ 1431 h 1672"/>
                <a:gd name="T20" fmla="*/ 358 w 1372"/>
                <a:gd name="T21" fmla="*/ 1644 h 1672"/>
                <a:gd name="T22" fmla="*/ 434 w 1372"/>
                <a:gd name="T23" fmla="*/ 1628 h 1672"/>
                <a:gd name="T24" fmla="*/ 533 w 1372"/>
                <a:gd name="T25" fmla="*/ 1475 h 1672"/>
                <a:gd name="T26" fmla="*/ 664 w 1372"/>
                <a:gd name="T27" fmla="*/ 1360 h 1672"/>
                <a:gd name="T28" fmla="*/ 970 w 1372"/>
                <a:gd name="T29" fmla="*/ 1174 h 1672"/>
                <a:gd name="T30" fmla="*/ 1093 w 1372"/>
                <a:gd name="T31" fmla="*/ 1256 h 1672"/>
                <a:gd name="T32" fmla="*/ 1125 w 1372"/>
                <a:gd name="T33" fmla="*/ 1270 h 1672"/>
                <a:gd name="T34" fmla="*/ 1199 w 1372"/>
                <a:gd name="T35" fmla="*/ 1259 h 1672"/>
                <a:gd name="T36" fmla="*/ 1202 w 1372"/>
                <a:gd name="T37" fmla="*/ 1196 h 1672"/>
                <a:gd name="T38" fmla="*/ 1142 w 1372"/>
                <a:gd name="T39" fmla="*/ 1032 h 1672"/>
                <a:gd name="T40" fmla="*/ 1155 w 1372"/>
                <a:gd name="T41" fmla="*/ 918 h 1672"/>
                <a:gd name="T42" fmla="*/ 1224 w 1372"/>
                <a:gd name="T43" fmla="*/ 770 h 1672"/>
                <a:gd name="T44" fmla="*/ 1259 w 1372"/>
                <a:gd name="T45" fmla="*/ 683 h 1672"/>
                <a:gd name="T46" fmla="*/ 1295 w 1372"/>
                <a:gd name="T47" fmla="*/ 582 h 1672"/>
                <a:gd name="T48" fmla="*/ 1254 w 1372"/>
                <a:gd name="T49" fmla="*/ 404 h 1672"/>
                <a:gd name="T50" fmla="*/ 1270 w 1372"/>
                <a:gd name="T51" fmla="*/ 289 h 1672"/>
                <a:gd name="T52" fmla="*/ 1300 w 1372"/>
                <a:gd name="T53" fmla="*/ 229 h 1672"/>
                <a:gd name="T54" fmla="*/ 1371 w 1372"/>
                <a:gd name="T55" fmla="*/ 8 h 1672"/>
                <a:gd name="T56" fmla="*/ 997 w 1372"/>
                <a:gd name="T57" fmla="*/ 11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72" h="1672">
                  <a:moveTo>
                    <a:pt x="997" y="11"/>
                  </a:moveTo>
                  <a:cubicBezTo>
                    <a:pt x="858" y="25"/>
                    <a:pt x="702" y="8"/>
                    <a:pt x="615" y="164"/>
                  </a:cubicBezTo>
                  <a:cubicBezTo>
                    <a:pt x="601" y="191"/>
                    <a:pt x="560" y="197"/>
                    <a:pt x="527" y="199"/>
                  </a:cubicBezTo>
                  <a:cubicBezTo>
                    <a:pt x="486" y="202"/>
                    <a:pt x="440" y="227"/>
                    <a:pt x="440" y="257"/>
                  </a:cubicBezTo>
                  <a:cubicBezTo>
                    <a:pt x="437" y="328"/>
                    <a:pt x="388" y="363"/>
                    <a:pt x="347" y="401"/>
                  </a:cubicBezTo>
                  <a:cubicBezTo>
                    <a:pt x="224" y="519"/>
                    <a:pt x="221" y="519"/>
                    <a:pt x="336" y="639"/>
                  </a:cubicBezTo>
                  <a:cubicBezTo>
                    <a:pt x="371" y="674"/>
                    <a:pt x="382" y="705"/>
                    <a:pt x="347" y="743"/>
                  </a:cubicBezTo>
                  <a:cubicBezTo>
                    <a:pt x="224" y="871"/>
                    <a:pt x="139" y="1027"/>
                    <a:pt x="35" y="1169"/>
                  </a:cubicBezTo>
                  <a:cubicBezTo>
                    <a:pt x="0" y="1215"/>
                    <a:pt x="57" y="1352"/>
                    <a:pt x="117" y="1349"/>
                  </a:cubicBezTo>
                  <a:cubicBezTo>
                    <a:pt x="183" y="1349"/>
                    <a:pt x="197" y="1387"/>
                    <a:pt x="224" y="1431"/>
                  </a:cubicBezTo>
                  <a:cubicBezTo>
                    <a:pt x="268" y="1502"/>
                    <a:pt x="279" y="1592"/>
                    <a:pt x="358" y="1644"/>
                  </a:cubicBezTo>
                  <a:cubicBezTo>
                    <a:pt x="399" y="1671"/>
                    <a:pt x="412" y="1669"/>
                    <a:pt x="434" y="1628"/>
                  </a:cubicBezTo>
                  <a:cubicBezTo>
                    <a:pt x="462" y="1573"/>
                    <a:pt x="467" y="1502"/>
                    <a:pt x="533" y="1475"/>
                  </a:cubicBezTo>
                  <a:cubicBezTo>
                    <a:pt x="593" y="1450"/>
                    <a:pt x="628" y="1409"/>
                    <a:pt x="664" y="1360"/>
                  </a:cubicBezTo>
                  <a:cubicBezTo>
                    <a:pt x="740" y="1259"/>
                    <a:pt x="866" y="1232"/>
                    <a:pt x="970" y="1174"/>
                  </a:cubicBezTo>
                  <a:cubicBezTo>
                    <a:pt x="1024" y="1144"/>
                    <a:pt x="1038" y="1245"/>
                    <a:pt x="1093" y="1256"/>
                  </a:cubicBezTo>
                  <a:cubicBezTo>
                    <a:pt x="1103" y="1259"/>
                    <a:pt x="1117" y="1262"/>
                    <a:pt x="1125" y="1270"/>
                  </a:cubicBezTo>
                  <a:cubicBezTo>
                    <a:pt x="1153" y="1289"/>
                    <a:pt x="1177" y="1273"/>
                    <a:pt x="1199" y="1259"/>
                  </a:cubicBezTo>
                  <a:cubicBezTo>
                    <a:pt x="1229" y="1240"/>
                    <a:pt x="1207" y="1215"/>
                    <a:pt x="1202" y="1196"/>
                  </a:cubicBezTo>
                  <a:cubicBezTo>
                    <a:pt x="1183" y="1142"/>
                    <a:pt x="1158" y="1087"/>
                    <a:pt x="1142" y="1032"/>
                  </a:cubicBezTo>
                  <a:cubicBezTo>
                    <a:pt x="1131" y="994"/>
                    <a:pt x="1114" y="939"/>
                    <a:pt x="1155" y="918"/>
                  </a:cubicBezTo>
                  <a:cubicBezTo>
                    <a:pt x="1224" y="882"/>
                    <a:pt x="1221" y="827"/>
                    <a:pt x="1224" y="770"/>
                  </a:cubicBezTo>
                  <a:cubicBezTo>
                    <a:pt x="1224" y="735"/>
                    <a:pt x="1226" y="702"/>
                    <a:pt x="1259" y="683"/>
                  </a:cubicBezTo>
                  <a:cubicBezTo>
                    <a:pt x="1300" y="658"/>
                    <a:pt x="1303" y="620"/>
                    <a:pt x="1295" y="582"/>
                  </a:cubicBezTo>
                  <a:cubicBezTo>
                    <a:pt x="1281" y="522"/>
                    <a:pt x="1289" y="459"/>
                    <a:pt x="1254" y="404"/>
                  </a:cubicBezTo>
                  <a:cubicBezTo>
                    <a:pt x="1232" y="369"/>
                    <a:pt x="1235" y="322"/>
                    <a:pt x="1270" y="289"/>
                  </a:cubicBezTo>
                  <a:cubicBezTo>
                    <a:pt x="1289" y="273"/>
                    <a:pt x="1300" y="251"/>
                    <a:pt x="1300" y="229"/>
                  </a:cubicBezTo>
                  <a:cubicBezTo>
                    <a:pt x="1295" y="147"/>
                    <a:pt x="1352" y="87"/>
                    <a:pt x="1371" y="8"/>
                  </a:cubicBezTo>
                  <a:cubicBezTo>
                    <a:pt x="1246" y="8"/>
                    <a:pt x="1120" y="0"/>
                    <a:pt x="997" y="11"/>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 name="Freeform 51"/>
            <p:cNvSpPr>
              <a:spLocks noChangeArrowheads="1"/>
            </p:cNvSpPr>
            <p:nvPr/>
          </p:nvSpPr>
          <p:spPr bwMode="auto">
            <a:xfrm>
              <a:off x="9702800" y="862013"/>
              <a:ext cx="635000" cy="536575"/>
            </a:xfrm>
            <a:custGeom>
              <a:avLst/>
              <a:gdLst>
                <a:gd name="T0" fmla="*/ 1726 w 1766"/>
                <a:gd name="T1" fmla="*/ 538 h 1489"/>
                <a:gd name="T2" fmla="*/ 1696 w 1766"/>
                <a:gd name="T3" fmla="*/ 450 h 1489"/>
                <a:gd name="T4" fmla="*/ 1647 w 1766"/>
                <a:gd name="T5" fmla="*/ 232 h 1489"/>
                <a:gd name="T6" fmla="*/ 1287 w 1766"/>
                <a:gd name="T7" fmla="*/ 95 h 1489"/>
                <a:gd name="T8" fmla="*/ 1229 w 1766"/>
                <a:gd name="T9" fmla="*/ 79 h 1489"/>
                <a:gd name="T10" fmla="*/ 1071 w 1766"/>
                <a:gd name="T11" fmla="*/ 186 h 1489"/>
                <a:gd name="T12" fmla="*/ 989 w 1766"/>
                <a:gd name="T13" fmla="*/ 289 h 1489"/>
                <a:gd name="T14" fmla="*/ 768 w 1766"/>
                <a:gd name="T15" fmla="*/ 363 h 1489"/>
                <a:gd name="T16" fmla="*/ 604 w 1766"/>
                <a:gd name="T17" fmla="*/ 355 h 1489"/>
                <a:gd name="T18" fmla="*/ 440 w 1766"/>
                <a:gd name="T19" fmla="*/ 374 h 1489"/>
                <a:gd name="T20" fmla="*/ 238 w 1766"/>
                <a:gd name="T21" fmla="*/ 489 h 1489"/>
                <a:gd name="T22" fmla="*/ 142 w 1766"/>
                <a:gd name="T23" fmla="*/ 628 h 1489"/>
                <a:gd name="T24" fmla="*/ 101 w 1766"/>
                <a:gd name="T25" fmla="*/ 759 h 1489"/>
                <a:gd name="T26" fmla="*/ 90 w 1766"/>
                <a:gd name="T27" fmla="*/ 833 h 1489"/>
                <a:gd name="T28" fmla="*/ 60 w 1766"/>
                <a:gd name="T29" fmla="*/ 1128 h 1489"/>
                <a:gd name="T30" fmla="*/ 3 w 1766"/>
                <a:gd name="T31" fmla="*/ 1393 h 1489"/>
                <a:gd name="T32" fmla="*/ 85 w 1766"/>
                <a:gd name="T33" fmla="*/ 1458 h 1489"/>
                <a:gd name="T34" fmla="*/ 391 w 1766"/>
                <a:gd name="T35" fmla="*/ 1335 h 1489"/>
                <a:gd name="T36" fmla="*/ 399 w 1766"/>
                <a:gd name="T37" fmla="*/ 1303 h 1489"/>
                <a:gd name="T38" fmla="*/ 486 w 1766"/>
                <a:gd name="T39" fmla="*/ 1226 h 1489"/>
                <a:gd name="T40" fmla="*/ 530 w 1766"/>
                <a:gd name="T41" fmla="*/ 1169 h 1489"/>
                <a:gd name="T42" fmla="*/ 615 w 1766"/>
                <a:gd name="T43" fmla="*/ 1109 h 1489"/>
                <a:gd name="T44" fmla="*/ 860 w 1766"/>
                <a:gd name="T45" fmla="*/ 1201 h 1489"/>
                <a:gd name="T46" fmla="*/ 931 w 1766"/>
                <a:gd name="T47" fmla="*/ 1169 h 1489"/>
                <a:gd name="T48" fmla="*/ 1011 w 1766"/>
                <a:gd name="T49" fmla="*/ 980 h 1489"/>
                <a:gd name="T50" fmla="*/ 1071 w 1766"/>
                <a:gd name="T51" fmla="*/ 937 h 1489"/>
                <a:gd name="T52" fmla="*/ 1114 w 1766"/>
                <a:gd name="T53" fmla="*/ 915 h 1489"/>
                <a:gd name="T54" fmla="*/ 1319 w 1766"/>
                <a:gd name="T55" fmla="*/ 702 h 1489"/>
                <a:gd name="T56" fmla="*/ 1470 w 1766"/>
                <a:gd name="T57" fmla="*/ 595 h 1489"/>
                <a:gd name="T58" fmla="*/ 1614 w 1766"/>
                <a:gd name="T59" fmla="*/ 609 h 1489"/>
                <a:gd name="T60" fmla="*/ 1663 w 1766"/>
                <a:gd name="T61" fmla="*/ 633 h 1489"/>
                <a:gd name="T62" fmla="*/ 1726 w 1766"/>
                <a:gd name="T63" fmla="*/ 538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6" h="1489">
                  <a:moveTo>
                    <a:pt x="1726" y="538"/>
                  </a:moveTo>
                  <a:cubicBezTo>
                    <a:pt x="1710" y="511"/>
                    <a:pt x="1680" y="480"/>
                    <a:pt x="1696" y="450"/>
                  </a:cubicBezTo>
                  <a:cubicBezTo>
                    <a:pt x="1751" y="358"/>
                    <a:pt x="1724" y="292"/>
                    <a:pt x="1647" y="232"/>
                  </a:cubicBezTo>
                  <a:cubicBezTo>
                    <a:pt x="1541" y="147"/>
                    <a:pt x="1461" y="0"/>
                    <a:pt x="1287" y="95"/>
                  </a:cubicBezTo>
                  <a:cubicBezTo>
                    <a:pt x="1267" y="106"/>
                    <a:pt x="1248" y="87"/>
                    <a:pt x="1229" y="79"/>
                  </a:cubicBezTo>
                  <a:cubicBezTo>
                    <a:pt x="1166" y="49"/>
                    <a:pt x="1057" y="117"/>
                    <a:pt x="1071" y="186"/>
                  </a:cubicBezTo>
                  <a:cubicBezTo>
                    <a:pt x="1090" y="267"/>
                    <a:pt x="1030" y="295"/>
                    <a:pt x="989" y="289"/>
                  </a:cubicBezTo>
                  <a:cubicBezTo>
                    <a:pt x="899" y="281"/>
                    <a:pt x="841" y="338"/>
                    <a:pt x="768" y="363"/>
                  </a:cubicBezTo>
                  <a:cubicBezTo>
                    <a:pt x="713" y="379"/>
                    <a:pt x="661" y="399"/>
                    <a:pt x="604" y="355"/>
                  </a:cubicBezTo>
                  <a:cubicBezTo>
                    <a:pt x="554" y="317"/>
                    <a:pt x="489" y="325"/>
                    <a:pt x="440" y="374"/>
                  </a:cubicBezTo>
                  <a:cubicBezTo>
                    <a:pt x="382" y="431"/>
                    <a:pt x="317" y="470"/>
                    <a:pt x="238" y="489"/>
                  </a:cubicBezTo>
                  <a:cubicBezTo>
                    <a:pt x="167" y="505"/>
                    <a:pt x="131" y="551"/>
                    <a:pt x="142" y="628"/>
                  </a:cubicBezTo>
                  <a:cubicBezTo>
                    <a:pt x="150" y="677"/>
                    <a:pt x="134" y="724"/>
                    <a:pt x="101" y="759"/>
                  </a:cubicBezTo>
                  <a:cubicBezTo>
                    <a:pt x="76" y="786"/>
                    <a:pt x="79" y="797"/>
                    <a:pt x="90" y="833"/>
                  </a:cubicBezTo>
                  <a:cubicBezTo>
                    <a:pt x="123" y="934"/>
                    <a:pt x="115" y="1040"/>
                    <a:pt x="60" y="1128"/>
                  </a:cubicBezTo>
                  <a:cubicBezTo>
                    <a:pt x="5" y="1212"/>
                    <a:pt x="5" y="1303"/>
                    <a:pt x="3" y="1393"/>
                  </a:cubicBezTo>
                  <a:cubicBezTo>
                    <a:pt x="0" y="1436"/>
                    <a:pt x="49" y="1450"/>
                    <a:pt x="85" y="1458"/>
                  </a:cubicBezTo>
                  <a:cubicBezTo>
                    <a:pt x="213" y="1488"/>
                    <a:pt x="265" y="1319"/>
                    <a:pt x="391" y="1335"/>
                  </a:cubicBezTo>
                  <a:lnTo>
                    <a:pt x="399" y="1303"/>
                  </a:lnTo>
                  <a:cubicBezTo>
                    <a:pt x="412" y="1259"/>
                    <a:pt x="437" y="1229"/>
                    <a:pt x="486" y="1226"/>
                  </a:cubicBezTo>
                  <a:cubicBezTo>
                    <a:pt x="527" y="1223"/>
                    <a:pt x="530" y="1204"/>
                    <a:pt x="530" y="1169"/>
                  </a:cubicBezTo>
                  <a:cubicBezTo>
                    <a:pt x="530" y="1114"/>
                    <a:pt x="579" y="1073"/>
                    <a:pt x="615" y="1109"/>
                  </a:cubicBezTo>
                  <a:cubicBezTo>
                    <a:pt x="686" y="1180"/>
                    <a:pt x="792" y="1136"/>
                    <a:pt x="860" y="1201"/>
                  </a:cubicBezTo>
                  <a:cubicBezTo>
                    <a:pt x="874" y="1215"/>
                    <a:pt x="912" y="1221"/>
                    <a:pt x="931" y="1169"/>
                  </a:cubicBezTo>
                  <a:cubicBezTo>
                    <a:pt x="953" y="1106"/>
                    <a:pt x="1008" y="1054"/>
                    <a:pt x="1011" y="980"/>
                  </a:cubicBezTo>
                  <a:cubicBezTo>
                    <a:pt x="1011" y="956"/>
                    <a:pt x="1043" y="939"/>
                    <a:pt x="1071" y="937"/>
                  </a:cubicBezTo>
                  <a:cubicBezTo>
                    <a:pt x="1090" y="934"/>
                    <a:pt x="1106" y="934"/>
                    <a:pt x="1114" y="915"/>
                  </a:cubicBezTo>
                  <a:cubicBezTo>
                    <a:pt x="1155" y="816"/>
                    <a:pt x="1237" y="765"/>
                    <a:pt x="1319" y="702"/>
                  </a:cubicBezTo>
                  <a:cubicBezTo>
                    <a:pt x="1368" y="663"/>
                    <a:pt x="1423" y="636"/>
                    <a:pt x="1470" y="595"/>
                  </a:cubicBezTo>
                  <a:cubicBezTo>
                    <a:pt x="1530" y="541"/>
                    <a:pt x="1582" y="538"/>
                    <a:pt x="1614" y="609"/>
                  </a:cubicBezTo>
                  <a:cubicBezTo>
                    <a:pt x="1625" y="636"/>
                    <a:pt x="1633" y="647"/>
                    <a:pt x="1663" y="633"/>
                  </a:cubicBezTo>
                  <a:cubicBezTo>
                    <a:pt x="1748" y="636"/>
                    <a:pt x="1765" y="609"/>
                    <a:pt x="1726" y="53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 name="Freeform 52"/>
            <p:cNvSpPr>
              <a:spLocks noChangeArrowheads="1"/>
            </p:cNvSpPr>
            <p:nvPr/>
          </p:nvSpPr>
          <p:spPr bwMode="auto">
            <a:xfrm>
              <a:off x="9288463" y="874713"/>
              <a:ext cx="444500" cy="441325"/>
            </a:xfrm>
            <a:custGeom>
              <a:avLst/>
              <a:gdLst>
                <a:gd name="T0" fmla="*/ 186 w 1236"/>
                <a:gd name="T1" fmla="*/ 317 h 1228"/>
                <a:gd name="T2" fmla="*/ 112 w 1236"/>
                <a:gd name="T3" fmla="*/ 596 h 1228"/>
                <a:gd name="T4" fmla="*/ 36 w 1236"/>
                <a:gd name="T5" fmla="*/ 743 h 1228"/>
                <a:gd name="T6" fmla="*/ 22 w 1236"/>
                <a:gd name="T7" fmla="*/ 809 h 1228"/>
                <a:gd name="T8" fmla="*/ 169 w 1236"/>
                <a:gd name="T9" fmla="*/ 1057 h 1228"/>
                <a:gd name="T10" fmla="*/ 500 w 1236"/>
                <a:gd name="T11" fmla="*/ 1205 h 1228"/>
                <a:gd name="T12" fmla="*/ 926 w 1236"/>
                <a:gd name="T13" fmla="*/ 1205 h 1228"/>
                <a:gd name="T14" fmla="*/ 1030 w 1236"/>
                <a:gd name="T15" fmla="*/ 1134 h 1228"/>
                <a:gd name="T16" fmla="*/ 1106 w 1236"/>
                <a:gd name="T17" fmla="*/ 1033 h 1228"/>
                <a:gd name="T18" fmla="*/ 1142 w 1236"/>
                <a:gd name="T19" fmla="*/ 880 h 1228"/>
                <a:gd name="T20" fmla="*/ 1117 w 1236"/>
                <a:gd name="T21" fmla="*/ 770 h 1228"/>
                <a:gd name="T22" fmla="*/ 1180 w 1236"/>
                <a:gd name="T23" fmla="*/ 607 h 1228"/>
                <a:gd name="T24" fmla="*/ 1226 w 1236"/>
                <a:gd name="T25" fmla="*/ 369 h 1228"/>
                <a:gd name="T26" fmla="*/ 1221 w 1236"/>
                <a:gd name="T27" fmla="*/ 342 h 1228"/>
                <a:gd name="T28" fmla="*/ 1188 w 1236"/>
                <a:gd name="T29" fmla="*/ 350 h 1228"/>
                <a:gd name="T30" fmla="*/ 1049 w 1236"/>
                <a:gd name="T31" fmla="*/ 413 h 1228"/>
                <a:gd name="T32" fmla="*/ 937 w 1236"/>
                <a:gd name="T33" fmla="*/ 282 h 1228"/>
                <a:gd name="T34" fmla="*/ 825 w 1236"/>
                <a:gd name="T35" fmla="*/ 112 h 1228"/>
                <a:gd name="T36" fmla="*/ 601 w 1236"/>
                <a:gd name="T37" fmla="*/ 28 h 1228"/>
                <a:gd name="T38" fmla="*/ 388 w 1236"/>
                <a:gd name="T39" fmla="*/ 107 h 1228"/>
                <a:gd name="T40" fmla="*/ 186 w 1236"/>
                <a:gd name="T41" fmla="*/ 186 h 1228"/>
                <a:gd name="T42" fmla="*/ 186 w 1236"/>
                <a:gd name="T43" fmla="*/ 317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6" h="1228">
                  <a:moveTo>
                    <a:pt x="186" y="317"/>
                  </a:moveTo>
                  <a:cubicBezTo>
                    <a:pt x="142" y="405"/>
                    <a:pt x="109" y="495"/>
                    <a:pt x="112" y="596"/>
                  </a:cubicBezTo>
                  <a:cubicBezTo>
                    <a:pt x="115" y="653"/>
                    <a:pt x="98" y="713"/>
                    <a:pt x="36" y="743"/>
                  </a:cubicBezTo>
                  <a:cubicBezTo>
                    <a:pt x="0" y="760"/>
                    <a:pt x="14" y="781"/>
                    <a:pt x="22" y="809"/>
                  </a:cubicBezTo>
                  <a:cubicBezTo>
                    <a:pt x="55" y="902"/>
                    <a:pt x="115" y="978"/>
                    <a:pt x="169" y="1057"/>
                  </a:cubicBezTo>
                  <a:cubicBezTo>
                    <a:pt x="246" y="1169"/>
                    <a:pt x="352" y="1224"/>
                    <a:pt x="500" y="1205"/>
                  </a:cubicBezTo>
                  <a:cubicBezTo>
                    <a:pt x="639" y="1188"/>
                    <a:pt x="784" y="1205"/>
                    <a:pt x="926" y="1205"/>
                  </a:cubicBezTo>
                  <a:cubicBezTo>
                    <a:pt x="975" y="1205"/>
                    <a:pt x="1033" y="1227"/>
                    <a:pt x="1030" y="1134"/>
                  </a:cubicBezTo>
                  <a:cubicBezTo>
                    <a:pt x="1030" y="1098"/>
                    <a:pt x="1065" y="1055"/>
                    <a:pt x="1106" y="1033"/>
                  </a:cubicBezTo>
                  <a:cubicBezTo>
                    <a:pt x="1175" y="994"/>
                    <a:pt x="1166" y="929"/>
                    <a:pt x="1142" y="880"/>
                  </a:cubicBezTo>
                  <a:cubicBezTo>
                    <a:pt x="1123" y="841"/>
                    <a:pt x="1128" y="806"/>
                    <a:pt x="1117" y="770"/>
                  </a:cubicBezTo>
                  <a:cubicBezTo>
                    <a:pt x="1093" y="697"/>
                    <a:pt x="1161" y="661"/>
                    <a:pt x="1180" y="607"/>
                  </a:cubicBezTo>
                  <a:cubicBezTo>
                    <a:pt x="1205" y="527"/>
                    <a:pt x="1188" y="443"/>
                    <a:pt x="1226" y="369"/>
                  </a:cubicBezTo>
                  <a:cubicBezTo>
                    <a:pt x="1235" y="355"/>
                    <a:pt x="1232" y="350"/>
                    <a:pt x="1221" y="342"/>
                  </a:cubicBezTo>
                  <a:cubicBezTo>
                    <a:pt x="1207" y="334"/>
                    <a:pt x="1199" y="331"/>
                    <a:pt x="1188" y="350"/>
                  </a:cubicBezTo>
                  <a:cubicBezTo>
                    <a:pt x="1161" y="407"/>
                    <a:pt x="1106" y="437"/>
                    <a:pt x="1049" y="413"/>
                  </a:cubicBezTo>
                  <a:cubicBezTo>
                    <a:pt x="997" y="391"/>
                    <a:pt x="945" y="358"/>
                    <a:pt x="937" y="282"/>
                  </a:cubicBezTo>
                  <a:cubicBezTo>
                    <a:pt x="929" y="216"/>
                    <a:pt x="890" y="153"/>
                    <a:pt x="825" y="112"/>
                  </a:cubicBezTo>
                  <a:cubicBezTo>
                    <a:pt x="754" y="66"/>
                    <a:pt x="683" y="47"/>
                    <a:pt x="601" y="28"/>
                  </a:cubicBezTo>
                  <a:cubicBezTo>
                    <a:pt x="486" y="0"/>
                    <a:pt x="434" y="0"/>
                    <a:pt x="388" y="107"/>
                  </a:cubicBezTo>
                  <a:cubicBezTo>
                    <a:pt x="341" y="197"/>
                    <a:pt x="281" y="224"/>
                    <a:pt x="186" y="186"/>
                  </a:cubicBezTo>
                  <a:cubicBezTo>
                    <a:pt x="208" y="238"/>
                    <a:pt x="205" y="276"/>
                    <a:pt x="186" y="31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 name="Freeform 53"/>
            <p:cNvSpPr>
              <a:spLocks noChangeArrowheads="1"/>
            </p:cNvSpPr>
            <p:nvPr/>
          </p:nvSpPr>
          <p:spPr bwMode="auto">
            <a:xfrm>
              <a:off x="8540750" y="1847850"/>
              <a:ext cx="539750" cy="466725"/>
            </a:xfrm>
            <a:custGeom>
              <a:avLst/>
              <a:gdLst>
                <a:gd name="T0" fmla="*/ 325 w 1498"/>
                <a:gd name="T1" fmla="*/ 731 h 1298"/>
                <a:gd name="T2" fmla="*/ 191 w 1498"/>
                <a:gd name="T3" fmla="*/ 794 h 1298"/>
                <a:gd name="T4" fmla="*/ 49 w 1498"/>
                <a:gd name="T5" fmla="*/ 897 h 1298"/>
                <a:gd name="T6" fmla="*/ 19 w 1498"/>
                <a:gd name="T7" fmla="*/ 944 h 1298"/>
                <a:gd name="T8" fmla="*/ 36 w 1498"/>
                <a:gd name="T9" fmla="*/ 1048 h 1298"/>
                <a:gd name="T10" fmla="*/ 210 w 1498"/>
                <a:gd name="T11" fmla="*/ 1064 h 1298"/>
                <a:gd name="T12" fmla="*/ 451 w 1498"/>
                <a:gd name="T13" fmla="*/ 1039 h 1298"/>
                <a:gd name="T14" fmla="*/ 541 w 1498"/>
                <a:gd name="T15" fmla="*/ 1151 h 1298"/>
                <a:gd name="T16" fmla="*/ 631 w 1498"/>
                <a:gd name="T17" fmla="*/ 1045 h 1298"/>
                <a:gd name="T18" fmla="*/ 740 w 1498"/>
                <a:gd name="T19" fmla="*/ 1018 h 1298"/>
                <a:gd name="T20" fmla="*/ 852 w 1498"/>
                <a:gd name="T21" fmla="*/ 1042 h 1298"/>
                <a:gd name="T22" fmla="*/ 994 w 1498"/>
                <a:gd name="T23" fmla="*/ 1162 h 1298"/>
                <a:gd name="T24" fmla="*/ 1175 w 1498"/>
                <a:gd name="T25" fmla="*/ 1250 h 1298"/>
                <a:gd name="T26" fmla="*/ 1363 w 1498"/>
                <a:gd name="T27" fmla="*/ 1274 h 1298"/>
                <a:gd name="T28" fmla="*/ 1483 w 1498"/>
                <a:gd name="T29" fmla="*/ 1151 h 1298"/>
                <a:gd name="T30" fmla="*/ 1470 w 1498"/>
                <a:gd name="T31" fmla="*/ 1094 h 1298"/>
                <a:gd name="T32" fmla="*/ 1369 w 1498"/>
                <a:gd name="T33" fmla="*/ 660 h 1298"/>
                <a:gd name="T34" fmla="*/ 1360 w 1498"/>
                <a:gd name="T35" fmla="*/ 613 h 1298"/>
                <a:gd name="T36" fmla="*/ 1325 w 1498"/>
                <a:gd name="T37" fmla="*/ 507 h 1298"/>
                <a:gd name="T38" fmla="*/ 1311 w 1498"/>
                <a:gd name="T39" fmla="*/ 337 h 1298"/>
                <a:gd name="T40" fmla="*/ 1005 w 1498"/>
                <a:gd name="T41" fmla="*/ 0 h 1298"/>
                <a:gd name="T42" fmla="*/ 877 w 1498"/>
                <a:gd name="T43" fmla="*/ 68 h 1298"/>
                <a:gd name="T44" fmla="*/ 784 w 1498"/>
                <a:gd name="T45" fmla="*/ 38 h 1298"/>
                <a:gd name="T46" fmla="*/ 762 w 1498"/>
                <a:gd name="T47" fmla="*/ 123 h 1298"/>
                <a:gd name="T48" fmla="*/ 631 w 1498"/>
                <a:gd name="T49" fmla="*/ 329 h 1298"/>
                <a:gd name="T50" fmla="*/ 590 w 1498"/>
                <a:gd name="T51" fmla="*/ 436 h 1298"/>
                <a:gd name="T52" fmla="*/ 541 w 1498"/>
                <a:gd name="T53" fmla="*/ 605 h 1298"/>
                <a:gd name="T54" fmla="*/ 415 w 1498"/>
                <a:gd name="T55" fmla="*/ 594 h 1298"/>
                <a:gd name="T56" fmla="*/ 325 w 1498"/>
                <a:gd name="T57" fmla="*/ 731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98" h="1298">
                  <a:moveTo>
                    <a:pt x="325" y="731"/>
                  </a:moveTo>
                  <a:cubicBezTo>
                    <a:pt x="254" y="720"/>
                    <a:pt x="230" y="755"/>
                    <a:pt x="191" y="794"/>
                  </a:cubicBezTo>
                  <a:cubicBezTo>
                    <a:pt x="153" y="837"/>
                    <a:pt x="126" y="903"/>
                    <a:pt x="49" y="897"/>
                  </a:cubicBezTo>
                  <a:cubicBezTo>
                    <a:pt x="30" y="897"/>
                    <a:pt x="16" y="922"/>
                    <a:pt x="19" y="944"/>
                  </a:cubicBezTo>
                  <a:cubicBezTo>
                    <a:pt x="25" y="979"/>
                    <a:pt x="0" y="1042"/>
                    <a:pt x="36" y="1048"/>
                  </a:cubicBezTo>
                  <a:cubicBezTo>
                    <a:pt x="93" y="1053"/>
                    <a:pt x="137" y="1132"/>
                    <a:pt x="210" y="1064"/>
                  </a:cubicBezTo>
                  <a:cubicBezTo>
                    <a:pt x="273" y="1007"/>
                    <a:pt x="363" y="998"/>
                    <a:pt x="451" y="1039"/>
                  </a:cubicBezTo>
                  <a:cubicBezTo>
                    <a:pt x="503" y="1064"/>
                    <a:pt x="492" y="1146"/>
                    <a:pt x="541" y="1151"/>
                  </a:cubicBezTo>
                  <a:cubicBezTo>
                    <a:pt x="598" y="1157"/>
                    <a:pt x="579" y="1067"/>
                    <a:pt x="631" y="1045"/>
                  </a:cubicBezTo>
                  <a:cubicBezTo>
                    <a:pt x="667" y="1031"/>
                    <a:pt x="708" y="1045"/>
                    <a:pt x="740" y="1018"/>
                  </a:cubicBezTo>
                  <a:cubicBezTo>
                    <a:pt x="784" y="982"/>
                    <a:pt x="820" y="998"/>
                    <a:pt x="852" y="1042"/>
                  </a:cubicBezTo>
                  <a:cubicBezTo>
                    <a:pt x="891" y="1094"/>
                    <a:pt x="948" y="1135"/>
                    <a:pt x="994" y="1162"/>
                  </a:cubicBezTo>
                  <a:cubicBezTo>
                    <a:pt x="1046" y="1195"/>
                    <a:pt x="1121" y="1204"/>
                    <a:pt x="1175" y="1250"/>
                  </a:cubicBezTo>
                  <a:cubicBezTo>
                    <a:pt x="1230" y="1297"/>
                    <a:pt x="1300" y="1269"/>
                    <a:pt x="1363" y="1274"/>
                  </a:cubicBezTo>
                  <a:cubicBezTo>
                    <a:pt x="1429" y="1282"/>
                    <a:pt x="1456" y="1209"/>
                    <a:pt x="1483" y="1151"/>
                  </a:cubicBezTo>
                  <a:cubicBezTo>
                    <a:pt x="1497" y="1124"/>
                    <a:pt x="1486" y="1113"/>
                    <a:pt x="1470" y="1094"/>
                  </a:cubicBezTo>
                  <a:cubicBezTo>
                    <a:pt x="1363" y="968"/>
                    <a:pt x="1306" y="826"/>
                    <a:pt x="1369" y="660"/>
                  </a:cubicBezTo>
                  <a:cubicBezTo>
                    <a:pt x="1377" y="641"/>
                    <a:pt x="1390" y="622"/>
                    <a:pt x="1360" y="613"/>
                  </a:cubicBezTo>
                  <a:cubicBezTo>
                    <a:pt x="1298" y="594"/>
                    <a:pt x="1317" y="553"/>
                    <a:pt x="1325" y="507"/>
                  </a:cubicBezTo>
                  <a:cubicBezTo>
                    <a:pt x="1339" y="449"/>
                    <a:pt x="1355" y="387"/>
                    <a:pt x="1311" y="337"/>
                  </a:cubicBezTo>
                  <a:cubicBezTo>
                    <a:pt x="1213" y="224"/>
                    <a:pt x="1109" y="115"/>
                    <a:pt x="1005" y="0"/>
                  </a:cubicBezTo>
                  <a:cubicBezTo>
                    <a:pt x="964" y="95"/>
                    <a:pt x="929" y="112"/>
                    <a:pt x="877" y="68"/>
                  </a:cubicBezTo>
                  <a:cubicBezTo>
                    <a:pt x="847" y="44"/>
                    <a:pt x="822" y="22"/>
                    <a:pt x="784" y="38"/>
                  </a:cubicBezTo>
                  <a:cubicBezTo>
                    <a:pt x="743" y="57"/>
                    <a:pt x="762" y="95"/>
                    <a:pt x="762" y="123"/>
                  </a:cubicBezTo>
                  <a:cubicBezTo>
                    <a:pt x="768" y="224"/>
                    <a:pt x="740" y="299"/>
                    <a:pt x="631" y="329"/>
                  </a:cubicBezTo>
                  <a:cubicBezTo>
                    <a:pt x="571" y="346"/>
                    <a:pt x="579" y="389"/>
                    <a:pt x="590" y="436"/>
                  </a:cubicBezTo>
                  <a:cubicBezTo>
                    <a:pt x="604" y="499"/>
                    <a:pt x="585" y="559"/>
                    <a:pt x="541" y="605"/>
                  </a:cubicBezTo>
                  <a:cubicBezTo>
                    <a:pt x="503" y="660"/>
                    <a:pt x="467" y="602"/>
                    <a:pt x="415" y="594"/>
                  </a:cubicBezTo>
                  <a:cubicBezTo>
                    <a:pt x="410" y="660"/>
                    <a:pt x="404" y="742"/>
                    <a:pt x="325" y="731"/>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 name="Freeform 54"/>
            <p:cNvSpPr>
              <a:spLocks noChangeArrowheads="1"/>
            </p:cNvSpPr>
            <p:nvPr/>
          </p:nvSpPr>
          <p:spPr bwMode="auto">
            <a:xfrm>
              <a:off x="10091738" y="539750"/>
              <a:ext cx="781050" cy="342900"/>
            </a:xfrm>
            <a:custGeom>
              <a:avLst/>
              <a:gdLst>
                <a:gd name="T0" fmla="*/ 289 w 2170"/>
                <a:gd name="T1" fmla="*/ 606 h 954"/>
                <a:gd name="T2" fmla="*/ 314 w 2170"/>
                <a:gd name="T3" fmla="*/ 811 h 954"/>
                <a:gd name="T4" fmla="*/ 500 w 2170"/>
                <a:gd name="T5" fmla="*/ 909 h 954"/>
                <a:gd name="T6" fmla="*/ 669 w 2170"/>
                <a:gd name="T7" fmla="*/ 926 h 954"/>
                <a:gd name="T8" fmla="*/ 846 w 2170"/>
                <a:gd name="T9" fmla="*/ 852 h 954"/>
                <a:gd name="T10" fmla="*/ 882 w 2170"/>
                <a:gd name="T11" fmla="*/ 789 h 954"/>
                <a:gd name="T12" fmla="*/ 939 w 2170"/>
                <a:gd name="T13" fmla="*/ 666 h 954"/>
                <a:gd name="T14" fmla="*/ 1040 w 2170"/>
                <a:gd name="T15" fmla="*/ 554 h 954"/>
                <a:gd name="T16" fmla="*/ 1248 w 2170"/>
                <a:gd name="T17" fmla="*/ 330 h 954"/>
                <a:gd name="T18" fmla="*/ 1622 w 2170"/>
                <a:gd name="T19" fmla="*/ 101 h 954"/>
                <a:gd name="T20" fmla="*/ 1816 w 2170"/>
                <a:gd name="T21" fmla="*/ 95 h 954"/>
                <a:gd name="T22" fmla="*/ 1977 w 2170"/>
                <a:gd name="T23" fmla="*/ 120 h 954"/>
                <a:gd name="T24" fmla="*/ 2169 w 2170"/>
                <a:gd name="T25" fmla="*/ 0 h 954"/>
                <a:gd name="T26" fmla="*/ 0 w 2170"/>
                <a:gd name="T27" fmla="*/ 52 h 954"/>
                <a:gd name="T28" fmla="*/ 289 w 2170"/>
                <a:gd name="T29" fmla="*/ 606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0" h="954">
                  <a:moveTo>
                    <a:pt x="289" y="606"/>
                  </a:moveTo>
                  <a:cubicBezTo>
                    <a:pt x="308" y="677"/>
                    <a:pt x="276" y="762"/>
                    <a:pt x="314" y="811"/>
                  </a:cubicBezTo>
                  <a:cubicBezTo>
                    <a:pt x="352" y="860"/>
                    <a:pt x="445" y="868"/>
                    <a:pt x="500" y="909"/>
                  </a:cubicBezTo>
                  <a:cubicBezTo>
                    <a:pt x="557" y="953"/>
                    <a:pt x="612" y="947"/>
                    <a:pt x="669" y="926"/>
                  </a:cubicBezTo>
                  <a:cubicBezTo>
                    <a:pt x="729" y="904"/>
                    <a:pt x="786" y="876"/>
                    <a:pt x="846" y="852"/>
                  </a:cubicBezTo>
                  <a:cubicBezTo>
                    <a:pt x="871" y="841"/>
                    <a:pt x="904" y="835"/>
                    <a:pt x="882" y="789"/>
                  </a:cubicBezTo>
                  <a:cubicBezTo>
                    <a:pt x="852" y="729"/>
                    <a:pt x="882" y="688"/>
                    <a:pt x="939" y="666"/>
                  </a:cubicBezTo>
                  <a:cubicBezTo>
                    <a:pt x="991" y="644"/>
                    <a:pt x="1013" y="603"/>
                    <a:pt x="1040" y="554"/>
                  </a:cubicBezTo>
                  <a:cubicBezTo>
                    <a:pt x="1090" y="464"/>
                    <a:pt x="1166" y="393"/>
                    <a:pt x="1248" y="330"/>
                  </a:cubicBezTo>
                  <a:cubicBezTo>
                    <a:pt x="1365" y="243"/>
                    <a:pt x="1494" y="172"/>
                    <a:pt x="1622" y="101"/>
                  </a:cubicBezTo>
                  <a:cubicBezTo>
                    <a:pt x="1696" y="60"/>
                    <a:pt x="1745" y="63"/>
                    <a:pt x="1816" y="95"/>
                  </a:cubicBezTo>
                  <a:cubicBezTo>
                    <a:pt x="1865" y="117"/>
                    <a:pt x="1928" y="131"/>
                    <a:pt x="1977" y="120"/>
                  </a:cubicBezTo>
                  <a:cubicBezTo>
                    <a:pt x="2040" y="104"/>
                    <a:pt x="2103" y="63"/>
                    <a:pt x="2169" y="0"/>
                  </a:cubicBezTo>
                  <a:cubicBezTo>
                    <a:pt x="1434" y="22"/>
                    <a:pt x="718" y="41"/>
                    <a:pt x="0" y="52"/>
                  </a:cubicBezTo>
                  <a:cubicBezTo>
                    <a:pt x="158" y="210"/>
                    <a:pt x="235" y="401"/>
                    <a:pt x="289" y="60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 name="Freeform 55"/>
            <p:cNvSpPr>
              <a:spLocks noChangeArrowheads="1"/>
            </p:cNvSpPr>
            <p:nvPr/>
          </p:nvSpPr>
          <p:spPr bwMode="auto">
            <a:xfrm>
              <a:off x="7808913" y="2170113"/>
              <a:ext cx="563562" cy="730250"/>
            </a:xfrm>
            <a:custGeom>
              <a:avLst/>
              <a:gdLst>
                <a:gd name="T0" fmla="*/ 227 w 1564"/>
                <a:gd name="T1" fmla="*/ 1797 h 2030"/>
                <a:gd name="T2" fmla="*/ 273 w 1564"/>
                <a:gd name="T3" fmla="*/ 1985 h 2030"/>
                <a:gd name="T4" fmla="*/ 328 w 1564"/>
                <a:gd name="T5" fmla="*/ 2026 h 2030"/>
                <a:gd name="T6" fmla="*/ 522 w 1564"/>
                <a:gd name="T7" fmla="*/ 1835 h 2030"/>
                <a:gd name="T8" fmla="*/ 609 w 1564"/>
                <a:gd name="T9" fmla="*/ 1728 h 2030"/>
                <a:gd name="T10" fmla="*/ 631 w 1564"/>
                <a:gd name="T11" fmla="*/ 1698 h 2030"/>
                <a:gd name="T12" fmla="*/ 825 w 1564"/>
                <a:gd name="T13" fmla="*/ 1300 h 2030"/>
                <a:gd name="T14" fmla="*/ 1019 w 1564"/>
                <a:gd name="T15" fmla="*/ 1048 h 2030"/>
                <a:gd name="T16" fmla="*/ 1117 w 1564"/>
                <a:gd name="T17" fmla="*/ 925 h 2030"/>
                <a:gd name="T18" fmla="*/ 1237 w 1564"/>
                <a:gd name="T19" fmla="*/ 786 h 2030"/>
                <a:gd name="T20" fmla="*/ 1330 w 1564"/>
                <a:gd name="T21" fmla="*/ 603 h 2030"/>
                <a:gd name="T22" fmla="*/ 1527 w 1564"/>
                <a:gd name="T23" fmla="*/ 207 h 2030"/>
                <a:gd name="T24" fmla="*/ 1541 w 1564"/>
                <a:gd name="T25" fmla="*/ 0 h 2030"/>
                <a:gd name="T26" fmla="*/ 1502 w 1564"/>
                <a:gd name="T27" fmla="*/ 35 h 2030"/>
                <a:gd name="T28" fmla="*/ 1336 w 1564"/>
                <a:gd name="T29" fmla="*/ 32 h 2030"/>
                <a:gd name="T30" fmla="*/ 1235 w 1564"/>
                <a:gd name="T31" fmla="*/ 16 h 2030"/>
                <a:gd name="T32" fmla="*/ 1196 w 1564"/>
                <a:gd name="T33" fmla="*/ 163 h 2030"/>
                <a:gd name="T34" fmla="*/ 1106 w 1564"/>
                <a:gd name="T35" fmla="*/ 218 h 2030"/>
                <a:gd name="T36" fmla="*/ 1000 w 1564"/>
                <a:gd name="T37" fmla="*/ 177 h 2030"/>
                <a:gd name="T38" fmla="*/ 1003 w 1564"/>
                <a:gd name="T39" fmla="*/ 417 h 2030"/>
                <a:gd name="T40" fmla="*/ 888 w 1564"/>
                <a:gd name="T41" fmla="*/ 674 h 2030"/>
                <a:gd name="T42" fmla="*/ 945 w 1564"/>
                <a:gd name="T43" fmla="*/ 824 h 2030"/>
                <a:gd name="T44" fmla="*/ 779 w 1564"/>
                <a:gd name="T45" fmla="*/ 874 h 2030"/>
                <a:gd name="T46" fmla="*/ 677 w 1564"/>
                <a:gd name="T47" fmla="*/ 846 h 2030"/>
                <a:gd name="T48" fmla="*/ 617 w 1564"/>
                <a:gd name="T49" fmla="*/ 863 h 2030"/>
                <a:gd name="T50" fmla="*/ 637 w 1564"/>
                <a:gd name="T51" fmla="*/ 925 h 2030"/>
                <a:gd name="T52" fmla="*/ 571 w 1564"/>
                <a:gd name="T53" fmla="*/ 1179 h 2030"/>
                <a:gd name="T54" fmla="*/ 516 w 1564"/>
                <a:gd name="T55" fmla="*/ 1234 h 2030"/>
                <a:gd name="T56" fmla="*/ 216 w 1564"/>
                <a:gd name="T57" fmla="*/ 1373 h 2030"/>
                <a:gd name="T58" fmla="*/ 0 w 1564"/>
                <a:gd name="T59" fmla="*/ 1597 h 2030"/>
                <a:gd name="T60" fmla="*/ 227 w 1564"/>
                <a:gd name="T61" fmla="*/ 1797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4" h="2030">
                  <a:moveTo>
                    <a:pt x="227" y="1797"/>
                  </a:moveTo>
                  <a:cubicBezTo>
                    <a:pt x="240" y="1859"/>
                    <a:pt x="260" y="1922"/>
                    <a:pt x="273" y="1985"/>
                  </a:cubicBezTo>
                  <a:cubicBezTo>
                    <a:pt x="281" y="2015"/>
                    <a:pt x="295" y="2023"/>
                    <a:pt x="328" y="2026"/>
                  </a:cubicBezTo>
                  <a:cubicBezTo>
                    <a:pt x="391" y="2029"/>
                    <a:pt x="519" y="1911"/>
                    <a:pt x="522" y="1835"/>
                  </a:cubicBezTo>
                  <a:cubicBezTo>
                    <a:pt x="525" y="1775"/>
                    <a:pt x="511" y="1707"/>
                    <a:pt x="609" y="1728"/>
                  </a:cubicBezTo>
                  <a:cubicBezTo>
                    <a:pt x="631" y="1734"/>
                    <a:pt x="626" y="1709"/>
                    <a:pt x="631" y="1698"/>
                  </a:cubicBezTo>
                  <a:cubicBezTo>
                    <a:pt x="694" y="1565"/>
                    <a:pt x="754" y="1428"/>
                    <a:pt x="825" y="1300"/>
                  </a:cubicBezTo>
                  <a:cubicBezTo>
                    <a:pt x="877" y="1207"/>
                    <a:pt x="970" y="1147"/>
                    <a:pt x="1019" y="1048"/>
                  </a:cubicBezTo>
                  <a:cubicBezTo>
                    <a:pt x="1041" y="1002"/>
                    <a:pt x="1068" y="953"/>
                    <a:pt x="1117" y="925"/>
                  </a:cubicBezTo>
                  <a:cubicBezTo>
                    <a:pt x="1175" y="893"/>
                    <a:pt x="1199" y="838"/>
                    <a:pt x="1237" y="786"/>
                  </a:cubicBezTo>
                  <a:cubicBezTo>
                    <a:pt x="1278" y="729"/>
                    <a:pt x="1284" y="661"/>
                    <a:pt x="1330" y="603"/>
                  </a:cubicBezTo>
                  <a:cubicBezTo>
                    <a:pt x="1426" y="491"/>
                    <a:pt x="1563" y="390"/>
                    <a:pt x="1527" y="207"/>
                  </a:cubicBezTo>
                  <a:cubicBezTo>
                    <a:pt x="1513" y="144"/>
                    <a:pt x="1535" y="79"/>
                    <a:pt x="1541" y="0"/>
                  </a:cubicBezTo>
                  <a:cubicBezTo>
                    <a:pt x="1519" y="21"/>
                    <a:pt x="1511" y="27"/>
                    <a:pt x="1502" y="35"/>
                  </a:cubicBezTo>
                  <a:cubicBezTo>
                    <a:pt x="1445" y="90"/>
                    <a:pt x="1393" y="133"/>
                    <a:pt x="1336" y="32"/>
                  </a:cubicBezTo>
                  <a:cubicBezTo>
                    <a:pt x="1319" y="2"/>
                    <a:pt x="1276" y="5"/>
                    <a:pt x="1235" y="16"/>
                  </a:cubicBezTo>
                  <a:cubicBezTo>
                    <a:pt x="1259" y="76"/>
                    <a:pt x="1254" y="128"/>
                    <a:pt x="1196" y="163"/>
                  </a:cubicBezTo>
                  <a:cubicBezTo>
                    <a:pt x="1166" y="183"/>
                    <a:pt x="1139" y="207"/>
                    <a:pt x="1106" y="218"/>
                  </a:cubicBezTo>
                  <a:cubicBezTo>
                    <a:pt x="1068" y="232"/>
                    <a:pt x="1046" y="180"/>
                    <a:pt x="1000" y="177"/>
                  </a:cubicBezTo>
                  <a:cubicBezTo>
                    <a:pt x="1019" y="262"/>
                    <a:pt x="983" y="355"/>
                    <a:pt x="1003" y="417"/>
                  </a:cubicBezTo>
                  <a:cubicBezTo>
                    <a:pt x="1041" y="549"/>
                    <a:pt x="1024" y="628"/>
                    <a:pt x="888" y="674"/>
                  </a:cubicBezTo>
                  <a:cubicBezTo>
                    <a:pt x="948" y="715"/>
                    <a:pt x="978" y="764"/>
                    <a:pt x="945" y="824"/>
                  </a:cubicBezTo>
                  <a:cubicBezTo>
                    <a:pt x="910" y="890"/>
                    <a:pt x="844" y="887"/>
                    <a:pt x="779" y="874"/>
                  </a:cubicBezTo>
                  <a:cubicBezTo>
                    <a:pt x="743" y="865"/>
                    <a:pt x="710" y="852"/>
                    <a:pt x="677" y="846"/>
                  </a:cubicBezTo>
                  <a:cubicBezTo>
                    <a:pt x="658" y="844"/>
                    <a:pt x="628" y="830"/>
                    <a:pt x="617" y="863"/>
                  </a:cubicBezTo>
                  <a:cubicBezTo>
                    <a:pt x="609" y="887"/>
                    <a:pt x="620" y="906"/>
                    <a:pt x="637" y="925"/>
                  </a:cubicBezTo>
                  <a:cubicBezTo>
                    <a:pt x="743" y="1040"/>
                    <a:pt x="718" y="1133"/>
                    <a:pt x="571" y="1179"/>
                  </a:cubicBezTo>
                  <a:cubicBezTo>
                    <a:pt x="538" y="1190"/>
                    <a:pt x="519" y="1196"/>
                    <a:pt x="516" y="1234"/>
                  </a:cubicBezTo>
                  <a:cubicBezTo>
                    <a:pt x="497" y="1433"/>
                    <a:pt x="388" y="1485"/>
                    <a:pt x="216" y="1373"/>
                  </a:cubicBezTo>
                  <a:cubicBezTo>
                    <a:pt x="159" y="1450"/>
                    <a:pt x="82" y="1518"/>
                    <a:pt x="0" y="1597"/>
                  </a:cubicBezTo>
                  <a:cubicBezTo>
                    <a:pt x="109" y="1608"/>
                    <a:pt x="208" y="1704"/>
                    <a:pt x="227" y="179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 name="Freeform 56"/>
            <p:cNvSpPr>
              <a:spLocks noChangeArrowheads="1"/>
            </p:cNvSpPr>
            <p:nvPr/>
          </p:nvSpPr>
          <p:spPr bwMode="auto">
            <a:xfrm>
              <a:off x="11322050" y="1111250"/>
              <a:ext cx="534988" cy="523875"/>
            </a:xfrm>
            <a:custGeom>
              <a:avLst/>
              <a:gdLst>
                <a:gd name="T0" fmla="*/ 1010 w 1484"/>
                <a:gd name="T1" fmla="*/ 104 h 1457"/>
                <a:gd name="T2" fmla="*/ 882 w 1484"/>
                <a:gd name="T3" fmla="*/ 295 h 1457"/>
                <a:gd name="T4" fmla="*/ 786 w 1484"/>
                <a:gd name="T5" fmla="*/ 399 h 1457"/>
                <a:gd name="T6" fmla="*/ 609 w 1484"/>
                <a:gd name="T7" fmla="*/ 538 h 1457"/>
                <a:gd name="T8" fmla="*/ 169 w 1484"/>
                <a:gd name="T9" fmla="*/ 727 h 1457"/>
                <a:gd name="T10" fmla="*/ 139 w 1484"/>
                <a:gd name="T11" fmla="*/ 871 h 1457"/>
                <a:gd name="T12" fmla="*/ 117 w 1484"/>
                <a:gd name="T13" fmla="*/ 970 h 1457"/>
                <a:gd name="T14" fmla="*/ 84 w 1484"/>
                <a:gd name="T15" fmla="*/ 1074 h 1457"/>
                <a:gd name="T16" fmla="*/ 65 w 1484"/>
                <a:gd name="T17" fmla="*/ 1180 h 1457"/>
                <a:gd name="T18" fmla="*/ 44 w 1484"/>
                <a:gd name="T19" fmla="*/ 1401 h 1457"/>
                <a:gd name="T20" fmla="*/ 202 w 1484"/>
                <a:gd name="T21" fmla="*/ 1423 h 1457"/>
                <a:gd name="T22" fmla="*/ 287 w 1484"/>
                <a:gd name="T23" fmla="*/ 1374 h 1457"/>
                <a:gd name="T24" fmla="*/ 625 w 1484"/>
                <a:gd name="T25" fmla="*/ 1044 h 1457"/>
                <a:gd name="T26" fmla="*/ 705 w 1484"/>
                <a:gd name="T27" fmla="*/ 877 h 1457"/>
                <a:gd name="T28" fmla="*/ 1245 w 1484"/>
                <a:gd name="T29" fmla="*/ 522 h 1457"/>
                <a:gd name="T30" fmla="*/ 1289 w 1484"/>
                <a:gd name="T31" fmla="*/ 527 h 1457"/>
                <a:gd name="T32" fmla="*/ 1464 w 1484"/>
                <a:gd name="T33" fmla="*/ 454 h 1457"/>
                <a:gd name="T34" fmla="*/ 1355 w 1484"/>
                <a:gd name="T35" fmla="*/ 252 h 1457"/>
                <a:gd name="T36" fmla="*/ 1300 w 1484"/>
                <a:gd name="T37" fmla="*/ 140 h 1457"/>
                <a:gd name="T38" fmla="*/ 1308 w 1484"/>
                <a:gd name="T39" fmla="*/ 101 h 1457"/>
                <a:gd name="T40" fmla="*/ 1120 w 1484"/>
                <a:gd name="T41" fmla="*/ 8 h 1457"/>
                <a:gd name="T42" fmla="*/ 1010 w 1484"/>
                <a:gd name="T43" fmla="*/ 104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84" h="1457">
                  <a:moveTo>
                    <a:pt x="1010" y="104"/>
                  </a:moveTo>
                  <a:cubicBezTo>
                    <a:pt x="994" y="175"/>
                    <a:pt x="964" y="254"/>
                    <a:pt x="882" y="295"/>
                  </a:cubicBezTo>
                  <a:cubicBezTo>
                    <a:pt x="838" y="317"/>
                    <a:pt x="800" y="350"/>
                    <a:pt x="786" y="399"/>
                  </a:cubicBezTo>
                  <a:cubicBezTo>
                    <a:pt x="759" y="500"/>
                    <a:pt x="710" y="546"/>
                    <a:pt x="609" y="538"/>
                  </a:cubicBezTo>
                  <a:cubicBezTo>
                    <a:pt x="426" y="525"/>
                    <a:pt x="278" y="577"/>
                    <a:pt x="169" y="727"/>
                  </a:cubicBezTo>
                  <a:cubicBezTo>
                    <a:pt x="136" y="773"/>
                    <a:pt x="76" y="803"/>
                    <a:pt x="139" y="871"/>
                  </a:cubicBezTo>
                  <a:cubicBezTo>
                    <a:pt x="164" y="899"/>
                    <a:pt x="128" y="937"/>
                    <a:pt x="117" y="970"/>
                  </a:cubicBezTo>
                  <a:cubicBezTo>
                    <a:pt x="106" y="1005"/>
                    <a:pt x="65" y="1035"/>
                    <a:pt x="84" y="1074"/>
                  </a:cubicBezTo>
                  <a:cubicBezTo>
                    <a:pt x="106" y="1117"/>
                    <a:pt x="104" y="1145"/>
                    <a:pt x="65" y="1180"/>
                  </a:cubicBezTo>
                  <a:cubicBezTo>
                    <a:pt x="0" y="1246"/>
                    <a:pt x="60" y="1328"/>
                    <a:pt x="44" y="1401"/>
                  </a:cubicBezTo>
                  <a:cubicBezTo>
                    <a:pt x="98" y="1396"/>
                    <a:pt x="145" y="1456"/>
                    <a:pt x="202" y="1423"/>
                  </a:cubicBezTo>
                  <a:cubicBezTo>
                    <a:pt x="229" y="1407"/>
                    <a:pt x="257" y="1388"/>
                    <a:pt x="287" y="1374"/>
                  </a:cubicBezTo>
                  <a:cubicBezTo>
                    <a:pt x="440" y="1306"/>
                    <a:pt x="557" y="1202"/>
                    <a:pt x="625" y="1044"/>
                  </a:cubicBezTo>
                  <a:cubicBezTo>
                    <a:pt x="650" y="986"/>
                    <a:pt x="677" y="932"/>
                    <a:pt x="705" y="877"/>
                  </a:cubicBezTo>
                  <a:cubicBezTo>
                    <a:pt x="817" y="656"/>
                    <a:pt x="1060" y="631"/>
                    <a:pt x="1245" y="522"/>
                  </a:cubicBezTo>
                  <a:cubicBezTo>
                    <a:pt x="1256" y="516"/>
                    <a:pt x="1273" y="525"/>
                    <a:pt x="1289" y="527"/>
                  </a:cubicBezTo>
                  <a:cubicBezTo>
                    <a:pt x="1357" y="541"/>
                    <a:pt x="1453" y="500"/>
                    <a:pt x="1464" y="454"/>
                  </a:cubicBezTo>
                  <a:cubicBezTo>
                    <a:pt x="1483" y="383"/>
                    <a:pt x="1423" y="273"/>
                    <a:pt x="1355" y="252"/>
                  </a:cubicBezTo>
                  <a:cubicBezTo>
                    <a:pt x="1295" y="232"/>
                    <a:pt x="1256" y="208"/>
                    <a:pt x="1300" y="140"/>
                  </a:cubicBezTo>
                  <a:cubicBezTo>
                    <a:pt x="1305" y="129"/>
                    <a:pt x="1325" y="109"/>
                    <a:pt x="1308" y="101"/>
                  </a:cubicBezTo>
                  <a:cubicBezTo>
                    <a:pt x="1251" y="71"/>
                    <a:pt x="1215" y="0"/>
                    <a:pt x="1120" y="8"/>
                  </a:cubicBezTo>
                  <a:cubicBezTo>
                    <a:pt x="1092" y="33"/>
                    <a:pt x="1030" y="22"/>
                    <a:pt x="1010" y="10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 name="Freeform 57"/>
            <p:cNvSpPr>
              <a:spLocks noChangeArrowheads="1"/>
            </p:cNvSpPr>
            <p:nvPr/>
          </p:nvSpPr>
          <p:spPr bwMode="auto">
            <a:xfrm>
              <a:off x="10074275" y="1046163"/>
              <a:ext cx="508000" cy="325437"/>
            </a:xfrm>
            <a:custGeom>
              <a:avLst/>
              <a:gdLst>
                <a:gd name="T0" fmla="*/ 1063 w 1413"/>
                <a:gd name="T1" fmla="*/ 775 h 902"/>
                <a:gd name="T2" fmla="*/ 1156 w 1413"/>
                <a:gd name="T3" fmla="*/ 584 h 902"/>
                <a:gd name="T4" fmla="*/ 1229 w 1413"/>
                <a:gd name="T5" fmla="*/ 546 h 902"/>
                <a:gd name="T6" fmla="*/ 1385 w 1413"/>
                <a:gd name="T7" fmla="*/ 365 h 902"/>
                <a:gd name="T8" fmla="*/ 1393 w 1413"/>
                <a:gd name="T9" fmla="*/ 281 h 902"/>
                <a:gd name="T10" fmla="*/ 1180 w 1413"/>
                <a:gd name="T11" fmla="*/ 16 h 902"/>
                <a:gd name="T12" fmla="*/ 1164 w 1413"/>
                <a:gd name="T13" fmla="*/ 0 h 902"/>
                <a:gd name="T14" fmla="*/ 1003 w 1413"/>
                <a:gd name="T15" fmla="*/ 90 h 902"/>
                <a:gd name="T16" fmla="*/ 855 w 1413"/>
                <a:gd name="T17" fmla="*/ 188 h 902"/>
                <a:gd name="T18" fmla="*/ 773 w 1413"/>
                <a:gd name="T19" fmla="*/ 229 h 902"/>
                <a:gd name="T20" fmla="*/ 533 w 1413"/>
                <a:gd name="T21" fmla="*/ 237 h 902"/>
                <a:gd name="T22" fmla="*/ 456 w 1413"/>
                <a:gd name="T23" fmla="*/ 221 h 902"/>
                <a:gd name="T24" fmla="*/ 355 w 1413"/>
                <a:gd name="T25" fmla="*/ 297 h 902"/>
                <a:gd name="T26" fmla="*/ 197 w 1413"/>
                <a:gd name="T27" fmla="*/ 486 h 902"/>
                <a:gd name="T28" fmla="*/ 178 w 1413"/>
                <a:gd name="T29" fmla="*/ 524 h 902"/>
                <a:gd name="T30" fmla="*/ 36 w 1413"/>
                <a:gd name="T31" fmla="*/ 677 h 902"/>
                <a:gd name="T32" fmla="*/ 11 w 1413"/>
                <a:gd name="T33" fmla="*/ 723 h 902"/>
                <a:gd name="T34" fmla="*/ 66 w 1413"/>
                <a:gd name="T35" fmla="*/ 756 h 902"/>
                <a:gd name="T36" fmla="*/ 205 w 1413"/>
                <a:gd name="T37" fmla="*/ 751 h 902"/>
                <a:gd name="T38" fmla="*/ 768 w 1413"/>
                <a:gd name="T39" fmla="*/ 871 h 902"/>
                <a:gd name="T40" fmla="*/ 885 w 1413"/>
                <a:gd name="T41" fmla="*/ 816 h 902"/>
                <a:gd name="T42" fmla="*/ 995 w 1413"/>
                <a:gd name="T43" fmla="*/ 764 h 902"/>
                <a:gd name="T44" fmla="*/ 1063 w 1413"/>
                <a:gd name="T45" fmla="*/ 813 h 902"/>
                <a:gd name="T46" fmla="*/ 1063 w 1413"/>
                <a:gd name="T47" fmla="*/ 775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3" h="902">
                  <a:moveTo>
                    <a:pt x="1063" y="775"/>
                  </a:moveTo>
                  <a:cubicBezTo>
                    <a:pt x="992" y="655"/>
                    <a:pt x="1033" y="628"/>
                    <a:pt x="1156" y="584"/>
                  </a:cubicBezTo>
                  <a:cubicBezTo>
                    <a:pt x="1183" y="576"/>
                    <a:pt x="1208" y="570"/>
                    <a:pt x="1229" y="546"/>
                  </a:cubicBezTo>
                  <a:cubicBezTo>
                    <a:pt x="1279" y="483"/>
                    <a:pt x="1330" y="423"/>
                    <a:pt x="1385" y="365"/>
                  </a:cubicBezTo>
                  <a:cubicBezTo>
                    <a:pt x="1412" y="338"/>
                    <a:pt x="1407" y="316"/>
                    <a:pt x="1393" y="281"/>
                  </a:cubicBezTo>
                  <a:cubicBezTo>
                    <a:pt x="1350" y="169"/>
                    <a:pt x="1238" y="114"/>
                    <a:pt x="1180" y="16"/>
                  </a:cubicBezTo>
                  <a:cubicBezTo>
                    <a:pt x="1178" y="10"/>
                    <a:pt x="1169" y="5"/>
                    <a:pt x="1164" y="0"/>
                  </a:cubicBezTo>
                  <a:cubicBezTo>
                    <a:pt x="1131" y="62"/>
                    <a:pt x="1044" y="24"/>
                    <a:pt x="1003" y="90"/>
                  </a:cubicBezTo>
                  <a:cubicBezTo>
                    <a:pt x="973" y="139"/>
                    <a:pt x="929" y="204"/>
                    <a:pt x="855" y="188"/>
                  </a:cubicBezTo>
                  <a:cubicBezTo>
                    <a:pt x="809" y="177"/>
                    <a:pt x="795" y="207"/>
                    <a:pt x="773" y="229"/>
                  </a:cubicBezTo>
                  <a:cubicBezTo>
                    <a:pt x="689" y="316"/>
                    <a:pt x="618" y="322"/>
                    <a:pt x="533" y="237"/>
                  </a:cubicBezTo>
                  <a:cubicBezTo>
                    <a:pt x="508" y="213"/>
                    <a:pt x="489" y="215"/>
                    <a:pt x="456" y="221"/>
                  </a:cubicBezTo>
                  <a:cubicBezTo>
                    <a:pt x="405" y="229"/>
                    <a:pt x="399" y="286"/>
                    <a:pt x="355" y="297"/>
                  </a:cubicBezTo>
                  <a:cubicBezTo>
                    <a:pt x="257" y="322"/>
                    <a:pt x="175" y="357"/>
                    <a:pt x="197" y="486"/>
                  </a:cubicBezTo>
                  <a:cubicBezTo>
                    <a:pt x="200" y="497"/>
                    <a:pt x="189" y="516"/>
                    <a:pt x="178" y="524"/>
                  </a:cubicBezTo>
                  <a:cubicBezTo>
                    <a:pt x="118" y="562"/>
                    <a:pt x="79" y="625"/>
                    <a:pt x="36" y="677"/>
                  </a:cubicBezTo>
                  <a:cubicBezTo>
                    <a:pt x="22" y="690"/>
                    <a:pt x="0" y="693"/>
                    <a:pt x="11" y="723"/>
                  </a:cubicBezTo>
                  <a:cubicBezTo>
                    <a:pt x="22" y="751"/>
                    <a:pt x="41" y="756"/>
                    <a:pt x="66" y="756"/>
                  </a:cubicBezTo>
                  <a:cubicBezTo>
                    <a:pt x="112" y="753"/>
                    <a:pt x="159" y="748"/>
                    <a:pt x="205" y="751"/>
                  </a:cubicBezTo>
                  <a:cubicBezTo>
                    <a:pt x="399" y="759"/>
                    <a:pt x="590" y="789"/>
                    <a:pt x="768" y="871"/>
                  </a:cubicBezTo>
                  <a:cubicBezTo>
                    <a:pt x="833" y="901"/>
                    <a:pt x="872" y="887"/>
                    <a:pt x="885" y="816"/>
                  </a:cubicBezTo>
                  <a:cubicBezTo>
                    <a:pt x="899" y="753"/>
                    <a:pt x="937" y="731"/>
                    <a:pt x="995" y="764"/>
                  </a:cubicBezTo>
                  <a:cubicBezTo>
                    <a:pt x="1014" y="778"/>
                    <a:pt x="1035" y="794"/>
                    <a:pt x="1063" y="813"/>
                  </a:cubicBezTo>
                  <a:cubicBezTo>
                    <a:pt x="1063" y="797"/>
                    <a:pt x="1068" y="783"/>
                    <a:pt x="1063" y="77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 name="Freeform 58"/>
            <p:cNvSpPr>
              <a:spLocks noChangeArrowheads="1"/>
            </p:cNvSpPr>
            <p:nvPr/>
          </p:nvSpPr>
          <p:spPr bwMode="auto">
            <a:xfrm>
              <a:off x="3406775" y="2573338"/>
              <a:ext cx="620713" cy="846137"/>
            </a:xfrm>
            <a:custGeom>
              <a:avLst/>
              <a:gdLst>
                <a:gd name="T0" fmla="*/ 112 w 1722"/>
                <a:gd name="T1" fmla="*/ 254 h 2350"/>
                <a:gd name="T2" fmla="*/ 180 w 1722"/>
                <a:gd name="T3" fmla="*/ 394 h 2350"/>
                <a:gd name="T4" fmla="*/ 65 w 1722"/>
                <a:gd name="T5" fmla="*/ 484 h 2350"/>
                <a:gd name="T6" fmla="*/ 24 w 1722"/>
                <a:gd name="T7" fmla="*/ 547 h 2350"/>
                <a:gd name="T8" fmla="*/ 16 w 1722"/>
                <a:gd name="T9" fmla="*/ 746 h 2350"/>
                <a:gd name="T10" fmla="*/ 49 w 1722"/>
                <a:gd name="T11" fmla="*/ 828 h 2350"/>
                <a:gd name="T12" fmla="*/ 147 w 1722"/>
                <a:gd name="T13" fmla="*/ 989 h 2350"/>
                <a:gd name="T14" fmla="*/ 109 w 1722"/>
                <a:gd name="T15" fmla="*/ 2223 h 2350"/>
                <a:gd name="T16" fmla="*/ 194 w 1722"/>
                <a:gd name="T17" fmla="*/ 2308 h 2350"/>
                <a:gd name="T18" fmla="*/ 513 w 1722"/>
                <a:gd name="T19" fmla="*/ 2311 h 2350"/>
                <a:gd name="T20" fmla="*/ 1428 w 1722"/>
                <a:gd name="T21" fmla="*/ 2344 h 2350"/>
                <a:gd name="T22" fmla="*/ 1565 w 1722"/>
                <a:gd name="T23" fmla="*/ 2243 h 2350"/>
                <a:gd name="T24" fmla="*/ 1587 w 1722"/>
                <a:gd name="T25" fmla="*/ 2199 h 2350"/>
                <a:gd name="T26" fmla="*/ 1641 w 1722"/>
                <a:gd name="T27" fmla="*/ 2073 h 2350"/>
                <a:gd name="T28" fmla="*/ 1696 w 1722"/>
                <a:gd name="T29" fmla="*/ 1401 h 2350"/>
                <a:gd name="T30" fmla="*/ 1718 w 1722"/>
                <a:gd name="T31" fmla="*/ 486 h 2350"/>
                <a:gd name="T32" fmla="*/ 1685 w 1722"/>
                <a:gd name="T33" fmla="*/ 405 h 2350"/>
                <a:gd name="T34" fmla="*/ 1458 w 1722"/>
                <a:gd name="T35" fmla="*/ 241 h 2350"/>
                <a:gd name="T36" fmla="*/ 1442 w 1722"/>
                <a:gd name="T37" fmla="*/ 222 h 2350"/>
                <a:gd name="T38" fmla="*/ 1308 w 1722"/>
                <a:gd name="T39" fmla="*/ 90 h 2350"/>
                <a:gd name="T40" fmla="*/ 1270 w 1722"/>
                <a:gd name="T41" fmla="*/ 69 h 2350"/>
                <a:gd name="T42" fmla="*/ 1109 w 1722"/>
                <a:gd name="T43" fmla="*/ 3 h 2350"/>
                <a:gd name="T44" fmla="*/ 789 w 1722"/>
                <a:gd name="T45" fmla="*/ 82 h 2350"/>
                <a:gd name="T46" fmla="*/ 612 w 1722"/>
                <a:gd name="T47" fmla="*/ 115 h 2350"/>
                <a:gd name="T48" fmla="*/ 486 w 1722"/>
                <a:gd name="T49" fmla="*/ 123 h 2350"/>
                <a:gd name="T50" fmla="*/ 333 w 1722"/>
                <a:gd name="T51" fmla="*/ 142 h 2350"/>
                <a:gd name="T52" fmla="*/ 63 w 1722"/>
                <a:gd name="T53" fmla="*/ 232 h 2350"/>
                <a:gd name="T54" fmla="*/ 112 w 1722"/>
                <a:gd name="T55" fmla="*/ 254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2" h="2350">
                  <a:moveTo>
                    <a:pt x="112" y="254"/>
                  </a:moveTo>
                  <a:cubicBezTo>
                    <a:pt x="186" y="276"/>
                    <a:pt x="207" y="323"/>
                    <a:pt x="180" y="394"/>
                  </a:cubicBezTo>
                  <a:cubicBezTo>
                    <a:pt x="158" y="443"/>
                    <a:pt x="117" y="476"/>
                    <a:pt x="65" y="484"/>
                  </a:cubicBezTo>
                  <a:cubicBezTo>
                    <a:pt x="19" y="489"/>
                    <a:pt x="5" y="519"/>
                    <a:pt x="24" y="547"/>
                  </a:cubicBezTo>
                  <a:cubicBezTo>
                    <a:pt x="76" y="618"/>
                    <a:pt x="43" y="680"/>
                    <a:pt x="16" y="746"/>
                  </a:cubicBezTo>
                  <a:cubicBezTo>
                    <a:pt x="0" y="784"/>
                    <a:pt x="2" y="814"/>
                    <a:pt x="49" y="828"/>
                  </a:cubicBezTo>
                  <a:cubicBezTo>
                    <a:pt x="131" y="852"/>
                    <a:pt x="150" y="907"/>
                    <a:pt x="147" y="989"/>
                  </a:cubicBezTo>
                  <a:cubicBezTo>
                    <a:pt x="131" y="1401"/>
                    <a:pt x="123" y="1814"/>
                    <a:pt x="109" y="2223"/>
                  </a:cubicBezTo>
                  <a:cubicBezTo>
                    <a:pt x="106" y="2292"/>
                    <a:pt x="128" y="2311"/>
                    <a:pt x="194" y="2308"/>
                  </a:cubicBezTo>
                  <a:cubicBezTo>
                    <a:pt x="300" y="2303"/>
                    <a:pt x="407" y="2305"/>
                    <a:pt x="513" y="2311"/>
                  </a:cubicBezTo>
                  <a:cubicBezTo>
                    <a:pt x="819" y="2319"/>
                    <a:pt x="1122" y="2327"/>
                    <a:pt x="1428" y="2344"/>
                  </a:cubicBezTo>
                  <a:cubicBezTo>
                    <a:pt x="1513" y="2349"/>
                    <a:pt x="1551" y="2319"/>
                    <a:pt x="1565" y="2243"/>
                  </a:cubicBezTo>
                  <a:cubicBezTo>
                    <a:pt x="1568" y="2226"/>
                    <a:pt x="1579" y="2199"/>
                    <a:pt x="1587" y="2199"/>
                  </a:cubicBezTo>
                  <a:cubicBezTo>
                    <a:pt x="1680" y="2188"/>
                    <a:pt x="1647" y="2117"/>
                    <a:pt x="1641" y="2073"/>
                  </a:cubicBezTo>
                  <a:cubicBezTo>
                    <a:pt x="1611" y="1844"/>
                    <a:pt x="1691" y="1628"/>
                    <a:pt x="1696" y="1401"/>
                  </a:cubicBezTo>
                  <a:cubicBezTo>
                    <a:pt x="1702" y="1096"/>
                    <a:pt x="1710" y="790"/>
                    <a:pt x="1718" y="486"/>
                  </a:cubicBezTo>
                  <a:cubicBezTo>
                    <a:pt x="1718" y="454"/>
                    <a:pt x="1721" y="426"/>
                    <a:pt x="1685" y="405"/>
                  </a:cubicBezTo>
                  <a:cubicBezTo>
                    <a:pt x="1606" y="355"/>
                    <a:pt x="1568" y="249"/>
                    <a:pt x="1458" y="241"/>
                  </a:cubicBezTo>
                  <a:cubicBezTo>
                    <a:pt x="1453" y="241"/>
                    <a:pt x="1442" y="227"/>
                    <a:pt x="1442" y="222"/>
                  </a:cubicBezTo>
                  <a:cubicBezTo>
                    <a:pt x="1461" y="112"/>
                    <a:pt x="1393" y="93"/>
                    <a:pt x="1308" y="90"/>
                  </a:cubicBezTo>
                  <a:cubicBezTo>
                    <a:pt x="1295" y="90"/>
                    <a:pt x="1284" y="74"/>
                    <a:pt x="1270" y="69"/>
                  </a:cubicBezTo>
                  <a:cubicBezTo>
                    <a:pt x="1218" y="44"/>
                    <a:pt x="1161" y="0"/>
                    <a:pt x="1109" y="3"/>
                  </a:cubicBezTo>
                  <a:cubicBezTo>
                    <a:pt x="1000" y="11"/>
                    <a:pt x="885" y="9"/>
                    <a:pt x="789" y="82"/>
                  </a:cubicBezTo>
                  <a:cubicBezTo>
                    <a:pt x="737" y="123"/>
                    <a:pt x="669" y="131"/>
                    <a:pt x="612" y="115"/>
                  </a:cubicBezTo>
                  <a:cubicBezTo>
                    <a:pt x="565" y="101"/>
                    <a:pt x="524" y="110"/>
                    <a:pt x="486" y="123"/>
                  </a:cubicBezTo>
                  <a:cubicBezTo>
                    <a:pt x="434" y="140"/>
                    <a:pt x="382" y="134"/>
                    <a:pt x="333" y="142"/>
                  </a:cubicBezTo>
                  <a:cubicBezTo>
                    <a:pt x="235" y="148"/>
                    <a:pt x="125" y="118"/>
                    <a:pt x="63" y="232"/>
                  </a:cubicBezTo>
                  <a:cubicBezTo>
                    <a:pt x="79" y="241"/>
                    <a:pt x="95" y="249"/>
                    <a:pt x="112" y="254"/>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 name="Freeform 59"/>
            <p:cNvSpPr>
              <a:spLocks noChangeArrowheads="1"/>
            </p:cNvSpPr>
            <p:nvPr/>
          </p:nvSpPr>
          <p:spPr bwMode="auto">
            <a:xfrm>
              <a:off x="4005263" y="2633663"/>
              <a:ext cx="569912" cy="800100"/>
            </a:xfrm>
            <a:custGeom>
              <a:avLst/>
              <a:gdLst>
                <a:gd name="T0" fmla="*/ 158 w 1585"/>
                <a:gd name="T1" fmla="*/ 352 h 2221"/>
                <a:gd name="T2" fmla="*/ 144 w 1585"/>
                <a:gd name="T3" fmla="*/ 735 h 2221"/>
                <a:gd name="T4" fmla="*/ 147 w 1585"/>
                <a:gd name="T5" fmla="*/ 1305 h 2221"/>
                <a:gd name="T6" fmla="*/ 84 w 1585"/>
                <a:gd name="T7" fmla="*/ 1570 h 2221"/>
                <a:gd name="T8" fmla="*/ 76 w 1585"/>
                <a:gd name="T9" fmla="*/ 1630 h 2221"/>
                <a:gd name="T10" fmla="*/ 76 w 1585"/>
                <a:gd name="T11" fmla="*/ 1843 h 2221"/>
                <a:gd name="T12" fmla="*/ 101 w 1585"/>
                <a:gd name="T13" fmla="*/ 1925 h 2221"/>
                <a:gd name="T14" fmla="*/ 35 w 1585"/>
                <a:gd name="T15" fmla="*/ 2114 h 2221"/>
                <a:gd name="T16" fmla="*/ 0 w 1585"/>
                <a:gd name="T17" fmla="*/ 2155 h 2221"/>
                <a:gd name="T18" fmla="*/ 38 w 1585"/>
                <a:gd name="T19" fmla="*/ 2174 h 2221"/>
                <a:gd name="T20" fmla="*/ 295 w 1585"/>
                <a:gd name="T21" fmla="*/ 2185 h 2221"/>
                <a:gd name="T22" fmla="*/ 1423 w 1585"/>
                <a:gd name="T23" fmla="*/ 2218 h 2221"/>
                <a:gd name="T24" fmla="*/ 1483 w 1585"/>
                <a:gd name="T25" fmla="*/ 2160 h 2221"/>
                <a:gd name="T26" fmla="*/ 1551 w 1585"/>
                <a:gd name="T27" fmla="*/ 1576 h 2221"/>
                <a:gd name="T28" fmla="*/ 1537 w 1585"/>
                <a:gd name="T29" fmla="*/ 1472 h 2221"/>
                <a:gd name="T30" fmla="*/ 1502 w 1585"/>
                <a:gd name="T31" fmla="*/ 1360 h 2221"/>
                <a:gd name="T32" fmla="*/ 1524 w 1585"/>
                <a:gd name="T33" fmla="*/ 934 h 2221"/>
                <a:gd name="T34" fmla="*/ 1496 w 1585"/>
                <a:gd name="T35" fmla="*/ 868 h 2221"/>
                <a:gd name="T36" fmla="*/ 1496 w 1585"/>
                <a:gd name="T37" fmla="*/ 762 h 2221"/>
                <a:gd name="T38" fmla="*/ 1540 w 1585"/>
                <a:gd name="T39" fmla="*/ 669 h 2221"/>
                <a:gd name="T40" fmla="*/ 1546 w 1585"/>
                <a:gd name="T41" fmla="*/ 306 h 2221"/>
                <a:gd name="T42" fmla="*/ 1439 w 1585"/>
                <a:gd name="T43" fmla="*/ 147 h 2221"/>
                <a:gd name="T44" fmla="*/ 781 w 1585"/>
                <a:gd name="T45" fmla="*/ 16 h 2221"/>
                <a:gd name="T46" fmla="*/ 688 w 1585"/>
                <a:gd name="T47" fmla="*/ 109 h 2221"/>
                <a:gd name="T48" fmla="*/ 606 w 1585"/>
                <a:gd name="T49" fmla="*/ 202 h 2221"/>
                <a:gd name="T50" fmla="*/ 423 w 1585"/>
                <a:gd name="T51" fmla="*/ 254 h 2221"/>
                <a:gd name="T52" fmla="*/ 270 w 1585"/>
                <a:gd name="T53" fmla="*/ 298 h 2221"/>
                <a:gd name="T54" fmla="*/ 158 w 1585"/>
                <a:gd name="T55" fmla="*/ 352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85" h="2221">
                  <a:moveTo>
                    <a:pt x="158" y="352"/>
                  </a:moveTo>
                  <a:cubicBezTo>
                    <a:pt x="153" y="481"/>
                    <a:pt x="136" y="606"/>
                    <a:pt x="144" y="735"/>
                  </a:cubicBezTo>
                  <a:cubicBezTo>
                    <a:pt x="155" y="926"/>
                    <a:pt x="109" y="1114"/>
                    <a:pt x="147" y="1305"/>
                  </a:cubicBezTo>
                  <a:cubicBezTo>
                    <a:pt x="163" y="1385"/>
                    <a:pt x="172" y="1497"/>
                    <a:pt x="84" y="1570"/>
                  </a:cubicBezTo>
                  <a:cubicBezTo>
                    <a:pt x="73" y="1581"/>
                    <a:pt x="76" y="1609"/>
                    <a:pt x="76" y="1630"/>
                  </a:cubicBezTo>
                  <a:lnTo>
                    <a:pt x="76" y="1843"/>
                  </a:lnTo>
                  <a:cubicBezTo>
                    <a:pt x="76" y="1873"/>
                    <a:pt x="79" y="1901"/>
                    <a:pt x="101" y="1925"/>
                  </a:cubicBezTo>
                  <a:cubicBezTo>
                    <a:pt x="174" y="2010"/>
                    <a:pt x="147" y="2086"/>
                    <a:pt x="35" y="2114"/>
                  </a:cubicBezTo>
                  <a:cubicBezTo>
                    <a:pt x="8" y="2119"/>
                    <a:pt x="0" y="2133"/>
                    <a:pt x="0" y="2155"/>
                  </a:cubicBezTo>
                  <a:cubicBezTo>
                    <a:pt x="0" y="2182"/>
                    <a:pt x="24" y="2174"/>
                    <a:pt x="38" y="2174"/>
                  </a:cubicBezTo>
                  <a:cubicBezTo>
                    <a:pt x="122" y="2179"/>
                    <a:pt x="210" y="2185"/>
                    <a:pt x="295" y="2185"/>
                  </a:cubicBezTo>
                  <a:cubicBezTo>
                    <a:pt x="671" y="2185"/>
                    <a:pt x="1046" y="2198"/>
                    <a:pt x="1423" y="2218"/>
                  </a:cubicBezTo>
                  <a:cubicBezTo>
                    <a:pt x="1472" y="2220"/>
                    <a:pt x="1485" y="2207"/>
                    <a:pt x="1483" y="2160"/>
                  </a:cubicBezTo>
                  <a:cubicBezTo>
                    <a:pt x="1475" y="1961"/>
                    <a:pt x="1499" y="1767"/>
                    <a:pt x="1551" y="1576"/>
                  </a:cubicBezTo>
                  <a:cubicBezTo>
                    <a:pt x="1559" y="1546"/>
                    <a:pt x="1584" y="1499"/>
                    <a:pt x="1537" y="1472"/>
                  </a:cubicBezTo>
                  <a:cubicBezTo>
                    <a:pt x="1494" y="1445"/>
                    <a:pt x="1499" y="1401"/>
                    <a:pt x="1502" y="1360"/>
                  </a:cubicBezTo>
                  <a:cubicBezTo>
                    <a:pt x="1507" y="1218"/>
                    <a:pt x="1516" y="1076"/>
                    <a:pt x="1524" y="934"/>
                  </a:cubicBezTo>
                  <a:cubicBezTo>
                    <a:pt x="1524" y="907"/>
                    <a:pt x="1526" y="888"/>
                    <a:pt x="1496" y="868"/>
                  </a:cubicBezTo>
                  <a:cubicBezTo>
                    <a:pt x="1447" y="838"/>
                    <a:pt x="1449" y="787"/>
                    <a:pt x="1496" y="762"/>
                  </a:cubicBezTo>
                  <a:cubicBezTo>
                    <a:pt x="1542" y="738"/>
                    <a:pt x="1537" y="705"/>
                    <a:pt x="1540" y="669"/>
                  </a:cubicBezTo>
                  <a:cubicBezTo>
                    <a:pt x="1540" y="549"/>
                    <a:pt x="1535" y="426"/>
                    <a:pt x="1546" y="306"/>
                  </a:cubicBezTo>
                  <a:cubicBezTo>
                    <a:pt x="1557" y="177"/>
                    <a:pt x="1562" y="172"/>
                    <a:pt x="1439" y="147"/>
                  </a:cubicBezTo>
                  <a:cubicBezTo>
                    <a:pt x="1221" y="104"/>
                    <a:pt x="1013" y="0"/>
                    <a:pt x="781" y="16"/>
                  </a:cubicBezTo>
                  <a:cubicBezTo>
                    <a:pt x="710" y="22"/>
                    <a:pt x="677" y="33"/>
                    <a:pt x="688" y="109"/>
                  </a:cubicBezTo>
                  <a:cubicBezTo>
                    <a:pt x="696" y="169"/>
                    <a:pt x="677" y="199"/>
                    <a:pt x="606" y="202"/>
                  </a:cubicBezTo>
                  <a:cubicBezTo>
                    <a:pt x="543" y="205"/>
                    <a:pt x="453" y="213"/>
                    <a:pt x="423" y="254"/>
                  </a:cubicBezTo>
                  <a:cubicBezTo>
                    <a:pt x="368" y="306"/>
                    <a:pt x="327" y="298"/>
                    <a:pt x="270" y="298"/>
                  </a:cubicBezTo>
                  <a:cubicBezTo>
                    <a:pt x="240" y="322"/>
                    <a:pt x="161" y="251"/>
                    <a:pt x="158" y="35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 name="Freeform 60"/>
            <p:cNvSpPr>
              <a:spLocks noChangeArrowheads="1"/>
            </p:cNvSpPr>
            <p:nvPr/>
          </p:nvSpPr>
          <p:spPr bwMode="auto">
            <a:xfrm>
              <a:off x="3825875" y="1674813"/>
              <a:ext cx="766763" cy="652462"/>
            </a:xfrm>
            <a:custGeom>
              <a:avLst/>
              <a:gdLst>
                <a:gd name="T0" fmla="*/ 1895 w 2129"/>
                <a:gd name="T1" fmla="*/ 1286 h 1814"/>
                <a:gd name="T2" fmla="*/ 1999 w 2129"/>
                <a:gd name="T3" fmla="*/ 1146 h 1814"/>
                <a:gd name="T4" fmla="*/ 2024 w 2129"/>
                <a:gd name="T5" fmla="*/ 972 h 1814"/>
                <a:gd name="T6" fmla="*/ 2117 w 2129"/>
                <a:gd name="T7" fmla="*/ 290 h 1814"/>
                <a:gd name="T8" fmla="*/ 2007 w 2129"/>
                <a:gd name="T9" fmla="*/ 172 h 1814"/>
                <a:gd name="T10" fmla="*/ 1822 w 2129"/>
                <a:gd name="T11" fmla="*/ 164 h 1814"/>
                <a:gd name="T12" fmla="*/ 1240 w 2129"/>
                <a:gd name="T13" fmla="*/ 63 h 1814"/>
                <a:gd name="T14" fmla="*/ 928 w 2129"/>
                <a:gd name="T15" fmla="*/ 20 h 1814"/>
                <a:gd name="T16" fmla="*/ 887 w 2129"/>
                <a:gd name="T17" fmla="*/ 55 h 1814"/>
                <a:gd name="T18" fmla="*/ 614 w 2129"/>
                <a:gd name="T19" fmla="*/ 224 h 1814"/>
                <a:gd name="T20" fmla="*/ 510 w 2129"/>
                <a:gd name="T21" fmla="*/ 260 h 1814"/>
                <a:gd name="T22" fmla="*/ 262 w 2129"/>
                <a:gd name="T23" fmla="*/ 385 h 1814"/>
                <a:gd name="T24" fmla="*/ 147 w 2129"/>
                <a:gd name="T25" fmla="*/ 495 h 1814"/>
                <a:gd name="T26" fmla="*/ 73 w 2129"/>
                <a:gd name="T27" fmla="*/ 1065 h 1814"/>
                <a:gd name="T28" fmla="*/ 125 w 2129"/>
                <a:gd name="T29" fmla="*/ 1335 h 1814"/>
                <a:gd name="T30" fmla="*/ 93 w 2129"/>
                <a:gd name="T31" fmla="*/ 1433 h 1814"/>
                <a:gd name="T32" fmla="*/ 2 w 2129"/>
                <a:gd name="T33" fmla="*/ 1518 h 1814"/>
                <a:gd name="T34" fmla="*/ 84 w 2129"/>
                <a:gd name="T35" fmla="*/ 1619 h 1814"/>
                <a:gd name="T36" fmla="*/ 273 w 2129"/>
                <a:gd name="T37" fmla="*/ 1764 h 1814"/>
                <a:gd name="T38" fmla="*/ 377 w 2129"/>
                <a:gd name="T39" fmla="*/ 1755 h 1814"/>
                <a:gd name="T40" fmla="*/ 565 w 2129"/>
                <a:gd name="T41" fmla="*/ 1608 h 1814"/>
                <a:gd name="T42" fmla="*/ 713 w 2129"/>
                <a:gd name="T43" fmla="*/ 1649 h 1814"/>
                <a:gd name="T44" fmla="*/ 874 w 2129"/>
                <a:gd name="T45" fmla="*/ 1728 h 1814"/>
                <a:gd name="T46" fmla="*/ 950 w 2129"/>
                <a:gd name="T47" fmla="*/ 1742 h 1814"/>
                <a:gd name="T48" fmla="*/ 1346 w 2129"/>
                <a:gd name="T49" fmla="*/ 1693 h 1814"/>
                <a:gd name="T50" fmla="*/ 1598 w 2129"/>
                <a:gd name="T51" fmla="*/ 1581 h 1814"/>
                <a:gd name="T52" fmla="*/ 1636 w 2129"/>
                <a:gd name="T53" fmla="*/ 1540 h 1814"/>
                <a:gd name="T54" fmla="*/ 1884 w 2129"/>
                <a:gd name="T55" fmla="*/ 1406 h 1814"/>
                <a:gd name="T56" fmla="*/ 1895 w 2129"/>
                <a:gd name="T57" fmla="*/ 1286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29" h="1814">
                  <a:moveTo>
                    <a:pt x="1895" y="1286"/>
                  </a:moveTo>
                  <a:cubicBezTo>
                    <a:pt x="1991" y="1275"/>
                    <a:pt x="1996" y="1220"/>
                    <a:pt x="1999" y="1146"/>
                  </a:cubicBezTo>
                  <a:cubicBezTo>
                    <a:pt x="2002" y="1089"/>
                    <a:pt x="2016" y="1029"/>
                    <a:pt x="2024" y="972"/>
                  </a:cubicBezTo>
                  <a:cubicBezTo>
                    <a:pt x="2057" y="746"/>
                    <a:pt x="2089" y="517"/>
                    <a:pt x="2117" y="290"/>
                  </a:cubicBezTo>
                  <a:cubicBezTo>
                    <a:pt x="2128" y="203"/>
                    <a:pt x="2097" y="175"/>
                    <a:pt x="2007" y="172"/>
                  </a:cubicBezTo>
                  <a:cubicBezTo>
                    <a:pt x="1945" y="170"/>
                    <a:pt x="1882" y="181"/>
                    <a:pt x="1822" y="164"/>
                  </a:cubicBezTo>
                  <a:cubicBezTo>
                    <a:pt x="1630" y="110"/>
                    <a:pt x="1431" y="104"/>
                    <a:pt x="1240" y="63"/>
                  </a:cubicBezTo>
                  <a:cubicBezTo>
                    <a:pt x="1136" y="41"/>
                    <a:pt x="1027" y="77"/>
                    <a:pt x="928" y="20"/>
                  </a:cubicBezTo>
                  <a:cubicBezTo>
                    <a:pt x="896" y="0"/>
                    <a:pt x="898" y="39"/>
                    <a:pt x="887" y="55"/>
                  </a:cubicBezTo>
                  <a:cubicBezTo>
                    <a:pt x="825" y="153"/>
                    <a:pt x="737" y="263"/>
                    <a:pt x="614" y="224"/>
                  </a:cubicBezTo>
                  <a:cubicBezTo>
                    <a:pt x="560" y="208"/>
                    <a:pt x="541" y="235"/>
                    <a:pt x="510" y="260"/>
                  </a:cubicBezTo>
                  <a:cubicBezTo>
                    <a:pt x="437" y="317"/>
                    <a:pt x="371" y="388"/>
                    <a:pt x="262" y="385"/>
                  </a:cubicBezTo>
                  <a:cubicBezTo>
                    <a:pt x="213" y="385"/>
                    <a:pt x="155" y="418"/>
                    <a:pt x="147" y="495"/>
                  </a:cubicBezTo>
                  <a:cubicBezTo>
                    <a:pt x="125" y="686"/>
                    <a:pt x="101" y="873"/>
                    <a:pt x="73" y="1065"/>
                  </a:cubicBezTo>
                  <a:cubicBezTo>
                    <a:pt x="60" y="1163"/>
                    <a:pt x="52" y="1253"/>
                    <a:pt x="125" y="1335"/>
                  </a:cubicBezTo>
                  <a:cubicBezTo>
                    <a:pt x="155" y="1368"/>
                    <a:pt x="142" y="1428"/>
                    <a:pt x="93" y="1433"/>
                  </a:cubicBezTo>
                  <a:cubicBezTo>
                    <a:pt x="35" y="1441"/>
                    <a:pt x="5" y="1461"/>
                    <a:pt x="2" y="1518"/>
                  </a:cubicBezTo>
                  <a:cubicBezTo>
                    <a:pt x="0" y="1578"/>
                    <a:pt x="49" y="1594"/>
                    <a:pt x="84" y="1619"/>
                  </a:cubicBezTo>
                  <a:cubicBezTo>
                    <a:pt x="147" y="1665"/>
                    <a:pt x="221" y="1701"/>
                    <a:pt x="273" y="1764"/>
                  </a:cubicBezTo>
                  <a:cubicBezTo>
                    <a:pt x="311" y="1813"/>
                    <a:pt x="349" y="1802"/>
                    <a:pt x="377" y="1755"/>
                  </a:cubicBezTo>
                  <a:cubicBezTo>
                    <a:pt x="420" y="1679"/>
                    <a:pt x="500" y="1646"/>
                    <a:pt x="565" y="1608"/>
                  </a:cubicBezTo>
                  <a:cubicBezTo>
                    <a:pt x="609" y="1581"/>
                    <a:pt x="677" y="1583"/>
                    <a:pt x="713" y="1649"/>
                  </a:cubicBezTo>
                  <a:cubicBezTo>
                    <a:pt x="748" y="1715"/>
                    <a:pt x="800" y="1742"/>
                    <a:pt x="874" y="1728"/>
                  </a:cubicBezTo>
                  <a:cubicBezTo>
                    <a:pt x="901" y="1723"/>
                    <a:pt x="926" y="1731"/>
                    <a:pt x="950" y="1742"/>
                  </a:cubicBezTo>
                  <a:cubicBezTo>
                    <a:pt x="1092" y="1813"/>
                    <a:pt x="1221" y="1780"/>
                    <a:pt x="1346" y="1693"/>
                  </a:cubicBezTo>
                  <a:cubicBezTo>
                    <a:pt x="1423" y="1641"/>
                    <a:pt x="1491" y="1564"/>
                    <a:pt x="1598" y="1581"/>
                  </a:cubicBezTo>
                  <a:cubicBezTo>
                    <a:pt x="1628" y="1586"/>
                    <a:pt x="1622" y="1553"/>
                    <a:pt x="1636" y="1540"/>
                  </a:cubicBezTo>
                  <a:cubicBezTo>
                    <a:pt x="1693" y="1458"/>
                    <a:pt x="1748" y="1365"/>
                    <a:pt x="1884" y="1406"/>
                  </a:cubicBezTo>
                  <a:cubicBezTo>
                    <a:pt x="1852" y="1351"/>
                    <a:pt x="1830" y="1291"/>
                    <a:pt x="1895" y="1286"/>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 name="Freeform 61"/>
            <p:cNvSpPr>
              <a:spLocks noChangeArrowheads="1"/>
            </p:cNvSpPr>
            <p:nvPr/>
          </p:nvSpPr>
          <p:spPr bwMode="auto">
            <a:xfrm>
              <a:off x="4567238" y="2627313"/>
              <a:ext cx="560387" cy="822325"/>
            </a:xfrm>
            <a:custGeom>
              <a:avLst/>
              <a:gdLst>
                <a:gd name="T0" fmla="*/ 1549 w 1558"/>
                <a:gd name="T1" fmla="*/ 890 h 2286"/>
                <a:gd name="T2" fmla="*/ 1519 w 1558"/>
                <a:gd name="T3" fmla="*/ 830 h 2286"/>
                <a:gd name="T4" fmla="*/ 1363 w 1558"/>
                <a:gd name="T5" fmla="*/ 808 h 2286"/>
                <a:gd name="T6" fmla="*/ 1213 w 1558"/>
                <a:gd name="T7" fmla="*/ 628 h 2286"/>
                <a:gd name="T8" fmla="*/ 1202 w 1558"/>
                <a:gd name="T9" fmla="*/ 584 h 2286"/>
                <a:gd name="T10" fmla="*/ 1142 w 1558"/>
                <a:gd name="T11" fmla="*/ 341 h 2286"/>
                <a:gd name="T12" fmla="*/ 1068 w 1558"/>
                <a:gd name="T13" fmla="*/ 273 h 2286"/>
                <a:gd name="T14" fmla="*/ 839 w 1558"/>
                <a:gd name="T15" fmla="*/ 264 h 2286"/>
                <a:gd name="T16" fmla="*/ 634 w 1558"/>
                <a:gd name="T17" fmla="*/ 166 h 2286"/>
                <a:gd name="T18" fmla="*/ 257 w 1558"/>
                <a:gd name="T19" fmla="*/ 147 h 2286"/>
                <a:gd name="T20" fmla="*/ 221 w 1558"/>
                <a:gd name="T21" fmla="*/ 150 h 2286"/>
                <a:gd name="T22" fmla="*/ 71 w 1558"/>
                <a:gd name="T23" fmla="*/ 308 h 2286"/>
                <a:gd name="T24" fmla="*/ 49 w 1558"/>
                <a:gd name="T25" fmla="*/ 983 h 2286"/>
                <a:gd name="T26" fmla="*/ 35 w 1558"/>
                <a:gd name="T27" fmla="*/ 1354 h 2286"/>
                <a:gd name="T28" fmla="*/ 71 w 1558"/>
                <a:gd name="T29" fmla="*/ 1406 h 2286"/>
                <a:gd name="T30" fmla="*/ 123 w 1558"/>
                <a:gd name="T31" fmla="*/ 1499 h 2286"/>
                <a:gd name="T32" fmla="*/ 41 w 1558"/>
                <a:gd name="T33" fmla="*/ 1829 h 2286"/>
                <a:gd name="T34" fmla="*/ 3 w 1558"/>
                <a:gd name="T35" fmla="*/ 2187 h 2286"/>
                <a:gd name="T36" fmla="*/ 63 w 1558"/>
                <a:gd name="T37" fmla="*/ 2234 h 2286"/>
                <a:gd name="T38" fmla="*/ 1412 w 1558"/>
                <a:gd name="T39" fmla="*/ 2283 h 2286"/>
                <a:gd name="T40" fmla="*/ 1500 w 1558"/>
                <a:gd name="T41" fmla="*/ 2201 h 2286"/>
                <a:gd name="T42" fmla="*/ 1549 w 1558"/>
                <a:gd name="T43" fmla="*/ 988 h 2286"/>
                <a:gd name="T44" fmla="*/ 1549 w 1558"/>
                <a:gd name="T45" fmla="*/ 890 h 2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8" h="2286">
                  <a:moveTo>
                    <a:pt x="1549" y="890"/>
                  </a:moveTo>
                  <a:cubicBezTo>
                    <a:pt x="1543" y="868"/>
                    <a:pt x="1535" y="819"/>
                    <a:pt x="1519" y="830"/>
                  </a:cubicBezTo>
                  <a:cubicBezTo>
                    <a:pt x="1456" y="879"/>
                    <a:pt x="1412" y="819"/>
                    <a:pt x="1363" y="808"/>
                  </a:cubicBezTo>
                  <a:cubicBezTo>
                    <a:pt x="1232" y="778"/>
                    <a:pt x="1224" y="762"/>
                    <a:pt x="1213" y="628"/>
                  </a:cubicBezTo>
                  <a:cubicBezTo>
                    <a:pt x="1213" y="614"/>
                    <a:pt x="1210" y="598"/>
                    <a:pt x="1202" y="584"/>
                  </a:cubicBezTo>
                  <a:cubicBezTo>
                    <a:pt x="1158" y="508"/>
                    <a:pt x="1139" y="428"/>
                    <a:pt x="1142" y="341"/>
                  </a:cubicBezTo>
                  <a:cubicBezTo>
                    <a:pt x="1144" y="292"/>
                    <a:pt x="1123" y="270"/>
                    <a:pt x="1068" y="273"/>
                  </a:cubicBezTo>
                  <a:cubicBezTo>
                    <a:pt x="992" y="278"/>
                    <a:pt x="910" y="325"/>
                    <a:pt x="839" y="264"/>
                  </a:cubicBezTo>
                  <a:cubicBezTo>
                    <a:pt x="778" y="213"/>
                    <a:pt x="710" y="188"/>
                    <a:pt x="634" y="166"/>
                  </a:cubicBezTo>
                  <a:cubicBezTo>
                    <a:pt x="508" y="133"/>
                    <a:pt x="391" y="0"/>
                    <a:pt x="257" y="147"/>
                  </a:cubicBezTo>
                  <a:cubicBezTo>
                    <a:pt x="251" y="152"/>
                    <a:pt x="235" y="150"/>
                    <a:pt x="221" y="150"/>
                  </a:cubicBezTo>
                  <a:cubicBezTo>
                    <a:pt x="93" y="163"/>
                    <a:pt x="76" y="180"/>
                    <a:pt x="71" y="308"/>
                  </a:cubicBezTo>
                  <a:cubicBezTo>
                    <a:pt x="63" y="532"/>
                    <a:pt x="66" y="759"/>
                    <a:pt x="49" y="983"/>
                  </a:cubicBezTo>
                  <a:cubicBezTo>
                    <a:pt x="41" y="1106"/>
                    <a:pt x="101" y="1231"/>
                    <a:pt x="35" y="1354"/>
                  </a:cubicBezTo>
                  <a:cubicBezTo>
                    <a:pt x="22" y="1381"/>
                    <a:pt x="46" y="1395"/>
                    <a:pt x="71" y="1406"/>
                  </a:cubicBezTo>
                  <a:cubicBezTo>
                    <a:pt x="109" y="1425"/>
                    <a:pt x="131" y="1455"/>
                    <a:pt x="123" y="1499"/>
                  </a:cubicBezTo>
                  <a:cubicBezTo>
                    <a:pt x="106" y="1611"/>
                    <a:pt x="79" y="1723"/>
                    <a:pt x="41" y="1829"/>
                  </a:cubicBezTo>
                  <a:cubicBezTo>
                    <a:pt x="0" y="1947"/>
                    <a:pt x="0" y="2067"/>
                    <a:pt x="3" y="2187"/>
                  </a:cubicBezTo>
                  <a:cubicBezTo>
                    <a:pt x="3" y="2228"/>
                    <a:pt x="30" y="2231"/>
                    <a:pt x="63" y="2234"/>
                  </a:cubicBezTo>
                  <a:cubicBezTo>
                    <a:pt x="513" y="2250"/>
                    <a:pt x="961" y="2264"/>
                    <a:pt x="1412" y="2283"/>
                  </a:cubicBezTo>
                  <a:cubicBezTo>
                    <a:pt x="1478" y="2285"/>
                    <a:pt x="1497" y="2266"/>
                    <a:pt x="1500" y="2201"/>
                  </a:cubicBezTo>
                  <a:cubicBezTo>
                    <a:pt x="1516" y="1799"/>
                    <a:pt x="1532" y="1395"/>
                    <a:pt x="1549" y="988"/>
                  </a:cubicBezTo>
                  <a:cubicBezTo>
                    <a:pt x="1551" y="955"/>
                    <a:pt x="1557" y="923"/>
                    <a:pt x="1549" y="890"/>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 name="Freeform 62"/>
            <p:cNvSpPr>
              <a:spLocks noChangeArrowheads="1"/>
            </p:cNvSpPr>
            <p:nvPr/>
          </p:nvSpPr>
          <p:spPr bwMode="auto">
            <a:xfrm>
              <a:off x="4392613" y="1938338"/>
              <a:ext cx="769937" cy="771525"/>
            </a:xfrm>
            <a:custGeom>
              <a:avLst/>
              <a:gdLst>
                <a:gd name="T0" fmla="*/ 2111 w 2140"/>
                <a:gd name="T1" fmla="*/ 655 h 2144"/>
                <a:gd name="T2" fmla="*/ 1868 w 2140"/>
                <a:gd name="T3" fmla="*/ 545 h 2144"/>
                <a:gd name="T4" fmla="*/ 1584 w 2140"/>
                <a:gd name="T5" fmla="*/ 406 h 2144"/>
                <a:gd name="T6" fmla="*/ 1243 w 2140"/>
                <a:gd name="T7" fmla="*/ 289 h 2144"/>
                <a:gd name="T8" fmla="*/ 680 w 2140"/>
                <a:gd name="T9" fmla="*/ 56 h 2144"/>
                <a:gd name="T10" fmla="*/ 560 w 2140"/>
                <a:gd name="T11" fmla="*/ 136 h 2144"/>
                <a:gd name="T12" fmla="*/ 431 w 2140"/>
                <a:gd name="T13" fmla="*/ 679 h 2144"/>
                <a:gd name="T14" fmla="*/ 287 w 2140"/>
                <a:gd name="T15" fmla="*/ 772 h 2144"/>
                <a:gd name="T16" fmla="*/ 161 w 2140"/>
                <a:gd name="T17" fmla="*/ 848 h 2144"/>
                <a:gd name="T18" fmla="*/ 22 w 2140"/>
                <a:gd name="T19" fmla="*/ 1127 h 2144"/>
                <a:gd name="T20" fmla="*/ 11 w 2140"/>
                <a:gd name="T21" fmla="*/ 1195 h 2144"/>
                <a:gd name="T22" fmla="*/ 175 w 2140"/>
                <a:gd name="T23" fmla="*/ 1397 h 2144"/>
                <a:gd name="T24" fmla="*/ 341 w 2140"/>
                <a:gd name="T25" fmla="*/ 1681 h 2144"/>
                <a:gd name="T26" fmla="*/ 303 w 2140"/>
                <a:gd name="T27" fmla="*/ 1870 h 2144"/>
                <a:gd name="T28" fmla="*/ 295 w 2140"/>
                <a:gd name="T29" fmla="*/ 1955 h 2144"/>
                <a:gd name="T30" fmla="*/ 426 w 2140"/>
                <a:gd name="T31" fmla="*/ 1968 h 2144"/>
                <a:gd name="T32" fmla="*/ 524 w 2140"/>
                <a:gd name="T33" fmla="*/ 1965 h 2144"/>
                <a:gd name="T34" fmla="*/ 737 w 2140"/>
                <a:gd name="T35" fmla="*/ 1941 h 2144"/>
                <a:gd name="T36" fmla="*/ 1005 w 2140"/>
                <a:gd name="T37" fmla="*/ 1914 h 2144"/>
                <a:gd name="T38" fmla="*/ 1273 w 2140"/>
                <a:gd name="T39" fmla="*/ 2004 h 2144"/>
                <a:gd name="T40" fmla="*/ 1341 w 2140"/>
                <a:gd name="T41" fmla="*/ 2053 h 2144"/>
                <a:gd name="T42" fmla="*/ 1494 w 2140"/>
                <a:gd name="T43" fmla="*/ 2066 h 2144"/>
                <a:gd name="T44" fmla="*/ 1518 w 2140"/>
                <a:gd name="T45" fmla="*/ 2012 h 2144"/>
                <a:gd name="T46" fmla="*/ 1628 w 2140"/>
                <a:gd name="T47" fmla="*/ 1873 h 2144"/>
                <a:gd name="T48" fmla="*/ 1849 w 2140"/>
                <a:gd name="T49" fmla="*/ 1613 h 2144"/>
                <a:gd name="T50" fmla="*/ 1901 w 2140"/>
                <a:gd name="T51" fmla="*/ 1561 h 2144"/>
                <a:gd name="T52" fmla="*/ 1988 w 2140"/>
                <a:gd name="T53" fmla="*/ 1460 h 2144"/>
                <a:gd name="T54" fmla="*/ 2016 w 2140"/>
                <a:gd name="T55" fmla="*/ 1239 h 2144"/>
                <a:gd name="T56" fmla="*/ 2084 w 2140"/>
                <a:gd name="T57" fmla="*/ 1020 h 2144"/>
                <a:gd name="T58" fmla="*/ 2139 w 2140"/>
                <a:gd name="T59" fmla="*/ 676 h 2144"/>
                <a:gd name="T60" fmla="*/ 2111 w 2140"/>
                <a:gd name="T61" fmla="*/ 655 h 2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40" h="2144">
                  <a:moveTo>
                    <a:pt x="2111" y="655"/>
                  </a:moveTo>
                  <a:cubicBezTo>
                    <a:pt x="2013" y="657"/>
                    <a:pt x="1953" y="575"/>
                    <a:pt x="1868" y="545"/>
                  </a:cubicBezTo>
                  <a:cubicBezTo>
                    <a:pt x="1767" y="513"/>
                    <a:pt x="1677" y="444"/>
                    <a:pt x="1584" y="406"/>
                  </a:cubicBezTo>
                  <a:cubicBezTo>
                    <a:pt x="1478" y="362"/>
                    <a:pt x="1355" y="338"/>
                    <a:pt x="1243" y="289"/>
                  </a:cubicBezTo>
                  <a:cubicBezTo>
                    <a:pt x="1057" y="207"/>
                    <a:pt x="866" y="138"/>
                    <a:pt x="680" y="56"/>
                  </a:cubicBezTo>
                  <a:cubicBezTo>
                    <a:pt x="552" y="0"/>
                    <a:pt x="576" y="43"/>
                    <a:pt x="560" y="136"/>
                  </a:cubicBezTo>
                  <a:cubicBezTo>
                    <a:pt x="524" y="319"/>
                    <a:pt x="554" y="515"/>
                    <a:pt x="431" y="679"/>
                  </a:cubicBezTo>
                  <a:cubicBezTo>
                    <a:pt x="393" y="731"/>
                    <a:pt x="360" y="783"/>
                    <a:pt x="287" y="772"/>
                  </a:cubicBezTo>
                  <a:cubicBezTo>
                    <a:pt x="221" y="761"/>
                    <a:pt x="186" y="805"/>
                    <a:pt x="161" y="848"/>
                  </a:cubicBezTo>
                  <a:cubicBezTo>
                    <a:pt x="109" y="939"/>
                    <a:pt x="98" y="1048"/>
                    <a:pt x="22" y="1127"/>
                  </a:cubicBezTo>
                  <a:cubicBezTo>
                    <a:pt x="5" y="1143"/>
                    <a:pt x="0" y="1173"/>
                    <a:pt x="11" y="1195"/>
                  </a:cubicBezTo>
                  <a:cubicBezTo>
                    <a:pt x="49" y="1274"/>
                    <a:pt x="150" y="1305"/>
                    <a:pt x="175" y="1397"/>
                  </a:cubicBezTo>
                  <a:cubicBezTo>
                    <a:pt x="341" y="1427"/>
                    <a:pt x="246" y="1610"/>
                    <a:pt x="341" y="1681"/>
                  </a:cubicBezTo>
                  <a:cubicBezTo>
                    <a:pt x="300" y="1739"/>
                    <a:pt x="322" y="1807"/>
                    <a:pt x="303" y="1870"/>
                  </a:cubicBezTo>
                  <a:cubicBezTo>
                    <a:pt x="295" y="1897"/>
                    <a:pt x="257" y="1939"/>
                    <a:pt x="295" y="1955"/>
                  </a:cubicBezTo>
                  <a:cubicBezTo>
                    <a:pt x="333" y="1972"/>
                    <a:pt x="379" y="2009"/>
                    <a:pt x="426" y="1968"/>
                  </a:cubicBezTo>
                  <a:cubicBezTo>
                    <a:pt x="459" y="1938"/>
                    <a:pt x="491" y="1949"/>
                    <a:pt x="524" y="1965"/>
                  </a:cubicBezTo>
                  <a:cubicBezTo>
                    <a:pt x="601" y="2001"/>
                    <a:pt x="669" y="1993"/>
                    <a:pt x="737" y="1941"/>
                  </a:cubicBezTo>
                  <a:cubicBezTo>
                    <a:pt x="819" y="1878"/>
                    <a:pt x="904" y="1864"/>
                    <a:pt x="1005" y="1914"/>
                  </a:cubicBezTo>
                  <a:cubicBezTo>
                    <a:pt x="1090" y="1952"/>
                    <a:pt x="1169" y="2020"/>
                    <a:pt x="1273" y="2004"/>
                  </a:cubicBezTo>
                  <a:cubicBezTo>
                    <a:pt x="1308" y="1998"/>
                    <a:pt x="1327" y="2028"/>
                    <a:pt x="1341" y="2053"/>
                  </a:cubicBezTo>
                  <a:cubicBezTo>
                    <a:pt x="1385" y="2143"/>
                    <a:pt x="1445" y="2026"/>
                    <a:pt x="1494" y="2066"/>
                  </a:cubicBezTo>
                  <a:cubicBezTo>
                    <a:pt x="1505" y="2075"/>
                    <a:pt x="1521" y="2028"/>
                    <a:pt x="1518" y="2012"/>
                  </a:cubicBezTo>
                  <a:cubicBezTo>
                    <a:pt x="1513" y="1930"/>
                    <a:pt x="1568" y="1905"/>
                    <a:pt x="1628" y="1873"/>
                  </a:cubicBezTo>
                  <a:cubicBezTo>
                    <a:pt x="1737" y="1818"/>
                    <a:pt x="1844" y="1761"/>
                    <a:pt x="1849" y="1613"/>
                  </a:cubicBezTo>
                  <a:cubicBezTo>
                    <a:pt x="1849" y="1589"/>
                    <a:pt x="1868" y="1556"/>
                    <a:pt x="1901" y="1561"/>
                  </a:cubicBezTo>
                  <a:cubicBezTo>
                    <a:pt x="1988" y="1575"/>
                    <a:pt x="1986" y="1518"/>
                    <a:pt x="1988" y="1460"/>
                  </a:cubicBezTo>
                  <a:cubicBezTo>
                    <a:pt x="1994" y="1384"/>
                    <a:pt x="1975" y="1280"/>
                    <a:pt x="2016" y="1239"/>
                  </a:cubicBezTo>
                  <a:cubicBezTo>
                    <a:pt x="2087" y="1171"/>
                    <a:pt x="2068" y="1094"/>
                    <a:pt x="2084" y="1020"/>
                  </a:cubicBezTo>
                  <a:cubicBezTo>
                    <a:pt x="2106" y="906"/>
                    <a:pt x="2095" y="791"/>
                    <a:pt x="2139" y="676"/>
                  </a:cubicBezTo>
                  <a:cubicBezTo>
                    <a:pt x="2139" y="668"/>
                    <a:pt x="2125" y="655"/>
                    <a:pt x="2111" y="65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 name="Freeform 63"/>
            <p:cNvSpPr>
              <a:spLocks noChangeArrowheads="1"/>
            </p:cNvSpPr>
            <p:nvPr/>
          </p:nvSpPr>
          <p:spPr bwMode="auto">
            <a:xfrm>
              <a:off x="5349875" y="1512888"/>
              <a:ext cx="777875" cy="803275"/>
            </a:xfrm>
            <a:custGeom>
              <a:avLst/>
              <a:gdLst>
                <a:gd name="T0" fmla="*/ 1850 w 2162"/>
                <a:gd name="T1" fmla="*/ 1877 h 2231"/>
                <a:gd name="T2" fmla="*/ 1929 w 2162"/>
                <a:gd name="T3" fmla="*/ 1727 h 2231"/>
                <a:gd name="T4" fmla="*/ 1961 w 2162"/>
                <a:gd name="T5" fmla="*/ 1678 h 2231"/>
                <a:gd name="T6" fmla="*/ 1997 w 2162"/>
                <a:gd name="T7" fmla="*/ 1591 h 2231"/>
                <a:gd name="T8" fmla="*/ 2052 w 2162"/>
                <a:gd name="T9" fmla="*/ 1125 h 2231"/>
                <a:gd name="T10" fmla="*/ 2106 w 2162"/>
                <a:gd name="T11" fmla="*/ 953 h 2231"/>
                <a:gd name="T12" fmla="*/ 2158 w 2162"/>
                <a:gd name="T13" fmla="*/ 822 h 2231"/>
                <a:gd name="T14" fmla="*/ 2125 w 2162"/>
                <a:gd name="T15" fmla="*/ 680 h 2231"/>
                <a:gd name="T16" fmla="*/ 1893 w 2162"/>
                <a:gd name="T17" fmla="*/ 650 h 2231"/>
                <a:gd name="T18" fmla="*/ 1759 w 2162"/>
                <a:gd name="T19" fmla="*/ 636 h 2231"/>
                <a:gd name="T20" fmla="*/ 1661 w 2162"/>
                <a:gd name="T21" fmla="*/ 600 h 2231"/>
                <a:gd name="T22" fmla="*/ 1246 w 2162"/>
                <a:gd name="T23" fmla="*/ 365 h 2231"/>
                <a:gd name="T24" fmla="*/ 1093 w 2162"/>
                <a:gd name="T25" fmla="*/ 240 h 2231"/>
                <a:gd name="T26" fmla="*/ 831 w 2162"/>
                <a:gd name="T27" fmla="*/ 51 h 2231"/>
                <a:gd name="T28" fmla="*/ 738 w 2162"/>
                <a:gd name="T29" fmla="*/ 87 h 2231"/>
                <a:gd name="T30" fmla="*/ 620 w 2162"/>
                <a:gd name="T31" fmla="*/ 147 h 2231"/>
                <a:gd name="T32" fmla="*/ 579 w 2162"/>
                <a:gd name="T33" fmla="*/ 169 h 2231"/>
                <a:gd name="T34" fmla="*/ 476 w 2162"/>
                <a:gd name="T35" fmla="*/ 325 h 2231"/>
                <a:gd name="T36" fmla="*/ 391 w 2162"/>
                <a:gd name="T37" fmla="*/ 483 h 2231"/>
                <a:gd name="T38" fmla="*/ 361 w 2162"/>
                <a:gd name="T39" fmla="*/ 589 h 2231"/>
                <a:gd name="T40" fmla="*/ 347 w 2162"/>
                <a:gd name="T41" fmla="*/ 644 h 2231"/>
                <a:gd name="T42" fmla="*/ 342 w 2162"/>
                <a:gd name="T43" fmla="*/ 770 h 2231"/>
                <a:gd name="T44" fmla="*/ 325 w 2162"/>
                <a:gd name="T45" fmla="*/ 846 h 2231"/>
                <a:gd name="T46" fmla="*/ 421 w 2162"/>
                <a:gd name="T47" fmla="*/ 1133 h 2231"/>
                <a:gd name="T48" fmla="*/ 415 w 2162"/>
                <a:gd name="T49" fmla="*/ 1206 h 2231"/>
                <a:gd name="T50" fmla="*/ 374 w 2162"/>
                <a:gd name="T51" fmla="*/ 1416 h 2231"/>
                <a:gd name="T52" fmla="*/ 336 w 2162"/>
                <a:gd name="T53" fmla="*/ 1495 h 2231"/>
                <a:gd name="T54" fmla="*/ 142 w 2162"/>
                <a:gd name="T55" fmla="*/ 1613 h 2231"/>
                <a:gd name="T56" fmla="*/ 126 w 2162"/>
                <a:gd name="T57" fmla="*/ 1618 h 2231"/>
                <a:gd name="T58" fmla="*/ 28 w 2162"/>
                <a:gd name="T59" fmla="*/ 1725 h 2231"/>
                <a:gd name="T60" fmla="*/ 112 w 2162"/>
                <a:gd name="T61" fmla="*/ 1864 h 2231"/>
                <a:gd name="T62" fmla="*/ 189 w 2162"/>
                <a:gd name="T63" fmla="*/ 1867 h 2231"/>
                <a:gd name="T64" fmla="*/ 287 w 2162"/>
                <a:gd name="T65" fmla="*/ 1842 h 2231"/>
                <a:gd name="T66" fmla="*/ 588 w 2162"/>
                <a:gd name="T67" fmla="*/ 1872 h 2231"/>
                <a:gd name="T68" fmla="*/ 787 w 2162"/>
                <a:gd name="T69" fmla="*/ 2003 h 2231"/>
                <a:gd name="T70" fmla="*/ 1022 w 2162"/>
                <a:gd name="T71" fmla="*/ 2126 h 2231"/>
                <a:gd name="T72" fmla="*/ 1175 w 2162"/>
                <a:gd name="T73" fmla="*/ 2194 h 2231"/>
                <a:gd name="T74" fmla="*/ 1219 w 2162"/>
                <a:gd name="T75" fmla="*/ 2211 h 2231"/>
                <a:gd name="T76" fmla="*/ 1331 w 2162"/>
                <a:gd name="T77" fmla="*/ 2088 h 2231"/>
                <a:gd name="T78" fmla="*/ 1609 w 2162"/>
                <a:gd name="T79" fmla="*/ 2082 h 2231"/>
                <a:gd name="T80" fmla="*/ 1759 w 2162"/>
                <a:gd name="T81" fmla="*/ 2162 h 2231"/>
                <a:gd name="T82" fmla="*/ 1850 w 2162"/>
                <a:gd name="T83" fmla="*/ 1877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2" h="2231">
                  <a:moveTo>
                    <a:pt x="1850" y="1877"/>
                  </a:moveTo>
                  <a:cubicBezTo>
                    <a:pt x="1896" y="1850"/>
                    <a:pt x="1948" y="1804"/>
                    <a:pt x="1929" y="1727"/>
                  </a:cubicBezTo>
                  <a:cubicBezTo>
                    <a:pt x="1923" y="1708"/>
                    <a:pt x="1948" y="1692"/>
                    <a:pt x="1961" y="1678"/>
                  </a:cubicBezTo>
                  <a:cubicBezTo>
                    <a:pt x="1983" y="1654"/>
                    <a:pt x="2000" y="1624"/>
                    <a:pt x="1997" y="1591"/>
                  </a:cubicBezTo>
                  <a:cubicBezTo>
                    <a:pt x="1983" y="1432"/>
                    <a:pt x="2057" y="1285"/>
                    <a:pt x="2052" y="1125"/>
                  </a:cubicBezTo>
                  <a:cubicBezTo>
                    <a:pt x="2049" y="1067"/>
                    <a:pt x="2057" y="991"/>
                    <a:pt x="2106" y="953"/>
                  </a:cubicBezTo>
                  <a:cubicBezTo>
                    <a:pt x="2155" y="914"/>
                    <a:pt x="2161" y="852"/>
                    <a:pt x="2158" y="822"/>
                  </a:cubicBezTo>
                  <a:cubicBezTo>
                    <a:pt x="2153" y="775"/>
                    <a:pt x="2158" y="685"/>
                    <a:pt x="2125" y="680"/>
                  </a:cubicBezTo>
                  <a:cubicBezTo>
                    <a:pt x="2049" y="666"/>
                    <a:pt x="1975" y="622"/>
                    <a:pt x="1893" y="650"/>
                  </a:cubicBezTo>
                  <a:cubicBezTo>
                    <a:pt x="1847" y="666"/>
                    <a:pt x="1798" y="666"/>
                    <a:pt x="1759" y="636"/>
                  </a:cubicBezTo>
                  <a:cubicBezTo>
                    <a:pt x="1729" y="614"/>
                    <a:pt x="1699" y="606"/>
                    <a:pt x="1661" y="600"/>
                  </a:cubicBezTo>
                  <a:cubicBezTo>
                    <a:pt x="1494" y="576"/>
                    <a:pt x="1380" y="450"/>
                    <a:pt x="1246" y="365"/>
                  </a:cubicBezTo>
                  <a:cubicBezTo>
                    <a:pt x="1194" y="333"/>
                    <a:pt x="1148" y="278"/>
                    <a:pt x="1093" y="240"/>
                  </a:cubicBezTo>
                  <a:cubicBezTo>
                    <a:pt x="1003" y="180"/>
                    <a:pt x="913" y="120"/>
                    <a:pt x="831" y="51"/>
                  </a:cubicBezTo>
                  <a:cubicBezTo>
                    <a:pt x="768" y="0"/>
                    <a:pt x="749" y="21"/>
                    <a:pt x="738" y="87"/>
                  </a:cubicBezTo>
                  <a:cubicBezTo>
                    <a:pt x="727" y="163"/>
                    <a:pt x="702" y="210"/>
                    <a:pt x="620" y="147"/>
                  </a:cubicBezTo>
                  <a:cubicBezTo>
                    <a:pt x="593" y="125"/>
                    <a:pt x="574" y="152"/>
                    <a:pt x="579" y="169"/>
                  </a:cubicBezTo>
                  <a:cubicBezTo>
                    <a:pt x="612" y="267"/>
                    <a:pt x="536" y="289"/>
                    <a:pt x="476" y="325"/>
                  </a:cubicBezTo>
                  <a:cubicBezTo>
                    <a:pt x="418" y="360"/>
                    <a:pt x="364" y="398"/>
                    <a:pt x="391" y="483"/>
                  </a:cubicBezTo>
                  <a:cubicBezTo>
                    <a:pt x="402" y="521"/>
                    <a:pt x="383" y="557"/>
                    <a:pt x="361" y="589"/>
                  </a:cubicBezTo>
                  <a:cubicBezTo>
                    <a:pt x="350" y="606"/>
                    <a:pt x="331" y="622"/>
                    <a:pt x="347" y="644"/>
                  </a:cubicBezTo>
                  <a:cubicBezTo>
                    <a:pt x="380" y="688"/>
                    <a:pt x="353" y="729"/>
                    <a:pt x="342" y="770"/>
                  </a:cubicBezTo>
                  <a:cubicBezTo>
                    <a:pt x="334" y="794"/>
                    <a:pt x="309" y="824"/>
                    <a:pt x="325" y="846"/>
                  </a:cubicBezTo>
                  <a:cubicBezTo>
                    <a:pt x="396" y="928"/>
                    <a:pt x="323" y="1056"/>
                    <a:pt x="421" y="1133"/>
                  </a:cubicBezTo>
                  <a:cubicBezTo>
                    <a:pt x="440" y="1147"/>
                    <a:pt x="435" y="1188"/>
                    <a:pt x="415" y="1206"/>
                  </a:cubicBezTo>
                  <a:cubicBezTo>
                    <a:pt x="364" y="1268"/>
                    <a:pt x="374" y="1342"/>
                    <a:pt x="374" y="1416"/>
                  </a:cubicBezTo>
                  <a:cubicBezTo>
                    <a:pt x="374" y="1451"/>
                    <a:pt x="364" y="1501"/>
                    <a:pt x="336" y="1495"/>
                  </a:cubicBezTo>
                  <a:cubicBezTo>
                    <a:pt x="227" y="1471"/>
                    <a:pt x="172" y="1517"/>
                    <a:pt x="142" y="1613"/>
                  </a:cubicBezTo>
                  <a:cubicBezTo>
                    <a:pt x="142" y="1615"/>
                    <a:pt x="131" y="1615"/>
                    <a:pt x="126" y="1618"/>
                  </a:cubicBezTo>
                  <a:cubicBezTo>
                    <a:pt x="79" y="1640"/>
                    <a:pt x="49" y="1692"/>
                    <a:pt x="28" y="1725"/>
                  </a:cubicBezTo>
                  <a:cubicBezTo>
                    <a:pt x="0" y="1771"/>
                    <a:pt x="77" y="1820"/>
                    <a:pt x="112" y="1864"/>
                  </a:cubicBezTo>
                  <a:cubicBezTo>
                    <a:pt x="131" y="1888"/>
                    <a:pt x="156" y="1910"/>
                    <a:pt x="189" y="1867"/>
                  </a:cubicBezTo>
                  <a:cubicBezTo>
                    <a:pt x="211" y="1839"/>
                    <a:pt x="252" y="1839"/>
                    <a:pt x="287" y="1842"/>
                  </a:cubicBezTo>
                  <a:cubicBezTo>
                    <a:pt x="388" y="1847"/>
                    <a:pt x="489" y="1848"/>
                    <a:pt x="588" y="1872"/>
                  </a:cubicBezTo>
                  <a:cubicBezTo>
                    <a:pt x="664" y="1892"/>
                    <a:pt x="749" y="1902"/>
                    <a:pt x="787" y="2003"/>
                  </a:cubicBezTo>
                  <a:cubicBezTo>
                    <a:pt x="817" y="2085"/>
                    <a:pt x="967" y="2156"/>
                    <a:pt x="1022" y="2126"/>
                  </a:cubicBezTo>
                  <a:cubicBezTo>
                    <a:pt x="1112" y="2077"/>
                    <a:pt x="1156" y="2107"/>
                    <a:pt x="1175" y="2194"/>
                  </a:cubicBezTo>
                  <a:cubicBezTo>
                    <a:pt x="1183" y="2230"/>
                    <a:pt x="1219" y="2230"/>
                    <a:pt x="1219" y="2211"/>
                  </a:cubicBezTo>
                  <a:cubicBezTo>
                    <a:pt x="1221" y="2131"/>
                    <a:pt x="1290" y="2123"/>
                    <a:pt x="1331" y="2088"/>
                  </a:cubicBezTo>
                  <a:cubicBezTo>
                    <a:pt x="1402" y="2030"/>
                    <a:pt x="1541" y="2025"/>
                    <a:pt x="1609" y="2082"/>
                  </a:cubicBezTo>
                  <a:cubicBezTo>
                    <a:pt x="1653" y="2115"/>
                    <a:pt x="1707" y="2129"/>
                    <a:pt x="1759" y="2162"/>
                  </a:cubicBezTo>
                  <a:cubicBezTo>
                    <a:pt x="1762" y="2050"/>
                    <a:pt x="1729" y="1946"/>
                    <a:pt x="1850" y="187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 name="Freeform 64"/>
            <p:cNvSpPr>
              <a:spLocks noChangeArrowheads="1"/>
            </p:cNvSpPr>
            <p:nvPr/>
          </p:nvSpPr>
          <p:spPr bwMode="auto">
            <a:xfrm>
              <a:off x="5902325" y="2830513"/>
              <a:ext cx="652463" cy="631825"/>
            </a:xfrm>
            <a:custGeom>
              <a:avLst/>
              <a:gdLst>
                <a:gd name="T0" fmla="*/ 907 w 1811"/>
                <a:gd name="T1" fmla="*/ 1751 h 1757"/>
                <a:gd name="T2" fmla="*/ 1722 w 1811"/>
                <a:gd name="T3" fmla="*/ 1754 h 1757"/>
                <a:gd name="T4" fmla="*/ 1796 w 1811"/>
                <a:gd name="T5" fmla="*/ 1685 h 1757"/>
                <a:gd name="T6" fmla="*/ 1799 w 1811"/>
                <a:gd name="T7" fmla="*/ 956 h 1757"/>
                <a:gd name="T8" fmla="*/ 1676 w 1811"/>
                <a:gd name="T9" fmla="*/ 492 h 1757"/>
                <a:gd name="T10" fmla="*/ 1452 w 1811"/>
                <a:gd name="T11" fmla="*/ 290 h 1757"/>
                <a:gd name="T12" fmla="*/ 1269 w 1811"/>
                <a:gd name="T13" fmla="*/ 230 h 1757"/>
                <a:gd name="T14" fmla="*/ 1220 w 1811"/>
                <a:gd name="T15" fmla="*/ 197 h 1757"/>
                <a:gd name="T16" fmla="*/ 704 w 1811"/>
                <a:gd name="T17" fmla="*/ 3 h 1757"/>
                <a:gd name="T18" fmla="*/ 669 w 1811"/>
                <a:gd name="T19" fmla="*/ 22 h 1757"/>
                <a:gd name="T20" fmla="*/ 486 w 1811"/>
                <a:gd name="T21" fmla="*/ 126 h 1757"/>
                <a:gd name="T22" fmla="*/ 428 w 1811"/>
                <a:gd name="T23" fmla="*/ 118 h 1757"/>
                <a:gd name="T24" fmla="*/ 325 w 1811"/>
                <a:gd name="T25" fmla="*/ 175 h 1757"/>
                <a:gd name="T26" fmla="*/ 308 w 1811"/>
                <a:gd name="T27" fmla="*/ 216 h 1757"/>
                <a:gd name="T28" fmla="*/ 229 w 1811"/>
                <a:gd name="T29" fmla="*/ 350 h 1757"/>
                <a:gd name="T30" fmla="*/ 120 w 1811"/>
                <a:gd name="T31" fmla="*/ 615 h 1757"/>
                <a:gd name="T32" fmla="*/ 120 w 1811"/>
                <a:gd name="T33" fmla="*/ 647 h 1757"/>
                <a:gd name="T34" fmla="*/ 95 w 1811"/>
                <a:gd name="T35" fmla="*/ 888 h 1757"/>
                <a:gd name="T36" fmla="*/ 71 w 1811"/>
                <a:gd name="T37" fmla="*/ 923 h 1757"/>
                <a:gd name="T38" fmla="*/ 32 w 1811"/>
                <a:gd name="T39" fmla="*/ 1035 h 1757"/>
                <a:gd name="T40" fmla="*/ 43 w 1811"/>
                <a:gd name="T41" fmla="*/ 1095 h 1757"/>
                <a:gd name="T42" fmla="*/ 13 w 1811"/>
                <a:gd name="T43" fmla="*/ 1680 h 1757"/>
                <a:gd name="T44" fmla="*/ 87 w 1811"/>
                <a:gd name="T45" fmla="*/ 1756 h 1757"/>
                <a:gd name="T46" fmla="*/ 907 w 1811"/>
                <a:gd name="T47" fmla="*/ 1745 h 1757"/>
                <a:gd name="T48" fmla="*/ 907 w 1811"/>
                <a:gd name="T49" fmla="*/ 1751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1" h="1757">
                  <a:moveTo>
                    <a:pt x="907" y="1751"/>
                  </a:moveTo>
                  <a:cubicBezTo>
                    <a:pt x="1179" y="1751"/>
                    <a:pt x="1449" y="1745"/>
                    <a:pt x="1722" y="1754"/>
                  </a:cubicBezTo>
                  <a:cubicBezTo>
                    <a:pt x="1788" y="1756"/>
                    <a:pt x="1796" y="1740"/>
                    <a:pt x="1796" y="1685"/>
                  </a:cubicBezTo>
                  <a:cubicBezTo>
                    <a:pt x="1793" y="1442"/>
                    <a:pt x="1785" y="1199"/>
                    <a:pt x="1799" y="956"/>
                  </a:cubicBezTo>
                  <a:cubicBezTo>
                    <a:pt x="1810" y="781"/>
                    <a:pt x="1758" y="636"/>
                    <a:pt x="1676" y="492"/>
                  </a:cubicBezTo>
                  <a:cubicBezTo>
                    <a:pt x="1624" y="396"/>
                    <a:pt x="1561" y="325"/>
                    <a:pt x="1452" y="290"/>
                  </a:cubicBezTo>
                  <a:cubicBezTo>
                    <a:pt x="1392" y="271"/>
                    <a:pt x="1340" y="221"/>
                    <a:pt x="1269" y="230"/>
                  </a:cubicBezTo>
                  <a:cubicBezTo>
                    <a:pt x="1252" y="232"/>
                    <a:pt x="1231" y="213"/>
                    <a:pt x="1220" y="197"/>
                  </a:cubicBezTo>
                  <a:cubicBezTo>
                    <a:pt x="1090" y="22"/>
                    <a:pt x="885" y="47"/>
                    <a:pt x="704" y="3"/>
                  </a:cubicBezTo>
                  <a:cubicBezTo>
                    <a:pt x="688" y="0"/>
                    <a:pt x="680" y="17"/>
                    <a:pt x="669" y="22"/>
                  </a:cubicBezTo>
                  <a:cubicBezTo>
                    <a:pt x="609" y="55"/>
                    <a:pt x="532" y="60"/>
                    <a:pt x="486" y="126"/>
                  </a:cubicBezTo>
                  <a:cubicBezTo>
                    <a:pt x="478" y="139"/>
                    <a:pt x="448" y="126"/>
                    <a:pt x="428" y="118"/>
                  </a:cubicBezTo>
                  <a:cubicBezTo>
                    <a:pt x="371" y="90"/>
                    <a:pt x="297" y="44"/>
                    <a:pt x="325" y="175"/>
                  </a:cubicBezTo>
                  <a:cubicBezTo>
                    <a:pt x="327" y="186"/>
                    <a:pt x="311" y="202"/>
                    <a:pt x="308" y="216"/>
                  </a:cubicBezTo>
                  <a:cubicBezTo>
                    <a:pt x="300" y="271"/>
                    <a:pt x="248" y="303"/>
                    <a:pt x="229" y="350"/>
                  </a:cubicBezTo>
                  <a:cubicBezTo>
                    <a:pt x="191" y="437"/>
                    <a:pt x="202" y="546"/>
                    <a:pt x="120" y="615"/>
                  </a:cubicBezTo>
                  <a:cubicBezTo>
                    <a:pt x="114" y="620"/>
                    <a:pt x="117" y="636"/>
                    <a:pt x="120" y="647"/>
                  </a:cubicBezTo>
                  <a:cubicBezTo>
                    <a:pt x="147" y="729"/>
                    <a:pt x="41" y="800"/>
                    <a:pt x="95" y="888"/>
                  </a:cubicBezTo>
                  <a:cubicBezTo>
                    <a:pt x="98" y="893"/>
                    <a:pt x="82" y="921"/>
                    <a:pt x="71" y="923"/>
                  </a:cubicBezTo>
                  <a:cubicBezTo>
                    <a:pt x="0" y="942"/>
                    <a:pt x="30" y="994"/>
                    <a:pt x="32" y="1035"/>
                  </a:cubicBezTo>
                  <a:cubicBezTo>
                    <a:pt x="32" y="1054"/>
                    <a:pt x="46" y="1076"/>
                    <a:pt x="43" y="1095"/>
                  </a:cubicBezTo>
                  <a:cubicBezTo>
                    <a:pt x="13" y="1289"/>
                    <a:pt x="24" y="1483"/>
                    <a:pt x="13" y="1680"/>
                  </a:cubicBezTo>
                  <a:cubicBezTo>
                    <a:pt x="11" y="1737"/>
                    <a:pt x="30" y="1756"/>
                    <a:pt x="87" y="1756"/>
                  </a:cubicBezTo>
                  <a:cubicBezTo>
                    <a:pt x="363" y="1745"/>
                    <a:pt x="633" y="1745"/>
                    <a:pt x="907" y="1745"/>
                  </a:cubicBezTo>
                  <a:lnTo>
                    <a:pt x="907" y="1751"/>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 name="Freeform 65"/>
            <p:cNvSpPr>
              <a:spLocks noChangeArrowheads="1"/>
            </p:cNvSpPr>
            <p:nvPr/>
          </p:nvSpPr>
          <p:spPr bwMode="auto">
            <a:xfrm>
              <a:off x="4606925" y="1581150"/>
              <a:ext cx="846138" cy="593725"/>
            </a:xfrm>
            <a:custGeom>
              <a:avLst/>
              <a:gdLst>
                <a:gd name="T0" fmla="*/ 1929 w 2350"/>
                <a:gd name="T1" fmla="*/ 1621 h 1650"/>
                <a:gd name="T2" fmla="*/ 1975 w 2350"/>
                <a:gd name="T3" fmla="*/ 1583 h 1650"/>
                <a:gd name="T4" fmla="*/ 2087 w 2350"/>
                <a:gd name="T5" fmla="*/ 1340 h 1650"/>
                <a:gd name="T6" fmla="*/ 2125 w 2350"/>
                <a:gd name="T7" fmla="*/ 1283 h 1650"/>
                <a:gd name="T8" fmla="*/ 2213 w 2350"/>
                <a:gd name="T9" fmla="*/ 1201 h 1650"/>
                <a:gd name="T10" fmla="*/ 2281 w 2350"/>
                <a:gd name="T11" fmla="*/ 1086 h 1650"/>
                <a:gd name="T12" fmla="*/ 2314 w 2350"/>
                <a:gd name="T13" fmla="*/ 1009 h 1650"/>
                <a:gd name="T14" fmla="*/ 2347 w 2350"/>
                <a:gd name="T15" fmla="*/ 972 h 1650"/>
                <a:gd name="T16" fmla="*/ 2303 w 2350"/>
                <a:gd name="T17" fmla="*/ 740 h 1650"/>
                <a:gd name="T18" fmla="*/ 2303 w 2350"/>
                <a:gd name="T19" fmla="*/ 565 h 1650"/>
                <a:gd name="T20" fmla="*/ 2232 w 2350"/>
                <a:gd name="T21" fmla="*/ 391 h 1650"/>
                <a:gd name="T22" fmla="*/ 1765 w 2350"/>
                <a:gd name="T23" fmla="*/ 134 h 1650"/>
                <a:gd name="T24" fmla="*/ 1609 w 2350"/>
                <a:gd name="T25" fmla="*/ 76 h 1650"/>
                <a:gd name="T26" fmla="*/ 1235 w 2350"/>
                <a:gd name="T27" fmla="*/ 19 h 1650"/>
                <a:gd name="T28" fmla="*/ 1041 w 2350"/>
                <a:gd name="T29" fmla="*/ 66 h 1650"/>
                <a:gd name="T30" fmla="*/ 760 w 2350"/>
                <a:gd name="T31" fmla="*/ 281 h 1650"/>
                <a:gd name="T32" fmla="*/ 601 w 2350"/>
                <a:gd name="T33" fmla="*/ 227 h 1650"/>
                <a:gd name="T34" fmla="*/ 571 w 2350"/>
                <a:gd name="T35" fmla="*/ 71 h 1650"/>
                <a:gd name="T36" fmla="*/ 547 w 2350"/>
                <a:gd name="T37" fmla="*/ 30 h 1650"/>
                <a:gd name="T38" fmla="*/ 170 w 2350"/>
                <a:gd name="T39" fmla="*/ 5 h 1650"/>
                <a:gd name="T40" fmla="*/ 120 w 2350"/>
                <a:gd name="T41" fmla="*/ 46 h 1650"/>
                <a:gd name="T42" fmla="*/ 55 w 2350"/>
                <a:gd name="T43" fmla="*/ 418 h 1650"/>
                <a:gd name="T44" fmla="*/ 8 w 2350"/>
                <a:gd name="T45" fmla="*/ 827 h 1650"/>
                <a:gd name="T46" fmla="*/ 77 w 2350"/>
                <a:gd name="T47" fmla="*/ 939 h 1650"/>
                <a:gd name="T48" fmla="*/ 803 w 2350"/>
                <a:gd name="T49" fmla="*/ 1239 h 1650"/>
                <a:gd name="T50" fmla="*/ 951 w 2350"/>
                <a:gd name="T51" fmla="*/ 1250 h 1650"/>
                <a:gd name="T52" fmla="*/ 1128 w 2350"/>
                <a:gd name="T53" fmla="*/ 1274 h 1650"/>
                <a:gd name="T54" fmla="*/ 1150 w 2350"/>
                <a:gd name="T55" fmla="*/ 1359 h 1650"/>
                <a:gd name="T56" fmla="*/ 1191 w 2350"/>
                <a:gd name="T57" fmla="*/ 1395 h 1650"/>
                <a:gd name="T58" fmla="*/ 1554 w 2350"/>
                <a:gd name="T59" fmla="*/ 1545 h 1650"/>
                <a:gd name="T60" fmla="*/ 1792 w 2350"/>
                <a:gd name="T61" fmla="*/ 1621 h 1650"/>
                <a:gd name="T62" fmla="*/ 1929 w 2350"/>
                <a:gd name="T63" fmla="*/ 1621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50" h="1650">
                  <a:moveTo>
                    <a:pt x="1929" y="1621"/>
                  </a:moveTo>
                  <a:cubicBezTo>
                    <a:pt x="1956" y="1621"/>
                    <a:pt x="1975" y="1616"/>
                    <a:pt x="1975" y="1583"/>
                  </a:cubicBezTo>
                  <a:cubicBezTo>
                    <a:pt x="1975" y="1485"/>
                    <a:pt x="2008" y="1403"/>
                    <a:pt x="2087" y="1340"/>
                  </a:cubicBezTo>
                  <a:cubicBezTo>
                    <a:pt x="2104" y="1326"/>
                    <a:pt x="2123" y="1302"/>
                    <a:pt x="2125" y="1283"/>
                  </a:cubicBezTo>
                  <a:cubicBezTo>
                    <a:pt x="2134" y="1228"/>
                    <a:pt x="2169" y="1209"/>
                    <a:pt x="2213" y="1201"/>
                  </a:cubicBezTo>
                  <a:cubicBezTo>
                    <a:pt x="2278" y="1187"/>
                    <a:pt x="2314" y="1160"/>
                    <a:pt x="2281" y="1086"/>
                  </a:cubicBezTo>
                  <a:cubicBezTo>
                    <a:pt x="2267" y="1056"/>
                    <a:pt x="2292" y="1031"/>
                    <a:pt x="2314" y="1009"/>
                  </a:cubicBezTo>
                  <a:cubicBezTo>
                    <a:pt x="2327" y="1000"/>
                    <a:pt x="2349" y="978"/>
                    <a:pt x="2347" y="972"/>
                  </a:cubicBezTo>
                  <a:cubicBezTo>
                    <a:pt x="2303" y="898"/>
                    <a:pt x="2330" y="808"/>
                    <a:pt x="2303" y="740"/>
                  </a:cubicBezTo>
                  <a:cubicBezTo>
                    <a:pt x="2278" y="675"/>
                    <a:pt x="2281" y="625"/>
                    <a:pt x="2303" y="565"/>
                  </a:cubicBezTo>
                  <a:cubicBezTo>
                    <a:pt x="2327" y="494"/>
                    <a:pt x="2295" y="423"/>
                    <a:pt x="2232" y="391"/>
                  </a:cubicBezTo>
                  <a:cubicBezTo>
                    <a:pt x="2076" y="309"/>
                    <a:pt x="1920" y="221"/>
                    <a:pt x="1765" y="134"/>
                  </a:cubicBezTo>
                  <a:cubicBezTo>
                    <a:pt x="1716" y="106"/>
                    <a:pt x="1669" y="85"/>
                    <a:pt x="1609" y="76"/>
                  </a:cubicBezTo>
                  <a:cubicBezTo>
                    <a:pt x="1483" y="63"/>
                    <a:pt x="1358" y="46"/>
                    <a:pt x="1235" y="19"/>
                  </a:cubicBezTo>
                  <a:cubicBezTo>
                    <a:pt x="1156" y="0"/>
                    <a:pt x="1098" y="16"/>
                    <a:pt x="1041" y="66"/>
                  </a:cubicBezTo>
                  <a:cubicBezTo>
                    <a:pt x="948" y="139"/>
                    <a:pt x="855" y="210"/>
                    <a:pt x="760" y="281"/>
                  </a:cubicBezTo>
                  <a:cubicBezTo>
                    <a:pt x="680" y="341"/>
                    <a:pt x="623" y="320"/>
                    <a:pt x="601" y="227"/>
                  </a:cubicBezTo>
                  <a:cubicBezTo>
                    <a:pt x="588" y="175"/>
                    <a:pt x="579" y="123"/>
                    <a:pt x="571" y="71"/>
                  </a:cubicBezTo>
                  <a:cubicBezTo>
                    <a:pt x="568" y="52"/>
                    <a:pt x="566" y="30"/>
                    <a:pt x="547" y="30"/>
                  </a:cubicBezTo>
                  <a:cubicBezTo>
                    <a:pt x="418" y="44"/>
                    <a:pt x="298" y="0"/>
                    <a:pt x="170" y="5"/>
                  </a:cubicBezTo>
                  <a:cubicBezTo>
                    <a:pt x="140" y="5"/>
                    <a:pt x="126" y="22"/>
                    <a:pt x="120" y="46"/>
                  </a:cubicBezTo>
                  <a:cubicBezTo>
                    <a:pt x="85" y="167"/>
                    <a:pt x="85" y="295"/>
                    <a:pt x="55" y="418"/>
                  </a:cubicBezTo>
                  <a:cubicBezTo>
                    <a:pt x="25" y="546"/>
                    <a:pt x="25" y="691"/>
                    <a:pt x="8" y="827"/>
                  </a:cubicBezTo>
                  <a:cubicBezTo>
                    <a:pt x="0" y="888"/>
                    <a:pt x="19" y="915"/>
                    <a:pt x="77" y="939"/>
                  </a:cubicBezTo>
                  <a:cubicBezTo>
                    <a:pt x="317" y="1042"/>
                    <a:pt x="567" y="1122"/>
                    <a:pt x="803" y="1239"/>
                  </a:cubicBezTo>
                  <a:cubicBezTo>
                    <a:pt x="841" y="1259"/>
                    <a:pt x="891" y="1285"/>
                    <a:pt x="951" y="1250"/>
                  </a:cubicBezTo>
                  <a:cubicBezTo>
                    <a:pt x="1003" y="1220"/>
                    <a:pt x="1071" y="1253"/>
                    <a:pt x="1128" y="1274"/>
                  </a:cubicBezTo>
                  <a:cubicBezTo>
                    <a:pt x="1167" y="1288"/>
                    <a:pt x="1156" y="1326"/>
                    <a:pt x="1150" y="1359"/>
                  </a:cubicBezTo>
                  <a:cubicBezTo>
                    <a:pt x="1145" y="1389"/>
                    <a:pt x="1172" y="1386"/>
                    <a:pt x="1191" y="1395"/>
                  </a:cubicBezTo>
                  <a:cubicBezTo>
                    <a:pt x="1314" y="1444"/>
                    <a:pt x="1437" y="1490"/>
                    <a:pt x="1554" y="1545"/>
                  </a:cubicBezTo>
                  <a:cubicBezTo>
                    <a:pt x="1634" y="1580"/>
                    <a:pt x="1707" y="1649"/>
                    <a:pt x="1792" y="1621"/>
                  </a:cubicBezTo>
                  <a:lnTo>
                    <a:pt x="1929" y="1621"/>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 name="Freeform 66"/>
            <p:cNvSpPr>
              <a:spLocks noChangeArrowheads="1"/>
            </p:cNvSpPr>
            <p:nvPr/>
          </p:nvSpPr>
          <p:spPr bwMode="auto">
            <a:xfrm>
              <a:off x="5141913" y="2813050"/>
              <a:ext cx="739775" cy="647700"/>
            </a:xfrm>
            <a:custGeom>
              <a:avLst/>
              <a:gdLst>
                <a:gd name="T0" fmla="*/ 2041 w 2053"/>
                <a:gd name="T1" fmla="*/ 1281 h 1801"/>
                <a:gd name="T2" fmla="*/ 1964 w 2053"/>
                <a:gd name="T3" fmla="*/ 1213 h 1801"/>
                <a:gd name="T4" fmla="*/ 1830 w 2053"/>
                <a:gd name="T5" fmla="*/ 1095 h 1801"/>
                <a:gd name="T6" fmla="*/ 1789 w 2053"/>
                <a:gd name="T7" fmla="*/ 781 h 1801"/>
                <a:gd name="T8" fmla="*/ 1699 w 2053"/>
                <a:gd name="T9" fmla="*/ 710 h 1801"/>
                <a:gd name="T10" fmla="*/ 1647 w 2053"/>
                <a:gd name="T11" fmla="*/ 675 h 1801"/>
                <a:gd name="T12" fmla="*/ 1604 w 2053"/>
                <a:gd name="T13" fmla="*/ 527 h 1801"/>
                <a:gd name="T14" fmla="*/ 1268 w 2053"/>
                <a:gd name="T15" fmla="*/ 289 h 1801"/>
                <a:gd name="T16" fmla="*/ 1167 w 2053"/>
                <a:gd name="T17" fmla="*/ 197 h 1801"/>
                <a:gd name="T18" fmla="*/ 1153 w 2053"/>
                <a:gd name="T19" fmla="*/ 60 h 1801"/>
                <a:gd name="T20" fmla="*/ 1016 w 2053"/>
                <a:gd name="T21" fmla="*/ 3 h 1801"/>
                <a:gd name="T22" fmla="*/ 970 w 2053"/>
                <a:gd name="T23" fmla="*/ 85 h 1801"/>
                <a:gd name="T24" fmla="*/ 943 w 2053"/>
                <a:gd name="T25" fmla="*/ 197 h 1801"/>
                <a:gd name="T26" fmla="*/ 735 w 2053"/>
                <a:gd name="T27" fmla="*/ 279 h 1801"/>
                <a:gd name="T28" fmla="*/ 511 w 2053"/>
                <a:gd name="T29" fmla="*/ 404 h 1801"/>
                <a:gd name="T30" fmla="*/ 104 w 2053"/>
                <a:gd name="T31" fmla="*/ 535 h 1801"/>
                <a:gd name="T32" fmla="*/ 41 w 2053"/>
                <a:gd name="T33" fmla="*/ 587 h 1801"/>
                <a:gd name="T34" fmla="*/ 6 w 2053"/>
                <a:gd name="T35" fmla="*/ 1671 h 1801"/>
                <a:gd name="T36" fmla="*/ 118 w 2053"/>
                <a:gd name="T37" fmla="*/ 1783 h 1801"/>
                <a:gd name="T38" fmla="*/ 1243 w 2053"/>
                <a:gd name="T39" fmla="*/ 1786 h 1801"/>
                <a:gd name="T40" fmla="*/ 1959 w 2053"/>
                <a:gd name="T41" fmla="*/ 1792 h 1801"/>
                <a:gd name="T42" fmla="*/ 2027 w 2053"/>
                <a:gd name="T43" fmla="*/ 1742 h 1801"/>
                <a:gd name="T44" fmla="*/ 2041 w 2053"/>
                <a:gd name="T45" fmla="*/ 1417 h 1801"/>
                <a:gd name="T46" fmla="*/ 2041 w 2053"/>
                <a:gd name="T47" fmla="*/ 1281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53" h="1801">
                  <a:moveTo>
                    <a:pt x="2041" y="1281"/>
                  </a:moveTo>
                  <a:cubicBezTo>
                    <a:pt x="2046" y="1221"/>
                    <a:pt x="2005" y="1210"/>
                    <a:pt x="1964" y="1213"/>
                  </a:cubicBezTo>
                  <a:cubicBezTo>
                    <a:pt x="1838" y="1224"/>
                    <a:pt x="1822" y="1215"/>
                    <a:pt x="1830" y="1095"/>
                  </a:cubicBezTo>
                  <a:cubicBezTo>
                    <a:pt x="1836" y="986"/>
                    <a:pt x="1817" y="885"/>
                    <a:pt x="1789" y="781"/>
                  </a:cubicBezTo>
                  <a:cubicBezTo>
                    <a:pt x="1778" y="740"/>
                    <a:pt x="1770" y="685"/>
                    <a:pt x="1699" y="710"/>
                  </a:cubicBezTo>
                  <a:cubicBezTo>
                    <a:pt x="1675" y="718"/>
                    <a:pt x="1664" y="688"/>
                    <a:pt x="1647" y="675"/>
                  </a:cubicBezTo>
                  <a:cubicBezTo>
                    <a:pt x="1598" y="631"/>
                    <a:pt x="1636" y="565"/>
                    <a:pt x="1604" y="527"/>
                  </a:cubicBezTo>
                  <a:cubicBezTo>
                    <a:pt x="1511" y="421"/>
                    <a:pt x="1412" y="317"/>
                    <a:pt x="1268" y="289"/>
                  </a:cubicBezTo>
                  <a:cubicBezTo>
                    <a:pt x="1208" y="279"/>
                    <a:pt x="1186" y="249"/>
                    <a:pt x="1167" y="197"/>
                  </a:cubicBezTo>
                  <a:cubicBezTo>
                    <a:pt x="1150" y="150"/>
                    <a:pt x="1120" y="109"/>
                    <a:pt x="1153" y="60"/>
                  </a:cubicBezTo>
                  <a:cubicBezTo>
                    <a:pt x="1112" y="33"/>
                    <a:pt x="1068" y="0"/>
                    <a:pt x="1016" y="3"/>
                  </a:cubicBezTo>
                  <a:cubicBezTo>
                    <a:pt x="973" y="5"/>
                    <a:pt x="975" y="52"/>
                    <a:pt x="970" y="85"/>
                  </a:cubicBezTo>
                  <a:cubicBezTo>
                    <a:pt x="967" y="123"/>
                    <a:pt x="992" y="178"/>
                    <a:pt x="943" y="197"/>
                  </a:cubicBezTo>
                  <a:cubicBezTo>
                    <a:pt x="872" y="221"/>
                    <a:pt x="803" y="262"/>
                    <a:pt x="735" y="279"/>
                  </a:cubicBezTo>
                  <a:cubicBezTo>
                    <a:pt x="642" y="300"/>
                    <a:pt x="557" y="336"/>
                    <a:pt x="511" y="404"/>
                  </a:cubicBezTo>
                  <a:cubicBezTo>
                    <a:pt x="404" y="557"/>
                    <a:pt x="279" y="601"/>
                    <a:pt x="104" y="535"/>
                  </a:cubicBezTo>
                  <a:cubicBezTo>
                    <a:pt x="66" y="522"/>
                    <a:pt x="41" y="535"/>
                    <a:pt x="41" y="587"/>
                  </a:cubicBezTo>
                  <a:cubicBezTo>
                    <a:pt x="33" y="948"/>
                    <a:pt x="22" y="1311"/>
                    <a:pt x="6" y="1671"/>
                  </a:cubicBezTo>
                  <a:cubicBezTo>
                    <a:pt x="0" y="1762"/>
                    <a:pt x="27" y="1783"/>
                    <a:pt x="118" y="1783"/>
                  </a:cubicBezTo>
                  <a:cubicBezTo>
                    <a:pt x="492" y="1778"/>
                    <a:pt x="869" y="1772"/>
                    <a:pt x="1243" y="1786"/>
                  </a:cubicBezTo>
                  <a:cubicBezTo>
                    <a:pt x="1483" y="1794"/>
                    <a:pt x="1721" y="1759"/>
                    <a:pt x="1959" y="1792"/>
                  </a:cubicBezTo>
                  <a:cubicBezTo>
                    <a:pt x="1994" y="1797"/>
                    <a:pt x="2035" y="1800"/>
                    <a:pt x="2027" y="1742"/>
                  </a:cubicBezTo>
                  <a:cubicBezTo>
                    <a:pt x="2011" y="1628"/>
                    <a:pt x="2052" y="1516"/>
                    <a:pt x="2041" y="1417"/>
                  </a:cubicBezTo>
                  <a:cubicBezTo>
                    <a:pt x="2041" y="1363"/>
                    <a:pt x="2038" y="1322"/>
                    <a:pt x="2041" y="128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 name="Freeform 67"/>
            <p:cNvSpPr>
              <a:spLocks noChangeArrowheads="1"/>
            </p:cNvSpPr>
            <p:nvPr/>
          </p:nvSpPr>
          <p:spPr bwMode="auto">
            <a:xfrm>
              <a:off x="5518150" y="1062038"/>
              <a:ext cx="800100" cy="658812"/>
            </a:xfrm>
            <a:custGeom>
              <a:avLst/>
              <a:gdLst>
                <a:gd name="T0" fmla="*/ 19 w 2223"/>
                <a:gd name="T1" fmla="*/ 431 h 1831"/>
                <a:gd name="T2" fmla="*/ 5 w 2223"/>
                <a:gd name="T3" fmla="*/ 470 h 1831"/>
                <a:gd name="T4" fmla="*/ 117 w 2223"/>
                <a:gd name="T5" fmla="*/ 858 h 1831"/>
                <a:gd name="T6" fmla="*/ 199 w 2223"/>
                <a:gd name="T7" fmla="*/ 909 h 1831"/>
                <a:gd name="T8" fmla="*/ 265 w 2223"/>
                <a:gd name="T9" fmla="*/ 1013 h 1831"/>
                <a:gd name="T10" fmla="*/ 300 w 2223"/>
                <a:gd name="T11" fmla="*/ 1131 h 1831"/>
                <a:gd name="T12" fmla="*/ 622 w 2223"/>
                <a:gd name="T13" fmla="*/ 1365 h 1831"/>
                <a:gd name="T14" fmla="*/ 773 w 2223"/>
                <a:gd name="T15" fmla="*/ 1431 h 1831"/>
                <a:gd name="T16" fmla="*/ 841 w 2223"/>
                <a:gd name="T17" fmla="*/ 1467 h 1831"/>
                <a:gd name="T18" fmla="*/ 1303 w 2223"/>
                <a:gd name="T19" fmla="*/ 1770 h 1831"/>
                <a:gd name="T20" fmla="*/ 1581 w 2223"/>
                <a:gd name="T21" fmla="*/ 1797 h 1831"/>
                <a:gd name="T22" fmla="*/ 1865 w 2223"/>
                <a:gd name="T23" fmla="*/ 1819 h 1831"/>
                <a:gd name="T24" fmla="*/ 1936 w 2223"/>
                <a:gd name="T25" fmla="*/ 1781 h 1831"/>
                <a:gd name="T26" fmla="*/ 2024 w 2223"/>
                <a:gd name="T27" fmla="*/ 1762 h 1831"/>
                <a:gd name="T28" fmla="*/ 2149 w 2223"/>
                <a:gd name="T29" fmla="*/ 1792 h 1831"/>
                <a:gd name="T30" fmla="*/ 2190 w 2223"/>
                <a:gd name="T31" fmla="*/ 1718 h 1831"/>
                <a:gd name="T32" fmla="*/ 2089 w 2223"/>
                <a:gd name="T33" fmla="*/ 1439 h 1831"/>
                <a:gd name="T34" fmla="*/ 2048 w 2223"/>
                <a:gd name="T35" fmla="*/ 1273 h 1831"/>
                <a:gd name="T36" fmla="*/ 2010 w 2223"/>
                <a:gd name="T37" fmla="*/ 1054 h 1831"/>
                <a:gd name="T38" fmla="*/ 1797 w 2223"/>
                <a:gd name="T39" fmla="*/ 352 h 1831"/>
                <a:gd name="T40" fmla="*/ 1764 w 2223"/>
                <a:gd name="T41" fmla="*/ 243 h 1831"/>
                <a:gd name="T42" fmla="*/ 1655 w 2223"/>
                <a:gd name="T43" fmla="*/ 120 h 1831"/>
                <a:gd name="T44" fmla="*/ 1480 w 2223"/>
                <a:gd name="T45" fmla="*/ 22 h 1831"/>
                <a:gd name="T46" fmla="*/ 1425 w 2223"/>
                <a:gd name="T47" fmla="*/ 8 h 1831"/>
                <a:gd name="T48" fmla="*/ 1406 w 2223"/>
                <a:gd name="T49" fmla="*/ 52 h 1831"/>
                <a:gd name="T50" fmla="*/ 1390 w 2223"/>
                <a:gd name="T51" fmla="*/ 156 h 1831"/>
                <a:gd name="T52" fmla="*/ 1245 w 2223"/>
                <a:gd name="T53" fmla="*/ 197 h 1831"/>
                <a:gd name="T54" fmla="*/ 1120 w 2223"/>
                <a:gd name="T55" fmla="*/ 150 h 1831"/>
                <a:gd name="T56" fmla="*/ 991 w 2223"/>
                <a:gd name="T57" fmla="*/ 134 h 1831"/>
                <a:gd name="T58" fmla="*/ 844 w 2223"/>
                <a:gd name="T59" fmla="*/ 128 h 1831"/>
                <a:gd name="T60" fmla="*/ 819 w 2223"/>
                <a:gd name="T61" fmla="*/ 134 h 1831"/>
                <a:gd name="T62" fmla="*/ 611 w 2223"/>
                <a:gd name="T63" fmla="*/ 68 h 1831"/>
                <a:gd name="T64" fmla="*/ 568 w 2223"/>
                <a:gd name="T65" fmla="*/ 27 h 1831"/>
                <a:gd name="T66" fmla="*/ 303 w 2223"/>
                <a:gd name="T67" fmla="*/ 254 h 1831"/>
                <a:gd name="T68" fmla="*/ 172 w 2223"/>
                <a:gd name="T69" fmla="*/ 289 h 1831"/>
                <a:gd name="T70" fmla="*/ 133 w 2223"/>
                <a:gd name="T71" fmla="*/ 243 h 1831"/>
                <a:gd name="T72" fmla="*/ 19 w 2223"/>
                <a:gd name="T73" fmla="*/ 431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23" h="1831">
                  <a:moveTo>
                    <a:pt x="19" y="431"/>
                  </a:moveTo>
                  <a:cubicBezTo>
                    <a:pt x="5" y="440"/>
                    <a:pt x="0" y="451"/>
                    <a:pt x="5" y="470"/>
                  </a:cubicBezTo>
                  <a:cubicBezTo>
                    <a:pt x="52" y="598"/>
                    <a:pt x="62" y="735"/>
                    <a:pt x="117" y="858"/>
                  </a:cubicBezTo>
                  <a:cubicBezTo>
                    <a:pt x="133" y="896"/>
                    <a:pt x="161" y="912"/>
                    <a:pt x="199" y="909"/>
                  </a:cubicBezTo>
                  <a:cubicBezTo>
                    <a:pt x="289" y="901"/>
                    <a:pt x="295" y="948"/>
                    <a:pt x="265" y="1013"/>
                  </a:cubicBezTo>
                  <a:cubicBezTo>
                    <a:pt x="243" y="1062"/>
                    <a:pt x="254" y="1098"/>
                    <a:pt x="300" y="1131"/>
                  </a:cubicBezTo>
                  <a:cubicBezTo>
                    <a:pt x="409" y="1207"/>
                    <a:pt x="513" y="1286"/>
                    <a:pt x="622" y="1365"/>
                  </a:cubicBezTo>
                  <a:cubicBezTo>
                    <a:pt x="666" y="1398"/>
                    <a:pt x="707" y="1437"/>
                    <a:pt x="773" y="1431"/>
                  </a:cubicBezTo>
                  <a:cubicBezTo>
                    <a:pt x="797" y="1428"/>
                    <a:pt x="825" y="1439"/>
                    <a:pt x="841" y="1467"/>
                  </a:cubicBezTo>
                  <a:cubicBezTo>
                    <a:pt x="942" y="1647"/>
                    <a:pt x="1111" y="1718"/>
                    <a:pt x="1303" y="1770"/>
                  </a:cubicBezTo>
                  <a:cubicBezTo>
                    <a:pt x="1395" y="1794"/>
                    <a:pt x="1486" y="1759"/>
                    <a:pt x="1581" y="1797"/>
                  </a:cubicBezTo>
                  <a:cubicBezTo>
                    <a:pt x="1666" y="1830"/>
                    <a:pt x="1772" y="1794"/>
                    <a:pt x="1865" y="1819"/>
                  </a:cubicBezTo>
                  <a:cubicBezTo>
                    <a:pt x="1895" y="1827"/>
                    <a:pt x="1923" y="1816"/>
                    <a:pt x="1936" y="1781"/>
                  </a:cubicBezTo>
                  <a:cubicBezTo>
                    <a:pt x="1955" y="1737"/>
                    <a:pt x="1994" y="1734"/>
                    <a:pt x="2024" y="1762"/>
                  </a:cubicBezTo>
                  <a:cubicBezTo>
                    <a:pt x="2062" y="1797"/>
                    <a:pt x="2106" y="1786"/>
                    <a:pt x="2149" y="1792"/>
                  </a:cubicBezTo>
                  <a:cubicBezTo>
                    <a:pt x="2217" y="1797"/>
                    <a:pt x="2222" y="1751"/>
                    <a:pt x="2190" y="1718"/>
                  </a:cubicBezTo>
                  <a:cubicBezTo>
                    <a:pt x="2114" y="1639"/>
                    <a:pt x="2155" y="1524"/>
                    <a:pt x="2089" y="1439"/>
                  </a:cubicBezTo>
                  <a:cubicBezTo>
                    <a:pt x="2062" y="1404"/>
                    <a:pt x="2032" y="1335"/>
                    <a:pt x="2048" y="1273"/>
                  </a:cubicBezTo>
                  <a:cubicBezTo>
                    <a:pt x="2067" y="1196"/>
                    <a:pt x="2029" y="1122"/>
                    <a:pt x="2010" y="1054"/>
                  </a:cubicBezTo>
                  <a:cubicBezTo>
                    <a:pt x="1947" y="817"/>
                    <a:pt x="1841" y="595"/>
                    <a:pt x="1797" y="352"/>
                  </a:cubicBezTo>
                  <a:cubicBezTo>
                    <a:pt x="1789" y="314"/>
                    <a:pt x="1775" y="279"/>
                    <a:pt x="1764" y="243"/>
                  </a:cubicBezTo>
                  <a:cubicBezTo>
                    <a:pt x="1745" y="183"/>
                    <a:pt x="1680" y="115"/>
                    <a:pt x="1655" y="120"/>
                  </a:cubicBezTo>
                  <a:cubicBezTo>
                    <a:pt x="1557" y="142"/>
                    <a:pt x="1524" y="79"/>
                    <a:pt x="1480" y="22"/>
                  </a:cubicBezTo>
                  <a:cubicBezTo>
                    <a:pt x="1464" y="0"/>
                    <a:pt x="1445" y="5"/>
                    <a:pt x="1425" y="8"/>
                  </a:cubicBezTo>
                  <a:cubicBezTo>
                    <a:pt x="1404" y="14"/>
                    <a:pt x="1406" y="35"/>
                    <a:pt x="1406" y="52"/>
                  </a:cubicBezTo>
                  <a:cubicBezTo>
                    <a:pt x="1406" y="87"/>
                    <a:pt x="1406" y="123"/>
                    <a:pt x="1390" y="156"/>
                  </a:cubicBezTo>
                  <a:cubicBezTo>
                    <a:pt x="1357" y="216"/>
                    <a:pt x="1278" y="243"/>
                    <a:pt x="1245" y="197"/>
                  </a:cubicBezTo>
                  <a:cubicBezTo>
                    <a:pt x="1210" y="147"/>
                    <a:pt x="1177" y="139"/>
                    <a:pt x="1120" y="150"/>
                  </a:cubicBezTo>
                  <a:cubicBezTo>
                    <a:pt x="1079" y="158"/>
                    <a:pt x="1038" y="112"/>
                    <a:pt x="991" y="134"/>
                  </a:cubicBezTo>
                  <a:cubicBezTo>
                    <a:pt x="939" y="158"/>
                    <a:pt x="890" y="191"/>
                    <a:pt x="844" y="128"/>
                  </a:cubicBezTo>
                  <a:cubicBezTo>
                    <a:pt x="833" y="115"/>
                    <a:pt x="830" y="128"/>
                    <a:pt x="819" y="134"/>
                  </a:cubicBezTo>
                  <a:cubicBezTo>
                    <a:pt x="715" y="210"/>
                    <a:pt x="652" y="191"/>
                    <a:pt x="611" y="68"/>
                  </a:cubicBezTo>
                  <a:cubicBezTo>
                    <a:pt x="603" y="44"/>
                    <a:pt x="606" y="0"/>
                    <a:pt x="568" y="27"/>
                  </a:cubicBezTo>
                  <a:cubicBezTo>
                    <a:pt x="475" y="98"/>
                    <a:pt x="347" y="123"/>
                    <a:pt x="303" y="254"/>
                  </a:cubicBezTo>
                  <a:cubicBezTo>
                    <a:pt x="278" y="333"/>
                    <a:pt x="232" y="344"/>
                    <a:pt x="172" y="289"/>
                  </a:cubicBezTo>
                  <a:cubicBezTo>
                    <a:pt x="158" y="279"/>
                    <a:pt x="150" y="262"/>
                    <a:pt x="133" y="243"/>
                  </a:cubicBezTo>
                  <a:cubicBezTo>
                    <a:pt x="101" y="319"/>
                    <a:pt x="84" y="391"/>
                    <a:pt x="19" y="43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 name="Freeform 68"/>
            <p:cNvSpPr>
              <a:spLocks noChangeArrowheads="1"/>
            </p:cNvSpPr>
            <p:nvPr/>
          </p:nvSpPr>
          <p:spPr bwMode="auto">
            <a:xfrm>
              <a:off x="3416300" y="1204913"/>
              <a:ext cx="696913" cy="752475"/>
            </a:xfrm>
            <a:custGeom>
              <a:avLst/>
              <a:gdLst>
                <a:gd name="T0" fmla="*/ 1820 w 1935"/>
                <a:gd name="T1" fmla="*/ 428 h 2089"/>
                <a:gd name="T2" fmla="*/ 1609 w 1935"/>
                <a:gd name="T3" fmla="*/ 265 h 2089"/>
                <a:gd name="T4" fmla="*/ 1328 w 1935"/>
                <a:gd name="T5" fmla="*/ 164 h 2089"/>
                <a:gd name="T6" fmla="*/ 907 w 1935"/>
                <a:gd name="T7" fmla="*/ 38 h 2089"/>
                <a:gd name="T8" fmla="*/ 579 w 1935"/>
                <a:gd name="T9" fmla="*/ 65 h 2089"/>
                <a:gd name="T10" fmla="*/ 388 w 1935"/>
                <a:gd name="T11" fmla="*/ 32 h 2089"/>
                <a:gd name="T12" fmla="*/ 339 w 1935"/>
                <a:gd name="T13" fmla="*/ 63 h 2089"/>
                <a:gd name="T14" fmla="*/ 421 w 1935"/>
                <a:gd name="T15" fmla="*/ 265 h 2089"/>
                <a:gd name="T16" fmla="*/ 437 w 1935"/>
                <a:gd name="T17" fmla="*/ 595 h 2089"/>
                <a:gd name="T18" fmla="*/ 211 w 1935"/>
                <a:gd name="T19" fmla="*/ 912 h 2089"/>
                <a:gd name="T20" fmla="*/ 121 w 1935"/>
                <a:gd name="T21" fmla="*/ 1133 h 2089"/>
                <a:gd name="T22" fmla="*/ 60 w 1935"/>
                <a:gd name="T23" fmla="*/ 1272 h 2089"/>
                <a:gd name="T24" fmla="*/ 107 w 1935"/>
                <a:gd name="T25" fmla="*/ 1434 h 2089"/>
                <a:gd name="T26" fmla="*/ 290 w 1935"/>
                <a:gd name="T27" fmla="*/ 1434 h 2089"/>
                <a:gd name="T28" fmla="*/ 407 w 1935"/>
                <a:gd name="T29" fmla="*/ 1545 h 2089"/>
                <a:gd name="T30" fmla="*/ 334 w 1935"/>
                <a:gd name="T31" fmla="*/ 1890 h 2089"/>
                <a:gd name="T32" fmla="*/ 364 w 1935"/>
                <a:gd name="T33" fmla="*/ 1947 h 2089"/>
                <a:gd name="T34" fmla="*/ 454 w 1935"/>
                <a:gd name="T35" fmla="*/ 1969 h 2089"/>
                <a:gd name="T36" fmla="*/ 601 w 1935"/>
                <a:gd name="T37" fmla="*/ 2074 h 2089"/>
                <a:gd name="T38" fmla="*/ 642 w 1935"/>
                <a:gd name="T39" fmla="*/ 2069 h 2089"/>
                <a:gd name="T40" fmla="*/ 956 w 1935"/>
                <a:gd name="T41" fmla="*/ 1958 h 2089"/>
                <a:gd name="T42" fmla="*/ 1047 w 1935"/>
                <a:gd name="T43" fmla="*/ 1958 h 2089"/>
                <a:gd name="T44" fmla="*/ 1178 w 1935"/>
                <a:gd name="T45" fmla="*/ 1838 h 2089"/>
                <a:gd name="T46" fmla="*/ 1418 w 1935"/>
                <a:gd name="T47" fmla="*/ 1556 h 2089"/>
                <a:gd name="T48" fmla="*/ 1557 w 1935"/>
                <a:gd name="T49" fmla="*/ 1485 h 2089"/>
                <a:gd name="T50" fmla="*/ 1798 w 1935"/>
                <a:gd name="T51" fmla="*/ 1403 h 2089"/>
                <a:gd name="T52" fmla="*/ 1907 w 1935"/>
                <a:gd name="T53" fmla="*/ 1278 h 2089"/>
                <a:gd name="T54" fmla="*/ 1855 w 1935"/>
                <a:gd name="T55" fmla="*/ 972 h 2089"/>
                <a:gd name="T56" fmla="*/ 1871 w 1935"/>
                <a:gd name="T57" fmla="*/ 773 h 2089"/>
                <a:gd name="T58" fmla="*/ 1820 w 1935"/>
                <a:gd name="T59" fmla="*/ 428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35" h="2089">
                  <a:moveTo>
                    <a:pt x="1820" y="428"/>
                  </a:moveTo>
                  <a:cubicBezTo>
                    <a:pt x="1784" y="319"/>
                    <a:pt x="1724" y="259"/>
                    <a:pt x="1609" y="265"/>
                  </a:cubicBezTo>
                  <a:cubicBezTo>
                    <a:pt x="1497" y="267"/>
                    <a:pt x="1415" y="232"/>
                    <a:pt x="1328" y="164"/>
                  </a:cubicBezTo>
                  <a:cubicBezTo>
                    <a:pt x="1208" y="71"/>
                    <a:pt x="1060" y="0"/>
                    <a:pt x="907" y="38"/>
                  </a:cubicBezTo>
                  <a:cubicBezTo>
                    <a:pt x="795" y="65"/>
                    <a:pt x="694" y="87"/>
                    <a:pt x="579" y="65"/>
                  </a:cubicBezTo>
                  <a:cubicBezTo>
                    <a:pt x="517" y="52"/>
                    <a:pt x="451" y="43"/>
                    <a:pt x="388" y="32"/>
                  </a:cubicBezTo>
                  <a:cubicBezTo>
                    <a:pt x="364" y="30"/>
                    <a:pt x="317" y="30"/>
                    <a:pt x="339" y="63"/>
                  </a:cubicBezTo>
                  <a:cubicBezTo>
                    <a:pt x="380" y="125"/>
                    <a:pt x="372" y="205"/>
                    <a:pt x="421" y="265"/>
                  </a:cubicBezTo>
                  <a:cubicBezTo>
                    <a:pt x="487" y="347"/>
                    <a:pt x="503" y="513"/>
                    <a:pt x="437" y="595"/>
                  </a:cubicBezTo>
                  <a:cubicBezTo>
                    <a:pt x="355" y="696"/>
                    <a:pt x="306" y="819"/>
                    <a:pt x="211" y="912"/>
                  </a:cubicBezTo>
                  <a:cubicBezTo>
                    <a:pt x="151" y="969"/>
                    <a:pt x="110" y="1043"/>
                    <a:pt x="121" y="1133"/>
                  </a:cubicBezTo>
                  <a:cubicBezTo>
                    <a:pt x="129" y="1190"/>
                    <a:pt x="104" y="1234"/>
                    <a:pt x="60" y="1272"/>
                  </a:cubicBezTo>
                  <a:cubicBezTo>
                    <a:pt x="0" y="1330"/>
                    <a:pt x="28" y="1412"/>
                    <a:pt x="107" y="1434"/>
                  </a:cubicBezTo>
                  <a:cubicBezTo>
                    <a:pt x="170" y="1453"/>
                    <a:pt x="230" y="1434"/>
                    <a:pt x="290" y="1434"/>
                  </a:cubicBezTo>
                  <a:cubicBezTo>
                    <a:pt x="383" y="1431"/>
                    <a:pt x="407" y="1453"/>
                    <a:pt x="407" y="1545"/>
                  </a:cubicBezTo>
                  <a:cubicBezTo>
                    <a:pt x="405" y="1666"/>
                    <a:pt x="375" y="1778"/>
                    <a:pt x="334" y="1890"/>
                  </a:cubicBezTo>
                  <a:cubicBezTo>
                    <a:pt x="317" y="1928"/>
                    <a:pt x="323" y="1941"/>
                    <a:pt x="364" y="1947"/>
                  </a:cubicBezTo>
                  <a:cubicBezTo>
                    <a:pt x="394" y="1952"/>
                    <a:pt x="437" y="1936"/>
                    <a:pt x="454" y="1969"/>
                  </a:cubicBezTo>
                  <a:cubicBezTo>
                    <a:pt x="484" y="2032"/>
                    <a:pt x="560" y="2026"/>
                    <a:pt x="601" y="2074"/>
                  </a:cubicBezTo>
                  <a:cubicBezTo>
                    <a:pt x="612" y="2088"/>
                    <a:pt x="623" y="2085"/>
                    <a:pt x="642" y="2069"/>
                  </a:cubicBezTo>
                  <a:cubicBezTo>
                    <a:pt x="730" y="1988"/>
                    <a:pt x="828" y="1928"/>
                    <a:pt x="956" y="1958"/>
                  </a:cubicBezTo>
                  <a:cubicBezTo>
                    <a:pt x="984" y="1963"/>
                    <a:pt x="1016" y="1955"/>
                    <a:pt x="1047" y="1958"/>
                  </a:cubicBezTo>
                  <a:cubicBezTo>
                    <a:pt x="1131" y="1961"/>
                    <a:pt x="1186" y="1947"/>
                    <a:pt x="1178" y="1838"/>
                  </a:cubicBezTo>
                  <a:cubicBezTo>
                    <a:pt x="1169" y="1677"/>
                    <a:pt x="1240" y="1570"/>
                    <a:pt x="1418" y="1556"/>
                  </a:cubicBezTo>
                  <a:cubicBezTo>
                    <a:pt x="1470" y="1551"/>
                    <a:pt x="1525" y="1529"/>
                    <a:pt x="1557" y="1485"/>
                  </a:cubicBezTo>
                  <a:cubicBezTo>
                    <a:pt x="1620" y="1398"/>
                    <a:pt x="1702" y="1387"/>
                    <a:pt x="1798" y="1403"/>
                  </a:cubicBezTo>
                  <a:cubicBezTo>
                    <a:pt x="1852" y="1412"/>
                    <a:pt x="1934" y="1322"/>
                    <a:pt x="1907" y="1278"/>
                  </a:cubicBezTo>
                  <a:cubicBezTo>
                    <a:pt x="1850" y="1182"/>
                    <a:pt x="1844" y="1084"/>
                    <a:pt x="1855" y="972"/>
                  </a:cubicBezTo>
                  <a:cubicBezTo>
                    <a:pt x="1861" y="904"/>
                    <a:pt x="1882" y="827"/>
                    <a:pt x="1871" y="773"/>
                  </a:cubicBezTo>
                  <a:cubicBezTo>
                    <a:pt x="1866" y="641"/>
                    <a:pt x="1852" y="535"/>
                    <a:pt x="1820" y="42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 name="Freeform 69"/>
            <p:cNvSpPr>
              <a:spLocks noChangeArrowheads="1"/>
            </p:cNvSpPr>
            <p:nvPr/>
          </p:nvSpPr>
          <p:spPr bwMode="auto">
            <a:xfrm>
              <a:off x="4002088" y="511175"/>
              <a:ext cx="730250" cy="546100"/>
            </a:xfrm>
            <a:custGeom>
              <a:avLst/>
              <a:gdLst>
                <a:gd name="T0" fmla="*/ 1518 w 2030"/>
                <a:gd name="T1" fmla="*/ 2 h 1519"/>
                <a:gd name="T2" fmla="*/ 87 w 2030"/>
                <a:gd name="T3" fmla="*/ 0 h 1519"/>
                <a:gd name="T4" fmla="*/ 16 w 2030"/>
                <a:gd name="T5" fmla="*/ 84 h 1519"/>
                <a:gd name="T6" fmla="*/ 43 w 2030"/>
                <a:gd name="T7" fmla="*/ 295 h 1519"/>
                <a:gd name="T8" fmla="*/ 180 w 2030"/>
                <a:gd name="T9" fmla="*/ 1310 h 1519"/>
                <a:gd name="T10" fmla="*/ 295 w 2030"/>
                <a:gd name="T11" fmla="*/ 1409 h 1519"/>
                <a:gd name="T12" fmla="*/ 786 w 2030"/>
                <a:gd name="T13" fmla="*/ 1477 h 1519"/>
                <a:gd name="T14" fmla="*/ 1289 w 2030"/>
                <a:gd name="T15" fmla="*/ 1515 h 1519"/>
                <a:gd name="T16" fmla="*/ 1333 w 2030"/>
                <a:gd name="T17" fmla="*/ 1463 h 1519"/>
                <a:gd name="T18" fmla="*/ 1363 w 2030"/>
                <a:gd name="T19" fmla="*/ 1360 h 1519"/>
                <a:gd name="T20" fmla="*/ 1496 w 2030"/>
                <a:gd name="T21" fmla="*/ 1237 h 1519"/>
                <a:gd name="T22" fmla="*/ 1797 w 2030"/>
                <a:gd name="T23" fmla="*/ 1002 h 1519"/>
                <a:gd name="T24" fmla="*/ 1985 w 2030"/>
                <a:gd name="T25" fmla="*/ 734 h 1519"/>
                <a:gd name="T26" fmla="*/ 1912 w 2030"/>
                <a:gd name="T27" fmla="*/ 393 h 1519"/>
                <a:gd name="T28" fmla="*/ 1939 w 2030"/>
                <a:gd name="T29" fmla="*/ 281 h 1519"/>
                <a:gd name="T30" fmla="*/ 1980 w 2030"/>
                <a:gd name="T31" fmla="*/ 232 h 1519"/>
                <a:gd name="T32" fmla="*/ 1966 w 2030"/>
                <a:gd name="T33" fmla="*/ 2 h 1519"/>
                <a:gd name="T34" fmla="*/ 1518 w 2030"/>
                <a:gd name="T35" fmla="*/ 2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0" h="1519">
                  <a:moveTo>
                    <a:pt x="1518" y="2"/>
                  </a:moveTo>
                  <a:cubicBezTo>
                    <a:pt x="1040" y="2"/>
                    <a:pt x="565" y="2"/>
                    <a:pt x="87" y="0"/>
                  </a:cubicBezTo>
                  <a:cubicBezTo>
                    <a:pt x="19" y="0"/>
                    <a:pt x="0" y="16"/>
                    <a:pt x="16" y="84"/>
                  </a:cubicBezTo>
                  <a:cubicBezTo>
                    <a:pt x="32" y="152"/>
                    <a:pt x="35" y="224"/>
                    <a:pt x="43" y="295"/>
                  </a:cubicBezTo>
                  <a:cubicBezTo>
                    <a:pt x="79" y="636"/>
                    <a:pt x="133" y="972"/>
                    <a:pt x="180" y="1310"/>
                  </a:cubicBezTo>
                  <a:cubicBezTo>
                    <a:pt x="191" y="1392"/>
                    <a:pt x="235" y="1401"/>
                    <a:pt x="295" y="1409"/>
                  </a:cubicBezTo>
                  <a:cubicBezTo>
                    <a:pt x="459" y="1431"/>
                    <a:pt x="622" y="1452"/>
                    <a:pt x="786" y="1477"/>
                  </a:cubicBezTo>
                  <a:cubicBezTo>
                    <a:pt x="953" y="1502"/>
                    <a:pt x="1120" y="1504"/>
                    <a:pt x="1289" y="1515"/>
                  </a:cubicBezTo>
                  <a:cubicBezTo>
                    <a:pt x="1327" y="1518"/>
                    <a:pt x="1330" y="1491"/>
                    <a:pt x="1333" y="1463"/>
                  </a:cubicBezTo>
                  <a:cubicBezTo>
                    <a:pt x="1333" y="1425"/>
                    <a:pt x="1327" y="1368"/>
                    <a:pt x="1363" y="1360"/>
                  </a:cubicBezTo>
                  <a:cubicBezTo>
                    <a:pt x="1436" y="1343"/>
                    <a:pt x="1450" y="1275"/>
                    <a:pt x="1496" y="1237"/>
                  </a:cubicBezTo>
                  <a:cubicBezTo>
                    <a:pt x="1595" y="1155"/>
                    <a:pt x="1690" y="1073"/>
                    <a:pt x="1797" y="1002"/>
                  </a:cubicBezTo>
                  <a:cubicBezTo>
                    <a:pt x="1895" y="936"/>
                    <a:pt x="1969" y="871"/>
                    <a:pt x="1985" y="734"/>
                  </a:cubicBezTo>
                  <a:cubicBezTo>
                    <a:pt x="1999" y="606"/>
                    <a:pt x="2029" y="491"/>
                    <a:pt x="1912" y="393"/>
                  </a:cubicBezTo>
                  <a:cubicBezTo>
                    <a:pt x="1863" y="352"/>
                    <a:pt x="1868" y="303"/>
                    <a:pt x="1939" y="281"/>
                  </a:cubicBezTo>
                  <a:cubicBezTo>
                    <a:pt x="1966" y="273"/>
                    <a:pt x="1969" y="251"/>
                    <a:pt x="1980" y="232"/>
                  </a:cubicBezTo>
                  <a:cubicBezTo>
                    <a:pt x="2013" y="152"/>
                    <a:pt x="1944" y="84"/>
                    <a:pt x="1966" y="2"/>
                  </a:cubicBezTo>
                  <a:lnTo>
                    <a:pt x="1518" y="2"/>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 name="Freeform 70"/>
            <p:cNvSpPr>
              <a:spLocks noChangeArrowheads="1"/>
            </p:cNvSpPr>
            <p:nvPr/>
          </p:nvSpPr>
          <p:spPr bwMode="auto">
            <a:xfrm>
              <a:off x="5302250" y="500063"/>
              <a:ext cx="752475" cy="701675"/>
            </a:xfrm>
            <a:custGeom>
              <a:avLst/>
              <a:gdLst>
                <a:gd name="T0" fmla="*/ 1388 w 2091"/>
                <a:gd name="T1" fmla="*/ 1442 h 1948"/>
                <a:gd name="T2" fmla="*/ 1500 w 2091"/>
                <a:gd name="T3" fmla="*/ 1390 h 1948"/>
                <a:gd name="T4" fmla="*/ 1593 w 2091"/>
                <a:gd name="T5" fmla="*/ 1488 h 1948"/>
                <a:gd name="T6" fmla="*/ 1596 w 2091"/>
                <a:gd name="T7" fmla="*/ 1540 h 1948"/>
                <a:gd name="T8" fmla="*/ 1669 w 2091"/>
                <a:gd name="T9" fmla="*/ 1592 h 1948"/>
                <a:gd name="T10" fmla="*/ 1702 w 2091"/>
                <a:gd name="T11" fmla="*/ 1548 h 1948"/>
                <a:gd name="T12" fmla="*/ 1724 w 2091"/>
                <a:gd name="T13" fmla="*/ 1491 h 1948"/>
                <a:gd name="T14" fmla="*/ 1809 w 2091"/>
                <a:gd name="T15" fmla="*/ 1147 h 1948"/>
                <a:gd name="T16" fmla="*/ 1809 w 2091"/>
                <a:gd name="T17" fmla="*/ 985 h 1948"/>
                <a:gd name="T18" fmla="*/ 1882 w 2091"/>
                <a:gd name="T19" fmla="*/ 914 h 1948"/>
                <a:gd name="T20" fmla="*/ 1937 w 2091"/>
                <a:gd name="T21" fmla="*/ 841 h 1948"/>
                <a:gd name="T22" fmla="*/ 1959 w 2091"/>
                <a:gd name="T23" fmla="*/ 748 h 1948"/>
                <a:gd name="T24" fmla="*/ 1997 w 2091"/>
                <a:gd name="T25" fmla="*/ 606 h 1948"/>
                <a:gd name="T26" fmla="*/ 1994 w 2091"/>
                <a:gd name="T27" fmla="*/ 546 h 1948"/>
                <a:gd name="T28" fmla="*/ 2052 w 2091"/>
                <a:gd name="T29" fmla="*/ 161 h 1948"/>
                <a:gd name="T30" fmla="*/ 2016 w 2091"/>
                <a:gd name="T31" fmla="*/ 65 h 1948"/>
                <a:gd name="T32" fmla="*/ 935 w 2091"/>
                <a:gd name="T33" fmla="*/ 13 h 1948"/>
                <a:gd name="T34" fmla="*/ 664 w 2091"/>
                <a:gd name="T35" fmla="*/ 180 h 1948"/>
                <a:gd name="T36" fmla="*/ 470 w 2091"/>
                <a:gd name="T37" fmla="*/ 505 h 1948"/>
                <a:gd name="T38" fmla="*/ 413 w 2091"/>
                <a:gd name="T39" fmla="*/ 696 h 1948"/>
                <a:gd name="T40" fmla="*/ 309 w 2091"/>
                <a:gd name="T41" fmla="*/ 950 h 1948"/>
                <a:gd name="T42" fmla="*/ 205 w 2091"/>
                <a:gd name="T43" fmla="*/ 1160 h 1948"/>
                <a:gd name="T44" fmla="*/ 110 w 2091"/>
                <a:gd name="T45" fmla="*/ 1223 h 1948"/>
                <a:gd name="T46" fmla="*/ 0 w 2091"/>
                <a:gd name="T47" fmla="*/ 1201 h 1948"/>
                <a:gd name="T48" fmla="*/ 69 w 2091"/>
                <a:gd name="T49" fmla="*/ 1411 h 1948"/>
                <a:gd name="T50" fmla="*/ 99 w 2091"/>
                <a:gd name="T51" fmla="*/ 1491 h 1948"/>
                <a:gd name="T52" fmla="*/ 325 w 2091"/>
                <a:gd name="T53" fmla="*/ 1685 h 1948"/>
                <a:gd name="T54" fmla="*/ 402 w 2091"/>
                <a:gd name="T55" fmla="*/ 1840 h 1948"/>
                <a:gd name="T56" fmla="*/ 457 w 2091"/>
                <a:gd name="T57" fmla="*/ 1928 h 1948"/>
                <a:gd name="T58" fmla="*/ 560 w 2091"/>
                <a:gd name="T59" fmla="*/ 1906 h 1948"/>
                <a:gd name="T60" fmla="*/ 620 w 2091"/>
                <a:gd name="T61" fmla="*/ 1726 h 1948"/>
                <a:gd name="T62" fmla="*/ 735 w 2091"/>
                <a:gd name="T63" fmla="*/ 1559 h 1948"/>
                <a:gd name="T64" fmla="*/ 814 w 2091"/>
                <a:gd name="T65" fmla="*/ 1690 h 1948"/>
                <a:gd name="T66" fmla="*/ 820 w 2091"/>
                <a:gd name="T67" fmla="*/ 1698 h 1948"/>
                <a:gd name="T68" fmla="*/ 1115 w 2091"/>
                <a:gd name="T69" fmla="*/ 1491 h 1948"/>
                <a:gd name="T70" fmla="*/ 1322 w 2091"/>
                <a:gd name="T71" fmla="*/ 1605 h 1948"/>
                <a:gd name="T72" fmla="*/ 1388 w 2091"/>
                <a:gd name="T73" fmla="*/ 1442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91" h="1948">
                  <a:moveTo>
                    <a:pt x="1388" y="1442"/>
                  </a:moveTo>
                  <a:cubicBezTo>
                    <a:pt x="1413" y="1403"/>
                    <a:pt x="1451" y="1373"/>
                    <a:pt x="1500" y="1390"/>
                  </a:cubicBezTo>
                  <a:cubicBezTo>
                    <a:pt x="1546" y="1406"/>
                    <a:pt x="1582" y="1436"/>
                    <a:pt x="1593" y="1488"/>
                  </a:cubicBezTo>
                  <a:cubicBezTo>
                    <a:pt x="1596" y="1504"/>
                    <a:pt x="1598" y="1523"/>
                    <a:pt x="1596" y="1540"/>
                  </a:cubicBezTo>
                  <a:cubicBezTo>
                    <a:pt x="1590" y="1600"/>
                    <a:pt x="1642" y="1584"/>
                    <a:pt x="1669" y="1592"/>
                  </a:cubicBezTo>
                  <a:cubicBezTo>
                    <a:pt x="1708" y="1605"/>
                    <a:pt x="1697" y="1567"/>
                    <a:pt x="1702" y="1548"/>
                  </a:cubicBezTo>
                  <a:cubicBezTo>
                    <a:pt x="1708" y="1529"/>
                    <a:pt x="1713" y="1510"/>
                    <a:pt x="1724" y="1491"/>
                  </a:cubicBezTo>
                  <a:cubicBezTo>
                    <a:pt x="1787" y="1384"/>
                    <a:pt x="1822" y="1272"/>
                    <a:pt x="1809" y="1147"/>
                  </a:cubicBezTo>
                  <a:cubicBezTo>
                    <a:pt x="1803" y="1095"/>
                    <a:pt x="1809" y="1040"/>
                    <a:pt x="1809" y="985"/>
                  </a:cubicBezTo>
                  <a:cubicBezTo>
                    <a:pt x="1809" y="936"/>
                    <a:pt x="1828" y="904"/>
                    <a:pt x="1882" y="914"/>
                  </a:cubicBezTo>
                  <a:cubicBezTo>
                    <a:pt x="1956" y="928"/>
                    <a:pt x="1959" y="893"/>
                    <a:pt x="1937" y="841"/>
                  </a:cubicBezTo>
                  <a:cubicBezTo>
                    <a:pt x="1923" y="805"/>
                    <a:pt x="1921" y="767"/>
                    <a:pt x="1959" y="748"/>
                  </a:cubicBezTo>
                  <a:cubicBezTo>
                    <a:pt x="2027" y="712"/>
                    <a:pt x="2041" y="669"/>
                    <a:pt x="1997" y="606"/>
                  </a:cubicBezTo>
                  <a:cubicBezTo>
                    <a:pt x="1984" y="587"/>
                    <a:pt x="1989" y="568"/>
                    <a:pt x="1994" y="546"/>
                  </a:cubicBezTo>
                  <a:cubicBezTo>
                    <a:pt x="2016" y="417"/>
                    <a:pt x="2038" y="289"/>
                    <a:pt x="2052" y="161"/>
                  </a:cubicBezTo>
                  <a:cubicBezTo>
                    <a:pt x="2055" y="131"/>
                    <a:pt x="2090" y="73"/>
                    <a:pt x="2016" y="65"/>
                  </a:cubicBezTo>
                  <a:cubicBezTo>
                    <a:pt x="1656" y="32"/>
                    <a:pt x="1295" y="0"/>
                    <a:pt x="935" y="13"/>
                  </a:cubicBezTo>
                  <a:cubicBezTo>
                    <a:pt x="825" y="19"/>
                    <a:pt x="719" y="60"/>
                    <a:pt x="664" y="180"/>
                  </a:cubicBezTo>
                  <a:cubicBezTo>
                    <a:pt x="612" y="294"/>
                    <a:pt x="547" y="404"/>
                    <a:pt x="470" y="505"/>
                  </a:cubicBezTo>
                  <a:cubicBezTo>
                    <a:pt x="427" y="559"/>
                    <a:pt x="413" y="628"/>
                    <a:pt x="413" y="696"/>
                  </a:cubicBezTo>
                  <a:cubicBezTo>
                    <a:pt x="410" y="794"/>
                    <a:pt x="380" y="876"/>
                    <a:pt x="309" y="950"/>
                  </a:cubicBezTo>
                  <a:cubicBezTo>
                    <a:pt x="254" y="1007"/>
                    <a:pt x="203" y="1070"/>
                    <a:pt x="205" y="1160"/>
                  </a:cubicBezTo>
                  <a:cubicBezTo>
                    <a:pt x="208" y="1220"/>
                    <a:pt x="167" y="1239"/>
                    <a:pt x="110" y="1223"/>
                  </a:cubicBezTo>
                  <a:cubicBezTo>
                    <a:pt x="77" y="1212"/>
                    <a:pt x="47" y="1182"/>
                    <a:pt x="0" y="1201"/>
                  </a:cubicBezTo>
                  <a:cubicBezTo>
                    <a:pt x="39" y="1269"/>
                    <a:pt x="66" y="1335"/>
                    <a:pt x="69" y="1411"/>
                  </a:cubicBezTo>
                  <a:cubicBezTo>
                    <a:pt x="69" y="1436"/>
                    <a:pt x="74" y="1472"/>
                    <a:pt x="99" y="1491"/>
                  </a:cubicBezTo>
                  <a:cubicBezTo>
                    <a:pt x="175" y="1553"/>
                    <a:pt x="260" y="1608"/>
                    <a:pt x="325" y="1685"/>
                  </a:cubicBezTo>
                  <a:cubicBezTo>
                    <a:pt x="369" y="1734"/>
                    <a:pt x="416" y="1767"/>
                    <a:pt x="402" y="1840"/>
                  </a:cubicBezTo>
                  <a:cubicBezTo>
                    <a:pt x="394" y="1884"/>
                    <a:pt x="416" y="1911"/>
                    <a:pt x="457" y="1928"/>
                  </a:cubicBezTo>
                  <a:cubicBezTo>
                    <a:pt x="500" y="1947"/>
                    <a:pt x="530" y="1936"/>
                    <a:pt x="560" y="1906"/>
                  </a:cubicBezTo>
                  <a:cubicBezTo>
                    <a:pt x="610" y="1857"/>
                    <a:pt x="640" y="1802"/>
                    <a:pt x="620" y="1726"/>
                  </a:cubicBezTo>
                  <a:cubicBezTo>
                    <a:pt x="604" y="1660"/>
                    <a:pt x="678" y="1556"/>
                    <a:pt x="735" y="1559"/>
                  </a:cubicBezTo>
                  <a:cubicBezTo>
                    <a:pt x="823" y="1562"/>
                    <a:pt x="809" y="1633"/>
                    <a:pt x="814" y="1690"/>
                  </a:cubicBezTo>
                  <a:cubicBezTo>
                    <a:pt x="814" y="1693"/>
                    <a:pt x="820" y="1698"/>
                    <a:pt x="820" y="1698"/>
                  </a:cubicBezTo>
                  <a:cubicBezTo>
                    <a:pt x="910" y="1616"/>
                    <a:pt x="1011" y="1551"/>
                    <a:pt x="1115" y="1491"/>
                  </a:cubicBezTo>
                  <a:cubicBezTo>
                    <a:pt x="1202" y="1444"/>
                    <a:pt x="1306" y="1482"/>
                    <a:pt x="1322" y="1605"/>
                  </a:cubicBezTo>
                  <a:cubicBezTo>
                    <a:pt x="1317" y="1540"/>
                    <a:pt x="1355" y="1491"/>
                    <a:pt x="1388" y="14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 name="Freeform 71"/>
            <p:cNvSpPr>
              <a:spLocks noChangeArrowheads="1"/>
            </p:cNvSpPr>
            <p:nvPr/>
          </p:nvSpPr>
          <p:spPr bwMode="auto">
            <a:xfrm>
              <a:off x="4848225" y="965200"/>
              <a:ext cx="731838" cy="727075"/>
            </a:xfrm>
            <a:custGeom>
              <a:avLst/>
              <a:gdLst>
                <a:gd name="T0" fmla="*/ 1910 w 2034"/>
                <a:gd name="T1" fmla="*/ 1264 h 2019"/>
                <a:gd name="T2" fmla="*/ 1790 w 2034"/>
                <a:gd name="T3" fmla="*/ 833 h 2019"/>
                <a:gd name="T4" fmla="*/ 1713 w 2034"/>
                <a:gd name="T5" fmla="*/ 751 h 2019"/>
                <a:gd name="T6" fmla="*/ 1566 w 2034"/>
                <a:gd name="T7" fmla="*/ 603 h 2019"/>
                <a:gd name="T8" fmla="*/ 1413 w 2034"/>
                <a:gd name="T9" fmla="*/ 396 h 2019"/>
                <a:gd name="T10" fmla="*/ 1219 w 2034"/>
                <a:gd name="T11" fmla="*/ 92 h 2019"/>
                <a:gd name="T12" fmla="*/ 1153 w 2034"/>
                <a:gd name="T13" fmla="*/ 2 h 2019"/>
                <a:gd name="T14" fmla="*/ 1079 w 2034"/>
                <a:gd name="T15" fmla="*/ 84 h 2019"/>
                <a:gd name="T16" fmla="*/ 1003 w 2034"/>
                <a:gd name="T17" fmla="*/ 188 h 2019"/>
                <a:gd name="T18" fmla="*/ 861 w 2034"/>
                <a:gd name="T19" fmla="*/ 215 h 2019"/>
                <a:gd name="T20" fmla="*/ 604 w 2034"/>
                <a:gd name="T21" fmla="*/ 79 h 2019"/>
                <a:gd name="T22" fmla="*/ 369 w 2034"/>
                <a:gd name="T23" fmla="*/ 592 h 2019"/>
                <a:gd name="T24" fmla="*/ 244 w 2034"/>
                <a:gd name="T25" fmla="*/ 1125 h 2019"/>
                <a:gd name="T26" fmla="*/ 115 w 2034"/>
                <a:gd name="T27" fmla="*/ 1403 h 2019"/>
                <a:gd name="T28" fmla="*/ 61 w 2034"/>
                <a:gd name="T29" fmla="*/ 1507 h 2019"/>
                <a:gd name="T30" fmla="*/ 36 w 2034"/>
                <a:gd name="T31" fmla="*/ 1715 h 2019"/>
                <a:gd name="T32" fmla="*/ 39 w 2034"/>
                <a:gd name="T33" fmla="*/ 1903 h 2019"/>
                <a:gd name="T34" fmla="*/ 315 w 2034"/>
                <a:gd name="T35" fmla="*/ 1690 h 2019"/>
                <a:gd name="T36" fmla="*/ 555 w 2034"/>
                <a:gd name="T37" fmla="*/ 1625 h 2019"/>
                <a:gd name="T38" fmla="*/ 694 w 2034"/>
                <a:gd name="T39" fmla="*/ 1646 h 2019"/>
                <a:gd name="T40" fmla="*/ 1394 w 2034"/>
                <a:gd name="T41" fmla="*/ 1881 h 2019"/>
                <a:gd name="T42" fmla="*/ 1590 w 2034"/>
                <a:gd name="T43" fmla="*/ 1996 h 2019"/>
                <a:gd name="T44" fmla="*/ 1669 w 2034"/>
                <a:gd name="T45" fmla="*/ 1947 h 2019"/>
                <a:gd name="T46" fmla="*/ 1743 w 2034"/>
                <a:gd name="T47" fmla="*/ 1813 h 2019"/>
                <a:gd name="T48" fmla="*/ 1888 w 2034"/>
                <a:gd name="T49" fmla="*/ 1600 h 2019"/>
                <a:gd name="T50" fmla="*/ 2033 w 2034"/>
                <a:gd name="T51" fmla="*/ 1444 h 2019"/>
                <a:gd name="T52" fmla="*/ 2014 w 2034"/>
                <a:gd name="T53" fmla="*/ 1310 h 2019"/>
                <a:gd name="T54" fmla="*/ 1910 w 2034"/>
                <a:gd name="T55" fmla="*/ 1264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34" h="2019">
                  <a:moveTo>
                    <a:pt x="1910" y="1264"/>
                  </a:moveTo>
                  <a:cubicBezTo>
                    <a:pt x="1872" y="1119"/>
                    <a:pt x="1828" y="977"/>
                    <a:pt x="1790" y="833"/>
                  </a:cubicBezTo>
                  <a:cubicBezTo>
                    <a:pt x="1779" y="789"/>
                    <a:pt x="1762" y="767"/>
                    <a:pt x="1713" y="751"/>
                  </a:cubicBezTo>
                  <a:cubicBezTo>
                    <a:pt x="1645" y="729"/>
                    <a:pt x="1557" y="699"/>
                    <a:pt x="1566" y="603"/>
                  </a:cubicBezTo>
                  <a:cubicBezTo>
                    <a:pt x="1574" y="486"/>
                    <a:pt x="1475" y="442"/>
                    <a:pt x="1413" y="396"/>
                  </a:cubicBezTo>
                  <a:cubicBezTo>
                    <a:pt x="1306" y="314"/>
                    <a:pt x="1221" y="232"/>
                    <a:pt x="1219" y="92"/>
                  </a:cubicBezTo>
                  <a:cubicBezTo>
                    <a:pt x="1219" y="43"/>
                    <a:pt x="1194" y="5"/>
                    <a:pt x="1153" y="2"/>
                  </a:cubicBezTo>
                  <a:cubicBezTo>
                    <a:pt x="1109" y="0"/>
                    <a:pt x="1077" y="43"/>
                    <a:pt x="1079" y="84"/>
                  </a:cubicBezTo>
                  <a:cubicBezTo>
                    <a:pt x="1079" y="144"/>
                    <a:pt x="1066" y="177"/>
                    <a:pt x="1003" y="188"/>
                  </a:cubicBezTo>
                  <a:cubicBezTo>
                    <a:pt x="954" y="196"/>
                    <a:pt x="896" y="245"/>
                    <a:pt x="861" y="215"/>
                  </a:cubicBezTo>
                  <a:cubicBezTo>
                    <a:pt x="782" y="153"/>
                    <a:pt x="689" y="120"/>
                    <a:pt x="604" y="79"/>
                  </a:cubicBezTo>
                  <a:cubicBezTo>
                    <a:pt x="544" y="251"/>
                    <a:pt x="489" y="434"/>
                    <a:pt x="369" y="592"/>
                  </a:cubicBezTo>
                  <a:cubicBezTo>
                    <a:pt x="254" y="748"/>
                    <a:pt x="276" y="945"/>
                    <a:pt x="244" y="1125"/>
                  </a:cubicBezTo>
                  <a:cubicBezTo>
                    <a:pt x="224" y="1231"/>
                    <a:pt x="214" y="1335"/>
                    <a:pt x="115" y="1403"/>
                  </a:cubicBezTo>
                  <a:cubicBezTo>
                    <a:pt x="80" y="1428"/>
                    <a:pt x="71" y="1466"/>
                    <a:pt x="61" y="1507"/>
                  </a:cubicBezTo>
                  <a:cubicBezTo>
                    <a:pt x="41" y="1578"/>
                    <a:pt x="69" y="1655"/>
                    <a:pt x="36" y="1715"/>
                  </a:cubicBezTo>
                  <a:cubicBezTo>
                    <a:pt x="0" y="1780"/>
                    <a:pt x="9" y="1835"/>
                    <a:pt x="39" y="1903"/>
                  </a:cubicBezTo>
                  <a:cubicBezTo>
                    <a:pt x="132" y="1829"/>
                    <a:pt x="224" y="1761"/>
                    <a:pt x="315" y="1690"/>
                  </a:cubicBezTo>
                  <a:cubicBezTo>
                    <a:pt x="386" y="1633"/>
                    <a:pt x="454" y="1584"/>
                    <a:pt x="555" y="1625"/>
                  </a:cubicBezTo>
                  <a:cubicBezTo>
                    <a:pt x="599" y="1641"/>
                    <a:pt x="648" y="1644"/>
                    <a:pt x="694" y="1646"/>
                  </a:cubicBezTo>
                  <a:cubicBezTo>
                    <a:pt x="954" y="1649"/>
                    <a:pt x="1175" y="1764"/>
                    <a:pt x="1394" y="1881"/>
                  </a:cubicBezTo>
                  <a:cubicBezTo>
                    <a:pt x="1462" y="1917"/>
                    <a:pt x="1516" y="1974"/>
                    <a:pt x="1590" y="1996"/>
                  </a:cubicBezTo>
                  <a:cubicBezTo>
                    <a:pt x="1634" y="2010"/>
                    <a:pt x="1669" y="2018"/>
                    <a:pt x="1669" y="1947"/>
                  </a:cubicBezTo>
                  <a:cubicBezTo>
                    <a:pt x="1669" y="1892"/>
                    <a:pt x="1683" y="1851"/>
                    <a:pt x="1743" y="1813"/>
                  </a:cubicBezTo>
                  <a:cubicBezTo>
                    <a:pt x="1814" y="1769"/>
                    <a:pt x="1880" y="1709"/>
                    <a:pt x="1888" y="1600"/>
                  </a:cubicBezTo>
                  <a:cubicBezTo>
                    <a:pt x="1891" y="1548"/>
                    <a:pt x="1923" y="1450"/>
                    <a:pt x="2033" y="1444"/>
                  </a:cubicBezTo>
                  <a:cubicBezTo>
                    <a:pt x="1962" y="1403"/>
                    <a:pt x="1997" y="1354"/>
                    <a:pt x="2014" y="1310"/>
                  </a:cubicBezTo>
                  <a:cubicBezTo>
                    <a:pt x="1975" y="1297"/>
                    <a:pt x="1926" y="1324"/>
                    <a:pt x="1910" y="1264"/>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 name="Freeform 72"/>
            <p:cNvSpPr>
              <a:spLocks noChangeArrowheads="1"/>
            </p:cNvSpPr>
            <p:nvPr/>
          </p:nvSpPr>
          <p:spPr bwMode="auto">
            <a:xfrm>
              <a:off x="3378200" y="427038"/>
              <a:ext cx="647700" cy="619125"/>
            </a:xfrm>
            <a:custGeom>
              <a:avLst/>
              <a:gdLst>
                <a:gd name="T0" fmla="*/ 1218 w 1798"/>
                <a:gd name="T1" fmla="*/ 240 h 1721"/>
                <a:gd name="T2" fmla="*/ 871 w 1798"/>
                <a:gd name="T3" fmla="*/ 243 h 1721"/>
                <a:gd name="T4" fmla="*/ 789 w 1798"/>
                <a:gd name="T5" fmla="*/ 150 h 1721"/>
                <a:gd name="T6" fmla="*/ 723 w 1798"/>
                <a:gd name="T7" fmla="*/ 76 h 1721"/>
                <a:gd name="T8" fmla="*/ 423 w 1798"/>
                <a:gd name="T9" fmla="*/ 41 h 1721"/>
                <a:gd name="T10" fmla="*/ 62 w 1798"/>
                <a:gd name="T11" fmla="*/ 2 h 1721"/>
                <a:gd name="T12" fmla="*/ 19 w 1798"/>
                <a:gd name="T13" fmla="*/ 52 h 1721"/>
                <a:gd name="T14" fmla="*/ 125 w 1798"/>
                <a:gd name="T15" fmla="*/ 497 h 1721"/>
                <a:gd name="T16" fmla="*/ 60 w 1798"/>
                <a:gd name="T17" fmla="*/ 874 h 1721"/>
                <a:gd name="T18" fmla="*/ 46 w 1798"/>
                <a:gd name="T19" fmla="*/ 923 h 1721"/>
                <a:gd name="T20" fmla="*/ 112 w 1798"/>
                <a:gd name="T21" fmla="*/ 1242 h 1721"/>
                <a:gd name="T22" fmla="*/ 262 w 1798"/>
                <a:gd name="T23" fmla="*/ 1488 h 1721"/>
                <a:gd name="T24" fmla="*/ 371 w 1798"/>
                <a:gd name="T25" fmla="*/ 1535 h 1721"/>
                <a:gd name="T26" fmla="*/ 513 w 1798"/>
                <a:gd name="T27" fmla="*/ 1573 h 1721"/>
                <a:gd name="T28" fmla="*/ 1245 w 1798"/>
                <a:gd name="T29" fmla="*/ 1559 h 1721"/>
                <a:gd name="T30" fmla="*/ 1529 w 1798"/>
                <a:gd name="T31" fmla="*/ 1480 h 1721"/>
                <a:gd name="T32" fmla="*/ 1628 w 1798"/>
                <a:gd name="T33" fmla="*/ 1480 h 1721"/>
                <a:gd name="T34" fmla="*/ 1778 w 1798"/>
                <a:gd name="T35" fmla="*/ 1319 h 1721"/>
                <a:gd name="T36" fmla="*/ 1652 w 1798"/>
                <a:gd name="T37" fmla="*/ 292 h 1721"/>
                <a:gd name="T38" fmla="*/ 1576 w 1798"/>
                <a:gd name="T39" fmla="*/ 229 h 1721"/>
                <a:gd name="T40" fmla="*/ 1218 w 1798"/>
                <a:gd name="T41" fmla="*/ 235 h 1721"/>
                <a:gd name="T42" fmla="*/ 1218 w 1798"/>
                <a:gd name="T43" fmla="*/ 240 h 1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8" h="1721">
                  <a:moveTo>
                    <a:pt x="1218" y="240"/>
                  </a:moveTo>
                  <a:cubicBezTo>
                    <a:pt x="1103" y="240"/>
                    <a:pt x="986" y="237"/>
                    <a:pt x="871" y="243"/>
                  </a:cubicBezTo>
                  <a:cubicBezTo>
                    <a:pt x="797" y="245"/>
                    <a:pt x="767" y="221"/>
                    <a:pt x="789" y="150"/>
                  </a:cubicBezTo>
                  <a:cubicBezTo>
                    <a:pt x="808" y="87"/>
                    <a:pt x="770" y="82"/>
                    <a:pt x="723" y="76"/>
                  </a:cubicBezTo>
                  <a:cubicBezTo>
                    <a:pt x="622" y="65"/>
                    <a:pt x="524" y="52"/>
                    <a:pt x="423" y="41"/>
                  </a:cubicBezTo>
                  <a:cubicBezTo>
                    <a:pt x="303" y="30"/>
                    <a:pt x="183" y="0"/>
                    <a:pt x="62" y="2"/>
                  </a:cubicBezTo>
                  <a:cubicBezTo>
                    <a:pt x="27" y="2"/>
                    <a:pt x="0" y="8"/>
                    <a:pt x="19" y="52"/>
                  </a:cubicBezTo>
                  <a:cubicBezTo>
                    <a:pt x="84" y="194"/>
                    <a:pt x="101" y="347"/>
                    <a:pt x="125" y="497"/>
                  </a:cubicBezTo>
                  <a:cubicBezTo>
                    <a:pt x="147" y="631"/>
                    <a:pt x="158" y="762"/>
                    <a:pt x="60" y="874"/>
                  </a:cubicBezTo>
                  <a:cubicBezTo>
                    <a:pt x="46" y="887"/>
                    <a:pt x="46" y="906"/>
                    <a:pt x="46" y="923"/>
                  </a:cubicBezTo>
                  <a:cubicBezTo>
                    <a:pt x="62" y="1029"/>
                    <a:pt x="13" y="1141"/>
                    <a:pt x="112" y="1242"/>
                  </a:cubicBezTo>
                  <a:cubicBezTo>
                    <a:pt x="174" y="1308"/>
                    <a:pt x="224" y="1398"/>
                    <a:pt x="262" y="1488"/>
                  </a:cubicBezTo>
                  <a:cubicBezTo>
                    <a:pt x="278" y="1526"/>
                    <a:pt x="325" y="1540"/>
                    <a:pt x="371" y="1535"/>
                  </a:cubicBezTo>
                  <a:cubicBezTo>
                    <a:pt x="423" y="1526"/>
                    <a:pt x="467" y="1548"/>
                    <a:pt x="513" y="1573"/>
                  </a:cubicBezTo>
                  <a:cubicBezTo>
                    <a:pt x="759" y="1696"/>
                    <a:pt x="1010" y="1720"/>
                    <a:pt x="1245" y="1559"/>
                  </a:cubicBezTo>
                  <a:cubicBezTo>
                    <a:pt x="1338" y="1494"/>
                    <a:pt x="1425" y="1474"/>
                    <a:pt x="1529" y="1480"/>
                  </a:cubicBezTo>
                  <a:cubicBezTo>
                    <a:pt x="1562" y="1483"/>
                    <a:pt x="1595" y="1480"/>
                    <a:pt x="1628" y="1480"/>
                  </a:cubicBezTo>
                  <a:cubicBezTo>
                    <a:pt x="1791" y="1483"/>
                    <a:pt x="1797" y="1480"/>
                    <a:pt x="1778" y="1319"/>
                  </a:cubicBezTo>
                  <a:cubicBezTo>
                    <a:pt x="1737" y="977"/>
                    <a:pt x="1677" y="636"/>
                    <a:pt x="1652" y="292"/>
                  </a:cubicBezTo>
                  <a:cubicBezTo>
                    <a:pt x="1649" y="243"/>
                    <a:pt x="1622" y="229"/>
                    <a:pt x="1576" y="229"/>
                  </a:cubicBezTo>
                  <a:cubicBezTo>
                    <a:pt x="1453" y="237"/>
                    <a:pt x="1335" y="235"/>
                    <a:pt x="1218" y="235"/>
                  </a:cubicBezTo>
                  <a:lnTo>
                    <a:pt x="1218" y="240"/>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 name="Freeform 73"/>
            <p:cNvSpPr>
              <a:spLocks noChangeArrowheads="1"/>
            </p:cNvSpPr>
            <p:nvPr/>
          </p:nvSpPr>
          <p:spPr bwMode="auto">
            <a:xfrm>
              <a:off x="7650163" y="623888"/>
              <a:ext cx="633412" cy="771525"/>
            </a:xfrm>
            <a:custGeom>
              <a:avLst/>
              <a:gdLst>
                <a:gd name="T0" fmla="*/ 1606 w 1760"/>
                <a:gd name="T1" fmla="*/ 527 h 2142"/>
                <a:gd name="T2" fmla="*/ 1549 w 1760"/>
                <a:gd name="T3" fmla="*/ 352 h 2142"/>
                <a:gd name="T4" fmla="*/ 1432 w 1760"/>
                <a:gd name="T5" fmla="*/ 278 h 2142"/>
                <a:gd name="T6" fmla="*/ 1205 w 1760"/>
                <a:gd name="T7" fmla="*/ 191 h 2142"/>
                <a:gd name="T8" fmla="*/ 754 w 1760"/>
                <a:gd name="T9" fmla="*/ 11 h 2142"/>
                <a:gd name="T10" fmla="*/ 410 w 1760"/>
                <a:gd name="T11" fmla="*/ 98 h 2142"/>
                <a:gd name="T12" fmla="*/ 317 w 1760"/>
                <a:gd name="T13" fmla="*/ 213 h 2142"/>
                <a:gd name="T14" fmla="*/ 249 w 1760"/>
                <a:gd name="T15" fmla="*/ 295 h 2142"/>
                <a:gd name="T16" fmla="*/ 148 w 1760"/>
                <a:gd name="T17" fmla="*/ 417 h 2142"/>
                <a:gd name="T18" fmla="*/ 110 w 1760"/>
                <a:gd name="T19" fmla="*/ 762 h 2142"/>
                <a:gd name="T20" fmla="*/ 74 w 1760"/>
                <a:gd name="T21" fmla="*/ 857 h 2142"/>
                <a:gd name="T22" fmla="*/ 25 w 1760"/>
                <a:gd name="T23" fmla="*/ 961 h 2142"/>
                <a:gd name="T24" fmla="*/ 140 w 1760"/>
                <a:gd name="T25" fmla="*/ 1715 h 2142"/>
                <a:gd name="T26" fmla="*/ 107 w 1760"/>
                <a:gd name="T27" fmla="*/ 2051 h 2142"/>
                <a:gd name="T28" fmla="*/ 77 w 1760"/>
                <a:gd name="T29" fmla="*/ 2124 h 2142"/>
                <a:gd name="T30" fmla="*/ 134 w 1760"/>
                <a:gd name="T31" fmla="*/ 2124 h 2142"/>
                <a:gd name="T32" fmla="*/ 273 w 1760"/>
                <a:gd name="T33" fmla="*/ 2010 h 2142"/>
                <a:gd name="T34" fmla="*/ 383 w 1760"/>
                <a:gd name="T35" fmla="*/ 1974 h 2142"/>
                <a:gd name="T36" fmla="*/ 749 w 1760"/>
                <a:gd name="T37" fmla="*/ 2040 h 2142"/>
                <a:gd name="T38" fmla="*/ 812 w 1760"/>
                <a:gd name="T39" fmla="*/ 1971 h 2142"/>
                <a:gd name="T40" fmla="*/ 839 w 1760"/>
                <a:gd name="T41" fmla="*/ 1698 h 2142"/>
                <a:gd name="T42" fmla="*/ 896 w 1760"/>
                <a:gd name="T43" fmla="*/ 1556 h 2142"/>
                <a:gd name="T44" fmla="*/ 989 w 1760"/>
                <a:gd name="T45" fmla="*/ 1354 h 2142"/>
                <a:gd name="T46" fmla="*/ 1202 w 1760"/>
                <a:gd name="T47" fmla="*/ 1316 h 2142"/>
                <a:gd name="T48" fmla="*/ 1260 w 1760"/>
                <a:gd name="T49" fmla="*/ 1278 h 2142"/>
                <a:gd name="T50" fmla="*/ 1355 w 1760"/>
                <a:gd name="T51" fmla="*/ 1149 h 2142"/>
                <a:gd name="T52" fmla="*/ 1486 w 1760"/>
                <a:gd name="T53" fmla="*/ 1035 h 2142"/>
                <a:gd name="T54" fmla="*/ 1533 w 1760"/>
                <a:gd name="T55" fmla="*/ 953 h 2142"/>
                <a:gd name="T56" fmla="*/ 1615 w 1760"/>
                <a:gd name="T57" fmla="*/ 928 h 2142"/>
                <a:gd name="T58" fmla="*/ 1675 w 1760"/>
                <a:gd name="T59" fmla="*/ 912 h 2142"/>
                <a:gd name="T60" fmla="*/ 1759 w 1760"/>
                <a:gd name="T61" fmla="*/ 833 h 2142"/>
                <a:gd name="T62" fmla="*/ 1606 w 1760"/>
                <a:gd name="T63" fmla="*/ 527 h 2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0" h="2142">
                  <a:moveTo>
                    <a:pt x="1606" y="527"/>
                  </a:moveTo>
                  <a:cubicBezTo>
                    <a:pt x="1590" y="467"/>
                    <a:pt x="1568" y="409"/>
                    <a:pt x="1549" y="352"/>
                  </a:cubicBezTo>
                  <a:cubicBezTo>
                    <a:pt x="1530" y="295"/>
                    <a:pt x="1494" y="265"/>
                    <a:pt x="1432" y="278"/>
                  </a:cubicBezTo>
                  <a:cubicBezTo>
                    <a:pt x="1339" y="297"/>
                    <a:pt x="1273" y="251"/>
                    <a:pt x="1205" y="191"/>
                  </a:cubicBezTo>
                  <a:cubicBezTo>
                    <a:pt x="1079" y="76"/>
                    <a:pt x="926" y="24"/>
                    <a:pt x="754" y="11"/>
                  </a:cubicBezTo>
                  <a:cubicBezTo>
                    <a:pt x="626" y="0"/>
                    <a:pt x="525" y="76"/>
                    <a:pt x="410" y="98"/>
                  </a:cubicBezTo>
                  <a:cubicBezTo>
                    <a:pt x="353" y="109"/>
                    <a:pt x="317" y="144"/>
                    <a:pt x="317" y="213"/>
                  </a:cubicBezTo>
                  <a:cubicBezTo>
                    <a:pt x="317" y="245"/>
                    <a:pt x="298" y="292"/>
                    <a:pt x="249" y="295"/>
                  </a:cubicBezTo>
                  <a:cubicBezTo>
                    <a:pt x="167" y="297"/>
                    <a:pt x="156" y="363"/>
                    <a:pt x="148" y="417"/>
                  </a:cubicBezTo>
                  <a:cubicBezTo>
                    <a:pt x="129" y="532"/>
                    <a:pt x="120" y="647"/>
                    <a:pt x="110" y="762"/>
                  </a:cubicBezTo>
                  <a:cubicBezTo>
                    <a:pt x="107" y="797"/>
                    <a:pt x="107" y="841"/>
                    <a:pt x="74" y="857"/>
                  </a:cubicBezTo>
                  <a:cubicBezTo>
                    <a:pt x="25" y="882"/>
                    <a:pt x="30" y="920"/>
                    <a:pt x="25" y="961"/>
                  </a:cubicBezTo>
                  <a:cubicBezTo>
                    <a:pt x="0" y="1220"/>
                    <a:pt x="30" y="1474"/>
                    <a:pt x="140" y="1715"/>
                  </a:cubicBezTo>
                  <a:cubicBezTo>
                    <a:pt x="194" y="1838"/>
                    <a:pt x="192" y="1944"/>
                    <a:pt x="107" y="2051"/>
                  </a:cubicBezTo>
                  <a:cubicBezTo>
                    <a:pt x="90" y="2070"/>
                    <a:pt x="74" y="2092"/>
                    <a:pt x="77" y="2124"/>
                  </a:cubicBezTo>
                  <a:cubicBezTo>
                    <a:pt x="96" y="2133"/>
                    <a:pt x="126" y="2141"/>
                    <a:pt x="134" y="2124"/>
                  </a:cubicBezTo>
                  <a:cubicBezTo>
                    <a:pt x="170" y="2073"/>
                    <a:pt x="243" y="2070"/>
                    <a:pt x="273" y="2010"/>
                  </a:cubicBezTo>
                  <a:cubicBezTo>
                    <a:pt x="295" y="1969"/>
                    <a:pt x="342" y="1955"/>
                    <a:pt x="383" y="1974"/>
                  </a:cubicBezTo>
                  <a:cubicBezTo>
                    <a:pt x="500" y="2023"/>
                    <a:pt x="629" y="2007"/>
                    <a:pt x="749" y="2040"/>
                  </a:cubicBezTo>
                  <a:cubicBezTo>
                    <a:pt x="801" y="2056"/>
                    <a:pt x="833" y="2015"/>
                    <a:pt x="812" y="1971"/>
                  </a:cubicBezTo>
                  <a:cubicBezTo>
                    <a:pt x="762" y="1873"/>
                    <a:pt x="768" y="1786"/>
                    <a:pt x="839" y="1698"/>
                  </a:cubicBezTo>
                  <a:cubicBezTo>
                    <a:pt x="869" y="1660"/>
                    <a:pt x="888" y="1611"/>
                    <a:pt x="896" y="1556"/>
                  </a:cubicBezTo>
                  <a:cubicBezTo>
                    <a:pt x="904" y="1480"/>
                    <a:pt x="902" y="1379"/>
                    <a:pt x="989" y="1354"/>
                  </a:cubicBezTo>
                  <a:cubicBezTo>
                    <a:pt x="1057" y="1335"/>
                    <a:pt x="1131" y="1319"/>
                    <a:pt x="1202" y="1316"/>
                  </a:cubicBezTo>
                  <a:cubicBezTo>
                    <a:pt x="1240" y="1313"/>
                    <a:pt x="1251" y="1305"/>
                    <a:pt x="1260" y="1278"/>
                  </a:cubicBezTo>
                  <a:cubicBezTo>
                    <a:pt x="1279" y="1223"/>
                    <a:pt x="1306" y="1152"/>
                    <a:pt x="1355" y="1149"/>
                  </a:cubicBezTo>
                  <a:cubicBezTo>
                    <a:pt x="1440" y="1147"/>
                    <a:pt x="1445" y="1076"/>
                    <a:pt x="1486" y="1035"/>
                  </a:cubicBezTo>
                  <a:cubicBezTo>
                    <a:pt x="1508" y="1013"/>
                    <a:pt x="1519" y="980"/>
                    <a:pt x="1533" y="953"/>
                  </a:cubicBezTo>
                  <a:cubicBezTo>
                    <a:pt x="1552" y="917"/>
                    <a:pt x="1585" y="906"/>
                    <a:pt x="1615" y="928"/>
                  </a:cubicBezTo>
                  <a:cubicBezTo>
                    <a:pt x="1650" y="953"/>
                    <a:pt x="1664" y="947"/>
                    <a:pt x="1675" y="912"/>
                  </a:cubicBezTo>
                  <a:cubicBezTo>
                    <a:pt x="1686" y="868"/>
                    <a:pt x="1727" y="863"/>
                    <a:pt x="1759" y="833"/>
                  </a:cubicBezTo>
                  <a:cubicBezTo>
                    <a:pt x="1675" y="745"/>
                    <a:pt x="1639" y="639"/>
                    <a:pt x="1606" y="52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 name="Freeform 74"/>
            <p:cNvSpPr>
              <a:spLocks noChangeArrowheads="1"/>
            </p:cNvSpPr>
            <p:nvPr/>
          </p:nvSpPr>
          <p:spPr bwMode="auto">
            <a:xfrm>
              <a:off x="4098925" y="1060450"/>
              <a:ext cx="555625" cy="644525"/>
            </a:xfrm>
            <a:custGeom>
              <a:avLst/>
              <a:gdLst>
                <a:gd name="T0" fmla="*/ 180 w 1544"/>
                <a:gd name="T1" fmla="*/ 1628 h 1790"/>
                <a:gd name="T2" fmla="*/ 1240 w 1544"/>
                <a:gd name="T3" fmla="*/ 1775 h 1790"/>
                <a:gd name="T4" fmla="*/ 1387 w 1544"/>
                <a:gd name="T5" fmla="*/ 1674 h 1790"/>
                <a:gd name="T6" fmla="*/ 1467 w 1544"/>
                <a:gd name="T7" fmla="*/ 1251 h 1790"/>
                <a:gd name="T8" fmla="*/ 1538 w 1544"/>
                <a:gd name="T9" fmla="*/ 751 h 1790"/>
                <a:gd name="T10" fmla="*/ 1532 w 1544"/>
                <a:gd name="T11" fmla="*/ 729 h 1790"/>
                <a:gd name="T12" fmla="*/ 1458 w 1544"/>
                <a:gd name="T13" fmla="*/ 489 h 1790"/>
                <a:gd name="T14" fmla="*/ 1458 w 1544"/>
                <a:gd name="T15" fmla="*/ 481 h 1790"/>
                <a:gd name="T16" fmla="*/ 1508 w 1544"/>
                <a:gd name="T17" fmla="*/ 287 h 1790"/>
                <a:gd name="T18" fmla="*/ 1505 w 1544"/>
                <a:gd name="T19" fmla="*/ 131 h 1790"/>
                <a:gd name="T20" fmla="*/ 1240 w 1544"/>
                <a:gd name="T21" fmla="*/ 77 h 1790"/>
                <a:gd name="T22" fmla="*/ 939 w 1544"/>
                <a:gd name="T23" fmla="*/ 115 h 1790"/>
                <a:gd name="T24" fmla="*/ 311 w 1544"/>
                <a:gd name="T25" fmla="*/ 22 h 1790"/>
                <a:gd name="T26" fmla="*/ 199 w 1544"/>
                <a:gd name="T27" fmla="*/ 118 h 1790"/>
                <a:gd name="T28" fmla="*/ 24 w 1544"/>
                <a:gd name="T29" fmla="*/ 688 h 1790"/>
                <a:gd name="T30" fmla="*/ 13 w 1544"/>
                <a:gd name="T31" fmla="*/ 806 h 1790"/>
                <a:gd name="T32" fmla="*/ 65 w 1544"/>
                <a:gd name="T33" fmla="*/ 1216 h 1790"/>
                <a:gd name="T34" fmla="*/ 57 w 1544"/>
                <a:gd name="T35" fmla="*/ 1478 h 1790"/>
                <a:gd name="T36" fmla="*/ 180 w 1544"/>
                <a:gd name="T37" fmla="*/ 1628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4" h="1790">
                  <a:moveTo>
                    <a:pt x="180" y="1628"/>
                  </a:moveTo>
                  <a:cubicBezTo>
                    <a:pt x="532" y="1677"/>
                    <a:pt x="888" y="1721"/>
                    <a:pt x="1240" y="1775"/>
                  </a:cubicBezTo>
                  <a:cubicBezTo>
                    <a:pt x="1333" y="1789"/>
                    <a:pt x="1371" y="1740"/>
                    <a:pt x="1387" y="1674"/>
                  </a:cubicBezTo>
                  <a:cubicBezTo>
                    <a:pt x="1423" y="1535"/>
                    <a:pt x="1434" y="1390"/>
                    <a:pt x="1467" y="1251"/>
                  </a:cubicBezTo>
                  <a:cubicBezTo>
                    <a:pt x="1505" y="1087"/>
                    <a:pt x="1467" y="910"/>
                    <a:pt x="1538" y="751"/>
                  </a:cubicBezTo>
                  <a:cubicBezTo>
                    <a:pt x="1543" y="740"/>
                    <a:pt x="1535" y="738"/>
                    <a:pt x="1532" y="729"/>
                  </a:cubicBezTo>
                  <a:cubicBezTo>
                    <a:pt x="1497" y="653"/>
                    <a:pt x="1374" y="601"/>
                    <a:pt x="1458" y="489"/>
                  </a:cubicBezTo>
                  <a:lnTo>
                    <a:pt x="1458" y="481"/>
                  </a:lnTo>
                  <a:cubicBezTo>
                    <a:pt x="1341" y="383"/>
                    <a:pt x="1447" y="342"/>
                    <a:pt x="1508" y="287"/>
                  </a:cubicBezTo>
                  <a:cubicBezTo>
                    <a:pt x="1521" y="273"/>
                    <a:pt x="1521" y="131"/>
                    <a:pt x="1505" y="131"/>
                  </a:cubicBezTo>
                  <a:cubicBezTo>
                    <a:pt x="1412" y="129"/>
                    <a:pt x="1330" y="88"/>
                    <a:pt x="1240" y="77"/>
                  </a:cubicBezTo>
                  <a:cubicBezTo>
                    <a:pt x="1133" y="63"/>
                    <a:pt x="1046" y="134"/>
                    <a:pt x="939" y="115"/>
                  </a:cubicBezTo>
                  <a:cubicBezTo>
                    <a:pt x="732" y="77"/>
                    <a:pt x="519" y="63"/>
                    <a:pt x="311" y="22"/>
                  </a:cubicBezTo>
                  <a:cubicBezTo>
                    <a:pt x="210" y="0"/>
                    <a:pt x="199" y="52"/>
                    <a:pt x="199" y="118"/>
                  </a:cubicBezTo>
                  <a:cubicBezTo>
                    <a:pt x="205" y="328"/>
                    <a:pt x="136" y="514"/>
                    <a:pt x="24" y="688"/>
                  </a:cubicBezTo>
                  <a:cubicBezTo>
                    <a:pt x="0" y="727"/>
                    <a:pt x="2" y="762"/>
                    <a:pt x="13" y="806"/>
                  </a:cubicBezTo>
                  <a:cubicBezTo>
                    <a:pt x="54" y="940"/>
                    <a:pt x="87" y="1076"/>
                    <a:pt x="65" y="1216"/>
                  </a:cubicBezTo>
                  <a:cubicBezTo>
                    <a:pt x="54" y="1303"/>
                    <a:pt x="93" y="1390"/>
                    <a:pt x="57" y="1478"/>
                  </a:cubicBezTo>
                  <a:cubicBezTo>
                    <a:pt x="43" y="1576"/>
                    <a:pt x="95" y="1614"/>
                    <a:pt x="180" y="162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 name="Freeform 75"/>
            <p:cNvSpPr>
              <a:spLocks noChangeArrowheads="1"/>
            </p:cNvSpPr>
            <p:nvPr/>
          </p:nvSpPr>
          <p:spPr bwMode="auto">
            <a:xfrm>
              <a:off x="4732338" y="504825"/>
              <a:ext cx="798512" cy="501650"/>
            </a:xfrm>
            <a:custGeom>
              <a:avLst/>
              <a:gdLst>
                <a:gd name="T0" fmla="*/ 710 w 2216"/>
                <a:gd name="T1" fmla="*/ 28 h 1392"/>
                <a:gd name="T2" fmla="*/ 161 w 2216"/>
                <a:gd name="T3" fmla="*/ 28 h 1392"/>
                <a:gd name="T4" fmla="*/ 66 w 2216"/>
                <a:gd name="T5" fmla="*/ 112 h 1392"/>
                <a:gd name="T6" fmla="*/ 30 w 2216"/>
                <a:gd name="T7" fmla="*/ 339 h 1392"/>
                <a:gd name="T8" fmla="*/ 41 w 2216"/>
                <a:gd name="T9" fmla="*/ 399 h 1392"/>
                <a:gd name="T10" fmla="*/ 85 w 2216"/>
                <a:gd name="T11" fmla="*/ 487 h 1392"/>
                <a:gd name="T12" fmla="*/ 60 w 2216"/>
                <a:gd name="T13" fmla="*/ 708 h 1392"/>
                <a:gd name="T14" fmla="*/ 82 w 2216"/>
                <a:gd name="T15" fmla="*/ 896 h 1392"/>
                <a:gd name="T16" fmla="*/ 276 w 2216"/>
                <a:gd name="T17" fmla="*/ 1055 h 1392"/>
                <a:gd name="T18" fmla="*/ 514 w 2216"/>
                <a:gd name="T19" fmla="*/ 1221 h 1392"/>
                <a:gd name="T20" fmla="*/ 680 w 2216"/>
                <a:gd name="T21" fmla="*/ 1254 h 1392"/>
                <a:gd name="T22" fmla="*/ 997 w 2216"/>
                <a:gd name="T23" fmla="*/ 1249 h 1392"/>
                <a:gd name="T24" fmla="*/ 1041 w 2216"/>
                <a:gd name="T25" fmla="*/ 1254 h 1392"/>
                <a:gd name="T26" fmla="*/ 1139 w 2216"/>
                <a:gd name="T27" fmla="*/ 1314 h 1392"/>
                <a:gd name="T28" fmla="*/ 1229 w 2216"/>
                <a:gd name="T29" fmla="*/ 1388 h 1392"/>
                <a:gd name="T30" fmla="*/ 1298 w 2216"/>
                <a:gd name="T31" fmla="*/ 1311 h 1392"/>
                <a:gd name="T32" fmla="*/ 1388 w 2216"/>
                <a:gd name="T33" fmla="*/ 1197 h 1392"/>
                <a:gd name="T34" fmla="*/ 1464 w 2216"/>
                <a:gd name="T35" fmla="*/ 1112 h 1392"/>
                <a:gd name="T36" fmla="*/ 1571 w 2216"/>
                <a:gd name="T37" fmla="*/ 1063 h 1392"/>
                <a:gd name="T38" fmla="*/ 1751 w 2216"/>
                <a:gd name="T39" fmla="*/ 975 h 1392"/>
                <a:gd name="T40" fmla="*/ 1822 w 2216"/>
                <a:gd name="T41" fmla="*/ 877 h 1392"/>
                <a:gd name="T42" fmla="*/ 1901 w 2216"/>
                <a:gd name="T43" fmla="*/ 689 h 1392"/>
                <a:gd name="T44" fmla="*/ 1991 w 2216"/>
                <a:gd name="T45" fmla="*/ 426 h 1392"/>
                <a:gd name="T46" fmla="*/ 2177 w 2216"/>
                <a:gd name="T47" fmla="*/ 115 h 1392"/>
                <a:gd name="T48" fmla="*/ 2120 w 2216"/>
                <a:gd name="T49" fmla="*/ 3 h 1392"/>
                <a:gd name="T50" fmla="*/ 2041 w 2216"/>
                <a:gd name="T51" fmla="*/ 3 h 1392"/>
                <a:gd name="T52" fmla="*/ 710 w 2216"/>
                <a:gd name="T53" fmla="*/ 3 h 1392"/>
                <a:gd name="T54" fmla="*/ 710 w 2216"/>
                <a:gd name="T55" fmla="*/ 28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16" h="1392">
                  <a:moveTo>
                    <a:pt x="710" y="28"/>
                  </a:moveTo>
                  <a:cubicBezTo>
                    <a:pt x="527" y="28"/>
                    <a:pt x="344" y="30"/>
                    <a:pt x="161" y="28"/>
                  </a:cubicBezTo>
                  <a:cubicBezTo>
                    <a:pt x="98" y="28"/>
                    <a:pt x="66" y="55"/>
                    <a:pt x="66" y="112"/>
                  </a:cubicBezTo>
                  <a:cubicBezTo>
                    <a:pt x="63" y="189"/>
                    <a:pt x="41" y="263"/>
                    <a:pt x="30" y="339"/>
                  </a:cubicBezTo>
                  <a:cubicBezTo>
                    <a:pt x="27" y="358"/>
                    <a:pt x="0" y="386"/>
                    <a:pt x="41" y="399"/>
                  </a:cubicBezTo>
                  <a:cubicBezTo>
                    <a:pt x="85" y="416"/>
                    <a:pt x="79" y="454"/>
                    <a:pt x="85" y="487"/>
                  </a:cubicBezTo>
                  <a:cubicBezTo>
                    <a:pt x="93" y="563"/>
                    <a:pt x="90" y="634"/>
                    <a:pt x="60" y="708"/>
                  </a:cubicBezTo>
                  <a:cubicBezTo>
                    <a:pt x="36" y="771"/>
                    <a:pt x="22" y="861"/>
                    <a:pt x="82" y="896"/>
                  </a:cubicBezTo>
                  <a:cubicBezTo>
                    <a:pt x="156" y="940"/>
                    <a:pt x="202" y="1011"/>
                    <a:pt x="276" y="1055"/>
                  </a:cubicBezTo>
                  <a:cubicBezTo>
                    <a:pt x="361" y="1104"/>
                    <a:pt x="459" y="1147"/>
                    <a:pt x="514" y="1221"/>
                  </a:cubicBezTo>
                  <a:cubicBezTo>
                    <a:pt x="574" y="1300"/>
                    <a:pt x="617" y="1276"/>
                    <a:pt x="680" y="1254"/>
                  </a:cubicBezTo>
                  <a:cubicBezTo>
                    <a:pt x="784" y="1216"/>
                    <a:pt x="891" y="1158"/>
                    <a:pt x="997" y="1249"/>
                  </a:cubicBezTo>
                  <a:cubicBezTo>
                    <a:pt x="1005" y="1257"/>
                    <a:pt x="1024" y="1254"/>
                    <a:pt x="1041" y="1254"/>
                  </a:cubicBezTo>
                  <a:cubicBezTo>
                    <a:pt x="1087" y="1254"/>
                    <a:pt x="1126" y="1251"/>
                    <a:pt x="1139" y="1314"/>
                  </a:cubicBezTo>
                  <a:cubicBezTo>
                    <a:pt x="1147" y="1352"/>
                    <a:pt x="1191" y="1385"/>
                    <a:pt x="1229" y="1388"/>
                  </a:cubicBezTo>
                  <a:cubicBezTo>
                    <a:pt x="1270" y="1391"/>
                    <a:pt x="1284" y="1347"/>
                    <a:pt x="1298" y="1311"/>
                  </a:cubicBezTo>
                  <a:cubicBezTo>
                    <a:pt x="1314" y="1268"/>
                    <a:pt x="1336" y="1221"/>
                    <a:pt x="1388" y="1197"/>
                  </a:cubicBezTo>
                  <a:cubicBezTo>
                    <a:pt x="1421" y="1180"/>
                    <a:pt x="1448" y="1150"/>
                    <a:pt x="1464" y="1112"/>
                  </a:cubicBezTo>
                  <a:cubicBezTo>
                    <a:pt x="1483" y="1063"/>
                    <a:pt x="1519" y="1044"/>
                    <a:pt x="1571" y="1063"/>
                  </a:cubicBezTo>
                  <a:cubicBezTo>
                    <a:pt x="1664" y="1101"/>
                    <a:pt x="1716" y="1052"/>
                    <a:pt x="1751" y="975"/>
                  </a:cubicBezTo>
                  <a:cubicBezTo>
                    <a:pt x="1767" y="934"/>
                    <a:pt x="1792" y="904"/>
                    <a:pt x="1822" y="877"/>
                  </a:cubicBezTo>
                  <a:cubicBezTo>
                    <a:pt x="1879" y="825"/>
                    <a:pt x="1899" y="760"/>
                    <a:pt x="1901" y="689"/>
                  </a:cubicBezTo>
                  <a:cubicBezTo>
                    <a:pt x="1904" y="590"/>
                    <a:pt x="1931" y="503"/>
                    <a:pt x="1991" y="426"/>
                  </a:cubicBezTo>
                  <a:cubicBezTo>
                    <a:pt x="2068" y="331"/>
                    <a:pt x="2117" y="222"/>
                    <a:pt x="2177" y="115"/>
                  </a:cubicBezTo>
                  <a:cubicBezTo>
                    <a:pt x="2215" y="50"/>
                    <a:pt x="2196" y="11"/>
                    <a:pt x="2120" y="3"/>
                  </a:cubicBezTo>
                  <a:cubicBezTo>
                    <a:pt x="2092" y="0"/>
                    <a:pt x="2068" y="3"/>
                    <a:pt x="2041" y="3"/>
                  </a:cubicBezTo>
                  <a:lnTo>
                    <a:pt x="710" y="3"/>
                  </a:lnTo>
                  <a:lnTo>
                    <a:pt x="710" y="28"/>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 name="Freeform 76"/>
            <p:cNvSpPr>
              <a:spLocks noChangeArrowheads="1"/>
            </p:cNvSpPr>
            <p:nvPr/>
          </p:nvSpPr>
          <p:spPr bwMode="auto">
            <a:xfrm>
              <a:off x="5399088" y="2208213"/>
              <a:ext cx="595312" cy="660400"/>
            </a:xfrm>
            <a:custGeom>
              <a:avLst/>
              <a:gdLst>
                <a:gd name="T0" fmla="*/ 1628 w 1654"/>
                <a:gd name="T1" fmla="*/ 437 h 1834"/>
                <a:gd name="T2" fmla="*/ 1494 w 1654"/>
                <a:gd name="T3" fmla="*/ 303 h 1834"/>
                <a:gd name="T4" fmla="*/ 1393 w 1654"/>
                <a:gd name="T5" fmla="*/ 262 h 1834"/>
                <a:gd name="T6" fmla="*/ 1309 w 1654"/>
                <a:gd name="T7" fmla="*/ 235 h 1834"/>
                <a:gd name="T8" fmla="*/ 1210 w 1654"/>
                <a:gd name="T9" fmla="*/ 287 h 1834"/>
                <a:gd name="T10" fmla="*/ 1085 w 1654"/>
                <a:gd name="T11" fmla="*/ 410 h 1834"/>
                <a:gd name="T12" fmla="*/ 934 w 1654"/>
                <a:gd name="T13" fmla="*/ 344 h 1834"/>
                <a:gd name="T14" fmla="*/ 861 w 1654"/>
                <a:gd name="T15" fmla="*/ 317 h 1834"/>
                <a:gd name="T16" fmla="*/ 781 w 1654"/>
                <a:gd name="T17" fmla="*/ 325 h 1834"/>
                <a:gd name="T18" fmla="*/ 576 w 1654"/>
                <a:gd name="T19" fmla="*/ 156 h 1834"/>
                <a:gd name="T20" fmla="*/ 366 w 1654"/>
                <a:gd name="T21" fmla="*/ 19 h 1834"/>
                <a:gd name="T22" fmla="*/ 208 w 1654"/>
                <a:gd name="T23" fmla="*/ 8 h 1834"/>
                <a:gd name="T24" fmla="*/ 128 w 1654"/>
                <a:gd name="T25" fmla="*/ 74 h 1834"/>
                <a:gd name="T26" fmla="*/ 90 w 1654"/>
                <a:gd name="T27" fmla="*/ 451 h 1834"/>
                <a:gd name="T28" fmla="*/ 52 w 1654"/>
                <a:gd name="T29" fmla="*/ 716 h 1834"/>
                <a:gd name="T30" fmla="*/ 33 w 1654"/>
                <a:gd name="T31" fmla="*/ 863 h 1834"/>
                <a:gd name="T32" fmla="*/ 183 w 1654"/>
                <a:gd name="T33" fmla="*/ 1565 h 1834"/>
                <a:gd name="T34" fmla="*/ 238 w 1654"/>
                <a:gd name="T35" fmla="*/ 1581 h 1834"/>
                <a:gd name="T36" fmla="*/ 407 w 1654"/>
                <a:gd name="T37" fmla="*/ 1592 h 1834"/>
                <a:gd name="T38" fmla="*/ 601 w 1654"/>
                <a:gd name="T39" fmla="*/ 1611 h 1834"/>
                <a:gd name="T40" fmla="*/ 765 w 1654"/>
                <a:gd name="T41" fmla="*/ 1691 h 1834"/>
                <a:gd name="T42" fmla="*/ 841 w 1654"/>
                <a:gd name="T43" fmla="*/ 1786 h 1834"/>
                <a:gd name="T44" fmla="*/ 953 w 1654"/>
                <a:gd name="T45" fmla="*/ 1751 h 1834"/>
                <a:gd name="T46" fmla="*/ 1011 w 1654"/>
                <a:gd name="T47" fmla="*/ 1693 h 1834"/>
                <a:gd name="T48" fmla="*/ 1229 w 1654"/>
                <a:gd name="T49" fmla="*/ 1609 h 1834"/>
                <a:gd name="T50" fmla="*/ 1445 w 1654"/>
                <a:gd name="T51" fmla="*/ 1448 h 1834"/>
                <a:gd name="T52" fmla="*/ 1554 w 1654"/>
                <a:gd name="T53" fmla="*/ 1377 h 1834"/>
                <a:gd name="T54" fmla="*/ 1617 w 1654"/>
                <a:gd name="T55" fmla="*/ 1311 h 1834"/>
                <a:gd name="T56" fmla="*/ 1644 w 1654"/>
                <a:gd name="T57" fmla="*/ 647 h 1834"/>
                <a:gd name="T58" fmla="*/ 1628 w 1654"/>
                <a:gd name="T59" fmla="*/ 437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4" h="1834">
                  <a:moveTo>
                    <a:pt x="1628" y="437"/>
                  </a:moveTo>
                  <a:cubicBezTo>
                    <a:pt x="1623" y="355"/>
                    <a:pt x="1582" y="309"/>
                    <a:pt x="1494" y="303"/>
                  </a:cubicBezTo>
                  <a:cubicBezTo>
                    <a:pt x="1456" y="301"/>
                    <a:pt x="1404" y="301"/>
                    <a:pt x="1393" y="262"/>
                  </a:cubicBezTo>
                  <a:cubicBezTo>
                    <a:pt x="1374" y="202"/>
                    <a:pt x="1339" y="224"/>
                    <a:pt x="1309" y="235"/>
                  </a:cubicBezTo>
                  <a:cubicBezTo>
                    <a:pt x="1273" y="249"/>
                    <a:pt x="1207" y="273"/>
                    <a:pt x="1210" y="287"/>
                  </a:cubicBezTo>
                  <a:cubicBezTo>
                    <a:pt x="1218" y="385"/>
                    <a:pt x="1134" y="380"/>
                    <a:pt x="1085" y="410"/>
                  </a:cubicBezTo>
                  <a:cubicBezTo>
                    <a:pt x="1027" y="445"/>
                    <a:pt x="942" y="410"/>
                    <a:pt x="934" y="344"/>
                  </a:cubicBezTo>
                  <a:cubicBezTo>
                    <a:pt x="926" y="268"/>
                    <a:pt x="893" y="295"/>
                    <a:pt x="861" y="317"/>
                  </a:cubicBezTo>
                  <a:cubicBezTo>
                    <a:pt x="833" y="336"/>
                    <a:pt x="800" y="350"/>
                    <a:pt x="781" y="325"/>
                  </a:cubicBezTo>
                  <a:cubicBezTo>
                    <a:pt x="724" y="257"/>
                    <a:pt x="631" y="230"/>
                    <a:pt x="576" y="156"/>
                  </a:cubicBezTo>
                  <a:cubicBezTo>
                    <a:pt x="525" y="85"/>
                    <a:pt x="462" y="25"/>
                    <a:pt x="366" y="19"/>
                  </a:cubicBezTo>
                  <a:cubicBezTo>
                    <a:pt x="314" y="17"/>
                    <a:pt x="260" y="17"/>
                    <a:pt x="208" y="8"/>
                  </a:cubicBezTo>
                  <a:cubicBezTo>
                    <a:pt x="164" y="0"/>
                    <a:pt x="134" y="17"/>
                    <a:pt x="128" y="74"/>
                  </a:cubicBezTo>
                  <a:cubicBezTo>
                    <a:pt x="118" y="199"/>
                    <a:pt x="68" y="331"/>
                    <a:pt x="90" y="451"/>
                  </a:cubicBezTo>
                  <a:cubicBezTo>
                    <a:pt x="109" y="555"/>
                    <a:pt x="112" y="628"/>
                    <a:pt x="52" y="716"/>
                  </a:cubicBezTo>
                  <a:cubicBezTo>
                    <a:pt x="27" y="751"/>
                    <a:pt x="38" y="814"/>
                    <a:pt x="33" y="863"/>
                  </a:cubicBezTo>
                  <a:cubicBezTo>
                    <a:pt x="0" y="1114"/>
                    <a:pt x="44" y="1352"/>
                    <a:pt x="183" y="1565"/>
                  </a:cubicBezTo>
                  <a:cubicBezTo>
                    <a:pt x="197" y="1587"/>
                    <a:pt x="221" y="1590"/>
                    <a:pt x="238" y="1581"/>
                  </a:cubicBezTo>
                  <a:cubicBezTo>
                    <a:pt x="298" y="1549"/>
                    <a:pt x="350" y="1581"/>
                    <a:pt x="407" y="1592"/>
                  </a:cubicBezTo>
                  <a:cubicBezTo>
                    <a:pt x="470" y="1603"/>
                    <a:pt x="525" y="1650"/>
                    <a:pt x="601" y="1611"/>
                  </a:cubicBezTo>
                  <a:cubicBezTo>
                    <a:pt x="661" y="1581"/>
                    <a:pt x="738" y="1611"/>
                    <a:pt x="765" y="1691"/>
                  </a:cubicBezTo>
                  <a:cubicBezTo>
                    <a:pt x="779" y="1732"/>
                    <a:pt x="811" y="1759"/>
                    <a:pt x="841" y="1786"/>
                  </a:cubicBezTo>
                  <a:cubicBezTo>
                    <a:pt x="893" y="1833"/>
                    <a:pt x="937" y="1816"/>
                    <a:pt x="953" y="1751"/>
                  </a:cubicBezTo>
                  <a:cubicBezTo>
                    <a:pt x="962" y="1718"/>
                    <a:pt x="973" y="1699"/>
                    <a:pt x="1011" y="1693"/>
                  </a:cubicBezTo>
                  <a:cubicBezTo>
                    <a:pt x="1090" y="1685"/>
                    <a:pt x="1158" y="1641"/>
                    <a:pt x="1229" y="1609"/>
                  </a:cubicBezTo>
                  <a:cubicBezTo>
                    <a:pt x="1309" y="1570"/>
                    <a:pt x="1388" y="1516"/>
                    <a:pt x="1445" y="1448"/>
                  </a:cubicBezTo>
                  <a:cubicBezTo>
                    <a:pt x="1478" y="1409"/>
                    <a:pt x="1505" y="1377"/>
                    <a:pt x="1554" y="1377"/>
                  </a:cubicBezTo>
                  <a:cubicBezTo>
                    <a:pt x="1601" y="1377"/>
                    <a:pt x="1612" y="1355"/>
                    <a:pt x="1617" y="1311"/>
                  </a:cubicBezTo>
                  <a:cubicBezTo>
                    <a:pt x="1636" y="1087"/>
                    <a:pt x="1642" y="863"/>
                    <a:pt x="1644" y="647"/>
                  </a:cubicBezTo>
                  <a:cubicBezTo>
                    <a:pt x="1653" y="571"/>
                    <a:pt x="1634" y="505"/>
                    <a:pt x="1628" y="43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 name="Freeform 77"/>
            <p:cNvSpPr>
              <a:spLocks noChangeArrowheads="1"/>
            </p:cNvSpPr>
            <p:nvPr/>
          </p:nvSpPr>
          <p:spPr bwMode="auto">
            <a:xfrm>
              <a:off x="7108825" y="717550"/>
              <a:ext cx="569913" cy="660400"/>
            </a:xfrm>
            <a:custGeom>
              <a:avLst/>
              <a:gdLst>
                <a:gd name="T0" fmla="*/ 1347 w 1585"/>
                <a:gd name="T1" fmla="*/ 497 h 1836"/>
                <a:gd name="T2" fmla="*/ 1314 w 1585"/>
                <a:gd name="T3" fmla="*/ 372 h 1836"/>
                <a:gd name="T4" fmla="*/ 869 w 1585"/>
                <a:gd name="T5" fmla="*/ 6 h 1836"/>
                <a:gd name="T6" fmla="*/ 836 w 1585"/>
                <a:gd name="T7" fmla="*/ 6 h 1836"/>
                <a:gd name="T8" fmla="*/ 642 w 1585"/>
                <a:gd name="T9" fmla="*/ 33 h 1836"/>
                <a:gd name="T10" fmla="*/ 494 w 1585"/>
                <a:gd name="T11" fmla="*/ 101 h 1836"/>
                <a:gd name="T12" fmla="*/ 473 w 1585"/>
                <a:gd name="T13" fmla="*/ 137 h 1836"/>
                <a:gd name="T14" fmla="*/ 303 w 1585"/>
                <a:gd name="T15" fmla="*/ 191 h 1836"/>
                <a:gd name="T16" fmla="*/ 191 w 1585"/>
                <a:gd name="T17" fmla="*/ 186 h 1836"/>
                <a:gd name="T18" fmla="*/ 44 w 1585"/>
                <a:gd name="T19" fmla="*/ 445 h 1836"/>
                <a:gd name="T20" fmla="*/ 14 w 1585"/>
                <a:gd name="T21" fmla="*/ 1002 h 1836"/>
                <a:gd name="T22" fmla="*/ 85 w 1585"/>
                <a:gd name="T23" fmla="*/ 1054 h 1836"/>
                <a:gd name="T24" fmla="*/ 167 w 1585"/>
                <a:gd name="T25" fmla="*/ 1098 h 1836"/>
                <a:gd name="T26" fmla="*/ 259 w 1585"/>
                <a:gd name="T27" fmla="*/ 1311 h 1836"/>
                <a:gd name="T28" fmla="*/ 421 w 1585"/>
                <a:gd name="T29" fmla="*/ 1431 h 1836"/>
                <a:gd name="T30" fmla="*/ 729 w 1585"/>
                <a:gd name="T31" fmla="*/ 1587 h 1836"/>
                <a:gd name="T32" fmla="*/ 776 w 1585"/>
                <a:gd name="T33" fmla="*/ 1609 h 1836"/>
                <a:gd name="T34" fmla="*/ 1005 w 1585"/>
                <a:gd name="T35" fmla="*/ 1712 h 1836"/>
                <a:gd name="T36" fmla="*/ 1448 w 1585"/>
                <a:gd name="T37" fmla="*/ 1835 h 1836"/>
                <a:gd name="T38" fmla="*/ 1472 w 1585"/>
                <a:gd name="T39" fmla="*/ 1827 h 1836"/>
                <a:gd name="T40" fmla="*/ 1562 w 1585"/>
                <a:gd name="T41" fmla="*/ 1543 h 1836"/>
                <a:gd name="T42" fmla="*/ 1429 w 1585"/>
                <a:gd name="T43" fmla="*/ 885 h 1836"/>
                <a:gd name="T44" fmla="*/ 1347 w 1585"/>
                <a:gd name="T45" fmla="*/ 497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5" h="1836">
                  <a:moveTo>
                    <a:pt x="1347" y="497"/>
                  </a:moveTo>
                  <a:cubicBezTo>
                    <a:pt x="1327" y="456"/>
                    <a:pt x="1333" y="410"/>
                    <a:pt x="1314" y="372"/>
                  </a:cubicBezTo>
                  <a:cubicBezTo>
                    <a:pt x="1215" y="189"/>
                    <a:pt x="1054" y="82"/>
                    <a:pt x="869" y="6"/>
                  </a:cubicBezTo>
                  <a:cubicBezTo>
                    <a:pt x="858" y="0"/>
                    <a:pt x="839" y="0"/>
                    <a:pt x="836" y="6"/>
                  </a:cubicBezTo>
                  <a:cubicBezTo>
                    <a:pt x="778" y="77"/>
                    <a:pt x="707" y="41"/>
                    <a:pt x="642" y="33"/>
                  </a:cubicBezTo>
                  <a:cubicBezTo>
                    <a:pt x="579" y="27"/>
                    <a:pt x="538" y="66"/>
                    <a:pt x="494" y="101"/>
                  </a:cubicBezTo>
                  <a:cubicBezTo>
                    <a:pt x="483" y="112"/>
                    <a:pt x="475" y="120"/>
                    <a:pt x="473" y="137"/>
                  </a:cubicBezTo>
                  <a:cubicBezTo>
                    <a:pt x="445" y="238"/>
                    <a:pt x="388" y="257"/>
                    <a:pt x="303" y="191"/>
                  </a:cubicBezTo>
                  <a:cubicBezTo>
                    <a:pt x="262" y="158"/>
                    <a:pt x="216" y="139"/>
                    <a:pt x="191" y="186"/>
                  </a:cubicBezTo>
                  <a:cubicBezTo>
                    <a:pt x="142" y="273"/>
                    <a:pt x="68" y="341"/>
                    <a:pt x="44" y="445"/>
                  </a:cubicBezTo>
                  <a:cubicBezTo>
                    <a:pt x="0" y="631"/>
                    <a:pt x="11" y="814"/>
                    <a:pt x="14" y="1002"/>
                  </a:cubicBezTo>
                  <a:cubicBezTo>
                    <a:pt x="14" y="1054"/>
                    <a:pt x="46" y="1054"/>
                    <a:pt x="85" y="1054"/>
                  </a:cubicBezTo>
                  <a:cubicBezTo>
                    <a:pt x="120" y="1052"/>
                    <a:pt x="161" y="1052"/>
                    <a:pt x="167" y="1098"/>
                  </a:cubicBezTo>
                  <a:cubicBezTo>
                    <a:pt x="178" y="1177"/>
                    <a:pt x="197" y="1245"/>
                    <a:pt x="259" y="1311"/>
                  </a:cubicBezTo>
                  <a:cubicBezTo>
                    <a:pt x="309" y="1363"/>
                    <a:pt x="352" y="1404"/>
                    <a:pt x="421" y="1431"/>
                  </a:cubicBezTo>
                  <a:cubicBezTo>
                    <a:pt x="527" y="1475"/>
                    <a:pt x="677" y="1431"/>
                    <a:pt x="729" y="1587"/>
                  </a:cubicBezTo>
                  <a:cubicBezTo>
                    <a:pt x="732" y="1598"/>
                    <a:pt x="762" y="1600"/>
                    <a:pt x="776" y="1609"/>
                  </a:cubicBezTo>
                  <a:cubicBezTo>
                    <a:pt x="841" y="1661"/>
                    <a:pt x="934" y="1633"/>
                    <a:pt x="1005" y="1712"/>
                  </a:cubicBezTo>
                  <a:cubicBezTo>
                    <a:pt x="1114" y="1835"/>
                    <a:pt x="1292" y="1814"/>
                    <a:pt x="1448" y="1835"/>
                  </a:cubicBezTo>
                  <a:cubicBezTo>
                    <a:pt x="1456" y="1835"/>
                    <a:pt x="1464" y="1830"/>
                    <a:pt x="1472" y="1827"/>
                  </a:cubicBezTo>
                  <a:cubicBezTo>
                    <a:pt x="1530" y="1786"/>
                    <a:pt x="1584" y="1611"/>
                    <a:pt x="1562" y="1543"/>
                  </a:cubicBezTo>
                  <a:cubicBezTo>
                    <a:pt x="1497" y="1322"/>
                    <a:pt x="1396" y="1117"/>
                    <a:pt x="1429" y="885"/>
                  </a:cubicBezTo>
                  <a:cubicBezTo>
                    <a:pt x="1480" y="737"/>
                    <a:pt x="1399" y="620"/>
                    <a:pt x="1347" y="49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 name="Freeform 78"/>
            <p:cNvSpPr>
              <a:spLocks noChangeArrowheads="1"/>
            </p:cNvSpPr>
            <p:nvPr/>
          </p:nvSpPr>
          <p:spPr bwMode="auto">
            <a:xfrm>
              <a:off x="6378575" y="1944688"/>
              <a:ext cx="608013" cy="573087"/>
            </a:xfrm>
            <a:custGeom>
              <a:avLst/>
              <a:gdLst>
                <a:gd name="T0" fmla="*/ 716 w 1690"/>
                <a:gd name="T1" fmla="*/ 1587 h 1591"/>
                <a:gd name="T2" fmla="*/ 1620 w 1690"/>
                <a:gd name="T3" fmla="*/ 1500 h 1591"/>
                <a:gd name="T4" fmla="*/ 1669 w 1690"/>
                <a:gd name="T5" fmla="*/ 1423 h 1591"/>
                <a:gd name="T6" fmla="*/ 1546 w 1690"/>
                <a:gd name="T7" fmla="*/ 983 h 1591"/>
                <a:gd name="T8" fmla="*/ 1536 w 1690"/>
                <a:gd name="T9" fmla="*/ 590 h 1591"/>
                <a:gd name="T10" fmla="*/ 1497 w 1690"/>
                <a:gd name="T11" fmla="*/ 451 h 1591"/>
                <a:gd name="T12" fmla="*/ 1478 w 1690"/>
                <a:gd name="T13" fmla="*/ 380 h 1591"/>
                <a:gd name="T14" fmla="*/ 1426 w 1690"/>
                <a:gd name="T15" fmla="*/ 213 h 1591"/>
                <a:gd name="T16" fmla="*/ 1243 w 1690"/>
                <a:gd name="T17" fmla="*/ 129 h 1591"/>
                <a:gd name="T18" fmla="*/ 743 w 1690"/>
                <a:gd name="T19" fmla="*/ 17 h 1591"/>
                <a:gd name="T20" fmla="*/ 522 w 1690"/>
                <a:gd name="T21" fmla="*/ 38 h 1591"/>
                <a:gd name="T22" fmla="*/ 468 w 1690"/>
                <a:gd name="T23" fmla="*/ 74 h 1591"/>
                <a:gd name="T24" fmla="*/ 407 w 1690"/>
                <a:gd name="T25" fmla="*/ 109 h 1591"/>
                <a:gd name="T26" fmla="*/ 274 w 1690"/>
                <a:gd name="T27" fmla="*/ 273 h 1591"/>
                <a:gd name="T28" fmla="*/ 235 w 1690"/>
                <a:gd name="T29" fmla="*/ 347 h 1591"/>
                <a:gd name="T30" fmla="*/ 99 w 1690"/>
                <a:gd name="T31" fmla="*/ 962 h 1591"/>
                <a:gd name="T32" fmla="*/ 230 w 1690"/>
                <a:gd name="T33" fmla="*/ 1281 h 1591"/>
                <a:gd name="T34" fmla="*/ 339 w 1690"/>
                <a:gd name="T35" fmla="*/ 1396 h 1591"/>
                <a:gd name="T36" fmla="*/ 478 w 1690"/>
                <a:gd name="T37" fmla="*/ 1497 h 1591"/>
                <a:gd name="T38" fmla="*/ 683 w 1690"/>
                <a:gd name="T39" fmla="*/ 1590 h 1591"/>
                <a:gd name="T40" fmla="*/ 716 w 1690"/>
                <a:gd name="T41" fmla="*/ 1587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0" h="1591">
                  <a:moveTo>
                    <a:pt x="716" y="1587"/>
                  </a:moveTo>
                  <a:cubicBezTo>
                    <a:pt x="1014" y="1513"/>
                    <a:pt x="1317" y="1494"/>
                    <a:pt x="1620" y="1500"/>
                  </a:cubicBezTo>
                  <a:cubicBezTo>
                    <a:pt x="1680" y="1500"/>
                    <a:pt x="1689" y="1480"/>
                    <a:pt x="1669" y="1423"/>
                  </a:cubicBezTo>
                  <a:cubicBezTo>
                    <a:pt x="1620" y="1278"/>
                    <a:pt x="1549" y="1142"/>
                    <a:pt x="1546" y="983"/>
                  </a:cubicBezTo>
                  <a:cubicBezTo>
                    <a:pt x="1544" y="852"/>
                    <a:pt x="1497" y="724"/>
                    <a:pt x="1536" y="590"/>
                  </a:cubicBezTo>
                  <a:cubicBezTo>
                    <a:pt x="1549" y="544"/>
                    <a:pt x="1557" y="486"/>
                    <a:pt x="1497" y="451"/>
                  </a:cubicBezTo>
                  <a:cubicBezTo>
                    <a:pt x="1475" y="437"/>
                    <a:pt x="1462" y="413"/>
                    <a:pt x="1478" y="380"/>
                  </a:cubicBezTo>
                  <a:cubicBezTo>
                    <a:pt x="1519" y="306"/>
                    <a:pt x="1489" y="262"/>
                    <a:pt x="1426" y="213"/>
                  </a:cubicBezTo>
                  <a:cubicBezTo>
                    <a:pt x="1369" y="170"/>
                    <a:pt x="1295" y="172"/>
                    <a:pt x="1243" y="129"/>
                  </a:cubicBezTo>
                  <a:cubicBezTo>
                    <a:pt x="1096" y="0"/>
                    <a:pt x="910" y="55"/>
                    <a:pt x="743" y="17"/>
                  </a:cubicBezTo>
                  <a:cubicBezTo>
                    <a:pt x="670" y="0"/>
                    <a:pt x="601" y="82"/>
                    <a:pt x="522" y="38"/>
                  </a:cubicBezTo>
                  <a:cubicBezTo>
                    <a:pt x="514" y="33"/>
                    <a:pt x="481" y="58"/>
                    <a:pt x="468" y="74"/>
                  </a:cubicBezTo>
                  <a:cubicBezTo>
                    <a:pt x="451" y="90"/>
                    <a:pt x="432" y="104"/>
                    <a:pt x="407" y="109"/>
                  </a:cubicBezTo>
                  <a:cubicBezTo>
                    <a:pt x="317" y="126"/>
                    <a:pt x="287" y="194"/>
                    <a:pt x="274" y="273"/>
                  </a:cubicBezTo>
                  <a:cubicBezTo>
                    <a:pt x="268" y="306"/>
                    <a:pt x="263" y="328"/>
                    <a:pt x="235" y="347"/>
                  </a:cubicBezTo>
                  <a:cubicBezTo>
                    <a:pt x="30" y="489"/>
                    <a:pt x="0" y="751"/>
                    <a:pt x="99" y="962"/>
                  </a:cubicBezTo>
                  <a:cubicBezTo>
                    <a:pt x="148" y="1065"/>
                    <a:pt x="224" y="1155"/>
                    <a:pt x="230" y="1281"/>
                  </a:cubicBezTo>
                  <a:cubicBezTo>
                    <a:pt x="233" y="1327"/>
                    <a:pt x="271" y="1377"/>
                    <a:pt x="339" y="1396"/>
                  </a:cubicBezTo>
                  <a:cubicBezTo>
                    <a:pt x="391" y="1409"/>
                    <a:pt x="448" y="1450"/>
                    <a:pt x="478" y="1497"/>
                  </a:cubicBezTo>
                  <a:cubicBezTo>
                    <a:pt x="536" y="1576"/>
                    <a:pt x="618" y="1562"/>
                    <a:pt x="683" y="1590"/>
                  </a:cubicBezTo>
                  <a:cubicBezTo>
                    <a:pt x="700" y="1590"/>
                    <a:pt x="708" y="1590"/>
                    <a:pt x="716" y="158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 name="Freeform 79"/>
            <p:cNvSpPr>
              <a:spLocks noChangeArrowheads="1"/>
            </p:cNvSpPr>
            <p:nvPr/>
          </p:nvSpPr>
          <p:spPr bwMode="auto">
            <a:xfrm>
              <a:off x="6000750" y="2212975"/>
              <a:ext cx="527050" cy="700088"/>
            </a:xfrm>
            <a:custGeom>
              <a:avLst/>
              <a:gdLst>
                <a:gd name="T0" fmla="*/ 1127 w 1464"/>
                <a:gd name="T1" fmla="*/ 407 h 1943"/>
                <a:gd name="T2" fmla="*/ 1083 w 1464"/>
                <a:gd name="T3" fmla="*/ 352 h 1943"/>
                <a:gd name="T4" fmla="*/ 1037 w 1464"/>
                <a:gd name="T5" fmla="*/ 259 h 1943"/>
                <a:gd name="T6" fmla="*/ 925 w 1464"/>
                <a:gd name="T7" fmla="*/ 273 h 1943"/>
                <a:gd name="T8" fmla="*/ 385 w 1464"/>
                <a:gd name="T9" fmla="*/ 186 h 1943"/>
                <a:gd name="T10" fmla="*/ 194 w 1464"/>
                <a:gd name="T11" fmla="*/ 38 h 1943"/>
                <a:gd name="T12" fmla="*/ 139 w 1464"/>
                <a:gd name="T13" fmla="*/ 19 h 1943"/>
                <a:gd name="T14" fmla="*/ 65 w 1464"/>
                <a:gd name="T15" fmla="*/ 96 h 1943"/>
                <a:gd name="T16" fmla="*/ 63 w 1464"/>
                <a:gd name="T17" fmla="*/ 1087 h 1943"/>
                <a:gd name="T18" fmla="*/ 87 w 1464"/>
                <a:gd name="T19" fmla="*/ 1169 h 1943"/>
                <a:gd name="T20" fmla="*/ 84 w 1464"/>
                <a:gd name="T21" fmla="*/ 1243 h 1943"/>
                <a:gd name="T22" fmla="*/ 13 w 1464"/>
                <a:gd name="T23" fmla="*/ 1614 h 1943"/>
                <a:gd name="T24" fmla="*/ 84 w 1464"/>
                <a:gd name="T25" fmla="*/ 1680 h 1943"/>
                <a:gd name="T26" fmla="*/ 287 w 1464"/>
                <a:gd name="T27" fmla="*/ 1639 h 1943"/>
                <a:gd name="T28" fmla="*/ 445 w 1464"/>
                <a:gd name="T29" fmla="*/ 1617 h 1943"/>
                <a:gd name="T30" fmla="*/ 859 w 1464"/>
                <a:gd name="T31" fmla="*/ 1699 h 1943"/>
                <a:gd name="T32" fmla="*/ 952 w 1464"/>
                <a:gd name="T33" fmla="*/ 1762 h 1943"/>
                <a:gd name="T34" fmla="*/ 1034 w 1464"/>
                <a:gd name="T35" fmla="*/ 1835 h 1943"/>
                <a:gd name="T36" fmla="*/ 1291 w 1464"/>
                <a:gd name="T37" fmla="*/ 1923 h 1943"/>
                <a:gd name="T38" fmla="*/ 1332 w 1464"/>
                <a:gd name="T39" fmla="*/ 1906 h 1943"/>
                <a:gd name="T40" fmla="*/ 1438 w 1464"/>
                <a:gd name="T41" fmla="*/ 1704 h 1943"/>
                <a:gd name="T42" fmla="*/ 1455 w 1464"/>
                <a:gd name="T43" fmla="*/ 1630 h 1943"/>
                <a:gd name="T44" fmla="*/ 1422 w 1464"/>
                <a:gd name="T45" fmla="*/ 1431 h 1943"/>
                <a:gd name="T46" fmla="*/ 1430 w 1464"/>
                <a:gd name="T47" fmla="*/ 989 h 1943"/>
                <a:gd name="T48" fmla="*/ 1411 w 1464"/>
                <a:gd name="T49" fmla="*/ 828 h 1943"/>
                <a:gd name="T50" fmla="*/ 1277 w 1464"/>
                <a:gd name="T51" fmla="*/ 721 h 1943"/>
                <a:gd name="T52" fmla="*/ 1146 w 1464"/>
                <a:gd name="T53" fmla="*/ 475 h 1943"/>
                <a:gd name="T54" fmla="*/ 1127 w 1464"/>
                <a:gd name="T55" fmla="*/ 407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4" h="1943">
                  <a:moveTo>
                    <a:pt x="1127" y="407"/>
                  </a:moveTo>
                  <a:cubicBezTo>
                    <a:pt x="1111" y="391"/>
                    <a:pt x="1094" y="371"/>
                    <a:pt x="1083" y="352"/>
                  </a:cubicBezTo>
                  <a:cubicBezTo>
                    <a:pt x="1067" y="322"/>
                    <a:pt x="1094" y="270"/>
                    <a:pt x="1037" y="259"/>
                  </a:cubicBezTo>
                  <a:cubicBezTo>
                    <a:pt x="999" y="251"/>
                    <a:pt x="958" y="257"/>
                    <a:pt x="925" y="273"/>
                  </a:cubicBezTo>
                  <a:cubicBezTo>
                    <a:pt x="726" y="361"/>
                    <a:pt x="562" y="229"/>
                    <a:pt x="385" y="186"/>
                  </a:cubicBezTo>
                  <a:cubicBezTo>
                    <a:pt x="319" y="169"/>
                    <a:pt x="257" y="90"/>
                    <a:pt x="194" y="38"/>
                  </a:cubicBezTo>
                  <a:cubicBezTo>
                    <a:pt x="175" y="22"/>
                    <a:pt x="155" y="0"/>
                    <a:pt x="139" y="19"/>
                  </a:cubicBezTo>
                  <a:cubicBezTo>
                    <a:pt x="115" y="46"/>
                    <a:pt x="65" y="38"/>
                    <a:pt x="65" y="96"/>
                  </a:cubicBezTo>
                  <a:cubicBezTo>
                    <a:pt x="65" y="426"/>
                    <a:pt x="63" y="757"/>
                    <a:pt x="63" y="1087"/>
                  </a:cubicBezTo>
                  <a:cubicBezTo>
                    <a:pt x="63" y="1117"/>
                    <a:pt x="63" y="1144"/>
                    <a:pt x="87" y="1169"/>
                  </a:cubicBezTo>
                  <a:cubicBezTo>
                    <a:pt x="109" y="1191"/>
                    <a:pt x="104" y="1218"/>
                    <a:pt x="84" y="1243"/>
                  </a:cubicBezTo>
                  <a:cubicBezTo>
                    <a:pt x="0" y="1355"/>
                    <a:pt x="30" y="1488"/>
                    <a:pt x="13" y="1614"/>
                  </a:cubicBezTo>
                  <a:cubicBezTo>
                    <a:pt x="11" y="1641"/>
                    <a:pt x="46" y="1680"/>
                    <a:pt x="84" y="1680"/>
                  </a:cubicBezTo>
                  <a:cubicBezTo>
                    <a:pt x="153" y="1682"/>
                    <a:pt x="224" y="1702"/>
                    <a:pt x="287" y="1639"/>
                  </a:cubicBezTo>
                  <a:cubicBezTo>
                    <a:pt x="325" y="1600"/>
                    <a:pt x="388" y="1603"/>
                    <a:pt x="445" y="1617"/>
                  </a:cubicBezTo>
                  <a:cubicBezTo>
                    <a:pt x="584" y="1647"/>
                    <a:pt x="721" y="1671"/>
                    <a:pt x="859" y="1699"/>
                  </a:cubicBezTo>
                  <a:cubicBezTo>
                    <a:pt x="900" y="1707"/>
                    <a:pt x="936" y="1710"/>
                    <a:pt x="952" y="1762"/>
                  </a:cubicBezTo>
                  <a:cubicBezTo>
                    <a:pt x="963" y="1794"/>
                    <a:pt x="999" y="1841"/>
                    <a:pt x="1034" y="1835"/>
                  </a:cubicBezTo>
                  <a:cubicBezTo>
                    <a:pt x="1138" y="1819"/>
                    <a:pt x="1214" y="1868"/>
                    <a:pt x="1291" y="1923"/>
                  </a:cubicBezTo>
                  <a:cubicBezTo>
                    <a:pt x="1321" y="1942"/>
                    <a:pt x="1332" y="1923"/>
                    <a:pt x="1332" y="1906"/>
                  </a:cubicBezTo>
                  <a:cubicBezTo>
                    <a:pt x="1332" y="1819"/>
                    <a:pt x="1378" y="1759"/>
                    <a:pt x="1438" y="1704"/>
                  </a:cubicBezTo>
                  <a:cubicBezTo>
                    <a:pt x="1455" y="1691"/>
                    <a:pt x="1463" y="1639"/>
                    <a:pt x="1455" y="1630"/>
                  </a:cubicBezTo>
                  <a:cubicBezTo>
                    <a:pt x="1389" y="1570"/>
                    <a:pt x="1430" y="1497"/>
                    <a:pt x="1422" y="1431"/>
                  </a:cubicBezTo>
                  <a:cubicBezTo>
                    <a:pt x="1406" y="1284"/>
                    <a:pt x="1403" y="1136"/>
                    <a:pt x="1430" y="989"/>
                  </a:cubicBezTo>
                  <a:cubicBezTo>
                    <a:pt x="1441" y="937"/>
                    <a:pt x="1452" y="855"/>
                    <a:pt x="1411" y="828"/>
                  </a:cubicBezTo>
                  <a:cubicBezTo>
                    <a:pt x="1362" y="795"/>
                    <a:pt x="1321" y="754"/>
                    <a:pt x="1277" y="721"/>
                  </a:cubicBezTo>
                  <a:cubicBezTo>
                    <a:pt x="1201" y="653"/>
                    <a:pt x="1111" y="590"/>
                    <a:pt x="1146" y="475"/>
                  </a:cubicBezTo>
                  <a:cubicBezTo>
                    <a:pt x="1152" y="440"/>
                    <a:pt x="1143" y="423"/>
                    <a:pt x="1127" y="40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 name="Freeform 80"/>
            <p:cNvSpPr>
              <a:spLocks noChangeArrowheads="1"/>
            </p:cNvSpPr>
            <p:nvPr/>
          </p:nvSpPr>
          <p:spPr bwMode="auto">
            <a:xfrm>
              <a:off x="3373438" y="1930400"/>
              <a:ext cx="554037" cy="715963"/>
            </a:xfrm>
            <a:custGeom>
              <a:avLst/>
              <a:gdLst>
                <a:gd name="T0" fmla="*/ 1207 w 1539"/>
                <a:gd name="T1" fmla="*/ 477 h 1989"/>
                <a:gd name="T2" fmla="*/ 1257 w 1539"/>
                <a:gd name="T3" fmla="*/ 155 h 1989"/>
                <a:gd name="T4" fmla="*/ 1164 w 1539"/>
                <a:gd name="T5" fmla="*/ 49 h 1989"/>
                <a:gd name="T6" fmla="*/ 1022 w 1539"/>
                <a:gd name="T7" fmla="*/ 49 h 1989"/>
                <a:gd name="T8" fmla="*/ 847 w 1539"/>
                <a:gd name="T9" fmla="*/ 161 h 1989"/>
                <a:gd name="T10" fmla="*/ 721 w 1539"/>
                <a:gd name="T11" fmla="*/ 193 h 1989"/>
                <a:gd name="T12" fmla="*/ 492 w 1539"/>
                <a:gd name="T13" fmla="*/ 49 h 1989"/>
                <a:gd name="T14" fmla="*/ 342 w 1539"/>
                <a:gd name="T15" fmla="*/ 101 h 1989"/>
                <a:gd name="T16" fmla="*/ 115 w 1539"/>
                <a:gd name="T17" fmla="*/ 510 h 1989"/>
                <a:gd name="T18" fmla="*/ 90 w 1539"/>
                <a:gd name="T19" fmla="*/ 669 h 1989"/>
                <a:gd name="T20" fmla="*/ 90 w 1539"/>
                <a:gd name="T21" fmla="*/ 966 h 1989"/>
                <a:gd name="T22" fmla="*/ 98 w 1539"/>
                <a:gd name="T23" fmla="*/ 1177 h 1989"/>
                <a:gd name="T24" fmla="*/ 265 w 1539"/>
                <a:gd name="T25" fmla="*/ 1488 h 1989"/>
                <a:gd name="T26" fmla="*/ 112 w 1539"/>
                <a:gd name="T27" fmla="*/ 1829 h 1989"/>
                <a:gd name="T28" fmla="*/ 22 w 1539"/>
                <a:gd name="T29" fmla="*/ 1898 h 1989"/>
                <a:gd name="T30" fmla="*/ 27 w 1539"/>
                <a:gd name="T31" fmla="*/ 1960 h 1989"/>
                <a:gd name="T32" fmla="*/ 71 w 1539"/>
                <a:gd name="T33" fmla="*/ 1944 h 1989"/>
                <a:gd name="T34" fmla="*/ 205 w 1539"/>
                <a:gd name="T35" fmla="*/ 1835 h 1989"/>
                <a:gd name="T36" fmla="*/ 503 w 1539"/>
                <a:gd name="T37" fmla="*/ 1797 h 1989"/>
                <a:gd name="T38" fmla="*/ 574 w 1539"/>
                <a:gd name="T39" fmla="*/ 1786 h 1989"/>
                <a:gd name="T40" fmla="*/ 699 w 1539"/>
                <a:gd name="T41" fmla="*/ 1758 h 1989"/>
                <a:gd name="T42" fmla="*/ 899 w 1539"/>
                <a:gd name="T43" fmla="*/ 1726 h 1989"/>
                <a:gd name="T44" fmla="*/ 964 w 1539"/>
                <a:gd name="T45" fmla="*/ 1704 h 1989"/>
                <a:gd name="T46" fmla="*/ 1317 w 1539"/>
                <a:gd name="T47" fmla="*/ 1619 h 1989"/>
                <a:gd name="T48" fmla="*/ 1363 w 1539"/>
                <a:gd name="T49" fmla="*/ 1545 h 1989"/>
                <a:gd name="T50" fmla="*/ 1363 w 1539"/>
                <a:gd name="T51" fmla="*/ 1447 h 1989"/>
                <a:gd name="T52" fmla="*/ 1440 w 1539"/>
                <a:gd name="T53" fmla="*/ 1354 h 1989"/>
                <a:gd name="T54" fmla="*/ 1511 w 1539"/>
                <a:gd name="T55" fmla="*/ 1237 h 1989"/>
                <a:gd name="T56" fmla="*/ 1309 w 1539"/>
                <a:gd name="T57" fmla="*/ 1018 h 1989"/>
                <a:gd name="T58" fmla="*/ 1164 w 1539"/>
                <a:gd name="T59" fmla="*/ 718 h 1989"/>
                <a:gd name="T60" fmla="*/ 1164 w 1539"/>
                <a:gd name="T61" fmla="*/ 710 h 1989"/>
                <a:gd name="T62" fmla="*/ 1284 w 1539"/>
                <a:gd name="T63" fmla="*/ 630 h 1989"/>
                <a:gd name="T64" fmla="*/ 1207 w 1539"/>
                <a:gd name="T65" fmla="*/ 477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9" h="1989">
                  <a:moveTo>
                    <a:pt x="1207" y="477"/>
                  </a:moveTo>
                  <a:cubicBezTo>
                    <a:pt x="1221" y="368"/>
                    <a:pt x="1238" y="262"/>
                    <a:pt x="1257" y="155"/>
                  </a:cubicBezTo>
                  <a:cubicBezTo>
                    <a:pt x="1270" y="79"/>
                    <a:pt x="1257" y="33"/>
                    <a:pt x="1164" y="49"/>
                  </a:cubicBezTo>
                  <a:cubicBezTo>
                    <a:pt x="1117" y="57"/>
                    <a:pt x="1068" y="51"/>
                    <a:pt x="1022" y="49"/>
                  </a:cubicBezTo>
                  <a:cubicBezTo>
                    <a:pt x="937" y="46"/>
                    <a:pt x="891" y="109"/>
                    <a:pt x="847" y="161"/>
                  </a:cubicBezTo>
                  <a:cubicBezTo>
                    <a:pt x="806" y="210"/>
                    <a:pt x="768" y="223"/>
                    <a:pt x="721" y="193"/>
                  </a:cubicBezTo>
                  <a:cubicBezTo>
                    <a:pt x="645" y="144"/>
                    <a:pt x="563" y="109"/>
                    <a:pt x="492" y="49"/>
                  </a:cubicBezTo>
                  <a:cubicBezTo>
                    <a:pt x="437" y="0"/>
                    <a:pt x="353" y="31"/>
                    <a:pt x="342" y="101"/>
                  </a:cubicBezTo>
                  <a:cubicBezTo>
                    <a:pt x="317" y="267"/>
                    <a:pt x="262" y="412"/>
                    <a:pt x="115" y="510"/>
                  </a:cubicBezTo>
                  <a:cubicBezTo>
                    <a:pt x="58" y="548"/>
                    <a:pt x="55" y="622"/>
                    <a:pt x="90" y="669"/>
                  </a:cubicBezTo>
                  <a:cubicBezTo>
                    <a:pt x="167" y="772"/>
                    <a:pt x="137" y="871"/>
                    <a:pt x="90" y="966"/>
                  </a:cubicBezTo>
                  <a:cubicBezTo>
                    <a:pt x="55" y="1040"/>
                    <a:pt x="63" y="1106"/>
                    <a:pt x="98" y="1177"/>
                  </a:cubicBezTo>
                  <a:cubicBezTo>
                    <a:pt x="153" y="1280"/>
                    <a:pt x="208" y="1384"/>
                    <a:pt x="265" y="1488"/>
                  </a:cubicBezTo>
                  <a:cubicBezTo>
                    <a:pt x="347" y="1633"/>
                    <a:pt x="271" y="1786"/>
                    <a:pt x="112" y="1829"/>
                  </a:cubicBezTo>
                  <a:cubicBezTo>
                    <a:pt x="71" y="1840"/>
                    <a:pt x="49" y="1871"/>
                    <a:pt x="22" y="1898"/>
                  </a:cubicBezTo>
                  <a:cubicBezTo>
                    <a:pt x="0" y="1920"/>
                    <a:pt x="11" y="1944"/>
                    <a:pt x="27" y="1960"/>
                  </a:cubicBezTo>
                  <a:cubicBezTo>
                    <a:pt x="52" y="1988"/>
                    <a:pt x="60" y="1952"/>
                    <a:pt x="71" y="1944"/>
                  </a:cubicBezTo>
                  <a:cubicBezTo>
                    <a:pt x="120" y="1911"/>
                    <a:pt x="145" y="1838"/>
                    <a:pt x="205" y="1835"/>
                  </a:cubicBezTo>
                  <a:cubicBezTo>
                    <a:pt x="306" y="1829"/>
                    <a:pt x="402" y="1786"/>
                    <a:pt x="503" y="1797"/>
                  </a:cubicBezTo>
                  <a:cubicBezTo>
                    <a:pt x="530" y="1799"/>
                    <a:pt x="549" y="1794"/>
                    <a:pt x="574" y="1786"/>
                  </a:cubicBezTo>
                  <a:cubicBezTo>
                    <a:pt x="615" y="1775"/>
                    <a:pt x="667" y="1734"/>
                    <a:pt x="699" y="1758"/>
                  </a:cubicBezTo>
                  <a:cubicBezTo>
                    <a:pt x="784" y="1824"/>
                    <a:pt x="836" y="1758"/>
                    <a:pt x="899" y="1726"/>
                  </a:cubicBezTo>
                  <a:cubicBezTo>
                    <a:pt x="921" y="1715"/>
                    <a:pt x="943" y="1709"/>
                    <a:pt x="964" y="1704"/>
                  </a:cubicBezTo>
                  <a:cubicBezTo>
                    <a:pt x="1085" y="1685"/>
                    <a:pt x="1210" y="1715"/>
                    <a:pt x="1317" y="1619"/>
                  </a:cubicBezTo>
                  <a:cubicBezTo>
                    <a:pt x="1344" y="1594"/>
                    <a:pt x="1363" y="1581"/>
                    <a:pt x="1363" y="1545"/>
                  </a:cubicBezTo>
                  <a:cubicBezTo>
                    <a:pt x="1363" y="1513"/>
                    <a:pt x="1366" y="1480"/>
                    <a:pt x="1363" y="1447"/>
                  </a:cubicBezTo>
                  <a:cubicBezTo>
                    <a:pt x="1363" y="1392"/>
                    <a:pt x="1399" y="1354"/>
                    <a:pt x="1440" y="1354"/>
                  </a:cubicBezTo>
                  <a:cubicBezTo>
                    <a:pt x="1538" y="1354"/>
                    <a:pt x="1524" y="1294"/>
                    <a:pt x="1511" y="1237"/>
                  </a:cubicBezTo>
                  <a:cubicBezTo>
                    <a:pt x="1489" y="1125"/>
                    <a:pt x="1401" y="1065"/>
                    <a:pt x="1309" y="1018"/>
                  </a:cubicBezTo>
                  <a:cubicBezTo>
                    <a:pt x="1180" y="953"/>
                    <a:pt x="1112" y="865"/>
                    <a:pt x="1164" y="718"/>
                  </a:cubicBezTo>
                  <a:lnTo>
                    <a:pt x="1164" y="710"/>
                  </a:lnTo>
                  <a:cubicBezTo>
                    <a:pt x="1175" y="663"/>
                    <a:pt x="1194" y="628"/>
                    <a:pt x="1284" y="630"/>
                  </a:cubicBezTo>
                  <a:cubicBezTo>
                    <a:pt x="1180" y="592"/>
                    <a:pt x="1202" y="532"/>
                    <a:pt x="1207" y="47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6" name="Freeform 81"/>
            <p:cNvSpPr>
              <a:spLocks noChangeArrowheads="1"/>
            </p:cNvSpPr>
            <p:nvPr/>
          </p:nvSpPr>
          <p:spPr bwMode="auto">
            <a:xfrm>
              <a:off x="6661150" y="1160463"/>
              <a:ext cx="954088" cy="509587"/>
            </a:xfrm>
            <a:custGeom>
              <a:avLst/>
              <a:gdLst>
                <a:gd name="T0" fmla="*/ 2183 w 2651"/>
                <a:gd name="T1" fmla="*/ 918 h 1416"/>
                <a:gd name="T2" fmla="*/ 2322 w 2651"/>
                <a:gd name="T3" fmla="*/ 806 h 1416"/>
                <a:gd name="T4" fmla="*/ 2543 w 2651"/>
                <a:gd name="T5" fmla="*/ 825 h 1416"/>
                <a:gd name="T6" fmla="*/ 2639 w 2651"/>
                <a:gd name="T7" fmla="*/ 718 h 1416"/>
                <a:gd name="T8" fmla="*/ 2568 w 2651"/>
                <a:gd name="T9" fmla="*/ 691 h 1416"/>
                <a:gd name="T10" fmla="*/ 2194 w 2651"/>
                <a:gd name="T11" fmla="*/ 574 h 1416"/>
                <a:gd name="T12" fmla="*/ 1915 w 2651"/>
                <a:gd name="T13" fmla="*/ 440 h 1416"/>
                <a:gd name="T14" fmla="*/ 1858 w 2651"/>
                <a:gd name="T15" fmla="*/ 391 h 1416"/>
                <a:gd name="T16" fmla="*/ 1787 w 2651"/>
                <a:gd name="T17" fmla="*/ 336 h 1416"/>
                <a:gd name="T18" fmla="*/ 1331 w 2651"/>
                <a:gd name="T19" fmla="*/ 66 h 1416"/>
                <a:gd name="T20" fmla="*/ 1284 w 2651"/>
                <a:gd name="T21" fmla="*/ 0 h 1416"/>
                <a:gd name="T22" fmla="*/ 1208 w 2651"/>
                <a:gd name="T23" fmla="*/ 82 h 1416"/>
                <a:gd name="T24" fmla="*/ 965 w 2651"/>
                <a:gd name="T25" fmla="*/ 331 h 1416"/>
                <a:gd name="T26" fmla="*/ 896 w 2651"/>
                <a:gd name="T27" fmla="*/ 333 h 1416"/>
                <a:gd name="T28" fmla="*/ 795 w 2651"/>
                <a:gd name="T29" fmla="*/ 341 h 1416"/>
                <a:gd name="T30" fmla="*/ 645 w 2651"/>
                <a:gd name="T31" fmla="*/ 371 h 1416"/>
                <a:gd name="T32" fmla="*/ 492 w 2651"/>
                <a:gd name="T33" fmla="*/ 336 h 1416"/>
                <a:gd name="T34" fmla="*/ 129 w 2651"/>
                <a:gd name="T35" fmla="*/ 270 h 1416"/>
                <a:gd name="T36" fmla="*/ 60 w 2651"/>
                <a:gd name="T37" fmla="*/ 412 h 1416"/>
                <a:gd name="T38" fmla="*/ 20 w 2651"/>
                <a:gd name="T39" fmla="*/ 609 h 1416"/>
                <a:gd name="T40" fmla="*/ 80 w 2651"/>
                <a:gd name="T41" fmla="*/ 830 h 1416"/>
                <a:gd name="T42" fmla="*/ 164 w 2651"/>
                <a:gd name="T43" fmla="*/ 975 h 1416"/>
                <a:gd name="T44" fmla="*/ 528 w 2651"/>
                <a:gd name="T45" fmla="*/ 1125 h 1416"/>
                <a:gd name="T46" fmla="*/ 558 w 2651"/>
                <a:gd name="T47" fmla="*/ 1199 h 1416"/>
                <a:gd name="T48" fmla="*/ 623 w 2651"/>
                <a:gd name="T49" fmla="*/ 1218 h 1416"/>
                <a:gd name="T50" fmla="*/ 659 w 2651"/>
                <a:gd name="T51" fmla="*/ 1191 h 1416"/>
                <a:gd name="T52" fmla="*/ 790 w 2651"/>
                <a:gd name="T53" fmla="*/ 1114 h 1416"/>
                <a:gd name="T54" fmla="*/ 918 w 2651"/>
                <a:gd name="T55" fmla="*/ 1005 h 1416"/>
                <a:gd name="T56" fmla="*/ 1200 w 2651"/>
                <a:gd name="T57" fmla="*/ 940 h 1416"/>
                <a:gd name="T58" fmla="*/ 1899 w 2651"/>
                <a:gd name="T59" fmla="*/ 1169 h 1416"/>
                <a:gd name="T60" fmla="*/ 1932 w 2651"/>
                <a:gd name="T61" fmla="*/ 1177 h 1416"/>
                <a:gd name="T62" fmla="*/ 2024 w 2651"/>
                <a:gd name="T63" fmla="*/ 1286 h 1416"/>
                <a:gd name="T64" fmla="*/ 2123 w 2651"/>
                <a:gd name="T65" fmla="*/ 1415 h 1416"/>
                <a:gd name="T66" fmla="*/ 2183 w 2651"/>
                <a:gd name="T67" fmla="*/ 918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51" h="1416">
                  <a:moveTo>
                    <a:pt x="2183" y="918"/>
                  </a:moveTo>
                  <a:cubicBezTo>
                    <a:pt x="2177" y="833"/>
                    <a:pt x="2238" y="798"/>
                    <a:pt x="2322" y="806"/>
                  </a:cubicBezTo>
                  <a:cubicBezTo>
                    <a:pt x="2396" y="814"/>
                    <a:pt x="2470" y="822"/>
                    <a:pt x="2543" y="825"/>
                  </a:cubicBezTo>
                  <a:cubicBezTo>
                    <a:pt x="2617" y="828"/>
                    <a:pt x="2628" y="762"/>
                    <a:pt x="2639" y="718"/>
                  </a:cubicBezTo>
                  <a:cubicBezTo>
                    <a:pt x="2650" y="672"/>
                    <a:pt x="2593" y="691"/>
                    <a:pt x="2568" y="691"/>
                  </a:cubicBezTo>
                  <a:cubicBezTo>
                    <a:pt x="2434" y="683"/>
                    <a:pt x="2309" y="639"/>
                    <a:pt x="2194" y="574"/>
                  </a:cubicBezTo>
                  <a:cubicBezTo>
                    <a:pt x="2104" y="522"/>
                    <a:pt x="2014" y="473"/>
                    <a:pt x="1915" y="440"/>
                  </a:cubicBezTo>
                  <a:cubicBezTo>
                    <a:pt x="1891" y="432"/>
                    <a:pt x="1855" y="421"/>
                    <a:pt x="1858" y="391"/>
                  </a:cubicBezTo>
                  <a:cubicBezTo>
                    <a:pt x="1866" y="325"/>
                    <a:pt x="1822" y="341"/>
                    <a:pt x="1787" y="336"/>
                  </a:cubicBezTo>
                  <a:cubicBezTo>
                    <a:pt x="1598" y="306"/>
                    <a:pt x="1434" y="238"/>
                    <a:pt x="1331" y="66"/>
                  </a:cubicBezTo>
                  <a:cubicBezTo>
                    <a:pt x="1317" y="41"/>
                    <a:pt x="1298" y="22"/>
                    <a:pt x="1284" y="0"/>
                  </a:cubicBezTo>
                  <a:cubicBezTo>
                    <a:pt x="1268" y="33"/>
                    <a:pt x="1219" y="36"/>
                    <a:pt x="1208" y="82"/>
                  </a:cubicBezTo>
                  <a:cubicBezTo>
                    <a:pt x="1178" y="216"/>
                    <a:pt x="1060" y="262"/>
                    <a:pt x="965" y="331"/>
                  </a:cubicBezTo>
                  <a:cubicBezTo>
                    <a:pt x="943" y="344"/>
                    <a:pt x="913" y="347"/>
                    <a:pt x="896" y="333"/>
                  </a:cubicBezTo>
                  <a:cubicBezTo>
                    <a:pt x="858" y="298"/>
                    <a:pt x="823" y="320"/>
                    <a:pt x="795" y="341"/>
                  </a:cubicBezTo>
                  <a:cubicBezTo>
                    <a:pt x="749" y="382"/>
                    <a:pt x="697" y="380"/>
                    <a:pt x="645" y="371"/>
                  </a:cubicBezTo>
                  <a:cubicBezTo>
                    <a:pt x="593" y="363"/>
                    <a:pt x="541" y="355"/>
                    <a:pt x="492" y="336"/>
                  </a:cubicBezTo>
                  <a:cubicBezTo>
                    <a:pt x="377" y="292"/>
                    <a:pt x="249" y="317"/>
                    <a:pt x="129" y="270"/>
                  </a:cubicBezTo>
                  <a:cubicBezTo>
                    <a:pt x="123" y="328"/>
                    <a:pt x="52" y="393"/>
                    <a:pt x="60" y="412"/>
                  </a:cubicBezTo>
                  <a:cubicBezTo>
                    <a:pt x="93" y="494"/>
                    <a:pt x="142" y="563"/>
                    <a:pt x="20" y="609"/>
                  </a:cubicBezTo>
                  <a:cubicBezTo>
                    <a:pt x="0" y="617"/>
                    <a:pt x="52" y="819"/>
                    <a:pt x="80" y="830"/>
                  </a:cubicBezTo>
                  <a:cubicBezTo>
                    <a:pt x="153" y="852"/>
                    <a:pt x="159" y="912"/>
                    <a:pt x="164" y="975"/>
                  </a:cubicBezTo>
                  <a:cubicBezTo>
                    <a:pt x="336" y="912"/>
                    <a:pt x="459" y="961"/>
                    <a:pt x="528" y="1125"/>
                  </a:cubicBezTo>
                  <a:cubicBezTo>
                    <a:pt x="538" y="1150"/>
                    <a:pt x="549" y="1174"/>
                    <a:pt x="558" y="1199"/>
                  </a:cubicBezTo>
                  <a:cubicBezTo>
                    <a:pt x="571" y="1235"/>
                    <a:pt x="593" y="1243"/>
                    <a:pt x="623" y="1218"/>
                  </a:cubicBezTo>
                  <a:cubicBezTo>
                    <a:pt x="634" y="1210"/>
                    <a:pt x="648" y="1202"/>
                    <a:pt x="659" y="1191"/>
                  </a:cubicBezTo>
                  <a:cubicBezTo>
                    <a:pt x="697" y="1155"/>
                    <a:pt x="732" y="1131"/>
                    <a:pt x="790" y="1114"/>
                  </a:cubicBezTo>
                  <a:cubicBezTo>
                    <a:pt x="828" y="1106"/>
                    <a:pt x="869" y="1038"/>
                    <a:pt x="918" y="1005"/>
                  </a:cubicBezTo>
                  <a:cubicBezTo>
                    <a:pt x="1006" y="945"/>
                    <a:pt x="1112" y="910"/>
                    <a:pt x="1200" y="940"/>
                  </a:cubicBezTo>
                  <a:cubicBezTo>
                    <a:pt x="1432" y="1019"/>
                    <a:pt x="1686" y="1032"/>
                    <a:pt x="1899" y="1169"/>
                  </a:cubicBezTo>
                  <a:cubicBezTo>
                    <a:pt x="1907" y="1174"/>
                    <a:pt x="1921" y="1177"/>
                    <a:pt x="1932" y="1177"/>
                  </a:cubicBezTo>
                  <a:cubicBezTo>
                    <a:pt x="2016" y="1169"/>
                    <a:pt x="2035" y="1215"/>
                    <a:pt x="2024" y="1286"/>
                  </a:cubicBezTo>
                  <a:cubicBezTo>
                    <a:pt x="2005" y="1363"/>
                    <a:pt x="2035" y="1409"/>
                    <a:pt x="2123" y="1415"/>
                  </a:cubicBezTo>
                  <a:cubicBezTo>
                    <a:pt x="2145" y="1248"/>
                    <a:pt x="2191" y="1087"/>
                    <a:pt x="2183" y="91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7" name="Freeform 82"/>
            <p:cNvSpPr>
              <a:spLocks noChangeArrowheads="1"/>
            </p:cNvSpPr>
            <p:nvPr/>
          </p:nvSpPr>
          <p:spPr bwMode="auto">
            <a:xfrm>
              <a:off x="6870700" y="1520825"/>
              <a:ext cx="617538" cy="503238"/>
            </a:xfrm>
            <a:custGeom>
              <a:avLst/>
              <a:gdLst>
                <a:gd name="T0" fmla="*/ 98 w 1714"/>
                <a:gd name="T1" fmla="*/ 1207 h 1399"/>
                <a:gd name="T2" fmla="*/ 76 w 1714"/>
                <a:gd name="T3" fmla="*/ 1258 h 1399"/>
                <a:gd name="T4" fmla="*/ 156 w 1714"/>
                <a:gd name="T5" fmla="*/ 1316 h 1399"/>
                <a:gd name="T6" fmla="*/ 544 w 1714"/>
                <a:gd name="T7" fmla="*/ 1258 h 1399"/>
                <a:gd name="T8" fmla="*/ 593 w 1714"/>
                <a:gd name="T9" fmla="*/ 1264 h 1399"/>
                <a:gd name="T10" fmla="*/ 642 w 1714"/>
                <a:gd name="T11" fmla="*/ 1261 h 1399"/>
                <a:gd name="T12" fmla="*/ 983 w 1714"/>
                <a:gd name="T13" fmla="*/ 1272 h 1399"/>
                <a:gd name="T14" fmla="*/ 1336 w 1714"/>
                <a:gd name="T15" fmla="*/ 1294 h 1399"/>
                <a:gd name="T16" fmla="*/ 1519 w 1714"/>
                <a:gd name="T17" fmla="*/ 1231 h 1399"/>
                <a:gd name="T18" fmla="*/ 1639 w 1714"/>
                <a:gd name="T19" fmla="*/ 1245 h 1399"/>
                <a:gd name="T20" fmla="*/ 1661 w 1714"/>
                <a:gd name="T21" fmla="*/ 1164 h 1399"/>
                <a:gd name="T22" fmla="*/ 1663 w 1714"/>
                <a:gd name="T23" fmla="*/ 880 h 1399"/>
                <a:gd name="T24" fmla="*/ 1541 w 1714"/>
                <a:gd name="T25" fmla="*/ 596 h 1399"/>
                <a:gd name="T26" fmla="*/ 1412 w 1714"/>
                <a:gd name="T27" fmla="*/ 478 h 1399"/>
                <a:gd name="T28" fmla="*/ 1327 w 1714"/>
                <a:gd name="T29" fmla="*/ 355 h 1399"/>
                <a:gd name="T30" fmla="*/ 1308 w 1714"/>
                <a:gd name="T31" fmla="*/ 276 h 1399"/>
                <a:gd name="T32" fmla="*/ 1112 w 1714"/>
                <a:gd name="T33" fmla="*/ 175 h 1399"/>
                <a:gd name="T34" fmla="*/ 628 w 1714"/>
                <a:gd name="T35" fmla="*/ 39 h 1399"/>
                <a:gd name="T36" fmla="*/ 328 w 1714"/>
                <a:gd name="T37" fmla="*/ 197 h 1399"/>
                <a:gd name="T38" fmla="*/ 249 w 1714"/>
                <a:gd name="T39" fmla="*/ 243 h 1399"/>
                <a:gd name="T40" fmla="*/ 150 w 1714"/>
                <a:gd name="T41" fmla="*/ 249 h 1399"/>
                <a:gd name="T42" fmla="*/ 128 w 1714"/>
                <a:gd name="T43" fmla="*/ 342 h 1399"/>
                <a:gd name="T44" fmla="*/ 98 w 1714"/>
                <a:gd name="T45" fmla="*/ 410 h 1399"/>
                <a:gd name="T46" fmla="*/ 8 w 1714"/>
                <a:gd name="T47" fmla="*/ 593 h 1399"/>
                <a:gd name="T48" fmla="*/ 79 w 1714"/>
                <a:gd name="T49" fmla="*/ 883 h 1399"/>
                <a:gd name="T50" fmla="*/ 65 w 1714"/>
                <a:gd name="T51" fmla="*/ 1052 h 1399"/>
                <a:gd name="T52" fmla="*/ 98 w 1714"/>
                <a:gd name="T53" fmla="*/ 1207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14" h="1399">
                  <a:moveTo>
                    <a:pt x="98" y="1207"/>
                  </a:moveTo>
                  <a:cubicBezTo>
                    <a:pt x="85" y="1223"/>
                    <a:pt x="46" y="1237"/>
                    <a:pt x="76" y="1258"/>
                  </a:cubicBezTo>
                  <a:cubicBezTo>
                    <a:pt x="104" y="1278"/>
                    <a:pt x="112" y="1335"/>
                    <a:pt x="156" y="1316"/>
                  </a:cubicBezTo>
                  <a:cubicBezTo>
                    <a:pt x="279" y="1261"/>
                    <a:pt x="432" y="1398"/>
                    <a:pt x="544" y="1258"/>
                  </a:cubicBezTo>
                  <a:cubicBezTo>
                    <a:pt x="549" y="1250"/>
                    <a:pt x="576" y="1258"/>
                    <a:pt x="593" y="1264"/>
                  </a:cubicBezTo>
                  <a:cubicBezTo>
                    <a:pt x="612" y="1269"/>
                    <a:pt x="628" y="1272"/>
                    <a:pt x="642" y="1261"/>
                  </a:cubicBezTo>
                  <a:cubicBezTo>
                    <a:pt x="759" y="1179"/>
                    <a:pt x="874" y="1223"/>
                    <a:pt x="983" y="1272"/>
                  </a:cubicBezTo>
                  <a:cubicBezTo>
                    <a:pt x="1098" y="1324"/>
                    <a:pt x="1210" y="1362"/>
                    <a:pt x="1336" y="1294"/>
                  </a:cubicBezTo>
                  <a:cubicBezTo>
                    <a:pt x="1393" y="1264"/>
                    <a:pt x="1461" y="1258"/>
                    <a:pt x="1519" y="1231"/>
                  </a:cubicBezTo>
                  <a:cubicBezTo>
                    <a:pt x="1562" y="1212"/>
                    <a:pt x="1601" y="1215"/>
                    <a:pt x="1639" y="1245"/>
                  </a:cubicBezTo>
                  <a:cubicBezTo>
                    <a:pt x="1647" y="1212"/>
                    <a:pt x="1653" y="1187"/>
                    <a:pt x="1661" y="1164"/>
                  </a:cubicBezTo>
                  <a:cubicBezTo>
                    <a:pt x="1696" y="1068"/>
                    <a:pt x="1713" y="945"/>
                    <a:pt x="1663" y="880"/>
                  </a:cubicBezTo>
                  <a:cubicBezTo>
                    <a:pt x="1598" y="790"/>
                    <a:pt x="1573" y="691"/>
                    <a:pt x="1541" y="596"/>
                  </a:cubicBezTo>
                  <a:cubicBezTo>
                    <a:pt x="1516" y="522"/>
                    <a:pt x="1475" y="492"/>
                    <a:pt x="1412" y="478"/>
                  </a:cubicBezTo>
                  <a:cubicBezTo>
                    <a:pt x="1344" y="462"/>
                    <a:pt x="1322" y="424"/>
                    <a:pt x="1327" y="355"/>
                  </a:cubicBezTo>
                  <a:cubicBezTo>
                    <a:pt x="1330" y="331"/>
                    <a:pt x="1347" y="293"/>
                    <a:pt x="1308" y="276"/>
                  </a:cubicBezTo>
                  <a:cubicBezTo>
                    <a:pt x="1243" y="246"/>
                    <a:pt x="1185" y="197"/>
                    <a:pt x="1112" y="175"/>
                  </a:cubicBezTo>
                  <a:cubicBezTo>
                    <a:pt x="951" y="131"/>
                    <a:pt x="789" y="82"/>
                    <a:pt x="628" y="39"/>
                  </a:cubicBezTo>
                  <a:cubicBezTo>
                    <a:pt x="483" y="0"/>
                    <a:pt x="380" y="58"/>
                    <a:pt x="328" y="197"/>
                  </a:cubicBezTo>
                  <a:cubicBezTo>
                    <a:pt x="314" y="233"/>
                    <a:pt x="292" y="265"/>
                    <a:pt x="249" y="243"/>
                  </a:cubicBezTo>
                  <a:cubicBezTo>
                    <a:pt x="213" y="224"/>
                    <a:pt x="188" y="205"/>
                    <a:pt x="150" y="249"/>
                  </a:cubicBezTo>
                  <a:cubicBezTo>
                    <a:pt x="123" y="282"/>
                    <a:pt x="93" y="295"/>
                    <a:pt x="128" y="342"/>
                  </a:cubicBezTo>
                  <a:cubicBezTo>
                    <a:pt x="145" y="364"/>
                    <a:pt x="112" y="385"/>
                    <a:pt x="98" y="410"/>
                  </a:cubicBezTo>
                  <a:cubicBezTo>
                    <a:pt x="63" y="467"/>
                    <a:pt x="0" y="517"/>
                    <a:pt x="8" y="593"/>
                  </a:cubicBezTo>
                  <a:cubicBezTo>
                    <a:pt x="19" y="691"/>
                    <a:pt x="27" y="798"/>
                    <a:pt x="79" y="883"/>
                  </a:cubicBezTo>
                  <a:cubicBezTo>
                    <a:pt x="126" y="956"/>
                    <a:pt x="117" y="1003"/>
                    <a:pt x="65" y="1052"/>
                  </a:cubicBezTo>
                  <a:cubicBezTo>
                    <a:pt x="153" y="1112"/>
                    <a:pt x="156" y="1136"/>
                    <a:pt x="98" y="120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8" name="Freeform 83"/>
            <p:cNvSpPr>
              <a:spLocks noChangeArrowheads="1"/>
            </p:cNvSpPr>
            <p:nvPr/>
          </p:nvSpPr>
          <p:spPr bwMode="auto">
            <a:xfrm>
              <a:off x="4970463" y="2197100"/>
              <a:ext cx="495300" cy="787400"/>
            </a:xfrm>
            <a:custGeom>
              <a:avLst/>
              <a:gdLst>
                <a:gd name="T0" fmla="*/ 292 w 1378"/>
                <a:gd name="T1" fmla="*/ 1903 h 2188"/>
                <a:gd name="T2" fmla="*/ 347 w 1378"/>
                <a:gd name="T3" fmla="*/ 1873 h 2188"/>
                <a:gd name="T4" fmla="*/ 459 w 1378"/>
                <a:gd name="T5" fmla="*/ 1870 h 2188"/>
                <a:gd name="T6" fmla="*/ 525 w 1378"/>
                <a:gd name="T7" fmla="*/ 2048 h 2188"/>
                <a:gd name="T8" fmla="*/ 615 w 1378"/>
                <a:gd name="T9" fmla="*/ 2152 h 2188"/>
                <a:gd name="T10" fmla="*/ 885 w 1378"/>
                <a:gd name="T11" fmla="*/ 2075 h 2188"/>
                <a:gd name="T12" fmla="*/ 1068 w 1378"/>
                <a:gd name="T13" fmla="*/ 1914 h 2188"/>
                <a:gd name="T14" fmla="*/ 1300 w 1378"/>
                <a:gd name="T15" fmla="*/ 1835 h 2188"/>
                <a:gd name="T16" fmla="*/ 1347 w 1378"/>
                <a:gd name="T17" fmla="*/ 1726 h 2188"/>
                <a:gd name="T18" fmla="*/ 1194 w 1378"/>
                <a:gd name="T19" fmla="*/ 1474 h 2188"/>
                <a:gd name="T20" fmla="*/ 1109 w 1378"/>
                <a:gd name="T21" fmla="*/ 1103 h 2188"/>
                <a:gd name="T22" fmla="*/ 1142 w 1378"/>
                <a:gd name="T23" fmla="*/ 759 h 2188"/>
                <a:gd name="T24" fmla="*/ 1175 w 1378"/>
                <a:gd name="T25" fmla="*/ 442 h 2188"/>
                <a:gd name="T26" fmla="*/ 1216 w 1378"/>
                <a:gd name="T27" fmla="*/ 155 h 2188"/>
                <a:gd name="T28" fmla="*/ 1175 w 1378"/>
                <a:gd name="T29" fmla="*/ 90 h 2188"/>
                <a:gd name="T30" fmla="*/ 1087 w 1378"/>
                <a:gd name="T31" fmla="*/ 49 h 2188"/>
                <a:gd name="T32" fmla="*/ 940 w 1378"/>
                <a:gd name="T33" fmla="*/ 27 h 2188"/>
                <a:gd name="T34" fmla="*/ 724 w 1378"/>
                <a:gd name="T35" fmla="*/ 52 h 2188"/>
                <a:gd name="T36" fmla="*/ 598 w 1378"/>
                <a:gd name="T37" fmla="*/ 139 h 2188"/>
                <a:gd name="T38" fmla="*/ 541 w 1378"/>
                <a:gd name="T39" fmla="*/ 565 h 2188"/>
                <a:gd name="T40" fmla="*/ 396 w 1378"/>
                <a:gd name="T41" fmla="*/ 964 h 2188"/>
                <a:gd name="T42" fmla="*/ 150 w 1378"/>
                <a:gd name="T43" fmla="*/ 1245 h 2188"/>
                <a:gd name="T44" fmla="*/ 96 w 1378"/>
                <a:gd name="T45" fmla="*/ 1267 h 2188"/>
                <a:gd name="T46" fmla="*/ 8 w 1378"/>
                <a:gd name="T47" fmla="*/ 1311 h 2188"/>
                <a:gd name="T48" fmla="*/ 77 w 1378"/>
                <a:gd name="T49" fmla="*/ 1387 h 2188"/>
                <a:gd name="T50" fmla="*/ 139 w 1378"/>
                <a:gd name="T51" fmla="*/ 1507 h 2188"/>
                <a:gd name="T52" fmla="*/ 156 w 1378"/>
                <a:gd name="T53" fmla="*/ 1652 h 2188"/>
                <a:gd name="T54" fmla="*/ 232 w 1378"/>
                <a:gd name="T55" fmla="*/ 1813 h 2188"/>
                <a:gd name="T56" fmla="*/ 292 w 1378"/>
                <a:gd name="T57" fmla="*/ 1903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78" h="2188">
                  <a:moveTo>
                    <a:pt x="292" y="1903"/>
                  </a:moveTo>
                  <a:cubicBezTo>
                    <a:pt x="322" y="1941"/>
                    <a:pt x="331" y="1887"/>
                    <a:pt x="347" y="1873"/>
                  </a:cubicBezTo>
                  <a:cubicBezTo>
                    <a:pt x="385" y="1843"/>
                    <a:pt x="432" y="1816"/>
                    <a:pt x="459" y="1870"/>
                  </a:cubicBezTo>
                  <a:cubicBezTo>
                    <a:pt x="486" y="1925"/>
                    <a:pt x="536" y="1980"/>
                    <a:pt x="525" y="2048"/>
                  </a:cubicBezTo>
                  <a:cubicBezTo>
                    <a:pt x="511" y="2127"/>
                    <a:pt x="557" y="2138"/>
                    <a:pt x="615" y="2152"/>
                  </a:cubicBezTo>
                  <a:cubicBezTo>
                    <a:pt x="719" y="2174"/>
                    <a:pt x="814" y="2187"/>
                    <a:pt x="885" y="2075"/>
                  </a:cubicBezTo>
                  <a:cubicBezTo>
                    <a:pt x="929" y="2007"/>
                    <a:pt x="1005" y="1961"/>
                    <a:pt x="1068" y="1914"/>
                  </a:cubicBezTo>
                  <a:cubicBezTo>
                    <a:pt x="1131" y="1868"/>
                    <a:pt x="1221" y="1859"/>
                    <a:pt x="1300" y="1835"/>
                  </a:cubicBezTo>
                  <a:cubicBezTo>
                    <a:pt x="1339" y="1824"/>
                    <a:pt x="1377" y="1742"/>
                    <a:pt x="1347" y="1726"/>
                  </a:cubicBezTo>
                  <a:cubicBezTo>
                    <a:pt x="1251" y="1666"/>
                    <a:pt x="1240" y="1562"/>
                    <a:pt x="1194" y="1474"/>
                  </a:cubicBezTo>
                  <a:cubicBezTo>
                    <a:pt x="1134" y="1360"/>
                    <a:pt x="1101" y="1237"/>
                    <a:pt x="1109" y="1103"/>
                  </a:cubicBezTo>
                  <a:cubicBezTo>
                    <a:pt x="1115" y="988"/>
                    <a:pt x="1131" y="874"/>
                    <a:pt x="1142" y="759"/>
                  </a:cubicBezTo>
                  <a:cubicBezTo>
                    <a:pt x="1153" y="655"/>
                    <a:pt x="1115" y="551"/>
                    <a:pt x="1175" y="442"/>
                  </a:cubicBezTo>
                  <a:cubicBezTo>
                    <a:pt x="1218" y="363"/>
                    <a:pt x="1202" y="251"/>
                    <a:pt x="1216" y="155"/>
                  </a:cubicBezTo>
                  <a:cubicBezTo>
                    <a:pt x="1221" y="120"/>
                    <a:pt x="1213" y="101"/>
                    <a:pt x="1175" y="90"/>
                  </a:cubicBezTo>
                  <a:cubicBezTo>
                    <a:pt x="1145" y="82"/>
                    <a:pt x="1109" y="71"/>
                    <a:pt x="1087" y="49"/>
                  </a:cubicBezTo>
                  <a:cubicBezTo>
                    <a:pt x="1041" y="0"/>
                    <a:pt x="978" y="8"/>
                    <a:pt x="940" y="27"/>
                  </a:cubicBezTo>
                  <a:cubicBezTo>
                    <a:pt x="866" y="65"/>
                    <a:pt x="798" y="62"/>
                    <a:pt x="724" y="52"/>
                  </a:cubicBezTo>
                  <a:cubicBezTo>
                    <a:pt x="658" y="43"/>
                    <a:pt x="607" y="87"/>
                    <a:pt x="598" y="139"/>
                  </a:cubicBezTo>
                  <a:cubicBezTo>
                    <a:pt x="574" y="281"/>
                    <a:pt x="568" y="423"/>
                    <a:pt x="541" y="565"/>
                  </a:cubicBezTo>
                  <a:cubicBezTo>
                    <a:pt x="511" y="707"/>
                    <a:pt x="481" y="841"/>
                    <a:pt x="396" y="964"/>
                  </a:cubicBezTo>
                  <a:cubicBezTo>
                    <a:pt x="325" y="1067"/>
                    <a:pt x="200" y="1122"/>
                    <a:pt x="150" y="1245"/>
                  </a:cubicBezTo>
                  <a:cubicBezTo>
                    <a:pt x="142" y="1267"/>
                    <a:pt x="118" y="1264"/>
                    <a:pt x="96" y="1267"/>
                  </a:cubicBezTo>
                  <a:cubicBezTo>
                    <a:pt x="63" y="1272"/>
                    <a:pt x="17" y="1245"/>
                    <a:pt x="8" y="1311"/>
                  </a:cubicBezTo>
                  <a:cubicBezTo>
                    <a:pt x="0" y="1368"/>
                    <a:pt x="44" y="1373"/>
                    <a:pt x="77" y="1387"/>
                  </a:cubicBezTo>
                  <a:cubicBezTo>
                    <a:pt x="134" y="1409"/>
                    <a:pt x="167" y="1436"/>
                    <a:pt x="139" y="1507"/>
                  </a:cubicBezTo>
                  <a:cubicBezTo>
                    <a:pt x="123" y="1554"/>
                    <a:pt x="131" y="1603"/>
                    <a:pt x="156" y="1652"/>
                  </a:cubicBezTo>
                  <a:cubicBezTo>
                    <a:pt x="183" y="1704"/>
                    <a:pt x="224" y="1756"/>
                    <a:pt x="232" y="1813"/>
                  </a:cubicBezTo>
                  <a:cubicBezTo>
                    <a:pt x="197" y="1884"/>
                    <a:pt x="271" y="1879"/>
                    <a:pt x="292" y="1903"/>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9" name="Freeform 84"/>
            <p:cNvSpPr>
              <a:spLocks noChangeArrowheads="1"/>
            </p:cNvSpPr>
            <p:nvPr/>
          </p:nvSpPr>
          <p:spPr bwMode="auto">
            <a:xfrm>
              <a:off x="6507163" y="2522538"/>
              <a:ext cx="582612" cy="538162"/>
            </a:xfrm>
            <a:custGeom>
              <a:avLst/>
              <a:gdLst>
                <a:gd name="T0" fmla="*/ 407 w 1618"/>
                <a:gd name="T1" fmla="*/ 1387 h 1494"/>
                <a:gd name="T2" fmla="*/ 514 w 1618"/>
                <a:gd name="T3" fmla="*/ 1450 h 1494"/>
                <a:gd name="T4" fmla="*/ 768 w 1618"/>
                <a:gd name="T5" fmla="*/ 1406 h 1494"/>
                <a:gd name="T6" fmla="*/ 762 w 1618"/>
                <a:gd name="T7" fmla="*/ 1253 h 1494"/>
                <a:gd name="T8" fmla="*/ 743 w 1618"/>
                <a:gd name="T9" fmla="*/ 1185 h 1494"/>
                <a:gd name="T10" fmla="*/ 817 w 1618"/>
                <a:gd name="T11" fmla="*/ 1095 h 1494"/>
                <a:gd name="T12" fmla="*/ 921 w 1618"/>
                <a:gd name="T13" fmla="*/ 1062 h 1494"/>
                <a:gd name="T14" fmla="*/ 1008 w 1618"/>
                <a:gd name="T15" fmla="*/ 1026 h 1494"/>
                <a:gd name="T16" fmla="*/ 1325 w 1618"/>
                <a:gd name="T17" fmla="*/ 975 h 1494"/>
                <a:gd name="T18" fmla="*/ 1380 w 1618"/>
                <a:gd name="T19" fmla="*/ 950 h 1494"/>
                <a:gd name="T20" fmla="*/ 1549 w 1618"/>
                <a:gd name="T21" fmla="*/ 789 h 1494"/>
                <a:gd name="T22" fmla="*/ 1563 w 1618"/>
                <a:gd name="T23" fmla="*/ 592 h 1494"/>
                <a:gd name="T24" fmla="*/ 1437 w 1618"/>
                <a:gd name="T25" fmla="*/ 363 h 1494"/>
                <a:gd name="T26" fmla="*/ 1273 w 1618"/>
                <a:gd name="T27" fmla="*/ 62 h 1494"/>
                <a:gd name="T28" fmla="*/ 1169 w 1618"/>
                <a:gd name="T29" fmla="*/ 0 h 1494"/>
                <a:gd name="T30" fmla="*/ 440 w 1618"/>
                <a:gd name="T31" fmla="*/ 71 h 1494"/>
                <a:gd name="T32" fmla="*/ 402 w 1618"/>
                <a:gd name="T33" fmla="*/ 87 h 1494"/>
                <a:gd name="T34" fmla="*/ 271 w 1618"/>
                <a:gd name="T35" fmla="*/ 90 h 1494"/>
                <a:gd name="T36" fmla="*/ 153 w 1618"/>
                <a:gd name="T37" fmla="*/ 87 h 1494"/>
                <a:gd name="T38" fmla="*/ 107 w 1618"/>
                <a:gd name="T39" fmla="*/ 352 h 1494"/>
                <a:gd name="T40" fmla="*/ 178 w 1618"/>
                <a:gd name="T41" fmla="*/ 680 h 1494"/>
                <a:gd name="T42" fmla="*/ 170 w 1618"/>
                <a:gd name="T43" fmla="*/ 745 h 1494"/>
                <a:gd name="T44" fmla="*/ 41 w 1618"/>
                <a:gd name="T45" fmla="*/ 1043 h 1494"/>
                <a:gd name="T46" fmla="*/ 55 w 1618"/>
                <a:gd name="T47" fmla="*/ 1256 h 1494"/>
                <a:gd name="T48" fmla="*/ 142 w 1618"/>
                <a:gd name="T49" fmla="*/ 1409 h 1494"/>
                <a:gd name="T50" fmla="*/ 407 w 1618"/>
                <a:gd name="T51" fmla="*/ 1387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8" h="1494">
                  <a:moveTo>
                    <a:pt x="407" y="1387"/>
                  </a:moveTo>
                  <a:cubicBezTo>
                    <a:pt x="443" y="1409"/>
                    <a:pt x="476" y="1433"/>
                    <a:pt x="514" y="1450"/>
                  </a:cubicBezTo>
                  <a:cubicBezTo>
                    <a:pt x="607" y="1493"/>
                    <a:pt x="691" y="1469"/>
                    <a:pt x="768" y="1406"/>
                  </a:cubicBezTo>
                  <a:cubicBezTo>
                    <a:pt x="828" y="1357"/>
                    <a:pt x="768" y="1305"/>
                    <a:pt x="762" y="1253"/>
                  </a:cubicBezTo>
                  <a:cubicBezTo>
                    <a:pt x="760" y="1231"/>
                    <a:pt x="749" y="1209"/>
                    <a:pt x="743" y="1185"/>
                  </a:cubicBezTo>
                  <a:cubicBezTo>
                    <a:pt x="727" y="1122"/>
                    <a:pt x="768" y="1087"/>
                    <a:pt x="817" y="1095"/>
                  </a:cubicBezTo>
                  <a:cubicBezTo>
                    <a:pt x="866" y="1103"/>
                    <a:pt x="891" y="1092"/>
                    <a:pt x="921" y="1062"/>
                  </a:cubicBezTo>
                  <a:cubicBezTo>
                    <a:pt x="943" y="1043"/>
                    <a:pt x="984" y="1021"/>
                    <a:pt x="1008" y="1026"/>
                  </a:cubicBezTo>
                  <a:cubicBezTo>
                    <a:pt x="1123" y="1054"/>
                    <a:pt x="1219" y="988"/>
                    <a:pt x="1325" y="975"/>
                  </a:cubicBezTo>
                  <a:cubicBezTo>
                    <a:pt x="1341" y="972"/>
                    <a:pt x="1371" y="975"/>
                    <a:pt x="1380" y="950"/>
                  </a:cubicBezTo>
                  <a:cubicBezTo>
                    <a:pt x="1410" y="868"/>
                    <a:pt x="1489" y="841"/>
                    <a:pt x="1549" y="789"/>
                  </a:cubicBezTo>
                  <a:cubicBezTo>
                    <a:pt x="1617" y="732"/>
                    <a:pt x="1606" y="663"/>
                    <a:pt x="1563" y="592"/>
                  </a:cubicBezTo>
                  <a:cubicBezTo>
                    <a:pt x="1516" y="519"/>
                    <a:pt x="1418" y="464"/>
                    <a:pt x="1437" y="363"/>
                  </a:cubicBezTo>
                  <a:cubicBezTo>
                    <a:pt x="1464" y="213"/>
                    <a:pt x="1380" y="133"/>
                    <a:pt x="1273" y="62"/>
                  </a:cubicBezTo>
                  <a:cubicBezTo>
                    <a:pt x="1240" y="41"/>
                    <a:pt x="1216" y="0"/>
                    <a:pt x="1169" y="0"/>
                  </a:cubicBezTo>
                  <a:cubicBezTo>
                    <a:pt x="924" y="0"/>
                    <a:pt x="680" y="8"/>
                    <a:pt x="440" y="71"/>
                  </a:cubicBezTo>
                  <a:cubicBezTo>
                    <a:pt x="426" y="73"/>
                    <a:pt x="410" y="71"/>
                    <a:pt x="402" y="87"/>
                  </a:cubicBezTo>
                  <a:cubicBezTo>
                    <a:pt x="361" y="155"/>
                    <a:pt x="320" y="128"/>
                    <a:pt x="271" y="90"/>
                  </a:cubicBezTo>
                  <a:cubicBezTo>
                    <a:pt x="238" y="65"/>
                    <a:pt x="181" y="16"/>
                    <a:pt x="153" y="87"/>
                  </a:cubicBezTo>
                  <a:cubicBezTo>
                    <a:pt x="120" y="172"/>
                    <a:pt x="93" y="265"/>
                    <a:pt x="107" y="352"/>
                  </a:cubicBezTo>
                  <a:cubicBezTo>
                    <a:pt x="123" y="461"/>
                    <a:pt x="63" y="590"/>
                    <a:pt x="178" y="680"/>
                  </a:cubicBezTo>
                  <a:cubicBezTo>
                    <a:pt x="200" y="696"/>
                    <a:pt x="175" y="723"/>
                    <a:pt x="170" y="745"/>
                  </a:cubicBezTo>
                  <a:cubicBezTo>
                    <a:pt x="151" y="854"/>
                    <a:pt x="66" y="934"/>
                    <a:pt x="41" y="1043"/>
                  </a:cubicBezTo>
                  <a:cubicBezTo>
                    <a:pt x="22" y="1117"/>
                    <a:pt x="0" y="1185"/>
                    <a:pt x="55" y="1256"/>
                  </a:cubicBezTo>
                  <a:cubicBezTo>
                    <a:pt x="88" y="1302"/>
                    <a:pt x="110" y="1354"/>
                    <a:pt x="142" y="1409"/>
                  </a:cubicBezTo>
                  <a:cubicBezTo>
                    <a:pt x="227" y="1335"/>
                    <a:pt x="314" y="1330"/>
                    <a:pt x="407" y="138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0" name="Freeform 85"/>
            <p:cNvSpPr>
              <a:spLocks noChangeArrowheads="1"/>
            </p:cNvSpPr>
            <p:nvPr/>
          </p:nvSpPr>
          <p:spPr bwMode="auto">
            <a:xfrm>
              <a:off x="6176963" y="911225"/>
              <a:ext cx="485775" cy="584200"/>
            </a:xfrm>
            <a:custGeom>
              <a:avLst/>
              <a:gdLst>
                <a:gd name="T0" fmla="*/ 1214 w 1349"/>
                <a:gd name="T1" fmla="*/ 1401 h 1623"/>
                <a:gd name="T2" fmla="*/ 1250 w 1349"/>
                <a:gd name="T3" fmla="*/ 1382 h 1623"/>
                <a:gd name="T4" fmla="*/ 1261 w 1349"/>
                <a:gd name="T5" fmla="*/ 1106 h 1623"/>
                <a:gd name="T6" fmla="*/ 1313 w 1349"/>
                <a:gd name="T7" fmla="*/ 975 h 1623"/>
                <a:gd name="T8" fmla="*/ 1334 w 1349"/>
                <a:gd name="T9" fmla="*/ 918 h 1623"/>
                <a:gd name="T10" fmla="*/ 1307 w 1349"/>
                <a:gd name="T11" fmla="*/ 885 h 1623"/>
                <a:gd name="T12" fmla="*/ 1149 w 1349"/>
                <a:gd name="T13" fmla="*/ 781 h 1623"/>
                <a:gd name="T14" fmla="*/ 1094 w 1349"/>
                <a:gd name="T15" fmla="*/ 576 h 1623"/>
                <a:gd name="T16" fmla="*/ 1157 w 1349"/>
                <a:gd name="T17" fmla="*/ 131 h 1623"/>
                <a:gd name="T18" fmla="*/ 1116 w 1349"/>
                <a:gd name="T19" fmla="*/ 63 h 1623"/>
                <a:gd name="T20" fmla="*/ 805 w 1349"/>
                <a:gd name="T21" fmla="*/ 33 h 1623"/>
                <a:gd name="T22" fmla="*/ 638 w 1349"/>
                <a:gd name="T23" fmla="*/ 118 h 1623"/>
                <a:gd name="T24" fmla="*/ 559 w 1349"/>
                <a:gd name="T25" fmla="*/ 161 h 1623"/>
                <a:gd name="T26" fmla="*/ 95 w 1349"/>
                <a:gd name="T27" fmla="*/ 538 h 1623"/>
                <a:gd name="T28" fmla="*/ 95 w 1349"/>
                <a:gd name="T29" fmla="*/ 724 h 1623"/>
                <a:gd name="T30" fmla="*/ 104 w 1349"/>
                <a:gd name="T31" fmla="*/ 748 h 1623"/>
                <a:gd name="T32" fmla="*/ 188 w 1349"/>
                <a:gd name="T33" fmla="*/ 1043 h 1623"/>
                <a:gd name="T34" fmla="*/ 196 w 1349"/>
                <a:gd name="T35" fmla="*/ 1101 h 1623"/>
                <a:gd name="T36" fmla="*/ 205 w 1349"/>
                <a:gd name="T37" fmla="*/ 1229 h 1623"/>
                <a:gd name="T38" fmla="*/ 300 w 1349"/>
                <a:gd name="T39" fmla="*/ 1499 h 1623"/>
                <a:gd name="T40" fmla="*/ 395 w 1349"/>
                <a:gd name="T41" fmla="*/ 1609 h 1623"/>
                <a:gd name="T42" fmla="*/ 482 w 1349"/>
                <a:gd name="T43" fmla="*/ 1581 h 1623"/>
                <a:gd name="T44" fmla="*/ 821 w 1349"/>
                <a:gd name="T45" fmla="*/ 1478 h 1623"/>
                <a:gd name="T46" fmla="*/ 1037 w 1349"/>
                <a:gd name="T47" fmla="*/ 1546 h 1623"/>
                <a:gd name="T48" fmla="*/ 1214 w 1349"/>
                <a:gd name="T49" fmla="*/ 1401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9" h="1623">
                  <a:moveTo>
                    <a:pt x="1214" y="1401"/>
                  </a:moveTo>
                  <a:cubicBezTo>
                    <a:pt x="1231" y="1404"/>
                    <a:pt x="1247" y="1401"/>
                    <a:pt x="1250" y="1382"/>
                  </a:cubicBezTo>
                  <a:cubicBezTo>
                    <a:pt x="1255" y="1289"/>
                    <a:pt x="1280" y="1194"/>
                    <a:pt x="1261" y="1106"/>
                  </a:cubicBezTo>
                  <a:cubicBezTo>
                    <a:pt x="1247" y="1038"/>
                    <a:pt x="1247" y="997"/>
                    <a:pt x="1313" y="975"/>
                  </a:cubicBezTo>
                  <a:cubicBezTo>
                    <a:pt x="1348" y="964"/>
                    <a:pt x="1334" y="937"/>
                    <a:pt x="1334" y="918"/>
                  </a:cubicBezTo>
                  <a:cubicBezTo>
                    <a:pt x="1337" y="899"/>
                    <a:pt x="1332" y="880"/>
                    <a:pt x="1307" y="885"/>
                  </a:cubicBezTo>
                  <a:cubicBezTo>
                    <a:pt x="1220" y="904"/>
                    <a:pt x="1160" y="855"/>
                    <a:pt x="1149" y="781"/>
                  </a:cubicBezTo>
                  <a:cubicBezTo>
                    <a:pt x="1141" y="710"/>
                    <a:pt x="1072" y="664"/>
                    <a:pt x="1094" y="576"/>
                  </a:cubicBezTo>
                  <a:cubicBezTo>
                    <a:pt x="1130" y="432"/>
                    <a:pt x="1138" y="279"/>
                    <a:pt x="1157" y="131"/>
                  </a:cubicBezTo>
                  <a:cubicBezTo>
                    <a:pt x="1160" y="101"/>
                    <a:pt x="1168" y="66"/>
                    <a:pt x="1116" y="63"/>
                  </a:cubicBezTo>
                  <a:cubicBezTo>
                    <a:pt x="1012" y="60"/>
                    <a:pt x="908" y="52"/>
                    <a:pt x="805" y="33"/>
                  </a:cubicBezTo>
                  <a:cubicBezTo>
                    <a:pt x="736" y="19"/>
                    <a:pt x="649" y="0"/>
                    <a:pt x="638" y="118"/>
                  </a:cubicBezTo>
                  <a:cubicBezTo>
                    <a:pt x="635" y="159"/>
                    <a:pt x="589" y="153"/>
                    <a:pt x="559" y="161"/>
                  </a:cubicBezTo>
                  <a:cubicBezTo>
                    <a:pt x="349" y="219"/>
                    <a:pt x="185" y="336"/>
                    <a:pt x="95" y="538"/>
                  </a:cubicBezTo>
                  <a:cubicBezTo>
                    <a:pt x="71" y="595"/>
                    <a:pt x="0" y="664"/>
                    <a:pt x="95" y="724"/>
                  </a:cubicBezTo>
                  <a:cubicBezTo>
                    <a:pt x="101" y="727"/>
                    <a:pt x="104" y="740"/>
                    <a:pt x="104" y="748"/>
                  </a:cubicBezTo>
                  <a:cubicBezTo>
                    <a:pt x="90" y="860"/>
                    <a:pt x="106" y="959"/>
                    <a:pt x="188" y="1043"/>
                  </a:cubicBezTo>
                  <a:cubicBezTo>
                    <a:pt x="205" y="1060"/>
                    <a:pt x="207" y="1087"/>
                    <a:pt x="196" y="1101"/>
                  </a:cubicBezTo>
                  <a:cubicBezTo>
                    <a:pt x="172" y="1147"/>
                    <a:pt x="199" y="1185"/>
                    <a:pt x="205" y="1229"/>
                  </a:cubicBezTo>
                  <a:cubicBezTo>
                    <a:pt x="221" y="1325"/>
                    <a:pt x="297" y="1404"/>
                    <a:pt x="300" y="1499"/>
                  </a:cubicBezTo>
                  <a:cubicBezTo>
                    <a:pt x="303" y="1576"/>
                    <a:pt x="341" y="1590"/>
                    <a:pt x="395" y="1609"/>
                  </a:cubicBezTo>
                  <a:cubicBezTo>
                    <a:pt x="433" y="1622"/>
                    <a:pt x="452" y="1587"/>
                    <a:pt x="482" y="1581"/>
                  </a:cubicBezTo>
                  <a:cubicBezTo>
                    <a:pt x="597" y="1560"/>
                    <a:pt x="695" y="1491"/>
                    <a:pt x="821" y="1478"/>
                  </a:cubicBezTo>
                  <a:cubicBezTo>
                    <a:pt x="917" y="1464"/>
                    <a:pt x="977" y="1458"/>
                    <a:pt x="1037" y="1546"/>
                  </a:cubicBezTo>
                  <a:cubicBezTo>
                    <a:pt x="1067" y="1445"/>
                    <a:pt x="1116" y="1387"/>
                    <a:pt x="1214" y="140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1" name="Freeform 86"/>
            <p:cNvSpPr>
              <a:spLocks noChangeArrowheads="1"/>
            </p:cNvSpPr>
            <p:nvPr/>
          </p:nvSpPr>
          <p:spPr bwMode="auto">
            <a:xfrm>
              <a:off x="6602413" y="754063"/>
              <a:ext cx="484187" cy="503237"/>
            </a:xfrm>
            <a:custGeom>
              <a:avLst/>
              <a:gdLst>
                <a:gd name="T0" fmla="*/ 1312 w 1343"/>
                <a:gd name="T1" fmla="*/ 541 h 1399"/>
                <a:gd name="T2" fmla="*/ 1041 w 1343"/>
                <a:gd name="T3" fmla="*/ 224 h 1399"/>
                <a:gd name="T4" fmla="*/ 626 w 1343"/>
                <a:gd name="T5" fmla="*/ 88 h 1399"/>
                <a:gd name="T6" fmla="*/ 260 w 1343"/>
                <a:gd name="T7" fmla="*/ 11 h 1399"/>
                <a:gd name="T8" fmla="*/ 227 w 1343"/>
                <a:gd name="T9" fmla="*/ 14 h 1399"/>
                <a:gd name="T10" fmla="*/ 118 w 1343"/>
                <a:gd name="T11" fmla="*/ 153 h 1399"/>
                <a:gd name="T12" fmla="*/ 88 w 1343"/>
                <a:gd name="T13" fmla="*/ 399 h 1399"/>
                <a:gd name="T14" fmla="*/ 80 w 1343"/>
                <a:gd name="T15" fmla="*/ 784 h 1399"/>
                <a:gd name="T16" fmla="*/ 63 w 1343"/>
                <a:gd name="T17" fmla="*/ 841 h 1399"/>
                <a:gd name="T18" fmla="*/ 63 w 1343"/>
                <a:gd name="T19" fmla="*/ 1194 h 1399"/>
                <a:gd name="T20" fmla="*/ 91 w 1343"/>
                <a:gd name="T21" fmla="*/ 1207 h 1399"/>
                <a:gd name="T22" fmla="*/ 339 w 1343"/>
                <a:gd name="T23" fmla="*/ 1286 h 1399"/>
                <a:gd name="T24" fmla="*/ 410 w 1343"/>
                <a:gd name="T25" fmla="*/ 1317 h 1399"/>
                <a:gd name="T26" fmla="*/ 705 w 1343"/>
                <a:gd name="T27" fmla="*/ 1352 h 1399"/>
                <a:gd name="T28" fmla="*/ 935 w 1343"/>
                <a:gd name="T29" fmla="*/ 1344 h 1399"/>
                <a:gd name="T30" fmla="*/ 1055 w 1343"/>
                <a:gd name="T31" fmla="*/ 1319 h 1399"/>
                <a:gd name="T32" fmla="*/ 1172 w 1343"/>
                <a:gd name="T33" fmla="*/ 1224 h 1399"/>
                <a:gd name="T34" fmla="*/ 1230 w 1343"/>
                <a:gd name="T35" fmla="*/ 1164 h 1399"/>
                <a:gd name="T36" fmla="*/ 1320 w 1343"/>
                <a:gd name="T37" fmla="*/ 1046 h 1399"/>
                <a:gd name="T38" fmla="*/ 1323 w 1343"/>
                <a:gd name="T39" fmla="*/ 759 h 1399"/>
                <a:gd name="T40" fmla="*/ 1312 w 1343"/>
                <a:gd name="T41" fmla="*/ 541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3" h="1399">
                  <a:moveTo>
                    <a:pt x="1312" y="541"/>
                  </a:moveTo>
                  <a:cubicBezTo>
                    <a:pt x="1252" y="413"/>
                    <a:pt x="1156" y="287"/>
                    <a:pt x="1041" y="224"/>
                  </a:cubicBezTo>
                  <a:cubicBezTo>
                    <a:pt x="918" y="159"/>
                    <a:pt x="776" y="107"/>
                    <a:pt x="626" y="88"/>
                  </a:cubicBezTo>
                  <a:cubicBezTo>
                    <a:pt x="503" y="71"/>
                    <a:pt x="358" y="137"/>
                    <a:pt x="260" y="11"/>
                  </a:cubicBezTo>
                  <a:cubicBezTo>
                    <a:pt x="252" y="0"/>
                    <a:pt x="238" y="11"/>
                    <a:pt x="227" y="14"/>
                  </a:cubicBezTo>
                  <a:cubicBezTo>
                    <a:pt x="153" y="33"/>
                    <a:pt x="123" y="79"/>
                    <a:pt x="118" y="153"/>
                  </a:cubicBezTo>
                  <a:cubicBezTo>
                    <a:pt x="112" y="235"/>
                    <a:pt x="88" y="317"/>
                    <a:pt x="88" y="399"/>
                  </a:cubicBezTo>
                  <a:cubicBezTo>
                    <a:pt x="88" y="527"/>
                    <a:pt x="31" y="653"/>
                    <a:pt x="80" y="784"/>
                  </a:cubicBezTo>
                  <a:cubicBezTo>
                    <a:pt x="88" y="803"/>
                    <a:pt x="77" y="822"/>
                    <a:pt x="63" y="841"/>
                  </a:cubicBezTo>
                  <a:cubicBezTo>
                    <a:pt x="0" y="929"/>
                    <a:pt x="3" y="1114"/>
                    <a:pt x="63" y="1194"/>
                  </a:cubicBezTo>
                  <a:cubicBezTo>
                    <a:pt x="72" y="1205"/>
                    <a:pt x="77" y="1210"/>
                    <a:pt x="91" y="1207"/>
                  </a:cubicBezTo>
                  <a:cubicBezTo>
                    <a:pt x="189" y="1185"/>
                    <a:pt x="263" y="1237"/>
                    <a:pt x="339" y="1286"/>
                  </a:cubicBezTo>
                  <a:cubicBezTo>
                    <a:pt x="361" y="1300"/>
                    <a:pt x="383" y="1325"/>
                    <a:pt x="410" y="1317"/>
                  </a:cubicBezTo>
                  <a:cubicBezTo>
                    <a:pt x="514" y="1292"/>
                    <a:pt x="607" y="1338"/>
                    <a:pt x="705" y="1352"/>
                  </a:cubicBezTo>
                  <a:cubicBezTo>
                    <a:pt x="779" y="1363"/>
                    <a:pt x="858" y="1398"/>
                    <a:pt x="935" y="1344"/>
                  </a:cubicBezTo>
                  <a:cubicBezTo>
                    <a:pt x="967" y="1319"/>
                    <a:pt x="1011" y="1322"/>
                    <a:pt x="1055" y="1319"/>
                  </a:cubicBezTo>
                  <a:cubicBezTo>
                    <a:pt x="1112" y="1317"/>
                    <a:pt x="1175" y="1311"/>
                    <a:pt x="1172" y="1224"/>
                  </a:cubicBezTo>
                  <a:cubicBezTo>
                    <a:pt x="1170" y="1191"/>
                    <a:pt x="1200" y="1169"/>
                    <a:pt x="1230" y="1164"/>
                  </a:cubicBezTo>
                  <a:cubicBezTo>
                    <a:pt x="1298" y="1153"/>
                    <a:pt x="1309" y="1087"/>
                    <a:pt x="1320" y="1046"/>
                  </a:cubicBezTo>
                  <a:cubicBezTo>
                    <a:pt x="1342" y="956"/>
                    <a:pt x="1333" y="858"/>
                    <a:pt x="1323" y="759"/>
                  </a:cubicBezTo>
                  <a:cubicBezTo>
                    <a:pt x="1309" y="686"/>
                    <a:pt x="1342" y="601"/>
                    <a:pt x="1312" y="54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2" name="Freeform 87"/>
            <p:cNvSpPr>
              <a:spLocks noChangeArrowheads="1"/>
            </p:cNvSpPr>
            <p:nvPr/>
          </p:nvSpPr>
          <p:spPr bwMode="auto">
            <a:xfrm>
              <a:off x="6303963" y="1452563"/>
              <a:ext cx="563562" cy="495300"/>
            </a:xfrm>
            <a:custGeom>
              <a:avLst/>
              <a:gdLst>
                <a:gd name="T0" fmla="*/ 17 w 1565"/>
                <a:gd name="T1" fmla="*/ 292 h 1374"/>
                <a:gd name="T2" fmla="*/ 76 w 1565"/>
                <a:gd name="T3" fmla="*/ 431 h 1374"/>
                <a:gd name="T4" fmla="*/ 270 w 1565"/>
                <a:gd name="T5" fmla="*/ 849 h 1374"/>
                <a:gd name="T6" fmla="*/ 597 w 1565"/>
                <a:gd name="T7" fmla="*/ 1213 h 1374"/>
                <a:gd name="T8" fmla="*/ 838 w 1565"/>
                <a:gd name="T9" fmla="*/ 1292 h 1374"/>
                <a:gd name="T10" fmla="*/ 1048 w 1565"/>
                <a:gd name="T11" fmla="*/ 1270 h 1374"/>
                <a:gd name="T12" fmla="*/ 1403 w 1565"/>
                <a:gd name="T13" fmla="*/ 1352 h 1374"/>
                <a:gd name="T14" fmla="*/ 1450 w 1565"/>
                <a:gd name="T15" fmla="*/ 1330 h 1374"/>
                <a:gd name="T16" fmla="*/ 1480 w 1565"/>
                <a:gd name="T17" fmla="*/ 1237 h 1374"/>
                <a:gd name="T18" fmla="*/ 1534 w 1565"/>
                <a:gd name="T19" fmla="*/ 1043 h 1374"/>
                <a:gd name="T20" fmla="*/ 1493 w 1565"/>
                <a:gd name="T21" fmla="*/ 836 h 1374"/>
                <a:gd name="T22" fmla="*/ 1531 w 1565"/>
                <a:gd name="T23" fmla="*/ 639 h 1374"/>
                <a:gd name="T24" fmla="*/ 1534 w 1565"/>
                <a:gd name="T25" fmla="*/ 538 h 1374"/>
                <a:gd name="T26" fmla="*/ 1411 w 1565"/>
                <a:gd name="T27" fmla="*/ 314 h 1374"/>
                <a:gd name="T28" fmla="*/ 1215 w 1565"/>
                <a:gd name="T29" fmla="*/ 262 h 1374"/>
                <a:gd name="T30" fmla="*/ 1100 w 1565"/>
                <a:gd name="T31" fmla="*/ 273 h 1374"/>
                <a:gd name="T32" fmla="*/ 1029 w 1565"/>
                <a:gd name="T33" fmla="*/ 164 h 1374"/>
                <a:gd name="T34" fmla="*/ 846 w 1565"/>
                <a:gd name="T35" fmla="*/ 19 h 1374"/>
                <a:gd name="T36" fmla="*/ 775 w 1565"/>
                <a:gd name="T37" fmla="*/ 104 h 1374"/>
                <a:gd name="T38" fmla="*/ 668 w 1565"/>
                <a:gd name="T39" fmla="*/ 147 h 1374"/>
                <a:gd name="T40" fmla="*/ 376 w 1565"/>
                <a:gd name="T41" fmla="*/ 115 h 1374"/>
                <a:gd name="T42" fmla="*/ 291 w 1565"/>
                <a:gd name="T43" fmla="*/ 145 h 1374"/>
                <a:gd name="T44" fmla="*/ 76 w 1565"/>
                <a:gd name="T45" fmla="*/ 213 h 1374"/>
                <a:gd name="T46" fmla="*/ 17 w 1565"/>
                <a:gd name="T47" fmla="*/ 292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65" h="1374">
                  <a:moveTo>
                    <a:pt x="17" y="292"/>
                  </a:moveTo>
                  <a:cubicBezTo>
                    <a:pt x="26" y="350"/>
                    <a:pt x="70" y="382"/>
                    <a:pt x="76" y="431"/>
                  </a:cubicBezTo>
                  <a:cubicBezTo>
                    <a:pt x="89" y="595"/>
                    <a:pt x="141" y="732"/>
                    <a:pt x="270" y="849"/>
                  </a:cubicBezTo>
                  <a:cubicBezTo>
                    <a:pt x="390" y="959"/>
                    <a:pt x="494" y="1087"/>
                    <a:pt x="597" y="1213"/>
                  </a:cubicBezTo>
                  <a:cubicBezTo>
                    <a:pt x="663" y="1292"/>
                    <a:pt x="737" y="1314"/>
                    <a:pt x="838" y="1292"/>
                  </a:cubicBezTo>
                  <a:cubicBezTo>
                    <a:pt x="903" y="1278"/>
                    <a:pt x="974" y="1259"/>
                    <a:pt x="1048" y="1270"/>
                  </a:cubicBezTo>
                  <a:cubicBezTo>
                    <a:pt x="1168" y="1289"/>
                    <a:pt x="1291" y="1294"/>
                    <a:pt x="1403" y="1352"/>
                  </a:cubicBezTo>
                  <a:cubicBezTo>
                    <a:pt x="1414" y="1357"/>
                    <a:pt x="1455" y="1373"/>
                    <a:pt x="1450" y="1330"/>
                  </a:cubicBezTo>
                  <a:cubicBezTo>
                    <a:pt x="1444" y="1292"/>
                    <a:pt x="1482" y="1256"/>
                    <a:pt x="1480" y="1237"/>
                  </a:cubicBezTo>
                  <a:cubicBezTo>
                    <a:pt x="1466" y="1161"/>
                    <a:pt x="1466" y="1095"/>
                    <a:pt x="1534" y="1043"/>
                  </a:cubicBezTo>
                  <a:cubicBezTo>
                    <a:pt x="1480" y="983"/>
                    <a:pt x="1521" y="907"/>
                    <a:pt x="1493" y="836"/>
                  </a:cubicBezTo>
                  <a:cubicBezTo>
                    <a:pt x="1469" y="773"/>
                    <a:pt x="1471" y="696"/>
                    <a:pt x="1531" y="639"/>
                  </a:cubicBezTo>
                  <a:cubicBezTo>
                    <a:pt x="1564" y="609"/>
                    <a:pt x="1564" y="573"/>
                    <a:pt x="1534" y="538"/>
                  </a:cubicBezTo>
                  <a:cubicBezTo>
                    <a:pt x="1480" y="472"/>
                    <a:pt x="1444" y="393"/>
                    <a:pt x="1411" y="314"/>
                  </a:cubicBezTo>
                  <a:cubicBezTo>
                    <a:pt x="1376" y="232"/>
                    <a:pt x="1288" y="207"/>
                    <a:pt x="1215" y="262"/>
                  </a:cubicBezTo>
                  <a:cubicBezTo>
                    <a:pt x="1174" y="292"/>
                    <a:pt x="1135" y="295"/>
                    <a:pt x="1100" y="273"/>
                  </a:cubicBezTo>
                  <a:cubicBezTo>
                    <a:pt x="1062" y="248"/>
                    <a:pt x="1023" y="224"/>
                    <a:pt x="1029" y="164"/>
                  </a:cubicBezTo>
                  <a:cubicBezTo>
                    <a:pt x="1034" y="90"/>
                    <a:pt x="914" y="0"/>
                    <a:pt x="846" y="19"/>
                  </a:cubicBezTo>
                  <a:cubicBezTo>
                    <a:pt x="802" y="33"/>
                    <a:pt x="786" y="71"/>
                    <a:pt x="775" y="104"/>
                  </a:cubicBezTo>
                  <a:cubicBezTo>
                    <a:pt x="753" y="167"/>
                    <a:pt x="723" y="167"/>
                    <a:pt x="668" y="147"/>
                  </a:cubicBezTo>
                  <a:cubicBezTo>
                    <a:pt x="575" y="117"/>
                    <a:pt x="472" y="131"/>
                    <a:pt x="376" y="115"/>
                  </a:cubicBezTo>
                  <a:cubicBezTo>
                    <a:pt x="335" y="106"/>
                    <a:pt x="311" y="126"/>
                    <a:pt x="291" y="145"/>
                  </a:cubicBezTo>
                  <a:cubicBezTo>
                    <a:pt x="231" y="205"/>
                    <a:pt x="166" y="218"/>
                    <a:pt x="76" y="213"/>
                  </a:cubicBezTo>
                  <a:cubicBezTo>
                    <a:pt x="18" y="197"/>
                    <a:pt x="0" y="205"/>
                    <a:pt x="17" y="29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3" name="Freeform 88"/>
            <p:cNvSpPr>
              <a:spLocks noChangeArrowheads="1"/>
            </p:cNvSpPr>
            <p:nvPr/>
          </p:nvSpPr>
          <p:spPr bwMode="auto">
            <a:xfrm>
              <a:off x="6057900" y="528638"/>
              <a:ext cx="590550" cy="371475"/>
            </a:xfrm>
            <a:custGeom>
              <a:avLst/>
              <a:gdLst>
                <a:gd name="T0" fmla="*/ 47 w 1642"/>
                <a:gd name="T1" fmla="*/ 142 h 1030"/>
                <a:gd name="T2" fmla="*/ 25 w 1642"/>
                <a:gd name="T3" fmla="*/ 592 h 1030"/>
                <a:gd name="T4" fmla="*/ 88 w 1642"/>
                <a:gd name="T5" fmla="*/ 691 h 1030"/>
                <a:gd name="T6" fmla="*/ 145 w 1642"/>
                <a:gd name="T7" fmla="*/ 773 h 1030"/>
                <a:gd name="T8" fmla="*/ 298 w 1642"/>
                <a:gd name="T9" fmla="*/ 898 h 1030"/>
                <a:gd name="T10" fmla="*/ 939 w 1642"/>
                <a:gd name="T11" fmla="*/ 969 h 1030"/>
                <a:gd name="T12" fmla="*/ 1439 w 1642"/>
                <a:gd name="T13" fmla="*/ 1024 h 1030"/>
                <a:gd name="T14" fmla="*/ 1510 w 1642"/>
                <a:gd name="T15" fmla="*/ 967 h 1030"/>
                <a:gd name="T16" fmla="*/ 1603 w 1642"/>
                <a:gd name="T17" fmla="*/ 210 h 1030"/>
                <a:gd name="T18" fmla="*/ 1521 w 1642"/>
                <a:gd name="T19" fmla="*/ 87 h 1030"/>
                <a:gd name="T20" fmla="*/ 183 w 1642"/>
                <a:gd name="T21" fmla="*/ 5 h 1030"/>
                <a:gd name="T22" fmla="*/ 47 w 1642"/>
                <a:gd name="T23" fmla="*/ 142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2" h="1030">
                  <a:moveTo>
                    <a:pt x="47" y="142"/>
                  </a:moveTo>
                  <a:cubicBezTo>
                    <a:pt x="28" y="292"/>
                    <a:pt x="0" y="437"/>
                    <a:pt x="25" y="592"/>
                  </a:cubicBezTo>
                  <a:cubicBezTo>
                    <a:pt x="33" y="644"/>
                    <a:pt x="0" y="693"/>
                    <a:pt x="88" y="691"/>
                  </a:cubicBezTo>
                  <a:cubicBezTo>
                    <a:pt x="129" y="688"/>
                    <a:pt x="137" y="740"/>
                    <a:pt x="145" y="773"/>
                  </a:cubicBezTo>
                  <a:cubicBezTo>
                    <a:pt x="164" y="857"/>
                    <a:pt x="216" y="890"/>
                    <a:pt x="298" y="898"/>
                  </a:cubicBezTo>
                  <a:cubicBezTo>
                    <a:pt x="511" y="920"/>
                    <a:pt x="726" y="947"/>
                    <a:pt x="939" y="969"/>
                  </a:cubicBezTo>
                  <a:cubicBezTo>
                    <a:pt x="1105" y="988"/>
                    <a:pt x="1272" y="1005"/>
                    <a:pt x="1439" y="1024"/>
                  </a:cubicBezTo>
                  <a:cubicBezTo>
                    <a:pt x="1485" y="1029"/>
                    <a:pt x="1504" y="1021"/>
                    <a:pt x="1510" y="967"/>
                  </a:cubicBezTo>
                  <a:cubicBezTo>
                    <a:pt x="1537" y="715"/>
                    <a:pt x="1570" y="461"/>
                    <a:pt x="1603" y="210"/>
                  </a:cubicBezTo>
                  <a:cubicBezTo>
                    <a:pt x="1611" y="142"/>
                    <a:pt x="1641" y="93"/>
                    <a:pt x="1521" y="87"/>
                  </a:cubicBezTo>
                  <a:cubicBezTo>
                    <a:pt x="1081" y="71"/>
                    <a:pt x="642" y="35"/>
                    <a:pt x="183" y="5"/>
                  </a:cubicBezTo>
                  <a:cubicBezTo>
                    <a:pt x="60" y="0"/>
                    <a:pt x="63" y="2"/>
                    <a:pt x="47" y="1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4" name="Freeform 89"/>
            <p:cNvSpPr>
              <a:spLocks noChangeArrowheads="1"/>
            </p:cNvSpPr>
            <p:nvPr/>
          </p:nvSpPr>
          <p:spPr bwMode="auto">
            <a:xfrm>
              <a:off x="4513263" y="854075"/>
              <a:ext cx="512762" cy="704850"/>
            </a:xfrm>
            <a:custGeom>
              <a:avLst/>
              <a:gdLst>
                <a:gd name="T0" fmla="*/ 565 w 1424"/>
                <a:gd name="T1" fmla="*/ 1931 h 1956"/>
                <a:gd name="T2" fmla="*/ 715 w 1424"/>
                <a:gd name="T3" fmla="*/ 1947 h 1956"/>
                <a:gd name="T4" fmla="*/ 879 w 1424"/>
                <a:gd name="T5" fmla="*/ 1799 h 1956"/>
                <a:gd name="T6" fmla="*/ 948 w 1424"/>
                <a:gd name="T7" fmla="*/ 1655 h 1956"/>
                <a:gd name="T8" fmla="*/ 1051 w 1424"/>
                <a:gd name="T9" fmla="*/ 1526 h 1956"/>
                <a:gd name="T10" fmla="*/ 1095 w 1424"/>
                <a:gd name="T11" fmla="*/ 1212 h 1956"/>
                <a:gd name="T12" fmla="*/ 1229 w 1424"/>
                <a:gd name="T13" fmla="*/ 816 h 1956"/>
                <a:gd name="T14" fmla="*/ 1387 w 1424"/>
                <a:gd name="T15" fmla="*/ 494 h 1956"/>
                <a:gd name="T16" fmla="*/ 1379 w 1424"/>
                <a:gd name="T17" fmla="*/ 382 h 1956"/>
                <a:gd name="T18" fmla="*/ 1259 w 1424"/>
                <a:gd name="T19" fmla="*/ 404 h 1956"/>
                <a:gd name="T20" fmla="*/ 1095 w 1424"/>
                <a:gd name="T21" fmla="*/ 379 h 1956"/>
                <a:gd name="T22" fmla="*/ 1035 w 1424"/>
                <a:gd name="T23" fmla="*/ 295 h 1956"/>
                <a:gd name="T24" fmla="*/ 653 w 1424"/>
                <a:gd name="T25" fmla="*/ 24 h 1956"/>
                <a:gd name="T26" fmla="*/ 571 w 1424"/>
                <a:gd name="T27" fmla="*/ 16 h 1956"/>
                <a:gd name="T28" fmla="*/ 549 w 1424"/>
                <a:gd name="T29" fmla="*/ 84 h 1956"/>
                <a:gd name="T30" fmla="*/ 483 w 1424"/>
                <a:gd name="T31" fmla="*/ 188 h 1956"/>
                <a:gd name="T32" fmla="*/ 205 w 1424"/>
                <a:gd name="T33" fmla="*/ 295 h 1956"/>
                <a:gd name="T34" fmla="*/ 2 w 1424"/>
                <a:gd name="T35" fmla="*/ 530 h 1956"/>
                <a:gd name="T36" fmla="*/ 5 w 1424"/>
                <a:gd name="T37" fmla="*/ 560 h 1956"/>
                <a:gd name="T38" fmla="*/ 248 w 1424"/>
                <a:gd name="T39" fmla="*/ 576 h 1956"/>
                <a:gd name="T40" fmla="*/ 341 w 1424"/>
                <a:gd name="T41" fmla="*/ 595 h 1956"/>
                <a:gd name="T42" fmla="*/ 557 w 1424"/>
                <a:gd name="T43" fmla="*/ 710 h 1956"/>
                <a:gd name="T44" fmla="*/ 565 w 1424"/>
                <a:gd name="T45" fmla="*/ 789 h 1956"/>
                <a:gd name="T46" fmla="*/ 472 w 1424"/>
                <a:gd name="T47" fmla="*/ 1046 h 1956"/>
                <a:gd name="T48" fmla="*/ 461 w 1424"/>
                <a:gd name="T49" fmla="*/ 1087 h 1956"/>
                <a:gd name="T50" fmla="*/ 475 w 1424"/>
                <a:gd name="T51" fmla="*/ 1223 h 1956"/>
                <a:gd name="T52" fmla="*/ 475 w 1424"/>
                <a:gd name="T53" fmla="*/ 1398 h 1956"/>
                <a:gd name="T54" fmla="*/ 467 w 1424"/>
                <a:gd name="T55" fmla="*/ 1442 h 1956"/>
                <a:gd name="T56" fmla="*/ 418 w 1424"/>
                <a:gd name="T57" fmla="*/ 1914 h 1956"/>
                <a:gd name="T58" fmla="*/ 565 w 1424"/>
                <a:gd name="T59" fmla="*/ 1931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24" h="1956">
                  <a:moveTo>
                    <a:pt x="565" y="1931"/>
                  </a:moveTo>
                  <a:cubicBezTo>
                    <a:pt x="614" y="1936"/>
                    <a:pt x="666" y="1944"/>
                    <a:pt x="715" y="1947"/>
                  </a:cubicBezTo>
                  <a:cubicBezTo>
                    <a:pt x="838" y="1955"/>
                    <a:pt x="877" y="1925"/>
                    <a:pt x="879" y="1799"/>
                  </a:cubicBezTo>
                  <a:cubicBezTo>
                    <a:pt x="882" y="1737"/>
                    <a:pt x="907" y="1696"/>
                    <a:pt x="948" y="1655"/>
                  </a:cubicBezTo>
                  <a:cubicBezTo>
                    <a:pt x="986" y="1616"/>
                    <a:pt x="1040" y="1586"/>
                    <a:pt x="1051" y="1526"/>
                  </a:cubicBezTo>
                  <a:cubicBezTo>
                    <a:pt x="1068" y="1423"/>
                    <a:pt x="1095" y="1316"/>
                    <a:pt x="1095" y="1212"/>
                  </a:cubicBezTo>
                  <a:cubicBezTo>
                    <a:pt x="1095" y="1062"/>
                    <a:pt x="1147" y="931"/>
                    <a:pt x="1229" y="816"/>
                  </a:cubicBezTo>
                  <a:cubicBezTo>
                    <a:pt x="1300" y="715"/>
                    <a:pt x="1346" y="609"/>
                    <a:pt x="1387" y="494"/>
                  </a:cubicBezTo>
                  <a:cubicBezTo>
                    <a:pt x="1401" y="453"/>
                    <a:pt x="1423" y="404"/>
                    <a:pt x="1379" y="382"/>
                  </a:cubicBezTo>
                  <a:cubicBezTo>
                    <a:pt x="1346" y="366"/>
                    <a:pt x="1297" y="374"/>
                    <a:pt x="1259" y="404"/>
                  </a:cubicBezTo>
                  <a:cubicBezTo>
                    <a:pt x="1202" y="450"/>
                    <a:pt x="1136" y="439"/>
                    <a:pt x="1095" y="379"/>
                  </a:cubicBezTo>
                  <a:cubicBezTo>
                    <a:pt x="1076" y="349"/>
                    <a:pt x="1062" y="308"/>
                    <a:pt x="1035" y="295"/>
                  </a:cubicBezTo>
                  <a:cubicBezTo>
                    <a:pt x="896" y="221"/>
                    <a:pt x="781" y="112"/>
                    <a:pt x="653" y="24"/>
                  </a:cubicBezTo>
                  <a:cubicBezTo>
                    <a:pt x="625" y="5"/>
                    <a:pt x="603" y="0"/>
                    <a:pt x="571" y="16"/>
                  </a:cubicBezTo>
                  <a:cubicBezTo>
                    <a:pt x="535" y="32"/>
                    <a:pt x="546" y="60"/>
                    <a:pt x="549" y="84"/>
                  </a:cubicBezTo>
                  <a:cubicBezTo>
                    <a:pt x="560" y="139"/>
                    <a:pt x="541" y="166"/>
                    <a:pt x="483" y="188"/>
                  </a:cubicBezTo>
                  <a:cubicBezTo>
                    <a:pt x="390" y="226"/>
                    <a:pt x="289" y="229"/>
                    <a:pt x="205" y="295"/>
                  </a:cubicBezTo>
                  <a:cubicBezTo>
                    <a:pt x="120" y="360"/>
                    <a:pt x="95" y="472"/>
                    <a:pt x="2" y="530"/>
                  </a:cubicBezTo>
                  <a:cubicBezTo>
                    <a:pt x="0" y="532"/>
                    <a:pt x="2" y="543"/>
                    <a:pt x="5" y="560"/>
                  </a:cubicBezTo>
                  <a:cubicBezTo>
                    <a:pt x="90" y="543"/>
                    <a:pt x="175" y="464"/>
                    <a:pt x="248" y="576"/>
                  </a:cubicBezTo>
                  <a:cubicBezTo>
                    <a:pt x="262" y="595"/>
                    <a:pt x="308" y="595"/>
                    <a:pt x="341" y="595"/>
                  </a:cubicBezTo>
                  <a:cubicBezTo>
                    <a:pt x="437" y="592"/>
                    <a:pt x="500" y="642"/>
                    <a:pt x="557" y="710"/>
                  </a:cubicBezTo>
                  <a:cubicBezTo>
                    <a:pt x="579" y="734"/>
                    <a:pt x="590" y="759"/>
                    <a:pt x="565" y="789"/>
                  </a:cubicBezTo>
                  <a:cubicBezTo>
                    <a:pt x="502" y="863"/>
                    <a:pt x="415" y="928"/>
                    <a:pt x="472" y="1046"/>
                  </a:cubicBezTo>
                  <a:cubicBezTo>
                    <a:pt x="478" y="1057"/>
                    <a:pt x="470" y="1078"/>
                    <a:pt x="461" y="1087"/>
                  </a:cubicBezTo>
                  <a:cubicBezTo>
                    <a:pt x="407" y="1139"/>
                    <a:pt x="437" y="1180"/>
                    <a:pt x="475" y="1223"/>
                  </a:cubicBezTo>
                  <a:cubicBezTo>
                    <a:pt x="524" y="1278"/>
                    <a:pt x="571" y="1341"/>
                    <a:pt x="475" y="1398"/>
                  </a:cubicBezTo>
                  <a:cubicBezTo>
                    <a:pt x="450" y="1412"/>
                    <a:pt x="470" y="1428"/>
                    <a:pt x="467" y="1442"/>
                  </a:cubicBezTo>
                  <a:cubicBezTo>
                    <a:pt x="431" y="1595"/>
                    <a:pt x="448" y="1753"/>
                    <a:pt x="418" y="1914"/>
                  </a:cubicBezTo>
                  <a:cubicBezTo>
                    <a:pt x="464" y="1920"/>
                    <a:pt x="516" y="1925"/>
                    <a:pt x="565" y="193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5" name="Freeform 90"/>
            <p:cNvSpPr>
              <a:spLocks noChangeArrowheads="1"/>
            </p:cNvSpPr>
            <p:nvPr/>
          </p:nvSpPr>
          <p:spPr bwMode="auto">
            <a:xfrm>
              <a:off x="6953250" y="1997075"/>
              <a:ext cx="465138" cy="473075"/>
            </a:xfrm>
            <a:custGeom>
              <a:avLst/>
              <a:gdLst>
                <a:gd name="T0" fmla="*/ 126 w 1291"/>
                <a:gd name="T1" fmla="*/ 1147 h 1315"/>
                <a:gd name="T2" fmla="*/ 366 w 1291"/>
                <a:gd name="T3" fmla="*/ 1287 h 1315"/>
                <a:gd name="T4" fmla="*/ 716 w 1291"/>
                <a:gd name="T5" fmla="*/ 1136 h 1315"/>
                <a:gd name="T6" fmla="*/ 1156 w 1291"/>
                <a:gd name="T7" fmla="*/ 626 h 1315"/>
                <a:gd name="T8" fmla="*/ 1281 w 1291"/>
                <a:gd name="T9" fmla="*/ 336 h 1315"/>
                <a:gd name="T10" fmla="*/ 1265 w 1291"/>
                <a:gd name="T11" fmla="*/ 118 h 1315"/>
                <a:gd name="T12" fmla="*/ 1161 w 1291"/>
                <a:gd name="T13" fmla="*/ 60 h 1315"/>
                <a:gd name="T14" fmla="*/ 735 w 1291"/>
                <a:gd name="T15" fmla="*/ 52 h 1315"/>
                <a:gd name="T16" fmla="*/ 727 w 1291"/>
                <a:gd name="T17" fmla="*/ 49 h 1315"/>
                <a:gd name="T18" fmla="*/ 426 w 1291"/>
                <a:gd name="T19" fmla="*/ 68 h 1315"/>
                <a:gd name="T20" fmla="*/ 189 w 1291"/>
                <a:gd name="T21" fmla="*/ 131 h 1315"/>
                <a:gd name="T22" fmla="*/ 110 w 1291"/>
                <a:gd name="T23" fmla="*/ 101 h 1315"/>
                <a:gd name="T24" fmla="*/ 41 w 1291"/>
                <a:gd name="T25" fmla="*/ 118 h 1315"/>
                <a:gd name="T26" fmla="*/ 39 w 1291"/>
                <a:gd name="T27" fmla="*/ 235 h 1315"/>
                <a:gd name="T28" fmla="*/ 60 w 1291"/>
                <a:gd name="T29" fmla="*/ 333 h 1315"/>
                <a:gd name="T30" fmla="*/ 25 w 1291"/>
                <a:gd name="T31" fmla="*/ 601 h 1315"/>
                <a:gd name="T32" fmla="*/ 126 w 1291"/>
                <a:gd name="T33" fmla="*/ 1147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91" h="1315">
                  <a:moveTo>
                    <a:pt x="126" y="1147"/>
                  </a:moveTo>
                  <a:cubicBezTo>
                    <a:pt x="197" y="1314"/>
                    <a:pt x="189" y="1314"/>
                    <a:pt x="366" y="1287"/>
                  </a:cubicBezTo>
                  <a:cubicBezTo>
                    <a:pt x="498" y="1265"/>
                    <a:pt x="626" y="1235"/>
                    <a:pt x="716" y="1136"/>
                  </a:cubicBezTo>
                  <a:cubicBezTo>
                    <a:pt x="869" y="972"/>
                    <a:pt x="1011" y="798"/>
                    <a:pt x="1156" y="626"/>
                  </a:cubicBezTo>
                  <a:cubicBezTo>
                    <a:pt x="1224" y="544"/>
                    <a:pt x="1290" y="464"/>
                    <a:pt x="1281" y="336"/>
                  </a:cubicBezTo>
                  <a:cubicBezTo>
                    <a:pt x="1276" y="262"/>
                    <a:pt x="1287" y="194"/>
                    <a:pt x="1265" y="118"/>
                  </a:cubicBezTo>
                  <a:cubicBezTo>
                    <a:pt x="1243" y="44"/>
                    <a:pt x="1219" y="28"/>
                    <a:pt x="1161" y="60"/>
                  </a:cubicBezTo>
                  <a:cubicBezTo>
                    <a:pt x="1017" y="137"/>
                    <a:pt x="877" y="131"/>
                    <a:pt x="735" y="52"/>
                  </a:cubicBezTo>
                  <a:cubicBezTo>
                    <a:pt x="732" y="52"/>
                    <a:pt x="730" y="49"/>
                    <a:pt x="727" y="49"/>
                  </a:cubicBezTo>
                  <a:cubicBezTo>
                    <a:pt x="626" y="33"/>
                    <a:pt x="528" y="0"/>
                    <a:pt x="426" y="68"/>
                  </a:cubicBezTo>
                  <a:cubicBezTo>
                    <a:pt x="358" y="115"/>
                    <a:pt x="290" y="186"/>
                    <a:pt x="189" y="131"/>
                  </a:cubicBezTo>
                  <a:cubicBezTo>
                    <a:pt x="167" y="120"/>
                    <a:pt x="131" y="120"/>
                    <a:pt x="110" y="101"/>
                  </a:cubicBezTo>
                  <a:cubicBezTo>
                    <a:pt x="80" y="79"/>
                    <a:pt x="58" y="80"/>
                    <a:pt x="41" y="118"/>
                  </a:cubicBezTo>
                  <a:cubicBezTo>
                    <a:pt x="25" y="157"/>
                    <a:pt x="14" y="200"/>
                    <a:pt x="39" y="235"/>
                  </a:cubicBezTo>
                  <a:cubicBezTo>
                    <a:pt x="60" y="268"/>
                    <a:pt x="55" y="298"/>
                    <a:pt x="60" y="333"/>
                  </a:cubicBezTo>
                  <a:cubicBezTo>
                    <a:pt x="82" y="434"/>
                    <a:pt x="0" y="522"/>
                    <a:pt x="25" y="601"/>
                  </a:cubicBezTo>
                  <a:cubicBezTo>
                    <a:pt x="47" y="800"/>
                    <a:pt x="55" y="978"/>
                    <a:pt x="126" y="114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 name="Freeform 91"/>
            <p:cNvSpPr>
              <a:spLocks noChangeArrowheads="1"/>
            </p:cNvSpPr>
            <p:nvPr/>
          </p:nvSpPr>
          <p:spPr bwMode="auto">
            <a:xfrm>
              <a:off x="3863975" y="2282825"/>
              <a:ext cx="606425" cy="427038"/>
            </a:xfrm>
            <a:custGeom>
              <a:avLst/>
              <a:gdLst>
                <a:gd name="T0" fmla="*/ 175 w 1686"/>
                <a:gd name="T1" fmla="*/ 795 h 1186"/>
                <a:gd name="T2" fmla="*/ 265 w 1686"/>
                <a:gd name="T3" fmla="*/ 874 h 1186"/>
                <a:gd name="T4" fmla="*/ 355 w 1686"/>
                <a:gd name="T5" fmla="*/ 986 h 1186"/>
                <a:gd name="T6" fmla="*/ 423 w 1686"/>
                <a:gd name="T7" fmla="*/ 1030 h 1186"/>
                <a:gd name="T8" fmla="*/ 645 w 1686"/>
                <a:gd name="T9" fmla="*/ 1180 h 1186"/>
                <a:gd name="T10" fmla="*/ 696 w 1686"/>
                <a:gd name="T11" fmla="*/ 1155 h 1186"/>
                <a:gd name="T12" fmla="*/ 806 w 1686"/>
                <a:gd name="T13" fmla="*/ 1095 h 1186"/>
                <a:gd name="T14" fmla="*/ 967 w 1686"/>
                <a:gd name="T15" fmla="*/ 1049 h 1186"/>
                <a:gd name="T16" fmla="*/ 978 w 1686"/>
                <a:gd name="T17" fmla="*/ 939 h 1186"/>
                <a:gd name="T18" fmla="*/ 1054 w 1686"/>
                <a:gd name="T19" fmla="*/ 888 h 1186"/>
                <a:gd name="T20" fmla="*/ 1508 w 1686"/>
                <a:gd name="T21" fmla="*/ 904 h 1186"/>
                <a:gd name="T22" fmla="*/ 1549 w 1686"/>
                <a:gd name="T23" fmla="*/ 915 h 1186"/>
                <a:gd name="T24" fmla="*/ 1609 w 1686"/>
                <a:gd name="T25" fmla="*/ 950 h 1186"/>
                <a:gd name="T26" fmla="*/ 1672 w 1686"/>
                <a:gd name="T27" fmla="*/ 841 h 1186"/>
                <a:gd name="T28" fmla="*/ 1647 w 1686"/>
                <a:gd name="T29" fmla="*/ 623 h 1186"/>
                <a:gd name="T30" fmla="*/ 1568 w 1686"/>
                <a:gd name="T31" fmla="*/ 543 h 1186"/>
                <a:gd name="T32" fmla="*/ 1513 w 1686"/>
                <a:gd name="T33" fmla="*/ 486 h 1186"/>
                <a:gd name="T34" fmla="*/ 1469 w 1686"/>
                <a:gd name="T35" fmla="*/ 421 h 1186"/>
                <a:gd name="T36" fmla="*/ 1366 w 1686"/>
                <a:gd name="T37" fmla="*/ 232 h 1186"/>
                <a:gd name="T38" fmla="*/ 1459 w 1686"/>
                <a:gd name="T39" fmla="*/ 22 h 1186"/>
                <a:gd name="T40" fmla="*/ 1270 w 1686"/>
                <a:gd name="T41" fmla="*/ 96 h 1186"/>
                <a:gd name="T42" fmla="*/ 839 w 1686"/>
                <a:gd name="T43" fmla="*/ 158 h 1186"/>
                <a:gd name="T44" fmla="*/ 762 w 1686"/>
                <a:gd name="T45" fmla="*/ 142 h 1186"/>
                <a:gd name="T46" fmla="*/ 530 w 1686"/>
                <a:gd name="T47" fmla="*/ 46 h 1186"/>
                <a:gd name="T48" fmla="*/ 453 w 1686"/>
                <a:gd name="T49" fmla="*/ 44 h 1186"/>
                <a:gd name="T50" fmla="*/ 268 w 1686"/>
                <a:gd name="T51" fmla="*/ 208 h 1186"/>
                <a:gd name="T52" fmla="*/ 265 w 1686"/>
                <a:gd name="T53" fmla="*/ 259 h 1186"/>
                <a:gd name="T54" fmla="*/ 156 w 1686"/>
                <a:gd name="T55" fmla="*/ 500 h 1186"/>
                <a:gd name="T56" fmla="*/ 98 w 1686"/>
                <a:gd name="T57" fmla="*/ 584 h 1186"/>
                <a:gd name="T58" fmla="*/ 0 w 1686"/>
                <a:gd name="T59" fmla="*/ 743 h 1186"/>
                <a:gd name="T60" fmla="*/ 175 w 1686"/>
                <a:gd name="T61" fmla="*/ 795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86" h="1186">
                  <a:moveTo>
                    <a:pt x="175" y="795"/>
                  </a:moveTo>
                  <a:cubicBezTo>
                    <a:pt x="227" y="795"/>
                    <a:pt x="276" y="806"/>
                    <a:pt x="265" y="874"/>
                  </a:cubicBezTo>
                  <a:cubicBezTo>
                    <a:pt x="254" y="948"/>
                    <a:pt x="289" y="975"/>
                    <a:pt x="355" y="986"/>
                  </a:cubicBezTo>
                  <a:cubicBezTo>
                    <a:pt x="385" y="991"/>
                    <a:pt x="412" y="994"/>
                    <a:pt x="423" y="1030"/>
                  </a:cubicBezTo>
                  <a:cubicBezTo>
                    <a:pt x="456" y="1128"/>
                    <a:pt x="544" y="1185"/>
                    <a:pt x="645" y="1180"/>
                  </a:cubicBezTo>
                  <a:cubicBezTo>
                    <a:pt x="664" y="1180"/>
                    <a:pt x="686" y="1183"/>
                    <a:pt x="696" y="1155"/>
                  </a:cubicBezTo>
                  <a:cubicBezTo>
                    <a:pt x="718" y="1109"/>
                    <a:pt x="759" y="1101"/>
                    <a:pt x="806" y="1095"/>
                  </a:cubicBezTo>
                  <a:cubicBezTo>
                    <a:pt x="860" y="1087"/>
                    <a:pt x="920" y="1076"/>
                    <a:pt x="967" y="1049"/>
                  </a:cubicBezTo>
                  <a:cubicBezTo>
                    <a:pt x="997" y="1032"/>
                    <a:pt x="975" y="978"/>
                    <a:pt x="978" y="939"/>
                  </a:cubicBezTo>
                  <a:cubicBezTo>
                    <a:pt x="983" y="890"/>
                    <a:pt x="1016" y="885"/>
                    <a:pt x="1054" y="888"/>
                  </a:cubicBezTo>
                  <a:cubicBezTo>
                    <a:pt x="1205" y="893"/>
                    <a:pt x="1355" y="898"/>
                    <a:pt x="1508" y="904"/>
                  </a:cubicBezTo>
                  <a:cubicBezTo>
                    <a:pt x="1521" y="904"/>
                    <a:pt x="1538" y="909"/>
                    <a:pt x="1549" y="915"/>
                  </a:cubicBezTo>
                  <a:cubicBezTo>
                    <a:pt x="1571" y="926"/>
                    <a:pt x="1581" y="975"/>
                    <a:pt x="1609" y="950"/>
                  </a:cubicBezTo>
                  <a:cubicBezTo>
                    <a:pt x="1639" y="923"/>
                    <a:pt x="1685" y="890"/>
                    <a:pt x="1672" y="841"/>
                  </a:cubicBezTo>
                  <a:cubicBezTo>
                    <a:pt x="1650" y="767"/>
                    <a:pt x="1663" y="694"/>
                    <a:pt x="1647" y="623"/>
                  </a:cubicBezTo>
                  <a:cubicBezTo>
                    <a:pt x="1636" y="579"/>
                    <a:pt x="1633" y="538"/>
                    <a:pt x="1568" y="543"/>
                  </a:cubicBezTo>
                  <a:cubicBezTo>
                    <a:pt x="1538" y="546"/>
                    <a:pt x="1513" y="522"/>
                    <a:pt x="1513" y="486"/>
                  </a:cubicBezTo>
                  <a:cubicBezTo>
                    <a:pt x="1516" y="451"/>
                    <a:pt x="1494" y="440"/>
                    <a:pt x="1469" y="421"/>
                  </a:cubicBezTo>
                  <a:cubicBezTo>
                    <a:pt x="1409" y="374"/>
                    <a:pt x="1368" y="322"/>
                    <a:pt x="1366" y="232"/>
                  </a:cubicBezTo>
                  <a:cubicBezTo>
                    <a:pt x="1363" y="142"/>
                    <a:pt x="1423" y="90"/>
                    <a:pt x="1459" y="22"/>
                  </a:cubicBezTo>
                  <a:cubicBezTo>
                    <a:pt x="1371" y="0"/>
                    <a:pt x="1325" y="60"/>
                    <a:pt x="1270" y="96"/>
                  </a:cubicBezTo>
                  <a:cubicBezTo>
                    <a:pt x="1134" y="183"/>
                    <a:pt x="997" y="240"/>
                    <a:pt x="839" y="158"/>
                  </a:cubicBezTo>
                  <a:cubicBezTo>
                    <a:pt x="814" y="145"/>
                    <a:pt x="789" y="139"/>
                    <a:pt x="762" y="142"/>
                  </a:cubicBezTo>
                  <a:cubicBezTo>
                    <a:pt x="666" y="156"/>
                    <a:pt x="584" y="126"/>
                    <a:pt x="530" y="46"/>
                  </a:cubicBezTo>
                  <a:cubicBezTo>
                    <a:pt x="500" y="3"/>
                    <a:pt x="475" y="19"/>
                    <a:pt x="453" y="44"/>
                  </a:cubicBezTo>
                  <a:cubicBezTo>
                    <a:pt x="396" y="104"/>
                    <a:pt x="371" y="197"/>
                    <a:pt x="268" y="208"/>
                  </a:cubicBezTo>
                  <a:cubicBezTo>
                    <a:pt x="240" y="210"/>
                    <a:pt x="262" y="243"/>
                    <a:pt x="265" y="259"/>
                  </a:cubicBezTo>
                  <a:cubicBezTo>
                    <a:pt x="279" y="360"/>
                    <a:pt x="251" y="451"/>
                    <a:pt x="156" y="500"/>
                  </a:cubicBezTo>
                  <a:cubicBezTo>
                    <a:pt x="117" y="522"/>
                    <a:pt x="109" y="543"/>
                    <a:pt x="98" y="584"/>
                  </a:cubicBezTo>
                  <a:cubicBezTo>
                    <a:pt x="82" y="642"/>
                    <a:pt x="117" y="740"/>
                    <a:pt x="0" y="743"/>
                  </a:cubicBezTo>
                  <a:cubicBezTo>
                    <a:pt x="49" y="806"/>
                    <a:pt x="112" y="795"/>
                    <a:pt x="175" y="79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 name="Freeform 92"/>
            <p:cNvSpPr>
              <a:spLocks noChangeArrowheads="1"/>
            </p:cNvSpPr>
            <p:nvPr/>
          </p:nvSpPr>
          <p:spPr bwMode="auto">
            <a:xfrm>
              <a:off x="6076950" y="1736725"/>
              <a:ext cx="428625" cy="546100"/>
            </a:xfrm>
            <a:custGeom>
              <a:avLst/>
              <a:gdLst>
                <a:gd name="T0" fmla="*/ 690 w 1191"/>
                <a:gd name="T1" fmla="*/ 1488 h 1516"/>
                <a:gd name="T2" fmla="*/ 780 w 1191"/>
                <a:gd name="T3" fmla="*/ 1354 h 1516"/>
                <a:gd name="T4" fmla="*/ 818 w 1191"/>
                <a:gd name="T5" fmla="*/ 1076 h 1516"/>
                <a:gd name="T6" fmla="*/ 1012 w 1191"/>
                <a:gd name="T7" fmla="*/ 794 h 1516"/>
                <a:gd name="T8" fmla="*/ 1111 w 1191"/>
                <a:gd name="T9" fmla="*/ 647 h 1516"/>
                <a:gd name="T10" fmla="*/ 1116 w 1191"/>
                <a:gd name="T11" fmla="*/ 454 h 1516"/>
                <a:gd name="T12" fmla="*/ 796 w 1191"/>
                <a:gd name="T13" fmla="*/ 96 h 1516"/>
                <a:gd name="T14" fmla="*/ 617 w 1191"/>
                <a:gd name="T15" fmla="*/ 14 h 1516"/>
                <a:gd name="T16" fmla="*/ 251 w 1191"/>
                <a:gd name="T17" fmla="*/ 36 h 1516"/>
                <a:gd name="T18" fmla="*/ 221 w 1191"/>
                <a:gd name="T19" fmla="*/ 69 h 1516"/>
                <a:gd name="T20" fmla="*/ 243 w 1191"/>
                <a:gd name="T21" fmla="*/ 170 h 1516"/>
                <a:gd name="T22" fmla="*/ 238 w 1191"/>
                <a:gd name="T23" fmla="*/ 282 h 1516"/>
                <a:gd name="T24" fmla="*/ 145 w 1191"/>
                <a:gd name="T25" fmla="*/ 470 h 1516"/>
                <a:gd name="T26" fmla="*/ 93 w 1191"/>
                <a:gd name="T27" fmla="*/ 893 h 1516"/>
                <a:gd name="T28" fmla="*/ 30 w 1191"/>
                <a:gd name="T29" fmla="*/ 1119 h 1516"/>
                <a:gd name="T30" fmla="*/ 46 w 1191"/>
                <a:gd name="T31" fmla="*/ 1250 h 1516"/>
                <a:gd name="T32" fmla="*/ 227 w 1191"/>
                <a:gd name="T33" fmla="*/ 1406 h 1516"/>
                <a:gd name="T34" fmla="*/ 489 w 1191"/>
                <a:gd name="T35" fmla="*/ 1515 h 1516"/>
                <a:gd name="T36" fmla="*/ 690 w 1191"/>
                <a:gd name="T37" fmla="*/ 148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1" h="1516">
                  <a:moveTo>
                    <a:pt x="690" y="1488"/>
                  </a:moveTo>
                  <a:cubicBezTo>
                    <a:pt x="753" y="1472"/>
                    <a:pt x="816" y="1450"/>
                    <a:pt x="780" y="1354"/>
                  </a:cubicBezTo>
                  <a:cubicBezTo>
                    <a:pt x="745" y="1258"/>
                    <a:pt x="766" y="1160"/>
                    <a:pt x="818" y="1076"/>
                  </a:cubicBezTo>
                  <a:cubicBezTo>
                    <a:pt x="878" y="977"/>
                    <a:pt x="963" y="901"/>
                    <a:pt x="1012" y="794"/>
                  </a:cubicBezTo>
                  <a:cubicBezTo>
                    <a:pt x="1037" y="742"/>
                    <a:pt x="1072" y="690"/>
                    <a:pt x="1111" y="647"/>
                  </a:cubicBezTo>
                  <a:cubicBezTo>
                    <a:pt x="1184" y="569"/>
                    <a:pt x="1190" y="530"/>
                    <a:pt x="1116" y="454"/>
                  </a:cubicBezTo>
                  <a:cubicBezTo>
                    <a:pt x="1007" y="336"/>
                    <a:pt x="900" y="216"/>
                    <a:pt x="796" y="96"/>
                  </a:cubicBezTo>
                  <a:cubicBezTo>
                    <a:pt x="750" y="44"/>
                    <a:pt x="690" y="22"/>
                    <a:pt x="617" y="14"/>
                  </a:cubicBezTo>
                  <a:cubicBezTo>
                    <a:pt x="492" y="0"/>
                    <a:pt x="374" y="69"/>
                    <a:pt x="251" y="36"/>
                  </a:cubicBezTo>
                  <a:cubicBezTo>
                    <a:pt x="227" y="31"/>
                    <a:pt x="221" y="47"/>
                    <a:pt x="221" y="69"/>
                  </a:cubicBezTo>
                  <a:cubicBezTo>
                    <a:pt x="218" y="104"/>
                    <a:pt x="221" y="140"/>
                    <a:pt x="243" y="170"/>
                  </a:cubicBezTo>
                  <a:cubicBezTo>
                    <a:pt x="270" y="208"/>
                    <a:pt x="268" y="244"/>
                    <a:pt x="238" y="282"/>
                  </a:cubicBezTo>
                  <a:cubicBezTo>
                    <a:pt x="194" y="336"/>
                    <a:pt x="169" y="410"/>
                    <a:pt x="145" y="470"/>
                  </a:cubicBezTo>
                  <a:cubicBezTo>
                    <a:pt x="90" y="598"/>
                    <a:pt x="109" y="751"/>
                    <a:pt x="93" y="893"/>
                  </a:cubicBezTo>
                  <a:cubicBezTo>
                    <a:pt x="82" y="977"/>
                    <a:pt x="65" y="1048"/>
                    <a:pt x="30" y="1119"/>
                  </a:cubicBezTo>
                  <a:cubicBezTo>
                    <a:pt x="8" y="1166"/>
                    <a:pt x="0" y="1201"/>
                    <a:pt x="46" y="1250"/>
                  </a:cubicBezTo>
                  <a:cubicBezTo>
                    <a:pt x="101" y="1308"/>
                    <a:pt x="161" y="1365"/>
                    <a:pt x="227" y="1406"/>
                  </a:cubicBezTo>
                  <a:cubicBezTo>
                    <a:pt x="309" y="1458"/>
                    <a:pt x="410" y="1482"/>
                    <a:pt x="489" y="1515"/>
                  </a:cubicBezTo>
                  <a:cubicBezTo>
                    <a:pt x="568" y="1504"/>
                    <a:pt x="631" y="1504"/>
                    <a:pt x="690" y="148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 name="Freeform 93"/>
            <p:cNvSpPr>
              <a:spLocks noChangeArrowheads="1"/>
            </p:cNvSpPr>
            <p:nvPr/>
          </p:nvSpPr>
          <p:spPr bwMode="auto">
            <a:xfrm>
              <a:off x="6994525" y="2487613"/>
              <a:ext cx="485775" cy="636587"/>
            </a:xfrm>
            <a:custGeom>
              <a:avLst/>
              <a:gdLst>
                <a:gd name="T0" fmla="*/ 63 w 1351"/>
                <a:gd name="T1" fmla="*/ 142 h 1768"/>
                <a:gd name="T2" fmla="*/ 175 w 1351"/>
                <a:gd name="T3" fmla="*/ 377 h 1768"/>
                <a:gd name="T4" fmla="*/ 211 w 1351"/>
                <a:gd name="T5" fmla="*/ 519 h 1768"/>
                <a:gd name="T6" fmla="*/ 380 w 1351"/>
                <a:gd name="T7" fmla="*/ 631 h 1768"/>
                <a:gd name="T8" fmla="*/ 396 w 1351"/>
                <a:gd name="T9" fmla="*/ 685 h 1768"/>
                <a:gd name="T10" fmla="*/ 164 w 1351"/>
                <a:gd name="T11" fmla="*/ 1035 h 1768"/>
                <a:gd name="T12" fmla="*/ 137 w 1351"/>
                <a:gd name="T13" fmla="*/ 1139 h 1768"/>
                <a:gd name="T14" fmla="*/ 391 w 1351"/>
                <a:gd name="T15" fmla="*/ 1286 h 1768"/>
                <a:gd name="T16" fmla="*/ 784 w 1351"/>
                <a:gd name="T17" fmla="*/ 1652 h 1768"/>
                <a:gd name="T18" fmla="*/ 817 w 1351"/>
                <a:gd name="T19" fmla="*/ 1764 h 1768"/>
                <a:gd name="T20" fmla="*/ 899 w 1351"/>
                <a:gd name="T21" fmla="*/ 1658 h 1768"/>
                <a:gd name="T22" fmla="*/ 1322 w 1351"/>
                <a:gd name="T23" fmla="*/ 1005 h 1768"/>
                <a:gd name="T24" fmla="*/ 1298 w 1351"/>
                <a:gd name="T25" fmla="*/ 885 h 1768"/>
                <a:gd name="T26" fmla="*/ 1115 w 1351"/>
                <a:gd name="T27" fmla="*/ 729 h 1768"/>
                <a:gd name="T28" fmla="*/ 525 w 1351"/>
                <a:gd name="T29" fmla="*/ 65 h 1768"/>
                <a:gd name="T30" fmla="*/ 429 w 1351"/>
                <a:gd name="T31" fmla="*/ 13 h 1768"/>
                <a:gd name="T32" fmla="*/ 0 w 1351"/>
                <a:gd name="T33" fmla="*/ 93 h 1768"/>
                <a:gd name="T34" fmla="*/ 63 w 1351"/>
                <a:gd name="T35" fmla="*/ 14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1" h="1768">
                  <a:moveTo>
                    <a:pt x="63" y="142"/>
                  </a:moveTo>
                  <a:cubicBezTo>
                    <a:pt x="162" y="191"/>
                    <a:pt x="208" y="256"/>
                    <a:pt x="175" y="377"/>
                  </a:cubicBezTo>
                  <a:cubicBezTo>
                    <a:pt x="164" y="415"/>
                    <a:pt x="159" y="508"/>
                    <a:pt x="211" y="519"/>
                  </a:cubicBezTo>
                  <a:cubicBezTo>
                    <a:pt x="287" y="535"/>
                    <a:pt x="287" y="647"/>
                    <a:pt x="380" y="631"/>
                  </a:cubicBezTo>
                  <a:cubicBezTo>
                    <a:pt x="394" y="628"/>
                    <a:pt x="402" y="663"/>
                    <a:pt x="396" y="685"/>
                  </a:cubicBezTo>
                  <a:cubicBezTo>
                    <a:pt x="364" y="833"/>
                    <a:pt x="323" y="969"/>
                    <a:pt x="164" y="1035"/>
                  </a:cubicBezTo>
                  <a:cubicBezTo>
                    <a:pt x="137" y="1046"/>
                    <a:pt x="80" y="1098"/>
                    <a:pt x="137" y="1139"/>
                  </a:cubicBezTo>
                  <a:cubicBezTo>
                    <a:pt x="216" y="1196"/>
                    <a:pt x="306" y="1267"/>
                    <a:pt x="391" y="1286"/>
                  </a:cubicBezTo>
                  <a:cubicBezTo>
                    <a:pt x="607" y="1330"/>
                    <a:pt x="683" y="1499"/>
                    <a:pt x="784" y="1652"/>
                  </a:cubicBezTo>
                  <a:cubicBezTo>
                    <a:pt x="809" y="1688"/>
                    <a:pt x="762" y="1761"/>
                    <a:pt x="817" y="1764"/>
                  </a:cubicBezTo>
                  <a:cubicBezTo>
                    <a:pt x="858" y="1767"/>
                    <a:pt x="874" y="1696"/>
                    <a:pt x="899" y="1658"/>
                  </a:cubicBezTo>
                  <a:cubicBezTo>
                    <a:pt x="1041" y="1439"/>
                    <a:pt x="1197" y="1231"/>
                    <a:pt x="1322" y="1005"/>
                  </a:cubicBezTo>
                  <a:cubicBezTo>
                    <a:pt x="1350" y="956"/>
                    <a:pt x="1344" y="920"/>
                    <a:pt x="1298" y="885"/>
                  </a:cubicBezTo>
                  <a:cubicBezTo>
                    <a:pt x="1235" y="835"/>
                    <a:pt x="1175" y="784"/>
                    <a:pt x="1115" y="729"/>
                  </a:cubicBezTo>
                  <a:cubicBezTo>
                    <a:pt x="894" y="530"/>
                    <a:pt x="672" y="327"/>
                    <a:pt x="525" y="65"/>
                  </a:cubicBezTo>
                  <a:cubicBezTo>
                    <a:pt x="498" y="16"/>
                    <a:pt x="473" y="16"/>
                    <a:pt x="429" y="13"/>
                  </a:cubicBezTo>
                  <a:cubicBezTo>
                    <a:pt x="284" y="0"/>
                    <a:pt x="151" y="54"/>
                    <a:pt x="0" y="93"/>
                  </a:cubicBezTo>
                  <a:cubicBezTo>
                    <a:pt x="28" y="114"/>
                    <a:pt x="44" y="134"/>
                    <a:pt x="63" y="1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 name="Freeform 94"/>
            <p:cNvSpPr>
              <a:spLocks noChangeArrowheads="1"/>
            </p:cNvSpPr>
            <p:nvPr/>
          </p:nvSpPr>
          <p:spPr bwMode="auto">
            <a:xfrm>
              <a:off x="6654800" y="549275"/>
              <a:ext cx="747713" cy="341313"/>
            </a:xfrm>
            <a:custGeom>
              <a:avLst/>
              <a:gdLst>
                <a:gd name="T0" fmla="*/ 186 w 2077"/>
                <a:gd name="T1" fmla="*/ 497 h 946"/>
                <a:gd name="T2" fmla="*/ 208 w 2077"/>
                <a:gd name="T3" fmla="*/ 475 h 946"/>
                <a:gd name="T4" fmla="*/ 448 w 2077"/>
                <a:gd name="T5" fmla="*/ 516 h 946"/>
                <a:gd name="T6" fmla="*/ 483 w 2077"/>
                <a:gd name="T7" fmla="*/ 560 h 946"/>
                <a:gd name="T8" fmla="*/ 836 w 2077"/>
                <a:gd name="T9" fmla="*/ 658 h 946"/>
                <a:gd name="T10" fmla="*/ 1038 w 2077"/>
                <a:gd name="T11" fmla="*/ 792 h 946"/>
                <a:gd name="T12" fmla="*/ 1196 w 2077"/>
                <a:gd name="T13" fmla="*/ 945 h 946"/>
                <a:gd name="T14" fmla="*/ 1224 w 2077"/>
                <a:gd name="T15" fmla="*/ 841 h 946"/>
                <a:gd name="T16" fmla="*/ 1464 w 2077"/>
                <a:gd name="T17" fmla="*/ 535 h 946"/>
                <a:gd name="T18" fmla="*/ 1830 w 2077"/>
                <a:gd name="T19" fmla="*/ 407 h 946"/>
                <a:gd name="T20" fmla="*/ 1953 w 2077"/>
                <a:gd name="T21" fmla="*/ 399 h 946"/>
                <a:gd name="T22" fmla="*/ 2043 w 2077"/>
                <a:gd name="T23" fmla="*/ 331 h 946"/>
                <a:gd name="T24" fmla="*/ 2057 w 2077"/>
                <a:gd name="T25" fmla="*/ 123 h 946"/>
                <a:gd name="T26" fmla="*/ 1923 w 2077"/>
                <a:gd name="T27" fmla="*/ 8 h 946"/>
                <a:gd name="T28" fmla="*/ 1259 w 2077"/>
                <a:gd name="T29" fmla="*/ 55 h 946"/>
                <a:gd name="T30" fmla="*/ 167 w 2077"/>
                <a:gd name="T31" fmla="*/ 36 h 946"/>
                <a:gd name="T32" fmla="*/ 52 w 2077"/>
                <a:gd name="T33" fmla="*/ 101 h 946"/>
                <a:gd name="T34" fmla="*/ 8 w 2077"/>
                <a:gd name="T35" fmla="*/ 500 h 946"/>
                <a:gd name="T36" fmla="*/ 186 w 2077"/>
                <a:gd name="T37" fmla="*/ 49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77" h="946">
                  <a:moveTo>
                    <a:pt x="186" y="497"/>
                  </a:moveTo>
                  <a:cubicBezTo>
                    <a:pt x="216" y="508"/>
                    <a:pt x="199" y="483"/>
                    <a:pt x="208" y="475"/>
                  </a:cubicBezTo>
                  <a:cubicBezTo>
                    <a:pt x="276" y="404"/>
                    <a:pt x="410" y="423"/>
                    <a:pt x="448" y="516"/>
                  </a:cubicBezTo>
                  <a:cubicBezTo>
                    <a:pt x="456" y="533"/>
                    <a:pt x="453" y="557"/>
                    <a:pt x="483" y="560"/>
                  </a:cubicBezTo>
                  <a:cubicBezTo>
                    <a:pt x="609" y="565"/>
                    <a:pt x="718" y="639"/>
                    <a:pt x="836" y="658"/>
                  </a:cubicBezTo>
                  <a:cubicBezTo>
                    <a:pt x="934" y="675"/>
                    <a:pt x="997" y="691"/>
                    <a:pt x="1038" y="792"/>
                  </a:cubicBezTo>
                  <a:cubicBezTo>
                    <a:pt x="1065" y="855"/>
                    <a:pt x="1153" y="877"/>
                    <a:pt x="1196" y="945"/>
                  </a:cubicBezTo>
                  <a:cubicBezTo>
                    <a:pt x="1207" y="904"/>
                    <a:pt x="1210" y="869"/>
                    <a:pt x="1224" y="841"/>
                  </a:cubicBezTo>
                  <a:cubicBezTo>
                    <a:pt x="1287" y="724"/>
                    <a:pt x="1322" y="560"/>
                    <a:pt x="1464" y="535"/>
                  </a:cubicBezTo>
                  <a:cubicBezTo>
                    <a:pt x="1598" y="514"/>
                    <a:pt x="1715" y="467"/>
                    <a:pt x="1830" y="407"/>
                  </a:cubicBezTo>
                  <a:cubicBezTo>
                    <a:pt x="1868" y="388"/>
                    <a:pt x="1912" y="396"/>
                    <a:pt x="1953" y="399"/>
                  </a:cubicBezTo>
                  <a:cubicBezTo>
                    <a:pt x="2005" y="402"/>
                    <a:pt x="2021" y="382"/>
                    <a:pt x="2043" y="331"/>
                  </a:cubicBezTo>
                  <a:cubicBezTo>
                    <a:pt x="2076" y="257"/>
                    <a:pt x="2065" y="194"/>
                    <a:pt x="2057" y="123"/>
                  </a:cubicBezTo>
                  <a:cubicBezTo>
                    <a:pt x="2046" y="14"/>
                    <a:pt x="2030" y="0"/>
                    <a:pt x="1923" y="8"/>
                  </a:cubicBezTo>
                  <a:cubicBezTo>
                    <a:pt x="1702" y="27"/>
                    <a:pt x="1480" y="49"/>
                    <a:pt x="1259" y="55"/>
                  </a:cubicBezTo>
                  <a:cubicBezTo>
                    <a:pt x="896" y="66"/>
                    <a:pt x="530" y="49"/>
                    <a:pt x="167" y="36"/>
                  </a:cubicBezTo>
                  <a:cubicBezTo>
                    <a:pt x="112" y="33"/>
                    <a:pt x="57" y="33"/>
                    <a:pt x="52" y="101"/>
                  </a:cubicBezTo>
                  <a:cubicBezTo>
                    <a:pt x="38" y="229"/>
                    <a:pt x="0" y="361"/>
                    <a:pt x="8" y="500"/>
                  </a:cubicBezTo>
                  <a:cubicBezTo>
                    <a:pt x="104" y="464"/>
                    <a:pt x="104" y="464"/>
                    <a:pt x="186" y="49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0" name="Freeform 95"/>
            <p:cNvSpPr>
              <a:spLocks noChangeArrowheads="1"/>
            </p:cNvSpPr>
            <p:nvPr/>
          </p:nvSpPr>
          <p:spPr bwMode="auto">
            <a:xfrm>
              <a:off x="3513138" y="996950"/>
              <a:ext cx="638175" cy="288925"/>
            </a:xfrm>
            <a:custGeom>
              <a:avLst/>
              <a:gdLst>
                <a:gd name="T0" fmla="*/ 1724 w 1774"/>
                <a:gd name="T1" fmla="*/ 355 h 804"/>
                <a:gd name="T2" fmla="*/ 1729 w 1774"/>
                <a:gd name="T3" fmla="*/ 177 h 804"/>
                <a:gd name="T4" fmla="*/ 1552 w 1774"/>
                <a:gd name="T5" fmla="*/ 144 h 804"/>
                <a:gd name="T6" fmla="*/ 1453 w 1774"/>
                <a:gd name="T7" fmla="*/ 57 h 804"/>
                <a:gd name="T8" fmla="*/ 1379 w 1774"/>
                <a:gd name="T9" fmla="*/ 2 h 804"/>
                <a:gd name="T10" fmla="*/ 1060 w 1774"/>
                <a:gd name="T11" fmla="*/ 0 h 804"/>
                <a:gd name="T12" fmla="*/ 972 w 1774"/>
                <a:gd name="T13" fmla="*/ 32 h 804"/>
                <a:gd name="T14" fmla="*/ 538 w 1774"/>
                <a:gd name="T15" fmla="*/ 183 h 804"/>
                <a:gd name="T16" fmla="*/ 79 w 1774"/>
                <a:gd name="T17" fmla="*/ 73 h 804"/>
                <a:gd name="T18" fmla="*/ 14 w 1774"/>
                <a:gd name="T19" fmla="*/ 65 h 804"/>
                <a:gd name="T20" fmla="*/ 19 w 1774"/>
                <a:gd name="T21" fmla="*/ 114 h 804"/>
                <a:gd name="T22" fmla="*/ 101 w 1774"/>
                <a:gd name="T23" fmla="*/ 464 h 804"/>
                <a:gd name="T24" fmla="*/ 139 w 1774"/>
                <a:gd name="T25" fmla="*/ 521 h 804"/>
                <a:gd name="T26" fmla="*/ 626 w 1774"/>
                <a:gd name="T27" fmla="*/ 513 h 804"/>
                <a:gd name="T28" fmla="*/ 694 w 1774"/>
                <a:gd name="T29" fmla="*/ 508 h 804"/>
                <a:gd name="T30" fmla="*/ 1155 w 1774"/>
                <a:gd name="T31" fmla="*/ 693 h 804"/>
                <a:gd name="T32" fmla="*/ 1273 w 1774"/>
                <a:gd name="T33" fmla="*/ 743 h 804"/>
                <a:gd name="T34" fmla="*/ 1568 w 1774"/>
                <a:gd name="T35" fmla="*/ 803 h 804"/>
                <a:gd name="T36" fmla="*/ 1724 w 1774"/>
                <a:gd name="T37" fmla="*/ 355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4" h="804">
                  <a:moveTo>
                    <a:pt x="1724" y="355"/>
                  </a:moveTo>
                  <a:cubicBezTo>
                    <a:pt x="1726" y="295"/>
                    <a:pt x="1773" y="218"/>
                    <a:pt x="1729" y="177"/>
                  </a:cubicBezTo>
                  <a:cubicBezTo>
                    <a:pt x="1691" y="142"/>
                    <a:pt x="1612" y="153"/>
                    <a:pt x="1552" y="144"/>
                  </a:cubicBezTo>
                  <a:cubicBezTo>
                    <a:pt x="1500" y="136"/>
                    <a:pt x="1450" y="128"/>
                    <a:pt x="1453" y="57"/>
                  </a:cubicBezTo>
                  <a:cubicBezTo>
                    <a:pt x="1453" y="13"/>
                    <a:pt x="1423" y="2"/>
                    <a:pt x="1379" y="2"/>
                  </a:cubicBezTo>
                  <a:cubicBezTo>
                    <a:pt x="1273" y="5"/>
                    <a:pt x="1166" y="2"/>
                    <a:pt x="1060" y="0"/>
                  </a:cubicBezTo>
                  <a:cubicBezTo>
                    <a:pt x="1024" y="0"/>
                    <a:pt x="1000" y="11"/>
                    <a:pt x="972" y="32"/>
                  </a:cubicBezTo>
                  <a:cubicBezTo>
                    <a:pt x="844" y="131"/>
                    <a:pt x="699" y="180"/>
                    <a:pt x="538" y="183"/>
                  </a:cubicBezTo>
                  <a:cubicBezTo>
                    <a:pt x="374" y="185"/>
                    <a:pt x="221" y="150"/>
                    <a:pt x="79" y="73"/>
                  </a:cubicBezTo>
                  <a:cubicBezTo>
                    <a:pt x="57" y="63"/>
                    <a:pt x="36" y="49"/>
                    <a:pt x="14" y="65"/>
                  </a:cubicBezTo>
                  <a:cubicBezTo>
                    <a:pt x="0" y="76"/>
                    <a:pt x="11" y="98"/>
                    <a:pt x="19" y="114"/>
                  </a:cubicBezTo>
                  <a:cubicBezTo>
                    <a:pt x="77" y="224"/>
                    <a:pt x="96" y="341"/>
                    <a:pt x="101" y="464"/>
                  </a:cubicBezTo>
                  <a:cubicBezTo>
                    <a:pt x="101" y="491"/>
                    <a:pt x="101" y="519"/>
                    <a:pt x="139" y="521"/>
                  </a:cubicBezTo>
                  <a:cubicBezTo>
                    <a:pt x="301" y="530"/>
                    <a:pt x="464" y="603"/>
                    <a:pt x="626" y="513"/>
                  </a:cubicBezTo>
                  <a:cubicBezTo>
                    <a:pt x="645" y="502"/>
                    <a:pt x="672" y="505"/>
                    <a:pt x="694" y="508"/>
                  </a:cubicBezTo>
                  <a:cubicBezTo>
                    <a:pt x="863" y="530"/>
                    <a:pt x="1022" y="581"/>
                    <a:pt x="1155" y="693"/>
                  </a:cubicBezTo>
                  <a:cubicBezTo>
                    <a:pt x="1191" y="723"/>
                    <a:pt x="1232" y="732"/>
                    <a:pt x="1273" y="743"/>
                  </a:cubicBezTo>
                  <a:cubicBezTo>
                    <a:pt x="1371" y="767"/>
                    <a:pt x="1486" y="715"/>
                    <a:pt x="1568" y="803"/>
                  </a:cubicBezTo>
                  <a:cubicBezTo>
                    <a:pt x="1655" y="682"/>
                    <a:pt x="1715" y="513"/>
                    <a:pt x="1724" y="35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1" name="Freeform 96"/>
            <p:cNvSpPr>
              <a:spLocks noChangeArrowheads="1"/>
            </p:cNvSpPr>
            <p:nvPr/>
          </p:nvSpPr>
          <p:spPr bwMode="auto">
            <a:xfrm>
              <a:off x="7427913" y="546100"/>
              <a:ext cx="746125" cy="357188"/>
            </a:xfrm>
            <a:custGeom>
              <a:avLst/>
              <a:gdLst>
                <a:gd name="T0" fmla="*/ 57 w 2071"/>
                <a:gd name="T1" fmla="*/ 8 h 993"/>
                <a:gd name="T2" fmla="*/ 0 w 2071"/>
                <a:gd name="T3" fmla="*/ 52 h 993"/>
                <a:gd name="T4" fmla="*/ 14 w 2071"/>
                <a:gd name="T5" fmla="*/ 331 h 993"/>
                <a:gd name="T6" fmla="*/ 22 w 2071"/>
                <a:gd name="T7" fmla="*/ 352 h 993"/>
                <a:gd name="T8" fmla="*/ 137 w 2071"/>
                <a:gd name="T9" fmla="*/ 448 h 993"/>
                <a:gd name="T10" fmla="*/ 538 w 2071"/>
                <a:gd name="T11" fmla="*/ 893 h 993"/>
                <a:gd name="T12" fmla="*/ 601 w 2071"/>
                <a:gd name="T13" fmla="*/ 989 h 993"/>
                <a:gd name="T14" fmla="*/ 634 w 2071"/>
                <a:gd name="T15" fmla="*/ 890 h 993"/>
                <a:gd name="T16" fmla="*/ 636 w 2071"/>
                <a:gd name="T17" fmla="*/ 839 h 993"/>
                <a:gd name="T18" fmla="*/ 732 w 2071"/>
                <a:gd name="T19" fmla="*/ 467 h 993"/>
                <a:gd name="T20" fmla="*/ 822 w 2071"/>
                <a:gd name="T21" fmla="*/ 311 h 993"/>
                <a:gd name="T22" fmla="*/ 866 w 2071"/>
                <a:gd name="T23" fmla="*/ 260 h 993"/>
                <a:gd name="T24" fmla="*/ 1008 w 2071"/>
                <a:gd name="T25" fmla="*/ 175 h 993"/>
                <a:gd name="T26" fmla="*/ 1041 w 2071"/>
                <a:gd name="T27" fmla="*/ 169 h 993"/>
                <a:gd name="T28" fmla="*/ 1180 w 2071"/>
                <a:gd name="T29" fmla="*/ 156 h 993"/>
                <a:gd name="T30" fmla="*/ 1415 w 2071"/>
                <a:gd name="T31" fmla="*/ 129 h 993"/>
                <a:gd name="T32" fmla="*/ 1918 w 2071"/>
                <a:gd name="T33" fmla="*/ 361 h 993"/>
                <a:gd name="T34" fmla="*/ 2013 w 2071"/>
                <a:gd name="T35" fmla="*/ 399 h 993"/>
                <a:gd name="T36" fmla="*/ 2046 w 2071"/>
                <a:gd name="T37" fmla="*/ 350 h 993"/>
                <a:gd name="T38" fmla="*/ 1713 w 2071"/>
                <a:gd name="T39" fmla="*/ 98 h 993"/>
                <a:gd name="T40" fmla="*/ 1669 w 2071"/>
                <a:gd name="T41" fmla="*/ 93 h 993"/>
                <a:gd name="T42" fmla="*/ 369 w 2071"/>
                <a:gd name="T43" fmla="*/ 8 h 993"/>
                <a:gd name="T44" fmla="*/ 57 w 2071"/>
                <a:gd name="T45" fmla="*/ 8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1" h="993">
                  <a:moveTo>
                    <a:pt x="57" y="8"/>
                  </a:moveTo>
                  <a:cubicBezTo>
                    <a:pt x="30" y="8"/>
                    <a:pt x="0" y="0"/>
                    <a:pt x="0" y="52"/>
                  </a:cubicBezTo>
                  <a:cubicBezTo>
                    <a:pt x="0" y="145"/>
                    <a:pt x="71" y="235"/>
                    <a:pt x="14" y="331"/>
                  </a:cubicBezTo>
                  <a:cubicBezTo>
                    <a:pt x="11" y="336"/>
                    <a:pt x="16" y="350"/>
                    <a:pt x="22" y="352"/>
                  </a:cubicBezTo>
                  <a:cubicBezTo>
                    <a:pt x="63" y="380"/>
                    <a:pt x="90" y="421"/>
                    <a:pt x="137" y="448"/>
                  </a:cubicBezTo>
                  <a:cubicBezTo>
                    <a:pt x="317" y="552"/>
                    <a:pt x="505" y="653"/>
                    <a:pt x="538" y="893"/>
                  </a:cubicBezTo>
                  <a:cubicBezTo>
                    <a:pt x="544" y="929"/>
                    <a:pt x="563" y="992"/>
                    <a:pt x="601" y="989"/>
                  </a:cubicBezTo>
                  <a:cubicBezTo>
                    <a:pt x="639" y="986"/>
                    <a:pt x="620" y="923"/>
                    <a:pt x="634" y="890"/>
                  </a:cubicBezTo>
                  <a:cubicBezTo>
                    <a:pt x="639" y="874"/>
                    <a:pt x="634" y="855"/>
                    <a:pt x="636" y="839"/>
                  </a:cubicBezTo>
                  <a:cubicBezTo>
                    <a:pt x="658" y="713"/>
                    <a:pt x="645" y="576"/>
                    <a:pt x="732" y="467"/>
                  </a:cubicBezTo>
                  <a:cubicBezTo>
                    <a:pt x="770" y="421"/>
                    <a:pt x="844" y="396"/>
                    <a:pt x="822" y="311"/>
                  </a:cubicBezTo>
                  <a:cubicBezTo>
                    <a:pt x="819" y="298"/>
                    <a:pt x="847" y="265"/>
                    <a:pt x="866" y="260"/>
                  </a:cubicBezTo>
                  <a:cubicBezTo>
                    <a:pt x="923" y="246"/>
                    <a:pt x="967" y="216"/>
                    <a:pt x="1008" y="175"/>
                  </a:cubicBezTo>
                  <a:cubicBezTo>
                    <a:pt x="1013" y="169"/>
                    <a:pt x="1032" y="164"/>
                    <a:pt x="1041" y="169"/>
                  </a:cubicBezTo>
                  <a:cubicBezTo>
                    <a:pt x="1093" y="208"/>
                    <a:pt x="1136" y="172"/>
                    <a:pt x="1180" y="156"/>
                  </a:cubicBezTo>
                  <a:cubicBezTo>
                    <a:pt x="1256" y="131"/>
                    <a:pt x="1333" y="115"/>
                    <a:pt x="1415" y="129"/>
                  </a:cubicBezTo>
                  <a:cubicBezTo>
                    <a:pt x="1606" y="156"/>
                    <a:pt x="1778" y="227"/>
                    <a:pt x="1918" y="361"/>
                  </a:cubicBezTo>
                  <a:cubicBezTo>
                    <a:pt x="1945" y="388"/>
                    <a:pt x="1978" y="393"/>
                    <a:pt x="2013" y="399"/>
                  </a:cubicBezTo>
                  <a:cubicBezTo>
                    <a:pt x="2051" y="404"/>
                    <a:pt x="2070" y="393"/>
                    <a:pt x="2046" y="350"/>
                  </a:cubicBezTo>
                  <a:cubicBezTo>
                    <a:pt x="1972" y="216"/>
                    <a:pt x="1920" y="52"/>
                    <a:pt x="1713" y="98"/>
                  </a:cubicBezTo>
                  <a:cubicBezTo>
                    <a:pt x="1699" y="101"/>
                    <a:pt x="1683" y="96"/>
                    <a:pt x="1669" y="93"/>
                  </a:cubicBezTo>
                  <a:cubicBezTo>
                    <a:pt x="1237" y="63"/>
                    <a:pt x="803" y="11"/>
                    <a:pt x="369" y="8"/>
                  </a:cubicBezTo>
                  <a:lnTo>
                    <a:pt x="57" y="8"/>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 name="Freeform 97"/>
            <p:cNvSpPr>
              <a:spLocks noChangeArrowheads="1"/>
            </p:cNvSpPr>
            <p:nvPr/>
          </p:nvSpPr>
          <p:spPr bwMode="auto">
            <a:xfrm>
              <a:off x="5983288" y="804863"/>
              <a:ext cx="393700" cy="300037"/>
            </a:xfrm>
            <a:custGeom>
              <a:avLst/>
              <a:gdLst>
                <a:gd name="T0" fmla="*/ 6 w 1093"/>
                <a:gd name="T1" fmla="*/ 497 h 834"/>
                <a:gd name="T2" fmla="*/ 9 w 1093"/>
                <a:gd name="T3" fmla="*/ 620 h 834"/>
                <a:gd name="T4" fmla="*/ 55 w 1093"/>
                <a:gd name="T5" fmla="*/ 639 h 834"/>
                <a:gd name="T6" fmla="*/ 274 w 1093"/>
                <a:gd name="T7" fmla="*/ 686 h 834"/>
                <a:gd name="T8" fmla="*/ 298 w 1093"/>
                <a:gd name="T9" fmla="*/ 705 h 834"/>
                <a:gd name="T10" fmla="*/ 476 w 1093"/>
                <a:gd name="T11" fmla="*/ 789 h 834"/>
                <a:gd name="T12" fmla="*/ 541 w 1093"/>
                <a:gd name="T13" fmla="*/ 784 h 834"/>
                <a:gd name="T14" fmla="*/ 1048 w 1093"/>
                <a:gd name="T15" fmla="*/ 363 h 834"/>
                <a:gd name="T16" fmla="*/ 1092 w 1093"/>
                <a:gd name="T17" fmla="*/ 320 h 834"/>
                <a:gd name="T18" fmla="*/ 1040 w 1093"/>
                <a:gd name="T19" fmla="*/ 287 h 834"/>
                <a:gd name="T20" fmla="*/ 489 w 1093"/>
                <a:gd name="T21" fmla="*/ 221 h 834"/>
                <a:gd name="T22" fmla="*/ 268 w 1093"/>
                <a:gd name="T23" fmla="*/ 52 h 834"/>
                <a:gd name="T24" fmla="*/ 194 w 1093"/>
                <a:gd name="T25" fmla="*/ 0 h 834"/>
                <a:gd name="T26" fmla="*/ 153 w 1093"/>
                <a:gd name="T27" fmla="*/ 66 h 834"/>
                <a:gd name="T28" fmla="*/ 63 w 1093"/>
                <a:gd name="T29" fmla="*/ 167 h 834"/>
                <a:gd name="T30" fmla="*/ 19 w 1093"/>
                <a:gd name="T31" fmla="*/ 219 h 834"/>
                <a:gd name="T32" fmla="*/ 0 w 1093"/>
                <a:gd name="T33" fmla="*/ 497 h 834"/>
                <a:gd name="T34" fmla="*/ 6 w 1093"/>
                <a:gd name="T35" fmla="*/ 497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3" h="834">
                  <a:moveTo>
                    <a:pt x="6" y="497"/>
                  </a:moveTo>
                  <a:cubicBezTo>
                    <a:pt x="6" y="538"/>
                    <a:pt x="3" y="579"/>
                    <a:pt x="9" y="620"/>
                  </a:cubicBezTo>
                  <a:cubicBezTo>
                    <a:pt x="11" y="639"/>
                    <a:pt x="19" y="667"/>
                    <a:pt x="55" y="639"/>
                  </a:cubicBezTo>
                  <a:cubicBezTo>
                    <a:pt x="156" y="563"/>
                    <a:pt x="208" y="576"/>
                    <a:pt x="274" y="686"/>
                  </a:cubicBezTo>
                  <a:cubicBezTo>
                    <a:pt x="279" y="694"/>
                    <a:pt x="295" y="707"/>
                    <a:pt x="298" y="705"/>
                  </a:cubicBezTo>
                  <a:cubicBezTo>
                    <a:pt x="396" y="647"/>
                    <a:pt x="424" y="751"/>
                    <a:pt x="476" y="789"/>
                  </a:cubicBezTo>
                  <a:cubicBezTo>
                    <a:pt x="508" y="811"/>
                    <a:pt x="519" y="833"/>
                    <a:pt x="541" y="784"/>
                  </a:cubicBezTo>
                  <a:cubicBezTo>
                    <a:pt x="645" y="565"/>
                    <a:pt x="823" y="432"/>
                    <a:pt x="1048" y="363"/>
                  </a:cubicBezTo>
                  <a:cubicBezTo>
                    <a:pt x="1073" y="355"/>
                    <a:pt x="1092" y="352"/>
                    <a:pt x="1092" y="320"/>
                  </a:cubicBezTo>
                  <a:cubicBezTo>
                    <a:pt x="1089" y="281"/>
                    <a:pt x="1062" y="290"/>
                    <a:pt x="1040" y="287"/>
                  </a:cubicBezTo>
                  <a:cubicBezTo>
                    <a:pt x="858" y="265"/>
                    <a:pt x="672" y="227"/>
                    <a:pt x="489" y="221"/>
                  </a:cubicBezTo>
                  <a:cubicBezTo>
                    <a:pt x="361" y="219"/>
                    <a:pt x="301" y="161"/>
                    <a:pt x="268" y="52"/>
                  </a:cubicBezTo>
                  <a:cubicBezTo>
                    <a:pt x="257" y="19"/>
                    <a:pt x="235" y="0"/>
                    <a:pt x="194" y="0"/>
                  </a:cubicBezTo>
                  <a:cubicBezTo>
                    <a:pt x="148" y="3"/>
                    <a:pt x="153" y="41"/>
                    <a:pt x="153" y="66"/>
                  </a:cubicBezTo>
                  <a:cubicBezTo>
                    <a:pt x="148" y="126"/>
                    <a:pt x="137" y="169"/>
                    <a:pt x="63" y="167"/>
                  </a:cubicBezTo>
                  <a:cubicBezTo>
                    <a:pt x="33" y="167"/>
                    <a:pt x="19" y="186"/>
                    <a:pt x="19" y="219"/>
                  </a:cubicBezTo>
                  <a:cubicBezTo>
                    <a:pt x="17" y="314"/>
                    <a:pt x="9" y="407"/>
                    <a:pt x="0" y="497"/>
                  </a:cubicBezTo>
                  <a:lnTo>
                    <a:pt x="6" y="497"/>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3" name="Freeform 98"/>
            <p:cNvSpPr>
              <a:spLocks noChangeArrowheads="1"/>
            </p:cNvSpPr>
            <p:nvPr/>
          </p:nvSpPr>
          <p:spPr bwMode="auto">
            <a:xfrm>
              <a:off x="5594350" y="2771775"/>
              <a:ext cx="395288" cy="407988"/>
            </a:xfrm>
            <a:custGeom>
              <a:avLst/>
              <a:gdLst>
                <a:gd name="T0" fmla="*/ 0 w 1096"/>
                <a:gd name="T1" fmla="*/ 221 h 1132"/>
                <a:gd name="T2" fmla="*/ 52 w 1096"/>
                <a:gd name="T3" fmla="*/ 309 h 1132"/>
                <a:gd name="T4" fmla="*/ 560 w 1096"/>
                <a:gd name="T5" fmla="*/ 705 h 1132"/>
                <a:gd name="T6" fmla="*/ 669 w 1096"/>
                <a:gd name="T7" fmla="*/ 1071 h 1132"/>
                <a:gd name="T8" fmla="*/ 691 w 1096"/>
                <a:gd name="T9" fmla="*/ 1120 h 1132"/>
                <a:gd name="T10" fmla="*/ 762 w 1096"/>
                <a:gd name="T11" fmla="*/ 1103 h 1132"/>
                <a:gd name="T12" fmla="*/ 811 w 1096"/>
                <a:gd name="T13" fmla="*/ 877 h 1132"/>
                <a:gd name="T14" fmla="*/ 890 w 1096"/>
                <a:gd name="T15" fmla="*/ 680 h 1132"/>
                <a:gd name="T16" fmla="*/ 909 w 1096"/>
                <a:gd name="T17" fmla="*/ 642 h 1132"/>
                <a:gd name="T18" fmla="*/ 937 w 1096"/>
                <a:gd name="T19" fmla="*/ 527 h 1132"/>
                <a:gd name="T20" fmla="*/ 994 w 1096"/>
                <a:gd name="T21" fmla="*/ 232 h 1132"/>
                <a:gd name="T22" fmla="*/ 1019 w 1096"/>
                <a:gd name="T23" fmla="*/ 172 h 1132"/>
                <a:gd name="T24" fmla="*/ 1024 w 1096"/>
                <a:gd name="T25" fmla="*/ 139 h 1132"/>
                <a:gd name="T26" fmla="*/ 956 w 1096"/>
                <a:gd name="T27" fmla="*/ 19 h 1132"/>
                <a:gd name="T28" fmla="*/ 928 w 1096"/>
                <a:gd name="T29" fmla="*/ 5 h 1132"/>
                <a:gd name="T30" fmla="*/ 833 w 1096"/>
                <a:gd name="T31" fmla="*/ 85 h 1132"/>
                <a:gd name="T32" fmla="*/ 795 w 1096"/>
                <a:gd name="T33" fmla="*/ 137 h 1132"/>
                <a:gd name="T34" fmla="*/ 546 w 1096"/>
                <a:gd name="T35" fmla="*/ 232 h 1132"/>
                <a:gd name="T36" fmla="*/ 489 w 1096"/>
                <a:gd name="T37" fmla="*/ 281 h 1132"/>
                <a:gd name="T38" fmla="*/ 368 w 1096"/>
                <a:gd name="T39" fmla="*/ 361 h 1132"/>
                <a:gd name="T40" fmla="*/ 128 w 1096"/>
                <a:gd name="T41" fmla="*/ 205 h 1132"/>
                <a:gd name="T42" fmla="*/ 82 w 1096"/>
                <a:gd name="T43" fmla="*/ 161 h 1132"/>
                <a:gd name="T44" fmla="*/ 0 w 1096"/>
                <a:gd name="T45" fmla="*/ 221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6" h="1132">
                  <a:moveTo>
                    <a:pt x="0" y="221"/>
                  </a:moveTo>
                  <a:cubicBezTo>
                    <a:pt x="0" y="254"/>
                    <a:pt x="2" y="295"/>
                    <a:pt x="52" y="309"/>
                  </a:cubicBezTo>
                  <a:cubicBezTo>
                    <a:pt x="276" y="369"/>
                    <a:pt x="442" y="519"/>
                    <a:pt x="560" y="705"/>
                  </a:cubicBezTo>
                  <a:cubicBezTo>
                    <a:pt x="625" y="808"/>
                    <a:pt x="666" y="940"/>
                    <a:pt x="669" y="1071"/>
                  </a:cubicBezTo>
                  <a:cubicBezTo>
                    <a:pt x="669" y="1090"/>
                    <a:pt x="661" y="1117"/>
                    <a:pt x="691" y="1120"/>
                  </a:cubicBezTo>
                  <a:cubicBezTo>
                    <a:pt x="715" y="1125"/>
                    <a:pt x="745" y="1131"/>
                    <a:pt x="762" y="1103"/>
                  </a:cubicBezTo>
                  <a:cubicBezTo>
                    <a:pt x="805" y="1032"/>
                    <a:pt x="838" y="942"/>
                    <a:pt x="811" y="877"/>
                  </a:cubicBezTo>
                  <a:cubicBezTo>
                    <a:pt x="765" y="767"/>
                    <a:pt x="833" y="729"/>
                    <a:pt x="890" y="680"/>
                  </a:cubicBezTo>
                  <a:cubicBezTo>
                    <a:pt x="904" y="666"/>
                    <a:pt x="917" y="664"/>
                    <a:pt x="909" y="642"/>
                  </a:cubicBezTo>
                  <a:cubicBezTo>
                    <a:pt x="893" y="598"/>
                    <a:pt x="928" y="565"/>
                    <a:pt x="937" y="527"/>
                  </a:cubicBezTo>
                  <a:cubicBezTo>
                    <a:pt x="961" y="429"/>
                    <a:pt x="1095" y="355"/>
                    <a:pt x="994" y="232"/>
                  </a:cubicBezTo>
                  <a:cubicBezTo>
                    <a:pt x="978" y="213"/>
                    <a:pt x="997" y="186"/>
                    <a:pt x="1019" y="172"/>
                  </a:cubicBezTo>
                  <a:cubicBezTo>
                    <a:pt x="1032" y="161"/>
                    <a:pt x="1040" y="148"/>
                    <a:pt x="1024" y="139"/>
                  </a:cubicBezTo>
                  <a:cubicBezTo>
                    <a:pt x="969" y="115"/>
                    <a:pt x="950" y="76"/>
                    <a:pt x="956" y="19"/>
                  </a:cubicBezTo>
                  <a:cubicBezTo>
                    <a:pt x="956" y="8"/>
                    <a:pt x="939" y="0"/>
                    <a:pt x="928" y="5"/>
                  </a:cubicBezTo>
                  <a:cubicBezTo>
                    <a:pt x="893" y="27"/>
                    <a:pt x="838" y="27"/>
                    <a:pt x="833" y="85"/>
                  </a:cubicBezTo>
                  <a:cubicBezTo>
                    <a:pt x="830" y="112"/>
                    <a:pt x="819" y="139"/>
                    <a:pt x="795" y="137"/>
                  </a:cubicBezTo>
                  <a:cubicBezTo>
                    <a:pt x="696" y="128"/>
                    <a:pt x="644" y="240"/>
                    <a:pt x="546" y="232"/>
                  </a:cubicBezTo>
                  <a:cubicBezTo>
                    <a:pt x="513" y="229"/>
                    <a:pt x="497" y="246"/>
                    <a:pt x="489" y="281"/>
                  </a:cubicBezTo>
                  <a:cubicBezTo>
                    <a:pt x="475" y="339"/>
                    <a:pt x="431" y="363"/>
                    <a:pt x="368" y="361"/>
                  </a:cubicBezTo>
                  <a:cubicBezTo>
                    <a:pt x="256" y="352"/>
                    <a:pt x="183" y="292"/>
                    <a:pt x="128" y="205"/>
                  </a:cubicBezTo>
                  <a:cubicBezTo>
                    <a:pt x="117" y="178"/>
                    <a:pt x="109" y="156"/>
                    <a:pt x="82" y="161"/>
                  </a:cubicBezTo>
                  <a:cubicBezTo>
                    <a:pt x="32" y="161"/>
                    <a:pt x="2" y="186"/>
                    <a:pt x="0" y="22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4" name="Freeform 99"/>
            <p:cNvSpPr>
              <a:spLocks noChangeArrowheads="1"/>
            </p:cNvSpPr>
            <p:nvPr/>
          </p:nvSpPr>
          <p:spPr bwMode="auto">
            <a:xfrm>
              <a:off x="5813425" y="1036638"/>
              <a:ext cx="33338" cy="50800"/>
            </a:xfrm>
            <a:custGeom>
              <a:avLst/>
              <a:gdLst>
                <a:gd name="T0" fmla="*/ 79 w 91"/>
                <a:gd name="T1" fmla="*/ 27 h 140"/>
                <a:gd name="T2" fmla="*/ 54 w 91"/>
                <a:gd name="T3" fmla="*/ 11 h 140"/>
                <a:gd name="T4" fmla="*/ 3 w 91"/>
                <a:gd name="T5" fmla="*/ 126 h 140"/>
                <a:gd name="T6" fmla="*/ 13 w 91"/>
                <a:gd name="T7" fmla="*/ 139 h 140"/>
                <a:gd name="T8" fmla="*/ 79 w 91"/>
                <a:gd name="T9" fmla="*/ 27 h 140"/>
              </a:gdLst>
              <a:ahLst/>
              <a:cxnLst>
                <a:cxn ang="0">
                  <a:pos x="T0" y="T1"/>
                </a:cxn>
                <a:cxn ang="0">
                  <a:pos x="T2" y="T3"/>
                </a:cxn>
                <a:cxn ang="0">
                  <a:pos x="T4" y="T5"/>
                </a:cxn>
                <a:cxn ang="0">
                  <a:pos x="T6" y="T7"/>
                </a:cxn>
                <a:cxn ang="0">
                  <a:pos x="T8" y="T9"/>
                </a:cxn>
              </a:cxnLst>
              <a:rect l="0" t="0" r="r" b="b"/>
              <a:pathLst>
                <a:path w="91" h="140">
                  <a:moveTo>
                    <a:pt x="79" y="27"/>
                  </a:moveTo>
                  <a:cubicBezTo>
                    <a:pt x="76" y="19"/>
                    <a:pt x="65" y="0"/>
                    <a:pt x="54" y="11"/>
                  </a:cubicBezTo>
                  <a:cubicBezTo>
                    <a:pt x="22" y="41"/>
                    <a:pt x="3" y="79"/>
                    <a:pt x="3" y="126"/>
                  </a:cubicBezTo>
                  <a:cubicBezTo>
                    <a:pt x="0" y="128"/>
                    <a:pt x="5" y="131"/>
                    <a:pt x="13" y="139"/>
                  </a:cubicBezTo>
                  <a:cubicBezTo>
                    <a:pt x="38" y="104"/>
                    <a:pt x="90" y="85"/>
                    <a:pt x="79" y="2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742090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F43A35-E01E-1148-AC05-7FE5F61661AE}"/>
              </a:ext>
            </a:extLst>
          </p:cNvPr>
          <p:cNvSpPr>
            <a:spLocks noGrp="1"/>
          </p:cNvSpPr>
          <p:nvPr>
            <p:ph type="title"/>
          </p:nvPr>
        </p:nvSpPr>
        <p:spPr/>
        <p:txBody>
          <a:bodyPr/>
          <a:lstStyle/>
          <a:p>
            <a:r>
              <a:rPr lang="en-US" dirty="0"/>
              <a:t>Organizational Characteristics</a:t>
            </a:r>
          </a:p>
        </p:txBody>
      </p:sp>
      <p:pic>
        <p:nvPicPr>
          <p:cNvPr id="3" name="Content Placeholder 2">
            <a:extLst>
              <a:ext uri="{FF2B5EF4-FFF2-40B4-BE49-F238E27FC236}">
                <a16:creationId xmlns:a16="http://schemas.microsoft.com/office/drawing/2014/main" id="{4DA5ACD9-1892-0541-8A54-2A4534FCCF3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4251" y="1596552"/>
            <a:ext cx="10106025" cy="4806985"/>
          </a:xfrm>
        </p:spPr>
      </p:pic>
    </p:spTree>
    <p:extLst>
      <p:ext uri="{BB962C8B-B14F-4D97-AF65-F5344CB8AC3E}">
        <p14:creationId xmlns:p14="http://schemas.microsoft.com/office/powerpoint/2010/main" val="4143249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F43A35-E01E-1148-AC05-7FE5F61661AE}"/>
              </a:ext>
            </a:extLst>
          </p:cNvPr>
          <p:cNvSpPr>
            <a:spLocks noGrp="1"/>
          </p:cNvSpPr>
          <p:nvPr>
            <p:ph type="title"/>
          </p:nvPr>
        </p:nvSpPr>
        <p:spPr/>
        <p:txBody>
          <a:bodyPr/>
          <a:lstStyle/>
          <a:p>
            <a:r>
              <a:rPr lang="en-US" dirty="0"/>
              <a:t>Organizational Characteristics - East</a:t>
            </a:r>
          </a:p>
        </p:txBody>
      </p:sp>
      <p:pic>
        <p:nvPicPr>
          <p:cNvPr id="8" name="Content Placeholder 7">
            <a:extLst>
              <a:ext uri="{FF2B5EF4-FFF2-40B4-BE49-F238E27FC236}">
                <a16:creationId xmlns:a16="http://schemas.microsoft.com/office/drawing/2014/main" id="{D6229DC5-6F1B-2F4C-8435-8FB617E2F6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650" y="1581943"/>
            <a:ext cx="10191750" cy="4847761"/>
          </a:xfrm>
        </p:spPr>
      </p:pic>
    </p:spTree>
    <p:extLst>
      <p:ext uri="{BB962C8B-B14F-4D97-AF65-F5344CB8AC3E}">
        <p14:creationId xmlns:p14="http://schemas.microsoft.com/office/powerpoint/2010/main" val="789334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F43A35-E01E-1148-AC05-7FE5F61661AE}"/>
              </a:ext>
            </a:extLst>
          </p:cNvPr>
          <p:cNvSpPr>
            <a:spLocks noGrp="1"/>
          </p:cNvSpPr>
          <p:nvPr>
            <p:ph type="title"/>
          </p:nvPr>
        </p:nvSpPr>
        <p:spPr/>
        <p:txBody>
          <a:bodyPr/>
          <a:lstStyle/>
          <a:p>
            <a:r>
              <a:rPr lang="en-US" dirty="0"/>
              <a:t>Organizational Characteristics - Middle</a:t>
            </a:r>
          </a:p>
        </p:txBody>
      </p:sp>
      <p:pic>
        <p:nvPicPr>
          <p:cNvPr id="3" name="Content Placeholder 2">
            <a:extLst>
              <a:ext uri="{FF2B5EF4-FFF2-40B4-BE49-F238E27FC236}">
                <a16:creationId xmlns:a16="http://schemas.microsoft.com/office/drawing/2014/main" id="{AEF7DBB6-CEC0-0748-A776-6F2E7D2F647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2500" y="1554761"/>
            <a:ext cx="10458450" cy="4974617"/>
          </a:xfrm>
        </p:spPr>
      </p:pic>
    </p:spTree>
    <p:extLst>
      <p:ext uri="{BB962C8B-B14F-4D97-AF65-F5344CB8AC3E}">
        <p14:creationId xmlns:p14="http://schemas.microsoft.com/office/powerpoint/2010/main" val="4142263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wo people sitting at a table&#10;&#10;Description automatically generated">
            <a:extLst>
              <a:ext uri="{FF2B5EF4-FFF2-40B4-BE49-F238E27FC236}">
                <a16:creationId xmlns:a16="http://schemas.microsoft.com/office/drawing/2014/main" id="{96087D44-A828-4F12-A413-197C2D125D94}"/>
              </a:ext>
            </a:extLst>
          </p:cNvPr>
          <p:cNvPicPr>
            <a:picLocks noChangeAspect="1"/>
          </p:cNvPicPr>
          <p:nvPr/>
        </p:nvPicPr>
        <p:blipFill rotWithShape="1">
          <a:blip r:embed="rId3"/>
          <a:srcRect l="-2355" t="245" r="5263"/>
          <a:stretch/>
        </p:blipFill>
        <p:spPr>
          <a:xfrm>
            <a:off x="6582747" y="977965"/>
            <a:ext cx="5449127" cy="3160370"/>
          </a:xfrm>
          <a:prstGeom prst="rect">
            <a:avLst/>
          </a:prstGeom>
        </p:spPr>
      </p:pic>
      <p:sp>
        <p:nvSpPr>
          <p:cNvPr id="2" name="Title 1"/>
          <p:cNvSpPr>
            <a:spLocks noGrp="1"/>
          </p:cNvSpPr>
          <p:nvPr>
            <p:ph type="ctrTitle"/>
          </p:nvPr>
        </p:nvSpPr>
        <p:spPr/>
        <p:txBody>
          <a:bodyPr>
            <a:normAutofit/>
          </a:bodyPr>
          <a:lstStyle/>
          <a:p>
            <a:r>
              <a:rPr lang="en-US" sz="4400" dirty="0"/>
              <a:t>Understanding Your Data and Workforce Strategies </a:t>
            </a:r>
            <a:br>
              <a:rPr lang="en-US" sz="4400" dirty="0"/>
            </a:br>
            <a:r>
              <a:rPr lang="en-US" sz="4400" dirty="0"/>
              <a:t>Workshop Series</a:t>
            </a:r>
            <a:endParaRPr lang="en-US" sz="4400" dirty="0">
              <a:solidFill>
                <a:srgbClr val="FF0000"/>
              </a:solidFill>
            </a:endParaRPr>
          </a:p>
        </p:txBody>
      </p:sp>
      <p:sp>
        <p:nvSpPr>
          <p:cNvPr id="6" name="TextBox 5">
            <a:extLst>
              <a:ext uri="{FF2B5EF4-FFF2-40B4-BE49-F238E27FC236}">
                <a16:creationId xmlns:a16="http://schemas.microsoft.com/office/drawing/2014/main" id="{40CFCA21-BF0C-4218-BEDE-2F4D409D18C4}"/>
              </a:ext>
            </a:extLst>
          </p:cNvPr>
          <p:cNvSpPr txBox="1"/>
          <p:nvPr/>
        </p:nvSpPr>
        <p:spPr>
          <a:xfrm>
            <a:off x="818146" y="5289731"/>
            <a:ext cx="535164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Calibri"/>
              </a:rPr>
              <a:t>tenncare.ici.umn.edu</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p:cNvSpPr/>
          <p:nvPr/>
        </p:nvSpPr>
        <p:spPr>
          <a:xfrm>
            <a:off x="6660837" y="4832531"/>
            <a:ext cx="5504156" cy="114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solidFill>
                <a:latin typeface="Arial"/>
                <a:cs typeface="Arial"/>
              </a:rPr>
              <a:t>Add presenter’s name and affiliation</a:t>
            </a:r>
          </a:p>
        </p:txBody>
      </p:sp>
    </p:spTree>
    <p:extLst>
      <p:ext uri="{BB962C8B-B14F-4D97-AF65-F5344CB8AC3E}">
        <p14:creationId xmlns:p14="http://schemas.microsoft.com/office/powerpoint/2010/main" val="1701135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07E98-6D17-EF47-839D-B0F85C08CB9A}"/>
              </a:ext>
            </a:extLst>
          </p:cNvPr>
          <p:cNvSpPr>
            <a:spLocks noGrp="1"/>
          </p:cNvSpPr>
          <p:nvPr>
            <p:ph type="title"/>
          </p:nvPr>
        </p:nvSpPr>
        <p:spPr/>
        <p:txBody>
          <a:bodyPr/>
          <a:lstStyle/>
          <a:p>
            <a:r>
              <a:rPr lang="en-US" dirty="0"/>
              <a:t>Organizational Characteristics - West</a:t>
            </a:r>
          </a:p>
        </p:txBody>
      </p:sp>
      <p:pic>
        <p:nvPicPr>
          <p:cNvPr id="5" name="Content Placeholder 4">
            <a:extLst>
              <a:ext uri="{FF2B5EF4-FFF2-40B4-BE49-F238E27FC236}">
                <a16:creationId xmlns:a16="http://schemas.microsoft.com/office/drawing/2014/main" id="{D604E335-03CE-D44B-9402-90BCAA431D3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1575" y="1658965"/>
            <a:ext cx="9929006" cy="4722785"/>
          </a:xfrm>
        </p:spPr>
      </p:pic>
    </p:spTree>
    <p:extLst>
      <p:ext uri="{BB962C8B-B14F-4D97-AF65-F5344CB8AC3E}">
        <p14:creationId xmlns:p14="http://schemas.microsoft.com/office/powerpoint/2010/main" val="1270911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Support Professionals</a:t>
            </a:r>
          </a:p>
        </p:txBody>
      </p:sp>
      <p:sp>
        <p:nvSpPr>
          <p:cNvPr id="3" name="Text Placeholder 2"/>
          <p:cNvSpPr>
            <a:spLocks noGrp="1"/>
          </p:cNvSpPr>
          <p:nvPr>
            <p:ph type="body" idx="1"/>
          </p:nvPr>
        </p:nvSpPr>
        <p:spPr/>
        <p:txBody>
          <a:bodyPr/>
          <a:lstStyle/>
          <a:p>
            <a:r>
              <a:rPr lang="en-US" dirty="0"/>
              <a:t>Employment</a:t>
            </a:r>
          </a:p>
        </p:txBody>
      </p:sp>
    </p:spTree>
    <p:extLst>
      <p:ext uri="{BB962C8B-B14F-4D97-AF65-F5344CB8AC3E}">
        <p14:creationId xmlns:p14="http://schemas.microsoft.com/office/powerpoint/2010/main" val="598140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2">
            <a:extLst>
              <a:ext uri="{FF2B5EF4-FFF2-40B4-BE49-F238E27FC236}">
                <a16:creationId xmlns:a16="http://schemas.microsoft.com/office/drawing/2014/main" id="{2FB583F0-2463-5947-A393-4F43691854F5}"/>
              </a:ext>
            </a:extLst>
          </p:cNvPr>
          <p:cNvGraphicFramePr>
            <a:graphicFrameLocks noGrp="1"/>
          </p:cNvGraphicFramePr>
          <p:nvPr>
            <p:ph idx="1"/>
            <p:extLst>
              <p:ext uri="{D42A27DB-BD31-4B8C-83A1-F6EECF244321}">
                <p14:modId xmlns:p14="http://schemas.microsoft.com/office/powerpoint/2010/main" val="104734196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2355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625" y="355600"/>
            <a:ext cx="10515600" cy="1325563"/>
          </a:xfrm>
        </p:spPr>
        <p:txBody>
          <a:bodyPr/>
          <a:lstStyle/>
          <a:p>
            <a:endParaRPr lang="en-US" dirty="0"/>
          </a:p>
        </p:txBody>
      </p:sp>
      <p:graphicFrame>
        <p:nvGraphicFramePr>
          <p:cNvPr id="5" name="Content Placeholder 2">
            <a:extLst>
              <a:ext uri="{FF2B5EF4-FFF2-40B4-BE49-F238E27FC236}">
                <a16:creationId xmlns:a16="http://schemas.microsoft.com/office/drawing/2014/main" id="{2FB583F0-2463-5947-A393-4F43691854F5}"/>
              </a:ext>
            </a:extLst>
          </p:cNvPr>
          <p:cNvGraphicFramePr>
            <a:graphicFrameLocks noGrp="1"/>
          </p:cNvGraphicFramePr>
          <p:nvPr>
            <p:ph idx="1"/>
            <p:extLst>
              <p:ext uri="{D42A27DB-BD31-4B8C-83A1-F6EECF244321}">
                <p14:modId xmlns:p14="http://schemas.microsoft.com/office/powerpoint/2010/main" val="52225061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6361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A8D703-4177-9642-B6DC-FBDE7947A396}"/>
              </a:ext>
            </a:extLst>
          </p:cNvPr>
          <p:cNvSpPr txBox="1">
            <a:spLocks/>
          </p:cNvSpPr>
          <p:nvPr/>
        </p:nvSpPr>
        <p:spPr>
          <a:xfrm>
            <a:off x="378261" y="388008"/>
            <a:ext cx="10515600" cy="7326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DSPs Employed - State</a:t>
            </a:r>
          </a:p>
        </p:txBody>
      </p:sp>
      <p:pic>
        <p:nvPicPr>
          <p:cNvPr id="6" name="Picture 5">
            <a:extLst>
              <a:ext uri="{FF2B5EF4-FFF2-40B4-BE49-F238E27FC236}">
                <a16:creationId xmlns:a16="http://schemas.microsoft.com/office/drawing/2014/main" id="{32798CCF-01E9-3C45-921E-E37C78CA7E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866" y="1579759"/>
            <a:ext cx="11021075" cy="3870356"/>
          </a:xfrm>
          <a:prstGeom prst="rect">
            <a:avLst/>
          </a:prstGeom>
        </p:spPr>
      </p:pic>
      <p:sp>
        <p:nvSpPr>
          <p:cNvPr id="3" name="Rectangle 2"/>
          <p:cNvSpPr/>
          <p:nvPr/>
        </p:nvSpPr>
        <p:spPr>
          <a:xfrm>
            <a:off x="604866" y="2497873"/>
            <a:ext cx="829924" cy="72111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1532634" y="2497873"/>
            <a:ext cx="1226607" cy="72111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4313266" y="2497873"/>
            <a:ext cx="829924" cy="72111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10893861" y="2497873"/>
            <a:ext cx="829924" cy="72111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00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250" fill="hold"/>
                                        <p:tgtEl>
                                          <p:spTgt spid="13"/>
                                        </p:tgtEl>
                                        <p:attrNameLst>
                                          <p:attrName>ppt_x</p:attrName>
                                        </p:attrNameLst>
                                      </p:cBhvr>
                                      <p:tavLst>
                                        <p:tav tm="0">
                                          <p:val>
                                            <p:strVal val="#ppt_x"/>
                                          </p:val>
                                        </p:tav>
                                        <p:tav tm="100000">
                                          <p:val>
                                            <p:strVal val="#ppt_x"/>
                                          </p:val>
                                        </p:tav>
                                      </p:tavLst>
                                    </p:anim>
                                    <p:anim calcmode="lin" valueType="num">
                                      <p:cBhvr additive="base">
                                        <p:cTn id="14" dur="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50" fill="hold"/>
                                        <p:tgtEl>
                                          <p:spTgt spid="14"/>
                                        </p:tgtEl>
                                        <p:attrNameLst>
                                          <p:attrName>ppt_x</p:attrName>
                                        </p:attrNameLst>
                                      </p:cBhvr>
                                      <p:tavLst>
                                        <p:tav tm="0">
                                          <p:val>
                                            <p:strVal val="#ppt_x"/>
                                          </p:val>
                                        </p:tav>
                                        <p:tav tm="100000">
                                          <p:val>
                                            <p:strVal val="#ppt_x"/>
                                          </p:val>
                                        </p:tav>
                                      </p:tavLst>
                                    </p:anim>
                                    <p:anim calcmode="lin" valueType="num">
                                      <p:cBhvr additive="base">
                                        <p:cTn id="20" dur="2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250" fill="hold"/>
                                        <p:tgtEl>
                                          <p:spTgt spid="15"/>
                                        </p:tgtEl>
                                        <p:attrNameLst>
                                          <p:attrName>ppt_x</p:attrName>
                                        </p:attrNameLst>
                                      </p:cBhvr>
                                      <p:tavLst>
                                        <p:tav tm="0">
                                          <p:val>
                                            <p:strVal val="#ppt_x"/>
                                          </p:val>
                                        </p:tav>
                                        <p:tav tm="100000">
                                          <p:val>
                                            <p:strVal val="#ppt_x"/>
                                          </p:val>
                                        </p:tav>
                                      </p:tavLst>
                                    </p:anim>
                                    <p:anim calcmode="lin" valueType="num">
                                      <p:cBhvr additive="base">
                                        <p:cTn id="26" dur="2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A8D703-4177-9642-B6DC-FBDE7947A396}"/>
              </a:ext>
            </a:extLst>
          </p:cNvPr>
          <p:cNvSpPr txBox="1">
            <a:spLocks/>
          </p:cNvSpPr>
          <p:nvPr/>
        </p:nvSpPr>
        <p:spPr>
          <a:xfrm>
            <a:off x="398909" y="331260"/>
            <a:ext cx="10515600" cy="7326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DSPs Employed - East</a:t>
            </a:r>
          </a:p>
        </p:txBody>
      </p:sp>
      <p:pic>
        <p:nvPicPr>
          <p:cNvPr id="3" name="Picture 2">
            <a:extLst>
              <a:ext uri="{FF2B5EF4-FFF2-40B4-BE49-F238E27FC236}">
                <a16:creationId xmlns:a16="http://schemas.microsoft.com/office/drawing/2014/main" id="{C2060A95-063F-9043-9297-28B00C6B5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37" y="1514445"/>
            <a:ext cx="11021075" cy="3870356"/>
          </a:xfrm>
          <a:prstGeom prst="rect">
            <a:avLst/>
          </a:prstGeom>
        </p:spPr>
      </p:pic>
      <p:sp>
        <p:nvSpPr>
          <p:cNvPr id="10" name="Rectangle 9"/>
          <p:cNvSpPr/>
          <p:nvPr/>
        </p:nvSpPr>
        <p:spPr>
          <a:xfrm>
            <a:off x="529915" y="2415427"/>
            <a:ext cx="829924" cy="72111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359838" y="2415427"/>
            <a:ext cx="1233459" cy="72111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2690018" y="2415427"/>
            <a:ext cx="885135" cy="72111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10914509" y="2415427"/>
            <a:ext cx="829924" cy="72111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59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 fill="hold"/>
                                        <p:tgtEl>
                                          <p:spTgt spid="10"/>
                                        </p:tgtEl>
                                        <p:attrNameLst>
                                          <p:attrName>ppt_x</p:attrName>
                                        </p:attrNameLst>
                                      </p:cBhvr>
                                      <p:tavLst>
                                        <p:tav tm="0">
                                          <p:val>
                                            <p:strVal val="#ppt_x"/>
                                          </p:val>
                                        </p:tav>
                                        <p:tav tm="100000">
                                          <p:val>
                                            <p:strVal val="#ppt_x"/>
                                          </p:val>
                                        </p:tav>
                                      </p:tavLst>
                                    </p:anim>
                                    <p:anim calcmode="lin" valueType="num">
                                      <p:cBhvr additive="base">
                                        <p:cTn id="8"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50" fill="hold"/>
                                        <p:tgtEl>
                                          <p:spTgt spid="11"/>
                                        </p:tgtEl>
                                        <p:attrNameLst>
                                          <p:attrName>ppt_x</p:attrName>
                                        </p:attrNameLst>
                                      </p:cBhvr>
                                      <p:tavLst>
                                        <p:tav tm="0">
                                          <p:val>
                                            <p:strVal val="#ppt_x"/>
                                          </p:val>
                                        </p:tav>
                                        <p:tav tm="100000">
                                          <p:val>
                                            <p:strVal val="#ppt_x"/>
                                          </p:val>
                                        </p:tav>
                                      </p:tavLst>
                                    </p:anim>
                                    <p:anim calcmode="lin" valueType="num">
                                      <p:cBhvr additive="base">
                                        <p:cTn id="14"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50" fill="hold"/>
                                        <p:tgtEl>
                                          <p:spTgt spid="12"/>
                                        </p:tgtEl>
                                        <p:attrNameLst>
                                          <p:attrName>ppt_x</p:attrName>
                                        </p:attrNameLst>
                                      </p:cBhvr>
                                      <p:tavLst>
                                        <p:tav tm="0">
                                          <p:val>
                                            <p:strVal val="#ppt_x"/>
                                          </p:val>
                                        </p:tav>
                                        <p:tav tm="100000">
                                          <p:val>
                                            <p:strVal val="#ppt_x"/>
                                          </p:val>
                                        </p:tav>
                                      </p:tavLst>
                                    </p:anim>
                                    <p:anim calcmode="lin" valueType="num">
                                      <p:cBhvr additive="base">
                                        <p:cTn id="20"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250" fill="hold"/>
                                        <p:tgtEl>
                                          <p:spTgt spid="13"/>
                                        </p:tgtEl>
                                        <p:attrNameLst>
                                          <p:attrName>ppt_x</p:attrName>
                                        </p:attrNameLst>
                                      </p:cBhvr>
                                      <p:tavLst>
                                        <p:tav tm="0">
                                          <p:val>
                                            <p:strVal val="#ppt_x"/>
                                          </p:val>
                                        </p:tav>
                                        <p:tav tm="100000">
                                          <p:val>
                                            <p:strVal val="#ppt_x"/>
                                          </p:val>
                                        </p:tav>
                                      </p:tavLst>
                                    </p:anim>
                                    <p:anim calcmode="lin" valueType="num">
                                      <p:cBhvr additive="base">
                                        <p:cTn id="26" dur="2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EBB694-A2C4-6443-8C09-EB1CF464A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81" y="1630393"/>
            <a:ext cx="11151704" cy="3801717"/>
          </a:xfrm>
          <a:prstGeom prst="rect">
            <a:avLst/>
          </a:prstGeom>
        </p:spPr>
      </p:pic>
      <p:sp>
        <p:nvSpPr>
          <p:cNvPr id="10" name="Rectangle 9"/>
          <p:cNvSpPr/>
          <p:nvPr/>
        </p:nvSpPr>
        <p:spPr>
          <a:xfrm>
            <a:off x="430696" y="2527853"/>
            <a:ext cx="829924" cy="72111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311799" y="2527853"/>
            <a:ext cx="1176568" cy="72111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2569526" y="2527853"/>
            <a:ext cx="893202" cy="72111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10634001" y="2527853"/>
            <a:ext cx="829924" cy="72111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itle 13"/>
          <p:cNvSpPr>
            <a:spLocks noGrp="1"/>
          </p:cNvSpPr>
          <p:nvPr>
            <p:ph type="title"/>
          </p:nvPr>
        </p:nvSpPr>
        <p:spPr>
          <a:xfrm>
            <a:off x="838200" y="365125"/>
            <a:ext cx="10515600" cy="826593"/>
          </a:xfrm>
        </p:spPr>
        <p:txBody>
          <a:bodyPr/>
          <a:lstStyle/>
          <a:p>
            <a:r>
              <a:rPr lang="en-US"/>
              <a:t>DSPs Employed - Middle</a:t>
            </a:r>
          </a:p>
        </p:txBody>
      </p:sp>
    </p:spTree>
    <p:extLst>
      <p:ext uri="{BB962C8B-B14F-4D97-AF65-F5344CB8AC3E}">
        <p14:creationId xmlns:p14="http://schemas.microsoft.com/office/powerpoint/2010/main" val="352975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 fill="hold"/>
                                        <p:tgtEl>
                                          <p:spTgt spid="10"/>
                                        </p:tgtEl>
                                        <p:attrNameLst>
                                          <p:attrName>ppt_x</p:attrName>
                                        </p:attrNameLst>
                                      </p:cBhvr>
                                      <p:tavLst>
                                        <p:tav tm="0">
                                          <p:val>
                                            <p:strVal val="#ppt_x"/>
                                          </p:val>
                                        </p:tav>
                                        <p:tav tm="100000">
                                          <p:val>
                                            <p:strVal val="#ppt_x"/>
                                          </p:val>
                                        </p:tav>
                                      </p:tavLst>
                                    </p:anim>
                                    <p:anim calcmode="lin" valueType="num">
                                      <p:cBhvr additive="base">
                                        <p:cTn id="8"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50" fill="hold"/>
                                        <p:tgtEl>
                                          <p:spTgt spid="11"/>
                                        </p:tgtEl>
                                        <p:attrNameLst>
                                          <p:attrName>ppt_x</p:attrName>
                                        </p:attrNameLst>
                                      </p:cBhvr>
                                      <p:tavLst>
                                        <p:tav tm="0">
                                          <p:val>
                                            <p:strVal val="#ppt_x"/>
                                          </p:val>
                                        </p:tav>
                                        <p:tav tm="100000">
                                          <p:val>
                                            <p:strVal val="#ppt_x"/>
                                          </p:val>
                                        </p:tav>
                                      </p:tavLst>
                                    </p:anim>
                                    <p:anim calcmode="lin" valueType="num">
                                      <p:cBhvr additive="base">
                                        <p:cTn id="14"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50" fill="hold"/>
                                        <p:tgtEl>
                                          <p:spTgt spid="12"/>
                                        </p:tgtEl>
                                        <p:attrNameLst>
                                          <p:attrName>ppt_x</p:attrName>
                                        </p:attrNameLst>
                                      </p:cBhvr>
                                      <p:tavLst>
                                        <p:tav tm="0">
                                          <p:val>
                                            <p:strVal val="#ppt_x"/>
                                          </p:val>
                                        </p:tav>
                                        <p:tav tm="100000">
                                          <p:val>
                                            <p:strVal val="#ppt_x"/>
                                          </p:val>
                                        </p:tav>
                                      </p:tavLst>
                                    </p:anim>
                                    <p:anim calcmode="lin" valueType="num">
                                      <p:cBhvr additive="base">
                                        <p:cTn id="20"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250" fill="hold"/>
                                        <p:tgtEl>
                                          <p:spTgt spid="13"/>
                                        </p:tgtEl>
                                        <p:attrNameLst>
                                          <p:attrName>ppt_x</p:attrName>
                                        </p:attrNameLst>
                                      </p:cBhvr>
                                      <p:tavLst>
                                        <p:tav tm="0">
                                          <p:val>
                                            <p:strVal val="#ppt_x"/>
                                          </p:val>
                                        </p:tav>
                                        <p:tav tm="100000">
                                          <p:val>
                                            <p:strVal val="#ppt_x"/>
                                          </p:val>
                                        </p:tav>
                                      </p:tavLst>
                                    </p:anim>
                                    <p:anim calcmode="lin" valueType="num">
                                      <p:cBhvr additive="base">
                                        <p:cTn id="26" dur="2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B9F975-A4CF-934F-B25B-40836EDE8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696" y="1741714"/>
            <a:ext cx="11055858" cy="3882571"/>
          </a:xfrm>
          <a:prstGeom prst="rect">
            <a:avLst/>
          </a:prstGeom>
        </p:spPr>
      </p:pic>
      <p:sp>
        <p:nvSpPr>
          <p:cNvPr id="10" name="Rectangle 9"/>
          <p:cNvSpPr/>
          <p:nvPr/>
        </p:nvSpPr>
        <p:spPr>
          <a:xfrm>
            <a:off x="588092" y="2647775"/>
            <a:ext cx="829924" cy="72111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512485" y="2647775"/>
            <a:ext cx="1238210" cy="72111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4480538" y="2647775"/>
            <a:ext cx="829924" cy="72111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10737554" y="2647775"/>
            <a:ext cx="829924" cy="72111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a:xfrm>
            <a:off x="838200" y="365126"/>
            <a:ext cx="10515600" cy="998980"/>
          </a:xfrm>
        </p:spPr>
        <p:txBody>
          <a:bodyPr/>
          <a:lstStyle/>
          <a:p>
            <a:r>
              <a:rPr lang="en-US"/>
              <a:t>DSPs Employed - West</a:t>
            </a:r>
          </a:p>
        </p:txBody>
      </p:sp>
    </p:spTree>
    <p:extLst>
      <p:ext uri="{BB962C8B-B14F-4D97-AF65-F5344CB8AC3E}">
        <p14:creationId xmlns:p14="http://schemas.microsoft.com/office/powerpoint/2010/main" val="135948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 fill="hold"/>
                                        <p:tgtEl>
                                          <p:spTgt spid="10"/>
                                        </p:tgtEl>
                                        <p:attrNameLst>
                                          <p:attrName>ppt_x</p:attrName>
                                        </p:attrNameLst>
                                      </p:cBhvr>
                                      <p:tavLst>
                                        <p:tav tm="0">
                                          <p:val>
                                            <p:strVal val="#ppt_x"/>
                                          </p:val>
                                        </p:tav>
                                        <p:tav tm="100000">
                                          <p:val>
                                            <p:strVal val="#ppt_x"/>
                                          </p:val>
                                        </p:tav>
                                      </p:tavLst>
                                    </p:anim>
                                    <p:anim calcmode="lin" valueType="num">
                                      <p:cBhvr additive="base">
                                        <p:cTn id="8"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50" fill="hold"/>
                                        <p:tgtEl>
                                          <p:spTgt spid="11"/>
                                        </p:tgtEl>
                                        <p:attrNameLst>
                                          <p:attrName>ppt_x</p:attrName>
                                        </p:attrNameLst>
                                      </p:cBhvr>
                                      <p:tavLst>
                                        <p:tav tm="0">
                                          <p:val>
                                            <p:strVal val="#ppt_x"/>
                                          </p:val>
                                        </p:tav>
                                        <p:tav tm="100000">
                                          <p:val>
                                            <p:strVal val="#ppt_x"/>
                                          </p:val>
                                        </p:tav>
                                      </p:tavLst>
                                    </p:anim>
                                    <p:anim calcmode="lin" valueType="num">
                                      <p:cBhvr additive="base">
                                        <p:cTn id="14"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50" fill="hold"/>
                                        <p:tgtEl>
                                          <p:spTgt spid="12"/>
                                        </p:tgtEl>
                                        <p:attrNameLst>
                                          <p:attrName>ppt_x</p:attrName>
                                        </p:attrNameLst>
                                      </p:cBhvr>
                                      <p:tavLst>
                                        <p:tav tm="0">
                                          <p:val>
                                            <p:strVal val="#ppt_x"/>
                                          </p:val>
                                        </p:tav>
                                        <p:tav tm="100000">
                                          <p:val>
                                            <p:strVal val="#ppt_x"/>
                                          </p:val>
                                        </p:tav>
                                      </p:tavLst>
                                    </p:anim>
                                    <p:anim calcmode="lin" valueType="num">
                                      <p:cBhvr additive="base">
                                        <p:cTn id="20"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250" fill="hold"/>
                                        <p:tgtEl>
                                          <p:spTgt spid="13"/>
                                        </p:tgtEl>
                                        <p:attrNameLst>
                                          <p:attrName>ppt_x</p:attrName>
                                        </p:attrNameLst>
                                      </p:cBhvr>
                                      <p:tavLst>
                                        <p:tav tm="0">
                                          <p:val>
                                            <p:strVal val="#ppt_x"/>
                                          </p:val>
                                        </p:tav>
                                        <p:tav tm="100000">
                                          <p:val>
                                            <p:strVal val="#ppt_x"/>
                                          </p:val>
                                        </p:tav>
                                      </p:tavLst>
                                    </p:anim>
                                    <p:anim calcmode="lin" valueType="num">
                                      <p:cBhvr additive="base">
                                        <p:cTn id="26" dur="2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F6586C4-FBC0-C249-A5AF-82AF7B09AB4B}"/>
              </a:ext>
            </a:extLst>
          </p:cNvPr>
          <p:cNvSpPr txBox="1"/>
          <p:nvPr/>
        </p:nvSpPr>
        <p:spPr>
          <a:xfrm>
            <a:off x="6197602" y="6153454"/>
            <a:ext cx="4279899" cy="461665"/>
          </a:xfrm>
          <a:prstGeom prst="rect">
            <a:avLst/>
          </a:prstGeom>
          <a:noFill/>
        </p:spPr>
        <p:txBody>
          <a:bodyPr wrap="square" rtlCol="0">
            <a:spAutoFit/>
          </a:bodyPr>
          <a:lstStyle/>
          <a:p>
            <a:r>
              <a:rPr lang="en-US" sz="1200" dirty="0">
                <a:solidFill>
                  <a:prstClr val="black"/>
                </a:solidFill>
                <a:latin typeface="Calibri"/>
              </a:rPr>
              <a:t> </a:t>
            </a:r>
          </a:p>
          <a:p>
            <a:r>
              <a:rPr lang="en-US" sz="1200" dirty="0">
                <a:solidFill>
                  <a:prstClr val="black"/>
                </a:solidFill>
                <a:latin typeface="Calibri"/>
                <a:hlinkClick r:id="rId3"/>
              </a:rPr>
              <a:t>PHI. “Workforce Data Center.” Last modified December 17, 2018</a:t>
            </a:r>
            <a:r>
              <a:rPr lang="en-US" sz="1200" dirty="0">
                <a:solidFill>
                  <a:prstClr val="black"/>
                </a:solidFill>
                <a:latin typeface="Calibri"/>
              </a:rPr>
              <a:t>.</a:t>
            </a:r>
          </a:p>
        </p:txBody>
      </p:sp>
      <p:sp>
        <p:nvSpPr>
          <p:cNvPr id="2" name="Title 1">
            <a:extLst>
              <a:ext uri="{FF2B5EF4-FFF2-40B4-BE49-F238E27FC236}">
                <a16:creationId xmlns:a16="http://schemas.microsoft.com/office/drawing/2014/main" id="{4B87F215-7291-6142-BD5C-4CBEC2E7B25F}"/>
              </a:ext>
            </a:extLst>
          </p:cNvPr>
          <p:cNvSpPr>
            <a:spLocks noGrp="1"/>
          </p:cNvSpPr>
          <p:nvPr>
            <p:ph type="title"/>
          </p:nvPr>
        </p:nvSpPr>
        <p:spPr/>
        <p:txBody>
          <a:bodyPr>
            <a:normAutofit/>
          </a:bodyPr>
          <a:lstStyle/>
          <a:p>
            <a:r>
              <a:rPr lang="en-US" dirty="0"/>
              <a:t>Projected Growth of Workforce </a:t>
            </a:r>
            <a:br>
              <a:rPr lang="en-US" dirty="0"/>
            </a:br>
            <a:r>
              <a:rPr lang="en-US" dirty="0"/>
              <a:t>2016-2026 (BLS)</a:t>
            </a:r>
          </a:p>
        </p:txBody>
      </p:sp>
      <p:graphicFrame>
        <p:nvGraphicFramePr>
          <p:cNvPr id="13" name="Content Placeholder 6">
            <a:extLst>
              <a:ext uri="{FF2B5EF4-FFF2-40B4-BE49-F238E27FC236}">
                <a16:creationId xmlns:a16="http://schemas.microsoft.com/office/drawing/2014/main" id="{4E67B3E8-613B-0D45-853F-8552D4A6722A}"/>
              </a:ext>
            </a:extLst>
          </p:cNvPr>
          <p:cNvGraphicFramePr>
            <a:graphicFrameLocks/>
          </p:cNvGraphicFramePr>
          <p:nvPr>
            <p:extLst>
              <p:ext uri="{D42A27DB-BD31-4B8C-83A1-F6EECF244321}">
                <p14:modId xmlns:p14="http://schemas.microsoft.com/office/powerpoint/2010/main" val="1174353675"/>
              </p:ext>
            </p:extLst>
          </p:nvPr>
        </p:nvGraphicFramePr>
        <p:xfrm>
          <a:off x="1352550" y="1752601"/>
          <a:ext cx="8286750" cy="4495800"/>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13">
            <a:extLst>
              <a:ext uri="{FF2B5EF4-FFF2-40B4-BE49-F238E27FC236}">
                <a16:creationId xmlns:a16="http://schemas.microsoft.com/office/drawing/2014/main" id="{5C77AD84-82E4-7848-9863-F5749FC804C4}"/>
              </a:ext>
            </a:extLst>
          </p:cNvPr>
          <p:cNvSpPr/>
          <p:nvPr/>
        </p:nvSpPr>
        <p:spPr>
          <a:xfrm>
            <a:off x="8732907" y="2547857"/>
            <a:ext cx="2107918" cy="646331"/>
          </a:xfrm>
          <a:prstGeom prst="rect">
            <a:avLst/>
          </a:prstGeom>
        </p:spPr>
        <p:txBody>
          <a:bodyPr wrap="square">
            <a:spAutoFit/>
          </a:bodyPr>
          <a:lstStyle/>
          <a:p>
            <a:r>
              <a:rPr lang="en-US" b="1" dirty="0">
                <a:solidFill>
                  <a:srgbClr val="00B1AB"/>
                </a:solidFill>
              </a:rPr>
              <a:t>Percent change from 2016-2026</a:t>
            </a:r>
          </a:p>
        </p:txBody>
      </p:sp>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0039" y="606559"/>
            <a:ext cx="2518538" cy="6798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47904706"/>
      </p:ext>
    </p:extLst>
  </p:cSld>
  <p:clrMapOvr>
    <a:masterClrMapping/>
  </p:clrMapOvr>
  <mc:AlternateContent xmlns:mc="http://schemas.openxmlformats.org/markup-compatibility/2006" xmlns:p14="http://schemas.microsoft.com/office/powerpoint/2010/main">
    <mc:Choice Requires="p14">
      <p:transition p14:dur="10" advClick="0" advTm="30000"/>
    </mc:Choice>
    <mc:Fallback xmlns="">
      <p:transition advClick="0" advTm="3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99072" y="0"/>
            <a:ext cx="6890400" cy="6858000"/>
          </a:xfrm>
          <a:prstGeom prst="rect">
            <a:avLst/>
          </a:prstGeom>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5834" y="474583"/>
            <a:ext cx="2518538" cy="6798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08088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49" y="3473407"/>
            <a:ext cx="10515600" cy="2852737"/>
          </a:xfrm>
        </p:spPr>
        <p:txBody>
          <a:bodyPr>
            <a:normAutofit fontScale="90000"/>
          </a:bodyPr>
          <a:lstStyle/>
          <a:p>
            <a:r>
              <a:rPr lang="en-US" dirty="0"/>
              <a:t>Welcome to Session 2: Understanding Your Data: Overview of Survey Results Profile and Interpreting Data</a:t>
            </a:r>
          </a:p>
        </p:txBody>
      </p:sp>
      <p:grpSp>
        <p:nvGrpSpPr>
          <p:cNvPr id="4" name="Group 3"/>
          <p:cNvGrpSpPr/>
          <p:nvPr/>
        </p:nvGrpSpPr>
        <p:grpSpPr>
          <a:xfrm>
            <a:off x="831849" y="487363"/>
            <a:ext cx="10099855" cy="2471737"/>
            <a:chOff x="-36513" y="385763"/>
            <a:chExt cx="12726988" cy="3114675"/>
          </a:xfrm>
        </p:grpSpPr>
        <p:sp>
          <p:nvSpPr>
            <p:cNvPr id="6" name="Freeform 3"/>
            <p:cNvSpPr>
              <a:spLocks noChangeArrowheads="1"/>
            </p:cNvSpPr>
            <p:nvPr/>
          </p:nvSpPr>
          <p:spPr bwMode="auto">
            <a:xfrm>
              <a:off x="-36513" y="385763"/>
              <a:ext cx="12726988" cy="3114675"/>
            </a:xfrm>
            <a:custGeom>
              <a:avLst/>
              <a:gdLst>
                <a:gd name="T0" fmla="*/ 10372 w 35354"/>
                <a:gd name="T1" fmla="*/ 197 h 8652"/>
                <a:gd name="T2" fmla="*/ 15327 w 35354"/>
                <a:gd name="T3" fmla="*/ 229 h 8652"/>
                <a:gd name="T4" fmla="*/ 17650 w 35354"/>
                <a:gd name="T5" fmla="*/ 347 h 8652"/>
                <a:gd name="T6" fmla="*/ 21532 w 35354"/>
                <a:gd name="T7" fmla="*/ 374 h 8652"/>
                <a:gd name="T8" fmla="*/ 27167 w 35354"/>
                <a:gd name="T9" fmla="*/ 382 h 8652"/>
                <a:gd name="T10" fmla="*/ 31294 w 35354"/>
                <a:gd name="T11" fmla="*/ 292 h 8652"/>
                <a:gd name="T12" fmla="*/ 34247 w 35354"/>
                <a:gd name="T13" fmla="*/ 66 h 8652"/>
                <a:gd name="T14" fmla="*/ 35315 w 35354"/>
                <a:gd name="T15" fmla="*/ 147 h 8652"/>
                <a:gd name="T16" fmla="*/ 35088 w 35354"/>
                <a:gd name="T17" fmla="*/ 1062 h 8652"/>
                <a:gd name="T18" fmla="*/ 35066 w 35354"/>
                <a:gd name="T19" fmla="*/ 1529 h 8652"/>
                <a:gd name="T20" fmla="*/ 34375 w 35354"/>
                <a:gd name="T21" fmla="*/ 1710 h 8652"/>
                <a:gd name="T22" fmla="*/ 33477 w 35354"/>
                <a:gd name="T23" fmla="*/ 2764 h 8652"/>
                <a:gd name="T24" fmla="*/ 33039 w 35354"/>
                <a:gd name="T25" fmla="*/ 2600 h 8652"/>
                <a:gd name="T26" fmla="*/ 32299 w 35354"/>
                <a:gd name="T27" fmla="*/ 3018 h 8652"/>
                <a:gd name="T28" fmla="*/ 31589 w 35354"/>
                <a:gd name="T29" fmla="*/ 3529 h 8652"/>
                <a:gd name="T30" fmla="*/ 31444 w 35354"/>
                <a:gd name="T31" fmla="*/ 3064 h 8652"/>
                <a:gd name="T32" fmla="*/ 30890 w 35354"/>
                <a:gd name="T33" fmla="*/ 3411 h 8652"/>
                <a:gd name="T34" fmla="*/ 30592 w 35354"/>
                <a:gd name="T35" fmla="*/ 3687 h 8652"/>
                <a:gd name="T36" fmla="*/ 30349 w 35354"/>
                <a:gd name="T37" fmla="*/ 4064 h 8652"/>
                <a:gd name="T38" fmla="*/ 29942 w 35354"/>
                <a:gd name="T39" fmla="*/ 4511 h 8652"/>
                <a:gd name="T40" fmla="*/ 29109 w 35354"/>
                <a:gd name="T41" fmla="*/ 4792 h 8652"/>
                <a:gd name="T42" fmla="*/ 28694 w 35354"/>
                <a:gd name="T43" fmla="*/ 5139 h 8652"/>
                <a:gd name="T44" fmla="*/ 27910 w 35354"/>
                <a:gd name="T45" fmla="*/ 5639 h 8652"/>
                <a:gd name="T46" fmla="*/ 27396 w 35354"/>
                <a:gd name="T47" fmla="*/ 5639 h 8652"/>
                <a:gd name="T48" fmla="*/ 26443 w 35354"/>
                <a:gd name="T49" fmla="*/ 5923 h 8652"/>
                <a:gd name="T50" fmla="*/ 25970 w 35354"/>
                <a:gd name="T51" fmla="*/ 6540 h 8652"/>
                <a:gd name="T52" fmla="*/ 25795 w 35354"/>
                <a:gd name="T53" fmla="*/ 7122 h 8652"/>
                <a:gd name="T54" fmla="*/ 25036 w 35354"/>
                <a:gd name="T55" fmla="*/ 7204 h 8652"/>
                <a:gd name="T56" fmla="*/ 24566 w 35354"/>
                <a:gd name="T57" fmla="*/ 8580 h 8652"/>
                <a:gd name="T58" fmla="*/ 20780 w 35354"/>
                <a:gd name="T59" fmla="*/ 8651 h 8652"/>
                <a:gd name="T60" fmla="*/ 14903 w 35354"/>
                <a:gd name="T61" fmla="*/ 8607 h 8652"/>
                <a:gd name="T62" fmla="*/ 8850 w 35354"/>
                <a:gd name="T63" fmla="*/ 8435 h 8652"/>
                <a:gd name="T64" fmla="*/ 4553 w 35354"/>
                <a:gd name="T65" fmla="*/ 8381 h 8652"/>
                <a:gd name="T66" fmla="*/ 22 w 35354"/>
                <a:gd name="T67" fmla="*/ 8165 h 8652"/>
                <a:gd name="T68" fmla="*/ 483 w 35354"/>
                <a:gd name="T69" fmla="*/ 7941 h 8652"/>
                <a:gd name="T70" fmla="*/ 858 w 35354"/>
                <a:gd name="T71" fmla="*/ 7264 h 8652"/>
                <a:gd name="T72" fmla="*/ 702 w 35354"/>
                <a:gd name="T73" fmla="*/ 6881 h 8652"/>
                <a:gd name="T74" fmla="*/ 961 w 35354"/>
                <a:gd name="T75" fmla="*/ 6379 h 8652"/>
                <a:gd name="T76" fmla="*/ 880 w 35354"/>
                <a:gd name="T77" fmla="*/ 6237 h 8652"/>
                <a:gd name="T78" fmla="*/ 907 w 35354"/>
                <a:gd name="T79" fmla="*/ 5805 h 8652"/>
                <a:gd name="T80" fmla="*/ 1221 w 35354"/>
                <a:gd name="T81" fmla="*/ 6037 h 8652"/>
                <a:gd name="T82" fmla="*/ 1620 w 35354"/>
                <a:gd name="T83" fmla="*/ 5423 h 8652"/>
                <a:gd name="T84" fmla="*/ 1661 w 35354"/>
                <a:gd name="T85" fmla="*/ 4858 h 8652"/>
                <a:gd name="T86" fmla="*/ 2122 w 35354"/>
                <a:gd name="T87" fmla="*/ 4391 h 8652"/>
                <a:gd name="T88" fmla="*/ 2669 w 35354"/>
                <a:gd name="T89" fmla="*/ 4099 h 8652"/>
                <a:gd name="T90" fmla="*/ 2887 w 35354"/>
                <a:gd name="T91" fmla="*/ 3761 h 8652"/>
                <a:gd name="T92" fmla="*/ 2630 w 35354"/>
                <a:gd name="T93" fmla="*/ 3187 h 8652"/>
                <a:gd name="T94" fmla="*/ 3078 w 35354"/>
                <a:gd name="T95" fmla="*/ 2649 h 8652"/>
                <a:gd name="T96" fmla="*/ 2742 w 35354"/>
                <a:gd name="T97" fmla="*/ 2007 h 8652"/>
                <a:gd name="T98" fmla="*/ 3420 w 35354"/>
                <a:gd name="T99" fmla="*/ 1950 h 8652"/>
                <a:gd name="T100" fmla="*/ 3384 w 35354"/>
                <a:gd name="T101" fmla="*/ 1524 h 8652"/>
                <a:gd name="T102" fmla="*/ 3455 w 35354"/>
                <a:gd name="T103" fmla="*/ 1019 h 8652"/>
                <a:gd name="T104" fmla="*/ 3652 w 35354"/>
                <a:gd name="T105" fmla="*/ 743 h 8652"/>
                <a:gd name="T106" fmla="*/ 3925 w 35354"/>
                <a:gd name="T107" fmla="*/ 800 h 8652"/>
                <a:gd name="T108" fmla="*/ 8774 w 35354"/>
                <a:gd name="T109" fmla="*/ 888 h 8652"/>
                <a:gd name="T110" fmla="*/ 9410 w 35354"/>
                <a:gd name="T111" fmla="*/ 199 h 8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354" h="8652">
                  <a:moveTo>
                    <a:pt x="9533" y="14"/>
                  </a:moveTo>
                  <a:cubicBezTo>
                    <a:pt x="9711" y="38"/>
                    <a:pt x="9891" y="63"/>
                    <a:pt x="10068" y="85"/>
                  </a:cubicBezTo>
                  <a:cubicBezTo>
                    <a:pt x="10145" y="96"/>
                    <a:pt x="10221" y="101"/>
                    <a:pt x="10298" y="106"/>
                  </a:cubicBezTo>
                  <a:cubicBezTo>
                    <a:pt x="10355" y="112"/>
                    <a:pt x="10391" y="134"/>
                    <a:pt x="10372" y="197"/>
                  </a:cubicBezTo>
                  <a:cubicBezTo>
                    <a:pt x="10355" y="257"/>
                    <a:pt x="10388" y="262"/>
                    <a:pt x="10437" y="262"/>
                  </a:cubicBezTo>
                  <a:cubicBezTo>
                    <a:pt x="10844" y="259"/>
                    <a:pt x="11248" y="257"/>
                    <a:pt x="11655" y="257"/>
                  </a:cubicBezTo>
                  <a:cubicBezTo>
                    <a:pt x="12366" y="257"/>
                    <a:pt x="13079" y="262"/>
                    <a:pt x="13789" y="259"/>
                  </a:cubicBezTo>
                  <a:cubicBezTo>
                    <a:pt x="14302" y="257"/>
                    <a:pt x="14813" y="240"/>
                    <a:pt x="15327" y="229"/>
                  </a:cubicBezTo>
                  <a:cubicBezTo>
                    <a:pt x="15381" y="229"/>
                    <a:pt x="15428" y="235"/>
                    <a:pt x="15471" y="276"/>
                  </a:cubicBezTo>
                  <a:cubicBezTo>
                    <a:pt x="15523" y="325"/>
                    <a:pt x="15586" y="276"/>
                    <a:pt x="15632" y="262"/>
                  </a:cubicBezTo>
                  <a:cubicBezTo>
                    <a:pt x="15712" y="240"/>
                    <a:pt x="15788" y="232"/>
                    <a:pt x="15867" y="235"/>
                  </a:cubicBezTo>
                  <a:cubicBezTo>
                    <a:pt x="16463" y="243"/>
                    <a:pt x="17056" y="314"/>
                    <a:pt x="17650" y="347"/>
                  </a:cubicBezTo>
                  <a:cubicBezTo>
                    <a:pt x="18032" y="369"/>
                    <a:pt x="18415" y="391"/>
                    <a:pt x="18797" y="391"/>
                  </a:cubicBezTo>
                  <a:cubicBezTo>
                    <a:pt x="18953" y="391"/>
                    <a:pt x="19111" y="396"/>
                    <a:pt x="19267" y="407"/>
                  </a:cubicBezTo>
                  <a:cubicBezTo>
                    <a:pt x="19732" y="437"/>
                    <a:pt x="20190" y="382"/>
                    <a:pt x="20652" y="355"/>
                  </a:cubicBezTo>
                  <a:cubicBezTo>
                    <a:pt x="20944" y="339"/>
                    <a:pt x="21239" y="350"/>
                    <a:pt x="21532" y="374"/>
                  </a:cubicBezTo>
                  <a:cubicBezTo>
                    <a:pt x="22785" y="483"/>
                    <a:pt x="24045" y="470"/>
                    <a:pt x="25301" y="467"/>
                  </a:cubicBezTo>
                  <a:cubicBezTo>
                    <a:pt x="25845" y="464"/>
                    <a:pt x="26386" y="470"/>
                    <a:pt x="26929" y="472"/>
                  </a:cubicBezTo>
                  <a:cubicBezTo>
                    <a:pt x="26995" y="472"/>
                    <a:pt x="27060" y="478"/>
                    <a:pt x="27096" y="404"/>
                  </a:cubicBezTo>
                  <a:cubicBezTo>
                    <a:pt x="27109" y="374"/>
                    <a:pt x="27142" y="382"/>
                    <a:pt x="27167" y="382"/>
                  </a:cubicBezTo>
                  <a:cubicBezTo>
                    <a:pt x="27576" y="388"/>
                    <a:pt x="27983" y="385"/>
                    <a:pt x="28393" y="363"/>
                  </a:cubicBezTo>
                  <a:cubicBezTo>
                    <a:pt x="28647" y="350"/>
                    <a:pt x="28901" y="371"/>
                    <a:pt x="29155" y="363"/>
                  </a:cubicBezTo>
                  <a:cubicBezTo>
                    <a:pt x="29644" y="347"/>
                    <a:pt x="30130" y="330"/>
                    <a:pt x="30619" y="314"/>
                  </a:cubicBezTo>
                  <a:cubicBezTo>
                    <a:pt x="30843" y="306"/>
                    <a:pt x="31070" y="303"/>
                    <a:pt x="31294" y="292"/>
                  </a:cubicBezTo>
                  <a:cubicBezTo>
                    <a:pt x="31838" y="270"/>
                    <a:pt x="32381" y="243"/>
                    <a:pt x="32925" y="221"/>
                  </a:cubicBezTo>
                  <a:cubicBezTo>
                    <a:pt x="33302" y="208"/>
                    <a:pt x="33676" y="197"/>
                    <a:pt x="34053" y="186"/>
                  </a:cubicBezTo>
                  <a:cubicBezTo>
                    <a:pt x="34097" y="186"/>
                    <a:pt x="34127" y="180"/>
                    <a:pt x="34138" y="131"/>
                  </a:cubicBezTo>
                  <a:cubicBezTo>
                    <a:pt x="34151" y="74"/>
                    <a:pt x="34195" y="66"/>
                    <a:pt x="34247" y="66"/>
                  </a:cubicBezTo>
                  <a:cubicBezTo>
                    <a:pt x="34465" y="66"/>
                    <a:pt x="34684" y="66"/>
                    <a:pt x="34905" y="60"/>
                  </a:cubicBezTo>
                  <a:cubicBezTo>
                    <a:pt x="35025" y="57"/>
                    <a:pt x="35148" y="49"/>
                    <a:pt x="35268" y="44"/>
                  </a:cubicBezTo>
                  <a:cubicBezTo>
                    <a:pt x="35298" y="44"/>
                    <a:pt x="35331" y="38"/>
                    <a:pt x="35342" y="76"/>
                  </a:cubicBezTo>
                  <a:cubicBezTo>
                    <a:pt x="35353" y="106"/>
                    <a:pt x="35334" y="128"/>
                    <a:pt x="35315" y="147"/>
                  </a:cubicBezTo>
                  <a:cubicBezTo>
                    <a:pt x="35211" y="246"/>
                    <a:pt x="35211" y="393"/>
                    <a:pt x="35143" y="508"/>
                  </a:cubicBezTo>
                  <a:cubicBezTo>
                    <a:pt x="35129" y="530"/>
                    <a:pt x="35151" y="552"/>
                    <a:pt x="35159" y="574"/>
                  </a:cubicBezTo>
                  <a:cubicBezTo>
                    <a:pt x="35189" y="658"/>
                    <a:pt x="35214" y="762"/>
                    <a:pt x="35178" y="830"/>
                  </a:cubicBezTo>
                  <a:cubicBezTo>
                    <a:pt x="35137" y="907"/>
                    <a:pt x="35140" y="1008"/>
                    <a:pt x="35088" y="1062"/>
                  </a:cubicBezTo>
                  <a:cubicBezTo>
                    <a:pt x="35009" y="1147"/>
                    <a:pt x="35083" y="1215"/>
                    <a:pt x="35080" y="1289"/>
                  </a:cubicBezTo>
                  <a:cubicBezTo>
                    <a:pt x="35077" y="1327"/>
                    <a:pt x="35099" y="1371"/>
                    <a:pt x="35143" y="1398"/>
                  </a:cubicBezTo>
                  <a:cubicBezTo>
                    <a:pt x="35178" y="1420"/>
                    <a:pt x="35184" y="1461"/>
                    <a:pt x="35165" y="1499"/>
                  </a:cubicBezTo>
                  <a:cubicBezTo>
                    <a:pt x="35143" y="1543"/>
                    <a:pt x="35105" y="1546"/>
                    <a:pt x="35066" y="1529"/>
                  </a:cubicBezTo>
                  <a:cubicBezTo>
                    <a:pt x="35034" y="1516"/>
                    <a:pt x="35009" y="1508"/>
                    <a:pt x="34976" y="1527"/>
                  </a:cubicBezTo>
                  <a:cubicBezTo>
                    <a:pt x="34930" y="1551"/>
                    <a:pt x="34889" y="1524"/>
                    <a:pt x="34851" y="1510"/>
                  </a:cubicBezTo>
                  <a:cubicBezTo>
                    <a:pt x="34711" y="1450"/>
                    <a:pt x="34624" y="1467"/>
                    <a:pt x="34523" y="1587"/>
                  </a:cubicBezTo>
                  <a:cubicBezTo>
                    <a:pt x="34479" y="1636"/>
                    <a:pt x="34441" y="1688"/>
                    <a:pt x="34375" y="1710"/>
                  </a:cubicBezTo>
                  <a:cubicBezTo>
                    <a:pt x="34351" y="1718"/>
                    <a:pt x="34340" y="1740"/>
                    <a:pt x="34332" y="1762"/>
                  </a:cubicBezTo>
                  <a:cubicBezTo>
                    <a:pt x="34192" y="2040"/>
                    <a:pt x="34053" y="2321"/>
                    <a:pt x="33911" y="2600"/>
                  </a:cubicBezTo>
                  <a:cubicBezTo>
                    <a:pt x="33903" y="2619"/>
                    <a:pt x="33892" y="2644"/>
                    <a:pt x="33875" y="2649"/>
                  </a:cubicBezTo>
                  <a:cubicBezTo>
                    <a:pt x="33742" y="2687"/>
                    <a:pt x="33621" y="2775"/>
                    <a:pt x="33477" y="2764"/>
                  </a:cubicBezTo>
                  <a:cubicBezTo>
                    <a:pt x="33408" y="2758"/>
                    <a:pt x="33395" y="2698"/>
                    <a:pt x="33384" y="2649"/>
                  </a:cubicBezTo>
                  <a:cubicBezTo>
                    <a:pt x="33370" y="2581"/>
                    <a:pt x="33356" y="2526"/>
                    <a:pt x="33266" y="2567"/>
                  </a:cubicBezTo>
                  <a:cubicBezTo>
                    <a:pt x="33253" y="2573"/>
                    <a:pt x="33225" y="2570"/>
                    <a:pt x="33214" y="2562"/>
                  </a:cubicBezTo>
                  <a:cubicBezTo>
                    <a:pt x="33132" y="2480"/>
                    <a:pt x="33091" y="2537"/>
                    <a:pt x="33039" y="2600"/>
                  </a:cubicBezTo>
                  <a:cubicBezTo>
                    <a:pt x="32985" y="2666"/>
                    <a:pt x="32906" y="2663"/>
                    <a:pt x="32829" y="2655"/>
                  </a:cubicBezTo>
                  <a:cubicBezTo>
                    <a:pt x="32813" y="2652"/>
                    <a:pt x="32796" y="2633"/>
                    <a:pt x="32780" y="2646"/>
                  </a:cubicBezTo>
                  <a:cubicBezTo>
                    <a:pt x="32668" y="2742"/>
                    <a:pt x="32510" y="2747"/>
                    <a:pt x="32400" y="2854"/>
                  </a:cubicBezTo>
                  <a:cubicBezTo>
                    <a:pt x="32351" y="2903"/>
                    <a:pt x="32329" y="2960"/>
                    <a:pt x="32299" y="3018"/>
                  </a:cubicBezTo>
                  <a:cubicBezTo>
                    <a:pt x="32228" y="3157"/>
                    <a:pt x="32163" y="3299"/>
                    <a:pt x="32029" y="3395"/>
                  </a:cubicBezTo>
                  <a:cubicBezTo>
                    <a:pt x="31982" y="3427"/>
                    <a:pt x="31941" y="3463"/>
                    <a:pt x="31887" y="3477"/>
                  </a:cubicBezTo>
                  <a:cubicBezTo>
                    <a:pt x="31881" y="3479"/>
                    <a:pt x="31873" y="3477"/>
                    <a:pt x="31870" y="3479"/>
                  </a:cubicBezTo>
                  <a:cubicBezTo>
                    <a:pt x="31791" y="3578"/>
                    <a:pt x="31696" y="3559"/>
                    <a:pt x="31589" y="3529"/>
                  </a:cubicBezTo>
                  <a:cubicBezTo>
                    <a:pt x="31502" y="3504"/>
                    <a:pt x="31477" y="3493"/>
                    <a:pt x="31491" y="3403"/>
                  </a:cubicBezTo>
                  <a:cubicBezTo>
                    <a:pt x="31493" y="3378"/>
                    <a:pt x="31488" y="3362"/>
                    <a:pt x="31477" y="3346"/>
                  </a:cubicBezTo>
                  <a:cubicBezTo>
                    <a:pt x="31461" y="3318"/>
                    <a:pt x="31461" y="3291"/>
                    <a:pt x="31466" y="3261"/>
                  </a:cubicBezTo>
                  <a:cubicBezTo>
                    <a:pt x="31469" y="3247"/>
                    <a:pt x="31447" y="3072"/>
                    <a:pt x="31444" y="3064"/>
                  </a:cubicBezTo>
                  <a:cubicBezTo>
                    <a:pt x="31431" y="3040"/>
                    <a:pt x="31422" y="3037"/>
                    <a:pt x="31390" y="3048"/>
                  </a:cubicBezTo>
                  <a:cubicBezTo>
                    <a:pt x="31294" y="3086"/>
                    <a:pt x="31226" y="3160"/>
                    <a:pt x="31144" y="3217"/>
                  </a:cubicBezTo>
                  <a:cubicBezTo>
                    <a:pt x="31073" y="3266"/>
                    <a:pt x="31007" y="3329"/>
                    <a:pt x="30923" y="3354"/>
                  </a:cubicBezTo>
                  <a:cubicBezTo>
                    <a:pt x="30898" y="3362"/>
                    <a:pt x="30868" y="3384"/>
                    <a:pt x="30890" y="3411"/>
                  </a:cubicBezTo>
                  <a:cubicBezTo>
                    <a:pt x="30928" y="3460"/>
                    <a:pt x="30893" y="3496"/>
                    <a:pt x="30879" y="3539"/>
                  </a:cubicBezTo>
                  <a:cubicBezTo>
                    <a:pt x="30860" y="3602"/>
                    <a:pt x="30800" y="3635"/>
                    <a:pt x="30791" y="3709"/>
                  </a:cubicBezTo>
                  <a:cubicBezTo>
                    <a:pt x="30783" y="3766"/>
                    <a:pt x="30677" y="3772"/>
                    <a:pt x="30630" y="3725"/>
                  </a:cubicBezTo>
                  <a:cubicBezTo>
                    <a:pt x="30617" y="3712"/>
                    <a:pt x="30603" y="3701"/>
                    <a:pt x="30592" y="3687"/>
                  </a:cubicBezTo>
                  <a:cubicBezTo>
                    <a:pt x="30548" y="3635"/>
                    <a:pt x="30480" y="3610"/>
                    <a:pt x="30436" y="3646"/>
                  </a:cubicBezTo>
                  <a:cubicBezTo>
                    <a:pt x="30395" y="3679"/>
                    <a:pt x="30371" y="3747"/>
                    <a:pt x="30393" y="3815"/>
                  </a:cubicBezTo>
                  <a:cubicBezTo>
                    <a:pt x="30420" y="3894"/>
                    <a:pt x="30477" y="3982"/>
                    <a:pt x="30360" y="4042"/>
                  </a:cubicBezTo>
                  <a:cubicBezTo>
                    <a:pt x="30354" y="4045"/>
                    <a:pt x="30346" y="4058"/>
                    <a:pt x="30349" y="4064"/>
                  </a:cubicBezTo>
                  <a:cubicBezTo>
                    <a:pt x="30390" y="4173"/>
                    <a:pt x="30286" y="4203"/>
                    <a:pt x="30242" y="4266"/>
                  </a:cubicBezTo>
                  <a:cubicBezTo>
                    <a:pt x="30223" y="4290"/>
                    <a:pt x="30196" y="4321"/>
                    <a:pt x="30193" y="4347"/>
                  </a:cubicBezTo>
                  <a:cubicBezTo>
                    <a:pt x="30188" y="4434"/>
                    <a:pt x="30114" y="4456"/>
                    <a:pt x="30065" y="4503"/>
                  </a:cubicBezTo>
                  <a:cubicBezTo>
                    <a:pt x="30032" y="4535"/>
                    <a:pt x="29988" y="4533"/>
                    <a:pt x="29942" y="4511"/>
                  </a:cubicBezTo>
                  <a:cubicBezTo>
                    <a:pt x="29822" y="4459"/>
                    <a:pt x="29702" y="4432"/>
                    <a:pt x="29590" y="4535"/>
                  </a:cubicBezTo>
                  <a:cubicBezTo>
                    <a:pt x="29568" y="4557"/>
                    <a:pt x="29532" y="4574"/>
                    <a:pt x="29502" y="4574"/>
                  </a:cubicBezTo>
                  <a:cubicBezTo>
                    <a:pt x="29412" y="4576"/>
                    <a:pt x="29346" y="4612"/>
                    <a:pt x="29306" y="4694"/>
                  </a:cubicBezTo>
                  <a:cubicBezTo>
                    <a:pt x="29265" y="4781"/>
                    <a:pt x="29194" y="4803"/>
                    <a:pt x="29109" y="4792"/>
                  </a:cubicBezTo>
                  <a:cubicBezTo>
                    <a:pt x="29041" y="4781"/>
                    <a:pt x="29013" y="4814"/>
                    <a:pt x="29010" y="4871"/>
                  </a:cubicBezTo>
                  <a:cubicBezTo>
                    <a:pt x="29008" y="4926"/>
                    <a:pt x="28980" y="4959"/>
                    <a:pt x="28942" y="4989"/>
                  </a:cubicBezTo>
                  <a:cubicBezTo>
                    <a:pt x="28901" y="5021"/>
                    <a:pt x="28866" y="5057"/>
                    <a:pt x="28838" y="5106"/>
                  </a:cubicBezTo>
                  <a:cubicBezTo>
                    <a:pt x="28806" y="5161"/>
                    <a:pt x="28746" y="5177"/>
                    <a:pt x="28694" y="5139"/>
                  </a:cubicBezTo>
                  <a:cubicBezTo>
                    <a:pt x="28639" y="5098"/>
                    <a:pt x="28625" y="5125"/>
                    <a:pt x="28593" y="5166"/>
                  </a:cubicBezTo>
                  <a:cubicBezTo>
                    <a:pt x="28511" y="5273"/>
                    <a:pt x="28399" y="5353"/>
                    <a:pt x="28276" y="5393"/>
                  </a:cubicBezTo>
                  <a:cubicBezTo>
                    <a:pt x="28194" y="5421"/>
                    <a:pt x="28142" y="5472"/>
                    <a:pt x="28112" y="5532"/>
                  </a:cubicBezTo>
                  <a:cubicBezTo>
                    <a:pt x="28065" y="5625"/>
                    <a:pt x="27992" y="5647"/>
                    <a:pt x="27910" y="5639"/>
                  </a:cubicBezTo>
                  <a:cubicBezTo>
                    <a:pt x="27830" y="5630"/>
                    <a:pt x="27751" y="5630"/>
                    <a:pt x="27672" y="5644"/>
                  </a:cubicBezTo>
                  <a:cubicBezTo>
                    <a:pt x="27653" y="5647"/>
                    <a:pt x="27620" y="5650"/>
                    <a:pt x="27612" y="5641"/>
                  </a:cubicBezTo>
                  <a:cubicBezTo>
                    <a:pt x="27560" y="5562"/>
                    <a:pt x="27505" y="5598"/>
                    <a:pt x="27448" y="5628"/>
                  </a:cubicBezTo>
                  <a:cubicBezTo>
                    <a:pt x="27434" y="5636"/>
                    <a:pt x="27413" y="5641"/>
                    <a:pt x="27396" y="5639"/>
                  </a:cubicBezTo>
                  <a:cubicBezTo>
                    <a:pt x="27262" y="5603"/>
                    <a:pt x="27134" y="5663"/>
                    <a:pt x="27006" y="5666"/>
                  </a:cubicBezTo>
                  <a:cubicBezTo>
                    <a:pt x="26894" y="5669"/>
                    <a:pt x="26828" y="5740"/>
                    <a:pt x="26754" y="5797"/>
                  </a:cubicBezTo>
                  <a:cubicBezTo>
                    <a:pt x="26683" y="5852"/>
                    <a:pt x="26615" y="5893"/>
                    <a:pt x="26525" y="5879"/>
                  </a:cubicBezTo>
                  <a:cubicBezTo>
                    <a:pt x="26489" y="5874"/>
                    <a:pt x="26462" y="5890"/>
                    <a:pt x="26443" y="5923"/>
                  </a:cubicBezTo>
                  <a:cubicBezTo>
                    <a:pt x="26421" y="5961"/>
                    <a:pt x="26394" y="5996"/>
                    <a:pt x="26375" y="6037"/>
                  </a:cubicBezTo>
                  <a:cubicBezTo>
                    <a:pt x="26350" y="6087"/>
                    <a:pt x="26320" y="6111"/>
                    <a:pt x="26263" y="6133"/>
                  </a:cubicBezTo>
                  <a:cubicBezTo>
                    <a:pt x="26162" y="6171"/>
                    <a:pt x="26080" y="6253"/>
                    <a:pt x="26000" y="6330"/>
                  </a:cubicBezTo>
                  <a:cubicBezTo>
                    <a:pt x="25932" y="6395"/>
                    <a:pt x="25954" y="6469"/>
                    <a:pt x="25970" y="6540"/>
                  </a:cubicBezTo>
                  <a:cubicBezTo>
                    <a:pt x="25981" y="6584"/>
                    <a:pt x="25973" y="6616"/>
                    <a:pt x="25948" y="6646"/>
                  </a:cubicBezTo>
                  <a:cubicBezTo>
                    <a:pt x="25875" y="6731"/>
                    <a:pt x="25853" y="6818"/>
                    <a:pt x="25918" y="6917"/>
                  </a:cubicBezTo>
                  <a:cubicBezTo>
                    <a:pt x="25932" y="6939"/>
                    <a:pt x="25932" y="6963"/>
                    <a:pt x="25916" y="6982"/>
                  </a:cubicBezTo>
                  <a:cubicBezTo>
                    <a:pt x="25877" y="7029"/>
                    <a:pt x="25845" y="7086"/>
                    <a:pt x="25795" y="7122"/>
                  </a:cubicBezTo>
                  <a:cubicBezTo>
                    <a:pt x="25694" y="7201"/>
                    <a:pt x="25588" y="7280"/>
                    <a:pt x="25462" y="7291"/>
                  </a:cubicBezTo>
                  <a:cubicBezTo>
                    <a:pt x="25378" y="7299"/>
                    <a:pt x="25293" y="7291"/>
                    <a:pt x="25205" y="7307"/>
                  </a:cubicBezTo>
                  <a:cubicBezTo>
                    <a:pt x="25162" y="7316"/>
                    <a:pt x="25102" y="7283"/>
                    <a:pt x="25093" y="7217"/>
                  </a:cubicBezTo>
                  <a:cubicBezTo>
                    <a:pt x="25088" y="7171"/>
                    <a:pt x="25063" y="7171"/>
                    <a:pt x="25036" y="7204"/>
                  </a:cubicBezTo>
                  <a:cubicBezTo>
                    <a:pt x="25014" y="7228"/>
                    <a:pt x="24987" y="7245"/>
                    <a:pt x="24960" y="7264"/>
                  </a:cubicBezTo>
                  <a:cubicBezTo>
                    <a:pt x="24878" y="7326"/>
                    <a:pt x="24823" y="7397"/>
                    <a:pt x="24812" y="7518"/>
                  </a:cubicBezTo>
                  <a:cubicBezTo>
                    <a:pt x="24790" y="7821"/>
                    <a:pt x="24755" y="8124"/>
                    <a:pt x="24730" y="8430"/>
                  </a:cubicBezTo>
                  <a:cubicBezTo>
                    <a:pt x="24719" y="8580"/>
                    <a:pt x="24719" y="8577"/>
                    <a:pt x="24566" y="8580"/>
                  </a:cubicBezTo>
                  <a:cubicBezTo>
                    <a:pt x="24006" y="8585"/>
                    <a:pt x="23446" y="8585"/>
                    <a:pt x="22886" y="8602"/>
                  </a:cubicBezTo>
                  <a:cubicBezTo>
                    <a:pt x="22534" y="8613"/>
                    <a:pt x="22184" y="8607"/>
                    <a:pt x="21832" y="8618"/>
                  </a:cubicBezTo>
                  <a:cubicBezTo>
                    <a:pt x="21510" y="8629"/>
                    <a:pt x="21187" y="8632"/>
                    <a:pt x="20865" y="8635"/>
                  </a:cubicBezTo>
                  <a:cubicBezTo>
                    <a:pt x="20838" y="8635"/>
                    <a:pt x="20805" y="8626"/>
                    <a:pt x="20780" y="8651"/>
                  </a:cubicBezTo>
                  <a:lnTo>
                    <a:pt x="19106" y="8651"/>
                  </a:lnTo>
                  <a:cubicBezTo>
                    <a:pt x="19076" y="8635"/>
                    <a:pt x="19043" y="8640"/>
                    <a:pt x="19010" y="8640"/>
                  </a:cubicBezTo>
                  <a:cubicBezTo>
                    <a:pt x="18587" y="8637"/>
                    <a:pt x="18161" y="8643"/>
                    <a:pt x="17737" y="8632"/>
                  </a:cubicBezTo>
                  <a:cubicBezTo>
                    <a:pt x="16793" y="8610"/>
                    <a:pt x="15848" y="8626"/>
                    <a:pt x="14903" y="8607"/>
                  </a:cubicBezTo>
                  <a:cubicBezTo>
                    <a:pt x="14616" y="8602"/>
                    <a:pt x="14330" y="8607"/>
                    <a:pt x="14040" y="8596"/>
                  </a:cubicBezTo>
                  <a:cubicBezTo>
                    <a:pt x="13281" y="8572"/>
                    <a:pt x="12524" y="8539"/>
                    <a:pt x="11765" y="8514"/>
                  </a:cubicBezTo>
                  <a:cubicBezTo>
                    <a:pt x="11341" y="8501"/>
                    <a:pt x="10918" y="8501"/>
                    <a:pt x="10494" y="8487"/>
                  </a:cubicBezTo>
                  <a:cubicBezTo>
                    <a:pt x="9945" y="8473"/>
                    <a:pt x="9399" y="8452"/>
                    <a:pt x="8850" y="8435"/>
                  </a:cubicBezTo>
                  <a:cubicBezTo>
                    <a:pt x="8828" y="8435"/>
                    <a:pt x="8795" y="8424"/>
                    <a:pt x="8785" y="8446"/>
                  </a:cubicBezTo>
                  <a:cubicBezTo>
                    <a:pt x="8755" y="8504"/>
                    <a:pt x="8705" y="8490"/>
                    <a:pt x="8659" y="8487"/>
                  </a:cubicBezTo>
                  <a:cubicBezTo>
                    <a:pt x="8249" y="8479"/>
                    <a:pt x="7842" y="8468"/>
                    <a:pt x="7432" y="8457"/>
                  </a:cubicBezTo>
                  <a:cubicBezTo>
                    <a:pt x="6474" y="8433"/>
                    <a:pt x="5512" y="8408"/>
                    <a:pt x="4553" y="8381"/>
                  </a:cubicBezTo>
                  <a:cubicBezTo>
                    <a:pt x="3843" y="8359"/>
                    <a:pt x="3130" y="8334"/>
                    <a:pt x="2420" y="8307"/>
                  </a:cubicBezTo>
                  <a:cubicBezTo>
                    <a:pt x="2008" y="8291"/>
                    <a:pt x="1598" y="8274"/>
                    <a:pt x="1185" y="8255"/>
                  </a:cubicBezTo>
                  <a:cubicBezTo>
                    <a:pt x="822" y="8239"/>
                    <a:pt x="456" y="8220"/>
                    <a:pt x="93" y="8203"/>
                  </a:cubicBezTo>
                  <a:cubicBezTo>
                    <a:pt x="63" y="8200"/>
                    <a:pt x="30" y="8203"/>
                    <a:pt x="22" y="8165"/>
                  </a:cubicBezTo>
                  <a:cubicBezTo>
                    <a:pt x="0" y="8067"/>
                    <a:pt x="44" y="7979"/>
                    <a:pt x="98" y="7911"/>
                  </a:cubicBezTo>
                  <a:cubicBezTo>
                    <a:pt x="145" y="7854"/>
                    <a:pt x="221" y="7881"/>
                    <a:pt x="281" y="7908"/>
                  </a:cubicBezTo>
                  <a:cubicBezTo>
                    <a:pt x="333" y="7933"/>
                    <a:pt x="391" y="7935"/>
                    <a:pt x="440" y="7960"/>
                  </a:cubicBezTo>
                  <a:cubicBezTo>
                    <a:pt x="464" y="7971"/>
                    <a:pt x="483" y="7968"/>
                    <a:pt x="483" y="7941"/>
                  </a:cubicBezTo>
                  <a:cubicBezTo>
                    <a:pt x="483" y="7824"/>
                    <a:pt x="557" y="7731"/>
                    <a:pt x="582" y="7619"/>
                  </a:cubicBezTo>
                  <a:cubicBezTo>
                    <a:pt x="615" y="7463"/>
                    <a:pt x="751" y="7414"/>
                    <a:pt x="880" y="7501"/>
                  </a:cubicBezTo>
                  <a:cubicBezTo>
                    <a:pt x="964" y="7559"/>
                    <a:pt x="986" y="7553"/>
                    <a:pt x="1046" y="7455"/>
                  </a:cubicBezTo>
                  <a:cubicBezTo>
                    <a:pt x="931" y="7441"/>
                    <a:pt x="899" y="7348"/>
                    <a:pt x="858" y="7264"/>
                  </a:cubicBezTo>
                  <a:cubicBezTo>
                    <a:pt x="825" y="7198"/>
                    <a:pt x="855" y="7135"/>
                    <a:pt x="915" y="7130"/>
                  </a:cubicBezTo>
                  <a:cubicBezTo>
                    <a:pt x="975" y="7127"/>
                    <a:pt x="1000" y="7081"/>
                    <a:pt x="1000" y="7045"/>
                  </a:cubicBezTo>
                  <a:cubicBezTo>
                    <a:pt x="1002" y="6985"/>
                    <a:pt x="926" y="6928"/>
                    <a:pt x="869" y="6947"/>
                  </a:cubicBezTo>
                  <a:cubicBezTo>
                    <a:pt x="792" y="6971"/>
                    <a:pt x="740" y="6941"/>
                    <a:pt x="702" y="6881"/>
                  </a:cubicBezTo>
                  <a:cubicBezTo>
                    <a:pt x="656" y="6816"/>
                    <a:pt x="631" y="6742"/>
                    <a:pt x="680" y="6666"/>
                  </a:cubicBezTo>
                  <a:cubicBezTo>
                    <a:pt x="710" y="6619"/>
                    <a:pt x="748" y="6595"/>
                    <a:pt x="806" y="6605"/>
                  </a:cubicBezTo>
                  <a:cubicBezTo>
                    <a:pt x="893" y="6619"/>
                    <a:pt x="934" y="6592"/>
                    <a:pt x="915" y="6518"/>
                  </a:cubicBezTo>
                  <a:cubicBezTo>
                    <a:pt x="901" y="6455"/>
                    <a:pt x="918" y="6414"/>
                    <a:pt x="961" y="6379"/>
                  </a:cubicBezTo>
                  <a:cubicBezTo>
                    <a:pt x="1043" y="6310"/>
                    <a:pt x="1035" y="6253"/>
                    <a:pt x="951" y="6199"/>
                  </a:cubicBezTo>
                  <a:cubicBezTo>
                    <a:pt x="948" y="6196"/>
                    <a:pt x="948" y="6193"/>
                    <a:pt x="945" y="6193"/>
                  </a:cubicBezTo>
                  <a:cubicBezTo>
                    <a:pt x="929" y="6171"/>
                    <a:pt x="910" y="6144"/>
                    <a:pt x="882" y="6163"/>
                  </a:cubicBezTo>
                  <a:cubicBezTo>
                    <a:pt x="858" y="6179"/>
                    <a:pt x="869" y="6212"/>
                    <a:pt x="880" y="6237"/>
                  </a:cubicBezTo>
                  <a:cubicBezTo>
                    <a:pt x="896" y="6267"/>
                    <a:pt x="912" y="6294"/>
                    <a:pt x="880" y="6324"/>
                  </a:cubicBezTo>
                  <a:cubicBezTo>
                    <a:pt x="825" y="6371"/>
                    <a:pt x="664" y="6332"/>
                    <a:pt x="639" y="6264"/>
                  </a:cubicBezTo>
                  <a:cubicBezTo>
                    <a:pt x="625" y="6226"/>
                    <a:pt x="677" y="6026"/>
                    <a:pt x="716" y="6010"/>
                  </a:cubicBezTo>
                  <a:cubicBezTo>
                    <a:pt x="808" y="5966"/>
                    <a:pt x="869" y="5904"/>
                    <a:pt x="907" y="5805"/>
                  </a:cubicBezTo>
                  <a:cubicBezTo>
                    <a:pt x="937" y="5732"/>
                    <a:pt x="1038" y="5712"/>
                    <a:pt x="1106" y="5745"/>
                  </a:cubicBezTo>
                  <a:cubicBezTo>
                    <a:pt x="1191" y="5783"/>
                    <a:pt x="1210" y="5827"/>
                    <a:pt x="1185" y="5925"/>
                  </a:cubicBezTo>
                  <a:cubicBezTo>
                    <a:pt x="1177" y="5953"/>
                    <a:pt x="1175" y="5983"/>
                    <a:pt x="1175" y="6013"/>
                  </a:cubicBezTo>
                  <a:cubicBezTo>
                    <a:pt x="1175" y="6048"/>
                    <a:pt x="1185" y="6065"/>
                    <a:pt x="1221" y="6037"/>
                  </a:cubicBezTo>
                  <a:cubicBezTo>
                    <a:pt x="1273" y="5996"/>
                    <a:pt x="1292" y="5876"/>
                    <a:pt x="1254" y="5819"/>
                  </a:cubicBezTo>
                  <a:cubicBezTo>
                    <a:pt x="1215" y="5764"/>
                    <a:pt x="1191" y="5704"/>
                    <a:pt x="1183" y="5639"/>
                  </a:cubicBezTo>
                  <a:cubicBezTo>
                    <a:pt x="1166" y="5521"/>
                    <a:pt x="1267" y="5390"/>
                    <a:pt x="1379" y="5349"/>
                  </a:cubicBezTo>
                  <a:cubicBezTo>
                    <a:pt x="1480" y="5314"/>
                    <a:pt x="1543" y="5371"/>
                    <a:pt x="1620" y="5423"/>
                  </a:cubicBezTo>
                  <a:cubicBezTo>
                    <a:pt x="1554" y="5213"/>
                    <a:pt x="1560" y="5202"/>
                    <a:pt x="1754" y="5103"/>
                  </a:cubicBezTo>
                  <a:cubicBezTo>
                    <a:pt x="1825" y="5065"/>
                    <a:pt x="1909" y="5079"/>
                    <a:pt x="1978" y="5027"/>
                  </a:cubicBezTo>
                  <a:cubicBezTo>
                    <a:pt x="2016" y="4997"/>
                    <a:pt x="2032" y="4975"/>
                    <a:pt x="2016" y="4926"/>
                  </a:cubicBezTo>
                  <a:cubicBezTo>
                    <a:pt x="1877" y="5043"/>
                    <a:pt x="1759" y="5013"/>
                    <a:pt x="1661" y="4858"/>
                  </a:cubicBezTo>
                  <a:cubicBezTo>
                    <a:pt x="1606" y="4773"/>
                    <a:pt x="1601" y="4688"/>
                    <a:pt x="1603" y="4595"/>
                  </a:cubicBezTo>
                  <a:cubicBezTo>
                    <a:pt x="1606" y="4522"/>
                    <a:pt x="1792" y="4352"/>
                    <a:pt x="1866" y="4358"/>
                  </a:cubicBezTo>
                  <a:cubicBezTo>
                    <a:pt x="1871" y="4358"/>
                    <a:pt x="1879" y="4361"/>
                    <a:pt x="1882" y="4363"/>
                  </a:cubicBezTo>
                  <a:cubicBezTo>
                    <a:pt x="1953" y="4437"/>
                    <a:pt x="2035" y="4445"/>
                    <a:pt x="2122" y="4391"/>
                  </a:cubicBezTo>
                  <a:cubicBezTo>
                    <a:pt x="2128" y="4388"/>
                    <a:pt x="2133" y="4388"/>
                    <a:pt x="2139" y="4391"/>
                  </a:cubicBezTo>
                  <a:cubicBezTo>
                    <a:pt x="2218" y="4401"/>
                    <a:pt x="2248" y="4352"/>
                    <a:pt x="2264" y="4288"/>
                  </a:cubicBezTo>
                  <a:cubicBezTo>
                    <a:pt x="2292" y="4181"/>
                    <a:pt x="2417" y="4108"/>
                    <a:pt x="2518" y="4146"/>
                  </a:cubicBezTo>
                  <a:cubicBezTo>
                    <a:pt x="2584" y="4170"/>
                    <a:pt x="2622" y="4135"/>
                    <a:pt x="2669" y="4099"/>
                  </a:cubicBezTo>
                  <a:cubicBezTo>
                    <a:pt x="2614" y="4039"/>
                    <a:pt x="2538" y="4031"/>
                    <a:pt x="2472" y="3996"/>
                  </a:cubicBezTo>
                  <a:cubicBezTo>
                    <a:pt x="2385" y="3949"/>
                    <a:pt x="2363" y="3897"/>
                    <a:pt x="2401" y="3804"/>
                  </a:cubicBezTo>
                  <a:cubicBezTo>
                    <a:pt x="2477" y="3624"/>
                    <a:pt x="2660" y="3610"/>
                    <a:pt x="2822" y="3733"/>
                  </a:cubicBezTo>
                  <a:cubicBezTo>
                    <a:pt x="2843" y="3750"/>
                    <a:pt x="2857" y="3780"/>
                    <a:pt x="2887" y="3761"/>
                  </a:cubicBezTo>
                  <a:cubicBezTo>
                    <a:pt x="2917" y="3742"/>
                    <a:pt x="2906" y="3709"/>
                    <a:pt x="2895" y="3679"/>
                  </a:cubicBezTo>
                  <a:cubicBezTo>
                    <a:pt x="2884" y="3649"/>
                    <a:pt x="2863" y="3630"/>
                    <a:pt x="2841" y="3610"/>
                  </a:cubicBezTo>
                  <a:cubicBezTo>
                    <a:pt x="2734" y="3518"/>
                    <a:pt x="2609" y="3441"/>
                    <a:pt x="2587" y="3280"/>
                  </a:cubicBezTo>
                  <a:cubicBezTo>
                    <a:pt x="2579" y="3228"/>
                    <a:pt x="2568" y="3184"/>
                    <a:pt x="2630" y="3187"/>
                  </a:cubicBezTo>
                  <a:cubicBezTo>
                    <a:pt x="2718" y="3187"/>
                    <a:pt x="2742" y="3133"/>
                    <a:pt x="2759" y="3067"/>
                  </a:cubicBezTo>
                  <a:cubicBezTo>
                    <a:pt x="2775" y="3001"/>
                    <a:pt x="2786" y="2933"/>
                    <a:pt x="2794" y="2865"/>
                  </a:cubicBezTo>
                  <a:cubicBezTo>
                    <a:pt x="2805" y="2788"/>
                    <a:pt x="2846" y="2739"/>
                    <a:pt x="2915" y="2712"/>
                  </a:cubicBezTo>
                  <a:cubicBezTo>
                    <a:pt x="2969" y="2690"/>
                    <a:pt x="3026" y="2674"/>
                    <a:pt x="3078" y="2649"/>
                  </a:cubicBezTo>
                  <a:cubicBezTo>
                    <a:pt x="3188" y="2597"/>
                    <a:pt x="3201" y="2523"/>
                    <a:pt x="3125" y="2431"/>
                  </a:cubicBezTo>
                  <a:cubicBezTo>
                    <a:pt x="3106" y="2409"/>
                    <a:pt x="3081" y="2392"/>
                    <a:pt x="3059" y="2373"/>
                  </a:cubicBezTo>
                  <a:cubicBezTo>
                    <a:pt x="2958" y="2291"/>
                    <a:pt x="2854" y="2212"/>
                    <a:pt x="2764" y="2119"/>
                  </a:cubicBezTo>
                  <a:cubicBezTo>
                    <a:pt x="2734" y="2087"/>
                    <a:pt x="2718" y="2051"/>
                    <a:pt x="2742" y="2007"/>
                  </a:cubicBezTo>
                  <a:cubicBezTo>
                    <a:pt x="2762" y="1975"/>
                    <a:pt x="2781" y="1925"/>
                    <a:pt x="2822" y="1936"/>
                  </a:cubicBezTo>
                  <a:cubicBezTo>
                    <a:pt x="2925" y="1964"/>
                    <a:pt x="3043" y="1931"/>
                    <a:pt x="3138" y="1999"/>
                  </a:cubicBezTo>
                  <a:cubicBezTo>
                    <a:pt x="3177" y="2026"/>
                    <a:pt x="3223" y="2035"/>
                    <a:pt x="3264" y="2005"/>
                  </a:cubicBezTo>
                  <a:cubicBezTo>
                    <a:pt x="3311" y="1972"/>
                    <a:pt x="3362" y="1961"/>
                    <a:pt x="3420" y="1950"/>
                  </a:cubicBezTo>
                  <a:cubicBezTo>
                    <a:pt x="3319" y="1904"/>
                    <a:pt x="3245" y="1830"/>
                    <a:pt x="3163" y="1767"/>
                  </a:cubicBezTo>
                  <a:cubicBezTo>
                    <a:pt x="3103" y="1718"/>
                    <a:pt x="3073" y="1655"/>
                    <a:pt x="3100" y="1579"/>
                  </a:cubicBezTo>
                  <a:cubicBezTo>
                    <a:pt x="3128" y="1505"/>
                    <a:pt x="3190" y="1488"/>
                    <a:pt x="3261" y="1502"/>
                  </a:cubicBezTo>
                  <a:cubicBezTo>
                    <a:pt x="3302" y="1510"/>
                    <a:pt x="3343" y="1518"/>
                    <a:pt x="3384" y="1524"/>
                  </a:cubicBezTo>
                  <a:cubicBezTo>
                    <a:pt x="3428" y="1529"/>
                    <a:pt x="3474" y="1543"/>
                    <a:pt x="3505" y="1497"/>
                  </a:cubicBezTo>
                  <a:cubicBezTo>
                    <a:pt x="3535" y="1447"/>
                    <a:pt x="3556" y="1398"/>
                    <a:pt x="3518" y="1341"/>
                  </a:cubicBezTo>
                  <a:cubicBezTo>
                    <a:pt x="3488" y="1297"/>
                    <a:pt x="3461" y="1251"/>
                    <a:pt x="3433" y="1204"/>
                  </a:cubicBezTo>
                  <a:cubicBezTo>
                    <a:pt x="3398" y="1139"/>
                    <a:pt x="3393" y="1071"/>
                    <a:pt x="3455" y="1019"/>
                  </a:cubicBezTo>
                  <a:cubicBezTo>
                    <a:pt x="3524" y="961"/>
                    <a:pt x="3543" y="904"/>
                    <a:pt x="3472" y="836"/>
                  </a:cubicBezTo>
                  <a:cubicBezTo>
                    <a:pt x="3453" y="817"/>
                    <a:pt x="3444" y="789"/>
                    <a:pt x="3455" y="762"/>
                  </a:cubicBezTo>
                  <a:cubicBezTo>
                    <a:pt x="3469" y="732"/>
                    <a:pt x="3499" y="737"/>
                    <a:pt x="3526" y="737"/>
                  </a:cubicBezTo>
                  <a:cubicBezTo>
                    <a:pt x="3567" y="737"/>
                    <a:pt x="3608" y="740"/>
                    <a:pt x="3652" y="743"/>
                  </a:cubicBezTo>
                  <a:cubicBezTo>
                    <a:pt x="3767" y="746"/>
                    <a:pt x="3769" y="754"/>
                    <a:pt x="3734" y="860"/>
                  </a:cubicBezTo>
                  <a:cubicBezTo>
                    <a:pt x="3726" y="888"/>
                    <a:pt x="3712" y="912"/>
                    <a:pt x="3742" y="931"/>
                  </a:cubicBezTo>
                  <a:cubicBezTo>
                    <a:pt x="3767" y="945"/>
                    <a:pt x="3794" y="942"/>
                    <a:pt x="3816" y="926"/>
                  </a:cubicBezTo>
                  <a:cubicBezTo>
                    <a:pt x="3860" y="890"/>
                    <a:pt x="3898" y="849"/>
                    <a:pt x="3925" y="800"/>
                  </a:cubicBezTo>
                  <a:cubicBezTo>
                    <a:pt x="3942" y="770"/>
                    <a:pt x="3961" y="746"/>
                    <a:pt x="3999" y="748"/>
                  </a:cubicBezTo>
                  <a:cubicBezTo>
                    <a:pt x="4198" y="754"/>
                    <a:pt x="4395" y="716"/>
                    <a:pt x="4594" y="732"/>
                  </a:cubicBezTo>
                  <a:cubicBezTo>
                    <a:pt x="5247" y="778"/>
                    <a:pt x="5903" y="795"/>
                    <a:pt x="6558" y="817"/>
                  </a:cubicBezTo>
                  <a:cubicBezTo>
                    <a:pt x="7296" y="841"/>
                    <a:pt x="8033" y="863"/>
                    <a:pt x="8774" y="888"/>
                  </a:cubicBezTo>
                  <a:cubicBezTo>
                    <a:pt x="8984" y="896"/>
                    <a:pt x="9194" y="901"/>
                    <a:pt x="9405" y="909"/>
                  </a:cubicBezTo>
                  <a:cubicBezTo>
                    <a:pt x="9448" y="912"/>
                    <a:pt x="9492" y="907"/>
                    <a:pt x="9503" y="858"/>
                  </a:cubicBezTo>
                  <a:cubicBezTo>
                    <a:pt x="9514" y="803"/>
                    <a:pt x="9533" y="748"/>
                    <a:pt x="9522" y="691"/>
                  </a:cubicBezTo>
                  <a:cubicBezTo>
                    <a:pt x="9489" y="527"/>
                    <a:pt x="9473" y="358"/>
                    <a:pt x="9410" y="199"/>
                  </a:cubicBezTo>
                  <a:cubicBezTo>
                    <a:pt x="9385" y="137"/>
                    <a:pt x="9347" y="57"/>
                    <a:pt x="9432" y="0"/>
                  </a:cubicBezTo>
                  <a:lnTo>
                    <a:pt x="9533" y="0"/>
                  </a:lnTo>
                  <a:lnTo>
                    <a:pt x="9533" y="14"/>
                  </a:lnTo>
                </a:path>
              </a:pathLst>
            </a:custGeom>
            <a:solidFill>
              <a:srgbClr val="64656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 name="Freeform 4"/>
            <p:cNvSpPr>
              <a:spLocks noChangeArrowheads="1"/>
            </p:cNvSpPr>
            <p:nvPr/>
          </p:nvSpPr>
          <p:spPr bwMode="auto">
            <a:xfrm>
              <a:off x="3065463" y="1916113"/>
              <a:ext cx="395287" cy="809625"/>
            </a:xfrm>
            <a:custGeom>
              <a:avLst/>
              <a:gdLst>
                <a:gd name="T0" fmla="*/ 1024 w 1096"/>
                <a:gd name="T1" fmla="*/ 2190 h 2248"/>
                <a:gd name="T2" fmla="*/ 828 w 1096"/>
                <a:gd name="T3" fmla="*/ 2113 h 2248"/>
                <a:gd name="T4" fmla="*/ 817 w 1096"/>
                <a:gd name="T5" fmla="*/ 2091 h 2248"/>
                <a:gd name="T6" fmla="*/ 945 w 1096"/>
                <a:gd name="T7" fmla="*/ 1772 h 2248"/>
                <a:gd name="T8" fmla="*/ 1013 w 1096"/>
                <a:gd name="T9" fmla="*/ 1537 h 2248"/>
                <a:gd name="T10" fmla="*/ 860 w 1096"/>
                <a:gd name="T11" fmla="*/ 1250 h 2248"/>
                <a:gd name="T12" fmla="*/ 852 w 1096"/>
                <a:gd name="T13" fmla="*/ 966 h 2248"/>
                <a:gd name="T14" fmla="*/ 852 w 1096"/>
                <a:gd name="T15" fmla="*/ 750 h 2248"/>
                <a:gd name="T16" fmla="*/ 929 w 1096"/>
                <a:gd name="T17" fmla="*/ 453 h 2248"/>
                <a:gd name="T18" fmla="*/ 1052 w 1096"/>
                <a:gd name="T19" fmla="*/ 305 h 2248"/>
                <a:gd name="T20" fmla="*/ 1071 w 1096"/>
                <a:gd name="T21" fmla="*/ 207 h 2248"/>
                <a:gd name="T22" fmla="*/ 967 w 1096"/>
                <a:gd name="T23" fmla="*/ 196 h 2248"/>
                <a:gd name="T24" fmla="*/ 863 w 1096"/>
                <a:gd name="T25" fmla="*/ 111 h 2248"/>
                <a:gd name="T26" fmla="*/ 746 w 1096"/>
                <a:gd name="T27" fmla="*/ 33 h 2248"/>
                <a:gd name="T28" fmla="*/ 666 w 1096"/>
                <a:gd name="T29" fmla="*/ 52 h 2248"/>
                <a:gd name="T30" fmla="*/ 415 w 1096"/>
                <a:gd name="T31" fmla="*/ 11 h 2248"/>
                <a:gd name="T32" fmla="*/ 344 w 1096"/>
                <a:gd name="T33" fmla="*/ 76 h 2248"/>
                <a:gd name="T34" fmla="*/ 287 w 1096"/>
                <a:gd name="T35" fmla="*/ 996 h 2248"/>
                <a:gd name="T36" fmla="*/ 202 w 1096"/>
                <a:gd name="T37" fmla="*/ 1280 h 2248"/>
                <a:gd name="T38" fmla="*/ 161 w 1096"/>
                <a:gd name="T39" fmla="*/ 1425 h 2248"/>
                <a:gd name="T40" fmla="*/ 126 w 1096"/>
                <a:gd name="T41" fmla="*/ 1480 h 2248"/>
                <a:gd name="T42" fmla="*/ 41 w 1096"/>
                <a:gd name="T43" fmla="*/ 1635 h 2248"/>
                <a:gd name="T44" fmla="*/ 27 w 1096"/>
                <a:gd name="T45" fmla="*/ 1848 h 2248"/>
                <a:gd name="T46" fmla="*/ 35 w 1096"/>
                <a:gd name="T47" fmla="*/ 2020 h 2248"/>
                <a:gd name="T48" fmla="*/ 205 w 1096"/>
                <a:gd name="T49" fmla="*/ 2190 h 2248"/>
                <a:gd name="T50" fmla="*/ 229 w 1096"/>
                <a:gd name="T51" fmla="*/ 2198 h 2248"/>
                <a:gd name="T52" fmla="*/ 423 w 1096"/>
                <a:gd name="T53" fmla="*/ 2217 h 2248"/>
                <a:gd name="T54" fmla="*/ 541 w 1096"/>
                <a:gd name="T55" fmla="*/ 2173 h 2248"/>
                <a:gd name="T56" fmla="*/ 828 w 1096"/>
                <a:gd name="T57" fmla="*/ 2113 h 2248"/>
                <a:gd name="T58" fmla="*/ 1024 w 1096"/>
                <a:gd name="T59" fmla="*/ 2190 h 2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96" h="2248">
                  <a:moveTo>
                    <a:pt x="1024" y="2190"/>
                  </a:moveTo>
                  <a:cubicBezTo>
                    <a:pt x="972" y="2124"/>
                    <a:pt x="890" y="2140"/>
                    <a:pt x="828" y="2113"/>
                  </a:cubicBezTo>
                  <a:cubicBezTo>
                    <a:pt x="822" y="2108"/>
                    <a:pt x="819" y="2099"/>
                    <a:pt x="817" y="2091"/>
                  </a:cubicBezTo>
                  <a:cubicBezTo>
                    <a:pt x="721" y="1927"/>
                    <a:pt x="759" y="1826"/>
                    <a:pt x="945" y="1772"/>
                  </a:cubicBezTo>
                  <a:cubicBezTo>
                    <a:pt x="1041" y="1742"/>
                    <a:pt x="1079" y="1624"/>
                    <a:pt x="1013" y="1537"/>
                  </a:cubicBezTo>
                  <a:cubicBezTo>
                    <a:pt x="945" y="1449"/>
                    <a:pt x="912" y="1343"/>
                    <a:pt x="860" y="1250"/>
                  </a:cubicBezTo>
                  <a:cubicBezTo>
                    <a:pt x="806" y="1155"/>
                    <a:pt x="798" y="1064"/>
                    <a:pt x="852" y="966"/>
                  </a:cubicBezTo>
                  <a:cubicBezTo>
                    <a:pt x="890" y="898"/>
                    <a:pt x="893" y="827"/>
                    <a:pt x="852" y="750"/>
                  </a:cubicBezTo>
                  <a:cubicBezTo>
                    <a:pt x="792" y="641"/>
                    <a:pt x="828" y="532"/>
                    <a:pt x="929" y="453"/>
                  </a:cubicBezTo>
                  <a:cubicBezTo>
                    <a:pt x="981" y="412"/>
                    <a:pt x="1032" y="371"/>
                    <a:pt x="1052" y="305"/>
                  </a:cubicBezTo>
                  <a:cubicBezTo>
                    <a:pt x="1062" y="272"/>
                    <a:pt x="1095" y="231"/>
                    <a:pt x="1071" y="207"/>
                  </a:cubicBezTo>
                  <a:cubicBezTo>
                    <a:pt x="1052" y="188"/>
                    <a:pt x="1002" y="188"/>
                    <a:pt x="967" y="196"/>
                  </a:cubicBezTo>
                  <a:cubicBezTo>
                    <a:pt x="896" y="215"/>
                    <a:pt x="863" y="190"/>
                    <a:pt x="863" y="111"/>
                  </a:cubicBezTo>
                  <a:cubicBezTo>
                    <a:pt x="866" y="28"/>
                    <a:pt x="825" y="3"/>
                    <a:pt x="746" y="33"/>
                  </a:cubicBezTo>
                  <a:cubicBezTo>
                    <a:pt x="718" y="44"/>
                    <a:pt x="696" y="69"/>
                    <a:pt x="666" y="52"/>
                  </a:cubicBezTo>
                  <a:cubicBezTo>
                    <a:pt x="587" y="11"/>
                    <a:pt x="500" y="28"/>
                    <a:pt x="415" y="11"/>
                  </a:cubicBezTo>
                  <a:cubicBezTo>
                    <a:pt x="360" y="0"/>
                    <a:pt x="347" y="22"/>
                    <a:pt x="344" y="76"/>
                  </a:cubicBezTo>
                  <a:cubicBezTo>
                    <a:pt x="328" y="384"/>
                    <a:pt x="309" y="690"/>
                    <a:pt x="287" y="996"/>
                  </a:cubicBezTo>
                  <a:cubicBezTo>
                    <a:pt x="281" y="1094"/>
                    <a:pt x="265" y="1193"/>
                    <a:pt x="202" y="1280"/>
                  </a:cubicBezTo>
                  <a:cubicBezTo>
                    <a:pt x="172" y="1321"/>
                    <a:pt x="137" y="1362"/>
                    <a:pt x="161" y="1425"/>
                  </a:cubicBezTo>
                  <a:cubicBezTo>
                    <a:pt x="169" y="1444"/>
                    <a:pt x="147" y="1474"/>
                    <a:pt x="126" y="1480"/>
                  </a:cubicBezTo>
                  <a:cubicBezTo>
                    <a:pt x="44" y="1504"/>
                    <a:pt x="41" y="1567"/>
                    <a:pt x="41" y="1635"/>
                  </a:cubicBezTo>
                  <a:cubicBezTo>
                    <a:pt x="41" y="1706"/>
                    <a:pt x="35" y="1777"/>
                    <a:pt x="27" y="1848"/>
                  </a:cubicBezTo>
                  <a:cubicBezTo>
                    <a:pt x="19" y="1906"/>
                    <a:pt x="0" y="1974"/>
                    <a:pt x="35" y="2020"/>
                  </a:cubicBezTo>
                  <a:cubicBezTo>
                    <a:pt x="82" y="2083"/>
                    <a:pt x="177" y="2102"/>
                    <a:pt x="205" y="2190"/>
                  </a:cubicBezTo>
                  <a:cubicBezTo>
                    <a:pt x="208" y="2195"/>
                    <a:pt x="224" y="2201"/>
                    <a:pt x="229" y="2198"/>
                  </a:cubicBezTo>
                  <a:cubicBezTo>
                    <a:pt x="298" y="2162"/>
                    <a:pt x="360" y="2192"/>
                    <a:pt x="423" y="2217"/>
                  </a:cubicBezTo>
                  <a:cubicBezTo>
                    <a:pt x="470" y="2233"/>
                    <a:pt x="505" y="2209"/>
                    <a:pt x="541" y="2173"/>
                  </a:cubicBezTo>
                  <a:cubicBezTo>
                    <a:pt x="666" y="2056"/>
                    <a:pt x="688" y="2050"/>
                    <a:pt x="828" y="2113"/>
                  </a:cubicBezTo>
                  <a:cubicBezTo>
                    <a:pt x="874" y="2181"/>
                    <a:pt x="923" y="2247"/>
                    <a:pt x="1024" y="2190"/>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 name="Freeform 5"/>
            <p:cNvSpPr>
              <a:spLocks noChangeArrowheads="1"/>
            </p:cNvSpPr>
            <p:nvPr/>
          </p:nvSpPr>
          <p:spPr bwMode="auto">
            <a:xfrm>
              <a:off x="6350" y="2624138"/>
              <a:ext cx="989013" cy="728662"/>
            </a:xfrm>
            <a:custGeom>
              <a:avLst/>
              <a:gdLst>
                <a:gd name="T0" fmla="*/ 2557 w 2746"/>
                <a:gd name="T1" fmla="*/ 2018 h 2022"/>
                <a:gd name="T2" fmla="*/ 2639 w 2746"/>
                <a:gd name="T3" fmla="*/ 1952 h 2022"/>
                <a:gd name="T4" fmla="*/ 2702 w 2746"/>
                <a:gd name="T5" fmla="*/ 961 h 2022"/>
                <a:gd name="T6" fmla="*/ 2740 w 2746"/>
                <a:gd name="T7" fmla="*/ 306 h 2022"/>
                <a:gd name="T8" fmla="*/ 2595 w 2746"/>
                <a:gd name="T9" fmla="*/ 150 h 2022"/>
                <a:gd name="T10" fmla="*/ 2472 w 2746"/>
                <a:gd name="T11" fmla="*/ 76 h 2022"/>
                <a:gd name="T12" fmla="*/ 2453 w 2746"/>
                <a:gd name="T13" fmla="*/ 65 h 2022"/>
                <a:gd name="T14" fmla="*/ 2237 w 2746"/>
                <a:gd name="T15" fmla="*/ 125 h 2022"/>
                <a:gd name="T16" fmla="*/ 2196 w 2746"/>
                <a:gd name="T17" fmla="*/ 131 h 2022"/>
                <a:gd name="T18" fmla="*/ 1808 w 2746"/>
                <a:gd name="T19" fmla="*/ 106 h 2022"/>
                <a:gd name="T20" fmla="*/ 1207 w 2746"/>
                <a:gd name="T21" fmla="*/ 57 h 2022"/>
                <a:gd name="T22" fmla="*/ 912 w 2746"/>
                <a:gd name="T23" fmla="*/ 325 h 2022"/>
                <a:gd name="T24" fmla="*/ 751 w 2746"/>
                <a:gd name="T25" fmla="*/ 519 h 2022"/>
                <a:gd name="T26" fmla="*/ 691 w 2746"/>
                <a:gd name="T27" fmla="*/ 513 h 2022"/>
                <a:gd name="T28" fmla="*/ 645 w 2746"/>
                <a:gd name="T29" fmla="*/ 554 h 2022"/>
                <a:gd name="T30" fmla="*/ 740 w 2746"/>
                <a:gd name="T31" fmla="*/ 647 h 2022"/>
                <a:gd name="T32" fmla="*/ 997 w 2746"/>
                <a:gd name="T33" fmla="*/ 827 h 2022"/>
                <a:gd name="T34" fmla="*/ 948 w 2746"/>
                <a:gd name="T35" fmla="*/ 988 h 2022"/>
                <a:gd name="T36" fmla="*/ 872 w 2746"/>
                <a:gd name="T37" fmla="*/ 1073 h 2022"/>
                <a:gd name="T38" fmla="*/ 962 w 2746"/>
                <a:gd name="T39" fmla="*/ 1158 h 2022"/>
                <a:gd name="T40" fmla="*/ 1011 w 2746"/>
                <a:gd name="T41" fmla="*/ 1332 h 2022"/>
                <a:gd name="T42" fmla="*/ 729 w 2746"/>
                <a:gd name="T43" fmla="*/ 1379 h 2022"/>
                <a:gd name="T44" fmla="*/ 574 w 2746"/>
                <a:gd name="T45" fmla="*/ 1420 h 2022"/>
                <a:gd name="T46" fmla="*/ 478 w 2746"/>
                <a:gd name="T47" fmla="*/ 1750 h 2022"/>
                <a:gd name="T48" fmla="*/ 306 w 2746"/>
                <a:gd name="T49" fmla="*/ 1849 h 2022"/>
                <a:gd name="T50" fmla="*/ 96 w 2746"/>
                <a:gd name="T51" fmla="*/ 1786 h 2022"/>
                <a:gd name="T52" fmla="*/ 14 w 2746"/>
                <a:gd name="T53" fmla="*/ 1884 h 2022"/>
                <a:gd name="T54" fmla="*/ 71 w 2746"/>
                <a:gd name="T55" fmla="*/ 1911 h 2022"/>
                <a:gd name="T56" fmla="*/ 2254 w 2746"/>
                <a:gd name="T57" fmla="*/ 2007 h 2022"/>
                <a:gd name="T58" fmla="*/ 2557 w 2746"/>
                <a:gd name="T59" fmla="*/ 2018 h 2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46" h="2022">
                  <a:moveTo>
                    <a:pt x="2557" y="2018"/>
                  </a:moveTo>
                  <a:cubicBezTo>
                    <a:pt x="2609" y="2021"/>
                    <a:pt x="2636" y="2015"/>
                    <a:pt x="2639" y="1952"/>
                  </a:cubicBezTo>
                  <a:cubicBezTo>
                    <a:pt x="2658" y="1622"/>
                    <a:pt x="2688" y="1291"/>
                    <a:pt x="2702" y="961"/>
                  </a:cubicBezTo>
                  <a:cubicBezTo>
                    <a:pt x="2710" y="742"/>
                    <a:pt x="2729" y="524"/>
                    <a:pt x="2740" y="306"/>
                  </a:cubicBezTo>
                  <a:cubicBezTo>
                    <a:pt x="2745" y="194"/>
                    <a:pt x="2699" y="153"/>
                    <a:pt x="2595" y="150"/>
                  </a:cubicBezTo>
                  <a:cubicBezTo>
                    <a:pt x="2540" y="147"/>
                    <a:pt x="2475" y="163"/>
                    <a:pt x="2472" y="76"/>
                  </a:cubicBezTo>
                  <a:cubicBezTo>
                    <a:pt x="2472" y="71"/>
                    <a:pt x="2453" y="62"/>
                    <a:pt x="2453" y="65"/>
                  </a:cubicBezTo>
                  <a:cubicBezTo>
                    <a:pt x="2390" y="120"/>
                    <a:pt x="2278" y="0"/>
                    <a:pt x="2237" y="125"/>
                  </a:cubicBezTo>
                  <a:cubicBezTo>
                    <a:pt x="2235" y="131"/>
                    <a:pt x="2207" y="136"/>
                    <a:pt x="2196" y="131"/>
                  </a:cubicBezTo>
                  <a:cubicBezTo>
                    <a:pt x="2068" y="95"/>
                    <a:pt x="1937" y="120"/>
                    <a:pt x="1808" y="106"/>
                  </a:cubicBezTo>
                  <a:cubicBezTo>
                    <a:pt x="1609" y="84"/>
                    <a:pt x="1407" y="79"/>
                    <a:pt x="1207" y="57"/>
                  </a:cubicBezTo>
                  <a:cubicBezTo>
                    <a:pt x="1079" y="43"/>
                    <a:pt x="921" y="202"/>
                    <a:pt x="912" y="325"/>
                  </a:cubicBezTo>
                  <a:cubicBezTo>
                    <a:pt x="904" y="480"/>
                    <a:pt x="893" y="486"/>
                    <a:pt x="751" y="519"/>
                  </a:cubicBezTo>
                  <a:cubicBezTo>
                    <a:pt x="729" y="524"/>
                    <a:pt x="713" y="521"/>
                    <a:pt x="691" y="513"/>
                  </a:cubicBezTo>
                  <a:cubicBezTo>
                    <a:pt x="653" y="499"/>
                    <a:pt x="639" y="527"/>
                    <a:pt x="645" y="554"/>
                  </a:cubicBezTo>
                  <a:cubicBezTo>
                    <a:pt x="656" y="603"/>
                    <a:pt x="672" y="661"/>
                    <a:pt x="740" y="647"/>
                  </a:cubicBezTo>
                  <a:cubicBezTo>
                    <a:pt x="893" y="617"/>
                    <a:pt x="945" y="723"/>
                    <a:pt x="997" y="827"/>
                  </a:cubicBezTo>
                  <a:cubicBezTo>
                    <a:pt x="1030" y="890"/>
                    <a:pt x="1030" y="947"/>
                    <a:pt x="948" y="988"/>
                  </a:cubicBezTo>
                  <a:cubicBezTo>
                    <a:pt x="918" y="1002"/>
                    <a:pt x="869" y="1024"/>
                    <a:pt x="872" y="1073"/>
                  </a:cubicBezTo>
                  <a:cubicBezTo>
                    <a:pt x="874" y="1125"/>
                    <a:pt x="915" y="1141"/>
                    <a:pt x="962" y="1158"/>
                  </a:cubicBezTo>
                  <a:cubicBezTo>
                    <a:pt x="1041" y="1182"/>
                    <a:pt x="1063" y="1264"/>
                    <a:pt x="1011" y="1332"/>
                  </a:cubicBezTo>
                  <a:cubicBezTo>
                    <a:pt x="929" y="1442"/>
                    <a:pt x="847" y="1455"/>
                    <a:pt x="729" y="1379"/>
                  </a:cubicBezTo>
                  <a:cubicBezTo>
                    <a:pt x="653" y="1330"/>
                    <a:pt x="590" y="1341"/>
                    <a:pt x="574" y="1420"/>
                  </a:cubicBezTo>
                  <a:cubicBezTo>
                    <a:pt x="549" y="1532"/>
                    <a:pt x="475" y="1627"/>
                    <a:pt x="478" y="1750"/>
                  </a:cubicBezTo>
                  <a:cubicBezTo>
                    <a:pt x="478" y="1832"/>
                    <a:pt x="383" y="1884"/>
                    <a:pt x="306" y="1849"/>
                  </a:cubicBezTo>
                  <a:cubicBezTo>
                    <a:pt x="238" y="1819"/>
                    <a:pt x="164" y="1810"/>
                    <a:pt x="96" y="1786"/>
                  </a:cubicBezTo>
                  <a:cubicBezTo>
                    <a:pt x="25" y="1764"/>
                    <a:pt x="25" y="1846"/>
                    <a:pt x="14" y="1884"/>
                  </a:cubicBezTo>
                  <a:cubicBezTo>
                    <a:pt x="0" y="1928"/>
                    <a:pt x="49" y="1909"/>
                    <a:pt x="71" y="1911"/>
                  </a:cubicBezTo>
                  <a:cubicBezTo>
                    <a:pt x="798" y="1944"/>
                    <a:pt x="1535" y="1974"/>
                    <a:pt x="2254" y="2007"/>
                  </a:cubicBezTo>
                  <a:cubicBezTo>
                    <a:pt x="2368" y="1996"/>
                    <a:pt x="2461" y="2012"/>
                    <a:pt x="2557" y="201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 name="Freeform 6"/>
            <p:cNvSpPr>
              <a:spLocks noChangeArrowheads="1"/>
            </p:cNvSpPr>
            <p:nvPr/>
          </p:nvSpPr>
          <p:spPr bwMode="auto">
            <a:xfrm>
              <a:off x="990600" y="2643188"/>
              <a:ext cx="666750" cy="730250"/>
            </a:xfrm>
            <a:custGeom>
              <a:avLst/>
              <a:gdLst>
                <a:gd name="T0" fmla="*/ 1155 w 1853"/>
                <a:gd name="T1" fmla="*/ 2029 h 2030"/>
                <a:gd name="T2" fmla="*/ 1671 w 1853"/>
                <a:gd name="T3" fmla="*/ 2029 h 2030"/>
                <a:gd name="T4" fmla="*/ 1737 w 1853"/>
                <a:gd name="T5" fmla="*/ 1974 h 2030"/>
                <a:gd name="T6" fmla="*/ 1805 w 1853"/>
                <a:gd name="T7" fmla="*/ 849 h 2030"/>
                <a:gd name="T8" fmla="*/ 1846 w 1853"/>
                <a:gd name="T9" fmla="*/ 185 h 2030"/>
                <a:gd name="T10" fmla="*/ 1781 w 1853"/>
                <a:gd name="T11" fmla="*/ 111 h 2030"/>
                <a:gd name="T12" fmla="*/ 1204 w 1853"/>
                <a:gd name="T13" fmla="*/ 90 h 2030"/>
                <a:gd name="T14" fmla="*/ 254 w 1853"/>
                <a:gd name="T15" fmla="*/ 79 h 2030"/>
                <a:gd name="T16" fmla="*/ 112 w 1853"/>
                <a:gd name="T17" fmla="*/ 180 h 2030"/>
                <a:gd name="T18" fmla="*/ 71 w 1853"/>
                <a:gd name="T19" fmla="*/ 710 h 2030"/>
                <a:gd name="T20" fmla="*/ 43 w 1853"/>
                <a:gd name="T21" fmla="*/ 1294 h 2030"/>
                <a:gd name="T22" fmla="*/ 2 w 1853"/>
                <a:gd name="T23" fmla="*/ 1895 h 2030"/>
                <a:gd name="T24" fmla="*/ 71 w 1853"/>
                <a:gd name="T25" fmla="*/ 1969 h 2030"/>
                <a:gd name="T26" fmla="*/ 1155 w 1853"/>
                <a:gd name="T27" fmla="*/ 2018 h 2030"/>
                <a:gd name="T28" fmla="*/ 1155 w 1853"/>
                <a:gd name="T29" fmla="*/ 2029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3" h="2030">
                  <a:moveTo>
                    <a:pt x="1155" y="2029"/>
                  </a:moveTo>
                  <a:cubicBezTo>
                    <a:pt x="1327" y="2029"/>
                    <a:pt x="1499" y="2026"/>
                    <a:pt x="1671" y="2029"/>
                  </a:cubicBezTo>
                  <a:cubicBezTo>
                    <a:pt x="1715" y="2029"/>
                    <a:pt x="1734" y="2021"/>
                    <a:pt x="1737" y="1974"/>
                  </a:cubicBezTo>
                  <a:cubicBezTo>
                    <a:pt x="1759" y="1600"/>
                    <a:pt x="1783" y="1226"/>
                    <a:pt x="1805" y="849"/>
                  </a:cubicBezTo>
                  <a:cubicBezTo>
                    <a:pt x="1819" y="628"/>
                    <a:pt x="1827" y="406"/>
                    <a:pt x="1846" y="185"/>
                  </a:cubicBezTo>
                  <a:cubicBezTo>
                    <a:pt x="1852" y="120"/>
                    <a:pt x="1838" y="114"/>
                    <a:pt x="1781" y="111"/>
                  </a:cubicBezTo>
                  <a:cubicBezTo>
                    <a:pt x="1589" y="106"/>
                    <a:pt x="1395" y="92"/>
                    <a:pt x="1204" y="90"/>
                  </a:cubicBezTo>
                  <a:cubicBezTo>
                    <a:pt x="887" y="81"/>
                    <a:pt x="571" y="0"/>
                    <a:pt x="254" y="79"/>
                  </a:cubicBezTo>
                  <a:cubicBezTo>
                    <a:pt x="194" y="92"/>
                    <a:pt x="117" y="103"/>
                    <a:pt x="112" y="180"/>
                  </a:cubicBezTo>
                  <a:cubicBezTo>
                    <a:pt x="95" y="357"/>
                    <a:pt x="82" y="532"/>
                    <a:pt x="71" y="710"/>
                  </a:cubicBezTo>
                  <a:cubicBezTo>
                    <a:pt x="60" y="904"/>
                    <a:pt x="63" y="1100"/>
                    <a:pt x="43" y="1294"/>
                  </a:cubicBezTo>
                  <a:cubicBezTo>
                    <a:pt x="22" y="1493"/>
                    <a:pt x="19" y="1696"/>
                    <a:pt x="2" y="1895"/>
                  </a:cubicBezTo>
                  <a:cubicBezTo>
                    <a:pt x="0" y="1950"/>
                    <a:pt x="13" y="1966"/>
                    <a:pt x="71" y="1969"/>
                  </a:cubicBezTo>
                  <a:cubicBezTo>
                    <a:pt x="434" y="1985"/>
                    <a:pt x="795" y="2001"/>
                    <a:pt x="1155" y="2018"/>
                  </a:cubicBezTo>
                  <a:lnTo>
                    <a:pt x="1155" y="2029"/>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 name="Freeform 7"/>
            <p:cNvSpPr>
              <a:spLocks noChangeArrowheads="1"/>
            </p:cNvSpPr>
            <p:nvPr/>
          </p:nvSpPr>
          <p:spPr bwMode="auto">
            <a:xfrm>
              <a:off x="1652588" y="2622550"/>
              <a:ext cx="598487" cy="769938"/>
            </a:xfrm>
            <a:custGeom>
              <a:avLst/>
              <a:gdLst>
                <a:gd name="T0" fmla="*/ 792 w 1664"/>
                <a:gd name="T1" fmla="*/ 2130 h 2137"/>
                <a:gd name="T2" fmla="*/ 1486 w 1664"/>
                <a:gd name="T3" fmla="*/ 2133 h 2137"/>
                <a:gd name="T4" fmla="*/ 1592 w 1664"/>
                <a:gd name="T5" fmla="*/ 2026 h 2137"/>
                <a:gd name="T6" fmla="*/ 1601 w 1664"/>
                <a:gd name="T7" fmla="*/ 1726 h 2137"/>
                <a:gd name="T8" fmla="*/ 1625 w 1664"/>
                <a:gd name="T9" fmla="*/ 770 h 2137"/>
                <a:gd name="T10" fmla="*/ 1467 w 1664"/>
                <a:gd name="T11" fmla="*/ 314 h 2137"/>
                <a:gd name="T12" fmla="*/ 1418 w 1664"/>
                <a:gd name="T13" fmla="*/ 136 h 2137"/>
                <a:gd name="T14" fmla="*/ 1352 w 1664"/>
                <a:gd name="T15" fmla="*/ 60 h 2137"/>
                <a:gd name="T16" fmla="*/ 740 w 1664"/>
                <a:gd name="T17" fmla="*/ 27 h 2137"/>
                <a:gd name="T18" fmla="*/ 191 w 1664"/>
                <a:gd name="T19" fmla="*/ 5 h 2137"/>
                <a:gd name="T20" fmla="*/ 126 w 1664"/>
                <a:gd name="T21" fmla="*/ 52 h 2137"/>
                <a:gd name="T22" fmla="*/ 109 w 1664"/>
                <a:gd name="T23" fmla="*/ 281 h 2137"/>
                <a:gd name="T24" fmla="*/ 68 w 1664"/>
                <a:gd name="T25" fmla="*/ 991 h 2137"/>
                <a:gd name="T26" fmla="*/ 3 w 1664"/>
                <a:gd name="T27" fmla="*/ 2018 h 2137"/>
                <a:gd name="T28" fmla="*/ 74 w 1664"/>
                <a:gd name="T29" fmla="*/ 2095 h 2137"/>
                <a:gd name="T30" fmla="*/ 792 w 1664"/>
                <a:gd name="T31" fmla="*/ 2108 h 2137"/>
                <a:gd name="T32" fmla="*/ 792 w 1664"/>
                <a:gd name="T33" fmla="*/ 2130 h 2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4" h="2137">
                  <a:moveTo>
                    <a:pt x="792" y="2130"/>
                  </a:moveTo>
                  <a:cubicBezTo>
                    <a:pt x="1024" y="2130"/>
                    <a:pt x="1254" y="2125"/>
                    <a:pt x="1486" y="2133"/>
                  </a:cubicBezTo>
                  <a:cubicBezTo>
                    <a:pt x="1576" y="2136"/>
                    <a:pt x="1595" y="2108"/>
                    <a:pt x="1592" y="2026"/>
                  </a:cubicBezTo>
                  <a:cubicBezTo>
                    <a:pt x="1587" y="1925"/>
                    <a:pt x="1603" y="1824"/>
                    <a:pt x="1601" y="1726"/>
                  </a:cubicBezTo>
                  <a:cubicBezTo>
                    <a:pt x="1592" y="1406"/>
                    <a:pt x="1663" y="1090"/>
                    <a:pt x="1625" y="770"/>
                  </a:cubicBezTo>
                  <a:cubicBezTo>
                    <a:pt x="1606" y="606"/>
                    <a:pt x="1603" y="437"/>
                    <a:pt x="1467" y="314"/>
                  </a:cubicBezTo>
                  <a:cubicBezTo>
                    <a:pt x="1412" y="265"/>
                    <a:pt x="1401" y="202"/>
                    <a:pt x="1418" y="136"/>
                  </a:cubicBezTo>
                  <a:cubicBezTo>
                    <a:pt x="1431" y="76"/>
                    <a:pt x="1409" y="63"/>
                    <a:pt x="1352" y="60"/>
                  </a:cubicBezTo>
                  <a:cubicBezTo>
                    <a:pt x="1147" y="52"/>
                    <a:pt x="945" y="38"/>
                    <a:pt x="740" y="27"/>
                  </a:cubicBezTo>
                  <a:cubicBezTo>
                    <a:pt x="557" y="19"/>
                    <a:pt x="374" y="14"/>
                    <a:pt x="191" y="5"/>
                  </a:cubicBezTo>
                  <a:cubicBezTo>
                    <a:pt x="158" y="5"/>
                    <a:pt x="126" y="0"/>
                    <a:pt x="126" y="52"/>
                  </a:cubicBezTo>
                  <a:cubicBezTo>
                    <a:pt x="123" y="128"/>
                    <a:pt x="115" y="205"/>
                    <a:pt x="109" y="281"/>
                  </a:cubicBezTo>
                  <a:cubicBezTo>
                    <a:pt x="96" y="516"/>
                    <a:pt x="82" y="754"/>
                    <a:pt x="68" y="991"/>
                  </a:cubicBezTo>
                  <a:cubicBezTo>
                    <a:pt x="46" y="1333"/>
                    <a:pt x="27" y="1677"/>
                    <a:pt x="3" y="2018"/>
                  </a:cubicBezTo>
                  <a:cubicBezTo>
                    <a:pt x="0" y="2076"/>
                    <a:pt x="16" y="2095"/>
                    <a:pt x="74" y="2095"/>
                  </a:cubicBezTo>
                  <a:cubicBezTo>
                    <a:pt x="311" y="2086"/>
                    <a:pt x="552" y="2122"/>
                    <a:pt x="792" y="2108"/>
                  </a:cubicBezTo>
                  <a:lnTo>
                    <a:pt x="792" y="2130"/>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 name="Freeform 8"/>
            <p:cNvSpPr>
              <a:spLocks noChangeArrowheads="1"/>
            </p:cNvSpPr>
            <p:nvPr/>
          </p:nvSpPr>
          <p:spPr bwMode="auto">
            <a:xfrm>
              <a:off x="1720850" y="1238250"/>
              <a:ext cx="692150" cy="723900"/>
            </a:xfrm>
            <a:custGeom>
              <a:avLst/>
              <a:gdLst>
                <a:gd name="T0" fmla="*/ 219 w 1924"/>
                <a:gd name="T1" fmla="*/ 5 h 2013"/>
                <a:gd name="T2" fmla="*/ 164 w 1924"/>
                <a:gd name="T3" fmla="*/ 52 h 2013"/>
                <a:gd name="T4" fmla="*/ 112 w 1924"/>
                <a:gd name="T5" fmla="*/ 803 h 2013"/>
                <a:gd name="T6" fmla="*/ 44 w 1924"/>
                <a:gd name="T7" fmla="*/ 901 h 2013"/>
                <a:gd name="T8" fmla="*/ 14 w 1924"/>
                <a:gd name="T9" fmla="*/ 961 h 2013"/>
                <a:gd name="T10" fmla="*/ 82 w 1924"/>
                <a:gd name="T11" fmla="*/ 1040 h 2013"/>
                <a:gd name="T12" fmla="*/ 202 w 1924"/>
                <a:gd name="T13" fmla="*/ 1120 h 2013"/>
                <a:gd name="T14" fmla="*/ 243 w 1924"/>
                <a:gd name="T15" fmla="*/ 1395 h 2013"/>
                <a:gd name="T16" fmla="*/ 549 w 1924"/>
                <a:gd name="T17" fmla="*/ 1677 h 2013"/>
                <a:gd name="T18" fmla="*/ 664 w 1924"/>
                <a:gd name="T19" fmla="*/ 1723 h 2013"/>
                <a:gd name="T20" fmla="*/ 779 w 1924"/>
                <a:gd name="T21" fmla="*/ 1789 h 2013"/>
                <a:gd name="T22" fmla="*/ 893 w 1924"/>
                <a:gd name="T23" fmla="*/ 1832 h 2013"/>
                <a:gd name="T24" fmla="*/ 1104 w 1924"/>
                <a:gd name="T25" fmla="*/ 1968 h 2013"/>
                <a:gd name="T26" fmla="*/ 1787 w 1924"/>
                <a:gd name="T27" fmla="*/ 2009 h 2013"/>
                <a:gd name="T28" fmla="*/ 1839 w 1924"/>
                <a:gd name="T29" fmla="*/ 1968 h 2013"/>
                <a:gd name="T30" fmla="*/ 1874 w 1924"/>
                <a:gd name="T31" fmla="*/ 1510 h 2013"/>
                <a:gd name="T32" fmla="*/ 1915 w 1924"/>
                <a:gd name="T33" fmla="*/ 838 h 2013"/>
                <a:gd name="T34" fmla="*/ 1852 w 1924"/>
                <a:gd name="T35" fmla="*/ 696 h 2013"/>
                <a:gd name="T36" fmla="*/ 1683 w 1924"/>
                <a:gd name="T37" fmla="*/ 532 h 2013"/>
                <a:gd name="T38" fmla="*/ 1636 w 1924"/>
                <a:gd name="T39" fmla="*/ 513 h 2013"/>
                <a:gd name="T40" fmla="*/ 1164 w 1924"/>
                <a:gd name="T41" fmla="*/ 218 h 2013"/>
                <a:gd name="T42" fmla="*/ 926 w 1924"/>
                <a:gd name="T43" fmla="*/ 41 h 2013"/>
                <a:gd name="T44" fmla="*/ 353 w 1924"/>
                <a:gd name="T45" fmla="*/ 13 h 2013"/>
                <a:gd name="T46" fmla="*/ 219 w 1924"/>
                <a:gd name="T47" fmla="*/ 5 h 2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24" h="2013">
                  <a:moveTo>
                    <a:pt x="219" y="5"/>
                  </a:moveTo>
                  <a:cubicBezTo>
                    <a:pt x="180" y="0"/>
                    <a:pt x="167" y="11"/>
                    <a:pt x="164" y="52"/>
                  </a:cubicBezTo>
                  <a:cubicBezTo>
                    <a:pt x="148" y="303"/>
                    <a:pt x="126" y="551"/>
                    <a:pt x="112" y="803"/>
                  </a:cubicBezTo>
                  <a:cubicBezTo>
                    <a:pt x="109" y="857"/>
                    <a:pt x="90" y="890"/>
                    <a:pt x="44" y="901"/>
                  </a:cubicBezTo>
                  <a:cubicBezTo>
                    <a:pt x="0" y="909"/>
                    <a:pt x="0" y="923"/>
                    <a:pt x="14" y="961"/>
                  </a:cubicBezTo>
                  <a:cubicBezTo>
                    <a:pt x="28" y="999"/>
                    <a:pt x="41" y="1027"/>
                    <a:pt x="82" y="1040"/>
                  </a:cubicBezTo>
                  <a:cubicBezTo>
                    <a:pt x="129" y="1057"/>
                    <a:pt x="189" y="1070"/>
                    <a:pt x="202" y="1120"/>
                  </a:cubicBezTo>
                  <a:cubicBezTo>
                    <a:pt x="227" y="1210"/>
                    <a:pt x="249" y="1303"/>
                    <a:pt x="243" y="1395"/>
                  </a:cubicBezTo>
                  <a:cubicBezTo>
                    <a:pt x="230" y="1581"/>
                    <a:pt x="383" y="1679"/>
                    <a:pt x="549" y="1677"/>
                  </a:cubicBezTo>
                  <a:cubicBezTo>
                    <a:pt x="596" y="1677"/>
                    <a:pt x="642" y="1655"/>
                    <a:pt x="664" y="1723"/>
                  </a:cubicBezTo>
                  <a:cubicBezTo>
                    <a:pt x="680" y="1772"/>
                    <a:pt x="738" y="1794"/>
                    <a:pt x="779" y="1789"/>
                  </a:cubicBezTo>
                  <a:cubicBezTo>
                    <a:pt x="833" y="1780"/>
                    <a:pt x="858" y="1808"/>
                    <a:pt x="893" y="1832"/>
                  </a:cubicBezTo>
                  <a:cubicBezTo>
                    <a:pt x="964" y="1879"/>
                    <a:pt x="1019" y="1960"/>
                    <a:pt x="1104" y="1968"/>
                  </a:cubicBezTo>
                  <a:cubicBezTo>
                    <a:pt x="1330" y="1990"/>
                    <a:pt x="1557" y="1998"/>
                    <a:pt x="1787" y="2009"/>
                  </a:cubicBezTo>
                  <a:cubicBezTo>
                    <a:pt x="1817" y="2012"/>
                    <a:pt x="1836" y="2006"/>
                    <a:pt x="1839" y="1968"/>
                  </a:cubicBezTo>
                  <a:cubicBezTo>
                    <a:pt x="1849" y="1816"/>
                    <a:pt x="1863" y="1663"/>
                    <a:pt x="1874" y="1510"/>
                  </a:cubicBezTo>
                  <a:cubicBezTo>
                    <a:pt x="1888" y="1286"/>
                    <a:pt x="1893" y="1059"/>
                    <a:pt x="1915" y="838"/>
                  </a:cubicBezTo>
                  <a:cubicBezTo>
                    <a:pt x="1923" y="767"/>
                    <a:pt x="1904" y="726"/>
                    <a:pt x="1852" y="696"/>
                  </a:cubicBezTo>
                  <a:cubicBezTo>
                    <a:pt x="1781" y="655"/>
                    <a:pt x="1710" y="620"/>
                    <a:pt x="1683" y="532"/>
                  </a:cubicBezTo>
                  <a:cubicBezTo>
                    <a:pt x="1677" y="513"/>
                    <a:pt x="1656" y="516"/>
                    <a:pt x="1636" y="513"/>
                  </a:cubicBezTo>
                  <a:cubicBezTo>
                    <a:pt x="1432" y="491"/>
                    <a:pt x="1268" y="412"/>
                    <a:pt x="1164" y="218"/>
                  </a:cubicBezTo>
                  <a:cubicBezTo>
                    <a:pt x="1117" y="128"/>
                    <a:pt x="1019" y="49"/>
                    <a:pt x="926" y="41"/>
                  </a:cubicBezTo>
                  <a:cubicBezTo>
                    <a:pt x="738" y="22"/>
                    <a:pt x="547" y="22"/>
                    <a:pt x="353" y="13"/>
                  </a:cubicBezTo>
                  <a:cubicBezTo>
                    <a:pt x="309" y="11"/>
                    <a:pt x="262" y="11"/>
                    <a:pt x="219" y="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9"/>
            <p:cNvSpPr>
              <a:spLocks noChangeArrowheads="1"/>
            </p:cNvSpPr>
            <p:nvPr/>
          </p:nvSpPr>
          <p:spPr bwMode="auto">
            <a:xfrm>
              <a:off x="2417763" y="1362075"/>
              <a:ext cx="744537" cy="612775"/>
            </a:xfrm>
            <a:custGeom>
              <a:avLst/>
              <a:gdLst>
                <a:gd name="T0" fmla="*/ 1909 w 2066"/>
                <a:gd name="T1" fmla="*/ 1524 h 1704"/>
                <a:gd name="T2" fmla="*/ 1871 w 2066"/>
                <a:gd name="T3" fmla="*/ 1297 h 1704"/>
                <a:gd name="T4" fmla="*/ 1915 w 2066"/>
                <a:gd name="T5" fmla="*/ 967 h 1704"/>
                <a:gd name="T6" fmla="*/ 1942 w 2066"/>
                <a:gd name="T7" fmla="*/ 142 h 1704"/>
                <a:gd name="T8" fmla="*/ 1852 w 2066"/>
                <a:gd name="T9" fmla="*/ 44 h 1704"/>
                <a:gd name="T10" fmla="*/ 849 w 2066"/>
                <a:gd name="T11" fmla="*/ 3 h 1704"/>
                <a:gd name="T12" fmla="*/ 751 w 2066"/>
                <a:gd name="T13" fmla="*/ 82 h 1704"/>
                <a:gd name="T14" fmla="*/ 653 w 2066"/>
                <a:gd name="T15" fmla="*/ 172 h 1704"/>
                <a:gd name="T16" fmla="*/ 396 w 2066"/>
                <a:gd name="T17" fmla="*/ 167 h 1704"/>
                <a:gd name="T18" fmla="*/ 243 w 2066"/>
                <a:gd name="T19" fmla="*/ 314 h 1704"/>
                <a:gd name="T20" fmla="*/ 134 w 2066"/>
                <a:gd name="T21" fmla="*/ 431 h 1704"/>
                <a:gd name="T22" fmla="*/ 76 w 2066"/>
                <a:gd name="T23" fmla="*/ 472 h 1704"/>
                <a:gd name="T24" fmla="*/ 0 w 2066"/>
                <a:gd name="T25" fmla="*/ 1679 h 1704"/>
                <a:gd name="T26" fmla="*/ 284 w 2066"/>
                <a:gd name="T27" fmla="*/ 1695 h 1704"/>
                <a:gd name="T28" fmla="*/ 336 w 2066"/>
                <a:gd name="T29" fmla="*/ 1662 h 1704"/>
                <a:gd name="T30" fmla="*/ 604 w 2066"/>
                <a:gd name="T31" fmla="*/ 1524 h 1704"/>
                <a:gd name="T32" fmla="*/ 868 w 2066"/>
                <a:gd name="T33" fmla="*/ 1540 h 1704"/>
                <a:gd name="T34" fmla="*/ 1816 w 2066"/>
                <a:gd name="T35" fmla="*/ 1589 h 1704"/>
                <a:gd name="T36" fmla="*/ 2065 w 2066"/>
                <a:gd name="T37" fmla="*/ 1578 h 1704"/>
                <a:gd name="T38" fmla="*/ 1909 w 2066"/>
                <a:gd name="T39" fmla="*/ 1524 h 1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66" h="1704">
                  <a:moveTo>
                    <a:pt x="1909" y="1524"/>
                  </a:moveTo>
                  <a:cubicBezTo>
                    <a:pt x="1898" y="1447"/>
                    <a:pt x="1844" y="1368"/>
                    <a:pt x="1871" y="1297"/>
                  </a:cubicBezTo>
                  <a:cubicBezTo>
                    <a:pt x="1909" y="1188"/>
                    <a:pt x="1912" y="1079"/>
                    <a:pt x="1915" y="967"/>
                  </a:cubicBezTo>
                  <a:cubicBezTo>
                    <a:pt x="1923" y="691"/>
                    <a:pt x="1926" y="415"/>
                    <a:pt x="1942" y="142"/>
                  </a:cubicBezTo>
                  <a:cubicBezTo>
                    <a:pt x="1947" y="57"/>
                    <a:pt x="1926" y="44"/>
                    <a:pt x="1852" y="44"/>
                  </a:cubicBezTo>
                  <a:cubicBezTo>
                    <a:pt x="1519" y="33"/>
                    <a:pt x="1183" y="22"/>
                    <a:pt x="849" y="3"/>
                  </a:cubicBezTo>
                  <a:cubicBezTo>
                    <a:pt x="781" y="0"/>
                    <a:pt x="748" y="3"/>
                    <a:pt x="751" y="82"/>
                  </a:cubicBezTo>
                  <a:cubicBezTo>
                    <a:pt x="754" y="142"/>
                    <a:pt x="726" y="177"/>
                    <a:pt x="653" y="172"/>
                  </a:cubicBezTo>
                  <a:cubicBezTo>
                    <a:pt x="568" y="164"/>
                    <a:pt x="481" y="169"/>
                    <a:pt x="396" y="167"/>
                  </a:cubicBezTo>
                  <a:cubicBezTo>
                    <a:pt x="243" y="161"/>
                    <a:pt x="240" y="158"/>
                    <a:pt x="243" y="314"/>
                  </a:cubicBezTo>
                  <a:cubicBezTo>
                    <a:pt x="246" y="396"/>
                    <a:pt x="218" y="434"/>
                    <a:pt x="134" y="431"/>
                  </a:cubicBezTo>
                  <a:cubicBezTo>
                    <a:pt x="115" y="431"/>
                    <a:pt x="79" y="423"/>
                    <a:pt x="76" y="472"/>
                  </a:cubicBezTo>
                  <a:cubicBezTo>
                    <a:pt x="54" y="874"/>
                    <a:pt x="24" y="1278"/>
                    <a:pt x="0" y="1679"/>
                  </a:cubicBezTo>
                  <a:cubicBezTo>
                    <a:pt x="95" y="1689"/>
                    <a:pt x="191" y="1673"/>
                    <a:pt x="284" y="1695"/>
                  </a:cubicBezTo>
                  <a:cubicBezTo>
                    <a:pt x="314" y="1703"/>
                    <a:pt x="319" y="1687"/>
                    <a:pt x="336" y="1662"/>
                  </a:cubicBezTo>
                  <a:cubicBezTo>
                    <a:pt x="399" y="1568"/>
                    <a:pt x="478" y="1502"/>
                    <a:pt x="604" y="1524"/>
                  </a:cubicBezTo>
                  <a:cubicBezTo>
                    <a:pt x="691" y="1538"/>
                    <a:pt x="781" y="1538"/>
                    <a:pt x="868" y="1540"/>
                  </a:cubicBezTo>
                  <a:cubicBezTo>
                    <a:pt x="1185" y="1554"/>
                    <a:pt x="1502" y="1576"/>
                    <a:pt x="1816" y="1589"/>
                  </a:cubicBezTo>
                  <a:cubicBezTo>
                    <a:pt x="1896" y="1592"/>
                    <a:pt x="1969" y="1603"/>
                    <a:pt x="2065" y="1578"/>
                  </a:cubicBezTo>
                  <a:cubicBezTo>
                    <a:pt x="2002" y="1538"/>
                    <a:pt x="1917" y="1573"/>
                    <a:pt x="1909" y="1524"/>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 name="Freeform 10"/>
            <p:cNvSpPr>
              <a:spLocks noChangeArrowheads="1"/>
            </p:cNvSpPr>
            <p:nvPr/>
          </p:nvSpPr>
          <p:spPr bwMode="auto">
            <a:xfrm>
              <a:off x="2855913" y="2682875"/>
              <a:ext cx="566737" cy="736600"/>
            </a:xfrm>
            <a:custGeom>
              <a:avLst/>
              <a:gdLst>
                <a:gd name="T0" fmla="*/ 20 w 1575"/>
                <a:gd name="T1" fmla="*/ 1918 h 2047"/>
                <a:gd name="T2" fmla="*/ 118 w 1575"/>
                <a:gd name="T3" fmla="*/ 2019 h 2047"/>
                <a:gd name="T4" fmla="*/ 569 w 1575"/>
                <a:gd name="T5" fmla="*/ 2030 h 2047"/>
                <a:gd name="T6" fmla="*/ 640 w 1575"/>
                <a:gd name="T7" fmla="*/ 2016 h 2047"/>
                <a:gd name="T8" fmla="*/ 757 w 1575"/>
                <a:gd name="T9" fmla="*/ 1970 h 2047"/>
                <a:gd name="T10" fmla="*/ 1467 w 1575"/>
                <a:gd name="T11" fmla="*/ 1997 h 2047"/>
                <a:gd name="T12" fmla="*/ 1535 w 1575"/>
                <a:gd name="T13" fmla="*/ 1945 h 2047"/>
                <a:gd name="T14" fmla="*/ 1571 w 1575"/>
                <a:gd name="T15" fmla="*/ 691 h 2047"/>
                <a:gd name="T16" fmla="*/ 1505 w 1575"/>
                <a:gd name="T17" fmla="*/ 626 h 2047"/>
                <a:gd name="T18" fmla="*/ 1426 w 1575"/>
                <a:gd name="T19" fmla="*/ 539 h 2047"/>
                <a:gd name="T20" fmla="*/ 1410 w 1575"/>
                <a:gd name="T21" fmla="*/ 222 h 2047"/>
                <a:gd name="T22" fmla="*/ 1410 w 1575"/>
                <a:gd name="T23" fmla="*/ 205 h 2047"/>
                <a:gd name="T24" fmla="*/ 1312 w 1575"/>
                <a:gd name="T25" fmla="*/ 55 h 2047"/>
                <a:gd name="T26" fmla="*/ 1191 w 1575"/>
                <a:gd name="T27" fmla="*/ 121 h 2047"/>
                <a:gd name="T28" fmla="*/ 954 w 1575"/>
                <a:gd name="T29" fmla="*/ 178 h 2047"/>
                <a:gd name="T30" fmla="*/ 812 w 1575"/>
                <a:gd name="T31" fmla="*/ 186 h 2047"/>
                <a:gd name="T32" fmla="*/ 694 w 1575"/>
                <a:gd name="T33" fmla="*/ 145 h 2047"/>
                <a:gd name="T34" fmla="*/ 563 w 1575"/>
                <a:gd name="T35" fmla="*/ 22 h 2047"/>
                <a:gd name="T36" fmla="*/ 235 w 1575"/>
                <a:gd name="T37" fmla="*/ 3 h 2047"/>
                <a:gd name="T38" fmla="*/ 170 w 1575"/>
                <a:gd name="T39" fmla="*/ 44 h 2047"/>
                <a:gd name="T40" fmla="*/ 115 w 1575"/>
                <a:gd name="T41" fmla="*/ 361 h 2047"/>
                <a:gd name="T42" fmla="*/ 85 w 1575"/>
                <a:gd name="T43" fmla="*/ 544 h 2047"/>
                <a:gd name="T44" fmla="*/ 91 w 1575"/>
                <a:gd name="T45" fmla="*/ 790 h 2047"/>
                <a:gd name="T46" fmla="*/ 20 w 1575"/>
                <a:gd name="T47" fmla="*/ 1874 h 2047"/>
                <a:gd name="T48" fmla="*/ 20 w 1575"/>
                <a:gd name="T49" fmla="*/ 1918 h 2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5" h="2047">
                  <a:moveTo>
                    <a:pt x="20" y="1918"/>
                  </a:moveTo>
                  <a:cubicBezTo>
                    <a:pt x="0" y="2005"/>
                    <a:pt x="44" y="2019"/>
                    <a:pt x="118" y="2019"/>
                  </a:cubicBezTo>
                  <a:cubicBezTo>
                    <a:pt x="268" y="2019"/>
                    <a:pt x="418" y="2008"/>
                    <a:pt x="569" y="2030"/>
                  </a:cubicBezTo>
                  <a:cubicBezTo>
                    <a:pt x="593" y="2032"/>
                    <a:pt x="629" y="2046"/>
                    <a:pt x="640" y="2016"/>
                  </a:cubicBezTo>
                  <a:cubicBezTo>
                    <a:pt x="664" y="1950"/>
                    <a:pt x="713" y="1970"/>
                    <a:pt x="757" y="1970"/>
                  </a:cubicBezTo>
                  <a:cubicBezTo>
                    <a:pt x="995" y="1978"/>
                    <a:pt x="1230" y="1986"/>
                    <a:pt x="1467" y="1997"/>
                  </a:cubicBezTo>
                  <a:cubicBezTo>
                    <a:pt x="1505" y="2000"/>
                    <a:pt x="1533" y="2000"/>
                    <a:pt x="1535" y="1945"/>
                  </a:cubicBezTo>
                  <a:cubicBezTo>
                    <a:pt x="1546" y="1527"/>
                    <a:pt x="1557" y="1109"/>
                    <a:pt x="1571" y="691"/>
                  </a:cubicBezTo>
                  <a:cubicBezTo>
                    <a:pt x="1574" y="642"/>
                    <a:pt x="1557" y="620"/>
                    <a:pt x="1505" y="626"/>
                  </a:cubicBezTo>
                  <a:cubicBezTo>
                    <a:pt x="1443" y="631"/>
                    <a:pt x="1434" y="596"/>
                    <a:pt x="1426" y="539"/>
                  </a:cubicBezTo>
                  <a:cubicBezTo>
                    <a:pt x="1410" y="432"/>
                    <a:pt x="1516" y="323"/>
                    <a:pt x="1410" y="222"/>
                  </a:cubicBezTo>
                  <a:cubicBezTo>
                    <a:pt x="1407" y="219"/>
                    <a:pt x="1407" y="211"/>
                    <a:pt x="1410" y="205"/>
                  </a:cubicBezTo>
                  <a:cubicBezTo>
                    <a:pt x="1426" y="123"/>
                    <a:pt x="1369" y="82"/>
                    <a:pt x="1312" y="55"/>
                  </a:cubicBezTo>
                  <a:cubicBezTo>
                    <a:pt x="1260" y="31"/>
                    <a:pt x="1224" y="85"/>
                    <a:pt x="1191" y="121"/>
                  </a:cubicBezTo>
                  <a:cubicBezTo>
                    <a:pt x="1123" y="194"/>
                    <a:pt x="1044" y="222"/>
                    <a:pt x="954" y="178"/>
                  </a:cubicBezTo>
                  <a:cubicBezTo>
                    <a:pt x="902" y="153"/>
                    <a:pt x="855" y="159"/>
                    <a:pt x="812" y="186"/>
                  </a:cubicBezTo>
                  <a:cubicBezTo>
                    <a:pt x="754" y="224"/>
                    <a:pt x="719" y="219"/>
                    <a:pt x="694" y="145"/>
                  </a:cubicBezTo>
                  <a:cubicBezTo>
                    <a:pt x="672" y="85"/>
                    <a:pt x="637" y="28"/>
                    <a:pt x="563" y="22"/>
                  </a:cubicBezTo>
                  <a:cubicBezTo>
                    <a:pt x="454" y="14"/>
                    <a:pt x="345" y="11"/>
                    <a:pt x="235" y="3"/>
                  </a:cubicBezTo>
                  <a:cubicBezTo>
                    <a:pt x="200" y="0"/>
                    <a:pt x="189" y="20"/>
                    <a:pt x="170" y="44"/>
                  </a:cubicBezTo>
                  <a:cubicBezTo>
                    <a:pt x="101" y="143"/>
                    <a:pt x="134" y="257"/>
                    <a:pt x="115" y="361"/>
                  </a:cubicBezTo>
                  <a:cubicBezTo>
                    <a:pt x="104" y="424"/>
                    <a:pt x="77" y="487"/>
                    <a:pt x="85" y="544"/>
                  </a:cubicBezTo>
                  <a:cubicBezTo>
                    <a:pt x="96" y="626"/>
                    <a:pt x="96" y="708"/>
                    <a:pt x="91" y="790"/>
                  </a:cubicBezTo>
                  <a:cubicBezTo>
                    <a:pt x="69" y="1153"/>
                    <a:pt x="44" y="1514"/>
                    <a:pt x="20" y="1874"/>
                  </a:cubicBezTo>
                  <a:cubicBezTo>
                    <a:pt x="22" y="1888"/>
                    <a:pt x="25" y="1904"/>
                    <a:pt x="20" y="191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4" name="Freeform 11"/>
            <p:cNvSpPr>
              <a:spLocks noChangeArrowheads="1"/>
            </p:cNvSpPr>
            <p:nvPr/>
          </p:nvSpPr>
          <p:spPr bwMode="auto">
            <a:xfrm>
              <a:off x="2693988" y="730250"/>
              <a:ext cx="742950" cy="630238"/>
            </a:xfrm>
            <a:custGeom>
              <a:avLst/>
              <a:gdLst>
                <a:gd name="T0" fmla="*/ 172 w 2063"/>
                <a:gd name="T1" fmla="*/ 3 h 1751"/>
                <a:gd name="T2" fmla="*/ 84 w 2063"/>
                <a:gd name="T3" fmla="*/ 79 h 1751"/>
                <a:gd name="T4" fmla="*/ 68 w 2063"/>
                <a:gd name="T5" fmla="*/ 478 h 1751"/>
                <a:gd name="T6" fmla="*/ 2 w 2063"/>
                <a:gd name="T7" fmla="*/ 1614 h 1751"/>
                <a:gd name="T8" fmla="*/ 43 w 2063"/>
                <a:gd name="T9" fmla="*/ 1658 h 1751"/>
                <a:gd name="T10" fmla="*/ 415 w 2063"/>
                <a:gd name="T11" fmla="*/ 1674 h 1751"/>
                <a:gd name="T12" fmla="*/ 1046 w 2063"/>
                <a:gd name="T13" fmla="*/ 1696 h 1751"/>
                <a:gd name="T14" fmla="*/ 1240 w 2063"/>
                <a:gd name="T15" fmla="*/ 1715 h 1751"/>
                <a:gd name="T16" fmla="*/ 1344 w 2063"/>
                <a:gd name="T17" fmla="*/ 1663 h 1751"/>
                <a:gd name="T18" fmla="*/ 1521 w 2063"/>
                <a:gd name="T19" fmla="*/ 1379 h 1751"/>
                <a:gd name="T20" fmla="*/ 1655 w 2063"/>
                <a:gd name="T21" fmla="*/ 1212 h 1751"/>
                <a:gd name="T22" fmla="*/ 1677 w 2063"/>
                <a:gd name="T23" fmla="*/ 1051 h 1751"/>
                <a:gd name="T24" fmla="*/ 1669 w 2063"/>
                <a:gd name="T25" fmla="*/ 721 h 1751"/>
                <a:gd name="T26" fmla="*/ 1753 w 2063"/>
                <a:gd name="T27" fmla="*/ 655 h 1751"/>
                <a:gd name="T28" fmla="*/ 1994 w 2063"/>
                <a:gd name="T29" fmla="*/ 661 h 1751"/>
                <a:gd name="T30" fmla="*/ 2029 w 2063"/>
                <a:gd name="T31" fmla="*/ 606 h 1751"/>
                <a:gd name="T32" fmla="*/ 1876 w 2063"/>
                <a:gd name="T33" fmla="*/ 371 h 1751"/>
                <a:gd name="T34" fmla="*/ 1843 w 2063"/>
                <a:gd name="T35" fmla="*/ 196 h 1751"/>
                <a:gd name="T36" fmla="*/ 1753 w 2063"/>
                <a:gd name="T37" fmla="*/ 57 h 1751"/>
                <a:gd name="T38" fmla="*/ 964 w 2063"/>
                <a:gd name="T39" fmla="*/ 30 h 1751"/>
                <a:gd name="T40" fmla="*/ 172 w 2063"/>
                <a:gd name="T41" fmla="*/ 3 h 1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63" h="1751">
                  <a:moveTo>
                    <a:pt x="172" y="3"/>
                  </a:moveTo>
                  <a:cubicBezTo>
                    <a:pt x="109" y="0"/>
                    <a:pt x="87" y="19"/>
                    <a:pt x="84" y="79"/>
                  </a:cubicBezTo>
                  <a:cubicBezTo>
                    <a:pt x="79" y="213"/>
                    <a:pt x="76" y="344"/>
                    <a:pt x="68" y="478"/>
                  </a:cubicBezTo>
                  <a:cubicBezTo>
                    <a:pt x="41" y="855"/>
                    <a:pt x="27" y="1234"/>
                    <a:pt x="2" y="1614"/>
                  </a:cubicBezTo>
                  <a:cubicBezTo>
                    <a:pt x="0" y="1658"/>
                    <a:pt x="13" y="1658"/>
                    <a:pt x="43" y="1658"/>
                  </a:cubicBezTo>
                  <a:cubicBezTo>
                    <a:pt x="166" y="1663"/>
                    <a:pt x="292" y="1671"/>
                    <a:pt x="415" y="1674"/>
                  </a:cubicBezTo>
                  <a:cubicBezTo>
                    <a:pt x="625" y="1682"/>
                    <a:pt x="836" y="1688"/>
                    <a:pt x="1046" y="1696"/>
                  </a:cubicBezTo>
                  <a:cubicBezTo>
                    <a:pt x="1111" y="1699"/>
                    <a:pt x="1182" y="1688"/>
                    <a:pt x="1240" y="1715"/>
                  </a:cubicBezTo>
                  <a:cubicBezTo>
                    <a:pt x="1314" y="1750"/>
                    <a:pt x="1333" y="1707"/>
                    <a:pt x="1344" y="1663"/>
                  </a:cubicBezTo>
                  <a:cubicBezTo>
                    <a:pt x="1368" y="1546"/>
                    <a:pt x="1472" y="1480"/>
                    <a:pt x="1521" y="1379"/>
                  </a:cubicBezTo>
                  <a:cubicBezTo>
                    <a:pt x="1548" y="1324"/>
                    <a:pt x="1625" y="1292"/>
                    <a:pt x="1655" y="1212"/>
                  </a:cubicBezTo>
                  <a:cubicBezTo>
                    <a:pt x="1677" y="1155"/>
                    <a:pt x="1701" y="1098"/>
                    <a:pt x="1677" y="1051"/>
                  </a:cubicBezTo>
                  <a:cubicBezTo>
                    <a:pt x="1619" y="939"/>
                    <a:pt x="1669" y="830"/>
                    <a:pt x="1669" y="721"/>
                  </a:cubicBezTo>
                  <a:cubicBezTo>
                    <a:pt x="1669" y="674"/>
                    <a:pt x="1701" y="653"/>
                    <a:pt x="1753" y="655"/>
                  </a:cubicBezTo>
                  <a:cubicBezTo>
                    <a:pt x="1833" y="661"/>
                    <a:pt x="1914" y="658"/>
                    <a:pt x="1994" y="661"/>
                  </a:cubicBezTo>
                  <a:cubicBezTo>
                    <a:pt x="2040" y="664"/>
                    <a:pt x="2062" y="642"/>
                    <a:pt x="2029" y="606"/>
                  </a:cubicBezTo>
                  <a:cubicBezTo>
                    <a:pt x="1966" y="535"/>
                    <a:pt x="1945" y="440"/>
                    <a:pt x="1876" y="371"/>
                  </a:cubicBezTo>
                  <a:cubicBezTo>
                    <a:pt x="1822" y="317"/>
                    <a:pt x="1811" y="265"/>
                    <a:pt x="1843" y="196"/>
                  </a:cubicBezTo>
                  <a:cubicBezTo>
                    <a:pt x="1884" y="104"/>
                    <a:pt x="1854" y="60"/>
                    <a:pt x="1753" y="57"/>
                  </a:cubicBezTo>
                  <a:cubicBezTo>
                    <a:pt x="1491" y="46"/>
                    <a:pt x="1226" y="38"/>
                    <a:pt x="964" y="30"/>
                  </a:cubicBezTo>
                  <a:cubicBezTo>
                    <a:pt x="699" y="22"/>
                    <a:pt x="437" y="14"/>
                    <a:pt x="172" y="3"/>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 name="Freeform 12"/>
            <p:cNvSpPr>
              <a:spLocks noChangeArrowheads="1"/>
            </p:cNvSpPr>
            <p:nvPr/>
          </p:nvSpPr>
          <p:spPr bwMode="auto">
            <a:xfrm>
              <a:off x="2068513" y="715963"/>
              <a:ext cx="622300" cy="762000"/>
            </a:xfrm>
            <a:custGeom>
              <a:avLst/>
              <a:gdLst>
                <a:gd name="T0" fmla="*/ 607 w 1728"/>
                <a:gd name="T1" fmla="*/ 415 h 2117"/>
                <a:gd name="T2" fmla="*/ 519 w 1728"/>
                <a:gd name="T3" fmla="*/ 464 h 2117"/>
                <a:gd name="T4" fmla="*/ 391 w 1728"/>
                <a:gd name="T5" fmla="*/ 494 h 2117"/>
                <a:gd name="T6" fmla="*/ 156 w 1728"/>
                <a:gd name="T7" fmla="*/ 505 h 2117"/>
                <a:gd name="T8" fmla="*/ 80 w 1728"/>
                <a:gd name="T9" fmla="*/ 472 h 2117"/>
                <a:gd name="T10" fmla="*/ 55 w 1728"/>
                <a:gd name="T11" fmla="*/ 559 h 2117"/>
                <a:gd name="T12" fmla="*/ 9 w 1728"/>
                <a:gd name="T13" fmla="*/ 1231 h 2117"/>
                <a:gd name="T14" fmla="*/ 112 w 1728"/>
                <a:gd name="T15" fmla="*/ 1447 h 2117"/>
                <a:gd name="T16" fmla="*/ 339 w 1728"/>
                <a:gd name="T17" fmla="*/ 1674 h 2117"/>
                <a:gd name="T18" fmla="*/ 525 w 1728"/>
                <a:gd name="T19" fmla="*/ 1819 h 2117"/>
                <a:gd name="T20" fmla="*/ 722 w 1728"/>
                <a:gd name="T21" fmla="*/ 1862 h 2117"/>
                <a:gd name="T22" fmla="*/ 809 w 1728"/>
                <a:gd name="T23" fmla="*/ 1911 h 2117"/>
                <a:gd name="T24" fmla="*/ 989 w 1728"/>
                <a:gd name="T25" fmla="*/ 2083 h 2117"/>
                <a:gd name="T26" fmla="*/ 1107 w 1728"/>
                <a:gd name="T27" fmla="*/ 2100 h 2117"/>
                <a:gd name="T28" fmla="*/ 1123 w 1728"/>
                <a:gd name="T29" fmla="*/ 2021 h 2117"/>
                <a:gd name="T30" fmla="*/ 1123 w 1728"/>
                <a:gd name="T31" fmla="*/ 1922 h 2117"/>
                <a:gd name="T32" fmla="*/ 1194 w 1728"/>
                <a:gd name="T33" fmla="*/ 1849 h 2117"/>
                <a:gd name="T34" fmla="*/ 1566 w 1728"/>
                <a:gd name="T35" fmla="*/ 1865 h 2117"/>
                <a:gd name="T36" fmla="*/ 1620 w 1728"/>
                <a:gd name="T37" fmla="*/ 1824 h 2117"/>
                <a:gd name="T38" fmla="*/ 1637 w 1728"/>
                <a:gd name="T39" fmla="*/ 1575 h 2117"/>
                <a:gd name="T40" fmla="*/ 1686 w 1728"/>
                <a:gd name="T41" fmla="*/ 822 h 2117"/>
                <a:gd name="T42" fmla="*/ 1724 w 1728"/>
                <a:gd name="T43" fmla="*/ 103 h 2117"/>
                <a:gd name="T44" fmla="*/ 1672 w 1728"/>
                <a:gd name="T45" fmla="*/ 35 h 2117"/>
                <a:gd name="T46" fmla="*/ 590 w 1728"/>
                <a:gd name="T47" fmla="*/ 0 h 2117"/>
                <a:gd name="T48" fmla="*/ 607 w 1728"/>
                <a:gd name="T49" fmla="*/ 415 h 2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28" h="2117">
                  <a:moveTo>
                    <a:pt x="607" y="415"/>
                  </a:moveTo>
                  <a:cubicBezTo>
                    <a:pt x="601" y="467"/>
                    <a:pt x="558" y="478"/>
                    <a:pt x="519" y="464"/>
                  </a:cubicBezTo>
                  <a:cubicBezTo>
                    <a:pt x="465" y="442"/>
                    <a:pt x="432" y="464"/>
                    <a:pt x="391" y="494"/>
                  </a:cubicBezTo>
                  <a:cubicBezTo>
                    <a:pt x="317" y="546"/>
                    <a:pt x="235" y="568"/>
                    <a:pt x="156" y="505"/>
                  </a:cubicBezTo>
                  <a:cubicBezTo>
                    <a:pt x="134" y="488"/>
                    <a:pt x="112" y="456"/>
                    <a:pt x="80" y="472"/>
                  </a:cubicBezTo>
                  <a:cubicBezTo>
                    <a:pt x="44" y="488"/>
                    <a:pt x="55" y="529"/>
                    <a:pt x="55" y="559"/>
                  </a:cubicBezTo>
                  <a:cubicBezTo>
                    <a:pt x="39" y="783"/>
                    <a:pt x="28" y="1007"/>
                    <a:pt x="9" y="1231"/>
                  </a:cubicBezTo>
                  <a:cubicBezTo>
                    <a:pt x="0" y="1316"/>
                    <a:pt x="36" y="1406"/>
                    <a:pt x="112" y="1447"/>
                  </a:cubicBezTo>
                  <a:cubicBezTo>
                    <a:pt x="213" y="1499"/>
                    <a:pt x="285" y="1575"/>
                    <a:pt x="339" y="1674"/>
                  </a:cubicBezTo>
                  <a:cubicBezTo>
                    <a:pt x="380" y="1745"/>
                    <a:pt x="446" y="1797"/>
                    <a:pt x="525" y="1819"/>
                  </a:cubicBezTo>
                  <a:cubicBezTo>
                    <a:pt x="588" y="1835"/>
                    <a:pt x="651" y="1868"/>
                    <a:pt x="722" y="1862"/>
                  </a:cubicBezTo>
                  <a:cubicBezTo>
                    <a:pt x="754" y="1859"/>
                    <a:pt x="798" y="1879"/>
                    <a:pt x="809" y="1911"/>
                  </a:cubicBezTo>
                  <a:cubicBezTo>
                    <a:pt x="839" y="2004"/>
                    <a:pt x="929" y="2026"/>
                    <a:pt x="989" y="2083"/>
                  </a:cubicBezTo>
                  <a:cubicBezTo>
                    <a:pt x="1022" y="2116"/>
                    <a:pt x="1071" y="2108"/>
                    <a:pt x="1107" y="2100"/>
                  </a:cubicBezTo>
                  <a:cubicBezTo>
                    <a:pt x="1139" y="2092"/>
                    <a:pt x="1120" y="2048"/>
                    <a:pt x="1123" y="2021"/>
                  </a:cubicBezTo>
                  <a:cubicBezTo>
                    <a:pt x="1126" y="1988"/>
                    <a:pt x="1126" y="1955"/>
                    <a:pt x="1123" y="1922"/>
                  </a:cubicBezTo>
                  <a:cubicBezTo>
                    <a:pt x="1118" y="1868"/>
                    <a:pt x="1139" y="1846"/>
                    <a:pt x="1194" y="1849"/>
                  </a:cubicBezTo>
                  <a:cubicBezTo>
                    <a:pt x="1317" y="1854"/>
                    <a:pt x="1443" y="1857"/>
                    <a:pt x="1566" y="1865"/>
                  </a:cubicBezTo>
                  <a:cubicBezTo>
                    <a:pt x="1604" y="1868"/>
                    <a:pt x="1620" y="1865"/>
                    <a:pt x="1620" y="1824"/>
                  </a:cubicBezTo>
                  <a:cubicBezTo>
                    <a:pt x="1623" y="1742"/>
                    <a:pt x="1631" y="1660"/>
                    <a:pt x="1637" y="1575"/>
                  </a:cubicBezTo>
                  <a:lnTo>
                    <a:pt x="1686" y="822"/>
                  </a:lnTo>
                  <a:cubicBezTo>
                    <a:pt x="1699" y="581"/>
                    <a:pt x="1713" y="344"/>
                    <a:pt x="1724" y="103"/>
                  </a:cubicBezTo>
                  <a:cubicBezTo>
                    <a:pt x="1727" y="65"/>
                    <a:pt x="1727" y="35"/>
                    <a:pt x="1672" y="35"/>
                  </a:cubicBezTo>
                  <a:cubicBezTo>
                    <a:pt x="1320" y="24"/>
                    <a:pt x="962" y="11"/>
                    <a:pt x="590" y="0"/>
                  </a:cubicBezTo>
                  <a:cubicBezTo>
                    <a:pt x="653" y="144"/>
                    <a:pt x="618" y="281"/>
                    <a:pt x="607" y="41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Freeform 13"/>
            <p:cNvSpPr>
              <a:spLocks noChangeArrowheads="1"/>
            </p:cNvSpPr>
            <p:nvPr/>
          </p:nvSpPr>
          <p:spPr bwMode="auto">
            <a:xfrm>
              <a:off x="2259013" y="2735263"/>
              <a:ext cx="606425" cy="673100"/>
            </a:xfrm>
            <a:custGeom>
              <a:avLst/>
              <a:gdLst>
                <a:gd name="T0" fmla="*/ 3 w 1684"/>
                <a:gd name="T1" fmla="*/ 1765 h 1869"/>
                <a:gd name="T2" fmla="*/ 68 w 1684"/>
                <a:gd name="T3" fmla="*/ 1833 h 1869"/>
                <a:gd name="T4" fmla="*/ 1516 w 1684"/>
                <a:gd name="T5" fmla="*/ 1868 h 1869"/>
                <a:gd name="T6" fmla="*/ 1573 w 1684"/>
                <a:gd name="T7" fmla="*/ 1825 h 1869"/>
                <a:gd name="T8" fmla="*/ 1590 w 1684"/>
                <a:gd name="T9" fmla="*/ 1541 h 1869"/>
                <a:gd name="T10" fmla="*/ 1639 w 1684"/>
                <a:gd name="T11" fmla="*/ 751 h 1869"/>
                <a:gd name="T12" fmla="*/ 1642 w 1684"/>
                <a:gd name="T13" fmla="*/ 486 h 1869"/>
                <a:gd name="T14" fmla="*/ 1653 w 1684"/>
                <a:gd name="T15" fmla="*/ 290 h 1869"/>
                <a:gd name="T16" fmla="*/ 1680 w 1684"/>
                <a:gd name="T17" fmla="*/ 126 h 1869"/>
                <a:gd name="T18" fmla="*/ 1639 w 1684"/>
                <a:gd name="T19" fmla="*/ 63 h 1869"/>
                <a:gd name="T20" fmla="*/ 1451 w 1684"/>
                <a:gd name="T21" fmla="*/ 33 h 1869"/>
                <a:gd name="T22" fmla="*/ 942 w 1684"/>
                <a:gd name="T23" fmla="*/ 69 h 1869"/>
                <a:gd name="T24" fmla="*/ 861 w 1684"/>
                <a:gd name="T25" fmla="*/ 58 h 1869"/>
                <a:gd name="T26" fmla="*/ 806 w 1684"/>
                <a:gd name="T27" fmla="*/ 38 h 1869"/>
                <a:gd name="T28" fmla="*/ 634 w 1684"/>
                <a:gd name="T29" fmla="*/ 107 h 1869"/>
                <a:gd name="T30" fmla="*/ 576 w 1684"/>
                <a:gd name="T31" fmla="*/ 238 h 1869"/>
                <a:gd name="T32" fmla="*/ 497 w 1684"/>
                <a:gd name="T33" fmla="*/ 347 h 1869"/>
                <a:gd name="T34" fmla="*/ 396 w 1684"/>
                <a:gd name="T35" fmla="*/ 429 h 1869"/>
                <a:gd name="T36" fmla="*/ 342 w 1684"/>
                <a:gd name="T37" fmla="*/ 596 h 1869"/>
                <a:gd name="T38" fmla="*/ 131 w 1684"/>
                <a:gd name="T39" fmla="*/ 661 h 1869"/>
                <a:gd name="T40" fmla="*/ 41 w 1684"/>
                <a:gd name="T41" fmla="*/ 727 h 1869"/>
                <a:gd name="T42" fmla="*/ 3 w 1684"/>
                <a:gd name="T43" fmla="*/ 1478 h 1869"/>
                <a:gd name="T44" fmla="*/ 3 w 1684"/>
                <a:gd name="T45" fmla="*/ 1765 h 1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84" h="1869">
                  <a:moveTo>
                    <a:pt x="3" y="1765"/>
                  </a:moveTo>
                  <a:cubicBezTo>
                    <a:pt x="0" y="1814"/>
                    <a:pt x="19" y="1833"/>
                    <a:pt x="68" y="1833"/>
                  </a:cubicBezTo>
                  <a:cubicBezTo>
                    <a:pt x="552" y="1844"/>
                    <a:pt x="1033" y="1857"/>
                    <a:pt x="1516" y="1868"/>
                  </a:cubicBezTo>
                  <a:cubicBezTo>
                    <a:pt x="1549" y="1868"/>
                    <a:pt x="1571" y="1866"/>
                    <a:pt x="1573" y="1825"/>
                  </a:cubicBezTo>
                  <a:cubicBezTo>
                    <a:pt x="1576" y="1729"/>
                    <a:pt x="1584" y="1636"/>
                    <a:pt x="1590" y="1541"/>
                  </a:cubicBezTo>
                  <a:cubicBezTo>
                    <a:pt x="1606" y="1278"/>
                    <a:pt x="1623" y="1013"/>
                    <a:pt x="1639" y="751"/>
                  </a:cubicBezTo>
                  <a:cubicBezTo>
                    <a:pt x="1644" y="664"/>
                    <a:pt x="1661" y="571"/>
                    <a:pt x="1642" y="486"/>
                  </a:cubicBezTo>
                  <a:cubicBezTo>
                    <a:pt x="1625" y="415"/>
                    <a:pt x="1625" y="353"/>
                    <a:pt x="1653" y="290"/>
                  </a:cubicBezTo>
                  <a:cubicBezTo>
                    <a:pt x="1677" y="235"/>
                    <a:pt x="1677" y="180"/>
                    <a:pt x="1680" y="126"/>
                  </a:cubicBezTo>
                  <a:cubicBezTo>
                    <a:pt x="1683" y="93"/>
                    <a:pt x="1666" y="82"/>
                    <a:pt x="1639" y="63"/>
                  </a:cubicBezTo>
                  <a:cubicBezTo>
                    <a:pt x="1579" y="19"/>
                    <a:pt x="1513" y="44"/>
                    <a:pt x="1451" y="33"/>
                  </a:cubicBezTo>
                  <a:cubicBezTo>
                    <a:pt x="1262" y="0"/>
                    <a:pt x="1112" y="11"/>
                    <a:pt x="942" y="69"/>
                  </a:cubicBezTo>
                  <a:cubicBezTo>
                    <a:pt x="912" y="79"/>
                    <a:pt x="885" y="79"/>
                    <a:pt x="861" y="58"/>
                  </a:cubicBezTo>
                  <a:cubicBezTo>
                    <a:pt x="844" y="44"/>
                    <a:pt x="833" y="28"/>
                    <a:pt x="806" y="38"/>
                  </a:cubicBezTo>
                  <a:cubicBezTo>
                    <a:pt x="749" y="63"/>
                    <a:pt x="686" y="77"/>
                    <a:pt x="634" y="107"/>
                  </a:cubicBezTo>
                  <a:cubicBezTo>
                    <a:pt x="590" y="134"/>
                    <a:pt x="533" y="164"/>
                    <a:pt x="576" y="238"/>
                  </a:cubicBezTo>
                  <a:cubicBezTo>
                    <a:pt x="606" y="287"/>
                    <a:pt x="563" y="353"/>
                    <a:pt x="497" y="347"/>
                  </a:cubicBezTo>
                  <a:cubicBezTo>
                    <a:pt x="429" y="344"/>
                    <a:pt x="410" y="377"/>
                    <a:pt x="396" y="429"/>
                  </a:cubicBezTo>
                  <a:cubicBezTo>
                    <a:pt x="382" y="486"/>
                    <a:pt x="372" y="546"/>
                    <a:pt x="342" y="596"/>
                  </a:cubicBezTo>
                  <a:cubicBezTo>
                    <a:pt x="295" y="675"/>
                    <a:pt x="213" y="680"/>
                    <a:pt x="131" y="661"/>
                  </a:cubicBezTo>
                  <a:cubicBezTo>
                    <a:pt x="74" y="648"/>
                    <a:pt x="44" y="658"/>
                    <a:pt x="41" y="727"/>
                  </a:cubicBezTo>
                  <a:cubicBezTo>
                    <a:pt x="30" y="994"/>
                    <a:pt x="14" y="1254"/>
                    <a:pt x="3" y="1478"/>
                  </a:cubicBezTo>
                  <a:cubicBezTo>
                    <a:pt x="3" y="1598"/>
                    <a:pt x="6" y="1683"/>
                    <a:pt x="3" y="176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14"/>
            <p:cNvSpPr>
              <a:spLocks noChangeArrowheads="1"/>
            </p:cNvSpPr>
            <p:nvPr/>
          </p:nvSpPr>
          <p:spPr bwMode="auto">
            <a:xfrm>
              <a:off x="1851025" y="1981200"/>
              <a:ext cx="676275" cy="633413"/>
            </a:xfrm>
            <a:custGeom>
              <a:avLst/>
              <a:gdLst>
                <a:gd name="T0" fmla="*/ 2 w 1877"/>
                <a:gd name="T1" fmla="*/ 1658 h 1760"/>
                <a:gd name="T2" fmla="*/ 49 w 1877"/>
                <a:gd name="T3" fmla="*/ 1704 h 1760"/>
                <a:gd name="T4" fmla="*/ 980 w 1877"/>
                <a:gd name="T5" fmla="*/ 1756 h 1760"/>
                <a:gd name="T6" fmla="*/ 1071 w 1877"/>
                <a:gd name="T7" fmla="*/ 1726 h 1760"/>
                <a:gd name="T8" fmla="*/ 1396 w 1877"/>
                <a:gd name="T9" fmla="*/ 1562 h 1760"/>
                <a:gd name="T10" fmla="*/ 1781 w 1877"/>
                <a:gd name="T11" fmla="*/ 1180 h 1760"/>
                <a:gd name="T12" fmla="*/ 1822 w 1877"/>
                <a:gd name="T13" fmla="*/ 1038 h 1760"/>
                <a:gd name="T14" fmla="*/ 1852 w 1877"/>
                <a:gd name="T15" fmla="*/ 645 h 1760"/>
                <a:gd name="T16" fmla="*/ 1874 w 1877"/>
                <a:gd name="T17" fmla="*/ 131 h 1760"/>
                <a:gd name="T18" fmla="*/ 1803 w 1877"/>
                <a:gd name="T19" fmla="*/ 63 h 1760"/>
                <a:gd name="T20" fmla="*/ 1598 w 1877"/>
                <a:gd name="T21" fmla="*/ 55 h 1760"/>
                <a:gd name="T22" fmla="*/ 888 w 1877"/>
                <a:gd name="T23" fmla="*/ 11 h 1760"/>
                <a:gd name="T24" fmla="*/ 806 w 1877"/>
                <a:gd name="T25" fmla="*/ 30 h 1760"/>
                <a:gd name="T26" fmla="*/ 382 w 1877"/>
                <a:gd name="T27" fmla="*/ 473 h 1760"/>
                <a:gd name="T28" fmla="*/ 79 w 1877"/>
                <a:gd name="T29" fmla="*/ 552 h 1760"/>
                <a:gd name="T30" fmla="*/ 2 w 1877"/>
                <a:gd name="T31" fmla="*/ 1658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77" h="1760">
                  <a:moveTo>
                    <a:pt x="2" y="1658"/>
                  </a:moveTo>
                  <a:cubicBezTo>
                    <a:pt x="0" y="1694"/>
                    <a:pt x="13" y="1702"/>
                    <a:pt x="49" y="1704"/>
                  </a:cubicBezTo>
                  <a:cubicBezTo>
                    <a:pt x="360" y="1721"/>
                    <a:pt x="669" y="1737"/>
                    <a:pt x="980" y="1756"/>
                  </a:cubicBezTo>
                  <a:cubicBezTo>
                    <a:pt x="1016" y="1759"/>
                    <a:pt x="1043" y="1743"/>
                    <a:pt x="1071" y="1726"/>
                  </a:cubicBezTo>
                  <a:cubicBezTo>
                    <a:pt x="1180" y="1672"/>
                    <a:pt x="1284" y="1606"/>
                    <a:pt x="1396" y="1562"/>
                  </a:cubicBezTo>
                  <a:cubicBezTo>
                    <a:pt x="1587" y="1491"/>
                    <a:pt x="1688" y="1341"/>
                    <a:pt x="1781" y="1180"/>
                  </a:cubicBezTo>
                  <a:cubicBezTo>
                    <a:pt x="1805" y="1136"/>
                    <a:pt x="1816" y="1090"/>
                    <a:pt x="1822" y="1038"/>
                  </a:cubicBezTo>
                  <a:cubicBezTo>
                    <a:pt x="1835" y="907"/>
                    <a:pt x="1846" y="776"/>
                    <a:pt x="1852" y="645"/>
                  </a:cubicBezTo>
                  <a:cubicBezTo>
                    <a:pt x="1857" y="473"/>
                    <a:pt x="1863" y="301"/>
                    <a:pt x="1874" y="131"/>
                  </a:cubicBezTo>
                  <a:cubicBezTo>
                    <a:pt x="1876" y="71"/>
                    <a:pt x="1854" y="63"/>
                    <a:pt x="1803" y="63"/>
                  </a:cubicBezTo>
                  <a:cubicBezTo>
                    <a:pt x="1734" y="66"/>
                    <a:pt x="1666" y="60"/>
                    <a:pt x="1598" y="55"/>
                  </a:cubicBezTo>
                  <a:cubicBezTo>
                    <a:pt x="1360" y="41"/>
                    <a:pt x="1125" y="25"/>
                    <a:pt x="888" y="11"/>
                  </a:cubicBezTo>
                  <a:cubicBezTo>
                    <a:pt x="860" y="8"/>
                    <a:pt x="830" y="0"/>
                    <a:pt x="806" y="30"/>
                  </a:cubicBezTo>
                  <a:cubicBezTo>
                    <a:pt x="677" y="189"/>
                    <a:pt x="524" y="325"/>
                    <a:pt x="382" y="473"/>
                  </a:cubicBezTo>
                  <a:cubicBezTo>
                    <a:pt x="300" y="560"/>
                    <a:pt x="226" y="686"/>
                    <a:pt x="79" y="552"/>
                  </a:cubicBezTo>
                  <a:cubicBezTo>
                    <a:pt x="52" y="932"/>
                    <a:pt x="30" y="1295"/>
                    <a:pt x="2" y="165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 name="Freeform 15"/>
            <p:cNvSpPr>
              <a:spLocks noChangeArrowheads="1"/>
            </p:cNvSpPr>
            <p:nvPr/>
          </p:nvSpPr>
          <p:spPr bwMode="auto">
            <a:xfrm>
              <a:off x="1352550" y="682625"/>
              <a:ext cx="908050" cy="534988"/>
            </a:xfrm>
            <a:custGeom>
              <a:avLst/>
              <a:gdLst>
                <a:gd name="T0" fmla="*/ 237 w 2522"/>
                <a:gd name="T1" fmla="*/ 1382 h 1484"/>
                <a:gd name="T2" fmla="*/ 1316 w 2522"/>
                <a:gd name="T3" fmla="*/ 1450 h 1484"/>
                <a:gd name="T4" fmla="*/ 1830 w 2522"/>
                <a:gd name="T5" fmla="*/ 1480 h 1484"/>
                <a:gd name="T6" fmla="*/ 1884 w 2522"/>
                <a:gd name="T7" fmla="*/ 1425 h 1484"/>
                <a:gd name="T8" fmla="*/ 1953 w 2522"/>
                <a:gd name="T9" fmla="*/ 532 h 1484"/>
                <a:gd name="T10" fmla="*/ 2065 w 2522"/>
                <a:gd name="T11" fmla="*/ 434 h 1484"/>
                <a:gd name="T12" fmla="*/ 2149 w 2522"/>
                <a:gd name="T13" fmla="*/ 459 h 1484"/>
                <a:gd name="T14" fmla="*/ 2368 w 2522"/>
                <a:gd name="T15" fmla="*/ 459 h 1484"/>
                <a:gd name="T16" fmla="*/ 2392 w 2522"/>
                <a:gd name="T17" fmla="*/ 450 h 1484"/>
                <a:gd name="T18" fmla="*/ 2510 w 2522"/>
                <a:gd name="T19" fmla="*/ 276 h 1484"/>
                <a:gd name="T20" fmla="*/ 2507 w 2522"/>
                <a:gd name="T21" fmla="*/ 213 h 1484"/>
                <a:gd name="T22" fmla="*/ 2360 w 2522"/>
                <a:gd name="T23" fmla="*/ 87 h 1484"/>
                <a:gd name="T24" fmla="*/ 983 w 2522"/>
                <a:gd name="T25" fmla="*/ 30 h 1484"/>
                <a:gd name="T26" fmla="*/ 540 w 2522"/>
                <a:gd name="T27" fmla="*/ 13 h 1484"/>
                <a:gd name="T28" fmla="*/ 483 w 2522"/>
                <a:gd name="T29" fmla="*/ 54 h 1484"/>
                <a:gd name="T30" fmla="*/ 431 w 2522"/>
                <a:gd name="T31" fmla="*/ 202 h 1484"/>
                <a:gd name="T32" fmla="*/ 377 w 2522"/>
                <a:gd name="T33" fmla="*/ 360 h 1484"/>
                <a:gd name="T34" fmla="*/ 349 w 2522"/>
                <a:gd name="T35" fmla="*/ 549 h 1484"/>
                <a:gd name="T36" fmla="*/ 240 w 2522"/>
                <a:gd name="T37" fmla="*/ 710 h 1484"/>
                <a:gd name="T38" fmla="*/ 221 w 2522"/>
                <a:gd name="T39" fmla="*/ 789 h 1484"/>
                <a:gd name="T40" fmla="*/ 213 w 2522"/>
                <a:gd name="T41" fmla="*/ 893 h 1484"/>
                <a:gd name="T42" fmla="*/ 0 w 2522"/>
                <a:gd name="T43" fmla="*/ 1357 h 1484"/>
                <a:gd name="T44" fmla="*/ 237 w 2522"/>
                <a:gd name="T45" fmla="*/ 1382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22" h="1484">
                  <a:moveTo>
                    <a:pt x="237" y="1382"/>
                  </a:moveTo>
                  <a:cubicBezTo>
                    <a:pt x="598" y="1406"/>
                    <a:pt x="958" y="1428"/>
                    <a:pt x="1316" y="1450"/>
                  </a:cubicBezTo>
                  <a:cubicBezTo>
                    <a:pt x="1488" y="1461"/>
                    <a:pt x="1660" y="1466"/>
                    <a:pt x="1830" y="1480"/>
                  </a:cubicBezTo>
                  <a:cubicBezTo>
                    <a:pt x="1879" y="1483"/>
                    <a:pt x="1882" y="1464"/>
                    <a:pt x="1884" y="1425"/>
                  </a:cubicBezTo>
                  <a:cubicBezTo>
                    <a:pt x="1906" y="1128"/>
                    <a:pt x="1934" y="830"/>
                    <a:pt x="1953" y="532"/>
                  </a:cubicBezTo>
                  <a:cubicBezTo>
                    <a:pt x="1958" y="453"/>
                    <a:pt x="1994" y="426"/>
                    <a:pt x="2065" y="434"/>
                  </a:cubicBezTo>
                  <a:cubicBezTo>
                    <a:pt x="2095" y="437"/>
                    <a:pt x="2130" y="439"/>
                    <a:pt x="2149" y="459"/>
                  </a:cubicBezTo>
                  <a:cubicBezTo>
                    <a:pt x="2226" y="535"/>
                    <a:pt x="2294" y="519"/>
                    <a:pt x="2368" y="459"/>
                  </a:cubicBezTo>
                  <a:cubicBezTo>
                    <a:pt x="2373" y="453"/>
                    <a:pt x="2384" y="450"/>
                    <a:pt x="2392" y="450"/>
                  </a:cubicBezTo>
                  <a:cubicBezTo>
                    <a:pt x="2521" y="450"/>
                    <a:pt x="2518" y="366"/>
                    <a:pt x="2510" y="276"/>
                  </a:cubicBezTo>
                  <a:cubicBezTo>
                    <a:pt x="2507" y="254"/>
                    <a:pt x="2510" y="235"/>
                    <a:pt x="2507" y="213"/>
                  </a:cubicBezTo>
                  <a:cubicBezTo>
                    <a:pt x="2493" y="128"/>
                    <a:pt x="2461" y="87"/>
                    <a:pt x="2360" y="87"/>
                  </a:cubicBezTo>
                  <a:cubicBezTo>
                    <a:pt x="1901" y="76"/>
                    <a:pt x="1442" y="57"/>
                    <a:pt x="983" y="30"/>
                  </a:cubicBezTo>
                  <a:cubicBezTo>
                    <a:pt x="835" y="22"/>
                    <a:pt x="688" y="0"/>
                    <a:pt x="540" y="13"/>
                  </a:cubicBezTo>
                  <a:cubicBezTo>
                    <a:pt x="516" y="16"/>
                    <a:pt x="464" y="8"/>
                    <a:pt x="483" y="54"/>
                  </a:cubicBezTo>
                  <a:cubicBezTo>
                    <a:pt x="510" y="123"/>
                    <a:pt x="469" y="161"/>
                    <a:pt x="431" y="202"/>
                  </a:cubicBezTo>
                  <a:cubicBezTo>
                    <a:pt x="390" y="246"/>
                    <a:pt x="349" y="303"/>
                    <a:pt x="377" y="360"/>
                  </a:cubicBezTo>
                  <a:cubicBezTo>
                    <a:pt x="415" y="437"/>
                    <a:pt x="385" y="489"/>
                    <a:pt x="349" y="549"/>
                  </a:cubicBezTo>
                  <a:cubicBezTo>
                    <a:pt x="314" y="603"/>
                    <a:pt x="278" y="658"/>
                    <a:pt x="240" y="710"/>
                  </a:cubicBezTo>
                  <a:cubicBezTo>
                    <a:pt x="221" y="734"/>
                    <a:pt x="207" y="756"/>
                    <a:pt x="221" y="789"/>
                  </a:cubicBezTo>
                  <a:cubicBezTo>
                    <a:pt x="235" y="822"/>
                    <a:pt x="226" y="857"/>
                    <a:pt x="213" y="893"/>
                  </a:cubicBezTo>
                  <a:cubicBezTo>
                    <a:pt x="147" y="1048"/>
                    <a:pt x="106" y="1215"/>
                    <a:pt x="0" y="1357"/>
                  </a:cubicBezTo>
                  <a:cubicBezTo>
                    <a:pt x="79" y="1395"/>
                    <a:pt x="161" y="1376"/>
                    <a:pt x="237" y="1382"/>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 name="Freeform 16"/>
            <p:cNvSpPr>
              <a:spLocks noChangeArrowheads="1"/>
            </p:cNvSpPr>
            <p:nvPr/>
          </p:nvSpPr>
          <p:spPr bwMode="auto">
            <a:xfrm>
              <a:off x="1258888" y="1911350"/>
              <a:ext cx="585787" cy="741363"/>
            </a:xfrm>
            <a:custGeom>
              <a:avLst/>
              <a:gdLst>
                <a:gd name="T0" fmla="*/ 1617 w 1627"/>
                <a:gd name="T1" fmla="*/ 736 h 2059"/>
                <a:gd name="T2" fmla="*/ 1582 w 1627"/>
                <a:gd name="T3" fmla="*/ 681 h 2059"/>
                <a:gd name="T4" fmla="*/ 1320 w 1627"/>
                <a:gd name="T5" fmla="*/ 518 h 2059"/>
                <a:gd name="T6" fmla="*/ 1088 w 1627"/>
                <a:gd name="T7" fmla="*/ 395 h 2059"/>
                <a:gd name="T8" fmla="*/ 765 w 1627"/>
                <a:gd name="T9" fmla="*/ 291 h 2059"/>
                <a:gd name="T10" fmla="*/ 489 w 1627"/>
                <a:gd name="T11" fmla="*/ 57 h 2059"/>
                <a:gd name="T12" fmla="*/ 364 w 1627"/>
                <a:gd name="T13" fmla="*/ 49 h 2059"/>
                <a:gd name="T14" fmla="*/ 265 w 1627"/>
                <a:gd name="T15" fmla="*/ 182 h 2059"/>
                <a:gd name="T16" fmla="*/ 233 w 1627"/>
                <a:gd name="T17" fmla="*/ 272 h 2059"/>
                <a:gd name="T18" fmla="*/ 233 w 1627"/>
                <a:gd name="T19" fmla="*/ 463 h 2059"/>
                <a:gd name="T20" fmla="*/ 137 w 1627"/>
                <a:gd name="T21" fmla="*/ 679 h 2059"/>
                <a:gd name="T22" fmla="*/ 93 w 1627"/>
                <a:gd name="T23" fmla="*/ 780 h 2059"/>
                <a:gd name="T24" fmla="*/ 3 w 1627"/>
                <a:gd name="T25" fmla="*/ 1151 h 2059"/>
                <a:gd name="T26" fmla="*/ 20 w 1627"/>
                <a:gd name="T27" fmla="*/ 1189 h 2059"/>
                <a:gd name="T28" fmla="*/ 60 w 1627"/>
                <a:gd name="T29" fmla="*/ 1438 h 2059"/>
                <a:gd name="T30" fmla="*/ 39 w 1627"/>
                <a:gd name="T31" fmla="*/ 1820 h 2059"/>
                <a:gd name="T32" fmla="*/ 224 w 1627"/>
                <a:gd name="T33" fmla="*/ 2011 h 2059"/>
                <a:gd name="T34" fmla="*/ 1022 w 1627"/>
                <a:gd name="T35" fmla="*/ 2052 h 2059"/>
                <a:gd name="T36" fmla="*/ 1115 w 1627"/>
                <a:gd name="T37" fmla="*/ 1979 h 2059"/>
                <a:gd name="T38" fmla="*/ 1219 w 1627"/>
                <a:gd name="T39" fmla="*/ 1883 h 2059"/>
                <a:gd name="T40" fmla="*/ 1475 w 1627"/>
                <a:gd name="T41" fmla="*/ 1899 h 2059"/>
                <a:gd name="T42" fmla="*/ 1557 w 1627"/>
                <a:gd name="T43" fmla="*/ 1839 h 2059"/>
                <a:gd name="T44" fmla="*/ 1612 w 1627"/>
                <a:gd name="T45" fmla="*/ 859 h 2059"/>
                <a:gd name="T46" fmla="*/ 1617 w 1627"/>
                <a:gd name="T47" fmla="*/ 736 h 2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7" h="2059">
                  <a:moveTo>
                    <a:pt x="1617" y="736"/>
                  </a:moveTo>
                  <a:cubicBezTo>
                    <a:pt x="1626" y="700"/>
                    <a:pt x="1615" y="684"/>
                    <a:pt x="1582" y="681"/>
                  </a:cubicBezTo>
                  <a:cubicBezTo>
                    <a:pt x="1467" y="670"/>
                    <a:pt x="1399" y="589"/>
                    <a:pt x="1320" y="518"/>
                  </a:cubicBezTo>
                  <a:cubicBezTo>
                    <a:pt x="1254" y="457"/>
                    <a:pt x="1172" y="425"/>
                    <a:pt x="1088" y="395"/>
                  </a:cubicBezTo>
                  <a:cubicBezTo>
                    <a:pt x="984" y="356"/>
                    <a:pt x="872" y="370"/>
                    <a:pt x="765" y="291"/>
                  </a:cubicBezTo>
                  <a:cubicBezTo>
                    <a:pt x="667" y="217"/>
                    <a:pt x="552" y="171"/>
                    <a:pt x="489" y="57"/>
                  </a:cubicBezTo>
                  <a:cubicBezTo>
                    <a:pt x="457" y="0"/>
                    <a:pt x="410" y="2"/>
                    <a:pt x="364" y="49"/>
                  </a:cubicBezTo>
                  <a:cubicBezTo>
                    <a:pt x="323" y="87"/>
                    <a:pt x="309" y="143"/>
                    <a:pt x="265" y="182"/>
                  </a:cubicBezTo>
                  <a:cubicBezTo>
                    <a:pt x="243" y="201"/>
                    <a:pt x="224" y="266"/>
                    <a:pt x="233" y="272"/>
                  </a:cubicBezTo>
                  <a:cubicBezTo>
                    <a:pt x="323" y="337"/>
                    <a:pt x="249" y="403"/>
                    <a:pt x="233" y="463"/>
                  </a:cubicBezTo>
                  <a:cubicBezTo>
                    <a:pt x="211" y="539"/>
                    <a:pt x="189" y="624"/>
                    <a:pt x="137" y="679"/>
                  </a:cubicBezTo>
                  <a:cubicBezTo>
                    <a:pt x="104" y="714"/>
                    <a:pt x="101" y="741"/>
                    <a:pt x="93" y="780"/>
                  </a:cubicBezTo>
                  <a:cubicBezTo>
                    <a:pt x="63" y="903"/>
                    <a:pt x="142" y="1053"/>
                    <a:pt x="3" y="1151"/>
                  </a:cubicBezTo>
                  <a:cubicBezTo>
                    <a:pt x="0" y="1154"/>
                    <a:pt x="14" y="1176"/>
                    <a:pt x="20" y="1189"/>
                  </a:cubicBezTo>
                  <a:cubicBezTo>
                    <a:pt x="50" y="1269"/>
                    <a:pt x="66" y="1350"/>
                    <a:pt x="60" y="1438"/>
                  </a:cubicBezTo>
                  <a:cubicBezTo>
                    <a:pt x="52" y="1564"/>
                    <a:pt x="47" y="1692"/>
                    <a:pt x="39" y="1820"/>
                  </a:cubicBezTo>
                  <a:cubicBezTo>
                    <a:pt x="28" y="2009"/>
                    <a:pt x="28" y="2003"/>
                    <a:pt x="224" y="2011"/>
                  </a:cubicBezTo>
                  <a:cubicBezTo>
                    <a:pt x="489" y="2022"/>
                    <a:pt x="757" y="2033"/>
                    <a:pt x="1022" y="2052"/>
                  </a:cubicBezTo>
                  <a:cubicBezTo>
                    <a:pt x="1088" y="2058"/>
                    <a:pt x="1120" y="2058"/>
                    <a:pt x="1115" y="1979"/>
                  </a:cubicBezTo>
                  <a:cubicBezTo>
                    <a:pt x="1109" y="1913"/>
                    <a:pt x="1142" y="1875"/>
                    <a:pt x="1219" y="1883"/>
                  </a:cubicBezTo>
                  <a:cubicBezTo>
                    <a:pt x="1303" y="1891"/>
                    <a:pt x="1391" y="1883"/>
                    <a:pt x="1475" y="1899"/>
                  </a:cubicBezTo>
                  <a:cubicBezTo>
                    <a:pt x="1522" y="1908"/>
                    <a:pt x="1555" y="1899"/>
                    <a:pt x="1557" y="1839"/>
                  </a:cubicBezTo>
                  <a:cubicBezTo>
                    <a:pt x="1574" y="1509"/>
                    <a:pt x="1596" y="1184"/>
                    <a:pt x="1612" y="859"/>
                  </a:cubicBezTo>
                  <a:cubicBezTo>
                    <a:pt x="1612" y="818"/>
                    <a:pt x="1609" y="774"/>
                    <a:pt x="1617" y="736"/>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 name="Freeform 17"/>
            <p:cNvSpPr>
              <a:spLocks noChangeArrowheads="1"/>
            </p:cNvSpPr>
            <p:nvPr/>
          </p:nvSpPr>
          <p:spPr bwMode="auto">
            <a:xfrm>
              <a:off x="2530475" y="1941513"/>
              <a:ext cx="622300" cy="711200"/>
            </a:xfrm>
            <a:custGeom>
              <a:avLst/>
              <a:gdLst>
                <a:gd name="T0" fmla="*/ 1418 w 1730"/>
                <a:gd name="T1" fmla="*/ 1851 h 1975"/>
                <a:gd name="T2" fmla="*/ 1426 w 1730"/>
                <a:gd name="T3" fmla="*/ 1665 h 1975"/>
                <a:gd name="T4" fmla="*/ 1511 w 1730"/>
                <a:gd name="T5" fmla="*/ 1327 h 1975"/>
                <a:gd name="T6" fmla="*/ 1639 w 1730"/>
                <a:gd name="T7" fmla="*/ 961 h 1975"/>
                <a:gd name="T8" fmla="*/ 1639 w 1730"/>
                <a:gd name="T9" fmla="*/ 952 h 1975"/>
                <a:gd name="T10" fmla="*/ 1688 w 1730"/>
                <a:gd name="T11" fmla="*/ 679 h 1975"/>
                <a:gd name="T12" fmla="*/ 1724 w 1730"/>
                <a:gd name="T13" fmla="*/ 141 h 1975"/>
                <a:gd name="T14" fmla="*/ 1672 w 1730"/>
                <a:gd name="T15" fmla="*/ 81 h 1975"/>
                <a:gd name="T16" fmla="*/ 369 w 1730"/>
                <a:gd name="T17" fmla="*/ 10 h 1975"/>
                <a:gd name="T18" fmla="*/ 77 w 1730"/>
                <a:gd name="T19" fmla="*/ 270 h 1975"/>
                <a:gd name="T20" fmla="*/ 58 w 1730"/>
                <a:gd name="T21" fmla="*/ 660 h 1975"/>
                <a:gd name="T22" fmla="*/ 74 w 1730"/>
                <a:gd name="T23" fmla="*/ 849 h 1975"/>
                <a:gd name="T24" fmla="*/ 58 w 1730"/>
                <a:gd name="T25" fmla="*/ 974 h 1975"/>
                <a:gd name="T26" fmla="*/ 110 w 1730"/>
                <a:gd name="T27" fmla="*/ 1078 h 1975"/>
                <a:gd name="T28" fmla="*/ 238 w 1730"/>
                <a:gd name="T29" fmla="*/ 1185 h 1975"/>
                <a:gd name="T30" fmla="*/ 410 w 1730"/>
                <a:gd name="T31" fmla="*/ 1458 h 1975"/>
                <a:gd name="T32" fmla="*/ 880 w 1730"/>
                <a:gd name="T33" fmla="*/ 1594 h 1975"/>
                <a:gd name="T34" fmla="*/ 1033 w 1730"/>
                <a:gd name="T35" fmla="*/ 1695 h 1975"/>
                <a:gd name="T36" fmla="*/ 1033 w 1730"/>
                <a:gd name="T37" fmla="*/ 1750 h 1975"/>
                <a:gd name="T38" fmla="*/ 1273 w 1730"/>
                <a:gd name="T39" fmla="*/ 1974 h 1975"/>
                <a:gd name="T40" fmla="*/ 1418 w 1730"/>
                <a:gd name="T41" fmla="*/ 1851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30" h="1975">
                  <a:moveTo>
                    <a:pt x="1418" y="1851"/>
                  </a:moveTo>
                  <a:cubicBezTo>
                    <a:pt x="1429" y="1788"/>
                    <a:pt x="1426" y="1728"/>
                    <a:pt x="1426" y="1665"/>
                  </a:cubicBezTo>
                  <a:cubicBezTo>
                    <a:pt x="1429" y="1548"/>
                    <a:pt x="1448" y="1436"/>
                    <a:pt x="1511" y="1327"/>
                  </a:cubicBezTo>
                  <a:cubicBezTo>
                    <a:pt x="1574" y="1215"/>
                    <a:pt x="1688" y="1114"/>
                    <a:pt x="1639" y="961"/>
                  </a:cubicBezTo>
                  <a:lnTo>
                    <a:pt x="1639" y="952"/>
                  </a:lnTo>
                  <a:cubicBezTo>
                    <a:pt x="1699" y="870"/>
                    <a:pt x="1677" y="772"/>
                    <a:pt x="1688" y="679"/>
                  </a:cubicBezTo>
                  <a:cubicBezTo>
                    <a:pt x="1710" y="502"/>
                    <a:pt x="1699" y="322"/>
                    <a:pt x="1724" y="141"/>
                  </a:cubicBezTo>
                  <a:cubicBezTo>
                    <a:pt x="1729" y="103"/>
                    <a:pt x="1718" y="84"/>
                    <a:pt x="1672" y="81"/>
                  </a:cubicBezTo>
                  <a:cubicBezTo>
                    <a:pt x="1238" y="59"/>
                    <a:pt x="803" y="38"/>
                    <a:pt x="369" y="10"/>
                  </a:cubicBezTo>
                  <a:cubicBezTo>
                    <a:pt x="172" y="0"/>
                    <a:pt x="93" y="95"/>
                    <a:pt x="77" y="270"/>
                  </a:cubicBezTo>
                  <a:cubicBezTo>
                    <a:pt x="66" y="401"/>
                    <a:pt x="74" y="532"/>
                    <a:pt x="58" y="660"/>
                  </a:cubicBezTo>
                  <a:cubicBezTo>
                    <a:pt x="49" y="723"/>
                    <a:pt x="36" y="786"/>
                    <a:pt x="74" y="849"/>
                  </a:cubicBezTo>
                  <a:cubicBezTo>
                    <a:pt x="96" y="884"/>
                    <a:pt x="88" y="939"/>
                    <a:pt x="58" y="974"/>
                  </a:cubicBezTo>
                  <a:cubicBezTo>
                    <a:pt x="0" y="1051"/>
                    <a:pt x="49" y="1075"/>
                    <a:pt x="110" y="1078"/>
                  </a:cubicBezTo>
                  <a:cubicBezTo>
                    <a:pt x="183" y="1081"/>
                    <a:pt x="219" y="1116"/>
                    <a:pt x="238" y="1185"/>
                  </a:cubicBezTo>
                  <a:cubicBezTo>
                    <a:pt x="268" y="1291"/>
                    <a:pt x="325" y="1387"/>
                    <a:pt x="410" y="1458"/>
                  </a:cubicBezTo>
                  <a:cubicBezTo>
                    <a:pt x="547" y="1570"/>
                    <a:pt x="702" y="1638"/>
                    <a:pt x="880" y="1594"/>
                  </a:cubicBezTo>
                  <a:cubicBezTo>
                    <a:pt x="992" y="1567"/>
                    <a:pt x="1027" y="1583"/>
                    <a:pt x="1033" y="1695"/>
                  </a:cubicBezTo>
                  <a:lnTo>
                    <a:pt x="1033" y="1750"/>
                  </a:lnTo>
                  <a:cubicBezTo>
                    <a:pt x="1049" y="1971"/>
                    <a:pt x="1049" y="1971"/>
                    <a:pt x="1273" y="1974"/>
                  </a:cubicBezTo>
                  <a:cubicBezTo>
                    <a:pt x="1399" y="1974"/>
                    <a:pt x="1396" y="1974"/>
                    <a:pt x="1418" y="1851"/>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1" name="Freeform 18"/>
            <p:cNvSpPr>
              <a:spLocks noChangeArrowheads="1"/>
            </p:cNvSpPr>
            <p:nvPr/>
          </p:nvSpPr>
          <p:spPr bwMode="auto">
            <a:xfrm>
              <a:off x="941388" y="1208088"/>
              <a:ext cx="808037" cy="566737"/>
            </a:xfrm>
            <a:custGeom>
              <a:avLst/>
              <a:gdLst>
                <a:gd name="T0" fmla="*/ 325 w 2244"/>
                <a:gd name="T1" fmla="*/ 511 h 1574"/>
                <a:gd name="T2" fmla="*/ 292 w 2244"/>
                <a:gd name="T3" fmla="*/ 522 h 1574"/>
                <a:gd name="T4" fmla="*/ 175 w 2244"/>
                <a:gd name="T5" fmla="*/ 664 h 1574"/>
                <a:gd name="T6" fmla="*/ 36 w 2244"/>
                <a:gd name="T7" fmla="*/ 1016 h 1574"/>
                <a:gd name="T8" fmla="*/ 38 w 2244"/>
                <a:gd name="T9" fmla="*/ 1142 h 1574"/>
                <a:gd name="T10" fmla="*/ 235 w 2244"/>
                <a:gd name="T11" fmla="*/ 1303 h 1574"/>
                <a:gd name="T12" fmla="*/ 445 w 2244"/>
                <a:gd name="T13" fmla="*/ 1322 h 1574"/>
                <a:gd name="T14" fmla="*/ 710 w 2244"/>
                <a:gd name="T15" fmla="*/ 1286 h 1574"/>
                <a:gd name="T16" fmla="*/ 811 w 2244"/>
                <a:gd name="T17" fmla="*/ 1281 h 1574"/>
                <a:gd name="T18" fmla="*/ 989 w 2244"/>
                <a:gd name="T19" fmla="*/ 1224 h 1574"/>
                <a:gd name="T20" fmla="*/ 1202 w 2244"/>
                <a:gd name="T21" fmla="*/ 1235 h 1574"/>
                <a:gd name="T22" fmla="*/ 1287 w 2244"/>
                <a:gd name="T23" fmla="*/ 1273 h 1574"/>
                <a:gd name="T24" fmla="*/ 1472 w 2244"/>
                <a:gd name="T25" fmla="*/ 1491 h 1574"/>
                <a:gd name="T26" fmla="*/ 1620 w 2244"/>
                <a:gd name="T27" fmla="*/ 1562 h 1574"/>
                <a:gd name="T28" fmla="*/ 1729 w 2244"/>
                <a:gd name="T29" fmla="*/ 1486 h 1574"/>
                <a:gd name="T30" fmla="*/ 1776 w 2244"/>
                <a:gd name="T31" fmla="*/ 1426 h 1574"/>
                <a:gd name="T32" fmla="*/ 2041 w 2244"/>
                <a:gd name="T33" fmla="*/ 1136 h 1574"/>
                <a:gd name="T34" fmla="*/ 2024 w 2244"/>
                <a:gd name="T35" fmla="*/ 1033 h 1574"/>
                <a:gd name="T36" fmla="*/ 2035 w 2244"/>
                <a:gd name="T37" fmla="*/ 931 h 1574"/>
                <a:gd name="T38" fmla="*/ 2114 w 2244"/>
                <a:gd name="T39" fmla="*/ 896 h 1574"/>
                <a:gd name="T40" fmla="*/ 2194 w 2244"/>
                <a:gd name="T41" fmla="*/ 789 h 1574"/>
                <a:gd name="T42" fmla="*/ 2237 w 2244"/>
                <a:gd name="T43" fmla="*/ 142 h 1574"/>
                <a:gd name="T44" fmla="*/ 2183 w 2244"/>
                <a:gd name="T45" fmla="*/ 77 h 1574"/>
                <a:gd name="T46" fmla="*/ 1467 w 2244"/>
                <a:gd name="T47" fmla="*/ 27 h 1574"/>
                <a:gd name="T48" fmla="*/ 1060 w 2244"/>
                <a:gd name="T49" fmla="*/ 8 h 1574"/>
                <a:gd name="T50" fmla="*/ 1000 w 2244"/>
                <a:gd name="T51" fmla="*/ 49 h 1574"/>
                <a:gd name="T52" fmla="*/ 904 w 2244"/>
                <a:gd name="T53" fmla="*/ 120 h 1574"/>
                <a:gd name="T54" fmla="*/ 511 w 2244"/>
                <a:gd name="T55" fmla="*/ 120 h 1574"/>
                <a:gd name="T56" fmla="*/ 325 w 2244"/>
                <a:gd name="T57" fmla="*/ 511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44" h="1574">
                  <a:moveTo>
                    <a:pt x="325" y="511"/>
                  </a:moveTo>
                  <a:cubicBezTo>
                    <a:pt x="314" y="514"/>
                    <a:pt x="303" y="519"/>
                    <a:pt x="292" y="522"/>
                  </a:cubicBezTo>
                  <a:cubicBezTo>
                    <a:pt x="213" y="538"/>
                    <a:pt x="180" y="585"/>
                    <a:pt x="175" y="664"/>
                  </a:cubicBezTo>
                  <a:cubicBezTo>
                    <a:pt x="164" y="795"/>
                    <a:pt x="134" y="918"/>
                    <a:pt x="36" y="1016"/>
                  </a:cubicBezTo>
                  <a:cubicBezTo>
                    <a:pt x="0" y="1052"/>
                    <a:pt x="0" y="1106"/>
                    <a:pt x="38" y="1142"/>
                  </a:cubicBezTo>
                  <a:cubicBezTo>
                    <a:pt x="101" y="1202"/>
                    <a:pt x="161" y="1276"/>
                    <a:pt x="235" y="1303"/>
                  </a:cubicBezTo>
                  <a:cubicBezTo>
                    <a:pt x="292" y="1325"/>
                    <a:pt x="366" y="1352"/>
                    <a:pt x="445" y="1322"/>
                  </a:cubicBezTo>
                  <a:cubicBezTo>
                    <a:pt x="527" y="1292"/>
                    <a:pt x="612" y="1229"/>
                    <a:pt x="710" y="1286"/>
                  </a:cubicBezTo>
                  <a:cubicBezTo>
                    <a:pt x="738" y="1300"/>
                    <a:pt x="800" y="1306"/>
                    <a:pt x="811" y="1281"/>
                  </a:cubicBezTo>
                  <a:cubicBezTo>
                    <a:pt x="852" y="1188"/>
                    <a:pt x="926" y="1224"/>
                    <a:pt x="989" y="1224"/>
                  </a:cubicBezTo>
                  <a:cubicBezTo>
                    <a:pt x="1060" y="1224"/>
                    <a:pt x="1131" y="1235"/>
                    <a:pt x="1202" y="1235"/>
                  </a:cubicBezTo>
                  <a:cubicBezTo>
                    <a:pt x="1240" y="1235"/>
                    <a:pt x="1268" y="1254"/>
                    <a:pt x="1287" y="1273"/>
                  </a:cubicBezTo>
                  <a:cubicBezTo>
                    <a:pt x="1355" y="1338"/>
                    <a:pt x="1418" y="1415"/>
                    <a:pt x="1472" y="1491"/>
                  </a:cubicBezTo>
                  <a:cubicBezTo>
                    <a:pt x="1519" y="1557"/>
                    <a:pt x="1549" y="1573"/>
                    <a:pt x="1620" y="1562"/>
                  </a:cubicBezTo>
                  <a:cubicBezTo>
                    <a:pt x="1677" y="1554"/>
                    <a:pt x="1713" y="1543"/>
                    <a:pt x="1729" y="1486"/>
                  </a:cubicBezTo>
                  <a:cubicBezTo>
                    <a:pt x="1735" y="1461"/>
                    <a:pt x="1748" y="1437"/>
                    <a:pt x="1776" y="1426"/>
                  </a:cubicBezTo>
                  <a:cubicBezTo>
                    <a:pt x="1909" y="1371"/>
                    <a:pt x="1980" y="1259"/>
                    <a:pt x="2041" y="1136"/>
                  </a:cubicBezTo>
                  <a:cubicBezTo>
                    <a:pt x="2057" y="1101"/>
                    <a:pt x="2079" y="1068"/>
                    <a:pt x="2024" y="1033"/>
                  </a:cubicBezTo>
                  <a:cubicBezTo>
                    <a:pt x="1980" y="1005"/>
                    <a:pt x="1994" y="959"/>
                    <a:pt x="2035" y="931"/>
                  </a:cubicBezTo>
                  <a:cubicBezTo>
                    <a:pt x="2060" y="915"/>
                    <a:pt x="2087" y="901"/>
                    <a:pt x="2114" y="896"/>
                  </a:cubicBezTo>
                  <a:cubicBezTo>
                    <a:pt x="2177" y="885"/>
                    <a:pt x="2188" y="850"/>
                    <a:pt x="2194" y="789"/>
                  </a:cubicBezTo>
                  <a:cubicBezTo>
                    <a:pt x="2204" y="574"/>
                    <a:pt x="2218" y="358"/>
                    <a:pt x="2237" y="142"/>
                  </a:cubicBezTo>
                  <a:cubicBezTo>
                    <a:pt x="2243" y="90"/>
                    <a:pt x="2234" y="79"/>
                    <a:pt x="2183" y="77"/>
                  </a:cubicBezTo>
                  <a:cubicBezTo>
                    <a:pt x="1942" y="63"/>
                    <a:pt x="1705" y="44"/>
                    <a:pt x="1467" y="27"/>
                  </a:cubicBezTo>
                  <a:cubicBezTo>
                    <a:pt x="1330" y="19"/>
                    <a:pt x="1194" y="14"/>
                    <a:pt x="1060" y="8"/>
                  </a:cubicBezTo>
                  <a:cubicBezTo>
                    <a:pt x="1033" y="8"/>
                    <a:pt x="997" y="0"/>
                    <a:pt x="1000" y="49"/>
                  </a:cubicBezTo>
                  <a:cubicBezTo>
                    <a:pt x="1003" y="118"/>
                    <a:pt x="953" y="120"/>
                    <a:pt x="904" y="120"/>
                  </a:cubicBezTo>
                  <a:cubicBezTo>
                    <a:pt x="773" y="118"/>
                    <a:pt x="647" y="120"/>
                    <a:pt x="511" y="120"/>
                  </a:cubicBezTo>
                  <a:cubicBezTo>
                    <a:pt x="607" y="350"/>
                    <a:pt x="557" y="445"/>
                    <a:pt x="325" y="511"/>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 name="Freeform 19"/>
            <p:cNvSpPr>
              <a:spLocks noChangeArrowheads="1"/>
            </p:cNvSpPr>
            <p:nvPr/>
          </p:nvSpPr>
          <p:spPr bwMode="auto">
            <a:xfrm>
              <a:off x="568325" y="1673225"/>
              <a:ext cx="890588" cy="666750"/>
            </a:xfrm>
            <a:custGeom>
              <a:avLst/>
              <a:gdLst>
                <a:gd name="T0" fmla="*/ 2098 w 2473"/>
                <a:gd name="T1" fmla="*/ 774 h 1854"/>
                <a:gd name="T2" fmla="*/ 2201 w 2473"/>
                <a:gd name="T3" fmla="*/ 625 h 1854"/>
                <a:gd name="T4" fmla="*/ 2311 w 2473"/>
                <a:gd name="T5" fmla="*/ 565 h 1854"/>
                <a:gd name="T6" fmla="*/ 2395 w 2473"/>
                <a:gd name="T7" fmla="*/ 505 h 1854"/>
                <a:gd name="T8" fmla="*/ 2428 w 2473"/>
                <a:gd name="T9" fmla="*/ 453 h 1854"/>
                <a:gd name="T10" fmla="*/ 2431 w 2473"/>
                <a:gd name="T11" fmla="*/ 292 h 1854"/>
                <a:gd name="T12" fmla="*/ 2232 w 2473"/>
                <a:gd name="T13" fmla="*/ 57 h 1854"/>
                <a:gd name="T14" fmla="*/ 1953 w 2473"/>
                <a:gd name="T15" fmla="*/ 76 h 1854"/>
                <a:gd name="T16" fmla="*/ 1838 w 2473"/>
                <a:gd name="T17" fmla="*/ 131 h 1854"/>
                <a:gd name="T18" fmla="*/ 1540 w 2473"/>
                <a:gd name="T19" fmla="*/ 123 h 1854"/>
                <a:gd name="T20" fmla="*/ 1322 w 2473"/>
                <a:gd name="T21" fmla="*/ 245 h 1854"/>
                <a:gd name="T22" fmla="*/ 1101 w 2473"/>
                <a:gd name="T23" fmla="*/ 265 h 1854"/>
                <a:gd name="T24" fmla="*/ 945 w 2473"/>
                <a:gd name="T25" fmla="*/ 191 h 1854"/>
                <a:gd name="T26" fmla="*/ 814 w 2473"/>
                <a:gd name="T27" fmla="*/ 289 h 1854"/>
                <a:gd name="T28" fmla="*/ 893 w 2473"/>
                <a:gd name="T29" fmla="*/ 371 h 1854"/>
                <a:gd name="T30" fmla="*/ 1035 w 2473"/>
                <a:gd name="T31" fmla="*/ 445 h 1854"/>
                <a:gd name="T32" fmla="*/ 1038 w 2473"/>
                <a:gd name="T33" fmla="*/ 633 h 1854"/>
                <a:gd name="T34" fmla="*/ 822 w 2473"/>
                <a:gd name="T35" fmla="*/ 677 h 1854"/>
                <a:gd name="T36" fmla="*/ 699 w 2473"/>
                <a:gd name="T37" fmla="*/ 743 h 1854"/>
                <a:gd name="T38" fmla="*/ 467 w 2473"/>
                <a:gd name="T39" fmla="*/ 933 h 1854"/>
                <a:gd name="T40" fmla="*/ 371 w 2473"/>
                <a:gd name="T41" fmla="*/ 974 h 1854"/>
                <a:gd name="T42" fmla="*/ 257 w 2473"/>
                <a:gd name="T43" fmla="*/ 957 h 1854"/>
                <a:gd name="T44" fmla="*/ 183 w 2473"/>
                <a:gd name="T45" fmla="*/ 914 h 1854"/>
                <a:gd name="T46" fmla="*/ 27 w 2473"/>
                <a:gd name="T47" fmla="*/ 1028 h 1854"/>
                <a:gd name="T48" fmla="*/ 106 w 2473"/>
                <a:gd name="T49" fmla="*/ 1293 h 1854"/>
                <a:gd name="T50" fmla="*/ 259 w 2473"/>
                <a:gd name="T51" fmla="*/ 1299 h 1854"/>
                <a:gd name="T52" fmla="*/ 421 w 2473"/>
                <a:gd name="T53" fmla="*/ 1290 h 1854"/>
                <a:gd name="T54" fmla="*/ 366 w 2473"/>
                <a:gd name="T55" fmla="*/ 1542 h 1854"/>
                <a:gd name="T56" fmla="*/ 85 w 2473"/>
                <a:gd name="T57" fmla="*/ 1648 h 1854"/>
                <a:gd name="T58" fmla="*/ 11 w 2473"/>
                <a:gd name="T59" fmla="*/ 1725 h 1854"/>
                <a:gd name="T60" fmla="*/ 115 w 2473"/>
                <a:gd name="T61" fmla="*/ 1845 h 1854"/>
                <a:gd name="T62" fmla="*/ 186 w 2473"/>
                <a:gd name="T63" fmla="*/ 1798 h 1854"/>
                <a:gd name="T64" fmla="*/ 311 w 2473"/>
                <a:gd name="T65" fmla="*/ 1662 h 1854"/>
                <a:gd name="T66" fmla="*/ 358 w 2473"/>
                <a:gd name="T67" fmla="*/ 1640 h 1854"/>
                <a:gd name="T68" fmla="*/ 756 w 2473"/>
                <a:gd name="T69" fmla="*/ 1375 h 1854"/>
                <a:gd name="T70" fmla="*/ 817 w 2473"/>
                <a:gd name="T71" fmla="*/ 1372 h 1854"/>
                <a:gd name="T72" fmla="*/ 1114 w 2473"/>
                <a:gd name="T73" fmla="*/ 1435 h 1854"/>
                <a:gd name="T74" fmla="*/ 1163 w 2473"/>
                <a:gd name="T75" fmla="*/ 1430 h 1854"/>
                <a:gd name="T76" fmla="*/ 1428 w 2473"/>
                <a:gd name="T77" fmla="*/ 1476 h 1854"/>
                <a:gd name="T78" fmla="*/ 1478 w 2473"/>
                <a:gd name="T79" fmla="*/ 1512 h 1854"/>
                <a:gd name="T80" fmla="*/ 1770 w 2473"/>
                <a:gd name="T81" fmla="*/ 1689 h 1854"/>
                <a:gd name="T82" fmla="*/ 1898 w 2473"/>
                <a:gd name="T83" fmla="*/ 1659 h 1854"/>
                <a:gd name="T84" fmla="*/ 1909 w 2473"/>
                <a:gd name="T85" fmla="*/ 1588 h 1854"/>
                <a:gd name="T86" fmla="*/ 1928 w 2473"/>
                <a:gd name="T87" fmla="*/ 1323 h 1854"/>
                <a:gd name="T88" fmla="*/ 1953 w 2473"/>
                <a:gd name="T89" fmla="*/ 1263 h 1854"/>
                <a:gd name="T90" fmla="*/ 2035 w 2473"/>
                <a:gd name="T91" fmla="*/ 1159 h 1854"/>
                <a:gd name="T92" fmla="*/ 2043 w 2473"/>
                <a:gd name="T93" fmla="*/ 941 h 1854"/>
                <a:gd name="T94" fmla="*/ 2098 w 2473"/>
                <a:gd name="T95" fmla="*/ 774 h 1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73" h="1854">
                  <a:moveTo>
                    <a:pt x="2098" y="774"/>
                  </a:moveTo>
                  <a:cubicBezTo>
                    <a:pt x="2130" y="723"/>
                    <a:pt x="2180" y="680"/>
                    <a:pt x="2201" y="625"/>
                  </a:cubicBezTo>
                  <a:cubicBezTo>
                    <a:pt x="2223" y="565"/>
                    <a:pt x="2262" y="554"/>
                    <a:pt x="2311" y="565"/>
                  </a:cubicBezTo>
                  <a:cubicBezTo>
                    <a:pt x="2368" y="581"/>
                    <a:pt x="2395" y="573"/>
                    <a:pt x="2395" y="505"/>
                  </a:cubicBezTo>
                  <a:cubicBezTo>
                    <a:pt x="2395" y="489"/>
                    <a:pt x="2415" y="469"/>
                    <a:pt x="2428" y="453"/>
                  </a:cubicBezTo>
                  <a:cubicBezTo>
                    <a:pt x="2469" y="398"/>
                    <a:pt x="2472" y="341"/>
                    <a:pt x="2431" y="292"/>
                  </a:cubicBezTo>
                  <a:cubicBezTo>
                    <a:pt x="2368" y="210"/>
                    <a:pt x="2303" y="131"/>
                    <a:pt x="2232" y="57"/>
                  </a:cubicBezTo>
                  <a:cubicBezTo>
                    <a:pt x="2174" y="0"/>
                    <a:pt x="2016" y="22"/>
                    <a:pt x="1953" y="76"/>
                  </a:cubicBezTo>
                  <a:cubicBezTo>
                    <a:pt x="1923" y="103"/>
                    <a:pt x="1885" y="153"/>
                    <a:pt x="1838" y="131"/>
                  </a:cubicBezTo>
                  <a:cubicBezTo>
                    <a:pt x="1737" y="79"/>
                    <a:pt x="1636" y="93"/>
                    <a:pt x="1540" y="123"/>
                  </a:cubicBezTo>
                  <a:cubicBezTo>
                    <a:pt x="1464" y="144"/>
                    <a:pt x="1355" y="112"/>
                    <a:pt x="1322" y="245"/>
                  </a:cubicBezTo>
                  <a:cubicBezTo>
                    <a:pt x="1303" y="327"/>
                    <a:pt x="1161" y="333"/>
                    <a:pt x="1101" y="265"/>
                  </a:cubicBezTo>
                  <a:cubicBezTo>
                    <a:pt x="1057" y="215"/>
                    <a:pt x="1002" y="196"/>
                    <a:pt x="945" y="191"/>
                  </a:cubicBezTo>
                  <a:cubicBezTo>
                    <a:pt x="877" y="185"/>
                    <a:pt x="836" y="229"/>
                    <a:pt x="814" y="289"/>
                  </a:cubicBezTo>
                  <a:cubicBezTo>
                    <a:pt x="789" y="357"/>
                    <a:pt x="858" y="352"/>
                    <a:pt x="893" y="371"/>
                  </a:cubicBezTo>
                  <a:cubicBezTo>
                    <a:pt x="939" y="398"/>
                    <a:pt x="991" y="415"/>
                    <a:pt x="1035" y="445"/>
                  </a:cubicBezTo>
                  <a:cubicBezTo>
                    <a:pt x="1114" y="497"/>
                    <a:pt x="1114" y="581"/>
                    <a:pt x="1038" y="633"/>
                  </a:cubicBezTo>
                  <a:cubicBezTo>
                    <a:pt x="972" y="680"/>
                    <a:pt x="907" y="707"/>
                    <a:pt x="822" y="677"/>
                  </a:cubicBezTo>
                  <a:cubicBezTo>
                    <a:pt x="765" y="655"/>
                    <a:pt x="713" y="680"/>
                    <a:pt x="699" y="743"/>
                  </a:cubicBezTo>
                  <a:cubicBezTo>
                    <a:pt x="669" y="864"/>
                    <a:pt x="593" y="927"/>
                    <a:pt x="467" y="933"/>
                  </a:cubicBezTo>
                  <a:cubicBezTo>
                    <a:pt x="429" y="935"/>
                    <a:pt x="396" y="949"/>
                    <a:pt x="371" y="974"/>
                  </a:cubicBezTo>
                  <a:cubicBezTo>
                    <a:pt x="325" y="1020"/>
                    <a:pt x="292" y="1006"/>
                    <a:pt x="257" y="957"/>
                  </a:cubicBezTo>
                  <a:cubicBezTo>
                    <a:pt x="240" y="933"/>
                    <a:pt x="216" y="889"/>
                    <a:pt x="183" y="914"/>
                  </a:cubicBezTo>
                  <a:cubicBezTo>
                    <a:pt x="131" y="952"/>
                    <a:pt x="35" y="946"/>
                    <a:pt x="27" y="1028"/>
                  </a:cubicBezTo>
                  <a:cubicBezTo>
                    <a:pt x="16" y="1124"/>
                    <a:pt x="38" y="1219"/>
                    <a:pt x="106" y="1293"/>
                  </a:cubicBezTo>
                  <a:cubicBezTo>
                    <a:pt x="150" y="1340"/>
                    <a:pt x="202" y="1372"/>
                    <a:pt x="259" y="1299"/>
                  </a:cubicBezTo>
                  <a:cubicBezTo>
                    <a:pt x="309" y="1239"/>
                    <a:pt x="380" y="1241"/>
                    <a:pt x="421" y="1290"/>
                  </a:cubicBezTo>
                  <a:cubicBezTo>
                    <a:pt x="481" y="1367"/>
                    <a:pt x="448" y="1490"/>
                    <a:pt x="366" y="1542"/>
                  </a:cubicBezTo>
                  <a:cubicBezTo>
                    <a:pt x="278" y="1596"/>
                    <a:pt x="175" y="1607"/>
                    <a:pt x="85" y="1648"/>
                  </a:cubicBezTo>
                  <a:cubicBezTo>
                    <a:pt x="52" y="1662"/>
                    <a:pt x="0" y="1676"/>
                    <a:pt x="11" y="1725"/>
                  </a:cubicBezTo>
                  <a:cubicBezTo>
                    <a:pt x="24" y="1779"/>
                    <a:pt x="46" y="1834"/>
                    <a:pt x="115" y="1845"/>
                  </a:cubicBezTo>
                  <a:cubicBezTo>
                    <a:pt x="156" y="1853"/>
                    <a:pt x="180" y="1850"/>
                    <a:pt x="186" y="1798"/>
                  </a:cubicBezTo>
                  <a:cubicBezTo>
                    <a:pt x="194" y="1725"/>
                    <a:pt x="213" y="1656"/>
                    <a:pt x="311" y="1662"/>
                  </a:cubicBezTo>
                  <a:cubicBezTo>
                    <a:pt x="328" y="1662"/>
                    <a:pt x="347" y="1651"/>
                    <a:pt x="358" y="1640"/>
                  </a:cubicBezTo>
                  <a:cubicBezTo>
                    <a:pt x="470" y="1520"/>
                    <a:pt x="601" y="1427"/>
                    <a:pt x="756" y="1375"/>
                  </a:cubicBezTo>
                  <a:cubicBezTo>
                    <a:pt x="776" y="1367"/>
                    <a:pt x="795" y="1361"/>
                    <a:pt x="817" y="1372"/>
                  </a:cubicBezTo>
                  <a:cubicBezTo>
                    <a:pt x="912" y="1413"/>
                    <a:pt x="1019" y="1400"/>
                    <a:pt x="1114" y="1435"/>
                  </a:cubicBezTo>
                  <a:cubicBezTo>
                    <a:pt x="1128" y="1441"/>
                    <a:pt x="1147" y="1438"/>
                    <a:pt x="1163" y="1430"/>
                  </a:cubicBezTo>
                  <a:cubicBezTo>
                    <a:pt x="1303" y="1361"/>
                    <a:pt x="1333" y="1367"/>
                    <a:pt x="1428" y="1476"/>
                  </a:cubicBezTo>
                  <a:cubicBezTo>
                    <a:pt x="1442" y="1490"/>
                    <a:pt x="1461" y="1498"/>
                    <a:pt x="1478" y="1512"/>
                  </a:cubicBezTo>
                  <a:cubicBezTo>
                    <a:pt x="1565" y="1588"/>
                    <a:pt x="1685" y="1610"/>
                    <a:pt x="1770" y="1689"/>
                  </a:cubicBezTo>
                  <a:cubicBezTo>
                    <a:pt x="1819" y="1736"/>
                    <a:pt x="1874" y="1722"/>
                    <a:pt x="1898" y="1659"/>
                  </a:cubicBezTo>
                  <a:cubicBezTo>
                    <a:pt x="1906" y="1637"/>
                    <a:pt x="1906" y="1613"/>
                    <a:pt x="1909" y="1588"/>
                  </a:cubicBezTo>
                  <a:cubicBezTo>
                    <a:pt x="1915" y="1501"/>
                    <a:pt x="1923" y="1411"/>
                    <a:pt x="1928" y="1323"/>
                  </a:cubicBezTo>
                  <a:cubicBezTo>
                    <a:pt x="1931" y="1299"/>
                    <a:pt x="1926" y="1269"/>
                    <a:pt x="1953" y="1263"/>
                  </a:cubicBezTo>
                  <a:cubicBezTo>
                    <a:pt x="2013" y="1252"/>
                    <a:pt x="2013" y="1198"/>
                    <a:pt x="2035" y="1159"/>
                  </a:cubicBezTo>
                  <a:cubicBezTo>
                    <a:pt x="2076" y="1088"/>
                    <a:pt x="2068" y="1015"/>
                    <a:pt x="2043" y="941"/>
                  </a:cubicBezTo>
                  <a:cubicBezTo>
                    <a:pt x="2038" y="878"/>
                    <a:pt x="2068" y="826"/>
                    <a:pt x="2098" y="774"/>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3" name="Freeform 20"/>
            <p:cNvSpPr>
              <a:spLocks noChangeArrowheads="1"/>
            </p:cNvSpPr>
            <p:nvPr/>
          </p:nvSpPr>
          <p:spPr bwMode="auto">
            <a:xfrm>
              <a:off x="414338" y="2211388"/>
              <a:ext cx="831850" cy="444500"/>
            </a:xfrm>
            <a:custGeom>
              <a:avLst/>
              <a:gdLst>
                <a:gd name="T0" fmla="*/ 989 w 2312"/>
                <a:gd name="T1" fmla="*/ 1158 h 1233"/>
                <a:gd name="T2" fmla="*/ 1038 w 2312"/>
                <a:gd name="T3" fmla="*/ 1145 h 1233"/>
                <a:gd name="T4" fmla="*/ 1134 w 2312"/>
                <a:gd name="T5" fmla="*/ 1098 h 1233"/>
                <a:gd name="T6" fmla="*/ 1278 w 2312"/>
                <a:gd name="T7" fmla="*/ 1098 h 1233"/>
                <a:gd name="T8" fmla="*/ 1448 w 2312"/>
                <a:gd name="T9" fmla="*/ 1175 h 1233"/>
                <a:gd name="T10" fmla="*/ 1461 w 2312"/>
                <a:gd name="T11" fmla="*/ 1183 h 1233"/>
                <a:gd name="T12" fmla="*/ 1745 w 2312"/>
                <a:gd name="T13" fmla="*/ 1197 h 1233"/>
                <a:gd name="T14" fmla="*/ 2213 w 2312"/>
                <a:gd name="T15" fmla="*/ 1139 h 1233"/>
                <a:gd name="T16" fmla="*/ 2284 w 2312"/>
                <a:gd name="T17" fmla="*/ 1076 h 1233"/>
                <a:gd name="T18" fmla="*/ 2300 w 2312"/>
                <a:gd name="T19" fmla="*/ 757 h 1233"/>
                <a:gd name="T20" fmla="*/ 2262 w 2312"/>
                <a:gd name="T21" fmla="*/ 418 h 1233"/>
                <a:gd name="T22" fmla="*/ 2229 w 2312"/>
                <a:gd name="T23" fmla="*/ 377 h 1233"/>
                <a:gd name="T24" fmla="*/ 2016 w 2312"/>
                <a:gd name="T25" fmla="*/ 224 h 1233"/>
                <a:gd name="T26" fmla="*/ 1740 w 2312"/>
                <a:gd name="T27" fmla="*/ 36 h 1233"/>
                <a:gd name="T28" fmla="*/ 1674 w 2312"/>
                <a:gd name="T29" fmla="*/ 33 h 1233"/>
                <a:gd name="T30" fmla="*/ 1582 w 2312"/>
                <a:gd name="T31" fmla="*/ 74 h 1233"/>
                <a:gd name="T32" fmla="*/ 1270 w 2312"/>
                <a:gd name="T33" fmla="*/ 22 h 1233"/>
                <a:gd name="T34" fmla="*/ 1049 w 2312"/>
                <a:gd name="T35" fmla="*/ 77 h 1233"/>
                <a:gd name="T36" fmla="*/ 874 w 2312"/>
                <a:gd name="T37" fmla="*/ 219 h 1233"/>
                <a:gd name="T38" fmla="*/ 710 w 2312"/>
                <a:gd name="T39" fmla="*/ 323 h 1233"/>
                <a:gd name="T40" fmla="*/ 628 w 2312"/>
                <a:gd name="T41" fmla="*/ 497 h 1233"/>
                <a:gd name="T42" fmla="*/ 516 w 2312"/>
                <a:gd name="T43" fmla="*/ 618 h 1233"/>
                <a:gd name="T44" fmla="*/ 322 w 2312"/>
                <a:gd name="T45" fmla="*/ 476 h 1233"/>
                <a:gd name="T46" fmla="*/ 208 w 2312"/>
                <a:gd name="T47" fmla="*/ 380 h 1233"/>
                <a:gd name="T48" fmla="*/ 76 w 2312"/>
                <a:gd name="T49" fmla="*/ 429 h 1233"/>
                <a:gd name="T50" fmla="*/ 115 w 2312"/>
                <a:gd name="T51" fmla="*/ 719 h 1233"/>
                <a:gd name="T52" fmla="*/ 142 w 2312"/>
                <a:gd name="T53" fmla="*/ 839 h 1233"/>
                <a:gd name="T54" fmla="*/ 0 w 2312"/>
                <a:gd name="T55" fmla="*/ 1093 h 1233"/>
                <a:gd name="T56" fmla="*/ 989 w 2312"/>
                <a:gd name="T57" fmla="*/ 1158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12" h="1233">
                  <a:moveTo>
                    <a:pt x="989" y="1158"/>
                  </a:moveTo>
                  <a:cubicBezTo>
                    <a:pt x="1008" y="1158"/>
                    <a:pt x="1033" y="1183"/>
                    <a:pt x="1038" y="1145"/>
                  </a:cubicBezTo>
                  <a:cubicBezTo>
                    <a:pt x="1049" y="1082"/>
                    <a:pt x="1095" y="1093"/>
                    <a:pt x="1134" y="1098"/>
                  </a:cubicBezTo>
                  <a:cubicBezTo>
                    <a:pt x="1183" y="1104"/>
                    <a:pt x="1229" y="1106"/>
                    <a:pt x="1278" y="1098"/>
                  </a:cubicBezTo>
                  <a:cubicBezTo>
                    <a:pt x="1349" y="1087"/>
                    <a:pt x="1440" y="1049"/>
                    <a:pt x="1448" y="1175"/>
                  </a:cubicBezTo>
                  <a:cubicBezTo>
                    <a:pt x="1448" y="1177"/>
                    <a:pt x="1456" y="1183"/>
                    <a:pt x="1461" y="1183"/>
                  </a:cubicBezTo>
                  <a:cubicBezTo>
                    <a:pt x="1557" y="1177"/>
                    <a:pt x="1650" y="1232"/>
                    <a:pt x="1745" y="1197"/>
                  </a:cubicBezTo>
                  <a:cubicBezTo>
                    <a:pt x="1896" y="1139"/>
                    <a:pt x="2054" y="1117"/>
                    <a:pt x="2213" y="1139"/>
                  </a:cubicBezTo>
                  <a:cubicBezTo>
                    <a:pt x="2278" y="1150"/>
                    <a:pt x="2284" y="1123"/>
                    <a:pt x="2284" y="1076"/>
                  </a:cubicBezTo>
                  <a:cubicBezTo>
                    <a:pt x="2284" y="970"/>
                    <a:pt x="2292" y="863"/>
                    <a:pt x="2300" y="757"/>
                  </a:cubicBezTo>
                  <a:cubicBezTo>
                    <a:pt x="2311" y="642"/>
                    <a:pt x="2305" y="527"/>
                    <a:pt x="2262" y="418"/>
                  </a:cubicBezTo>
                  <a:cubicBezTo>
                    <a:pt x="2256" y="402"/>
                    <a:pt x="2243" y="388"/>
                    <a:pt x="2229" y="377"/>
                  </a:cubicBezTo>
                  <a:cubicBezTo>
                    <a:pt x="2158" y="325"/>
                    <a:pt x="2084" y="282"/>
                    <a:pt x="2016" y="224"/>
                  </a:cubicBezTo>
                  <a:cubicBezTo>
                    <a:pt x="1928" y="153"/>
                    <a:pt x="1800" y="145"/>
                    <a:pt x="1740" y="36"/>
                  </a:cubicBezTo>
                  <a:cubicBezTo>
                    <a:pt x="1729" y="14"/>
                    <a:pt x="1699" y="3"/>
                    <a:pt x="1674" y="33"/>
                  </a:cubicBezTo>
                  <a:cubicBezTo>
                    <a:pt x="1650" y="60"/>
                    <a:pt x="1617" y="90"/>
                    <a:pt x="1582" y="74"/>
                  </a:cubicBezTo>
                  <a:cubicBezTo>
                    <a:pt x="1480" y="30"/>
                    <a:pt x="1371" y="47"/>
                    <a:pt x="1270" y="22"/>
                  </a:cubicBezTo>
                  <a:cubicBezTo>
                    <a:pt x="1185" y="0"/>
                    <a:pt x="1120" y="33"/>
                    <a:pt x="1049" y="77"/>
                  </a:cubicBezTo>
                  <a:cubicBezTo>
                    <a:pt x="986" y="118"/>
                    <a:pt x="959" y="191"/>
                    <a:pt x="874" y="219"/>
                  </a:cubicBezTo>
                  <a:cubicBezTo>
                    <a:pt x="819" y="238"/>
                    <a:pt x="748" y="265"/>
                    <a:pt x="710" y="323"/>
                  </a:cubicBezTo>
                  <a:cubicBezTo>
                    <a:pt x="675" y="377"/>
                    <a:pt x="650" y="437"/>
                    <a:pt x="628" y="497"/>
                  </a:cubicBezTo>
                  <a:cubicBezTo>
                    <a:pt x="606" y="557"/>
                    <a:pt x="585" y="615"/>
                    <a:pt x="516" y="618"/>
                  </a:cubicBezTo>
                  <a:cubicBezTo>
                    <a:pt x="429" y="623"/>
                    <a:pt x="344" y="552"/>
                    <a:pt x="322" y="476"/>
                  </a:cubicBezTo>
                  <a:cubicBezTo>
                    <a:pt x="306" y="418"/>
                    <a:pt x="262" y="383"/>
                    <a:pt x="208" y="380"/>
                  </a:cubicBezTo>
                  <a:cubicBezTo>
                    <a:pt x="161" y="377"/>
                    <a:pt x="104" y="377"/>
                    <a:pt x="76" y="429"/>
                  </a:cubicBezTo>
                  <a:cubicBezTo>
                    <a:pt x="14" y="541"/>
                    <a:pt x="25" y="620"/>
                    <a:pt x="115" y="719"/>
                  </a:cubicBezTo>
                  <a:cubicBezTo>
                    <a:pt x="150" y="757"/>
                    <a:pt x="156" y="795"/>
                    <a:pt x="142" y="839"/>
                  </a:cubicBezTo>
                  <a:cubicBezTo>
                    <a:pt x="115" y="932"/>
                    <a:pt x="107" y="1024"/>
                    <a:pt x="0" y="1093"/>
                  </a:cubicBezTo>
                  <a:cubicBezTo>
                    <a:pt x="352" y="1120"/>
                    <a:pt x="669" y="1153"/>
                    <a:pt x="989" y="1158"/>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4" name="Freeform 21"/>
            <p:cNvSpPr>
              <a:spLocks noChangeArrowheads="1"/>
            </p:cNvSpPr>
            <p:nvPr/>
          </p:nvSpPr>
          <p:spPr bwMode="auto">
            <a:xfrm>
              <a:off x="3128963" y="1000125"/>
              <a:ext cx="425450" cy="946150"/>
            </a:xfrm>
            <a:custGeom>
              <a:avLst/>
              <a:gdLst>
                <a:gd name="T0" fmla="*/ 24 w 1181"/>
                <a:gd name="T1" fmla="*/ 2242 h 2627"/>
                <a:gd name="T2" fmla="*/ 30 w 1181"/>
                <a:gd name="T3" fmla="*/ 2433 h 2627"/>
                <a:gd name="T4" fmla="*/ 221 w 1181"/>
                <a:gd name="T5" fmla="*/ 2463 h 2627"/>
                <a:gd name="T6" fmla="*/ 257 w 1181"/>
                <a:gd name="T7" fmla="*/ 2466 h 2627"/>
                <a:gd name="T8" fmla="*/ 595 w 1181"/>
                <a:gd name="T9" fmla="*/ 2455 h 2627"/>
                <a:gd name="T10" fmla="*/ 786 w 1181"/>
                <a:gd name="T11" fmla="*/ 2570 h 2627"/>
                <a:gd name="T12" fmla="*/ 852 w 1181"/>
                <a:gd name="T13" fmla="*/ 2621 h 2627"/>
                <a:gd name="T14" fmla="*/ 928 w 1181"/>
                <a:gd name="T15" fmla="*/ 2592 h 2627"/>
                <a:gd name="T16" fmla="*/ 1092 w 1181"/>
                <a:gd name="T17" fmla="*/ 2256 h 2627"/>
                <a:gd name="T18" fmla="*/ 983 w 1181"/>
                <a:gd name="T19" fmla="*/ 2114 h 2627"/>
                <a:gd name="T20" fmla="*/ 904 w 1181"/>
                <a:gd name="T21" fmla="*/ 2111 h 2627"/>
                <a:gd name="T22" fmla="*/ 732 w 1181"/>
                <a:gd name="T23" fmla="*/ 1873 h 2627"/>
                <a:gd name="T24" fmla="*/ 841 w 1181"/>
                <a:gd name="T25" fmla="*/ 1562 h 2627"/>
                <a:gd name="T26" fmla="*/ 847 w 1181"/>
                <a:gd name="T27" fmla="*/ 1554 h 2627"/>
                <a:gd name="T28" fmla="*/ 1122 w 1181"/>
                <a:gd name="T29" fmla="*/ 1155 h 2627"/>
                <a:gd name="T30" fmla="*/ 1133 w 1181"/>
                <a:gd name="T31" fmla="*/ 888 h 2627"/>
                <a:gd name="T32" fmla="*/ 1046 w 1181"/>
                <a:gd name="T33" fmla="*/ 573 h 2627"/>
                <a:gd name="T34" fmla="*/ 964 w 1181"/>
                <a:gd name="T35" fmla="*/ 65 h 2627"/>
                <a:gd name="T36" fmla="*/ 893 w 1181"/>
                <a:gd name="T37" fmla="*/ 11 h 2627"/>
                <a:gd name="T38" fmla="*/ 636 w 1181"/>
                <a:gd name="T39" fmla="*/ 3 h 2627"/>
                <a:gd name="T40" fmla="*/ 579 w 1181"/>
                <a:gd name="T41" fmla="*/ 49 h 2627"/>
                <a:gd name="T42" fmla="*/ 595 w 1181"/>
                <a:gd name="T43" fmla="*/ 371 h 2627"/>
                <a:gd name="T44" fmla="*/ 483 w 1181"/>
                <a:gd name="T45" fmla="*/ 642 h 2627"/>
                <a:gd name="T46" fmla="*/ 300 w 1181"/>
                <a:gd name="T47" fmla="*/ 857 h 2627"/>
                <a:gd name="T48" fmla="*/ 153 w 1181"/>
                <a:gd name="T49" fmla="*/ 1092 h 2627"/>
                <a:gd name="T50" fmla="*/ 65 w 1181"/>
                <a:gd name="T51" fmla="*/ 1218 h 2627"/>
                <a:gd name="T52" fmla="*/ 30 w 1181"/>
                <a:gd name="T53" fmla="*/ 2242 h 2627"/>
                <a:gd name="T54" fmla="*/ 24 w 1181"/>
                <a:gd name="T55" fmla="*/ 2242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81" h="2627">
                  <a:moveTo>
                    <a:pt x="24" y="2242"/>
                  </a:moveTo>
                  <a:cubicBezTo>
                    <a:pt x="24" y="2308"/>
                    <a:pt x="0" y="2387"/>
                    <a:pt x="30" y="2433"/>
                  </a:cubicBezTo>
                  <a:cubicBezTo>
                    <a:pt x="65" y="2488"/>
                    <a:pt x="155" y="2444"/>
                    <a:pt x="221" y="2463"/>
                  </a:cubicBezTo>
                  <a:cubicBezTo>
                    <a:pt x="232" y="2466"/>
                    <a:pt x="246" y="2469"/>
                    <a:pt x="257" y="2466"/>
                  </a:cubicBezTo>
                  <a:cubicBezTo>
                    <a:pt x="369" y="2458"/>
                    <a:pt x="480" y="2502"/>
                    <a:pt x="595" y="2455"/>
                  </a:cubicBezTo>
                  <a:cubicBezTo>
                    <a:pt x="666" y="2425"/>
                    <a:pt x="765" y="2491"/>
                    <a:pt x="786" y="2570"/>
                  </a:cubicBezTo>
                  <a:cubicBezTo>
                    <a:pt x="797" y="2611"/>
                    <a:pt x="822" y="2616"/>
                    <a:pt x="852" y="2621"/>
                  </a:cubicBezTo>
                  <a:cubicBezTo>
                    <a:pt x="882" y="2626"/>
                    <a:pt x="915" y="2619"/>
                    <a:pt x="928" y="2592"/>
                  </a:cubicBezTo>
                  <a:cubicBezTo>
                    <a:pt x="983" y="2480"/>
                    <a:pt x="1073" y="2390"/>
                    <a:pt x="1092" y="2256"/>
                  </a:cubicBezTo>
                  <a:cubicBezTo>
                    <a:pt x="1114" y="2111"/>
                    <a:pt x="1125" y="2114"/>
                    <a:pt x="983" y="2114"/>
                  </a:cubicBezTo>
                  <a:cubicBezTo>
                    <a:pt x="956" y="2114"/>
                    <a:pt x="928" y="2116"/>
                    <a:pt x="904" y="2111"/>
                  </a:cubicBezTo>
                  <a:cubicBezTo>
                    <a:pt x="784" y="2092"/>
                    <a:pt x="683" y="1972"/>
                    <a:pt x="732" y="1873"/>
                  </a:cubicBezTo>
                  <a:cubicBezTo>
                    <a:pt x="784" y="1772"/>
                    <a:pt x="808" y="1666"/>
                    <a:pt x="841" y="1562"/>
                  </a:cubicBezTo>
                  <a:cubicBezTo>
                    <a:pt x="841" y="1559"/>
                    <a:pt x="844" y="1557"/>
                    <a:pt x="847" y="1554"/>
                  </a:cubicBezTo>
                  <a:cubicBezTo>
                    <a:pt x="939" y="1420"/>
                    <a:pt x="1027" y="1286"/>
                    <a:pt x="1122" y="1155"/>
                  </a:cubicBezTo>
                  <a:cubicBezTo>
                    <a:pt x="1180" y="1076"/>
                    <a:pt x="1180" y="969"/>
                    <a:pt x="1133" y="888"/>
                  </a:cubicBezTo>
                  <a:cubicBezTo>
                    <a:pt x="1079" y="792"/>
                    <a:pt x="1019" y="688"/>
                    <a:pt x="1046" y="573"/>
                  </a:cubicBezTo>
                  <a:cubicBezTo>
                    <a:pt x="1092" y="390"/>
                    <a:pt x="1035" y="227"/>
                    <a:pt x="964" y="65"/>
                  </a:cubicBezTo>
                  <a:cubicBezTo>
                    <a:pt x="950" y="35"/>
                    <a:pt x="934" y="11"/>
                    <a:pt x="893" y="11"/>
                  </a:cubicBezTo>
                  <a:cubicBezTo>
                    <a:pt x="808" y="11"/>
                    <a:pt x="721" y="8"/>
                    <a:pt x="636" y="3"/>
                  </a:cubicBezTo>
                  <a:cubicBezTo>
                    <a:pt x="601" y="0"/>
                    <a:pt x="595" y="19"/>
                    <a:pt x="579" y="49"/>
                  </a:cubicBezTo>
                  <a:cubicBezTo>
                    <a:pt x="513" y="161"/>
                    <a:pt x="568" y="276"/>
                    <a:pt x="595" y="371"/>
                  </a:cubicBezTo>
                  <a:cubicBezTo>
                    <a:pt x="633" y="511"/>
                    <a:pt x="549" y="590"/>
                    <a:pt x="483" y="642"/>
                  </a:cubicBezTo>
                  <a:cubicBezTo>
                    <a:pt x="404" y="705"/>
                    <a:pt x="360" y="786"/>
                    <a:pt x="300" y="857"/>
                  </a:cubicBezTo>
                  <a:cubicBezTo>
                    <a:pt x="243" y="928"/>
                    <a:pt x="221" y="1024"/>
                    <a:pt x="153" y="1092"/>
                  </a:cubicBezTo>
                  <a:cubicBezTo>
                    <a:pt x="117" y="1128"/>
                    <a:pt x="68" y="1152"/>
                    <a:pt x="65" y="1218"/>
                  </a:cubicBezTo>
                  <a:cubicBezTo>
                    <a:pt x="54" y="1562"/>
                    <a:pt x="41" y="1901"/>
                    <a:pt x="30" y="2242"/>
                  </a:cubicBezTo>
                  <a:lnTo>
                    <a:pt x="24" y="2242"/>
                  </a:ln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5" name="Freeform 22"/>
            <p:cNvSpPr>
              <a:spLocks noChangeArrowheads="1"/>
            </p:cNvSpPr>
            <p:nvPr/>
          </p:nvSpPr>
          <p:spPr bwMode="auto">
            <a:xfrm>
              <a:off x="2192338" y="2368550"/>
              <a:ext cx="677862" cy="581025"/>
            </a:xfrm>
            <a:custGeom>
              <a:avLst/>
              <a:gdLst>
                <a:gd name="T0" fmla="*/ 1445 w 1885"/>
                <a:gd name="T1" fmla="*/ 445 h 1612"/>
                <a:gd name="T2" fmla="*/ 1103 w 1885"/>
                <a:gd name="T3" fmla="*/ 57 h 1612"/>
                <a:gd name="T4" fmla="*/ 1027 w 1885"/>
                <a:gd name="T5" fmla="*/ 0 h 1612"/>
                <a:gd name="T6" fmla="*/ 964 w 1885"/>
                <a:gd name="T7" fmla="*/ 54 h 1612"/>
                <a:gd name="T8" fmla="*/ 674 w 1885"/>
                <a:gd name="T9" fmla="*/ 469 h 1612"/>
                <a:gd name="T10" fmla="*/ 41 w 1885"/>
                <a:gd name="T11" fmla="*/ 775 h 1612"/>
                <a:gd name="T12" fmla="*/ 13 w 1885"/>
                <a:gd name="T13" fmla="*/ 822 h 1612"/>
                <a:gd name="T14" fmla="*/ 73 w 1885"/>
                <a:gd name="T15" fmla="*/ 996 h 1612"/>
                <a:gd name="T16" fmla="*/ 202 w 1885"/>
                <a:gd name="T17" fmla="*/ 1234 h 1612"/>
                <a:gd name="T18" fmla="*/ 224 w 1885"/>
                <a:gd name="T19" fmla="*/ 1532 h 1612"/>
                <a:gd name="T20" fmla="*/ 245 w 1885"/>
                <a:gd name="T21" fmla="*/ 1584 h 1612"/>
                <a:gd name="T22" fmla="*/ 453 w 1885"/>
                <a:gd name="T23" fmla="*/ 1507 h 1612"/>
                <a:gd name="T24" fmla="*/ 620 w 1885"/>
                <a:gd name="T25" fmla="*/ 1190 h 1612"/>
                <a:gd name="T26" fmla="*/ 1103 w 1885"/>
                <a:gd name="T27" fmla="*/ 934 h 1612"/>
                <a:gd name="T28" fmla="*/ 1802 w 1885"/>
                <a:gd name="T29" fmla="*/ 958 h 1612"/>
                <a:gd name="T30" fmla="*/ 1876 w 1885"/>
                <a:gd name="T31" fmla="*/ 893 h 1612"/>
                <a:gd name="T32" fmla="*/ 1884 w 1885"/>
                <a:gd name="T33" fmla="*/ 497 h 1612"/>
                <a:gd name="T34" fmla="*/ 1445 w 1885"/>
                <a:gd name="T35" fmla="*/ 445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5" h="1612">
                  <a:moveTo>
                    <a:pt x="1445" y="445"/>
                  </a:moveTo>
                  <a:cubicBezTo>
                    <a:pt x="1270" y="376"/>
                    <a:pt x="1169" y="226"/>
                    <a:pt x="1103" y="57"/>
                  </a:cubicBezTo>
                  <a:cubicBezTo>
                    <a:pt x="1089" y="19"/>
                    <a:pt x="1073" y="2"/>
                    <a:pt x="1027" y="0"/>
                  </a:cubicBezTo>
                  <a:cubicBezTo>
                    <a:pt x="980" y="0"/>
                    <a:pt x="977" y="24"/>
                    <a:pt x="964" y="54"/>
                  </a:cubicBezTo>
                  <a:cubicBezTo>
                    <a:pt x="898" y="215"/>
                    <a:pt x="811" y="379"/>
                    <a:pt x="674" y="469"/>
                  </a:cubicBezTo>
                  <a:cubicBezTo>
                    <a:pt x="480" y="595"/>
                    <a:pt x="270" y="710"/>
                    <a:pt x="41" y="775"/>
                  </a:cubicBezTo>
                  <a:cubicBezTo>
                    <a:pt x="11" y="783"/>
                    <a:pt x="16" y="802"/>
                    <a:pt x="13" y="822"/>
                  </a:cubicBezTo>
                  <a:cubicBezTo>
                    <a:pt x="0" y="893"/>
                    <a:pt x="35" y="945"/>
                    <a:pt x="73" y="996"/>
                  </a:cubicBezTo>
                  <a:cubicBezTo>
                    <a:pt x="128" y="1067"/>
                    <a:pt x="204" y="1141"/>
                    <a:pt x="202" y="1234"/>
                  </a:cubicBezTo>
                  <a:cubicBezTo>
                    <a:pt x="202" y="1335"/>
                    <a:pt x="218" y="1433"/>
                    <a:pt x="224" y="1532"/>
                  </a:cubicBezTo>
                  <a:cubicBezTo>
                    <a:pt x="224" y="1551"/>
                    <a:pt x="221" y="1573"/>
                    <a:pt x="245" y="1584"/>
                  </a:cubicBezTo>
                  <a:cubicBezTo>
                    <a:pt x="308" y="1611"/>
                    <a:pt x="428" y="1570"/>
                    <a:pt x="453" y="1507"/>
                  </a:cubicBezTo>
                  <a:cubicBezTo>
                    <a:pt x="497" y="1395"/>
                    <a:pt x="554" y="1294"/>
                    <a:pt x="620" y="1190"/>
                  </a:cubicBezTo>
                  <a:cubicBezTo>
                    <a:pt x="743" y="1002"/>
                    <a:pt x="920" y="958"/>
                    <a:pt x="1103" y="934"/>
                  </a:cubicBezTo>
                  <a:cubicBezTo>
                    <a:pt x="1335" y="904"/>
                    <a:pt x="1570" y="928"/>
                    <a:pt x="1802" y="958"/>
                  </a:cubicBezTo>
                  <a:cubicBezTo>
                    <a:pt x="1860" y="966"/>
                    <a:pt x="1876" y="947"/>
                    <a:pt x="1876" y="893"/>
                  </a:cubicBezTo>
                  <a:cubicBezTo>
                    <a:pt x="1884" y="770"/>
                    <a:pt x="1884" y="641"/>
                    <a:pt x="1884" y="497"/>
                  </a:cubicBezTo>
                  <a:cubicBezTo>
                    <a:pt x="1715" y="595"/>
                    <a:pt x="1581" y="499"/>
                    <a:pt x="1445" y="44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23"/>
            <p:cNvSpPr>
              <a:spLocks noChangeArrowheads="1"/>
            </p:cNvSpPr>
            <p:nvPr/>
          </p:nvSpPr>
          <p:spPr bwMode="auto">
            <a:xfrm>
              <a:off x="1466850" y="1633538"/>
              <a:ext cx="625475" cy="534987"/>
            </a:xfrm>
            <a:custGeom>
              <a:avLst/>
              <a:gdLst>
                <a:gd name="T0" fmla="*/ 185 w 1738"/>
                <a:gd name="T1" fmla="*/ 925 h 1485"/>
                <a:gd name="T2" fmla="*/ 276 w 1738"/>
                <a:gd name="T3" fmla="*/ 971 h 1485"/>
                <a:gd name="T4" fmla="*/ 418 w 1738"/>
                <a:gd name="T5" fmla="*/ 1047 h 1485"/>
                <a:gd name="T6" fmla="*/ 838 w 1738"/>
                <a:gd name="T7" fmla="*/ 1239 h 1485"/>
                <a:gd name="T8" fmla="*/ 1010 w 1738"/>
                <a:gd name="T9" fmla="*/ 1331 h 1485"/>
                <a:gd name="T10" fmla="*/ 1174 w 1738"/>
                <a:gd name="T11" fmla="*/ 1411 h 1485"/>
                <a:gd name="T12" fmla="*/ 1319 w 1738"/>
                <a:gd name="T13" fmla="*/ 1433 h 1485"/>
                <a:gd name="T14" fmla="*/ 1712 w 1738"/>
                <a:gd name="T15" fmla="*/ 1034 h 1485"/>
                <a:gd name="T16" fmla="*/ 1715 w 1738"/>
                <a:gd name="T17" fmla="*/ 976 h 1485"/>
                <a:gd name="T18" fmla="*/ 1439 w 1738"/>
                <a:gd name="T19" fmla="*/ 800 h 1485"/>
                <a:gd name="T20" fmla="*/ 1344 w 1738"/>
                <a:gd name="T21" fmla="*/ 762 h 1485"/>
                <a:gd name="T22" fmla="*/ 1163 w 1738"/>
                <a:gd name="T23" fmla="*/ 688 h 1485"/>
                <a:gd name="T24" fmla="*/ 945 w 1738"/>
                <a:gd name="T25" fmla="*/ 614 h 1485"/>
                <a:gd name="T26" fmla="*/ 909 w 1738"/>
                <a:gd name="T27" fmla="*/ 568 h 1485"/>
                <a:gd name="T28" fmla="*/ 866 w 1738"/>
                <a:gd name="T29" fmla="*/ 453 h 1485"/>
                <a:gd name="T30" fmla="*/ 838 w 1738"/>
                <a:gd name="T31" fmla="*/ 300 h 1485"/>
                <a:gd name="T32" fmla="*/ 816 w 1738"/>
                <a:gd name="T33" fmla="*/ 112 h 1485"/>
                <a:gd name="T34" fmla="*/ 691 w 1738"/>
                <a:gd name="T35" fmla="*/ 13 h 1485"/>
                <a:gd name="T36" fmla="*/ 631 w 1738"/>
                <a:gd name="T37" fmla="*/ 76 h 1485"/>
                <a:gd name="T38" fmla="*/ 371 w 1738"/>
                <a:gd name="T39" fmla="*/ 336 h 1485"/>
                <a:gd name="T40" fmla="*/ 344 w 1738"/>
                <a:gd name="T41" fmla="*/ 379 h 1485"/>
                <a:gd name="T42" fmla="*/ 177 w 1738"/>
                <a:gd name="T43" fmla="*/ 483 h 1485"/>
                <a:gd name="T44" fmla="*/ 87 w 1738"/>
                <a:gd name="T45" fmla="*/ 494 h 1485"/>
                <a:gd name="T46" fmla="*/ 0 w 1738"/>
                <a:gd name="T47" fmla="*/ 693 h 1485"/>
                <a:gd name="T48" fmla="*/ 185 w 1738"/>
                <a:gd name="T49" fmla="*/ 925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38" h="1485">
                  <a:moveTo>
                    <a:pt x="185" y="925"/>
                  </a:moveTo>
                  <a:cubicBezTo>
                    <a:pt x="218" y="933"/>
                    <a:pt x="256" y="935"/>
                    <a:pt x="276" y="971"/>
                  </a:cubicBezTo>
                  <a:cubicBezTo>
                    <a:pt x="306" y="1028"/>
                    <a:pt x="360" y="1042"/>
                    <a:pt x="418" y="1047"/>
                  </a:cubicBezTo>
                  <a:cubicBezTo>
                    <a:pt x="579" y="1064"/>
                    <a:pt x="718" y="1132"/>
                    <a:pt x="838" y="1239"/>
                  </a:cubicBezTo>
                  <a:cubicBezTo>
                    <a:pt x="890" y="1285"/>
                    <a:pt x="942" y="1323"/>
                    <a:pt x="1010" y="1331"/>
                  </a:cubicBezTo>
                  <a:cubicBezTo>
                    <a:pt x="1073" y="1340"/>
                    <a:pt x="1125" y="1370"/>
                    <a:pt x="1174" y="1411"/>
                  </a:cubicBezTo>
                  <a:cubicBezTo>
                    <a:pt x="1213" y="1441"/>
                    <a:pt x="1267" y="1484"/>
                    <a:pt x="1319" y="1433"/>
                  </a:cubicBezTo>
                  <a:cubicBezTo>
                    <a:pt x="1453" y="1301"/>
                    <a:pt x="1581" y="1168"/>
                    <a:pt x="1712" y="1034"/>
                  </a:cubicBezTo>
                  <a:cubicBezTo>
                    <a:pt x="1734" y="1012"/>
                    <a:pt x="1737" y="1001"/>
                    <a:pt x="1715" y="976"/>
                  </a:cubicBezTo>
                  <a:cubicBezTo>
                    <a:pt x="1639" y="892"/>
                    <a:pt x="1557" y="819"/>
                    <a:pt x="1439" y="800"/>
                  </a:cubicBezTo>
                  <a:cubicBezTo>
                    <a:pt x="1406" y="794"/>
                    <a:pt x="1371" y="781"/>
                    <a:pt x="1344" y="762"/>
                  </a:cubicBezTo>
                  <a:cubicBezTo>
                    <a:pt x="1289" y="723"/>
                    <a:pt x="1237" y="696"/>
                    <a:pt x="1163" y="688"/>
                  </a:cubicBezTo>
                  <a:cubicBezTo>
                    <a:pt x="1090" y="680"/>
                    <a:pt x="1024" y="625"/>
                    <a:pt x="945" y="614"/>
                  </a:cubicBezTo>
                  <a:cubicBezTo>
                    <a:pt x="928" y="611"/>
                    <a:pt x="907" y="592"/>
                    <a:pt x="909" y="568"/>
                  </a:cubicBezTo>
                  <a:cubicBezTo>
                    <a:pt x="915" y="521"/>
                    <a:pt x="887" y="489"/>
                    <a:pt x="866" y="453"/>
                  </a:cubicBezTo>
                  <a:cubicBezTo>
                    <a:pt x="833" y="404"/>
                    <a:pt x="827" y="349"/>
                    <a:pt x="838" y="300"/>
                  </a:cubicBezTo>
                  <a:cubicBezTo>
                    <a:pt x="855" y="232"/>
                    <a:pt x="827" y="175"/>
                    <a:pt x="816" y="112"/>
                  </a:cubicBezTo>
                  <a:cubicBezTo>
                    <a:pt x="806" y="46"/>
                    <a:pt x="737" y="35"/>
                    <a:pt x="691" y="13"/>
                  </a:cubicBezTo>
                  <a:cubicBezTo>
                    <a:pt x="658" y="0"/>
                    <a:pt x="647" y="52"/>
                    <a:pt x="631" y="76"/>
                  </a:cubicBezTo>
                  <a:cubicBezTo>
                    <a:pt x="560" y="177"/>
                    <a:pt x="494" y="284"/>
                    <a:pt x="371" y="336"/>
                  </a:cubicBezTo>
                  <a:cubicBezTo>
                    <a:pt x="358" y="341"/>
                    <a:pt x="347" y="363"/>
                    <a:pt x="344" y="379"/>
                  </a:cubicBezTo>
                  <a:cubicBezTo>
                    <a:pt x="325" y="472"/>
                    <a:pt x="256" y="489"/>
                    <a:pt x="177" y="483"/>
                  </a:cubicBezTo>
                  <a:cubicBezTo>
                    <a:pt x="145" y="480"/>
                    <a:pt x="87" y="472"/>
                    <a:pt x="87" y="494"/>
                  </a:cubicBezTo>
                  <a:cubicBezTo>
                    <a:pt x="79" y="573"/>
                    <a:pt x="11" y="628"/>
                    <a:pt x="0" y="693"/>
                  </a:cubicBezTo>
                  <a:cubicBezTo>
                    <a:pt x="8" y="786"/>
                    <a:pt x="101" y="903"/>
                    <a:pt x="185" y="925"/>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24"/>
            <p:cNvSpPr>
              <a:spLocks noChangeArrowheads="1"/>
            </p:cNvSpPr>
            <p:nvPr/>
          </p:nvSpPr>
          <p:spPr bwMode="auto">
            <a:xfrm>
              <a:off x="990600" y="688975"/>
              <a:ext cx="503238" cy="530225"/>
            </a:xfrm>
            <a:custGeom>
              <a:avLst/>
              <a:gdLst>
                <a:gd name="T0" fmla="*/ 216 w 1397"/>
                <a:gd name="T1" fmla="*/ 1439 h 1473"/>
                <a:gd name="T2" fmla="*/ 265 w 1397"/>
                <a:gd name="T3" fmla="*/ 1453 h 1473"/>
                <a:gd name="T4" fmla="*/ 691 w 1397"/>
                <a:gd name="T5" fmla="*/ 1469 h 1473"/>
                <a:gd name="T6" fmla="*/ 768 w 1397"/>
                <a:gd name="T7" fmla="*/ 1401 h 1473"/>
                <a:gd name="T8" fmla="*/ 880 w 1397"/>
                <a:gd name="T9" fmla="*/ 1278 h 1473"/>
                <a:gd name="T10" fmla="*/ 962 w 1397"/>
                <a:gd name="T11" fmla="*/ 1224 h 1473"/>
                <a:gd name="T12" fmla="*/ 1115 w 1397"/>
                <a:gd name="T13" fmla="*/ 860 h 1473"/>
                <a:gd name="T14" fmla="*/ 1120 w 1397"/>
                <a:gd name="T15" fmla="*/ 773 h 1473"/>
                <a:gd name="T16" fmla="*/ 1159 w 1397"/>
                <a:gd name="T17" fmla="*/ 639 h 1473"/>
                <a:gd name="T18" fmla="*/ 1268 w 1397"/>
                <a:gd name="T19" fmla="*/ 322 h 1473"/>
                <a:gd name="T20" fmla="*/ 1273 w 1397"/>
                <a:gd name="T21" fmla="*/ 287 h 1473"/>
                <a:gd name="T22" fmla="*/ 1369 w 1397"/>
                <a:gd name="T23" fmla="*/ 112 h 1473"/>
                <a:gd name="T24" fmla="*/ 1380 w 1397"/>
                <a:gd name="T25" fmla="*/ 30 h 1473"/>
                <a:gd name="T26" fmla="*/ 1317 w 1397"/>
                <a:gd name="T27" fmla="*/ 17 h 1473"/>
                <a:gd name="T28" fmla="*/ 1066 w 1397"/>
                <a:gd name="T29" fmla="*/ 142 h 1473"/>
                <a:gd name="T30" fmla="*/ 997 w 1397"/>
                <a:gd name="T31" fmla="*/ 200 h 1473"/>
                <a:gd name="T32" fmla="*/ 776 w 1397"/>
                <a:gd name="T33" fmla="*/ 77 h 1473"/>
                <a:gd name="T34" fmla="*/ 754 w 1397"/>
                <a:gd name="T35" fmla="*/ 11 h 1473"/>
                <a:gd name="T36" fmla="*/ 672 w 1397"/>
                <a:gd name="T37" fmla="*/ 271 h 1473"/>
                <a:gd name="T38" fmla="*/ 672 w 1397"/>
                <a:gd name="T39" fmla="*/ 350 h 1473"/>
                <a:gd name="T40" fmla="*/ 763 w 1397"/>
                <a:gd name="T41" fmla="*/ 503 h 1473"/>
                <a:gd name="T42" fmla="*/ 730 w 1397"/>
                <a:gd name="T43" fmla="*/ 743 h 1473"/>
                <a:gd name="T44" fmla="*/ 522 w 1397"/>
                <a:gd name="T45" fmla="*/ 803 h 1473"/>
                <a:gd name="T46" fmla="*/ 394 w 1397"/>
                <a:gd name="T47" fmla="*/ 776 h 1473"/>
                <a:gd name="T48" fmla="*/ 356 w 1397"/>
                <a:gd name="T49" fmla="*/ 850 h 1473"/>
                <a:gd name="T50" fmla="*/ 582 w 1397"/>
                <a:gd name="T51" fmla="*/ 1002 h 1473"/>
                <a:gd name="T52" fmla="*/ 670 w 1397"/>
                <a:gd name="T53" fmla="*/ 1144 h 1473"/>
                <a:gd name="T54" fmla="*/ 590 w 1397"/>
                <a:gd name="T55" fmla="*/ 1251 h 1473"/>
                <a:gd name="T56" fmla="*/ 424 w 1397"/>
                <a:gd name="T57" fmla="*/ 1284 h 1473"/>
                <a:gd name="T58" fmla="*/ 268 w 1397"/>
                <a:gd name="T59" fmla="*/ 1273 h 1473"/>
                <a:gd name="T60" fmla="*/ 0 w 1397"/>
                <a:gd name="T61" fmla="*/ 1248 h 1473"/>
                <a:gd name="T62" fmla="*/ 216 w 1397"/>
                <a:gd name="T63" fmla="*/ 1439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7" h="1473">
                  <a:moveTo>
                    <a:pt x="216" y="1439"/>
                  </a:moveTo>
                  <a:cubicBezTo>
                    <a:pt x="227" y="1450"/>
                    <a:pt x="249" y="1453"/>
                    <a:pt x="265" y="1453"/>
                  </a:cubicBezTo>
                  <a:cubicBezTo>
                    <a:pt x="407" y="1459"/>
                    <a:pt x="549" y="1461"/>
                    <a:pt x="691" y="1469"/>
                  </a:cubicBezTo>
                  <a:cubicBezTo>
                    <a:pt x="746" y="1472"/>
                    <a:pt x="773" y="1450"/>
                    <a:pt x="768" y="1401"/>
                  </a:cubicBezTo>
                  <a:cubicBezTo>
                    <a:pt x="757" y="1311"/>
                    <a:pt x="812" y="1284"/>
                    <a:pt x="880" y="1278"/>
                  </a:cubicBezTo>
                  <a:cubicBezTo>
                    <a:pt x="924" y="1273"/>
                    <a:pt x="943" y="1256"/>
                    <a:pt x="962" y="1224"/>
                  </a:cubicBezTo>
                  <a:cubicBezTo>
                    <a:pt x="1030" y="1109"/>
                    <a:pt x="1063" y="981"/>
                    <a:pt x="1115" y="860"/>
                  </a:cubicBezTo>
                  <a:cubicBezTo>
                    <a:pt x="1126" y="836"/>
                    <a:pt x="1129" y="800"/>
                    <a:pt x="1120" y="773"/>
                  </a:cubicBezTo>
                  <a:cubicBezTo>
                    <a:pt x="1101" y="718"/>
                    <a:pt x="1123" y="683"/>
                    <a:pt x="1159" y="639"/>
                  </a:cubicBezTo>
                  <a:cubicBezTo>
                    <a:pt x="1232" y="549"/>
                    <a:pt x="1333" y="462"/>
                    <a:pt x="1268" y="322"/>
                  </a:cubicBezTo>
                  <a:cubicBezTo>
                    <a:pt x="1265" y="314"/>
                    <a:pt x="1273" y="301"/>
                    <a:pt x="1273" y="287"/>
                  </a:cubicBezTo>
                  <a:cubicBezTo>
                    <a:pt x="1287" y="219"/>
                    <a:pt x="1317" y="159"/>
                    <a:pt x="1369" y="112"/>
                  </a:cubicBezTo>
                  <a:cubicBezTo>
                    <a:pt x="1396" y="88"/>
                    <a:pt x="1391" y="58"/>
                    <a:pt x="1380" y="30"/>
                  </a:cubicBezTo>
                  <a:cubicBezTo>
                    <a:pt x="1366" y="0"/>
                    <a:pt x="1339" y="17"/>
                    <a:pt x="1317" y="17"/>
                  </a:cubicBezTo>
                  <a:cubicBezTo>
                    <a:pt x="1210" y="11"/>
                    <a:pt x="1123" y="44"/>
                    <a:pt x="1066" y="142"/>
                  </a:cubicBezTo>
                  <a:cubicBezTo>
                    <a:pt x="1052" y="167"/>
                    <a:pt x="1025" y="183"/>
                    <a:pt x="997" y="200"/>
                  </a:cubicBezTo>
                  <a:cubicBezTo>
                    <a:pt x="896" y="260"/>
                    <a:pt x="779" y="194"/>
                    <a:pt x="776" y="77"/>
                  </a:cubicBezTo>
                  <a:cubicBezTo>
                    <a:pt x="776" y="58"/>
                    <a:pt x="798" y="30"/>
                    <a:pt x="754" y="11"/>
                  </a:cubicBezTo>
                  <a:cubicBezTo>
                    <a:pt x="782" y="118"/>
                    <a:pt x="754" y="205"/>
                    <a:pt x="672" y="271"/>
                  </a:cubicBezTo>
                  <a:cubicBezTo>
                    <a:pt x="642" y="295"/>
                    <a:pt x="656" y="322"/>
                    <a:pt x="672" y="350"/>
                  </a:cubicBezTo>
                  <a:cubicBezTo>
                    <a:pt x="702" y="402"/>
                    <a:pt x="735" y="451"/>
                    <a:pt x="763" y="503"/>
                  </a:cubicBezTo>
                  <a:cubicBezTo>
                    <a:pt x="809" y="590"/>
                    <a:pt x="782" y="672"/>
                    <a:pt x="730" y="743"/>
                  </a:cubicBezTo>
                  <a:cubicBezTo>
                    <a:pt x="678" y="814"/>
                    <a:pt x="604" y="822"/>
                    <a:pt x="522" y="803"/>
                  </a:cubicBezTo>
                  <a:cubicBezTo>
                    <a:pt x="478" y="792"/>
                    <a:pt x="437" y="773"/>
                    <a:pt x="394" y="776"/>
                  </a:cubicBezTo>
                  <a:cubicBezTo>
                    <a:pt x="339" y="781"/>
                    <a:pt x="317" y="814"/>
                    <a:pt x="356" y="850"/>
                  </a:cubicBezTo>
                  <a:cubicBezTo>
                    <a:pt x="424" y="910"/>
                    <a:pt x="476" y="992"/>
                    <a:pt x="582" y="1002"/>
                  </a:cubicBezTo>
                  <a:cubicBezTo>
                    <a:pt x="664" y="1011"/>
                    <a:pt x="664" y="1084"/>
                    <a:pt x="670" y="1144"/>
                  </a:cubicBezTo>
                  <a:cubicBezTo>
                    <a:pt x="672" y="1199"/>
                    <a:pt x="651" y="1256"/>
                    <a:pt x="590" y="1251"/>
                  </a:cubicBezTo>
                  <a:cubicBezTo>
                    <a:pt x="528" y="1246"/>
                    <a:pt x="478" y="1267"/>
                    <a:pt x="424" y="1284"/>
                  </a:cubicBezTo>
                  <a:cubicBezTo>
                    <a:pt x="372" y="1297"/>
                    <a:pt x="317" y="1300"/>
                    <a:pt x="268" y="1273"/>
                  </a:cubicBezTo>
                  <a:cubicBezTo>
                    <a:pt x="192" y="1226"/>
                    <a:pt x="104" y="1213"/>
                    <a:pt x="0" y="1248"/>
                  </a:cubicBezTo>
                  <a:cubicBezTo>
                    <a:pt x="66" y="1327"/>
                    <a:pt x="148" y="1374"/>
                    <a:pt x="216" y="1439"/>
                  </a:cubicBezTo>
                </a:path>
              </a:pathLst>
            </a:custGeom>
            <a:solidFill>
              <a:srgbClr val="2A354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25"/>
            <p:cNvSpPr>
              <a:spLocks noChangeArrowheads="1"/>
            </p:cNvSpPr>
            <p:nvPr/>
          </p:nvSpPr>
          <p:spPr bwMode="auto">
            <a:xfrm>
              <a:off x="7461250" y="1381125"/>
              <a:ext cx="811213" cy="708025"/>
            </a:xfrm>
            <a:custGeom>
              <a:avLst/>
              <a:gdLst>
                <a:gd name="T0" fmla="*/ 153 w 2254"/>
                <a:gd name="T1" fmla="*/ 1344 h 1966"/>
                <a:gd name="T2" fmla="*/ 60 w 2254"/>
                <a:gd name="T3" fmla="*/ 1779 h 1966"/>
                <a:gd name="T4" fmla="*/ 134 w 2254"/>
                <a:gd name="T5" fmla="*/ 1878 h 1966"/>
                <a:gd name="T6" fmla="*/ 461 w 2254"/>
                <a:gd name="T7" fmla="*/ 1864 h 1966"/>
                <a:gd name="T8" fmla="*/ 666 w 2254"/>
                <a:gd name="T9" fmla="*/ 1897 h 1966"/>
                <a:gd name="T10" fmla="*/ 737 w 2254"/>
                <a:gd name="T11" fmla="*/ 1889 h 1966"/>
                <a:gd name="T12" fmla="*/ 929 w 2254"/>
                <a:gd name="T13" fmla="*/ 1938 h 1966"/>
                <a:gd name="T14" fmla="*/ 967 w 2254"/>
                <a:gd name="T15" fmla="*/ 1960 h 1966"/>
                <a:gd name="T16" fmla="*/ 1363 w 2254"/>
                <a:gd name="T17" fmla="*/ 1856 h 1966"/>
                <a:gd name="T18" fmla="*/ 1666 w 2254"/>
                <a:gd name="T19" fmla="*/ 1684 h 1966"/>
                <a:gd name="T20" fmla="*/ 1827 w 2254"/>
                <a:gd name="T21" fmla="*/ 1577 h 1966"/>
                <a:gd name="T22" fmla="*/ 2117 w 2254"/>
                <a:gd name="T23" fmla="*/ 1341 h 1966"/>
                <a:gd name="T24" fmla="*/ 2226 w 2254"/>
                <a:gd name="T25" fmla="*/ 1196 h 1966"/>
                <a:gd name="T26" fmla="*/ 2234 w 2254"/>
                <a:gd name="T27" fmla="*/ 1141 h 1966"/>
                <a:gd name="T28" fmla="*/ 1956 w 2254"/>
                <a:gd name="T29" fmla="*/ 636 h 1966"/>
                <a:gd name="T30" fmla="*/ 1773 w 2254"/>
                <a:gd name="T31" fmla="*/ 390 h 1966"/>
                <a:gd name="T32" fmla="*/ 1734 w 2254"/>
                <a:gd name="T33" fmla="*/ 363 h 1966"/>
                <a:gd name="T34" fmla="*/ 1603 w 2254"/>
                <a:gd name="T35" fmla="*/ 292 h 1966"/>
                <a:gd name="T36" fmla="*/ 1508 w 2254"/>
                <a:gd name="T37" fmla="*/ 142 h 1966"/>
                <a:gd name="T38" fmla="*/ 1308 w 2254"/>
                <a:gd name="T39" fmla="*/ 68 h 1966"/>
                <a:gd name="T40" fmla="*/ 1139 w 2254"/>
                <a:gd name="T41" fmla="*/ 46 h 1966"/>
                <a:gd name="T42" fmla="*/ 885 w 2254"/>
                <a:gd name="T43" fmla="*/ 0 h 1966"/>
                <a:gd name="T44" fmla="*/ 868 w 2254"/>
                <a:gd name="T45" fmla="*/ 8 h 1966"/>
                <a:gd name="T46" fmla="*/ 740 w 2254"/>
                <a:gd name="T47" fmla="*/ 104 h 1966"/>
                <a:gd name="T48" fmla="*/ 631 w 2254"/>
                <a:gd name="T49" fmla="*/ 139 h 1966"/>
                <a:gd name="T50" fmla="*/ 461 w 2254"/>
                <a:gd name="T51" fmla="*/ 227 h 1966"/>
                <a:gd name="T52" fmla="*/ 325 w 2254"/>
                <a:gd name="T53" fmla="*/ 308 h 1966"/>
                <a:gd name="T54" fmla="*/ 131 w 2254"/>
                <a:gd name="T55" fmla="*/ 289 h 1966"/>
                <a:gd name="T56" fmla="*/ 54 w 2254"/>
                <a:gd name="T57" fmla="*/ 330 h 1966"/>
                <a:gd name="T58" fmla="*/ 11 w 2254"/>
                <a:gd name="T59" fmla="*/ 825 h 1966"/>
                <a:gd name="T60" fmla="*/ 44 w 2254"/>
                <a:gd name="T61" fmla="*/ 1092 h 1966"/>
                <a:gd name="T62" fmla="*/ 128 w 2254"/>
                <a:gd name="T63" fmla="*/ 1161 h 1966"/>
                <a:gd name="T64" fmla="*/ 191 w 2254"/>
                <a:gd name="T65" fmla="*/ 1245 h 1966"/>
                <a:gd name="T66" fmla="*/ 153 w 2254"/>
                <a:gd name="T67" fmla="*/ 1344 h 1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54" h="1966">
                  <a:moveTo>
                    <a:pt x="153" y="1344"/>
                  </a:moveTo>
                  <a:cubicBezTo>
                    <a:pt x="147" y="1496"/>
                    <a:pt x="106" y="1637"/>
                    <a:pt x="60" y="1779"/>
                  </a:cubicBezTo>
                  <a:cubicBezTo>
                    <a:pt x="35" y="1853"/>
                    <a:pt x="60" y="1883"/>
                    <a:pt x="134" y="1878"/>
                  </a:cubicBezTo>
                  <a:cubicBezTo>
                    <a:pt x="243" y="1870"/>
                    <a:pt x="352" y="1881"/>
                    <a:pt x="461" y="1864"/>
                  </a:cubicBezTo>
                  <a:cubicBezTo>
                    <a:pt x="527" y="1853"/>
                    <a:pt x="604" y="1840"/>
                    <a:pt x="666" y="1897"/>
                  </a:cubicBezTo>
                  <a:cubicBezTo>
                    <a:pt x="694" y="1922"/>
                    <a:pt x="713" y="1897"/>
                    <a:pt x="737" y="1889"/>
                  </a:cubicBezTo>
                  <a:cubicBezTo>
                    <a:pt x="811" y="1864"/>
                    <a:pt x="890" y="1820"/>
                    <a:pt x="929" y="1938"/>
                  </a:cubicBezTo>
                  <a:cubicBezTo>
                    <a:pt x="934" y="1957"/>
                    <a:pt x="942" y="1965"/>
                    <a:pt x="967" y="1960"/>
                  </a:cubicBezTo>
                  <a:cubicBezTo>
                    <a:pt x="1098" y="1924"/>
                    <a:pt x="1229" y="1886"/>
                    <a:pt x="1363" y="1856"/>
                  </a:cubicBezTo>
                  <a:cubicBezTo>
                    <a:pt x="1478" y="1831"/>
                    <a:pt x="1573" y="1752"/>
                    <a:pt x="1666" y="1684"/>
                  </a:cubicBezTo>
                  <a:cubicBezTo>
                    <a:pt x="1718" y="1646"/>
                    <a:pt x="1770" y="1597"/>
                    <a:pt x="1827" y="1577"/>
                  </a:cubicBezTo>
                  <a:cubicBezTo>
                    <a:pt x="1958" y="1537"/>
                    <a:pt x="2040" y="1442"/>
                    <a:pt x="2117" y="1341"/>
                  </a:cubicBezTo>
                  <a:cubicBezTo>
                    <a:pt x="2152" y="1294"/>
                    <a:pt x="2158" y="1223"/>
                    <a:pt x="2226" y="1196"/>
                  </a:cubicBezTo>
                  <a:cubicBezTo>
                    <a:pt x="2253" y="1185"/>
                    <a:pt x="2242" y="1161"/>
                    <a:pt x="2234" y="1141"/>
                  </a:cubicBezTo>
                  <a:cubicBezTo>
                    <a:pt x="2160" y="964"/>
                    <a:pt x="2111" y="773"/>
                    <a:pt x="1956" y="636"/>
                  </a:cubicBezTo>
                  <a:cubicBezTo>
                    <a:pt x="1879" y="571"/>
                    <a:pt x="1800" y="497"/>
                    <a:pt x="1773" y="390"/>
                  </a:cubicBezTo>
                  <a:cubicBezTo>
                    <a:pt x="1767" y="369"/>
                    <a:pt x="1751" y="355"/>
                    <a:pt x="1734" y="363"/>
                  </a:cubicBezTo>
                  <a:cubicBezTo>
                    <a:pt x="1650" y="409"/>
                    <a:pt x="1633" y="338"/>
                    <a:pt x="1603" y="292"/>
                  </a:cubicBezTo>
                  <a:cubicBezTo>
                    <a:pt x="1570" y="243"/>
                    <a:pt x="1546" y="188"/>
                    <a:pt x="1508" y="142"/>
                  </a:cubicBezTo>
                  <a:cubicBezTo>
                    <a:pt x="1458" y="79"/>
                    <a:pt x="1401" y="30"/>
                    <a:pt x="1308" y="68"/>
                  </a:cubicBezTo>
                  <a:cubicBezTo>
                    <a:pt x="1251" y="93"/>
                    <a:pt x="1180" y="65"/>
                    <a:pt x="1139" y="46"/>
                  </a:cubicBezTo>
                  <a:cubicBezTo>
                    <a:pt x="1054" y="5"/>
                    <a:pt x="953" y="90"/>
                    <a:pt x="885" y="0"/>
                  </a:cubicBezTo>
                  <a:cubicBezTo>
                    <a:pt x="885" y="0"/>
                    <a:pt x="871" y="3"/>
                    <a:pt x="868" y="8"/>
                  </a:cubicBezTo>
                  <a:cubicBezTo>
                    <a:pt x="844" y="63"/>
                    <a:pt x="773" y="57"/>
                    <a:pt x="740" y="104"/>
                  </a:cubicBezTo>
                  <a:cubicBezTo>
                    <a:pt x="718" y="134"/>
                    <a:pt x="683" y="145"/>
                    <a:pt x="631" y="139"/>
                  </a:cubicBezTo>
                  <a:cubicBezTo>
                    <a:pt x="568" y="134"/>
                    <a:pt x="492" y="147"/>
                    <a:pt x="461" y="227"/>
                  </a:cubicBezTo>
                  <a:cubicBezTo>
                    <a:pt x="437" y="289"/>
                    <a:pt x="399" y="317"/>
                    <a:pt x="325" y="308"/>
                  </a:cubicBezTo>
                  <a:cubicBezTo>
                    <a:pt x="262" y="300"/>
                    <a:pt x="197" y="306"/>
                    <a:pt x="131" y="289"/>
                  </a:cubicBezTo>
                  <a:cubicBezTo>
                    <a:pt x="95" y="281"/>
                    <a:pt x="44" y="295"/>
                    <a:pt x="54" y="330"/>
                  </a:cubicBezTo>
                  <a:cubicBezTo>
                    <a:pt x="104" y="500"/>
                    <a:pt x="0" y="655"/>
                    <a:pt x="11" y="825"/>
                  </a:cubicBezTo>
                  <a:cubicBezTo>
                    <a:pt x="16" y="915"/>
                    <a:pt x="8" y="1005"/>
                    <a:pt x="44" y="1092"/>
                  </a:cubicBezTo>
                  <a:cubicBezTo>
                    <a:pt x="60" y="1133"/>
                    <a:pt x="76" y="1166"/>
                    <a:pt x="128" y="1161"/>
                  </a:cubicBezTo>
                  <a:cubicBezTo>
                    <a:pt x="175" y="1163"/>
                    <a:pt x="194" y="1188"/>
                    <a:pt x="191" y="1245"/>
                  </a:cubicBezTo>
                  <a:cubicBezTo>
                    <a:pt x="199" y="1278"/>
                    <a:pt x="153" y="1308"/>
                    <a:pt x="153" y="134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Freeform 26"/>
            <p:cNvSpPr>
              <a:spLocks noChangeArrowheads="1"/>
            </p:cNvSpPr>
            <p:nvPr/>
          </p:nvSpPr>
          <p:spPr bwMode="auto">
            <a:xfrm>
              <a:off x="8551863" y="2257425"/>
              <a:ext cx="790575" cy="781050"/>
            </a:xfrm>
            <a:custGeom>
              <a:avLst/>
              <a:gdLst>
                <a:gd name="T0" fmla="*/ 716 w 2195"/>
                <a:gd name="T1" fmla="*/ 82 h 2169"/>
                <a:gd name="T2" fmla="*/ 691 w 2195"/>
                <a:gd name="T3" fmla="*/ 153 h 2169"/>
                <a:gd name="T4" fmla="*/ 628 w 2195"/>
                <a:gd name="T5" fmla="*/ 164 h 2169"/>
                <a:gd name="T6" fmla="*/ 505 w 2195"/>
                <a:gd name="T7" fmla="*/ 136 h 2169"/>
                <a:gd name="T8" fmla="*/ 385 w 2195"/>
                <a:gd name="T9" fmla="*/ 74 h 2169"/>
                <a:gd name="T10" fmla="*/ 271 w 2195"/>
                <a:gd name="T11" fmla="*/ 16 h 2169"/>
                <a:gd name="T12" fmla="*/ 148 w 2195"/>
                <a:gd name="T13" fmla="*/ 52 h 2169"/>
                <a:gd name="T14" fmla="*/ 88 w 2195"/>
                <a:gd name="T15" fmla="*/ 145 h 2169"/>
                <a:gd name="T16" fmla="*/ 77 w 2195"/>
                <a:gd name="T17" fmla="*/ 191 h 2169"/>
                <a:gd name="T18" fmla="*/ 68 w 2195"/>
                <a:gd name="T19" fmla="*/ 377 h 2169"/>
                <a:gd name="T20" fmla="*/ 385 w 2195"/>
                <a:gd name="T21" fmla="*/ 1144 h 2169"/>
                <a:gd name="T22" fmla="*/ 486 w 2195"/>
                <a:gd name="T23" fmla="*/ 1483 h 2169"/>
                <a:gd name="T24" fmla="*/ 508 w 2195"/>
                <a:gd name="T25" fmla="*/ 1548 h 2169"/>
                <a:gd name="T26" fmla="*/ 432 w 2195"/>
                <a:gd name="T27" fmla="*/ 1685 h 2169"/>
                <a:gd name="T28" fmla="*/ 219 w 2195"/>
                <a:gd name="T29" fmla="*/ 1786 h 2169"/>
                <a:gd name="T30" fmla="*/ 227 w 2195"/>
                <a:gd name="T31" fmla="*/ 1876 h 2169"/>
                <a:gd name="T32" fmla="*/ 478 w 2195"/>
                <a:gd name="T33" fmla="*/ 1985 h 2169"/>
                <a:gd name="T34" fmla="*/ 716 w 2195"/>
                <a:gd name="T35" fmla="*/ 2122 h 2169"/>
                <a:gd name="T36" fmla="*/ 869 w 2195"/>
                <a:gd name="T37" fmla="*/ 2149 h 2169"/>
                <a:gd name="T38" fmla="*/ 1106 w 2195"/>
                <a:gd name="T39" fmla="*/ 1942 h 2169"/>
                <a:gd name="T40" fmla="*/ 1322 w 2195"/>
                <a:gd name="T41" fmla="*/ 1961 h 2169"/>
                <a:gd name="T42" fmla="*/ 1371 w 2195"/>
                <a:gd name="T43" fmla="*/ 1999 h 2169"/>
                <a:gd name="T44" fmla="*/ 1838 w 2195"/>
                <a:gd name="T45" fmla="*/ 1876 h 2169"/>
                <a:gd name="T46" fmla="*/ 1934 w 2195"/>
                <a:gd name="T47" fmla="*/ 1740 h 2169"/>
                <a:gd name="T48" fmla="*/ 1904 w 2195"/>
                <a:gd name="T49" fmla="*/ 1518 h 2169"/>
                <a:gd name="T50" fmla="*/ 1937 w 2195"/>
                <a:gd name="T51" fmla="*/ 1461 h 2169"/>
                <a:gd name="T52" fmla="*/ 1975 w 2195"/>
                <a:gd name="T53" fmla="*/ 1267 h 2169"/>
                <a:gd name="T54" fmla="*/ 1980 w 2195"/>
                <a:gd name="T55" fmla="*/ 1158 h 2169"/>
                <a:gd name="T56" fmla="*/ 2166 w 2195"/>
                <a:gd name="T57" fmla="*/ 953 h 2169"/>
                <a:gd name="T58" fmla="*/ 2180 w 2195"/>
                <a:gd name="T59" fmla="*/ 874 h 2169"/>
                <a:gd name="T60" fmla="*/ 2065 w 2195"/>
                <a:gd name="T61" fmla="*/ 781 h 2169"/>
                <a:gd name="T62" fmla="*/ 2060 w 2195"/>
                <a:gd name="T63" fmla="*/ 568 h 2169"/>
                <a:gd name="T64" fmla="*/ 1811 w 2195"/>
                <a:gd name="T65" fmla="*/ 587 h 2169"/>
                <a:gd name="T66" fmla="*/ 1653 w 2195"/>
                <a:gd name="T67" fmla="*/ 497 h 2169"/>
                <a:gd name="T68" fmla="*/ 1568 w 2195"/>
                <a:gd name="T69" fmla="*/ 431 h 2169"/>
                <a:gd name="T70" fmla="*/ 1292 w 2195"/>
                <a:gd name="T71" fmla="*/ 284 h 2169"/>
                <a:gd name="T72" fmla="*/ 1207 w 2195"/>
                <a:gd name="T73" fmla="*/ 240 h 2169"/>
                <a:gd name="T74" fmla="*/ 1027 w 2195"/>
                <a:gd name="T75" fmla="*/ 224 h 2169"/>
                <a:gd name="T76" fmla="*/ 855 w 2195"/>
                <a:gd name="T77" fmla="*/ 115 h 2169"/>
                <a:gd name="T78" fmla="*/ 817 w 2195"/>
                <a:gd name="T79" fmla="*/ 79 h 2169"/>
                <a:gd name="T80" fmla="*/ 675 w 2195"/>
                <a:gd name="T81" fmla="*/ 5 h 2169"/>
                <a:gd name="T82" fmla="*/ 716 w 2195"/>
                <a:gd name="T83" fmla="*/ 82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95" h="2169">
                  <a:moveTo>
                    <a:pt x="716" y="82"/>
                  </a:moveTo>
                  <a:cubicBezTo>
                    <a:pt x="727" y="109"/>
                    <a:pt x="716" y="134"/>
                    <a:pt x="691" y="153"/>
                  </a:cubicBezTo>
                  <a:cubicBezTo>
                    <a:pt x="672" y="169"/>
                    <a:pt x="639" y="183"/>
                    <a:pt x="628" y="164"/>
                  </a:cubicBezTo>
                  <a:cubicBezTo>
                    <a:pt x="593" y="109"/>
                    <a:pt x="546" y="131"/>
                    <a:pt x="505" y="136"/>
                  </a:cubicBezTo>
                  <a:cubicBezTo>
                    <a:pt x="451" y="142"/>
                    <a:pt x="410" y="131"/>
                    <a:pt x="385" y="74"/>
                  </a:cubicBezTo>
                  <a:cubicBezTo>
                    <a:pt x="363" y="25"/>
                    <a:pt x="306" y="0"/>
                    <a:pt x="271" y="16"/>
                  </a:cubicBezTo>
                  <a:cubicBezTo>
                    <a:pt x="230" y="35"/>
                    <a:pt x="187" y="39"/>
                    <a:pt x="148" y="52"/>
                  </a:cubicBezTo>
                  <a:cubicBezTo>
                    <a:pt x="110" y="66"/>
                    <a:pt x="6" y="46"/>
                    <a:pt x="88" y="145"/>
                  </a:cubicBezTo>
                  <a:cubicBezTo>
                    <a:pt x="93" y="153"/>
                    <a:pt x="88" y="183"/>
                    <a:pt x="77" y="191"/>
                  </a:cubicBezTo>
                  <a:cubicBezTo>
                    <a:pt x="0" y="251"/>
                    <a:pt x="36" y="298"/>
                    <a:pt x="68" y="377"/>
                  </a:cubicBezTo>
                  <a:cubicBezTo>
                    <a:pt x="175" y="634"/>
                    <a:pt x="306" y="877"/>
                    <a:pt x="385" y="1144"/>
                  </a:cubicBezTo>
                  <a:cubicBezTo>
                    <a:pt x="418" y="1256"/>
                    <a:pt x="486" y="1360"/>
                    <a:pt x="486" y="1483"/>
                  </a:cubicBezTo>
                  <a:cubicBezTo>
                    <a:pt x="486" y="1505"/>
                    <a:pt x="500" y="1527"/>
                    <a:pt x="508" y="1548"/>
                  </a:cubicBezTo>
                  <a:cubicBezTo>
                    <a:pt x="535" y="1633"/>
                    <a:pt x="516" y="1660"/>
                    <a:pt x="432" y="1685"/>
                  </a:cubicBezTo>
                  <a:cubicBezTo>
                    <a:pt x="355" y="1707"/>
                    <a:pt x="281" y="1734"/>
                    <a:pt x="219" y="1786"/>
                  </a:cubicBezTo>
                  <a:cubicBezTo>
                    <a:pt x="169" y="1827"/>
                    <a:pt x="153" y="1849"/>
                    <a:pt x="227" y="1876"/>
                  </a:cubicBezTo>
                  <a:cubicBezTo>
                    <a:pt x="312" y="1909"/>
                    <a:pt x="399" y="1942"/>
                    <a:pt x="478" y="1985"/>
                  </a:cubicBezTo>
                  <a:cubicBezTo>
                    <a:pt x="557" y="2029"/>
                    <a:pt x="656" y="2035"/>
                    <a:pt x="716" y="2122"/>
                  </a:cubicBezTo>
                  <a:cubicBezTo>
                    <a:pt x="738" y="2155"/>
                    <a:pt x="852" y="2168"/>
                    <a:pt x="869" y="2149"/>
                  </a:cubicBezTo>
                  <a:cubicBezTo>
                    <a:pt x="937" y="2065"/>
                    <a:pt x="1030" y="2015"/>
                    <a:pt x="1106" y="1942"/>
                  </a:cubicBezTo>
                  <a:cubicBezTo>
                    <a:pt x="1202" y="1849"/>
                    <a:pt x="1251" y="1854"/>
                    <a:pt x="1322" y="1961"/>
                  </a:cubicBezTo>
                  <a:cubicBezTo>
                    <a:pt x="1336" y="1983"/>
                    <a:pt x="1341" y="2007"/>
                    <a:pt x="1371" y="1999"/>
                  </a:cubicBezTo>
                  <a:cubicBezTo>
                    <a:pt x="1530" y="1966"/>
                    <a:pt x="1699" y="1980"/>
                    <a:pt x="1838" y="1876"/>
                  </a:cubicBezTo>
                  <a:cubicBezTo>
                    <a:pt x="1888" y="1838"/>
                    <a:pt x="1956" y="1786"/>
                    <a:pt x="1934" y="1740"/>
                  </a:cubicBezTo>
                  <a:cubicBezTo>
                    <a:pt x="1899" y="1663"/>
                    <a:pt x="1942" y="1587"/>
                    <a:pt x="1904" y="1518"/>
                  </a:cubicBezTo>
                  <a:cubicBezTo>
                    <a:pt x="1893" y="1502"/>
                    <a:pt x="1912" y="1469"/>
                    <a:pt x="1937" y="1461"/>
                  </a:cubicBezTo>
                  <a:cubicBezTo>
                    <a:pt x="2038" y="1415"/>
                    <a:pt x="2027" y="1349"/>
                    <a:pt x="1975" y="1267"/>
                  </a:cubicBezTo>
                  <a:cubicBezTo>
                    <a:pt x="1956" y="1237"/>
                    <a:pt x="1929" y="1188"/>
                    <a:pt x="1980" y="1158"/>
                  </a:cubicBezTo>
                  <a:cubicBezTo>
                    <a:pt x="2065" y="1111"/>
                    <a:pt x="2084" y="1005"/>
                    <a:pt x="2166" y="953"/>
                  </a:cubicBezTo>
                  <a:cubicBezTo>
                    <a:pt x="2194" y="937"/>
                    <a:pt x="2188" y="871"/>
                    <a:pt x="2180" y="874"/>
                  </a:cubicBezTo>
                  <a:cubicBezTo>
                    <a:pt x="2103" y="885"/>
                    <a:pt x="2101" y="814"/>
                    <a:pt x="2065" y="781"/>
                  </a:cubicBezTo>
                  <a:cubicBezTo>
                    <a:pt x="1978" y="696"/>
                    <a:pt x="1978" y="683"/>
                    <a:pt x="2060" y="568"/>
                  </a:cubicBezTo>
                  <a:cubicBezTo>
                    <a:pt x="1970" y="595"/>
                    <a:pt x="1888" y="576"/>
                    <a:pt x="1811" y="587"/>
                  </a:cubicBezTo>
                  <a:cubicBezTo>
                    <a:pt x="1716" y="601"/>
                    <a:pt x="1664" y="587"/>
                    <a:pt x="1653" y="497"/>
                  </a:cubicBezTo>
                  <a:cubicBezTo>
                    <a:pt x="1644" y="437"/>
                    <a:pt x="1614" y="440"/>
                    <a:pt x="1568" y="431"/>
                  </a:cubicBezTo>
                  <a:cubicBezTo>
                    <a:pt x="1461" y="412"/>
                    <a:pt x="1363" y="363"/>
                    <a:pt x="1292" y="284"/>
                  </a:cubicBezTo>
                  <a:cubicBezTo>
                    <a:pt x="1265" y="254"/>
                    <a:pt x="1246" y="246"/>
                    <a:pt x="1207" y="240"/>
                  </a:cubicBezTo>
                  <a:cubicBezTo>
                    <a:pt x="1145" y="229"/>
                    <a:pt x="1054" y="268"/>
                    <a:pt x="1027" y="224"/>
                  </a:cubicBezTo>
                  <a:cubicBezTo>
                    <a:pt x="983" y="150"/>
                    <a:pt x="910" y="156"/>
                    <a:pt x="855" y="115"/>
                  </a:cubicBezTo>
                  <a:cubicBezTo>
                    <a:pt x="841" y="104"/>
                    <a:pt x="822" y="93"/>
                    <a:pt x="817" y="79"/>
                  </a:cubicBezTo>
                  <a:cubicBezTo>
                    <a:pt x="795" y="22"/>
                    <a:pt x="743" y="22"/>
                    <a:pt x="675" y="5"/>
                  </a:cubicBezTo>
                  <a:cubicBezTo>
                    <a:pt x="694" y="41"/>
                    <a:pt x="708" y="60"/>
                    <a:pt x="716" y="82"/>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0" name="Freeform 27"/>
            <p:cNvSpPr>
              <a:spLocks noChangeArrowheads="1"/>
            </p:cNvSpPr>
            <p:nvPr/>
          </p:nvSpPr>
          <p:spPr bwMode="auto">
            <a:xfrm>
              <a:off x="10498138" y="846138"/>
              <a:ext cx="846137" cy="852487"/>
            </a:xfrm>
            <a:custGeom>
              <a:avLst/>
              <a:gdLst>
                <a:gd name="T0" fmla="*/ 2264 w 2350"/>
                <a:gd name="T1" fmla="*/ 1562 h 2366"/>
                <a:gd name="T2" fmla="*/ 2078 w 2350"/>
                <a:gd name="T3" fmla="*/ 1360 h 2366"/>
                <a:gd name="T4" fmla="*/ 2048 w 2350"/>
                <a:gd name="T5" fmla="*/ 1319 h 2366"/>
                <a:gd name="T6" fmla="*/ 2029 w 2350"/>
                <a:gd name="T7" fmla="*/ 975 h 2366"/>
                <a:gd name="T8" fmla="*/ 2068 w 2350"/>
                <a:gd name="T9" fmla="*/ 44 h 2366"/>
                <a:gd name="T10" fmla="*/ 2035 w 2350"/>
                <a:gd name="T11" fmla="*/ 6 h 2366"/>
                <a:gd name="T12" fmla="*/ 1680 w 2350"/>
                <a:gd name="T13" fmla="*/ 150 h 2366"/>
                <a:gd name="T14" fmla="*/ 1390 w 2350"/>
                <a:gd name="T15" fmla="*/ 292 h 2366"/>
                <a:gd name="T16" fmla="*/ 1338 w 2350"/>
                <a:gd name="T17" fmla="*/ 287 h 2366"/>
                <a:gd name="T18" fmla="*/ 1084 w 2350"/>
                <a:gd name="T19" fmla="*/ 396 h 2366"/>
                <a:gd name="T20" fmla="*/ 915 w 2350"/>
                <a:gd name="T21" fmla="*/ 481 h 2366"/>
                <a:gd name="T22" fmla="*/ 855 w 2350"/>
                <a:gd name="T23" fmla="*/ 511 h 2366"/>
                <a:gd name="T24" fmla="*/ 713 w 2350"/>
                <a:gd name="T25" fmla="*/ 680 h 2366"/>
                <a:gd name="T26" fmla="*/ 385 w 2350"/>
                <a:gd name="T27" fmla="*/ 915 h 2366"/>
                <a:gd name="T28" fmla="*/ 199 w 2350"/>
                <a:gd name="T29" fmla="*/ 1101 h 2366"/>
                <a:gd name="T30" fmla="*/ 63 w 2350"/>
                <a:gd name="T31" fmla="*/ 1229 h 2366"/>
                <a:gd name="T32" fmla="*/ 46 w 2350"/>
                <a:gd name="T33" fmla="*/ 1317 h 2366"/>
                <a:gd name="T34" fmla="*/ 267 w 2350"/>
                <a:gd name="T35" fmla="*/ 1448 h 2366"/>
                <a:gd name="T36" fmla="*/ 303 w 2350"/>
                <a:gd name="T37" fmla="*/ 1469 h 2366"/>
                <a:gd name="T38" fmla="*/ 552 w 2350"/>
                <a:gd name="T39" fmla="*/ 1707 h 2366"/>
                <a:gd name="T40" fmla="*/ 1081 w 2350"/>
                <a:gd name="T41" fmla="*/ 2245 h 2366"/>
                <a:gd name="T42" fmla="*/ 1139 w 2350"/>
                <a:gd name="T43" fmla="*/ 2278 h 2366"/>
                <a:gd name="T44" fmla="*/ 1417 w 2350"/>
                <a:gd name="T45" fmla="*/ 2365 h 2366"/>
                <a:gd name="T46" fmla="*/ 1513 w 2350"/>
                <a:gd name="T47" fmla="*/ 2182 h 2366"/>
                <a:gd name="T48" fmla="*/ 1622 w 2350"/>
                <a:gd name="T49" fmla="*/ 1980 h 2366"/>
                <a:gd name="T50" fmla="*/ 1915 w 2350"/>
                <a:gd name="T51" fmla="*/ 1784 h 2366"/>
                <a:gd name="T52" fmla="*/ 2136 w 2350"/>
                <a:gd name="T53" fmla="*/ 1661 h 2366"/>
                <a:gd name="T54" fmla="*/ 2278 w 2350"/>
                <a:gd name="T55" fmla="*/ 1732 h 2366"/>
                <a:gd name="T56" fmla="*/ 2264 w 2350"/>
                <a:gd name="T57" fmla="*/ 1562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50" h="2366">
                  <a:moveTo>
                    <a:pt x="2264" y="1562"/>
                  </a:moveTo>
                  <a:cubicBezTo>
                    <a:pt x="2199" y="1499"/>
                    <a:pt x="2139" y="1428"/>
                    <a:pt x="2078" y="1360"/>
                  </a:cubicBezTo>
                  <a:cubicBezTo>
                    <a:pt x="2068" y="1347"/>
                    <a:pt x="2048" y="1333"/>
                    <a:pt x="2048" y="1319"/>
                  </a:cubicBezTo>
                  <a:cubicBezTo>
                    <a:pt x="2040" y="1205"/>
                    <a:pt x="2010" y="1084"/>
                    <a:pt x="2029" y="975"/>
                  </a:cubicBezTo>
                  <a:cubicBezTo>
                    <a:pt x="2084" y="667"/>
                    <a:pt x="2040" y="355"/>
                    <a:pt x="2068" y="44"/>
                  </a:cubicBezTo>
                  <a:cubicBezTo>
                    <a:pt x="2070" y="22"/>
                    <a:pt x="2068" y="0"/>
                    <a:pt x="2035" y="6"/>
                  </a:cubicBezTo>
                  <a:cubicBezTo>
                    <a:pt x="1906" y="27"/>
                    <a:pt x="1786" y="63"/>
                    <a:pt x="1680" y="150"/>
                  </a:cubicBezTo>
                  <a:cubicBezTo>
                    <a:pt x="1598" y="216"/>
                    <a:pt x="1472" y="216"/>
                    <a:pt x="1390" y="292"/>
                  </a:cubicBezTo>
                  <a:cubicBezTo>
                    <a:pt x="1382" y="301"/>
                    <a:pt x="1357" y="287"/>
                    <a:pt x="1338" y="287"/>
                  </a:cubicBezTo>
                  <a:cubicBezTo>
                    <a:pt x="1237" y="287"/>
                    <a:pt x="1153" y="336"/>
                    <a:pt x="1084" y="396"/>
                  </a:cubicBezTo>
                  <a:cubicBezTo>
                    <a:pt x="1032" y="443"/>
                    <a:pt x="994" y="497"/>
                    <a:pt x="915" y="481"/>
                  </a:cubicBezTo>
                  <a:cubicBezTo>
                    <a:pt x="888" y="475"/>
                    <a:pt x="874" y="494"/>
                    <a:pt x="855" y="511"/>
                  </a:cubicBezTo>
                  <a:cubicBezTo>
                    <a:pt x="797" y="560"/>
                    <a:pt x="765" y="628"/>
                    <a:pt x="713" y="680"/>
                  </a:cubicBezTo>
                  <a:cubicBezTo>
                    <a:pt x="617" y="776"/>
                    <a:pt x="483" y="817"/>
                    <a:pt x="385" y="915"/>
                  </a:cubicBezTo>
                  <a:cubicBezTo>
                    <a:pt x="325" y="978"/>
                    <a:pt x="243" y="1013"/>
                    <a:pt x="199" y="1101"/>
                  </a:cubicBezTo>
                  <a:cubicBezTo>
                    <a:pt x="175" y="1153"/>
                    <a:pt x="131" y="1210"/>
                    <a:pt x="63" y="1229"/>
                  </a:cubicBezTo>
                  <a:cubicBezTo>
                    <a:pt x="0" y="1248"/>
                    <a:pt x="16" y="1295"/>
                    <a:pt x="46" y="1317"/>
                  </a:cubicBezTo>
                  <a:cubicBezTo>
                    <a:pt x="115" y="1366"/>
                    <a:pt x="158" y="1461"/>
                    <a:pt x="267" y="1448"/>
                  </a:cubicBezTo>
                  <a:cubicBezTo>
                    <a:pt x="278" y="1445"/>
                    <a:pt x="295" y="1459"/>
                    <a:pt x="303" y="1469"/>
                  </a:cubicBezTo>
                  <a:cubicBezTo>
                    <a:pt x="374" y="1562"/>
                    <a:pt x="475" y="1614"/>
                    <a:pt x="552" y="1707"/>
                  </a:cubicBezTo>
                  <a:cubicBezTo>
                    <a:pt x="710" y="1901"/>
                    <a:pt x="915" y="2057"/>
                    <a:pt x="1081" y="2245"/>
                  </a:cubicBezTo>
                  <a:cubicBezTo>
                    <a:pt x="1098" y="2261"/>
                    <a:pt x="1112" y="2289"/>
                    <a:pt x="1139" y="2278"/>
                  </a:cubicBezTo>
                  <a:cubicBezTo>
                    <a:pt x="1254" y="2234"/>
                    <a:pt x="1344" y="2275"/>
                    <a:pt x="1417" y="2365"/>
                  </a:cubicBezTo>
                  <a:cubicBezTo>
                    <a:pt x="1524" y="2237"/>
                    <a:pt x="1524" y="2237"/>
                    <a:pt x="1513" y="2182"/>
                  </a:cubicBezTo>
                  <a:cubicBezTo>
                    <a:pt x="1497" y="2081"/>
                    <a:pt x="1529" y="2018"/>
                    <a:pt x="1622" y="1980"/>
                  </a:cubicBezTo>
                  <a:cubicBezTo>
                    <a:pt x="1734" y="1936"/>
                    <a:pt x="1827" y="1860"/>
                    <a:pt x="1915" y="1784"/>
                  </a:cubicBezTo>
                  <a:cubicBezTo>
                    <a:pt x="1980" y="1726"/>
                    <a:pt x="2059" y="1696"/>
                    <a:pt x="2136" y="1661"/>
                  </a:cubicBezTo>
                  <a:cubicBezTo>
                    <a:pt x="2207" y="1631"/>
                    <a:pt x="2234" y="1710"/>
                    <a:pt x="2278" y="1732"/>
                  </a:cubicBezTo>
                  <a:cubicBezTo>
                    <a:pt x="2349" y="1669"/>
                    <a:pt x="2322" y="1617"/>
                    <a:pt x="2264" y="1562"/>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1" name="Freeform 28"/>
            <p:cNvSpPr>
              <a:spLocks noChangeArrowheads="1"/>
            </p:cNvSpPr>
            <p:nvPr/>
          </p:nvSpPr>
          <p:spPr bwMode="auto">
            <a:xfrm>
              <a:off x="9609138" y="1571625"/>
              <a:ext cx="760412" cy="817563"/>
            </a:xfrm>
            <a:custGeom>
              <a:avLst/>
              <a:gdLst>
                <a:gd name="T0" fmla="*/ 2027 w 2113"/>
                <a:gd name="T1" fmla="*/ 1536 h 2272"/>
                <a:gd name="T2" fmla="*/ 1964 w 2113"/>
                <a:gd name="T3" fmla="*/ 1129 h 2272"/>
                <a:gd name="T4" fmla="*/ 1981 w 2113"/>
                <a:gd name="T5" fmla="*/ 1080 h 2272"/>
                <a:gd name="T6" fmla="*/ 1956 w 2113"/>
                <a:gd name="T7" fmla="*/ 865 h 2272"/>
                <a:gd name="T8" fmla="*/ 1852 w 2113"/>
                <a:gd name="T9" fmla="*/ 693 h 2272"/>
                <a:gd name="T10" fmla="*/ 1653 w 2113"/>
                <a:gd name="T11" fmla="*/ 581 h 2272"/>
                <a:gd name="T12" fmla="*/ 1519 w 2113"/>
                <a:gd name="T13" fmla="*/ 529 h 2272"/>
                <a:gd name="T14" fmla="*/ 1451 w 2113"/>
                <a:gd name="T15" fmla="*/ 527 h 2272"/>
                <a:gd name="T16" fmla="*/ 1035 w 2113"/>
                <a:gd name="T17" fmla="*/ 418 h 2272"/>
                <a:gd name="T18" fmla="*/ 852 w 2113"/>
                <a:gd name="T19" fmla="*/ 235 h 2272"/>
                <a:gd name="T20" fmla="*/ 552 w 2113"/>
                <a:gd name="T21" fmla="*/ 35 h 2272"/>
                <a:gd name="T22" fmla="*/ 489 w 2113"/>
                <a:gd name="T23" fmla="*/ 16 h 2272"/>
                <a:gd name="T24" fmla="*/ 486 w 2113"/>
                <a:gd name="T25" fmla="*/ 82 h 2272"/>
                <a:gd name="T26" fmla="*/ 530 w 2113"/>
                <a:gd name="T27" fmla="*/ 144 h 2272"/>
                <a:gd name="T28" fmla="*/ 560 w 2113"/>
                <a:gd name="T29" fmla="*/ 226 h 2272"/>
                <a:gd name="T30" fmla="*/ 421 w 2113"/>
                <a:gd name="T31" fmla="*/ 491 h 2272"/>
                <a:gd name="T32" fmla="*/ 385 w 2113"/>
                <a:gd name="T33" fmla="*/ 508 h 2272"/>
                <a:gd name="T34" fmla="*/ 279 w 2113"/>
                <a:gd name="T35" fmla="*/ 540 h 2272"/>
                <a:gd name="T36" fmla="*/ 167 w 2113"/>
                <a:gd name="T37" fmla="*/ 606 h 2272"/>
                <a:gd name="T38" fmla="*/ 47 w 2113"/>
                <a:gd name="T39" fmla="*/ 805 h 2272"/>
                <a:gd name="T40" fmla="*/ 120 w 2113"/>
                <a:gd name="T41" fmla="*/ 975 h 2272"/>
                <a:gd name="T42" fmla="*/ 186 w 2113"/>
                <a:gd name="T43" fmla="*/ 1039 h 2272"/>
                <a:gd name="T44" fmla="*/ 227 w 2113"/>
                <a:gd name="T45" fmla="*/ 1110 h 2272"/>
                <a:gd name="T46" fmla="*/ 249 w 2113"/>
                <a:gd name="T47" fmla="*/ 1255 h 2272"/>
                <a:gd name="T48" fmla="*/ 320 w 2113"/>
                <a:gd name="T49" fmla="*/ 1413 h 2272"/>
                <a:gd name="T50" fmla="*/ 432 w 2113"/>
                <a:gd name="T51" fmla="*/ 1547 h 2272"/>
                <a:gd name="T52" fmla="*/ 555 w 2113"/>
                <a:gd name="T53" fmla="*/ 1736 h 2272"/>
                <a:gd name="T54" fmla="*/ 555 w 2113"/>
                <a:gd name="T55" fmla="*/ 2126 h 2272"/>
                <a:gd name="T56" fmla="*/ 691 w 2113"/>
                <a:gd name="T57" fmla="*/ 2203 h 2272"/>
                <a:gd name="T58" fmla="*/ 795 w 2113"/>
                <a:gd name="T59" fmla="*/ 2205 h 2272"/>
                <a:gd name="T60" fmla="*/ 948 w 2113"/>
                <a:gd name="T61" fmla="*/ 2252 h 2272"/>
                <a:gd name="T62" fmla="*/ 1134 w 2113"/>
                <a:gd name="T63" fmla="*/ 2252 h 2272"/>
                <a:gd name="T64" fmla="*/ 1202 w 2113"/>
                <a:gd name="T65" fmla="*/ 2222 h 2272"/>
                <a:gd name="T66" fmla="*/ 1341 w 2113"/>
                <a:gd name="T67" fmla="*/ 2044 h 2272"/>
                <a:gd name="T68" fmla="*/ 1423 w 2113"/>
                <a:gd name="T69" fmla="*/ 2003 h 2272"/>
                <a:gd name="T70" fmla="*/ 1705 w 2113"/>
                <a:gd name="T71" fmla="*/ 1818 h 2272"/>
                <a:gd name="T72" fmla="*/ 1920 w 2113"/>
                <a:gd name="T73" fmla="*/ 1747 h 2272"/>
                <a:gd name="T74" fmla="*/ 1959 w 2113"/>
                <a:gd name="T75" fmla="*/ 1749 h 2272"/>
                <a:gd name="T76" fmla="*/ 2112 w 2113"/>
                <a:gd name="T77" fmla="*/ 1580 h 2272"/>
                <a:gd name="T78" fmla="*/ 2027 w 2113"/>
                <a:gd name="T79" fmla="*/ 1536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13" h="2272">
                  <a:moveTo>
                    <a:pt x="2027" y="1536"/>
                  </a:moveTo>
                  <a:cubicBezTo>
                    <a:pt x="1989" y="1405"/>
                    <a:pt x="2016" y="1260"/>
                    <a:pt x="1964" y="1129"/>
                  </a:cubicBezTo>
                  <a:cubicBezTo>
                    <a:pt x="1959" y="1116"/>
                    <a:pt x="1972" y="1097"/>
                    <a:pt x="1981" y="1080"/>
                  </a:cubicBezTo>
                  <a:cubicBezTo>
                    <a:pt x="2008" y="1005"/>
                    <a:pt x="1997" y="936"/>
                    <a:pt x="1956" y="865"/>
                  </a:cubicBezTo>
                  <a:cubicBezTo>
                    <a:pt x="1923" y="808"/>
                    <a:pt x="1877" y="759"/>
                    <a:pt x="1852" y="693"/>
                  </a:cubicBezTo>
                  <a:cubicBezTo>
                    <a:pt x="1809" y="576"/>
                    <a:pt x="1781" y="568"/>
                    <a:pt x="1653" y="581"/>
                  </a:cubicBezTo>
                  <a:cubicBezTo>
                    <a:pt x="1601" y="587"/>
                    <a:pt x="1549" y="598"/>
                    <a:pt x="1519" y="529"/>
                  </a:cubicBezTo>
                  <a:cubicBezTo>
                    <a:pt x="1505" y="497"/>
                    <a:pt x="1475" y="516"/>
                    <a:pt x="1451" y="527"/>
                  </a:cubicBezTo>
                  <a:cubicBezTo>
                    <a:pt x="1311" y="590"/>
                    <a:pt x="1106" y="540"/>
                    <a:pt x="1035" y="418"/>
                  </a:cubicBezTo>
                  <a:cubicBezTo>
                    <a:pt x="989" y="336"/>
                    <a:pt x="918" y="289"/>
                    <a:pt x="852" y="235"/>
                  </a:cubicBezTo>
                  <a:cubicBezTo>
                    <a:pt x="760" y="155"/>
                    <a:pt x="642" y="120"/>
                    <a:pt x="552" y="35"/>
                  </a:cubicBezTo>
                  <a:cubicBezTo>
                    <a:pt x="533" y="19"/>
                    <a:pt x="511" y="0"/>
                    <a:pt x="489" y="16"/>
                  </a:cubicBezTo>
                  <a:cubicBezTo>
                    <a:pt x="470" y="32"/>
                    <a:pt x="478" y="62"/>
                    <a:pt x="486" y="82"/>
                  </a:cubicBezTo>
                  <a:cubicBezTo>
                    <a:pt x="495" y="103"/>
                    <a:pt x="500" y="128"/>
                    <a:pt x="530" y="144"/>
                  </a:cubicBezTo>
                  <a:cubicBezTo>
                    <a:pt x="560" y="158"/>
                    <a:pt x="560" y="188"/>
                    <a:pt x="560" y="226"/>
                  </a:cubicBezTo>
                  <a:cubicBezTo>
                    <a:pt x="555" y="338"/>
                    <a:pt x="432" y="385"/>
                    <a:pt x="421" y="491"/>
                  </a:cubicBezTo>
                  <a:cubicBezTo>
                    <a:pt x="421" y="499"/>
                    <a:pt x="391" y="513"/>
                    <a:pt x="385" y="508"/>
                  </a:cubicBezTo>
                  <a:cubicBezTo>
                    <a:pt x="333" y="475"/>
                    <a:pt x="314" y="527"/>
                    <a:pt x="279" y="540"/>
                  </a:cubicBezTo>
                  <a:cubicBezTo>
                    <a:pt x="238" y="560"/>
                    <a:pt x="216" y="600"/>
                    <a:pt x="167" y="606"/>
                  </a:cubicBezTo>
                  <a:cubicBezTo>
                    <a:pt x="60" y="620"/>
                    <a:pt x="0" y="710"/>
                    <a:pt x="47" y="805"/>
                  </a:cubicBezTo>
                  <a:cubicBezTo>
                    <a:pt x="74" y="860"/>
                    <a:pt x="96" y="917"/>
                    <a:pt x="120" y="975"/>
                  </a:cubicBezTo>
                  <a:cubicBezTo>
                    <a:pt x="134" y="1005"/>
                    <a:pt x="148" y="1032"/>
                    <a:pt x="186" y="1039"/>
                  </a:cubicBezTo>
                  <a:cubicBezTo>
                    <a:pt x="224" y="1047"/>
                    <a:pt x="246" y="1080"/>
                    <a:pt x="227" y="1110"/>
                  </a:cubicBezTo>
                  <a:cubicBezTo>
                    <a:pt x="186" y="1170"/>
                    <a:pt x="227" y="1214"/>
                    <a:pt x="249" y="1255"/>
                  </a:cubicBezTo>
                  <a:cubicBezTo>
                    <a:pt x="279" y="1307"/>
                    <a:pt x="298" y="1361"/>
                    <a:pt x="320" y="1413"/>
                  </a:cubicBezTo>
                  <a:cubicBezTo>
                    <a:pt x="344" y="1471"/>
                    <a:pt x="380" y="1506"/>
                    <a:pt x="432" y="1547"/>
                  </a:cubicBezTo>
                  <a:cubicBezTo>
                    <a:pt x="486" y="1591"/>
                    <a:pt x="560" y="1640"/>
                    <a:pt x="555" y="1736"/>
                  </a:cubicBezTo>
                  <a:cubicBezTo>
                    <a:pt x="549" y="1867"/>
                    <a:pt x="552" y="1998"/>
                    <a:pt x="555" y="2126"/>
                  </a:cubicBezTo>
                  <a:cubicBezTo>
                    <a:pt x="557" y="2260"/>
                    <a:pt x="579" y="2271"/>
                    <a:pt x="691" y="2203"/>
                  </a:cubicBezTo>
                  <a:cubicBezTo>
                    <a:pt x="730" y="2178"/>
                    <a:pt x="768" y="2173"/>
                    <a:pt x="795" y="2205"/>
                  </a:cubicBezTo>
                  <a:cubicBezTo>
                    <a:pt x="839" y="2257"/>
                    <a:pt x="893" y="2252"/>
                    <a:pt x="948" y="2252"/>
                  </a:cubicBezTo>
                  <a:cubicBezTo>
                    <a:pt x="1011" y="2252"/>
                    <a:pt x="1071" y="2238"/>
                    <a:pt x="1134" y="2252"/>
                  </a:cubicBezTo>
                  <a:cubicBezTo>
                    <a:pt x="1164" y="2260"/>
                    <a:pt x="1199" y="2241"/>
                    <a:pt x="1202" y="2222"/>
                  </a:cubicBezTo>
                  <a:cubicBezTo>
                    <a:pt x="1218" y="2137"/>
                    <a:pt x="1309" y="2113"/>
                    <a:pt x="1341" y="2044"/>
                  </a:cubicBezTo>
                  <a:cubicBezTo>
                    <a:pt x="1358" y="2011"/>
                    <a:pt x="1388" y="2006"/>
                    <a:pt x="1423" y="2003"/>
                  </a:cubicBezTo>
                  <a:cubicBezTo>
                    <a:pt x="1549" y="1992"/>
                    <a:pt x="1631" y="1899"/>
                    <a:pt x="1705" y="1818"/>
                  </a:cubicBezTo>
                  <a:cubicBezTo>
                    <a:pt x="1776" y="1741"/>
                    <a:pt x="1819" y="1708"/>
                    <a:pt x="1920" y="1747"/>
                  </a:cubicBezTo>
                  <a:cubicBezTo>
                    <a:pt x="1931" y="1752"/>
                    <a:pt x="1948" y="1782"/>
                    <a:pt x="1959" y="1749"/>
                  </a:cubicBezTo>
                  <a:cubicBezTo>
                    <a:pt x="1983" y="1673"/>
                    <a:pt x="2071" y="1659"/>
                    <a:pt x="2112" y="1580"/>
                  </a:cubicBezTo>
                  <a:cubicBezTo>
                    <a:pt x="2071" y="1580"/>
                    <a:pt x="2038" y="1572"/>
                    <a:pt x="2027" y="153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 name="Freeform 29"/>
            <p:cNvSpPr>
              <a:spLocks noChangeArrowheads="1"/>
            </p:cNvSpPr>
            <p:nvPr/>
          </p:nvSpPr>
          <p:spPr bwMode="auto">
            <a:xfrm>
              <a:off x="7212013" y="2647950"/>
              <a:ext cx="685800" cy="823913"/>
            </a:xfrm>
            <a:custGeom>
              <a:avLst/>
              <a:gdLst>
                <a:gd name="T0" fmla="*/ 210 w 1905"/>
                <a:gd name="T1" fmla="*/ 2280 h 2287"/>
                <a:gd name="T2" fmla="*/ 929 w 1905"/>
                <a:gd name="T3" fmla="*/ 2256 h 2287"/>
                <a:gd name="T4" fmla="*/ 1773 w 1905"/>
                <a:gd name="T5" fmla="*/ 2242 h 2287"/>
                <a:gd name="T6" fmla="*/ 1838 w 1905"/>
                <a:gd name="T7" fmla="*/ 2198 h 2287"/>
                <a:gd name="T8" fmla="*/ 1797 w 1905"/>
                <a:gd name="T9" fmla="*/ 2130 h 2287"/>
                <a:gd name="T10" fmla="*/ 1699 w 1905"/>
                <a:gd name="T11" fmla="*/ 1955 h 2287"/>
                <a:gd name="T12" fmla="*/ 1614 w 1905"/>
                <a:gd name="T13" fmla="*/ 1641 h 2287"/>
                <a:gd name="T14" fmla="*/ 1642 w 1905"/>
                <a:gd name="T15" fmla="*/ 1434 h 2287"/>
                <a:gd name="T16" fmla="*/ 1664 w 1905"/>
                <a:gd name="T17" fmla="*/ 1390 h 2287"/>
                <a:gd name="T18" fmla="*/ 1699 w 1905"/>
                <a:gd name="T19" fmla="*/ 1218 h 2287"/>
                <a:gd name="T20" fmla="*/ 1890 w 1905"/>
                <a:gd name="T21" fmla="*/ 830 h 2287"/>
                <a:gd name="T22" fmla="*/ 1890 w 1905"/>
                <a:gd name="T23" fmla="*/ 781 h 2287"/>
                <a:gd name="T24" fmla="*/ 1792 w 1905"/>
                <a:gd name="T25" fmla="*/ 502 h 2287"/>
                <a:gd name="T26" fmla="*/ 1691 w 1905"/>
                <a:gd name="T27" fmla="*/ 420 h 2287"/>
                <a:gd name="T28" fmla="*/ 1568 w 1905"/>
                <a:gd name="T29" fmla="*/ 268 h 2287"/>
                <a:gd name="T30" fmla="*/ 1459 w 1905"/>
                <a:gd name="T31" fmla="*/ 134 h 2287"/>
                <a:gd name="T32" fmla="*/ 1336 w 1905"/>
                <a:gd name="T33" fmla="*/ 142 h 2287"/>
                <a:gd name="T34" fmla="*/ 1276 w 1905"/>
                <a:gd name="T35" fmla="*/ 120 h 2287"/>
                <a:gd name="T36" fmla="*/ 1115 w 1905"/>
                <a:gd name="T37" fmla="*/ 57 h 2287"/>
                <a:gd name="T38" fmla="*/ 1030 w 1905"/>
                <a:gd name="T39" fmla="*/ 126 h 2287"/>
                <a:gd name="T40" fmla="*/ 697 w 1905"/>
                <a:gd name="T41" fmla="*/ 797 h 2287"/>
                <a:gd name="T42" fmla="*/ 254 w 1905"/>
                <a:gd name="T43" fmla="*/ 1461 h 2287"/>
                <a:gd name="T44" fmla="*/ 202 w 1905"/>
                <a:gd name="T45" fmla="*/ 1652 h 2287"/>
                <a:gd name="T46" fmla="*/ 273 w 1905"/>
                <a:gd name="T47" fmla="*/ 1723 h 2287"/>
                <a:gd name="T48" fmla="*/ 314 w 1905"/>
                <a:gd name="T49" fmla="*/ 1852 h 2287"/>
                <a:gd name="T50" fmla="*/ 123 w 1905"/>
                <a:gd name="T51" fmla="*/ 2095 h 2287"/>
                <a:gd name="T52" fmla="*/ 96 w 1905"/>
                <a:gd name="T53" fmla="*/ 2136 h 2287"/>
                <a:gd name="T54" fmla="*/ 0 w 1905"/>
                <a:gd name="T55" fmla="*/ 2280 h 2287"/>
                <a:gd name="T56" fmla="*/ 210 w 1905"/>
                <a:gd name="T57" fmla="*/ 2280 h 2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05" h="2287">
                  <a:moveTo>
                    <a:pt x="210" y="2280"/>
                  </a:moveTo>
                  <a:cubicBezTo>
                    <a:pt x="448" y="2261"/>
                    <a:pt x="688" y="2272"/>
                    <a:pt x="929" y="2256"/>
                  </a:cubicBezTo>
                  <a:cubicBezTo>
                    <a:pt x="1210" y="2237"/>
                    <a:pt x="1491" y="2267"/>
                    <a:pt x="1773" y="2242"/>
                  </a:cubicBezTo>
                  <a:cubicBezTo>
                    <a:pt x="1808" y="2239"/>
                    <a:pt x="1827" y="2228"/>
                    <a:pt x="1838" y="2198"/>
                  </a:cubicBezTo>
                  <a:cubicBezTo>
                    <a:pt x="1855" y="2157"/>
                    <a:pt x="1819" y="2144"/>
                    <a:pt x="1797" y="2130"/>
                  </a:cubicBezTo>
                  <a:cubicBezTo>
                    <a:pt x="1729" y="2089"/>
                    <a:pt x="1707" y="2035"/>
                    <a:pt x="1699" y="1955"/>
                  </a:cubicBezTo>
                  <a:cubicBezTo>
                    <a:pt x="1688" y="1849"/>
                    <a:pt x="1664" y="1740"/>
                    <a:pt x="1614" y="1641"/>
                  </a:cubicBezTo>
                  <a:cubicBezTo>
                    <a:pt x="1579" y="1570"/>
                    <a:pt x="1571" y="1494"/>
                    <a:pt x="1642" y="1434"/>
                  </a:cubicBezTo>
                  <a:cubicBezTo>
                    <a:pt x="1655" y="1423"/>
                    <a:pt x="1672" y="1409"/>
                    <a:pt x="1664" y="1390"/>
                  </a:cubicBezTo>
                  <a:cubicBezTo>
                    <a:pt x="1636" y="1324"/>
                    <a:pt x="1664" y="1256"/>
                    <a:pt x="1699" y="1218"/>
                  </a:cubicBezTo>
                  <a:cubicBezTo>
                    <a:pt x="1806" y="1106"/>
                    <a:pt x="1795" y="942"/>
                    <a:pt x="1890" y="830"/>
                  </a:cubicBezTo>
                  <a:cubicBezTo>
                    <a:pt x="1904" y="817"/>
                    <a:pt x="1904" y="795"/>
                    <a:pt x="1890" y="781"/>
                  </a:cubicBezTo>
                  <a:cubicBezTo>
                    <a:pt x="1817" y="702"/>
                    <a:pt x="1814" y="598"/>
                    <a:pt x="1792" y="502"/>
                  </a:cubicBezTo>
                  <a:cubicBezTo>
                    <a:pt x="1778" y="445"/>
                    <a:pt x="1743" y="423"/>
                    <a:pt x="1691" y="420"/>
                  </a:cubicBezTo>
                  <a:cubicBezTo>
                    <a:pt x="1584" y="412"/>
                    <a:pt x="1549" y="369"/>
                    <a:pt x="1568" y="268"/>
                  </a:cubicBezTo>
                  <a:cubicBezTo>
                    <a:pt x="1584" y="186"/>
                    <a:pt x="1543" y="134"/>
                    <a:pt x="1459" y="134"/>
                  </a:cubicBezTo>
                  <a:cubicBezTo>
                    <a:pt x="1418" y="134"/>
                    <a:pt x="1377" y="134"/>
                    <a:pt x="1336" y="142"/>
                  </a:cubicBezTo>
                  <a:cubicBezTo>
                    <a:pt x="1308" y="147"/>
                    <a:pt x="1281" y="139"/>
                    <a:pt x="1276" y="120"/>
                  </a:cubicBezTo>
                  <a:cubicBezTo>
                    <a:pt x="1246" y="30"/>
                    <a:pt x="1213" y="0"/>
                    <a:pt x="1115" y="57"/>
                  </a:cubicBezTo>
                  <a:cubicBezTo>
                    <a:pt x="1079" y="76"/>
                    <a:pt x="1046" y="82"/>
                    <a:pt x="1030" y="126"/>
                  </a:cubicBezTo>
                  <a:cubicBezTo>
                    <a:pt x="929" y="355"/>
                    <a:pt x="836" y="587"/>
                    <a:pt x="697" y="797"/>
                  </a:cubicBezTo>
                  <a:cubicBezTo>
                    <a:pt x="549" y="1019"/>
                    <a:pt x="407" y="1243"/>
                    <a:pt x="254" y="1461"/>
                  </a:cubicBezTo>
                  <a:cubicBezTo>
                    <a:pt x="213" y="1521"/>
                    <a:pt x="221" y="1589"/>
                    <a:pt x="202" y="1652"/>
                  </a:cubicBezTo>
                  <a:cubicBezTo>
                    <a:pt x="191" y="1682"/>
                    <a:pt x="251" y="1696"/>
                    <a:pt x="273" y="1723"/>
                  </a:cubicBezTo>
                  <a:cubicBezTo>
                    <a:pt x="306" y="1761"/>
                    <a:pt x="336" y="1802"/>
                    <a:pt x="314" y="1852"/>
                  </a:cubicBezTo>
                  <a:cubicBezTo>
                    <a:pt x="270" y="1947"/>
                    <a:pt x="262" y="2073"/>
                    <a:pt x="123" y="2095"/>
                  </a:cubicBezTo>
                  <a:cubicBezTo>
                    <a:pt x="101" y="2097"/>
                    <a:pt x="96" y="2122"/>
                    <a:pt x="96" y="2136"/>
                  </a:cubicBezTo>
                  <a:cubicBezTo>
                    <a:pt x="82" y="2187"/>
                    <a:pt x="46" y="2226"/>
                    <a:pt x="0" y="2280"/>
                  </a:cubicBezTo>
                  <a:cubicBezTo>
                    <a:pt x="85" y="2280"/>
                    <a:pt x="148" y="2286"/>
                    <a:pt x="210" y="228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3" name="Freeform 30"/>
            <p:cNvSpPr>
              <a:spLocks noChangeArrowheads="1"/>
            </p:cNvSpPr>
            <p:nvPr/>
          </p:nvSpPr>
          <p:spPr bwMode="auto">
            <a:xfrm>
              <a:off x="9047163" y="1860550"/>
              <a:ext cx="733425" cy="695325"/>
            </a:xfrm>
            <a:custGeom>
              <a:avLst/>
              <a:gdLst>
                <a:gd name="T0" fmla="*/ 131 w 2036"/>
                <a:gd name="T1" fmla="*/ 1386 h 1933"/>
                <a:gd name="T2" fmla="*/ 213 w 2036"/>
                <a:gd name="T3" fmla="*/ 1397 h 1933"/>
                <a:gd name="T4" fmla="*/ 290 w 2036"/>
                <a:gd name="T5" fmla="*/ 1411 h 1933"/>
                <a:gd name="T6" fmla="*/ 391 w 2036"/>
                <a:gd name="T7" fmla="*/ 1558 h 1933"/>
                <a:gd name="T8" fmla="*/ 429 w 2036"/>
                <a:gd name="T9" fmla="*/ 1591 h 1933"/>
                <a:gd name="T10" fmla="*/ 650 w 2036"/>
                <a:gd name="T11" fmla="*/ 1555 h 1933"/>
                <a:gd name="T12" fmla="*/ 765 w 2036"/>
                <a:gd name="T13" fmla="*/ 1580 h 1933"/>
                <a:gd name="T14" fmla="*/ 765 w 2036"/>
                <a:gd name="T15" fmla="*/ 1763 h 1933"/>
                <a:gd name="T16" fmla="*/ 740 w 2036"/>
                <a:gd name="T17" fmla="*/ 1801 h 1933"/>
                <a:gd name="T18" fmla="*/ 795 w 2036"/>
                <a:gd name="T19" fmla="*/ 1815 h 1933"/>
                <a:gd name="T20" fmla="*/ 1030 w 2036"/>
                <a:gd name="T21" fmla="*/ 1932 h 1933"/>
                <a:gd name="T22" fmla="*/ 1063 w 2036"/>
                <a:gd name="T23" fmla="*/ 1878 h 1933"/>
                <a:gd name="T24" fmla="*/ 1322 w 2036"/>
                <a:gd name="T25" fmla="*/ 1697 h 1933"/>
                <a:gd name="T26" fmla="*/ 1461 w 2036"/>
                <a:gd name="T27" fmla="*/ 1632 h 1933"/>
                <a:gd name="T28" fmla="*/ 1672 w 2036"/>
                <a:gd name="T29" fmla="*/ 1484 h 1933"/>
                <a:gd name="T30" fmla="*/ 1975 w 2036"/>
                <a:gd name="T31" fmla="*/ 1441 h 1933"/>
                <a:gd name="T32" fmla="*/ 2032 w 2036"/>
                <a:gd name="T33" fmla="*/ 1378 h 1933"/>
                <a:gd name="T34" fmla="*/ 2013 w 2036"/>
                <a:gd name="T35" fmla="*/ 1006 h 1933"/>
                <a:gd name="T36" fmla="*/ 1901 w 2036"/>
                <a:gd name="T37" fmla="*/ 851 h 1933"/>
                <a:gd name="T38" fmla="*/ 1838 w 2036"/>
                <a:gd name="T39" fmla="*/ 782 h 1933"/>
                <a:gd name="T40" fmla="*/ 1696 w 2036"/>
                <a:gd name="T41" fmla="*/ 446 h 1933"/>
                <a:gd name="T42" fmla="*/ 1486 w 2036"/>
                <a:gd name="T43" fmla="*/ 0 h 1933"/>
                <a:gd name="T44" fmla="*/ 1407 w 2036"/>
                <a:gd name="T45" fmla="*/ 84 h 1933"/>
                <a:gd name="T46" fmla="*/ 1120 w 2036"/>
                <a:gd name="T47" fmla="*/ 185 h 1933"/>
                <a:gd name="T48" fmla="*/ 986 w 2036"/>
                <a:gd name="T49" fmla="*/ 109 h 1933"/>
                <a:gd name="T50" fmla="*/ 855 w 2036"/>
                <a:gd name="T51" fmla="*/ 68 h 1933"/>
                <a:gd name="T52" fmla="*/ 702 w 2036"/>
                <a:gd name="T53" fmla="*/ 49 h 1933"/>
                <a:gd name="T54" fmla="*/ 527 w 2036"/>
                <a:gd name="T55" fmla="*/ 191 h 1933"/>
                <a:gd name="T56" fmla="*/ 456 w 2036"/>
                <a:gd name="T57" fmla="*/ 280 h 1933"/>
                <a:gd name="T58" fmla="*/ 347 w 2036"/>
                <a:gd name="T59" fmla="*/ 210 h 1933"/>
                <a:gd name="T60" fmla="*/ 325 w 2036"/>
                <a:gd name="T61" fmla="*/ 183 h 1933"/>
                <a:gd name="T62" fmla="*/ 172 w 2036"/>
                <a:gd name="T63" fmla="*/ 337 h 1933"/>
                <a:gd name="T64" fmla="*/ 85 w 2036"/>
                <a:gd name="T65" fmla="*/ 455 h 1933"/>
                <a:gd name="T66" fmla="*/ 71 w 2036"/>
                <a:gd name="T67" fmla="*/ 528 h 1933"/>
                <a:gd name="T68" fmla="*/ 85 w 2036"/>
                <a:gd name="T69" fmla="*/ 654 h 1933"/>
                <a:gd name="T70" fmla="*/ 128 w 2036"/>
                <a:gd name="T71" fmla="*/ 982 h 1933"/>
                <a:gd name="T72" fmla="*/ 164 w 2036"/>
                <a:gd name="T73" fmla="*/ 1195 h 1933"/>
                <a:gd name="T74" fmla="*/ 3 w 2036"/>
                <a:gd name="T75" fmla="*/ 1353 h 1933"/>
                <a:gd name="T76" fmla="*/ 131 w 2036"/>
                <a:gd name="T77" fmla="*/ 1386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36" h="1933">
                  <a:moveTo>
                    <a:pt x="131" y="1386"/>
                  </a:moveTo>
                  <a:cubicBezTo>
                    <a:pt x="156" y="1419"/>
                    <a:pt x="180" y="1421"/>
                    <a:pt x="213" y="1397"/>
                  </a:cubicBezTo>
                  <a:cubicBezTo>
                    <a:pt x="243" y="1372"/>
                    <a:pt x="265" y="1389"/>
                    <a:pt x="290" y="1411"/>
                  </a:cubicBezTo>
                  <a:cubicBezTo>
                    <a:pt x="339" y="1452"/>
                    <a:pt x="369" y="1501"/>
                    <a:pt x="391" y="1558"/>
                  </a:cubicBezTo>
                  <a:cubicBezTo>
                    <a:pt x="399" y="1583"/>
                    <a:pt x="404" y="1591"/>
                    <a:pt x="429" y="1591"/>
                  </a:cubicBezTo>
                  <a:cubicBezTo>
                    <a:pt x="503" y="1585"/>
                    <a:pt x="579" y="1602"/>
                    <a:pt x="650" y="1555"/>
                  </a:cubicBezTo>
                  <a:cubicBezTo>
                    <a:pt x="691" y="1528"/>
                    <a:pt x="746" y="1531"/>
                    <a:pt x="765" y="1580"/>
                  </a:cubicBezTo>
                  <a:cubicBezTo>
                    <a:pt x="789" y="1637"/>
                    <a:pt x="798" y="1703"/>
                    <a:pt x="765" y="1763"/>
                  </a:cubicBezTo>
                  <a:cubicBezTo>
                    <a:pt x="757" y="1777"/>
                    <a:pt x="727" y="1777"/>
                    <a:pt x="740" y="1801"/>
                  </a:cubicBezTo>
                  <a:cubicBezTo>
                    <a:pt x="751" y="1820"/>
                    <a:pt x="779" y="1809"/>
                    <a:pt x="795" y="1815"/>
                  </a:cubicBezTo>
                  <a:cubicBezTo>
                    <a:pt x="877" y="1842"/>
                    <a:pt x="972" y="1845"/>
                    <a:pt x="1030" y="1932"/>
                  </a:cubicBezTo>
                  <a:cubicBezTo>
                    <a:pt x="1041" y="1913"/>
                    <a:pt x="1052" y="1897"/>
                    <a:pt x="1063" y="1878"/>
                  </a:cubicBezTo>
                  <a:cubicBezTo>
                    <a:pt x="1123" y="1779"/>
                    <a:pt x="1175" y="1678"/>
                    <a:pt x="1322" y="1697"/>
                  </a:cubicBezTo>
                  <a:cubicBezTo>
                    <a:pt x="1369" y="1703"/>
                    <a:pt x="1418" y="1667"/>
                    <a:pt x="1461" y="1632"/>
                  </a:cubicBezTo>
                  <a:cubicBezTo>
                    <a:pt x="1530" y="1580"/>
                    <a:pt x="1582" y="1492"/>
                    <a:pt x="1672" y="1484"/>
                  </a:cubicBezTo>
                  <a:cubicBezTo>
                    <a:pt x="1773" y="1473"/>
                    <a:pt x="1874" y="1449"/>
                    <a:pt x="1975" y="1441"/>
                  </a:cubicBezTo>
                  <a:cubicBezTo>
                    <a:pt x="2024" y="1435"/>
                    <a:pt x="2035" y="1421"/>
                    <a:pt x="2032" y="1378"/>
                  </a:cubicBezTo>
                  <a:cubicBezTo>
                    <a:pt x="2027" y="1255"/>
                    <a:pt x="2030" y="1129"/>
                    <a:pt x="2013" y="1006"/>
                  </a:cubicBezTo>
                  <a:cubicBezTo>
                    <a:pt x="2005" y="946"/>
                    <a:pt x="1959" y="886"/>
                    <a:pt x="1901" y="851"/>
                  </a:cubicBezTo>
                  <a:cubicBezTo>
                    <a:pt x="1874" y="832"/>
                    <a:pt x="1852" y="812"/>
                    <a:pt x="1838" y="782"/>
                  </a:cubicBezTo>
                  <a:cubicBezTo>
                    <a:pt x="1786" y="673"/>
                    <a:pt x="1732" y="564"/>
                    <a:pt x="1696" y="446"/>
                  </a:cubicBezTo>
                  <a:cubicBezTo>
                    <a:pt x="1650" y="288"/>
                    <a:pt x="1541" y="158"/>
                    <a:pt x="1486" y="0"/>
                  </a:cubicBezTo>
                  <a:cubicBezTo>
                    <a:pt x="1459" y="30"/>
                    <a:pt x="1423" y="51"/>
                    <a:pt x="1407" y="84"/>
                  </a:cubicBezTo>
                  <a:cubicBezTo>
                    <a:pt x="1341" y="210"/>
                    <a:pt x="1235" y="210"/>
                    <a:pt x="1120" y="185"/>
                  </a:cubicBezTo>
                  <a:cubicBezTo>
                    <a:pt x="1068" y="174"/>
                    <a:pt x="1016" y="174"/>
                    <a:pt x="986" y="109"/>
                  </a:cubicBezTo>
                  <a:cubicBezTo>
                    <a:pt x="967" y="71"/>
                    <a:pt x="896" y="43"/>
                    <a:pt x="855" y="68"/>
                  </a:cubicBezTo>
                  <a:cubicBezTo>
                    <a:pt x="795" y="109"/>
                    <a:pt x="751" y="106"/>
                    <a:pt x="702" y="49"/>
                  </a:cubicBezTo>
                  <a:cubicBezTo>
                    <a:pt x="705" y="224"/>
                    <a:pt x="612" y="258"/>
                    <a:pt x="527" y="191"/>
                  </a:cubicBezTo>
                  <a:cubicBezTo>
                    <a:pt x="516" y="229"/>
                    <a:pt x="511" y="274"/>
                    <a:pt x="456" y="280"/>
                  </a:cubicBezTo>
                  <a:cubicBezTo>
                    <a:pt x="402" y="285"/>
                    <a:pt x="369" y="261"/>
                    <a:pt x="347" y="210"/>
                  </a:cubicBezTo>
                  <a:cubicBezTo>
                    <a:pt x="344" y="202"/>
                    <a:pt x="350" y="180"/>
                    <a:pt x="325" y="183"/>
                  </a:cubicBezTo>
                  <a:cubicBezTo>
                    <a:pt x="292" y="185"/>
                    <a:pt x="178" y="302"/>
                    <a:pt x="172" y="337"/>
                  </a:cubicBezTo>
                  <a:cubicBezTo>
                    <a:pt x="167" y="392"/>
                    <a:pt x="148" y="444"/>
                    <a:pt x="85" y="455"/>
                  </a:cubicBezTo>
                  <a:cubicBezTo>
                    <a:pt x="0" y="468"/>
                    <a:pt x="33" y="501"/>
                    <a:pt x="71" y="528"/>
                  </a:cubicBezTo>
                  <a:cubicBezTo>
                    <a:pt x="126" y="567"/>
                    <a:pt x="126" y="602"/>
                    <a:pt x="85" y="654"/>
                  </a:cubicBezTo>
                  <a:cubicBezTo>
                    <a:pt x="22" y="731"/>
                    <a:pt x="49" y="927"/>
                    <a:pt x="128" y="982"/>
                  </a:cubicBezTo>
                  <a:cubicBezTo>
                    <a:pt x="213" y="1042"/>
                    <a:pt x="216" y="1102"/>
                    <a:pt x="164" y="1195"/>
                  </a:cubicBezTo>
                  <a:cubicBezTo>
                    <a:pt x="131" y="1260"/>
                    <a:pt x="71" y="1301"/>
                    <a:pt x="3" y="1353"/>
                  </a:cubicBezTo>
                  <a:cubicBezTo>
                    <a:pt x="55" y="1370"/>
                    <a:pt x="104" y="1350"/>
                    <a:pt x="131" y="138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 name="Freeform 31"/>
            <p:cNvSpPr>
              <a:spLocks noChangeArrowheads="1"/>
            </p:cNvSpPr>
            <p:nvPr/>
          </p:nvSpPr>
          <p:spPr bwMode="auto">
            <a:xfrm>
              <a:off x="8158163" y="582613"/>
              <a:ext cx="730250" cy="750887"/>
            </a:xfrm>
            <a:custGeom>
              <a:avLst/>
              <a:gdLst>
                <a:gd name="T0" fmla="*/ 22 w 2030"/>
                <a:gd name="T1" fmla="*/ 49 h 2088"/>
                <a:gd name="T2" fmla="*/ 330 w 2030"/>
                <a:gd name="T3" fmla="*/ 732 h 2088"/>
                <a:gd name="T4" fmla="*/ 418 w 2030"/>
                <a:gd name="T5" fmla="*/ 850 h 2088"/>
                <a:gd name="T6" fmla="*/ 409 w 2030"/>
                <a:gd name="T7" fmla="*/ 1052 h 2088"/>
                <a:gd name="T8" fmla="*/ 377 w 2030"/>
                <a:gd name="T9" fmla="*/ 1180 h 2088"/>
                <a:gd name="T10" fmla="*/ 598 w 2030"/>
                <a:gd name="T11" fmla="*/ 1480 h 2088"/>
                <a:gd name="T12" fmla="*/ 699 w 2030"/>
                <a:gd name="T13" fmla="*/ 1538 h 2088"/>
                <a:gd name="T14" fmla="*/ 841 w 2030"/>
                <a:gd name="T15" fmla="*/ 1661 h 2088"/>
                <a:gd name="T16" fmla="*/ 918 w 2030"/>
                <a:gd name="T17" fmla="*/ 1759 h 2088"/>
                <a:gd name="T18" fmla="*/ 1333 w 2030"/>
                <a:gd name="T19" fmla="*/ 2038 h 2088"/>
                <a:gd name="T20" fmla="*/ 1426 w 2030"/>
                <a:gd name="T21" fmla="*/ 2035 h 2088"/>
                <a:gd name="T22" fmla="*/ 1464 w 2030"/>
                <a:gd name="T23" fmla="*/ 1967 h 2088"/>
                <a:gd name="T24" fmla="*/ 1543 w 2030"/>
                <a:gd name="T25" fmla="*/ 1732 h 2088"/>
                <a:gd name="T26" fmla="*/ 1666 w 2030"/>
                <a:gd name="T27" fmla="*/ 1519 h 2088"/>
                <a:gd name="T28" fmla="*/ 1715 w 2030"/>
                <a:gd name="T29" fmla="*/ 1467 h 2088"/>
                <a:gd name="T30" fmla="*/ 1699 w 2030"/>
                <a:gd name="T31" fmla="*/ 1158 h 2088"/>
                <a:gd name="T32" fmla="*/ 1663 w 2030"/>
                <a:gd name="T33" fmla="*/ 871 h 2088"/>
                <a:gd name="T34" fmla="*/ 1666 w 2030"/>
                <a:gd name="T35" fmla="*/ 546 h 2088"/>
                <a:gd name="T36" fmla="*/ 1669 w 2030"/>
                <a:gd name="T37" fmla="*/ 478 h 2088"/>
                <a:gd name="T38" fmla="*/ 1800 w 2030"/>
                <a:gd name="T39" fmla="*/ 361 h 2088"/>
                <a:gd name="T40" fmla="*/ 1890 w 2030"/>
                <a:gd name="T41" fmla="*/ 363 h 2088"/>
                <a:gd name="T42" fmla="*/ 1999 w 2030"/>
                <a:gd name="T43" fmla="*/ 271 h 2088"/>
                <a:gd name="T44" fmla="*/ 1986 w 2030"/>
                <a:gd name="T45" fmla="*/ 150 h 2088"/>
                <a:gd name="T46" fmla="*/ 1958 w 2030"/>
                <a:gd name="T47" fmla="*/ 107 h 2088"/>
                <a:gd name="T48" fmla="*/ 1882 w 2030"/>
                <a:gd name="T49" fmla="*/ 33 h 2088"/>
                <a:gd name="T50" fmla="*/ 308 w 2030"/>
                <a:gd name="T51" fmla="*/ 11 h 2088"/>
                <a:gd name="T52" fmla="*/ 0 w 2030"/>
                <a:gd name="T53" fmla="*/ 6 h 2088"/>
                <a:gd name="T54" fmla="*/ 22 w 2030"/>
                <a:gd name="T55" fmla="*/ 49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30" h="2088">
                  <a:moveTo>
                    <a:pt x="22" y="49"/>
                  </a:moveTo>
                  <a:cubicBezTo>
                    <a:pt x="153" y="265"/>
                    <a:pt x="270" y="484"/>
                    <a:pt x="330" y="732"/>
                  </a:cubicBezTo>
                  <a:cubicBezTo>
                    <a:pt x="341" y="781"/>
                    <a:pt x="371" y="820"/>
                    <a:pt x="418" y="850"/>
                  </a:cubicBezTo>
                  <a:cubicBezTo>
                    <a:pt x="502" y="904"/>
                    <a:pt x="497" y="1011"/>
                    <a:pt x="409" y="1052"/>
                  </a:cubicBezTo>
                  <a:cubicBezTo>
                    <a:pt x="344" y="1082"/>
                    <a:pt x="333" y="1123"/>
                    <a:pt x="377" y="1180"/>
                  </a:cubicBezTo>
                  <a:cubicBezTo>
                    <a:pt x="450" y="1278"/>
                    <a:pt x="524" y="1379"/>
                    <a:pt x="598" y="1480"/>
                  </a:cubicBezTo>
                  <a:cubicBezTo>
                    <a:pt x="623" y="1513"/>
                    <a:pt x="650" y="1532"/>
                    <a:pt x="699" y="1538"/>
                  </a:cubicBezTo>
                  <a:cubicBezTo>
                    <a:pt x="767" y="1543"/>
                    <a:pt x="836" y="1571"/>
                    <a:pt x="841" y="1661"/>
                  </a:cubicBezTo>
                  <a:cubicBezTo>
                    <a:pt x="844" y="1707"/>
                    <a:pt x="866" y="1737"/>
                    <a:pt x="918" y="1759"/>
                  </a:cubicBezTo>
                  <a:cubicBezTo>
                    <a:pt x="1071" y="1827"/>
                    <a:pt x="1254" y="1855"/>
                    <a:pt x="1333" y="2038"/>
                  </a:cubicBezTo>
                  <a:cubicBezTo>
                    <a:pt x="1355" y="2087"/>
                    <a:pt x="1398" y="2065"/>
                    <a:pt x="1426" y="2035"/>
                  </a:cubicBezTo>
                  <a:cubicBezTo>
                    <a:pt x="1442" y="2016"/>
                    <a:pt x="1456" y="1991"/>
                    <a:pt x="1464" y="1967"/>
                  </a:cubicBezTo>
                  <a:cubicBezTo>
                    <a:pt x="1491" y="1890"/>
                    <a:pt x="1576" y="1838"/>
                    <a:pt x="1543" y="1732"/>
                  </a:cubicBezTo>
                  <a:cubicBezTo>
                    <a:pt x="1502" y="1592"/>
                    <a:pt x="1576" y="1573"/>
                    <a:pt x="1666" y="1519"/>
                  </a:cubicBezTo>
                  <a:cubicBezTo>
                    <a:pt x="1688" y="1505"/>
                    <a:pt x="1718" y="1502"/>
                    <a:pt x="1715" y="1467"/>
                  </a:cubicBezTo>
                  <a:cubicBezTo>
                    <a:pt x="1712" y="1363"/>
                    <a:pt x="1723" y="1256"/>
                    <a:pt x="1699" y="1158"/>
                  </a:cubicBezTo>
                  <a:cubicBezTo>
                    <a:pt x="1677" y="1065"/>
                    <a:pt x="1707" y="972"/>
                    <a:pt x="1663" y="871"/>
                  </a:cubicBezTo>
                  <a:cubicBezTo>
                    <a:pt x="1625" y="787"/>
                    <a:pt x="1529" y="653"/>
                    <a:pt x="1666" y="546"/>
                  </a:cubicBezTo>
                  <a:cubicBezTo>
                    <a:pt x="1677" y="538"/>
                    <a:pt x="1669" y="500"/>
                    <a:pt x="1669" y="478"/>
                  </a:cubicBezTo>
                  <a:cubicBezTo>
                    <a:pt x="1663" y="391"/>
                    <a:pt x="1715" y="347"/>
                    <a:pt x="1800" y="361"/>
                  </a:cubicBezTo>
                  <a:cubicBezTo>
                    <a:pt x="1830" y="366"/>
                    <a:pt x="1860" y="361"/>
                    <a:pt x="1890" y="363"/>
                  </a:cubicBezTo>
                  <a:cubicBezTo>
                    <a:pt x="1961" y="372"/>
                    <a:pt x="1977" y="317"/>
                    <a:pt x="1999" y="271"/>
                  </a:cubicBezTo>
                  <a:cubicBezTo>
                    <a:pt x="2018" y="230"/>
                    <a:pt x="2029" y="186"/>
                    <a:pt x="1986" y="150"/>
                  </a:cubicBezTo>
                  <a:cubicBezTo>
                    <a:pt x="1972" y="139"/>
                    <a:pt x="1953" y="126"/>
                    <a:pt x="1958" y="107"/>
                  </a:cubicBezTo>
                  <a:cubicBezTo>
                    <a:pt x="1991" y="19"/>
                    <a:pt x="1928" y="36"/>
                    <a:pt x="1882" y="33"/>
                  </a:cubicBezTo>
                  <a:cubicBezTo>
                    <a:pt x="1357" y="11"/>
                    <a:pt x="833" y="38"/>
                    <a:pt x="308" y="11"/>
                  </a:cubicBezTo>
                  <a:cubicBezTo>
                    <a:pt x="207" y="0"/>
                    <a:pt x="109" y="6"/>
                    <a:pt x="0" y="6"/>
                  </a:cubicBezTo>
                  <a:cubicBezTo>
                    <a:pt x="8" y="25"/>
                    <a:pt x="13" y="38"/>
                    <a:pt x="22" y="4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5" name="Freeform 32"/>
            <p:cNvSpPr>
              <a:spLocks noChangeArrowheads="1"/>
            </p:cNvSpPr>
            <p:nvPr/>
          </p:nvSpPr>
          <p:spPr bwMode="auto">
            <a:xfrm>
              <a:off x="6578600" y="2909888"/>
              <a:ext cx="714375" cy="565150"/>
            </a:xfrm>
            <a:custGeom>
              <a:avLst/>
              <a:gdLst>
                <a:gd name="T0" fmla="*/ 8 w 1984"/>
                <a:gd name="T1" fmla="*/ 1480 h 1568"/>
                <a:gd name="T2" fmla="*/ 57 w 1984"/>
                <a:gd name="T3" fmla="*/ 1543 h 1568"/>
                <a:gd name="T4" fmla="*/ 677 w 1984"/>
                <a:gd name="T5" fmla="*/ 1548 h 1568"/>
                <a:gd name="T6" fmla="*/ 1450 w 1984"/>
                <a:gd name="T7" fmla="*/ 1556 h 1568"/>
                <a:gd name="T8" fmla="*/ 1745 w 1984"/>
                <a:gd name="T9" fmla="*/ 1371 h 1568"/>
                <a:gd name="T10" fmla="*/ 1838 w 1984"/>
                <a:gd name="T11" fmla="*/ 1264 h 1568"/>
                <a:gd name="T12" fmla="*/ 1964 w 1984"/>
                <a:gd name="T13" fmla="*/ 1136 h 1568"/>
                <a:gd name="T14" fmla="*/ 1920 w 1984"/>
                <a:gd name="T15" fmla="*/ 1054 h 1568"/>
                <a:gd name="T16" fmla="*/ 1852 w 1984"/>
                <a:gd name="T17" fmla="*/ 920 h 1568"/>
                <a:gd name="T18" fmla="*/ 1811 w 1984"/>
                <a:gd name="T19" fmla="*/ 478 h 1568"/>
                <a:gd name="T20" fmla="*/ 1524 w 1984"/>
                <a:gd name="T21" fmla="*/ 229 h 1568"/>
                <a:gd name="T22" fmla="*/ 1448 w 1984"/>
                <a:gd name="T23" fmla="*/ 188 h 1568"/>
                <a:gd name="T24" fmla="*/ 1169 w 1984"/>
                <a:gd name="T25" fmla="*/ 5 h 1568"/>
                <a:gd name="T26" fmla="*/ 1136 w 1984"/>
                <a:gd name="T27" fmla="*/ 2 h 1568"/>
                <a:gd name="T28" fmla="*/ 716 w 1984"/>
                <a:gd name="T29" fmla="*/ 131 h 1568"/>
                <a:gd name="T30" fmla="*/ 680 w 1984"/>
                <a:gd name="T31" fmla="*/ 210 h 1568"/>
                <a:gd name="T32" fmla="*/ 694 w 1984"/>
                <a:gd name="T33" fmla="*/ 360 h 1568"/>
                <a:gd name="T34" fmla="*/ 442 w 1984"/>
                <a:gd name="T35" fmla="*/ 497 h 1568"/>
                <a:gd name="T36" fmla="*/ 188 w 1984"/>
                <a:gd name="T37" fmla="*/ 412 h 1568"/>
                <a:gd name="T38" fmla="*/ 49 w 1984"/>
                <a:gd name="T39" fmla="*/ 385 h 1568"/>
                <a:gd name="T40" fmla="*/ 14 w 1984"/>
                <a:gd name="T41" fmla="*/ 502 h 1568"/>
                <a:gd name="T42" fmla="*/ 8 w 1984"/>
                <a:gd name="T43" fmla="*/ 972 h 1568"/>
                <a:gd name="T44" fmla="*/ 8 w 1984"/>
                <a:gd name="T45" fmla="*/ 1480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84" h="1568">
                  <a:moveTo>
                    <a:pt x="8" y="1480"/>
                  </a:moveTo>
                  <a:cubicBezTo>
                    <a:pt x="8" y="1515"/>
                    <a:pt x="5" y="1543"/>
                    <a:pt x="57" y="1543"/>
                  </a:cubicBezTo>
                  <a:cubicBezTo>
                    <a:pt x="265" y="1543"/>
                    <a:pt x="470" y="1545"/>
                    <a:pt x="677" y="1548"/>
                  </a:cubicBezTo>
                  <a:cubicBezTo>
                    <a:pt x="934" y="1551"/>
                    <a:pt x="1194" y="1567"/>
                    <a:pt x="1450" y="1556"/>
                  </a:cubicBezTo>
                  <a:cubicBezTo>
                    <a:pt x="1571" y="1551"/>
                    <a:pt x="1696" y="1515"/>
                    <a:pt x="1745" y="1371"/>
                  </a:cubicBezTo>
                  <a:cubicBezTo>
                    <a:pt x="1759" y="1330"/>
                    <a:pt x="1775" y="1264"/>
                    <a:pt x="1838" y="1264"/>
                  </a:cubicBezTo>
                  <a:cubicBezTo>
                    <a:pt x="1926" y="1264"/>
                    <a:pt x="1934" y="1188"/>
                    <a:pt x="1964" y="1136"/>
                  </a:cubicBezTo>
                  <a:cubicBezTo>
                    <a:pt x="1983" y="1103"/>
                    <a:pt x="1956" y="1057"/>
                    <a:pt x="1920" y="1054"/>
                  </a:cubicBezTo>
                  <a:cubicBezTo>
                    <a:pt x="1816" y="1046"/>
                    <a:pt x="1838" y="980"/>
                    <a:pt x="1852" y="920"/>
                  </a:cubicBezTo>
                  <a:cubicBezTo>
                    <a:pt x="1882" y="767"/>
                    <a:pt x="1860" y="614"/>
                    <a:pt x="1811" y="478"/>
                  </a:cubicBezTo>
                  <a:cubicBezTo>
                    <a:pt x="1767" y="357"/>
                    <a:pt x="1680" y="245"/>
                    <a:pt x="1524" y="229"/>
                  </a:cubicBezTo>
                  <a:cubicBezTo>
                    <a:pt x="1497" y="226"/>
                    <a:pt x="1467" y="213"/>
                    <a:pt x="1448" y="188"/>
                  </a:cubicBezTo>
                  <a:cubicBezTo>
                    <a:pt x="1374" y="98"/>
                    <a:pt x="1251" y="82"/>
                    <a:pt x="1169" y="5"/>
                  </a:cubicBezTo>
                  <a:cubicBezTo>
                    <a:pt x="1164" y="0"/>
                    <a:pt x="1147" y="0"/>
                    <a:pt x="1136" y="2"/>
                  </a:cubicBezTo>
                  <a:cubicBezTo>
                    <a:pt x="1000" y="54"/>
                    <a:pt x="844" y="43"/>
                    <a:pt x="716" y="131"/>
                  </a:cubicBezTo>
                  <a:cubicBezTo>
                    <a:pt x="680" y="155"/>
                    <a:pt x="666" y="166"/>
                    <a:pt x="680" y="210"/>
                  </a:cubicBezTo>
                  <a:cubicBezTo>
                    <a:pt x="696" y="259"/>
                    <a:pt x="735" y="327"/>
                    <a:pt x="694" y="360"/>
                  </a:cubicBezTo>
                  <a:cubicBezTo>
                    <a:pt x="620" y="417"/>
                    <a:pt x="549" y="491"/>
                    <a:pt x="442" y="497"/>
                  </a:cubicBezTo>
                  <a:cubicBezTo>
                    <a:pt x="347" y="499"/>
                    <a:pt x="262" y="467"/>
                    <a:pt x="188" y="412"/>
                  </a:cubicBezTo>
                  <a:cubicBezTo>
                    <a:pt x="145" y="379"/>
                    <a:pt x="96" y="368"/>
                    <a:pt x="49" y="385"/>
                  </a:cubicBezTo>
                  <a:cubicBezTo>
                    <a:pt x="0" y="404"/>
                    <a:pt x="14" y="458"/>
                    <a:pt x="14" y="502"/>
                  </a:cubicBezTo>
                  <a:cubicBezTo>
                    <a:pt x="8" y="658"/>
                    <a:pt x="8" y="814"/>
                    <a:pt x="8" y="972"/>
                  </a:cubicBezTo>
                  <a:cubicBezTo>
                    <a:pt x="11" y="1141"/>
                    <a:pt x="11" y="1311"/>
                    <a:pt x="8" y="148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 name="Freeform 33"/>
            <p:cNvSpPr>
              <a:spLocks noChangeArrowheads="1"/>
            </p:cNvSpPr>
            <p:nvPr/>
          </p:nvSpPr>
          <p:spPr bwMode="auto">
            <a:xfrm>
              <a:off x="7966075" y="1001713"/>
              <a:ext cx="790575" cy="779462"/>
            </a:xfrm>
            <a:custGeom>
              <a:avLst/>
              <a:gdLst>
                <a:gd name="T0" fmla="*/ 1229 w 2195"/>
                <a:gd name="T1" fmla="*/ 500 h 2164"/>
                <a:gd name="T2" fmla="*/ 1027 w 2195"/>
                <a:gd name="T3" fmla="*/ 342 h 2164"/>
                <a:gd name="T4" fmla="*/ 803 w 2195"/>
                <a:gd name="T5" fmla="*/ 41 h 2164"/>
                <a:gd name="T6" fmla="*/ 743 w 2195"/>
                <a:gd name="T7" fmla="*/ 33 h 2164"/>
                <a:gd name="T8" fmla="*/ 530 w 2195"/>
                <a:gd name="T9" fmla="*/ 213 h 2164"/>
                <a:gd name="T10" fmla="*/ 481 w 2195"/>
                <a:gd name="T11" fmla="*/ 268 h 2164"/>
                <a:gd name="T12" fmla="*/ 369 w 2195"/>
                <a:gd name="T13" fmla="*/ 375 h 2164"/>
                <a:gd name="T14" fmla="*/ 202 w 2195"/>
                <a:gd name="T15" fmla="*/ 410 h 2164"/>
                <a:gd name="T16" fmla="*/ 137 w 2195"/>
                <a:gd name="T17" fmla="*/ 454 h 2164"/>
                <a:gd name="T18" fmla="*/ 27 w 2195"/>
                <a:gd name="T19" fmla="*/ 740 h 2164"/>
                <a:gd name="T20" fmla="*/ 3 w 2195"/>
                <a:gd name="T21" fmla="*/ 792 h 2164"/>
                <a:gd name="T22" fmla="*/ 33 w 2195"/>
                <a:gd name="T23" fmla="*/ 1003 h 2164"/>
                <a:gd name="T24" fmla="*/ 49 w 2195"/>
                <a:gd name="T25" fmla="*/ 1019 h 2164"/>
                <a:gd name="T26" fmla="*/ 238 w 2195"/>
                <a:gd name="T27" fmla="*/ 1218 h 2164"/>
                <a:gd name="T28" fmla="*/ 331 w 2195"/>
                <a:gd name="T29" fmla="*/ 1273 h 2164"/>
                <a:gd name="T30" fmla="*/ 443 w 2195"/>
                <a:gd name="T31" fmla="*/ 1352 h 2164"/>
                <a:gd name="T32" fmla="*/ 527 w 2195"/>
                <a:gd name="T33" fmla="*/ 1516 h 2164"/>
                <a:gd name="T34" fmla="*/ 907 w 2195"/>
                <a:gd name="T35" fmla="*/ 2111 h 2164"/>
                <a:gd name="T36" fmla="*/ 915 w 2195"/>
                <a:gd name="T37" fmla="*/ 2128 h 2164"/>
                <a:gd name="T38" fmla="*/ 967 w 2195"/>
                <a:gd name="T39" fmla="*/ 2139 h 2164"/>
                <a:gd name="T40" fmla="*/ 1188 w 2195"/>
                <a:gd name="T41" fmla="*/ 1975 h 2164"/>
                <a:gd name="T42" fmla="*/ 1210 w 2195"/>
                <a:gd name="T43" fmla="*/ 1964 h 2164"/>
                <a:gd name="T44" fmla="*/ 1448 w 2195"/>
                <a:gd name="T45" fmla="*/ 1888 h 2164"/>
                <a:gd name="T46" fmla="*/ 1489 w 2195"/>
                <a:gd name="T47" fmla="*/ 1871 h 2164"/>
                <a:gd name="T48" fmla="*/ 1811 w 2195"/>
                <a:gd name="T49" fmla="*/ 1800 h 2164"/>
                <a:gd name="T50" fmla="*/ 1852 w 2195"/>
                <a:gd name="T51" fmla="*/ 1786 h 2164"/>
                <a:gd name="T52" fmla="*/ 2158 w 2195"/>
                <a:gd name="T53" fmla="*/ 1519 h 2164"/>
                <a:gd name="T54" fmla="*/ 2174 w 2195"/>
                <a:gd name="T55" fmla="*/ 1470 h 2164"/>
                <a:gd name="T56" fmla="*/ 1983 w 2195"/>
                <a:gd name="T57" fmla="*/ 1289 h 2164"/>
                <a:gd name="T58" fmla="*/ 1784 w 2195"/>
                <a:gd name="T59" fmla="*/ 1082 h 2164"/>
                <a:gd name="T60" fmla="*/ 1781 w 2195"/>
                <a:gd name="T61" fmla="*/ 1057 h 2164"/>
                <a:gd name="T62" fmla="*/ 1707 w 2195"/>
                <a:gd name="T63" fmla="*/ 833 h 2164"/>
                <a:gd name="T64" fmla="*/ 1396 w 2195"/>
                <a:gd name="T65" fmla="*/ 697 h 2164"/>
                <a:gd name="T66" fmla="*/ 1281 w 2195"/>
                <a:gd name="T67" fmla="*/ 593 h 2164"/>
                <a:gd name="T68" fmla="*/ 1229 w 2195"/>
                <a:gd name="T69" fmla="*/ 500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95" h="2164">
                  <a:moveTo>
                    <a:pt x="1229" y="500"/>
                  </a:moveTo>
                  <a:cubicBezTo>
                    <a:pt x="1120" y="497"/>
                    <a:pt x="1079" y="413"/>
                    <a:pt x="1027" y="342"/>
                  </a:cubicBezTo>
                  <a:cubicBezTo>
                    <a:pt x="953" y="241"/>
                    <a:pt x="880" y="142"/>
                    <a:pt x="803" y="41"/>
                  </a:cubicBezTo>
                  <a:cubicBezTo>
                    <a:pt x="770" y="0"/>
                    <a:pt x="762" y="0"/>
                    <a:pt x="743" y="33"/>
                  </a:cubicBezTo>
                  <a:cubicBezTo>
                    <a:pt x="694" y="121"/>
                    <a:pt x="653" y="208"/>
                    <a:pt x="530" y="213"/>
                  </a:cubicBezTo>
                  <a:cubicBezTo>
                    <a:pt x="514" y="213"/>
                    <a:pt x="481" y="249"/>
                    <a:pt x="481" y="268"/>
                  </a:cubicBezTo>
                  <a:cubicBezTo>
                    <a:pt x="481" y="347"/>
                    <a:pt x="424" y="377"/>
                    <a:pt x="369" y="375"/>
                  </a:cubicBezTo>
                  <a:cubicBezTo>
                    <a:pt x="306" y="372"/>
                    <a:pt x="260" y="435"/>
                    <a:pt x="202" y="410"/>
                  </a:cubicBezTo>
                  <a:cubicBezTo>
                    <a:pt x="148" y="388"/>
                    <a:pt x="139" y="410"/>
                    <a:pt x="137" y="454"/>
                  </a:cubicBezTo>
                  <a:cubicBezTo>
                    <a:pt x="131" y="560"/>
                    <a:pt x="98" y="656"/>
                    <a:pt x="27" y="740"/>
                  </a:cubicBezTo>
                  <a:cubicBezTo>
                    <a:pt x="17" y="754"/>
                    <a:pt x="0" y="765"/>
                    <a:pt x="3" y="792"/>
                  </a:cubicBezTo>
                  <a:cubicBezTo>
                    <a:pt x="11" y="863"/>
                    <a:pt x="74" y="926"/>
                    <a:pt x="33" y="1003"/>
                  </a:cubicBezTo>
                  <a:cubicBezTo>
                    <a:pt x="33" y="1005"/>
                    <a:pt x="44" y="1016"/>
                    <a:pt x="49" y="1019"/>
                  </a:cubicBezTo>
                  <a:cubicBezTo>
                    <a:pt x="148" y="1052"/>
                    <a:pt x="189" y="1139"/>
                    <a:pt x="238" y="1218"/>
                  </a:cubicBezTo>
                  <a:cubicBezTo>
                    <a:pt x="257" y="1251"/>
                    <a:pt x="268" y="1287"/>
                    <a:pt x="331" y="1273"/>
                  </a:cubicBezTo>
                  <a:cubicBezTo>
                    <a:pt x="377" y="1262"/>
                    <a:pt x="424" y="1298"/>
                    <a:pt x="443" y="1352"/>
                  </a:cubicBezTo>
                  <a:cubicBezTo>
                    <a:pt x="462" y="1410"/>
                    <a:pt x="478" y="1472"/>
                    <a:pt x="527" y="1516"/>
                  </a:cubicBezTo>
                  <a:cubicBezTo>
                    <a:pt x="705" y="1683"/>
                    <a:pt x="844" y="1871"/>
                    <a:pt x="907" y="2111"/>
                  </a:cubicBezTo>
                  <a:lnTo>
                    <a:pt x="915" y="2128"/>
                  </a:lnTo>
                  <a:cubicBezTo>
                    <a:pt x="926" y="2163"/>
                    <a:pt x="945" y="2161"/>
                    <a:pt x="967" y="2139"/>
                  </a:cubicBezTo>
                  <a:cubicBezTo>
                    <a:pt x="1030" y="2071"/>
                    <a:pt x="1150" y="2081"/>
                    <a:pt x="1188" y="1975"/>
                  </a:cubicBezTo>
                  <a:cubicBezTo>
                    <a:pt x="1191" y="1969"/>
                    <a:pt x="1205" y="1961"/>
                    <a:pt x="1210" y="1964"/>
                  </a:cubicBezTo>
                  <a:cubicBezTo>
                    <a:pt x="1317" y="2021"/>
                    <a:pt x="1377" y="1934"/>
                    <a:pt x="1448" y="1888"/>
                  </a:cubicBezTo>
                  <a:cubicBezTo>
                    <a:pt x="1459" y="1879"/>
                    <a:pt x="1475" y="1877"/>
                    <a:pt x="1489" y="1871"/>
                  </a:cubicBezTo>
                  <a:cubicBezTo>
                    <a:pt x="1595" y="1838"/>
                    <a:pt x="1694" y="1778"/>
                    <a:pt x="1811" y="1800"/>
                  </a:cubicBezTo>
                  <a:cubicBezTo>
                    <a:pt x="1822" y="1803"/>
                    <a:pt x="1841" y="1795"/>
                    <a:pt x="1852" y="1786"/>
                  </a:cubicBezTo>
                  <a:cubicBezTo>
                    <a:pt x="1961" y="1705"/>
                    <a:pt x="2071" y="1625"/>
                    <a:pt x="2158" y="1519"/>
                  </a:cubicBezTo>
                  <a:cubicBezTo>
                    <a:pt x="2169" y="1505"/>
                    <a:pt x="2194" y="1497"/>
                    <a:pt x="2174" y="1470"/>
                  </a:cubicBezTo>
                  <a:cubicBezTo>
                    <a:pt x="2123" y="1396"/>
                    <a:pt x="2084" y="1319"/>
                    <a:pt x="1983" y="1289"/>
                  </a:cubicBezTo>
                  <a:cubicBezTo>
                    <a:pt x="1882" y="1262"/>
                    <a:pt x="1871" y="1131"/>
                    <a:pt x="1784" y="1082"/>
                  </a:cubicBezTo>
                  <a:cubicBezTo>
                    <a:pt x="1778" y="1079"/>
                    <a:pt x="1778" y="1063"/>
                    <a:pt x="1781" y="1057"/>
                  </a:cubicBezTo>
                  <a:cubicBezTo>
                    <a:pt x="1822" y="962"/>
                    <a:pt x="1751" y="902"/>
                    <a:pt x="1707" y="833"/>
                  </a:cubicBezTo>
                  <a:cubicBezTo>
                    <a:pt x="1666" y="768"/>
                    <a:pt x="1475" y="683"/>
                    <a:pt x="1396" y="697"/>
                  </a:cubicBezTo>
                  <a:cubicBezTo>
                    <a:pt x="1306" y="719"/>
                    <a:pt x="1276" y="691"/>
                    <a:pt x="1281" y="593"/>
                  </a:cubicBezTo>
                  <a:cubicBezTo>
                    <a:pt x="1276" y="560"/>
                    <a:pt x="1300" y="503"/>
                    <a:pt x="1229" y="500"/>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7" name="Freeform 34"/>
            <p:cNvSpPr>
              <a:spLocks noChangeArrowheads="1"/>
            </p:cNvSpPr>
            <p:nvPr/>
          </p:nvSpPr>
          <p:spPr bwMode="auto">
            <a:xfrm>
              <a:off x="8915400" y="1320800"/>
              <a:ext cx="854075" cy="654050"/>
            </a:xfrm>
            <a:custGeom>
              <a:avLst/>
              <a:gdLst>
                <a:gd name="T0" fmla="*/ 407 w 2374"/>
                <a:gd name="T1" fmla="*/ 1669 h 1819"/>
                <a:gd name="T2" fmla="*/ 461 w 2374"/>
                <a:gd name="T3" fmla="*/ 1579 h 1819"/>
                <a:gd name="T4" fmla="*/ 735 w 2374"/>
                <a:gd name="T5" fmla="*/ 1573 h 1819"/>
                <a:gd name="T6" fmla="*/ 874 w 2374"/>
                <a:gd name="T7" fmla="*/ 1486 h 1819"/>
                <a:gd name="T8" fmla="*/ 942 w 2374"/>
                <a:gd name="T9" fmla="*/ 1426 h 1819"/>
                <a:gd name="T10" fmla="*/ 1147 w 2374"/>
                <a:gd name="T11" fmla="*/ 1453 h 1819"/>
                <a:gd name="T12" fmla="*/ 1172 w 2374"/>
                <a:gd name="T13" fmla="*/ 1447 h 1819"/>
                <a:gd name="T14" fmla="*/ 1346 w 2374"/>
                <a:gd name="T15" fmla="*/ 1477 h 1819"/>
                <a:gd name="T16" fmla="*/ 1472 w 2374"/>
                <a:gd name="T17" fmla="*/ 1557 h 1819"/>
                <a:gd name="T18" fmla="*/ 1647 w 2374"/>
                <a:gd name="T19" fmla="*/ 1559 h 1819"/>
                <a:gd name="T20" fmla="*/ 1945 w 2374"/>
                <a:gd name="T21" fmla="*/ 1251 h 1819"/>
                <a:gd name="T22" fmla="*/ 2027 w 2374"/>
                <a:gd name="T23" fmla="*/ 1202 h 1819"/>
                <a:gd name="T24" fmla="*/ 2313 w 2374"/>
                <a:gd name="T25" fmla="*/ 1019 h 1819"/>
                <a:gd name="T26" fmla="*/ 2354 w 2374"/>
                <a:gd name="T27" fmla="*/ 888 h 1819"/>
                <a:gd name="T28" fmla="*/ 2289 w 2374"/>
                <a:gd name="T29" fmla="*/ 636 h 1819"/>
                <a:gd name="T30" fmla="*/ 2259 w 2374"/>
                <a:gd name="T31" fmla="*/ 598 h 1819"/>
                <a:gd name="T32" fmla="*/ 2177 w 2374"/>
                <a:gd name="T33" fmla="*/ 317 h 1819"/>
                <a:gd name="T34" fmla="*/ 2144 w 2374"/>
                <a:gd name="T35" fmla="*/ 232 h 1819"/>
                <a:gd name="T36" fmla="*/ 2073 w 2374"/>
                <a:gd name="T37" fmla="*/ 126 h 1819"/>
                <a:gd name="T38" fmla="*/ 1997 w 2374"/>
                <a:gd name="T39" fmla="*/ 66 h 1819"/>
                <a:gd name="T40" fmla="*/ 1499 w 2374"/>
                <a:gd name="T41" fmla="*/ 66 h 1819"/>
                <a:gd name="T42" fmla="*/ 1456 w 2374"/>
                <a:gd name="T43" fmla="*/ 68 h 1819"/>
                <a:gd name="T44" fmla="*/ 1273 w 2374"/>
                <a:gd name="T45" fmla="*/ 33 h 1819"/>
                <a:gd name="T46" fmla="*/ 1183 w 2374"/>
                <a:gd name="T47" fmla="*/ 41 h 1819"/>
                <a:gd name="T48" fmla="*/ 770 w 2374"/>
                <a:gd name="T49" fmla="*/ 472 h 1819"/>
                <a:gd name="T50" fmla="*/ 770 w 2374"/>
                <a:gd name="T51" fmla="*/ 595 h 1819"/>
                <a:gd name="T52" fmla="*/ 770 w 2374"/>
                <a:gd name="T53" fmla="*/ 776 h 1819"/>
                <a:gd name="T54" fmla="*/ 565 w 2374"/>
                <a:gd name="T55" fmla="*/ 920 h 1819"/>
                <a:gd name="T56" fmla="*/ 426 w 2374"/>
                <a:gd name="T57" fmla="*/ 991 h 1819"/>
                <a:gd name="T58" fmla="*/ 265 w 2374"/>
                <a:gd name="T59" fmla="*/ 1010 h 1819"/>
                <a:gd name="T60" fmla="*/ 202 w 2374"/>
                <a:gd name="T61" fmla="*/ 1155 h 1819"/>
                <a:gd name="T62" fmla="*/ 177 w 2374"/>
                <a:gd name="T63" fmla="*/ 1188 h 1819"/>
                <a:gd name="T64" fmla="*/ 38 w 2374"/>
                <a:gd name="T65" fmla="*/ 1325 h 1819"/>
                <a:gd name="T66" fmla="*/ 35 w 2374"/>
                <a:gd name="T67" fmla="*/ 1401 h 1819"/>
                <a:gd name="T68" fmla="*/ 423 w 2374"/>
                <a:gd name="T69" fmla="*/ 1818 h 1819"/>
                <a:gd name="T70" fmla="*/ 407 w 2374"/>
                <a:gd name="T71" fmla="*/ 1669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74" h="1819">
                  <a:moveTo>
                    <a:pt x="407" y="1669"/>
                  </a:moveTo>
                  <a:cubicBezTo>
                    <a:pt x="377" y="1625"/>
                    <a:pt x="410" y="1568"/>
                    <a:pt x="461" y="1579"/>
                  </a:cubicBezTo>
                  <a:cubicBezTo>
                    <a:pt x="557" y="1595"/>
                    <a:pt x="644" y="1579"/>
                    <a:pt x="735" y="1573"/>
                  </a:cubicBezTo>
                  <a:cubicBezTo>
                    <a:pt x="817" y="1570"/>
                    <a:pt x="855" y="1565"/>
                    <a:pt x="874" y="1486"/>
                  </a:cubicBezTo>
                  <a:cubicBezTo>
                    <a:pt x="882" y="1450"/>
                    <a:pt x="907" y="1428"/>
                    <a:pt x="942" y="1426"/>
                  </a:cubicBezTo>
                  <a:cubicBezTo>
                    <a:pt x="1010" y="1423"/>
                    <a:pt x="1090" y="1360"/>
                    <a:pt x="1147" y="1453"/>
                  </a:cubicBezTo>
                  <a:cubicBezTo>
                    <a:pt x="1150" y="1456"/>
                    <a:pt x="1163" y="1453"/>
                    <a:pt x="1172" y="1447"/>
                  </a:cubicBezTo>
                  <a:cubicBezTo>
                    <a:pt x="1240" y="1409"/>
                    <a:pt x="1292" y="1437"/>
                    <a:pt x="1346" y="1477"/>
                  </a:cubicBezTo>
                  <a:cubicBezTo>
                    <a:pt x="1387" y="1508"/>
                    <a:pt x="1428" y="1538"/>
                    <a:pt x="1472" y="1557"/>
                  </a:cubicBezTo>
                  <a:cubicBezTo>
                    <a:pt x="1529" y="1581"/>
                    <a:pt x="1603" y="1622"/>
                    <a:pt x="1647" y="1559"/>
                  </a:cubicBezTo>
                  <a:cubicBezTo>
                    <a:pt x="1732" y="1439"/>
                    <a:pt x="1860" y="1368"/>
                    <a:pt x="1945" y="1251"/>
                  </a:cubicBezTo>
                  <a:cubicBezTo>
                    <a:pt x="1961" y="1226"/>
                    <a:pt x="1997" y="1207"/>
                    <a:pt x="2027" y="1202"/>
                  </a:cubicBezTo>
                  <a:cubicBezTo>
                    <a:pt x="2149" y="1183"/>
                    <a:pt x="2218" y="1081"/>
                    <a:pt x="2313" y="1019"/>
                  </a:cubicBezTo>
                  <a:cubicBezTo>
                    <a:pt x="2354" y="991"/>
                    <a:pt x="2373" y="948"/>
                    <a:pt x="2354" y="888"/>
                  </a:cubicBezTo>
                  <a:cubicBezTo>
                    <a:pt x="2327" y="806"/>
                    <a:pt x="2275" y="729"/>
                    <a:pt x="2289" y="636"/>
                  </a:cubicBezTo>
                  <a:cubicBezTo>
                    <a:pt x="2292" y="617"/>
                    <a:pt x="2275" y="609"/>
                    <a:pt x="2259" y="598"/>
                  </a:cubicBezTo>
                  <a:cubicBezTo>
                    <a:pt x="2177" y="538"/>
                    <a:pt x="2141" y="415"/>
                    <a:pt x="2177" y="317"/>
                  </a:cubicBezTo>
                  <a:cubicBezTo>
                    <a:pt x="2190" y="279"/>
                    <a:pt x="2169" y="257"/>
                    <a:pt x="2144" y="232"/>
                  </a:cubicBezTo>
                  <a:cubicBezTo>
                    <a:pt x="2114" y="199"/>
                    <a:pt x="2070" y="177"/>
                    <a:pt x="2073" y="126"/>
                  </a:cubicBezTo>
                  <a:cubicBezTo>
                    <a:pt x="2076" y="71"/>
                    <a:pt x="2040" y="66"/>
                    <a:pt x="1997" y="66"/>
                  </a:cubicBezTo>
                  <a:lnTo>
                    <a:pt x="1499" y="66"/>
                  </a:lnTo>
                  <a:cubicBezTo>
                    <a:pt x="1486" y="66"/>
                    <a:pt x="1464" y="60"/>
                    <a:pt x="1456" y="68"/>
                  </a:cubicBezTo>
                  <a:cubicBezTo>
                    <a:pt x="1379" y="139"/>
                    <a:pt x="1322" y="74"/>
                    <a:pt x="1273" y="33"/>
                  </a:cubicBezTo>
                  <a:cubicBezTo>
                    <a:pt x="1232" y="0"/>
                    <a:pt x="1213" y="5"/>
                    <a:pt x="1183" y="41"/>
                  </a:cubicBezTo>
                  <a:cubicBezTo>
                    <a:pt x="1046" y="186"/>
                    <a:pt x="912" y="333"/>
                    <a:pt x="770" y="472"/>
                  </a:cubicBezTo>
                  <a:cubicBezTo>
                    <a:pt x="718" y="522"/>
                    <a:pt x="718" y="546"/>
                    <a:pt x="770" y="595"/>
                  </a:cubicBezTo>
                  <a:cubicBezTo>
                    <a:pt x="852" y="675"/>
                    <a:pt x="847" y="691"/>
                    <a:pt x="770" y="776"/>
                  </a:cubicBezTo>
                  <a:cubicBezTo>
                    <a:pt x="713" y="838"/>
                    <a:pt x="636" y="877"/>
                    <a:pt x="565" y="920"/>
                  </a:cubicBezTo>
                  <a:cubicBezTo>
                    <a:pt x="521" y="948"/>
                    <a:pt x="481" y="986"/>
                    <a:pt x="426" y="991"/>
                  </a:cubicBezTo>
                  <a:cubicBezTo>
                    <a:pt x="374" y="997"/>
                    <a:pt x="325" y="948"/>
                    <a:pt x="265" y="1010"/>
                  </a:cubicBezTo>
                  <a:cubicBezTo>
                    <a:pt x="218" y="1057"/>
                    <a:pt x="199" y="1095"/>
                    <a:pt x="202" y="1155"/>
                  </a:cubicBezTo>
                  <a:cubicBezTo>
                    <a:pt x="202" y="1166"/>
                    <a:pt x="188" y="1185"/>
                    <a:pt x="177" y="1188"/>
                  </a:cubicBezTo>
                  <a:cubicBezTo>
                    <a:pt x="112" y="1215"/>
                    <a:pt x="93" y="1286"/>
                    <a:pt x="38" y="1325"/>
                  </a:cubicBezTo>
                  <a:cubicBezTo>
                    <a:pt x="0" y="1352"/>
                    <a:pt x="11" y="1374"/>
                    <a:pt x="35" y="1401"/>
                  </a:cubicBezTo>
                  <a:cubicBezTo>
                    <a:pt x="161" y="1535"/>
                    <a:pt x="284" y="1666"/>
                    <a:pt x="423" y="1818"/>
                  </a:cubicBezTo>
                  <a:cubicBezTo>
                    <a:pt x="412" y="1755"/>
                    <a:pt x="440" y="1715"/>
                    <a:pt x="407" y="166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 name="Freeform 35"/>
            <p:cNvSpPr>
              <a:spLocks noChangeArrowheads="1"/>
            </p:cNvSpPr>
            <p:nvPr/>
          </p:nvSpPr>
          <p:spPr bwMode="auto">
            <a:xfrm>
              <a:off x="8747125" y="582613"/>
              <a:ext cx="641350" cy="708025"/>
            </a:xfrm>
            <a:custGeom>
              <a:avLst/>
              <a:gdLst>
                <a:gd name="T0" fmla="*/ 1513 w 1782"/>
                <a:gd name="T1" fmla="*/ 1368 h 1965"/>
                <a:gd name="T2" fmla="*/ 1584 w 1782"/>
                <a:gd name="T3" fmla="*/ 951 h 1965"/>
                <a:gd name="T4" fmla="*/ 1710 w 1782"/>
                <a:gd name="T5" fmla="*/ 882 h 1965"/>
                <a:gd name="T6" fmla="*/ 1781 w 1782"/>
                <a:gd name="T7" fmla="*/ 885 h 1965"/>
                <a:gd name="T8" fmla="*/ 1650 w 1782"/>
                <a:gd name="T9" fmla="*/ 606 h 1965"/>
                <a:gd name="T10" fmla="*/ 1445 w 1782"/>
                <a:gd name="T11" fmla="*/ 55 h 1965"/>
                <a:gd name="T12" fmla="*/ 1374 w 1782"/>
                <a:gd name="T13" fmla="*/ 17 h 1965"/>
                <a:gd name="T14" fmla="*/ 680 w 1782"/>
                <a:gd name="T15" fmla="*/ 19 h 1965"/>
                <a:gd name="T16" fmla="*/ 475 w 1782"/>
                <a:gd name="T17" fmla="*/ 25 h 1965"/>
                <a:gd name="T18" fmla="*/ 445 w 1782"/>
                <a:gd name="T19" fmla="*/ 68 h 1965"/>
                <a:gd name="T20" fmla="*/ 327 w 1782"/>
                <a:gd name="T21" fmla="*/ 459 h 1965"/>
                <a:gd name="T22" fmla="*/ 196 w 1782"/>
                <a:gd name="T23" fmla="*/ 464 h 1965"/>
                <a:gd name="T24" fmla="*/ 144 w 1782"/>
                <a:gd name="T25" fmla="*/ 484 h 1965"/>
                <a:gd name="T26" fmla="*/ 106 w 1782"/>
                <a:gd name="T27" fmla="*/ 686 h 1965"/>
                <a:gd name="T28" fmla="*/ 123 w 1782"/>
                <a:gd name="T29" fmla="*/ 847 h 1965"/>
                <a:gd name="T30" fmla="*/ 221 w 1782"/>
                <a:gd name="T31" fmla="*/ 972 h 1965"/>
                <a:gd name="T32" fmla="*/ 221 w 1782"/>
                <a:gd name="T33" fmla="*/ 1071 h 1965"/>
                <a:gd name="T34" fmla="*/ 169 w 1782"/>
                <a:gd name="T35" fmla="*/ 1213 h 1965"/>
                <a:gd name="T36" fmla="*/ 180 w 1782"/>
                <a:gd name="T37" fmla="*/ 1478 h 1965"/>
                <a:gd name="T38" fmla="*/ 82 w 1782"/>
                <a:gd name="T39" fmla="*/ 1617 h 1965"/>
                <a:gd name="T40" fmla="*/ 5 w 1782"/>
                <a:gd name="T41" fmla="*/ 1702 h 1965"/>
                <a:gd name="T42" fmla="*/ 194 w 1782"/>
                <a:gd name="T43" fmla="*/ 1811 h 1965"/>
                <a:gd name="T44" fmla="*/ 338 w 1782"/>
                <a:gd name="T45" fmla="*/ 1838 h 1965"/>
                <a:gd name="T46" fmla="*/ 502 w 1782"/>
                <a:gd name="T47" fmla="*/ 1964 h 1965"/>
                <a:gd name="T48" fmla="*/ 502 w 1782"/>
                <a:gd name="T49" fmla="*/ 1713 h 1965"/>
                <a:gd name="T50" fmla="*/ 571 w 1782"/>
                <a:gd name="T51" fmla="*/ 1663 h 1965"/>
                <a:gd name="T52" fmla="*/ 920 w 1782"/>
                <a:gd name="T53" fmla="*/ 1702 h 1965"/>
                <a:gd name="T54" fmla="*/ 1133 w 1782"/>
                <a:gd name="T55" fmla="*/ 1636 h 1965"/>
                <a:gd name="T56" fmla="*/ 1144 w 1782"/>
                <a:gd name="T57" fmla="*/ 1622 h 1965"/>
                <a:gd name="T58" fmla="*/ 1262 w 1782"/>
                <a:gd name="T59" fmla="*/ 1420 h 1965"/>
                <a:gd name="T60" fmla="*/ 1319 w 1782"/>
                <a:gd name="T61" fmla="*/ 1363 h 1965"/>
                <a:gd name="T62" fmla="*/ 1393 w 1782"/>
                <a:gd name="T63" fmla="*/ 1401 h 1965"/>
                <a:gd name="T64" fmla="*/ 1415 w 1782"/>
                <a:gd name="T65" fmla="*/ 1480 h 1965"/>
                <a:gd name="T66" fmla="*/ 1513 w 1782"/>
                <a:gd name="T67" fmla="*/ 1368 h 1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82" h="1965">
                  <a:moveTo>
                    <a:pt x="1513" y="1368"/>
                  </a:moveTo>
                  <a:cubicBezTo>
                    <a:pt x="1529" y="1229"/>
                    <a:pt x="1559" y="1090"/>
                    <a:pt x="1584" y="951"/>
                  </a:cubicBezTo>
                  <a:cubicBezTo>
                    <a:pt x="1598" y="866"/>
                    <a:pt x="1633" y="847"/>
                    <a:pt x="1710" y="882"/>
                  </a:cubicBezTo>
                  <a:cubicBezTo>
                    <a:pt x="1731" y="893"/>
                    <a:pt x="1751" y="907"/>
                    <a:pt x="1781" y="885"/>
                  </a:cubicBezTo>
                  <a:cubicBezTo>
                    <a:pt x="1723" y="798"/>
                    <a:pt x="1685" y="702"/>
                    <a:pt x="1650" y="606"/>
                  </a:cubicBezTo>
                  <a:cubicBezTo>
                    <a:pt x="1581" y="424"/>
                    <a:pt x="1477" y="251"/>
                    <a:pt x="1445" y="55"/>
                  </a:cubicBezTo>
                  <a:cubicBezTo>
                    <a:pt x="1436" y="0"/>
                    <a:pt x="1401" y="17"/>
                    <a:pt x="1374" y="17"/>
                  </a:cubicBezTo>
                  <a:cubicBezTo>
                    <a:pt x="1141" y="17"/>
                    <a:pt x="912" y="17"/>
                    <a:pt x="680" y="19"/>
                  </a:cubicBezTo>
                  <a:cubicBezTo>
                    <a:pt x="612" y="19"/>
                    <a:pt x="543" y="19"/>
                    <a:pt x="475" y="25"/>
                  </a:cubicBezTo>
                  <a:cubicBezTo>
                    <a:pt x="450" y="25"/>
                    <a:pt x="412" y="22"/>
                    <a:pt x="445" y="68"/>
                  </a:cubicBezTo>
                  <a:cubicBezTo>
                    <a:pt x="532" y="197"/>
                    <a:pt x="470" y="413"/>
                    <a:pt x="327" y="459"/>
                  </a:cubicBezTo>
                  <a:cubicBezTo>
                    <a:pt x="286" y="473"/>
                    <a:pt x="240" y="462"/>
                    <a:pt x="196" y="464"/>
                  </a:cubicBezTo>
                  <a:cubicBezTo>
                    <a:pt x="177" y="464"/>
                    <a:pt x="144" y="456"/>
                    <a:pt x="144" y="484"/>
                  </a:cubicBezTo>
                  <a:cubicBezTo>
                    <a:pt x="147" y="555"/>
                    <a:pt x="103" y="617"/>
                    <a:pt x="106" y="686"/>
                  </a:cubicBezTo>
                  <a:cubicBezTo>
                    <a:pt x="109" y="738"/>
                    <a:pt x="82" y="798"/>
                    <a:pt x="123" y="847"/>
                  </a:cubicBezTo>
                  <a:cubicBezTo>
                    <a:pt x="155" y="888"/>
                    <a:pt x="185" y="931"/>
                    <a:pt x="221" y="972"/>
                  </a:cubicBezTo>
                  <a:cubicBezTo>
                    <a:pt x="251" y="1008"/>
                    <a:pt x="251" y="1033"/>
                    <a:pt x="221" y="1071"/>
                  </a:cubicBezTo>
                  <a:cubicBezTo>
                    <a:pt x="191" y="1109"/>
                    <a:pt x="166" y="1155"/>
                    <a:pt x="169" y="1213"/>
                  </a:cubicBezTo>
                  <a:cubicBezTo>
                    <a:pt x="175" y="1300"/>
                    <a:pt x="172" y="1390"/>
                    <a:pt x="180" y="1478"/>
                  </a:cubicBezTo>
                  <a:cubicBezTo>
                    <a:pt x="185" y="1554"/>
                    <a:pt x="164" y="1601"/>
                    <a:pt x="82" y="1617"/>
                  </a:cubicBezTo>
                  <a:cubicBezTo>
                    <a:pt x="38" y="1625"/>
                    <a:pt x="0" y="1639"/>
                    <a:pt x="5" y="1702"/>
                  </a:cubicBezTo>
                  <a:cubicBezTo>
                    <a:pt x="16" y="1825"/>
                    <a:pt x="82" y="1871"/>
                    <a:pt x="194" y="1811"/>
                  </a:cubicBezTo>
                  <a:cubicBezTo>
                    <a:pt x="259" y="1775"/>
                    <a:pt x="292" y="1795"/>
                    <a:pt x="338" y="1838"/>
                  </a:cubicBezTo>
                  <a:cubicBezTo>
                    <a:pt x="385" y="1882"/>
                    <a:pt x="418" y="1945"/>
                    <a:pt x="502" y="1964"/>
                  </a:cubicBezTo>
                  <a:cubicBezTo>
                    <a:pt x="453" y="1874"/>
                    <a:pt x="513" y="1797"/>
                    <a:pt x="502" y="1713"/>
                  </a:cubicBezTo>
                  <a:cubicBezTo>
                    <a:pt x="497" y="1677"/>
                    <a:pt x="535" y="1655"/>
                    <a:pt x="571" y="1663"/>
                  </a:cubicBezTo>
                  <a:cubicBezTo>
                    <a:pt x="685" y="1688"/>
                    <a:pt x="803" y="1685"/>
                    <a:pt x="920" y="1702"/>
                  </a:cubicBezTo>
                  <a:cubicBezTo>
                    <a:pt x="983" y="1713"/>
                    <a:pt x="1106" y="1792"/>
                    <a:pt x="1133" y="1636"/>
                  </a:cubicBezTo>
                  <a:cubicBezTo>
                    <a:pt x="1133" y="1631"/>
                    <a:pt x="1141" y="1625"/>
                    <a:pt x="1144" y="1622"/>
                  </a:cubicBezTo>
                  <a:cubicBezTo>
                    <a:pt x="1223" y="1579"/>
                    <a:pt x="1256" y="1508"/>
                    <a:pt x="1262" y="1420"/>
                  </a:cubicBezTo>
                  <a:cubicBezTo>
                    <a:pt x="1264" y="1382"/>
                    <a:pt x="1289" y="1368"/>
                    <a:pt x="1319" y="1363"/>
                  </a:cubicBezTo>
                  <a:cubicBezTo>
                    <a:pt x="1352" y="1358"/>
                    <a:pt x="1379" y="1374"/>
                    <a:pt x="1393" y="1401"/>
                  </a:cubicBezTo>
                  <a:cubicBezTo>
                    <a:pt x="1404" y="1426"/>
                    <a:pt x="1406" y="1453"/>
                    <a:pt x="1415" y="1480"/>
                  </a:cubicBezTo>
                  <a:cubicBezTo>
                    <a:pt x="1467" y="1459"/>
                    <a:pt x="1505" y="1437"/>
                    <a:pt x="1513" y="136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9" name="Freeform 36"/>
            <p:cNvSpPr>
              <a:spLocks noChangeArrowheads="1"/>
            </p:cNvSpPr>
            <p:nvPr/>
          </p:nvSpPr>
          <p:spPr bwMode="auto">
            <a:xfrm>
              <a:off x="10336213" y="527050"/>
              <a:ext cx="938212" cy="612775"/>
            </a:xfrm>
            <a:custGeom>
              <a:avLst/>
              <a:gdLst>
                <a:gd name="T0" fmla="*/ 142 w 2604"/>
                <a:gd name="T1" fmla="*/ 1466 h 1702"/>
                <a:gd name="T2" fmla="*/ 298 w 2604"/>
                <a:gd name="T3" fmla="*/ 1289 h 1702"/>
                <a:gd name="T4" fmla="*/ 431 w 2604"/>
                <a:gd name="T5" fmla="*/ 1220 h 1702"/>
                <a:gd name="T6" fmla="*/ 511 w 2604"/>
                <a:gd name="T7" fmla="*/ 1302 h 1702"/>
                <a:gd name="T8" fmla="*/ 672 w 2604"/>
                <a:gd name="T9" fmla="*/ 1532 h 1702"/>
                <a:gd name="T10" fmla="*/ 740 w 2604"/>
                <a:gd name="T11" fmla="*/ 1630 h 1702"/>
                <a:gd name="T12" fmla="*/ 787 w 2604"/>
                <a:gd name="T13" fmla="*/ 1698 h 1702"/>
                <a:gd name="T14" fmla="*/ 844 w 2604"/>
                <a:gd name="T15" fmla="*/ 1649 h 1702"/>
                <a:gd name="T16" fmla="*/ 950 w 2604"/>
                <a:gd name="T17" fmla="*/ 1551 h 1702"/>
                <a:gd name="T18" fmla="*/ 1153 w 2604"/>
                <a:gd name="T19" fmla="*/ 1395 h 1702"/>
                <a:gd name="T20" fmla="*/ 1204 w 2604"/>
                <a:gd name="T21" fmla="*/ 1338 h 1702"/>
                <a:gd name="T22" fmla="*/ 1420 w 2604"/>
                <a:gd name="T23" fmla="*/ 1245 h 1702"/>
                <a:gd name="T24" fmla="*/ 1464 w 2604"/>
                <a:gd name="T25" fmla="*/ 1204 h 1702"/>
                <a:gd name="T26" fmla="*/ 1743 w 2604"/>
                <a:gd name="T27" fmla="*/ 1056 h 1702"/>
                <a:gd name="T28" fmla="*/ 1917 w 2604"/>
                <a:gd name="T29" fmla="*/ 985 h 1702"/>
                <a:gd name="T30" fmla="*/ 1969 w 2604"/>
                <a:gd name="T31" fmla="*/ 961 h 1702"/>
                <a:gd name="T32" fmla="*/ 2100 w 2604"/>
                <a:gd name="T33" fmla="*/ 912 h 1702"/>
                <a:gd name="T34" fmla="*/ 2182 w 2604"/>
                <a:gd name="T35" fmla="*/ 871 h 1702"/>
                <a:gd name="T36" fmla="*/ 2248 w 2604"/>
                <a:gd name="T37" fmla="*/ 731 h 1702"/>
                <a:gd name="T38" fmla="*/ 2272 w 2604"/>
                <a:gd name="T39" fmla="*/ 581 h 1702"/>
                <a:gd name="T40" fmla="*/ 2516 w 2604"/>
                <a:gd name="T41" fmla="*/ 330 h 1702"/>
                <a:gd name="T42" fmla="*/ 2554 w 2604"/>
                <a:gd name="T43" fmla="*/ 177 h 1702"/>
                <a:gd name="T44" fmla="*/ 2540 w 2604"/>
                <a:gd name="T45" fmla="*/ 62 h 1702"/>
                <a:gd name="T46" fmla="*/ 2477 w 2604"/>
                <a:gd name="T47" fmla="*/ 5 h 1702"/>
                <a:gd name="T48" fmla="*/ 2024 w 2604"/>
                <a:gd name="T49" fmla="*/ 21 h 1702"/>
                <a:gd name="T50" fmla="*/ 1560 w 2604"/>
                <a:gd name="T51" fmla="*/ 125 h 1702"/>
                <a:gd name="T52" fmla="*/ 1371 w 2604"/>
                <a:gd name="T53" fmla="*/ 240 h 1702"/>
                <a:gd name="T54" fmla="*/ 1194 w 2604"/>
                <a:gd name="T55" fmla="*/ 270 h 1702"/>
                <a:gd name="T56" fmla="*/ 1163 w 2604"/>
                <a:gd name="T57" fmla="*/ 284 h 1702"/>
                <a:gd name="T58" fmla="*/ 1065 w 2604"/>
                <a:gd name="T59" fmla="*/ 256 h 1702"/>
                <a:gd name="T60" fmla="*/ 1005 w 2604"/>
                <a:gd name="T61" fmla="*/ 226 h 1702"/>
                <a:gd name="T62" fmla="*/ 628 w 2604"/>
                <a:gd name="T63" fmla="*/ 458 h 1702"/>
                <a:gd name="T64" fmla="*/ 461 w 2604"/>
                <a:gd name="T65" fmla="*/ 647 h 1702"/>
                <a:gd name="T66" fmla="*/ 388 w 2604"/>
                <a:gd name="T67" fmla="*/ 764 h 1702"/>
                <a:gd name="T68" fmla="*/ 330 w 2604"/>
                <a:gd name="T69" fmla="*/ 879 h 1702"/>
                <a:gd name="T70" fmla="*/ 292 w 2604"/>
                <a:gd name="T71" fmla="*/ 934 h 1702"/>
                <a:gd name="T72" fmla="*/ 74 w 2604"/>
                <a:gd name="T73" fmla="*/ 1046 h 1702"/>
                <a:gd name="T74" fmla="*/ 24 w 2604"/>
                <a:gd name="T75" fmla="*/ 1152 h 1702"/>
                <a:gd name="T76" fmla="*/ 52 w 2604"/>
                <a:gd name="T77" fmla="*/ 1395 h 1702"/>
                <a:gd name="T78" fmla="*/ 142 w 2604"/>
                <a:gd name="T79" fmla="*/ 1466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04" h="1702">
                  <a:moveTo>
                    <a:pt x="142" y="1466"/>
                  </a:moveTo>
                  <a:cubicBezTo>
                    <a:pt x="235" y="1442"/>
                    <a:pt x="243" y="1346"/>
                    <a:pt x="298" y="1289"/>
                  </a:cubicBezTo>
                  <a:cubicBezTo>
                    <a:pt x="339" y="1245"/>
                    <a:pt x="380" y="1220"/>
                    <a:pt x="431" y="1220"/>
                  </a:cubicBezTo>
                  <a:cubicBezTo>
                    <a:pt x="472" y="1220"/>
                    <a:pt x="494" y="1250"/>
                    <a:pt x="511" y="1302"/>
                  </a:cubicBezTo>
                  <a:cubicBezTo>
                    <a:pt x="541" y="1387"/>
                    <a:pt x="560" y="1496"/>
                    <a:pt x="672" y="1532"/>
                  </a:cubicBezTo>
                  <a:cubicBezTo>
                    <a:pt x="715" y="1545"/>
                    <a:pt x="735" y="1589"/>
                    <a:pt x="740" y="1630"/>
                  </a:cubicBezTo>
                  <a:cubicBezTo>
                    <a:pt x="746" y="1663"/>
                    <a:pt x="759" y="1693"/>
                    <a:pt x="787" y="1698"/>
                  </a:cubicBezTo>
                  <a:cubicBezTo>
                    <a:pt x="803" y="1701"/>
                    <a:pt x="833" y="1671"/>
                    <a:pt x="844" y="1649"/>
                  </a:cubicBezTo>
                  <a:cubicBezTo>
                    <a:pt x="868" y="1603"/>
                    <a:pt x="904" y="1554"/>
                    <a:pt x="950" y="1551"/>
                  </a:cubicBezTo>
                  <a:cubicBezTo>
                    <a:pt x="1060" y="1545"/>
                    <a:pt x="1109" y="1477"/>
                    <a:pt x="1153" y="1395"/>
                  </a:cubicBezTo>
                  <a:cubicBezTo>
                    <a:pt x="1166" y="1371"/>
                    <a:pt x="1183" y="1351"/>
                    <a:pt x="1204" y="1338"/>
                  </a:cubicBezTo>
                  <a:cubicBezTo>
                    <a:pt x="1270" y="1291"/>
                    <a:pt x="1322" y="1220"/>
                    <a:pt x="1420" y="1245"/>
                  </a:cubicBezTo>
                  <a:cubicBezTo>
                    <a:pt x="1431" y="1248"/>
                    <a:pt x="1448" y="1218"/>
                    <a:pt x="1464" y="1204"/>
                  </a:cubicBezTo>
                  <a:cubicBezTo>
                    <a:pt x="1546" y="1133"/>
                    <a:pt x="1636" y="1067"/>
                    <a:pt x="1743" y="1056"/>
                  </a:cubicBezTo>
                  <a:cubicBezTo>
                    <a:pt x="1811" y="1048"/>
                    <a:pt x="1879" y="1062"/>
                    <a:pt x="1917" y="985"/>
                  </a:cubicBezTo>
                  <a:cubicBezTo>
                    <a:pt x="1928" y="966"/>
                    <a:pt x="1953" y="953"/>
                    <a:pt x="1969" y="961"/>
                  </a:cubicBezTo>
                  <a:cubicBezTo>
                    <a:pt x="2038" y="999"/>
                    <a:pt x="2065" y="947"/>
                    <a:pt x="2100" y="912"/>
                  </a:cubicBezTo>
                  <a:cubicBezTo>
                    <a:pt x="2125" y="887"/>
                    <a:pt x="2147" y="873"/>
                    <a:pt x="2182" y="871"/>
                  </a:cubicBezTo>
                  <a:cubicBezTo>
                    <a:pt x="2270" y="857"/>
                    <a:pt x="2297" y="802"/>
                    <a:pt x="2248" y="731"/>
                  </a:cubicBezTo>
                  <a:cubicBezTo>
                    <a:pt x="2207" y="671"/>
                    <a:pt x="2215" y="630"/>
                    <a:pt x="2272" y="581"/>
                  </a:cubicBezTo>
                  <a:cubicBezTo>
                    <a:pt x="2363" y="508"/>
                    <a:pt x="2502" y="477"/>
                    <a:pt x="2516" y="330"/>
                  </a:cubicBezTo>
                  <a:cubicBezTo>
                    <a:pt x="2603" y="300"/>
                    <a:pt x="2565" y="232"/>
                    <a:pt x="2554" y="177"/>
                  </a:cubicBezTo>
                  <a:cubicBezTo>
                    <a:pt x="2546" y="139"/>
                    <a:pt x="2540" y="101"/>
                    <a:pt x="2540" y="62"/>
                  </a:cubicBezTo>
                  <a:cubicBezTo>
                    <a:pt x="2543" y="13"/>
                    <a:pt x="2521" y="0"/>
                    <a:pt x="2477" y="5"/>
                  </a:cubicBezTo>
                  <a:cubicBezTo>
                    <a:pt x="2327" y="24"/>
                    <a:pt x="2174" y="8"/>
                    <a:pt x="2024" y="21"/>
                  </a:cubicBezTo>
                  <a:cubicBezTo>
                    <a:pt x="1865" y="35"/>
                    <a:pt x="1699" y="16"/>
                    <a:pt x="1560" y="125"/>
                  </a:cubicBezTo>
                  <a:cubicBezTo>
                    <a:pt x="1502" y="169"/>
                    <a:pt x="1437" y="204"/>
                    <a:pt x="1371" y="240"/>
                  </a:cubicBezTo>
                  <a:cubicBezTo>
                    <a:pt x="1316" y="267"/>
                    <a:pt x="1267" y="346"/>
                    <a:pt x="1194" y="270"/>
                  </a:cubicBezTo>
                  <a:cubicBezTo>
                    <a:pt x="1191" y="267"/>
                    <a:pt x="1172" y="275"/>
                    <a:pt x="1163" y="284"/>
                  </a:cubicBezTo>
                  <a:cubicBezTo>
                    <a:pt x="1120" y="316"/>
                    <a:pt x="1084" y="305"/>
                    <a:pt x="1065" y="256"/>
                  </a:cubicBezTo>
                  <a:cubicBezTo>
                    <a:pt x="1054" y="226"/>
                    <a:pt x="1032" y="210"/>
                    <a:pt x="1005" y="226"/>
                  </a:cubicBezTo>
                  <a:cubicBezTo>
                    <a:pt x="879" y="303"/>
                    <a:pt x="732" y="346"/>
                    <a:pt x="628" y="458"/>
                  </a:cubicBezTo>
                  <a:cubicBezTo>
                    <a:pt x="571" y="521"/>
                    <a:pt x="486" y="565"/>
                    <a:pt x="461" y="647"/>
                  </a:cubicBezTo>
                  <a:cubicBezTo>
                    <a:pt x="445" y="699"/>
                    <a:pt x="429" y="737"/>
                    <a:pt x="388" y="764"/>
                  </a:cubicBezTo>
                  <a:cubicBezTo>
                    <a:pt x="344" y="792"/>
                    <a:pt x="298" y="811"/>
                    <a:pt x="330" y="879"/>
                  </a:cubicBezTo>
                  <a:cubicBezTo>
                    <a:pt x="341" y="901"/>
                    <a:pt x="311" y="917"/>
                    <a:pt x="292" y="934"/>
                  </a:cubicBezTo>
                  <a:cubicBezTo>
                    <a:pt x="227" y="985"/>
                    <a:pt x="150" y="1018"/>
                    <a:pt x="74" y="1046"/>
                  </a:cubicBezTo>
                  <a:cubicBezTo>
                    <a:pt x="16" y="1067"/>
                    <a:pt x="0" y="1092"/>
                    <a:pt x="24" y="1152"/>
                  </a:cubicBezTo>
                  <a:cubicBezTo>
                    <a:pt x="57" y="1226"/>
                    <a:pt x="93" y="1308"/>
                    <a:pt x="52" y="1395"/>
                  </a:cubicBezTo>
                  <a:cubicBezTo>
                    <a:pt x="44" y="1455"/>
                    <a:pt x="82" y="1482"/>
                    <a:pt x="142" y="146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0" name="Freeform 37"/>
            <p:cNvSpPr>
              <a:spLocks noChangeArrowheads="1"/>
            </p:cNvSpPr>
            <p:nvPr/>
          </p:nvSpPr>
          <p:spPr bwMode="auto">
            <a:xfrm>
              <a:off x="8196263" y="2944813"/>
              <a:ext cx="668337" cy="511175"/>
            </a:xfrm>
            <a:custGeom>
              <a:avLst/>
              <a:gdLst>
                <a:gd name="T0" fmla="*/ 1669 w 1858"/>
                <a:gd name="T1" fmla="*/ 1379 h 1418"/>
                <a:gd name="T2" fmla="*/ 1770 w 1858"/>
                <a:gd name="T3" fmla="*/ 1286 h 1418"/>
                <a:gd name="T4" fmla="*/ 1847 w 1858"/>
                <a:gd name="T5" fmla="*/ 456 h 1418"/>
                <a:gd name="T6" fmla="*/ 1745 w 1858"/>
                <a:gd name="T7" fmla="*/ 379 h 1418"/>
                <a:gd name="T8" fmla="*/ 1614 w 1858"/>
                <a:gd name="T9" fmla="*/ 316 h 1418"/>
                <a:gd name="T10" fmla="*/ 1513 w 1858"/>
                <a:gd name="T11" fmla="*/ 205 h 1418"/>
                <a:gd name="T12" fmla="*/ 1188 w 1858"/>
                <a:gd name="T13" fmla="*/ 65 h 1418"/>
                <a:gd name="T14" fmla="*/ 1016 w 1858"/>
                <a:gd name="T15" fmla="*/ 87 h 1418"/>
                <a:gd name="T16" fmla="*/ 951 w 1858"/>
                <a:gd name="T17" fmla="*/ 103 h 1418"/>
                <a:gd name="T18" fmla="*/ 484 w 1858"/>
                <a:gd name="T19" fmla="*/ 112 h 1418"/>
                <a:gd name="T20" fmla="*/ 287 w 1858"/>
                <a:gd name="T21" fmla="*/ 355 h 1418"/>
                <a:gd name="T22" fmla="*/ 273 w 1858"/>
                <a:gd name="T23" fmla="*/ 581 h 1418"/>
                <a:gd name="T24" fmla="*/ 131 w 1858"/>
                <a:gd name="T25" fmla="*/ 1018 h 1418"/>
                <a:gd name="T26" fmla="*/ 30 w 1858"/>
                <a:gd name="T27" fmla="*/ 1343 h 1418"/>
                <a:gd name="T28" fmla="*/ 79 w 1858"/>
                <a:gd name="T29" fmla="*/ 1414 h 1418"/>
                <a:gd name="T30" fmla="*/ 978 w 1858"/>
                <a:gd name="T31" fmla="*/ 1393 h 1418"/>
                <a:gd name="T32" fmla="*/ 1669 w 1858"/>
                <a:gd name="T33" fmla="*/ 1379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58" h="1418">
                  <a:moveTo>
                    <a:pt x="1669" y="1379"/>
                  </a:moveTo>
                  <a:cubicBezTo>
                    <a:pt x="1740" y="1379"/>
                    <a:pt x="1765" y="1354"/>
                    <a:pt x="1770" y="1286"/>
                  </a:cubicBezTo>
                  <a:cubicBezTo>
                    <a:pt x="1792" y="1010"/>
                    <a:pt x="1822" y="732"/>
                    <a:pt x="1847" y="456"/>
                  </a:cubicBezTo>
                  <a:cubicBezTo>
                    <a:pt x="1857" y="341"/>
                    <a:pt x="1849" y="336"/>
                    <a:pt x="1745" y="379"/>
                  </a:cubicBezTo>
                  <a:cubicBezTo>
                    <a:pt x="1664" y="412"/>
                    <a:pt x="1642" y="398"/>
                    <a:pt x="1614" y="316"/>
                  </a:cubicBezTo>
                  <a:cubicBezTo>
                    <a:pt x="1598" y="267"/>
                    <a:pt x="1568" y="227"/>
                    <a:pt x="1513" y="205"/>
                  </a:cubicBezTo>
                  <a:cubicBezTo>
                    <a:pt x="1404" y="162"/>
                    <a:pt x="1298" y="112"/>
                    <a:pt x="1188" y="65"/>
                  </a:cubicBezTo>
                  <a:cubicBezTo>
                    <a:pt x="1125" y="38"/>
                    <a:pt x="1065" y="0"/>
                    <a:pt x="1016" y="87"/>
                  </a:cubicBezTo>
                  <a:cubicBezTo>
                    <a:pt x="1008" y="101"/>
                    <a:pt x="972" y="103"/>
                    <a:pt x="951" y="103"/>
                  </a:cubicBezTo>
                  <a:lnTo>
                    <a:pt x="484" y="112"/>
                  </a:lnTo>
                  <a:cubicBezTo>
                    <a:pt x="358" y="114"/>
                    <a:pt x="270" y="229"/>
                    <a:pt x="287" y="355"/>
                  </a:cubicBezTo>
                  <a:cubicBezTo>
                    <a:pt x="295" y="428"/>
                    <a:pt x="292" y="508"/>
                    <a:pt x="273" y="581"/>
                  </a:cubicBezTo>
                  <a:cubicBezTo>
                    <a:pt x="235" y="729"/>
                    <a:pt x="137" y="852"/>
                    <a:pt x="131" y="1018"/>
                  </a:cubicBezTo>
                  <a:cubicBezTo>
                    <a:pt x="128" y="1122"/>
                    <a:pt x="74" y="1240"/>
                    <a:pt x="30" y="1343"/>
                  </a:cubicBezTo>
                  <a:cubicBezTo>
                    <a:pt x="0" y="1409"/>
                    <a:pt x="19" y="1417"/>
                    <a:pt x="79" y="1414"/>
                  </a:cubicBezTo>
                  <a:cubicBezTo>
                    <a:pt x="377" y="1398"/>
                    <a:pt x="677" y="1387"/>
                    <a:pt x="978" y="1393"/>
                  </a:cubicBezTo>
                  <a:cubicBezTo>
                    <a:pt x="1210" y="1403"/>
                    <a:pt x="1440" y="1379"/>
                    <a:pt x="1669" y="137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1" name="Freeform 38"/>
            <p:cNvSpPr>
              <a:spLocks noChangeArrowheads="1"/>
            </p:cNvSpPr>
            <p:nvPr/>
          </p:nvSpPr>
          <p:spPr bwMode="auto">
            <a:xfrm>
              <a:off x="10306050" y="1358900"/>
              <a:ext cx="576263" cy="750888"/>
            </a:xfrm>
            <a:custGeom>
              <a:avLst/>
              <a:gdLst>
                <a:gd name="T0" fmla="*/ 415 w 1599"/>
                <a:gd name="T1" fmla="*/ 87 h 2084"/>
                <a:gd name="T2" fmla="*/ 328 w 1599"/>
                <a:gd name="T3" fmla="*/ 106 h 2084"/>
                <a:gd name="T4" fmla="*/ 325 w 1599"/>
                <a:gd name="T5" fmla="*/ 185 h 2084"/>
                <a:gd name="T6" fmla="*/ 347 w 1599"/>
                <a:gd name="T7" fmla="*/ 251 h 2084"/>
                <a:gd name="T8" fmla="*/ 271 w 1599"/>
                <a:gd name="T9" fmla="*/ 341 h 2084"/>
                <a:gd name="T10" fmla="*/ 265 w 1599"/>
                <a:gd name="T11" fmla="*/ 469 h 2084"/>
                <a:gd name="T12" fmla="*/ 224 w 1599"/>
                <a:gd name="T13" fmla="*/ 614 h 2084"/>
                <a:gd name="T14" fmla="*/ 156 w 1599"/>
                <a:gd name="T15" fmla="*/ 745 h 2084"/>
                <a:gd name="T16" fmla="*/ 134 w 1599"/>
                <a:gd name="T17" fmla="*/ 797 h 2084"/>
                <a:gd name="T18" fmla="*/ 82 w 1599"/>
                <a:gd name="T19" fmla="*/ 1166 h 2084"/>
                <a:gd name="T20" fmla="*/ 107 w 1599"/>
                <a:gd name="T21" fmla="*/ 1327 h 2084"/>
                <a:gd name="T22" fmla="*/ 115 w 1599"/>
                <a:gd name="T23" fmla="*/ 1360 h 2084"/>
                <a:gd name="T24" fmla="*/ 191 w 1599"/>
                <a:gd name="T25" fmla="*/ 1502 h 2084"/>
                <a:gd name="T26" fmla="*/ 200 w 1599"/>
                <a:gd name="T27" fmla="*/ 1635 h 2084"/>
                <a:gd name="T28" fmla="*/ 178 w 1599"/>
                <a:gd name="T29" fmla="*/ 1777 h 2084"/>
                <a:gd name="T30" fmla="*/ 180 w 1599"/>
                <a:gd name="T31" fmla="*/ 1878 h 2084"/>
                <a:gd name="T32" fmla="*/ 172 w 1599"/>
                <a:gd name="T33" fmla="*/ 1984 h 2084"/>
                <a:gd name="T34" fmla="*/ 246 w 1599"/>
                <a:gd name="T35" fmla="*/ 2020 h 2084"/>
                <a:gd name="T36" fmla="*/ 331 w 1599"/>
                <a:gd name="T37" fmla="*/ 2001 h 2084"/>
                <a:gd name="T38" fmla="*/ 544 w 1599"/>
                <a:gd name="T39" fmla="*/ 1864 h 2084"/>
                <a:gd name="T40" fmla="*/ 645 w 1599"/>
                <a:gd name="T41" fmla="*/ 1796 h 2084"/>
                <a:gd name="T42" fmla="*/ 828 w 1599"/>
                <a:gd name="T43" fmla="*/ 1738 h 2084"/>
                <a:gd name="T44" fmla="*/ 1191 w 1599"/>
                <a:gd name="T45" fmla="*/ 1697 h 2084"/>
                <a:gd name="T46" fmla="*/ 1371 w 1599"/>
                <a:gd name="T47" fmla="*/ 1614 h 2084"/>
                <a:gd name="T48" fmla="*/ 1440 w 1599"/>
                <a:gd name="T49" fmla="*/ 1494 h 2084"/>
                <a:gd name="T50" fmla="*/ 1574 w 1599"/>
                <a:gd name="T51" fmla="*/ 1215 h 2084"/>
                <a:gd name="T52" fmla="*/ 1565 w 1599"/>
                <a:gd name="T53" fmla="*/ 1139 h 2084"/>
                <a:gd name="T54" fmla="*/ 1522 w 1599"/>
                <a:gd name="T55" fmla="*/ 1043 h 2084"/>
                <a:gd name="T56" fmla="*/ 1541 w 1599"/>
                <a:gd name="T57" fmla="*/ 961 h 2084"/>
                <a:gd name="T58" fmla="*/ 1546 w 1599"/>
                <a:gd name="T59" fmla="*/ 885 h 2084"/>
                <a:gd name="T60" fmla="*/ 1177 w 1599"/>
                <a:gd name="T61" fmla="*/ 513 h 2084"/>
                <a:gd name="T62" fmla="*/ 945 w 1599"/>
                <a:gd name="T63" fmla="*/ 284 h 2084"/>
                <a:gd name="T64" fmla="*/ 795 w 1599"/>
                <a:gd name="T65" fmla="*/ 161 h 2084"/>
                <a:gd name="T66" fmla="*/ 555 w 1599"/>
                <a:gd name="T67" fmla="*/ 0 h 2084"/>
                <a:gd name="T68" fmla="*/ 415 w 1599"/>
                <a:gd name="T69" fmla="*/ 87 h 2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9" h="2084">
                  <a:moveTo>
                    <a:pt x="415" y="87"/>
                  </a:moveTo>
                  <a:cubicBezTo>
                    <a:pt x="380" y="73"/>
                    <a:pt x="361" y="73"/>
                    <a:pt x="328" y="106"/>
                  </a:cubicBezTo>
                  <a:cubicBezTo>
                    <a:pt x="292" y="142"/>
                    <a:pt x="314" y="158"/>
                    <a:pt x="325" y="185"/>
                  </a:cubicBezTo>
                  <a:cubicBezTo>
                    <a:pt x="333" y="207"/>
                    <a:pt x="344" y="229"/>
                    <a:pt x="347" y="251"/>
                  </a:cubicBezTo>
                  <a:cubicBezTo>
                    <a:pt x="355" y="311"/>
                    <a:pt x="265" y="333"/>
                    <a:pt x="271" y="341"/>
                  </a:cubicBezTo>
                  <a:cubicBezTo>
                    <a:pt x="292" y="390"/>
                    <a:pt x="306" y="439"/>
                    <a:pt x="265" y="469"/>
                  </a:cubicBezTo>
                  <a:cubicBezTo>
                    <a:pt x="205" y="510"/>
                    <a:pt x="224" y="562"/>
                    <a:pt x="224" y="614"/>
                  </a:cubicBezTo>
                  <a:cubicBezTo>
                    <a:pt x="224" y="669"/>
                    <a:pt x="235" y="732"/>
                    <a:pt x="156" y="745"/>
                  </a:cubicBezTo>
                  <a:cubicBezTo>
                    <a:pt x="126" y="751"/>
                    <a:pt x="137" y="778"/>
                    <a:pt x="134" y="797"/>
                  </a:cubicBezTo>
                  <a:cubicBezTo>
                    <a:pt x="118" y="920"/>
                    <a:pt x="104" y="1043"/>
                    <a:pt x="82" y="1166"/>
                  </a:cubicBezTo>
                  <a:cubicBezTo>
                    <a:pt x="71" y="1226"/>
                    <a:pt x="0" y="1289"/>
                    <a:pt x="107" y="1327"/>
                  </a:cubicBezTo>
                  <a:cubicBezTo>
                    <a:pt x="112" y="1330"/>
                    <a:pt x="115" y="1349"/>
                    <a:pt x="115" y="1360"/>
                  </a:cubicBezTo>
                  <a:cubicBezTo>
                    <a:pt x="115" y="1420"/>
                    <a:pt x="145" y="1466"/>
                    <a:pt x="191" y="1502"/>
                  </a:cubicBezTo>
                  <a:cubicBezTo>
                    <a:pt x="246" y="1543"/>
                    <a:pt x="246" y="1586"/>
                    <a:pt x="200" y="1635"/>
                  </a:cubicBezTo>
                  <a:cubicBezTo>
                    <a:pt x="159" y="1676"/>
                    <a:pt x="123" y="1717"/>
                    <a:pt x="178" y="1777"/>
                  </a:cubicBezTo>
                  <a:cubicBezTo>
                    <a:pt x="200" y="1804"/>
                    <a:pt x="194" y="1845"/>
                    <a:pt x="180" y="1878"/>
                  </a:cubicBezTo>
                  <a:cubicBezTo>
                    <a:pt x="167" y="1913"/>
                    <a:pt x="167" y="1949"/>
                    <a:pt x="172" y="1984"/>
                  </a:cubicBezTo>
                  <a:cubicBezTo>
                    <a:pt x="178" y="2028"/>
                    <a:pt x="186" y="2083"/>
                    <a:pt x="246" y="2020"/>
                  </a:cubicBezTo>
                  <a:cubicBezTo>
                    <a:pt x="268" y="1998"/>
                    <a:pt x="301" y="1995"/>
                    <a:pt x="331" y="2001"/>
                  </a:cubicBezTo>
                  <a:cubicBezTo>
                    <a:pt x="448" y="2025"/>
                    <a:pt x="505" y="1957"/>
                    <a:pt x="544" y="1864"/>
                  </a:cubicBezTo>
                  <a:cubicBezTo>
                    <a:pt x="563" y="1818"/>
                    <a:pt x="596" y="1796"/>
                    <a:pt x="645" y="1796"/>
                  </a:cubicBezTo>
                  <a:cubicBezTo>
                    <a:pt x="710" y="1796"/>
                    <a:pt x="779" y="1782"/>
                    <a:pt x="828" y="1738"/>
                  </a:cubicBezTo>
                  <a:cubicBezTo>
                    <a:pt x="943" y="1635"/>
                    <a:pt x="1065" y="1662"/>
                    <a:pt x="1191" y="1697"/>
                  </a:cubicBezTo>
                  <a:cubicBezTo>
                    <a:pt x="1292" y="1728"/>
                    <a:pt x="1328" y="1714"/>
                    <a:pt x="1371" y="1614"/>
                  </a:cubicBezTo>
                  <a:cubicBezTo>
                    <a:pt x="1390" y="1570"/>
                    <a:pt x="1401" y="1518"/>
                    <a:pt x="1440" y="1494"/>
                  </a:cubicBezTo>
                  <a:cubicBezTo>
                    <a:pt x="1541" y="1425"/>
                    <a:pt x="1494" y="1292"/>
                    <a:pt x="1574" y="1215"/>
                  </a:cubicBezTo>
                  <a:cubicBezTo>
                    <a:pt x="1587" y="1201"/>
                    <a:pt x="1579" y="1166"/>
                    <a:pt x="1565" y="1139"/>
                  </a:cubicBezTo>
                  <a:cubicBezTo>
                    <a:pt x="1549" y="1109"/>
                    <a:pt x="1538" y="1073"/>
                    <a:pt x="1522" y="1043"/>
                  </a:cubicBezTo>
                  <a:cubicBezTo>
                    <a:pt x="1502" y="1008"/>
                    <a:pt x="1502" y="977"/>
                    <a:pt x="1541" y="961"/>
                  </a:cubicBezTo>
                  <a:cubicBezTo>
                    <a:pt x="1598" y="937"/>
                    <a:pt x="1576" y="915"/>
                    <a:pt x="1546" y="885"/>
                  </a:cubicBezTo>
                  <a:cubicBezTo>
                    <a:pt x="1426" y="759"/>
                    <a:pt x="1306" y="631"/>
                    <a:pt x="1177" y="513"/>
                  </a:cubicBezTo>
                  <a:cubicBezTo>
                    <a:pt x="1095" y="439"/>
                    <a:pt x="1022" y="360"/>
                    <a:pt x="945" y="284"/>
                  </a:cubicBezTo>
                  <a:cubicBezTo>
                    <a:pt x="902" y="240"/>
                    <a:pt x="858" y="158"/>
                    <a:pt x="795" y="161"/>
                  </a:cubicBezTo>
                  <a:cubicBezTo>
                    <a:pt x="672" y="166"/>
                    <a:pt x="628" y="73"/>
                    <a:pt x="555" y="0"/>
                  </a:cubicBezTo>
                  <a:cubicBezTo>
                    <a:pt x="530" y="101"/>
                    <a:pt x="503" y="120"/>
                    <a:pt x="415" y="8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2" name="Freeform 39"/>
            <p:cNvSpPr>
              <a:spLocks noChangeArrowheads="1"/>
            </p:cNvSpPr>
            <p:nvPr/>
          </p:nvSpPr>
          <p:spPr bwMode="auto">
            <a:xfrm>
              <a:off x="9301163" y="554038"/>
              <a:ext cx="868362" cy="446087"/>
            </a:xfrm>
            <a:custGeom>
              <a:avLst/>
              <a:gdLst>
                <a:gd name="T0" fmla="*/ 1251 w 2412"/>
                <a:gd name="T1" fmla="*/ 1155 h 1241"/>
                <a:gd name="T2" fmla="*/ 1499 w 2412"/>
                <a:gd name="T3" fmla="*/ 1125 h 1241"/>
                <a:gd name="T4" fmla="*/ 1562 w 2412"/>
                <a:gd name="T5" fmla="*/ 1068 h 1241"/>
                <a:gd name="T6" fmla="*/ 1767 w 2412"/>
                <a:gd name="T7" fmla="*/ 1076 h 1241"/>
                <a:gd name="T8" fmla="*/ 1835 w 2412"/>
                <a:gd name="T9" fmla="*/ 1073 h 1241"/>
                <a:gd name="T10" fmla="*/ 2021 w 2412"/>
                <a:gd name="T11" fmla="*/ 1005 h 1241"/>
                <a:gd name="T12" fmla="*/ 2051 w 2412"/>
                <a:gd name="T13" fmla="*/ 967 h 1241"/>
                <a:gd name="T14" fmla="*/ 2289 w 2412"/>
                <a:gd name="T15" fmla="*/ 795 h 1241"/>
                <a:gd name="T16" fmla="*/ 2398 w 2412"/>
                <a:gd name="T17" fmla="*/ 680 h 1241"/>
                <a:gd name="T18" fmla="*/ 2138 w 2412"/>
                <a:gd name="T19" fmla="*/ 112 h 1241"/>
                <a:gd name="T20" fmla="*/ 1879 w 2412"/>
                <a:gd name="T21" fmla="*/ 14 h 1241"/>
                <a:gd name="T22" fmla="*/ 1313 w 2412"/>
                <a:gd name="T23" fmla="*/ 14 h 1241"/>
                <a:gd name="T24" fmla="*/ 1199 w 2412"/>
                <a:gd name="T25" fmla="*/ 60 h 1241"/>
                <a:gd name="T26" fmla="*/ 1103 w 2412"/>
                <a:gd name="T27" fmla="*/ 109 h 1241"/>
                <a:gd name="T28" fmla="*/ 661 w 2412"/>
                <a:gd name="T29" fmla="*/ 109 h 1241"/>
                <a:gd name="T30" fmla="*/ 73 w 2412"/>
                <a:gd name="T31" fmla="*/ 98 h 1241"/>
                <a:gd name="T32" fmla="*/ 16 w 2412"/>
                <a:gd name="T33" fmla="*/ 169 h 1241"/>
                <a:gd name="T34" fmla="*/ 254 w 2412"/>
                <a:gd name="T35" fmla="*/ 759 h 1241"/>
                <a:gd name="T36" fmla="*/ 314 w 2412"/>
                <a:gd name="T37" fmla="*/ 795 h 1241"/>
                <a:gd name="T38" fmla="*/ 576 w 2412"/>
                <a:gd name="T39" fmla="*/ 795 h 1241"/>
                <a:gd name="T40" fmla="*/ 658 w 2412"/>
                <a:gd name="T41" fmla="*/ 770 h 1241"/>
                <a:gd name="T42" fmla="*/ 759 w 2412"/>
                <a:gd name="T43" fmla="*/ 792 h 1241"/>
                <a:gd name="T44" fmla="*/ 964 w 2412"/>
                <a:gd name="T45" fmla="*/ 1041 h 1241"/>
                <a:gd name="T46" fmla="*/ 1035 w 2412"/>
                <a:gd name="T47" fmla="*/ 1202 h 1241"/>
                <a:gd name="T48" fmla="*/ 1251 w 2412"/>
                <a:gd name="T49" fmla="*/ 1155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2" h="1241">
                  <a:moveTo>
                    <a:pt x="1251" y="1155"/>
                  </a:moveTo>
                  <a:cubicBezTo>
                    <a:pt x="1357" y="1240"/>
                    <a:pt x="1420" y="1234"/>
                    <a:pt x="1499" y="1125"/>
                  </a:cubicBezTo>
                  <a:cubicBezTo>
                    <a:pt x="1518" y="1101"/>
                    <a:pt x="1532" y="1065"/>
                    <a:pt x="1562" y="1068"/>
                  </a:cubicBezTo>
                  <a:cubicBezTo>
                    <a:pt x="1630" y="1073"/>
                    <a:pt x="1699" y="1021"/>
                    <a:pt x="1767" y="1076"/>
                  </a:cubicBezTo>
                  <a:cubicBezTo>
                    <a:pt x="1780" y="1087"/>
                    <a:pt x="1819" y="1084"/>
                    <a:pt x="1835" y="1073"/>
                  </a:cubicBezTo>
                  <a:cubicBezTo>
                    <a:pt x="1892" y="1038"/>
                    <a:pt x="1944" y="994"/>
                    <a:pt x="2021" y="1005"/>
                  </a:cubicBezTo>
                  <a:cubicBezTo>
                    <a:pt x="2043" y="1008"/>
                    <a:pt x="2045" y="983"/>
                    <a:pt x="2051" y="967"/>
                  </a:cubicBezTo>
                  <a:cubicBezTo>
                    <a:pt x="2081" y="871"/>
                    <a:pt x="2193" y="792"/>
                    <a:pt x="2289" y="795"/>
                  </a:cubicBezTo>
                  <a:cubicBezTo>
                    <a:pt x="2376" y="797"/>
                    <a:pt x="2411" y="767"/>
                    <a:pt x="2398" y="680"/>
                  </a:cubicBezTo>
                  <a:cubicBezTo>
                    <a:pt x="2368" y="467"/>
                    <a:pt x="2299" y="265"/>
                    <a:pt x="2138" y="112"/>
                  </a:cubicBezTo>
                  <a:cubicBezTo>
                    <a:pt x="2070" y="46"/>
                    <a:pt x="1996" y="0"/>
                    <a:pt x="1879" y="14"/>
                  </a:cubicBezTo>
                  <a:cubicBezTo>
                    <a:pt x="1693" y="35"/>
                    <a:pt x="1502" y="41"/>
                    <a:pt x="1313" y="14"/>
                  </a:cubicBezTo>
                  <a:cubicBezTo>
                    <a:pt x="1267" y="8"/>
                    <a:pt x="1221" y="11"/>
                    <a:pt x="1199" y="60"/>
                  </a:cubicBezTo>
                  <a:cubicBezTo>
                    <a:pt x="1177" y="104"/>
                    <a:pt x="1139" y="109"/>
                    <a:pt x="1103" y="109"/>
                  </a:cubicBezTo>
                  <a:cubicBezTo>
                    <a:pt x="956" y="112"/>
                    <a:pt x="808" y="109"/>
                    <a:pt x="661" y="109"/>
                  </a:cubicBezTo>
                  <a:cubicBezTo>
                    <a:pt x="464" y="107"/>
                    <a:pt x="270" y="104"/>
                    <a:pt x="73" y="98"/>
                  </a:cubicBezTo>
                  <a:cubicBezTo>
                    <a:pt x="16" y="96"/>
                    <a:pt x="0" y="115"/>
                    <a:pt x="16" y="169"/>
                  </a:cubicBezTo>
                  <a:cubicBezTo>
                    <a:pt x="71" y="377"/>
                    <a:pt x="177" y="563"/>
                    <a:pt x="254" y="759"/>
                  </a:cubicBezTo>
                  <a:cubicBezTo>
                    <a:pt x="267" y="792"/>
                    <a:pt x="286" y="797"/>
                    <a:pt x="314" y="795"/>
                  </a:cubicBezTo>
                  <a:cubicBezTo>
                    <a:pt x="401" y="784"/>
                    <a:pt x="488" y="751"/>
                    <a:pt x="576" y="795"/>
                  </a:cubicBezTo>
                  <a:cubicBezTo>
                    <a:pt x="606" y="808"/>
                    <a:pt x="631" y="787"/>
                    <a:pt x="658" y="770"/>
                  </a:cubicBezTo>
                  <a:cubicBezTo>
                    <a:pt x="696" y="746"/>
                    <a:pt x="743" y="754"/>
                    <a:pt x="759" y="792"/>
                  </a:cubicBezTo>
                  <a:cubicBezTo>
                    <a:pt x="803" y="896"/>
                    <a:pt x="906" y="948"/>
                    <a:pt x="964" y="1041"/>
                  </a:cubicBezTo>
                  <a:cubicBezTo>
                    <a:pt x="991" y="1090"/>
                    <a:pt x="994" y="1155"/>
                    <a:pt x="1035" y="1202"/>
                  </a:cubicBezTo>
                  <a:cubicBezTo>
                    <a:pt x="1114" y="1071"/>
                    <a:pt x="1141" y="1065"/>
                    <a:pt x="1251" y="115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3" name="Freeform 40"/>
            <p:cNvSpPr>
              <a:spLocks noChangeArrowheads="1"/>
            </p:cNvSpPr>
            <p:nvPr/>
          </p:nvSpPr>
          <p:spPr bwMode="auto">
            <a:xfrm>
              <a:off x="8064500" y="2298700"/>
              <a:ext cx="638175" cy="677863"/>
            </a:xfrm>
            <a:custGeom>
              <a:avLst/>
              <a:gdLst>
                <a:gd name="T0" fmla="*/ 1150 w 1771"/>
                <a:gd name="T1" fmla="*/ 1799 h 1882"/>
                <a:gd name="T2" fmla="*/ 1445 w 1771"/>
                <a:gd name="T3" fmla="*/ 1657 h 1882"/>
                <a:gd name="T4" fmla="*/ 1647 w 1771"/>
                <a:gd name="T5" fmla="*/ 1510 h 1882"/>
                <a:gd name="T6" fmla="*/ 1732 w 1771"/>
                <a:gd name="T7" fmla="*/ 1458 h 1882"/>
                <a:gd name="T8" fmla="*/ 1718 w 1771"/>
                <a:gd name="T9" fmla="*/ 1229 h 1882"/>
                <a:gd name="T10" fmla="*/ 1560 w 1771"/>
                <a:gd name="T11" fmla="*/ 890 h 1882"/>
                <a:gd name="T12" fmla="*/ 1489 w 1771"/>
                <a:gd name="T13" fmla="*/ 658 h 1882"/>
                <a:gd name="T14" fmla="*/ 1262 w 1771"/>
                <a:gd name="T15" fmla="*/ 275 h 1882"/>
                <a:gd name="T16" fmla="*/ 1254 w 1771"/>
                <a:gd name="T17" fmla="*/ 243 h 1882"/>
                <a:gd name="T18" fmla="*/ 1093 w 1771"/>
                <a:gd name="T19" fmla="*/ 73 h 1882"/>
                <a:gd name="T20" fmla="*/ 992 w 1771"/>
                <a:gd name="T21" fmla="*/ 30 h 1882"/>
                <a:gd name="T22" fmla="*/ 899 w 1771"/>
                <a:gd name="T23" fmla="*/ 32 h 1882"/>
                <a:gd name="T24" fmla="*/ 683 w 1771"/>
                <a:gd name="T25" fmla="*/ 346 h 1882"/>
                <a:gd name="T26" fmla="*/ 361 w 1771"/>
                <a:gd name="T27" fmla="*/ 808 h 1882"/>
                <a:gd name="T28" fmla="*/ 197 w 1771"/>
                <a:gd name="T29" fmla="*/ 1029 h 1882"/>
                <a:gd name="T30" fmla="*/ 110 w 1771"/>
                <a:gd name="T31" fmla="*/ 1204 h 1882"/>
                <a:gd name="T32" fmla="*/ 17 w 1771"/>
                <a:gd name="T33" fmla="*/ 1360 h 1882"/>
                <a:gd name="T34" fmla="*/ 33 w 1771"/>
                <a:gd name="T35" fmla="*/ 1444 h 1882"/>
                <a:gd name="T36" fmla="*/ 186 w 1771"/>
                <a:gd name="T37" fmla="*/ 1521 h 1882"/>
                <a:gd name="T38" fmla="*/ 361 w 1771"/>
                <a:gd name="T39" fmla="*/ 1660 h 1882"/>
                <a:gd name="T40" fmla="*/ 437 w 1771"/>
                <a:gd name="T41" fmla="*/ 1690 h 1882"/>
                <a:gd name="T42" fmla="*/ 544 w 1771"/>
                <a:gd name="T43" fmla="*/ 1797 h 1882"/>
                <a:gd name="T44" fmla="*/ 568 w 1771"/>
                <a:gd name="T45" fmla="*/ 1838 h 1882"/>
                <a:gd name="T46" fmla="*/ 686 w 1771"/>
                <a:gd name="T47" fmla="*/ 1819 h 1882"/>
                <a:gd name="T48" fmla="*/ 751 w 1771"/>
                <a:gd name="T49" fmla="*/ 1799 h 1882"/>
                <a:gd name="T50" fmla="*/ 1008 w 1771"/>
                <a:gd name="T51" fmla="*/ 1799 h 1882"/>
                <a:gd name="T52" fmla="*/ 1150 w 1771"/>
                <a:gd name="T53" fmla="*/ 1799 h 1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71" h="1882">
                  <a:moveTo>
                    <a:pt x="1150" y="1799"/>
                  </a:moveTo>
                  <a:cubicBezTo>
                    <a:pt x="1281" y="1821"/>
                    <a:pt x="1371" y="1769"/>
                    <a:pt x="1445" y="1657"/>
                  </a:cubicBezTo>
                  <a:cubicBezTo>
                    <a:pt x="1492" y="1589"/>
                    <a:pt x="1563" y="1535"/>
                    <a:pt x="1647" y="1510"/>
                  </a:cubicBezTo>
                  <a:cubicBezTo>
                    <a:pt x="1677" y="1502"/>
                    <a:pt x="1729" y="1504"/>
                    <a:pt x="1732" y="1458"/>
                  </a:cubicBezTo>
                  <a:cubicBezTo>
                    <a:pt x="1735" y="1379"/>
                    <a:pt x="1770" y="1267"/>
                    <a:pt x="1718" y="1229"/>
                  </a:cubicBezTo>
                  <a:cubicBezTo>
                    <a:pt x="1601" y="1139"/>
                    <a:pt x="1604" y="1002"/>
                    <a:pt x="1560" y="890"/>
                  </a:cubicBezTo>
                  <a:cubicBezTo>
                    <a:pt x="1533" y="819"/>
                    <a:pt x="1527" y="729"/>
                    <a:pt x="1489" y="658"/>
                  </a:cubicBezTo>
                  <a:cubicBezTo>
                    <a:pt x="1418" y="529"/>
                    <a:pt x="1412" y="360"/>
                    <a:pt x="1262" y="275"/>
                  </a:cubicBezTo>
                  <a:cubicBezTo>
                    <a:pt x="1254" y="273"/>
                    <a:pt x="1257" y="254"/>
                    <a:pt x="1254" y="243"/>
                  </a:cubicBezTo>
                  <a:cubicBezTo>
                    <a:pt x="1232" y="155"/>
                    <a:pt x="1186" y="93"/>
                    <a:pt x="1093" y="73"/>
                  </a:cubicBezTo>
                  <a:cubicBezTo>
                    <a:pt x="1057" y="65"/>
                    <a:pt x="1022" y="68"/>
                    <a:pt x="992" y="30"/>
                  </a:cubicBezTo>
                  <a:cubicBezTo>
                    <a:pt x="973" y="2"/>
                    <a:pt x="926" y="0"/>
                    <a:pt x="899" y="32"/>
                  </a:cubicBezTo>
                  <a:cubicBezTo>
                    <a:pt x="817" y="131"/>
                    <a:pt x="741" y="240"/>
                    <a:pt x="683" y="346"/>
                  </a:cubicBezTo>
                  <a:cubicBezTo>
                    <a:pt x="593" y="516"/>
                    <a:pt x="446" y="639"/>
                    <a:pt x="361" y="808"/>
                  </a:cubicBezTo>
                  <a:cubicBezTo>
                    <a:pt x="320" y="893"/>
                    <a:pt x="232" y="931"/>
                    <a:pt x="197" y="1029"/>
                  </a:cubicBezTo>
                  <a:cubicBezTo>
                    <a:pt x="178" y="1084"/>
                    <a:pt x="167" y="1160"/>
                    <a:pt x="110" y="1204"/>
                  </a:cubicBezTo>
                  <a:cubicBezTo>
                    <a:pt x="58" y="1245"/>
                    <a:pt x="41" y="1305"/>
                    <a:pt x="17" y="1360"/>
                  </a:cubicBezTo>
                  <a:cubicBezTo>
                    <a:pt x="0" y="1395"/>
                    <a:pt x="8" y="1414"/>
                    <a:pt x="33" y="1444"/>
                  </a:cubicBezTo>
                  <a:cubicBezTo>
                    <a:pt x="74" y="1496"/>
                    <a:pt x="137" y="1494"/>
                    <a:pt x="186" y="1521"/>
                  </a:cubicBezTo>
                  <a:cubicBezTo>
                    <a:pt x="252" y="1556"/>
                    <a:pt x="306" y="1611"/>
                    <a:pt x="361" y="1660"/>
                  </a:cubicBezTo>
                  <a:cubicBezTo>
                    <a:pt x="385" y="1682"/>
                    <a:pt x="407" y="1696"/>
                    <a:pt x="437" y="1690"/>
                  </a:cubicBezTo>
                  <a:cubicBezTo>
                    <a:pt x="522" y="1674"/>
                    <a:pt x="552" y="1723"/>
                    <a:pt x="544" y="1797"/>
                  </a:cubicBezTo>
                  <a:cubicBezTo>
                    <a:pt x="541" y="1827"/>
                    <a:pt x="549" y="1824"/>
                    <a:pt x="568" y="1838"/>
                  </a:cubicBezTo>
                  <a:cubicBezTo>
                    <a:pt x="618" y="1865"/>
                    <a:pt x="656" y="1881"/>
                    <a:pt x="686" y="1819"/>
                  </a:cubicBezTo>
                  <a:cubicBezTo>
                    <a:pt x="700" y="1794"/>
                    <a:pt x="727" y="1799"/>
                    <a:pt x="751" y="1799"/>
                  </a:cubicBezTo>
                  <a:lnTo>
                    <a:pt x="1008" y="1799"/>
                  </a:lnTo>
                  <a:cubicBezTo>
                    <a:pt x="1055" y="1799"/>
                    <a:pt x="1104" y="1794"/>
                    <a:pt x="1150" y="179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4" name="Freeform 41"/>
            <p:cNvSpPr>
              <a:spLocks noChangeArrowheads="1"/>
            </p:cNvSpPr>
            <p:nvPr/>
          </p:nvSpPr>
          <p:spPr bwMode="auto">
            <a:xfrm>
              <a:off x="11180763" y="444500"/>
              <a:ext cx="1146175" cy="403225"/>
            </a:xfrm>
            <a:custGeom>
              <a:avLst/>
              <a:gdLst>
                <a:gd name="T0" fmla="*/ 3035 w 3186"/>
                <a:gd name="T1" fmla="*/ 85 h 1118"/>
                <a:gd name="T2" fmla="*/ 2961 w 3186"/>
                <a:gd name="T3" fmla="*/ 120 h 1118"/>
                <a:gd name="T4" fmla="*/ 1951 w 3186"/>
                <a:gd name="T5" fmla="*/ 169 h 1118"/>
                <a:gd name="T6" fmla="*/ 470 w 3186"/>
                <a:gd name="T7" fmla="*/ 227 h 1118"/>
                <a:gd name="T8" fmla="*/ 353 w 3186"/>
                <a:gd name="T9" fmla="*/ 270 h 1118"/>
                <a:gd name="T10" fmla="*/ 314 w 3186"/>
                <a:gd name="T11" fmla="*/ 407 h 1118"/>
                <a:gd name="T12" fmla="*/ 159 w 3186"/>
                <a:gd name="T13" fmla="*/ 781 h 1118"/>
                <a:gd name="T14" fmla="*/ 60 w 3186"/>
                <a:gd name="T15" fmla="*/ 838 h 1118"/>
                <a:gd name="T16" fmla="*/ 11 w 3186"/>
                <a:gd name="T17" fmla="*/ 898 h 1118"/>
                <a:gd name="T18" fmla="*/ 74 w 3186"/>
                <a:gd name="T19" fmla="*/ 898 h 1118"/>
                <a:gd name="T20" fmla="*/ 123 w 3186"/>
                <a:gd name="T21" fmla="*/ 912 h 1118"/>
                <a:gd name="T22" fmla="*/ 396 w 3186"/>
                <a:gd name="T23" fmla="*/ 964 h 1118"/>
                <a:gd name="T24" fmla="*/ 888 w 3186"/>
                <a:gd name="T25" fmla="*/ 863 h 1118"/>
                <a:gd name="T26" fmla="*/ 1273 w 3186"/>
                <a:gd name="T27" fmla="*/ 969 h 1118"/>
                <a:gd name="T28" fmla="*/ 1322 w 3186"/>
                <a:gd name="T29" fmla="*/ 1043 h 1118"/>
                <a:gd name="T30" fmla="*/ 1688 w 3186"/>
                <a:gd name="T31" fmla="*/ 983 h 1118"/>
                <a:gd name="T32" fmla="*/ 1855 w 3186"/>
                <a:gd name="T33" fmla="*/ 978 h 1118"/>
                <a:gd name="T34" fmla="*/ 2054 w 3186"/>
                <a:gd name="T35" fmla="*/ 975 h 1118"/>
                <a:gd name="T36" fmla="*/ 2434 w 3186"/>
                <a:gd name="T37" fmla="*/ 713 h 1118"/>
                <a:gd name="T38" fmla="*/ 2470 w 3186"/>
                <a:gd name="T39" fmla="*/ 677 h 1118"/>
                <a:gd name="T40" fmla="*/ 2639 w 3186"/>
                <a:gd name="T41" fmla="*/ 565 h 1118"/>
                <a:gd name="T42" fmla="*/ 2691 w 3186"/>
                <a:gd name="T43" fmla="*/ 541 h 1118"/>
                <a:gd name="T44" fmla="*/ 2915 w 3186"/>
                <a:gd name="T45" fmla="*/ 298 h 1118"/>
                <a:gd name="T46" fmla="*/ 2950 w 3186"/>
                <a:gd name="T47" fmla="*/ 248 h 1118"/>
                <a:gd name="T48" fmla="*/ 3131 w 3186"/>
                <a:gd name="T49" fmla="*/ 85 h 1118"/>
                <a:gd name="T50" fmla="*/ 3185 w 3186"/>
                <a:gd name="T51" fmla="*/ 16 h 1118"/>
                <a:gd name="T52" fmla="*/ 3035 w 3186"/>
                <a:gd name="T53" fmla="*/ 85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186" h="1118">
                  <a:moveTo>
                    <a:pt x="3035" y="85"/>
                  </a:moveTo>
                  <a:cubicBezTo>
                    <a:pt x="3027" y="120"/>
                    <a:pt x="2991" y="117"/>
                    <a:pt x="2961" y="120"/>
                  </a:cubicBezTo>
                  <a:cubicBezTo>
                    <a:pt x="2625" y="136"/>
                    <a:pt x="2289" y="164"/>
                    <a:pt x="1951" y="169"/>
                  </a:cubicBezTo>
                  <a:cubicBezTo>
                    <a:pt x="1456" y="175"/>
                    <a:pt x="964" y="196"/>
                    <a:pt x="470" y="227"/>
                  </a:cubicBezTo>
                  <a:cubicBezTo>
                    <a:pt x="432" y="229"/>
                    <a:pt x="366" y="180"/>
                    <a:pt x="353" y="270"/>
                  </a:cubicBezTo>
                  <a:cubicBezTo>
                    <a:pt x="347" y="317"/>
                    <a:pt x="301" y="347"/>
                    <a:pt x="314" y="407"/>
                  </a:cubicBezTo>
                  <a:cubicBezTo>
                    <a:pt x="350" y="562"/>
                    <a:pt x="284" y="688"/>
                    <a:pt x="159" y="781"/>
                  </a:cubicBezTo>
                  <a:cubicBezTo>
                    <a:pt x="129" y="803"/>
                    <a:pt x="90" y="816"/>
                    <a:pt x="60" y="838"/>
                  </a:cubicBezTo>
                  <a:cubicBezTo>
                    <a:pt x="38" y="852"/>
                    <a:pt x="0" y="868"/>
                    <a:pt x="11" y="898"/>
                  </a:cubicBezTo>
                  <a:cubicBezTo>
                    <a:pt x="22" y="931"/>
                    <a:pt x="52" y="893"/>
                    <a:pt x="74" y="898"/>
                  </a:cubicBezTo>
                  <a:cubicBezTo>
                    <a:pt x="90" y="904"/>
                    <a:pt x="107" y="909"/>
                    <a:pt x="123" y="912"/>
                  </a:cubicBezTo>
                  <a:cubicBezTo>
                    <a:pt x="213" y="931"/>
                    <a:pt x="309" y="972"/>
                    <a:pt x="396" y="964"/>
                  </a:cubicBezTo>
                  <a:cubicBezTo>
                    <a:pt x="563" y="948"/>
                    <a:pt x="727" y="912"/>
                    <a:pt x="888" y="863"/>
                  </a:cubicBezTo>
                  <a:cubicBezTo>
                    <a:pt x="1046" y="814"/>
                    <a:pt x="1158" y="885"/>
                    <a:pt x="1273" y="969"/>
                  </a:cubicBezTo>
                  <a:cubicBezTo>
                    <a:pt x="1303" y="991"/>
                    <a:pt x="1284" y="1043"/>
                    <a:pt x="1322" y="1043"/>
                  </a:cubicBezTo>
                  <a:cubicBezTo>
                    <a:pt x="1448" y="1049"/>
                    <a:pt x="1582" y="1117"/>
                    <a:pt x="1688" y="983"/>
                  </a:cubicBezTo>
                  <a:cubicBezTo>
                    <a:pt x="1735" y="923"/>
                    <a:pt x="1792" y="920"/>
                    <a:pt x="1855" y="978"/>
                  </a:cubicBezTo>
                  <a:cubicBezTo>
                    <a:pt x="1931" y="1049"/>
                    <a:pt x="1970" y="1032"/>
                    <a:pt x="2054" y="975"/>
                  </a:cubicBezTo>
                  <a:cubicBezTo>
                    <a:pt x="2183" y="890"/>
                    <a:pt x="2256" y="726"/>
                    <a:pt x="2434" y="713"/>
                  </a:cubicBezTo>
                  <a:cubicBezTo>
                    <a:pt x="2448" y="713"/>
                    <a:pt x="2464" y="691"/>
                    <a:pt x="2470" y="677"/>
                  </a:cubicBezTo>
                  <a:cubicBezTo>
                    <a:pt x="2502" y="603"/>
                    <a:pt x="2571" y="584"/>
                    <a:pt x="2639" y="565"/>
                  </a:cubicBezTo>
                  <a:cubicBezTo>
                    <a:pt x="2658" y="560"/>
                    <a:pt x="2672" y="557"/>
                    <a:pt x="2691" y="541"/>
                  </a:cubicBezTo>
                  <a:cubicBezTo>
                    <a:pt x="2773" y="464"/>
                    <a:pt x="2825" y="363"/>
                    <a:pt x="2915" y="298"/>
                  </a:cubicBezTo>
                  <a:cubicBezTo>
                    <a:pt x="2931" y="287"/>
                    <a:pt x="2948" y="267"/>
                    <a:pt x="2950" y="248"/>
                  </a:cubicBezTo>
                  <a:cubicBezTo>
                    <a:pt x="2967" y="142"/>
                    <a:pt x="3046" y="106"/>
                    <a:pt x="3131" y="85"/>
                  </a:cubicBezTo>
                  <a:cubicBezTo>
                    <a:pt x="3180" y="74"/>
                    <a:pt x="3169" y="44"/>
                    <a:pt x="3185" y="16"/>
                  </a:cubicBezTo>
                  <a:cubicBezTo>
                    <a:pt x="3111" y="3"/>
                    <a:pt x="3054" y="0"/>
                    <a:pt x="3035" y="8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5" name="Freeform 42"/>
            <p:cNvSpPr>
              <a:spLocks noChangeArrowheads="1"/>
            </p:cNvSpPr>
            <p:nvPr/>
          </p:nvSpPr>
          <p:spPr bwMode="auto">
            <a:xfrm>
              <a:off x="7213600" y="2084388"/>
              <a:ext cx="698500" cy="701675"/>
            </a:xfrm>
            <a:custGeom>
              <a:avLst/>
              <a:gdLst>
                <a:gd name="T0" fmla="*/ 1652 w 1940"/>
                <a:gd name="T1" fmla="*/ 104 h 1948"/>
                <a:gd name="T2" fmla="*/ 1554 w 1940"/>
                <a:gd name="T3" fmla="*/ 104 h 1948"/>
                <a:gd name="T4" fmla="*/ 1384 w 1940"/>
                <a:gd name="T5" fmla="*/ 52 h 1948"/>
                <a:gd name="T6" fmla="*/ 1335 w 1940"/>
                <a:gd name="T7" fmla="*/ 41 h 1948"/>
                <a:gd name="T8" fmla="*/ 1174 w 1940"/>
                <a:gd name="T9" fmla="*/ 8 h 1948"/>
                <a:gd name="T10" fmla="*/ 756 w 1940"/>
                <a:gd name="T11" fmla="*/ 25 h 1948"/>
                <a:gd name="T12" fmla="*/ 693 w 1940"/>
                <a:gd name="T13" fmla="*/ 71 h 1948"/>
                <a:gd name="T14" fmla="*/ 652 w 1940"/>
                <a:gd name="T15" fmla="*/ 257 h 1948"/>
                <a:gd name="T16" fmla="*/ 472 w 1940"/>
                <a:gd name="T17" fmla="*/ 489 h 1948"/>
                <a:gd name="T18" fmla="*/ 79 w 1940"/>
                <a:gd name="T19" fmla="*/ 948 h 1948"/>
                <a:gd name="T20" fmla="*/ 79 w 1940"/>
                <a:gd name="T21" fmla="*/ 1174 h 1948"/>
                <a:gd name="T22" fmla="*/ 109 w 1940"/>
                <a:gd name="T23" fmla="*/ 1254 h 1948"/>
                <a:gd name="T24" fmla="*/ 144 w 1940"/>
                <a:gd name="T25" fmla="*/ 1349 h 1948"/>
                <a:gd name="T26" fmla="*/ 742 w 1940"/>
                <a:gd name="T27" fmla="*/ 1917 h 1948"/>
                <a:gd name="T28" fmla="*/ 811 w 1940"/>
                <a:gd name="T29" fmla="*/ 1904 h 1948"/>
                <a:gd name="T30" fmla="*/ 966 w 1940"/>
                <a:gd name="T31" fmla="*/ 1549 h 1948"/>
                <a:gd name="T32" fmla="*/ 1078 w 1940"/>
                <a:gd name="T33" fmla="*/ 1499 h 1948"/>
                <a:gd name="T34" fmla="*/ 1141 w 1940"/>
                <a:gd name="T35" fmla="*/ 1461 h 1948"/>
                <a:gd name="T36" fmla="*/ 1136 w 1940"/>
                <a:gd name="T37" fmla="*/ 1420 h 1948"/>
                <a:gd name="T38" fmla="*/ 1109 w 1940"/>
                <a:gd name="T39" fmla="*/ 1256 h 1948"/>
                <a:gd name="T40" fmla="*/ 1226 w 1940"/>
                <a:gd name="T41" fmla="*/ 1005 h 1948"/>
                <a:gd name="T42" fmla="*/ 1300 w 1940"/>
                <a:gd name="T43" fmla="*/ 855 h 1948"/>
                <a:gd name="T44" fmla="*/ 1939 w 1940"/>
                <a:gd name="T45" fmla="*/ 25 h 1948"/>
                <a:gd name="T46" fmla="*/ 1652 w 1940"/>
                <a:gd name="T47" fmla="*/ 104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40" h="1948">
                  <a:moveTo>
                    <a:pt x="1652" y="104"/>
                  </a:moveTo>
                  <a:cubicBezTo>
                    <a:pt x="1617" y="115"/>
                    <a:pt x="1562" y="128"/>
                    <a:pt x="1554" y="104"/>
                  </a:cubicBezTo>
                  <a:cubicBezTo>
                    <a:pt x="1518" y="0"/>
                    <a:pt x="1455" y="25"/>
                    <a:pt x="1384" y="52"/>
                  </a:cubicBezTo>
                  <a:cubicBezTo>
                    <a:pt x="1371" y="57"/>
                    <a:pt x="1346" y="52"/>
                    <a:pt x="1335" y="41"/>
                  </a:cubicBezTo>
                  <a:cubicBezTo>
                    <a:pt x="1286" y="3"/>
                    <a:pt x="1231" y="5"/>
                    <a:pt x="1174" y="8"/>
                  </a:cubicBezTo>
                  <a:cubicBezTo>
                    <a:pt x="1035" y="14"/>
                    <a:pt x="895" y="22"/>
                    <a:pt x="756" y="25"/>
                  </a:cubicBezTo>
                  <a:cubicBezTo>
                    <a:pt x="721" y="25"/>
                    <a:pt x="710" y="41"/>
                    <a:pt x="693" y="71"/>
                  </a:cubicBezTo>
                  <a:cubicBezTo>
                    <a:pt x="661" y="131"/>
                    <a:pt x="699" y="202"/>
                    <a:pt x="652" y="257"/>
                  </a:cubicBezTo>
                  <a:cubicBezTo>
                    <a:pt x="590" y="330"/>
                    <a:pt x="535" y="412"/>
                    <a:pt x="472" y="489"/>
                  </a:cubicBezTo>
                  <a:cubicBezTo>
                    <a:pt x="344" y="645"/>
                    <a:pt x="210" y="795"/>
                    <a:pt x="79" y="948"/>
                  </a:cubicBezTo>
                  <a:cubicBezTo>
                    <a:pt x="0" y="1041"/>
                    <a:pt x="0" y="1090"/>
                    <a:pt x="79" y="1174"/>
                  </a:cubicBezTo>
                  <a:cubicBezTo>
                    <a:pt x="101" y="1199"/>
                    <a:pt x="111" y="1221"/>
                    <a:pt x="109" y="1254"/>
                  </a:cubicBezTo>
                  <a:cubicBezTo>
                    <a:pt x="106" y="1292"/>
                    <a:pt x="117" y="1325"/>
                    <a:pt x="144" y="1349"/>
                  </a:cubicBezTo>
                  <a:cubicBezTo>
                    <a:pt x="338" y="1546"/>
                    <a:pt x="527" y="1745"/>
                    <a:pt x="742" y="1917"/>
                  </a:cubicBezTo>
                  <a:cubicBezTo>
                    <a:pt x="778" y="1947"/>
                    <a:pt x="794" y="1945"/>
                    <a:pt x="811" y="1904"/>
                  </a:cubicBezTo>
                  <a:cubicBezTo>
                    <a:pt x="863" y="1783"/>
                    <a:pt x="915" y="1666"/>
                    <a:pt x="966" y="1549"/>
                  </a:cubicBezTo>
                  <a:cubicBezTo>
                    <a:pt x="988" y="1499"/>
                    <a:pt x="1010" y="1453"/>
                    <a:pt x="1078" y="1499"/>
                  </a:cubicBezTo>
                  <a:cubicBezTo>
                    <a:pt x="1119" y="1529"/>
                    <a:pt x="1122" y="1475"/>
                    <a:pt x="1141" y="1461"/>
                  </a:cubicBezTo>
                  <a:cubicBezTo>
                    <a:pt x="1163" y="1447"/>
                    <a:pt x="1152" y="1426"/>
                    <a:pt x="1136" y="1420"/>
                  </a:cubicBezTo>
                  <a:cubicBezTo>
                    <a:pt x="1037" y="1379"/>
                    <a:pt x="1081" y="1319"/>
                    <a:pt x="1109" y="1256"/>
                  </a:cubicBezTo>
                  <a:cubicBezTo>
                    <a:pt x="1147" y="1172"/>
                    <a:pt x="1237" y="1112"/>
                    <a:pt x="1226" y="1005"/>
                  </a:cubicBezTo>
                  <a:cubicBezTo>
                    <a:pt x="1220" y="939"/>
                    <a:pt x="1253" y="896"/>
                    <a:pt x="1300" y="855"/>
                  </a:cubicBezTo>
                  <a:cubicBezTo>
                    <a:pt x="1565" y="620"/>
                    <a:pt x="1734" y="311"/>
                    <a:pt x="1939" y="25"/>
                  </a:cubicBezTo>
                  <a:cubicBezTo>
                    <a:pt x="1843" y="52"/>
                    <a:pt x="1748" y="76"/>
                    <a:pt x="1652" y="10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6" name="Freeform 43"/>
            <p:cNvSpPr>
              <a:spLocks noChangeArrowheads="1"/>
            </p:cNvSpPr>
            <p:nvPr/>
          </p:nvSpPr>
          <p:spPr bwMode="auto">
            <a:xfrm>
              <a:off x="8159750" y="1582738"/>
              <a:ext cx="708025" cy="688975"/>
            </a:xfrm>
            <a:custGeom>
              <a:avLst/>
              <a:gdLst>
                <a:gd name="T0" fmla="*/ 361 w 1965"/>
                <a:gd name="T1" fmla="*/ 1493 h 1912"/>
                <a:gd name="T2" fmla="*/ 481 w 1965"/>
                <a:gd name="T3" fmla="*/ 1534 h 1912"/>
                <a:gd name="T4" fmla="*/ 615 w 1965"/>
                <a:gd name="T5" fmla="*/ 1551 h 1912"/>
                <a:gd name="T6" fmla="*/ 653 w 1965"/>
                <a:gd name="T7" fmla="*/ 1761 h 1912"/>
                <a:gd name="T8" fmla="*/ 683 w 1965"/>
                <a:gd name="T9" fmla="*/ 1892 h 1912"/>
                <a:gd name="T10" fmla="*/ 729 w 1965"/>
                <a:gd name="T11" fmla="*/ 1898 h 1912"/>
                <a:gd name="T12" fmla="*/ 986 w 1965"/>
                <a:gd name="T13" fmla="*/ 1624 h 1912"/>
                <a:gd name="T14" fmla="*/ 1041 w 1965"/>
                <a:gd name="T15" fmla="*/ 1559 h 1912"/>
                <a:gd name="T16" fmla="*/ 1207 w 1965"/>
                <a:gd name="T17" fmla="*/ 1425 h 1912"/>
                <a:gd name="T18" fmla="*/ 1426 w 1965"/>
                <a:gd name="T19" fmla="*/ 1248 h 1912"/>
                <a:gd name="T20" fmla="*/ 1467 w 1965"/>
                <a:gd name="T21" fmla="*/ 1234 h 1912"/>
                <a:gd name="T22" fmla="*/ 1538 w 1965"/>
                <a:gd name="T23" fmla="*/ 1152 h 1912"/>
                <a:gd name="T24" fmla="*/ 1622 w 1965"/>
                <a:gd name="T25" fmla="*/ 995 h 1912"/>
                <a:gd name="T26" fmla="*/ 1715 w 1965"/>
                <a:gd name="T27" fmla="*/ 858 h 1912"/>
                <a:gd name="T28" fmla="*/ 1715 w 1965"/>
                <a:gd name="T29" fmla="*/ 768 h 1912"/>
                <a:gd name="T30" fmla="*/ 1844 w 1965"/>
                <a:gd name="T31" fmla="*/ 678 h 1912"/>
                <a:gd name="T32" fmla="*/ 1923 w 1965"/>
                <a:gd name="T33" fmla="*/ 661 h 1912"/>
                <a:gd name="T34" fmla="*/ 1939 w 1965"/>
                <a:gd name="T35" fmla="*/ 552 h 1912"/>
                <a:gd name="T36" fmla="*/ 1721 w 1965"/>
                <a:gd name="T37" fmla="*/ 61 h 1912"/>
                <a:gd name="T38" fmla="*/ 1688 w 1965"/>
                <a:gd name="T39" fmla="*/ 3 h 1912"/>
                <a:gd name="T40" fmla="*/ 1636 w 1965"/>
                <a:gd name="T41" fmla="*/ 44 h 1912"/>
                <a:gd name="T42" fmla="*/ 1161 w 1965"/>
                <a:gd name="T43" fmla="*/ 306 h 1912"/>
                <a:gd name="T44" fmla="*/ 1087 w 1965"/>
                <a:gd name="T45" fmla="*/ 328 h 1912"/>
                <a:gd name="T46" fmla="*/ 910 w 1965"/>
                <a:gd name="T47" fmla="*/ 454 h 1912"/>
                <a:gd name="T48" fmla="*/ 798 w 1965"/>
                <a:gd name="T49" fmla="*/ 481 h 1912"/>
                <a:gd name="T50" fmla="*/ 527 w 1965"/>
                <a:gd name="T51" fmla="*/ 604 h 1912"/>
                <a:gd name="T52" fmla="*/ 295 w 1965"/>
                <a:gd name="T53" fmla="*/ 779 h 1912"/>
                <a:gd name="T54" fmla="*/ 68 w 1965"/>
                <a:gd name="T55" fmla="*/ 1051 h 1912"/>
                <a:gd name="T56" fmla="*/ 90 w 1965"/>
                <a:gd name="T57" fmla="*/ 1155 h 1912"/>
                <a:gd name="T58" fmla="*/ 156 w 1965"/>
                <a:gd name="T59" fmla="*/ 1362 h 1912"/>
                <a:gd name="T60" fmla="*/ 361 w 1965"/>
                <a:gd name="T61" fmla="*/ 149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65" h="1912">
                  <a:moveTo>
                    <a:pt x="361" y="1493"/>
                  </a:moveTo>
                  <a:cubicBezTo>
                    <a:pt x="385" y="1559"/>
                    <a:pt x="423" y="1575"/>
                    <a:pt x="481" y="1534"/>
                  </a:cubicBezTo>
                  <a:cubicBezTo>
                    <a:pt x="530" y="1502"/>
                    <a:pt x="568" y="1499"/>
                    <a:pt x="615" y="1551"/>
                  </a:cubicBezTo>
                  <a:cubicBezTo>
                    <a:pt x="680" y="1616"/>
                    <a:pt x="707" y="1676"/>
                    <a:pt x="653" y="1761"/>
                  </a:cubicBezTo>
                  <a:cubicBezTo>
                    <a:pt x="620" y="1810"/>
                    <a:pt x="666" y="1848"/>
                    <a:pt x="683" y="1892"/>
                  </a:cubicBezTo>
                  <a:cubicBezTo>
                    <a:pt x="691" y="1911"/>
                    <a:pt x="713" y="1908"/>
                    <a:pt x="729" y="1898"/>
                  </a:cubicBezTo>
                  <a:cubicBezTo>
                    <a:pt x="833" y="1824"/>
                    <a:pt x="948" y="1758"/>
                    <a:pt x="986" y="1624"/>
                  </a:cubicBezTo>
                  <a:cubicBezTo>
                    <a:pt x="994" y="1594"/>
                    <a:pt x="1013" y="1562"/>
                    <a:pt x="1041" y="1559"/>
                  </a:cubicBezTo>
                  <a:cubicBezTo>
                    <a:pt x="1125" y="1548"/>
                    <a:pt x="1169" y="1488"/>
                    <a:pt x="1207" y="1425"/>
                  </a:cubicBezTo>
                  <a:cubicBezTo>
                    <a:pt x="1259" y="1338"/>
                    <a:pt x="1374" y="1332"/>
                    <a:pt x="1426" y="1248"/>
                  </a:cubicBezTo>
                  <a:cubicBezTo>
                    <a:pt x="1431" y="1237"/>
                    <a:pt x="1453" y="1231"/>
                    <a:pt x="1467" y="1234"/>
                  </a:cubicBezTo>
                  <a:cubicBezTo>
                    <a:pt x="1532" y="1242"/>
                    <a:pt x="1538" y="1204"/>
                    <a:pt x="1538" y="1152"/>
                  </a:cubicBezTo>
                  <a:cubicBezTo>
                    <a:pt x="1538" y="1084"/>
                    <a:pt x="1549" y="1010"/>
                    <a:pt x="1622" y="995"/>
                  </a:cubicBezTo>
                  <a:cubicBezTo>
                    <a:pt x="1707" y="975"/>
                    <a:pt x="1724" y="929"/>
                    <a:pt x="1715" y="858"/>
                  </a:cubicBezTo>
                  <a:cubicBezTo>
                    <a:pt x="1713" y="828"/>
                    <a:pt x="1713" y="798"/>
                    <a:pt x="1715" y="768"/>
                  </a:cubicBezTo>
                  <a:cubicBezTo>
                    <a:pt x="1726" y="683"/>
                    <a:pt x="1762" y="661"/>
                    <a:pt x="1844" y="678"/>
                  </a:cubicBezTo>
                  <a:cubicBezTo>
                    <a:pt x="1868" y="683"/>
                    <a:pt x="1907" y="700"/>
                    <a:pt x="1923" y="661"/>
                  </a:cubicBezTo>
                  <a:cubicBezTo>
                    <a:pt x="1937" y="629"/>
                    <a:pt x="1964" y="601"/>
                    <a:pt x="1939" y="552"/>
                  </a:cubicBezTo>
                  <a:cubicBezTo>
                    <a:pt x="1855" y="394"/>
                    <a:pt x="1770" y="235"/>
                    <a:pt x="1721" y="61"/>
                  </a:cubicBezTo>
                  <a:cubicBezTo>
                    <a:pt x="1715" y="39"/>
                    <a:pt x="1718" y="6"/>
                    <a:pt x="1688" y="3"/>
                  </a:cubicBezTo>
                  <a:cubicBezTo>
                    <a:pt x="1661" y="0"/>
                    <a:pt x="1653" y="30"/>
                    <a:pt x="1636" y="44"/>
                  </a:cubicBezTo>
                  <a:cubicBezTo>
                    <a:pt x="1497" y="167"/>
                    <a:pt x="1379" y="328"/>
                    <a:pt x="1161" y="306"/>
                  </a:cubicBezTo>
                  <a:cubicBezTo>
                    <a:pt x="1136" y="304"/>
                    <a:pt x="1109" y="317"/>
                    <a:pt x="1087" y="328"/>
                  </a:cubicBezTo>
                  <a:cubicBezTo>
                    <a:pt x="1024" y="361"/>
                    <a:pt x="934" y="353"/>
                    <a:pt x="910" y="454"/>
                  </a:cubicBezTo>
                  <a:cubicBezTo>
                    <a:pt x="899" y="500"/>
                    <a:pt x="839" y="481"/>
                    <a:pt x="798" y="481"/>
                  </a:cubicBezTo>
                  <a:cubicBezTo>
                    <a:pt x="691" y="487"/>
                    <a:pt x="620" y="568"/>
                    <a:pt x="527" y="604"/>
                  </a:cubicBezTo>
                  <a:cubicBezTo>
                    <a:pt x="437" y="637"/>
                    <a:pt x="341" y="702"/>
                    <a:pt x="295" y="779"/>
                  </a:cubicBezTo>
                  <a:cubicBezTo>
                    <a:pt x="232" y="883"/>
                    <a:pt x="161" y="978"/>
                    <a:pt x="68" y="1051"/>
                  </a:cubicBezTo>
                  <a:cubicBezTo>
                    <a:pt x="0" y="1106"/>
                    <a:pt x="46" y="1133"/>
                    <a:pt x="90" y="1155"/>
                  </a:cubicBezTo>
                  <a:cubicBezTo>
                    <a:pt x="197" y="1204"/>
                    <a:pt x="216" y="1261"/>
                    <a:pt x="156" y="1362"/>
                  </a:cubicBezTo>
                  <a:cubicBezTo>
                    <a:pt x="238" y="1384"/>
                    <a:pt x="328" y="1398"/>
                    <a:pt x="361" y="1493"/>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7" name="Freeform 44"/>
            <p:cNvSpPr>
              <a:spLocks noChangeArrowheads="1"/>
            </p:cNvSpPr>
            <p:nvPr/>
          </p:nvSpPr>
          <p:spPr bwMode="auto">
            <a:xfrm>
              <a:off x="11718925" y="663575"/>
              <a:ext cx="536575" cy="685800"/>
            </a:xfrm>
            <a:custGeom>
              <a:avLst/>
              <a:gdLst>
                <a:gd name="T0" fmla="*/ 333 w 1492"/>
                <a:gd name="T1" fmla="*/ 1398 h 1907"/>
                <a:gd name="T2" fmla="*/ 360 w 1492"/>
                <a:gd name="T3" fmla="*/ 1420 h 1907"/>
                <a:gd name="T4" fmla="*/ 456 w 1492"/>
                <a:gd name="T5" fmla="*/ 1584 h 1907"/>
                <a:gd name="T6" fmla="*/ 510 w 1492"/>
                <a:gd name="T7" fmla="*/ 1647 h 1907"/>
                <a:gd name="T8" fmla="*/ 696 w 1492"/>
                <a:gd name="T9" fmla="*/ 1682 h 1907"/>
                <a:gd name="T10" fmla="*/ 794 w 1492"/>
                <a:gd name="T11" fmla="*/ 1737 h 1907"/>
                <a:gd name="T12" fmla="*/ 830 w 1492"/>
                <a:gd name="T13" fmla="*/ 1846 h 1907"/>
                <a:gd name="T14" fmla="*/ 871 w 1492"/>
                <a:gd name="T15" fmla="*/ 1887 h 1907"/>
                <a:gd name="T16" fmla="*/ 1079 w 1492"/>
                <a:gd name="T17" fmla="*/ 1794 h 1907"/>
                <a:gd name="T18" fmla="*/ 1122 w 1492"/>
                <a:gd name="T19" fmla="*/ 1772 h 1907"/>
                <a:gd name="T20" fmla="*/ 1223 w 1492"/>
                <a:gd name="T21" fmla="*/ 1699 h 1907"/>
                <a:gd name="T22" fmla="*/ 1456 w 1492"/>
                <a:gd name="T23" fmla="*/ 1240 h 1907"/>
                <a:gd name="T24" fmla="*/ 1423 w 1492"/>
                <a:gd name="T25" fmla="*/ 1109 h 1907"/>
                <a:gd name="T26" fmla="*/ 1313 w 1492"/>
                <a:gd name="T27" fmla="*/ 969 h 1907"/>
                <a:gd name="T28" fmla="*/ 1180 w 1492"/>
                <a:gd name="T29" fmla="*/ 838 h 1907"/>
                <a:gd name="T30" fmla="*/ 1117 w 1492"/>
                <a:gd name="T31" fmla="*/ 784 h 1907"/>
                <a:gd name="T32" fmla="*/ 1043 w 1492"/>
                <a:gd name="T33" fmla="*/ 677 h 1907"/>
                <a:gd name="T34" fmla="*/ 1040 w 1492"/>
                <a:gd name="T35" fmla="*/ 546 h 1907"/>
                <a:gd name="T36" fmla="*/ 1354 w 1492"/>
                <a:gd name="T37" fmla="*/ 101 h 1907"/>
                <a:gd name="T38" fmla="*/ 1316 w 1492"/>
                <a:gd name="T39" fmla="*/ 14 h 1907"/>
                <a:gd name="T40" fmla="*/ 1065 w 1492"/>
                <a:gd name="T41" fmla="*/ 139 h 1907"/>
                <a:gd name="T42" fmla="*/ 928 w 1492"/>
                <a:gd name="T43" fmla="*/ 218 h 1907"/>
                <a:gd name="T44" fmla="*/ 871 w 1492"/>
                <a:gd name="T45" fmla="*/ 248 h 1907"/>
                <a:gd name="T46" fmla="*/ 655 w 1492"/>
                <a:gd name="T47" fmla="*/ 429 h 1907"/>
                <a:gd name="T48" fmla="*/ 341 w 1492"/>
                <a:gd name="T49" fmla="*/ 470 h 1907"/>
                <a:gd name="T50" fmla="*/ 120 w 1492"/>
                <a:gd name="T51" fmla="*/ 584 h 1907"/>
                <a:gd name="T52" fmla="*/ 0 w 1492"/>
                <a:gd name="T53" fmla="*/ 1136 h 1907"/>
                <a:gd name="T54" fmla="*/ 333 w 1492"/>
                <a:gd name="T55" fmla="*/ 1398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2" h="1907">
                  <a:moveTo>
                    <a:pt x="333" y="1398"/>
                  </a:moveTo>
                  <a:cubicBezTo>
                    <a:pt x="333" y="1406"/>
                    <a:pt x="352" y="1412"/>
                    <a:pt x="360" y="1420"/>
                  </a:cubicBezTo>
                  <a:cubicBezTo>
                    <a:pt x="407" y="1464"/>
                    <a:pt x="453" y="1510"/>
                    <a:pt x="456" y="1584"/>
                  </a:cubicBezTo>
                  <a:cubicBezTo>
                    <a:pt x="456" y="1611"/>
                    <a:pt x="475" y="1636"/>
                    <a:pt x="510" y="1647"/>
                  </a:cubicBezTo>
                  <a:cubicBezTo>
                    <a:pt x="571" y="1666"/>
                    <a:pt x="628" y="1704"/>
                    <a:pt x="696" y="1682"/>
                  </a:cubicBezTo>
                  <a:cubicBezTo>
                    <a:pt x="745" y="1666"/>
                    <a:pt x="775" y="1693"/>
                    <a:pt x="794" y="1737"/>
                  </a:cubicBezTo>
                  <a:cubicBezTo>
                    <a:pt x="811" y="1772"/>
                    <a:pt x="827" y="1805"/>
                    <a:pt x="830" y="1846"/>
                  </a:cubicBezTo>
                  <a:cubicBezTo>
                    <a:pt x="830" y="1871"/>
                    <a:pt x="838" y="1895"/>
                    <a:pt x="871" y="1887"/>
                  </a:cubicBezTo>
                  <a:cubicBezTo>
                    <a:pt x="945" y="1868"/>
                    <a:pt x="1043" y="1906"/>
                    <a:pt x="1079" y="1794"/>
                  </a:cubicBezTo>
                  <a:cubicBezTo>
                    <a:pt x="1084" y="1775"/>
                    <a:pt x="1106" y="1770"/>
                    <a:pt x="1122" y="1772"/>
                  </a:cubicBezTo>
                  <a:cubicBezTo>
                    <a:pt x="1185" y="1786"/>
                    <a:pt x="1201" y="1742"/>
                    <a:pt x="1223" y="1699"/>
                  </a:cubicBezTo>
                  <a:cubicBezTo>
                    <a:pt x="1297" y="1546"/>
                    <a:pt x="1374" y="1390"/>
                    <a:pt x="1456" y="1240"/>
                  </a:cubicBezTo>
                  <a:cubicBezTo>
                    <a:pt x="1491" y="1177"/>
                    <a:pt x="1470" y="1144"/>
                    <a:pt x="1423" y="1109"/>
                  </a:cubicBezTo>
                  <a:cubicBezTo>
                    <a:pt x="1377" y="1073"/>
                    <a:pt x="1333" y="1035"/>
                    <a:pt x="1313" y="969"/>
                  </a:cubicBezTo>
                  <a:cubicBezTo>
                    <a:pt x="1297" y="912"/>
                    <a:pt x="1270" y="838"/>
                    <a:pt x="1180" y="838"/>
                  </a:cubicBezTo>
                  <a:cubicBezTo>
                    <a:pt x="1155" y="838"/>
                    <a:pt x="1125" y="816"/>
                    <a:pt x="1117" y="784"/>
                  </a:cubicBezTo>
                  <a:cubicBezTo>
                    <a:pt x="1106" y="737"/>
                    <a:pt x="1073" y="702"/>
                    <a:pt x="1043" y="677"/>
                  </a:cubicBezTo>
                  <a:cubicBezTo>
                    <a:pt x="980" y="628"/>
                    <a:pt x="1002" y="595"/>
                    <a:pt x="1040" y="546"/>
                  </a:cubicBezTo>
                  <a:cubicBezTo>
                    <a:pt x="1150" y="401"/>
                    <a:pt x="1251" y="251"/>
                    <a:pt x="1354" y="101"/>
                  </a:cubicBezTo>
                  <a:cubicBezTo>
                    <a:pt x="1374" y="74"/>
                    <a:pt x="1335" y="0"/>
                    <a:pt x="1316" y="14"/>
                  </a:cubicBezTo>
                  <a:cubicBezTo>
                    <a:pt x="1240" y="71"/>
                    <a:pt x="1122" y="38"/>
                    <a:pt x="1065" y="139"/>
                  </a:cubicBezTo>
                  <a:cubicBezTo>
                    <a:pt x="1038" y="186"/>
                    <a:pt x="991" y="227"/>
                    <a:pt x="928" y="218"/>
                  </a:cubicBezTo>
                  <a:cubicBezTo>
                    <a:pt x="901" y="216"/>
                    <a:pt x="887" y="232"/>
                    <a:pt x="871" y="248"/>
                  </a:cubicBezTo>
                  <a:cubicBezTo>
                    <a:pt x="800" y="311"/>
                    <a:pt x="718" y="360"/>
                    <a:pt x="655" y="429"/>
                  </a:cubicBezTo>
                  <a:cubicBezTo>
                    <a:pt x="557" y="538"/>
                    <a:pt x="459" y="538"/>
                    <a:pt x="341" y="470"/>
                  </a:cubicBezTo>
                  <a:cubicBezTo>
                    <a:pt x="284" y="437"/>
                    <a:pt x="125" y="522"/>
                    <a:pt x="120" y="584"/>
                  </a:cubicBezTo>
                  <a:cubicBezTo>
                    <a:pt x="106" y="778"/>
                    <a:pt x="38" y="953"/>
                    <a:pt x="0" y="1136"/>
                  </a:cubicBezTo>
                  <a:cubicBezTo>
                    <a:pt x="144" y="1180"/>
                    <a:pt x="306" y="1202"/>
                    <a:pt x="333" y="139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8" name="Freeform 45"/>
            <p:cNvSpPr>
              <a:spLocks noChangeArrowheads="1"/>
            </p:cNvSpPr>
            <p:nvPr/>
          </p:nvSpPr>
          <p:spPr bwMode="auto">
            <a:xfrm>
              <a:off x="7815263" y="2830513"/>
              <a:ext cx="458787" cy="623887"/>
            </a:xfrm>
            <a:custGeom>
              <a:avLst/>
              <a:gdLst>
                <a:gd name="T0" fmla="*/ 740 w 1274"/>
                <a:gd name="T1" fmla="*/ 1729 h 1733"/>
                <a:gd name="T2" fmla="*/ 1038 w 1274"/>
                <a:gd name="T3" fmla="*/ 1491 h 1733"/>
                <a:gd name="T4" fmla="*/ 1079 w 1274"/>
                <a:gd name="T5" fmla="*/ 1336 h 1733"/>
                <a:gd name="T6" fmla="*/ 1098 w 1274"/>
                <a:gd name="T7" fmla="*/ 1188 h 1733"/>
                <a:gd name="T8" fmla="*/ 1224 w 1274"/>
                <a:gd name="T9" fmla="*/ 896 h 1733"/>
                <a:gd name="T10" fmla="*/ 1218 w 1274"/>
                <a:gd name="T11" fmla="*/ 620 h 1733"/>
                <a:gd name="T12" fmla="*/ 1194 w 1274"/>
                <a:gd name="T13" fmla="*/ 489 h 1733"/>
                <a:gd name="T14" fmla="*/ 1027 w 1274"/>
                <a:gd name="T15" fmla="*/ 358 h 1733"/>
                <a:gd name="T16" fmla="*/ 891 w 1274"/>
                <a:gd name="T17" fmla="*/ 191 h 1733"/>
                <a:gd name="T18" fmla="*/ 675 w 1274"/>
                <a:gd name="T19" fmla="*/ 52 h 1733"/>
                <a:gd name="T20" fmla="*/ 593 w 1274"/>
                <a:gd name="T21" fmla="*/ 66 h 1733"/>
                <a:gd name="T22" fmla="*/ 527 w 1274"/>
                <a:gd name="T23" fmla="*/ 159 h 1733"/>
                <a:gd name="T24" fmla="*/ 333 w 1274"/>
                <a:gd name="T25" fmla="*/ 347 h 1733"/>
                <a:gd name="T26" fmla="*/ 246 w 1274"/>
                <a:gd name="T27" fmla="*/ 522 h 1733"/>
                <a:gd name="T28" fmla="*/ 93 w 1274"/>
                <a:gd name="T29" fmla="*/ 901 h 1733"/>
                <a:gd name="T30" fmla="*/ 52 w 1274"/>
                <a:gd name="T31" fmla="*/ 997 h 1733"/>
                <a:gd name="T32" fmla="*/ 41 w 1274"/>
                <a:gd name="T33" fmla="*/ 1128 h 1733"/>
                <a:gd name="T34" fmla="*/ 142 w 1274"/>
                <a:gd name="T35" fmla="*/ 1431 h 1733"/>
                <a:gd name="T36" fmla="*/ 213 w 1274"/>
                <a:gd name="T37" fmla="*/ 1568 h 1733"/>
                <a:gd name="T38" fmla="*/ 243 w 1274"/>
                <a:gd name="T39" fmla="*/ 1729 h 1733"/>
                <a:gd name="T40" fmla="*/ 740 w 1274"/>
                <a:gd name="T41" fmla="*/ 1729 h 1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74" h="1733">
                  <a:moveTo>
                    <a:pt x="740" y="1729"/>
                  </a:moveTo>
                  <a:cubicBezTo>
                    <a:pt x="981" y="1726"/>
                    <a:pt x="978" y="1723"/>
                    <a:pt x="1038" y="1491"/>
                  </a:cubicBezTo>
                  <a:cubicBezTo>
                    <a:pt x="1052" y="1437"/>
                    <a:pt x="1098" y="1371"/>
                    <a:pt x="1079" y="1336"/>
                  </a:cubicBezTo>
                  <a:cubicBezTo>
                    <a:pt x="1046" y="1273"/>
                    <a:pt x="1079" y="1232"/>
                    <a:pt x="1098" y="1188"/>
                  </a:cubicBezTo>
                  <a:cubicBezTo>
                    <a:pt x="1139" y="1090"/>
                    <a:pt x="1194" y="997"/>
                    <a:pt x="1224" y="896"/>
                  </a:cubicBezTo>
                  <a:cubicBezTo>
                    <a:pt x="1251" y="806"/>
                    <a:pt x="1273" y="702"/>
                    <a:pt x="1218" y="620"/>
                  </a:cubicBezTo>
                  <a:cubicBezTo>
                    <a:pt x="1188" y="574"/>
                    <a:pt x="1175" y="538"/>
                    <a:pt x="1194" y="489"/>
                  </a:cubicBezTo>
                  <a:cubicBezTo>
                    <a:pt x="1112" y="489"/>
                    <a:pt x="1030" y="432"/>
                    <a:pt x="1027" y="358"/>
                  </a:cubicBezTo>
                  <a:cubicBezTo>
                    <a:pt x="1025" y="260"/>
                    <a:pt x="956" y="232"/>
                    <a:pt x="891" y="191"/>
                  </a:cubicBezTo>
                  <a:cubicBezTo>
                    <a:pt x="817" y="148"/>
                    <a:pt x="727" y="134"/>
                    <a:pt x="675" y="52"/>
                  </a:cubicBezTo>
                  <a:cubicBezTo>
                    <a:pt x="656" y="22"/>
                    <a:pt x="612" y="0"/>
                    <a:pt x="593" y="66"/>
                  </a:cubicBezTo>
                  <a:cubicBezTo>
                    <a:pt x="582" y="104"/>
                    <a:pt x="555" y="134"/>
                    <a:pt x="527" y="159"/>
                  </a:cubicBezTo>
                  <a:cubicBezTo>
                    <a:pt x="465" y="224"/>
                    <a:pt x="418" y="303"/>
                    <a:pt x="333" y="347"/>
                  </a:cubicBezTo>
                  <a:cubicBezTo>
                    <a:pt x="268" y="383"/>
                    <a:pt x="262" y="462"/>
                    <a:pt x="246" y="522"/>
                  </a:cubicBezTo>
                  <a:cubicBezTo>
                    <a:pt x="211" y="656"/>
                    <a:pt x="71" y="746"/>
                    <a:pt x="93" y="901"/>
                  </a:cubicBezTo>
                  <a:cubicBezTo>
                    <a:pt x="96" y="931"/>
                    <a:pt x="77" y="975"/>
                    <a:pt x="52" y="997"/>
                  </a:cubicBezTo>
                  <a:cubicBezTo>
                    <a:pt x="0" y="1041"/>
                    <a:pt x="22" y="1079"/>
                    <a:pt x="41" y="1128"/>
                  </a:cubicBezTo>
                  <a:cubicBezTo>
                    <a:pt x="77" y="1229"/>
                    <a:pt x="159" y="1325"/>
                    <a:pt x="142" y="1431"/>
                  </a:cubicBezTo>
                  <a:cubicBezTo>
                    <a:pt x="131" y="1510"/>
                    <a:pt x="161" y="1538"/>
                    <a:pt x="213" y="1568"/>
                  </a:cubicBezTo>
                  <a:cubicBezTo>
                    <a:pt x="273" y="1606"/>
                    <a:pt x="323" y="1644"/>
                    <a:pt x="243" y="1729"/>
                  </a:cubicBezTo>
                  <a:cubicBezTo>
                    <a:pt x="426" y="1729"/>
                    <a:pt x="582" y="1732"/>
                    <a:pt x="740" y="1729"/>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49" name="Freeform 46"/>
            <p:cNvSpPr>
              <a:spLocks noChangeArrowheads="1"/>
            </p:cNvSpPr>
            <p:nvPr/>
          </p:nvSpPr>
          <p:spPr bwMode="auto">
            <a:xfrm>
              <a:off x="8647113" y="1158875"/>
              <a:ext cx="684212" cy="576263"/>
            </a:xfrm>
            <a:custGeom>
              <a:avLst/>
              <a:gdLst>
                <a:gd name="T0" fmla="*/ 1803 w 1902"/>
                <a:gd name="T1" fmla="*/ 224 h 1601"/>
                <a:gd name="T2" fmla="*/ 1705 w 1902"/>
                <a:gd name="T3" fmla="*/ 68 h 1601"/>
                <a:gd name="T4" fmla="*/ 1614 w 1902"/>
                <a:gd name="T5" fmla="*/ 0 h 1601"/>
                <a:gd name="T6" fmla="*/ 1563 w 1902"/>
                <a:gd name="T7" fmla="*/ 79 h 1601"/>
                <a:gd name="T8" fmla="*/ 1508 w 1902"/>
                <a:gd name="T9" fmla="*/ 196 h 1601"/>
                <a:gd name="T10" fmla="*/ 1344 w 1902"/>
                <a:gd name="T11" fmla="*/ 254 h 1601"/>
                <a:gd name="T12" fmla="*/ 1117 w 1902"/>
                <a:gd name="T13" fmla="*/ 199 h 1601"/>
                <a:gd name="T14" fmla="*/ 904 w 1902"/>
                <a:gd name="T15" fmla="*/ 183 h 1601"/>
                <a:gd name="T16" fmla="*/ 880 w 1902"/>
                <a:gd name="T17" fmla="*/ 393 h 1601"/>
                <a:gd name="T18" fmla="*/ 825 w 1902"/>
                <a:gd name="T19" fmla="*/ 486 h 1601"/>
                <a:gd name="T20" fmla="*/ 727 w 1902"/>
                <a:gd name="T21" fmla="*/ 480 h 1601"/>
                <a:gd name="T22" fmla="*/ 576 w 1902"/>
                <a:gd name="T23" fmla="*/ 349 h 1601"/>
                <a:gd name="T24" fmla="*/ 473 w 1902"/>
                <a:gd name="T25" fmla="*/ 336 h 1601"/>
                <a:gd name="T26" fmla="*/ 374 w 1902"/>
                <a:gd name="T27" fmla="*/ 346 h 1601"/>
                <a:gd name="T28" fmla="*/ 205 w 1902"/>
                <a:gd name="T29" fmla="*/ 407 h 1601"/>
                <a:gd name="T30" fmla="*/ 44 w 1902"/>
                <a:gd name="T31" fmla="*/ 576 h 1601"/>
                <a:gd name="T32" fmla="*/ 27 w 1902"/>
                <a:gd name="T33" fmla="*/ 641 h 1601"/>
                <a:gd name="T34" fmla="*/ 219 w 1902"/>
                <a:gd name="T35" fmla="*/ 808 h 1601"/>
                <a:gd name="T36" fmla="*/ 265 w 1902"/>
                <a:gd name="T37" fmla="*/ 844 h 1601"/>
                <a:gd name="T38" fmla="*/ 475 w 1902"/>
                <a:gd name="T39" fmla="*/ 1229 h 1601"/>
                <a:gd name="T40" fmla="*/ 598 w 1902"/>
                <a:gd name="T41" fmla="*/ 1532 h 1601"/>
                <a:gd name="T42" fmla="*/ 735 w 1902"/>
                <a:gd name="T43" fmla="*/ 1554 h 1601"/>
                <a:gd name="T44" fmla="*/ 781 w 1902"/>
                <a:gd name="T45" fmla="*/ 1515 h 1601"/>
                <a:gd name="T46" fmla="*/ 932 w 1902"/>
                <a:gd name="T47" fmla="*/ 1362 h 1601"/>
                <a:gd name="T48" fmla="*/ 1030 w 1902"/>
                <a:gd name="T49" fmla="*/ 1316 h 1601"/>
                <a:gd name="T50" fmla="*/ 1300 w 1902"/>
                <a:gd name="T51" fmla="*/ 1253 h 1601"/>
                <a:gd name="T52" fmla="*/ 1358 w 1902"/>
                <a:gd name="T53" fmla="*/ 1215 h 1601"/>
                <a:gd name="T54" fmla="*/ 1393 w 1902"/>
                <a:gd name="T55" fmla="*/ 1065 h 1601"/>
                <a:gd name="T56" fmla="*/ 1412 w 1902"/>
                <a:gd name="T57" fmla="*/ 890 h 1601"/>
                <a:gd name="T58" fmla="*/ 1461 w 1902"/>
                <a:gd name="T59" fmla="*/ 838 h 1601"/>
                <a:gd name="T60" fmla="*/ 1901 w 1902"/>
                <a:gd name="T61" fmla="*/ 366 h 1601"/>
                <a:gd name="T62" fmla="*/ 1803 w 1902"/>
                <a:gd name="T63" fmla="*/ 224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02" h="1601">
                  <a:moveTo>
                    <a:pt x="1803" y="224"/>
                  </a:moveTo>
                  <a:cubicBezTo>
                    <a:pt x="1776" y="169"/>
                    <a:pt x="1721" y="128"/>
                    <a:pt x="1705" y="68"/>
                  </a:cubicBezTo>
                  <a:cubicBezTo>
                    <a:pt x="1691" y="21"/>
                    <a:pt x="1650" y="0"/>
                    <a:pt x="1614" y="0"/>
                  </a:cubicBezTo>
                  <a:cubicBezTo>
                    <a:pt x="1579" y="0"/>
                    <a:pt x="1568" y="41"/>
                    <a:pt x="1563" y="79"/>
                  </a:cubicBezTo>
                  <a:cubicBezTo>
                    <a:pt x="1557" y="120"/>
                    <a:pt x="1538" y="163"/>
                    <a:pt x="1508" y="196"/>
                  </a:cubicBezTo>
                  <a:cubicBezTo>
                    <a:pt x="1467" y="243"/>
                    <a:pt x="1404" y="286"/>
                    <a:pt x="1344" y="254"/>
                  </a:cubicBezTo>
                  <a:cubicBezTo>
                    <a:pt x="1270" y="215"/>
                    <a:pt x="1191" y="221"/>
                    <a:pt x="1117" y="199"/>
                  </a:cubicBezTo>
                  <a:cubicBezTo>
                    <a:pt x="1046" y="177"/>
                    <a:pt x="948" y="155"/>
                    <a:pt x="904" y="183"/>
                  </a:cubicBezTo>
                  <a:cubicBezTo>
                    <a:pt x="855" y="215"/>
                    <a:pt x="871" y="319"/>
                    <a:pt x="880" y="393"/>
                  </a:cubicBezTo>
                  <a:cubicBezTo>
                    <a:pt x="885" y="437"/>
                    <a:pt x="861" y="461"/>
                    <a:pt x="825" y="486"/>
                  </a:cubicBezTo>
                  <a:cubicBezTo>
                    <a:pt x="790" y="510"/>
                    <a:pt x="759" y="499"/>
                    <a:pt x="727" y="480"/>
                  </a:cubicBezTo>
                  <a:cubicBezTo>
                    <a:pt x="667" y="448"/>
                    <a:pt x="620" y="398"/>
                    <a:pt x="576" y="349"/>
                  </a:cubicBezTo>
                  <a:cubicBezTo>
                    <a:pt x="546" y="314"/>
                    <a:pt x="519" y="297"/>
                    <a:pt x="473" y="336"/>
                  </a:cubicBezTo>
                  <a:cubicBezTo>
                    <a:pt x="448" y="357"/>
                    <a:pt x="415" y="366"/>
                    <a:pt x="374" y="346"/>
                  </a:cubicBezTo>
                  <a:cubicBezTo>
                    <a:pt x="290" y="305"/>
                    <a:pt x="240" y="322"/>
                    <a:pt x="205" y="407"/>
                  </a:cubicBezTo>
                  <a:cubicBezTo>
                    <a:pt x="172" y="486"/>
                    <a:pt x="131" y="551"/>
                    <a:pt x="44" y="576"/>
                  </a:cubicBezTo>
                  <a:cubicBezTo>
                    <a:pt x="11" y="587"/>
                    <a:pt x="0" y="603"/>
                    <a:pt x="27" y="641"/>
                  </a:cubicBezTo>
                  <a:cubicBezTo>
                    <a:pt x="79" y="712"/>
                    <a:pt x="126" y="783"/>
                    <a:pt x="219" y="808"/>
                  </a:cubicBezTo>
                  <a:cubicBezTo>
                    <a:pt x="238" y="813"/>
                    <a:pt x="257" y="827"/>
                    <a:pt x="265" y="844"/>
                  </a:cubicBezTo>
                  <a:cubicBezTo>
                    <a:pt x="331" y="975"/>
                    <a:pt x="445" y="1076"/>
                    <a:pt x="475" y="1229"/>
                  </a:cubicBezTo>
                  <a:cubicBezTo>
                    <a:pt x="494" y="1335"/>
                    <a:pt x="549" y="1433"/>
                    <a:pt x="598" y="1532"/>
                  </a:cubicBezTo>
                  <a:cubicBezTo>
                    <a:pt x="628" y="1589"/>
                    <a:pt x="686" y="1600"/>
                    <a:pt x="735" y="1554"/>
                  </a:cubicBezTo>
                  <a:cubicBezTo>
                    <a:pt x="749" y="1540"/>
                    <a:pt x="759" y="1524"/>
                    <a:pt x="781" y="1515"/>
                  </a:cubicBezTo>
                  <a:cubicBezTo>
                    <a:pt x="855" y="1488"/>
                    <a:pt x="893" y="1420"/>
                    <a:pt x="932" y="1362"/>
                  </a:cubicBezTo>
                  <a:cubicBezTo>
                    <a:pt x="959" y="1321"/>
                    <a:pt x="978" y="1302"/>
                    <a:pt x="1030" y="1316"/>
                  </a:cubicBezTo>
                  <a:cubicBezTo>
                    <a:pt x="1131" y="1346"/>
                    <a:pt x="1224" y="1321"/>
                    <a:pt x="1300" y="1253"/>
                  </a:cubicBezTo>
                  <a:cubicBezTo>
                    <a:pt x="1319" y="1237"/>
                    <a:pt x="1333" y="1223"/>
                    <a:pt x="1358" y="1215"/>
                  </a:cubicBezTo>
                  <a:cubicBezTo>
                    <a:pt x="1459" y="1171"/>
                    <a:pt x="1464" y="1144"/>
                    <a:pt x="1393" y="1065"/>
                  </a:cubicBezTo>
                  <a:cubicBezTo>
                    <a:pt x="1311" y="972"/>
                    <a:pt x="1314" y="958"/>
                    <a:pt x="1412" y="890"/>
                  </a:cubicBezTo>
                  <a:cubicBezTo>
                    <a:pt x="1431" y="876"/>
                    <a:pt x="1445" y="854"/>
                    <a:pt x="1461" y="838"/>
                  </a:cubicBezTo>
                  <a:cubicBezTo>
                    <a:pt x="1603" y="680"/>
                    <a:pt x="1748" y="524"/>
                    <a:pt x="1901" y="366"/>
                  </a:cubicBezTo>
                  <a:cubicBezTo>
                    <a:pt x="1858" y="327"/>
                    <a:pt x="1830" y="275"/>
                    <a:pt x="1803" y="22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0" name="Freeform 47"/>
            <p:cNvSpPr>
              <a:spLocks noChangeArrowheads="1"/>
            </p:cNvSpPr>
            <p:nvPr/>
          </p:nvSpPr>
          <p:spPr bwMode="auto">
            <a:xfrm>
              <a:off x="11263313" y="785813"/>
              <a:ext cx="463550" cy="588962"/>
            </a:xfrm>
            <a:custGeom>
              <a:avLst/>
              <a:gdLst>
                <a:gd name="T0" fmla="*/ 38 w 1287"/>
                <a:gd name="T1" fmla="*/ 497 h 1634"/>
                <a:gd name="T2" fmla="*/ 13 w 1287"/>
                <a:gd name="T3" fmla="*/ 1226 h 1634"/>
                <a:gd name="T4" fmla="*/ 185 w 1287"/>
                <a:gd name="T5" fmla="*/ 1633 h 1634"/>
                <a:gd name="T6" fmla="*/ 327 w 1287"/>
                <a:gd name="T7" fmla="*/ 1491 h 1634"/>
                <a:gd name="T8" fmla="*/ 560 w 1287"/>
                <a:gd name="T9" fmla="*/ 1360 h 1634"/>
                <a:gd name="T10" fmla="*/ 917 w 1287"/>
                <a:gd name="T11" fmla="*/ 1166 h 1634"/>
                <a:gd name="T12" fmla="*/ 1120 w 1287"/>
                <a:gd name="T13" fmla="*/ 849 h 1634"/>
                <a:gd name="T14" fmla="*/ 1275 w 1287"/>
                <a:gd name="T15" fmla="*/ 300 h 1634"/>
                <a:gd name="T16" fmla="*/ 1264 w 1287"/>
                <a:gd name="T17" fmla="*/ 223 h 1634"/>
                <a:gd name="T18" fmla="*/ 1029 w 1287"/>
                <a:gd name="T19" fmla="*/ 226 h 1634"/>
                <a:gd name="T20" fmla="*/ 950 w 1287"/>
                <a:gd name="T21" fmla="*/ 245 h 1634"/>
                <a:gd name="T22" fmla="*/ 926 w 1287"/>
                <a:gd name="T23" fmla="*/ 161 h 1634"/>
                <a:gd name="T24" fmla="*/ 896 w 1287"/>
                <a:gd name="T25" fmla="*/ 109 h 1634"/>
                <a:gd name="T26" fmla="*/ 844 w 1287"/>
                <a:gd name="T27" fmla="*/ 79 h 1634"/>
                <a:gd name="T28" fmla="*/ 666 w 1287"/>
                <a:gd name="T29" fmla="*/ 19 h 1634"/>
                <a:gd name="T30" fmla="*/ 235 w 1287"/>
                <a:gd name="T31" fmla="*/ 103 h 1634"/>
                <a:gd name="T32" fmla="*/ 43 w 1287"/>
                <a:gd name="T33" fmla="*/ 98 h 1634"/>
                <a:gd name="T34" fmla="*/ 38 w 1287"/>
                <a:gd name="T35" fmla="*/ 497 h 1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7" h="1634">
                  <a:moveTo>
                    <a:pt x="38" y="497"/>
                  </a:moveTo>
                  <a:cubicBezTo>
                    <a:pt x="24" y="740"/>
                    <a:pt x="32" y="983"/>
                    <a:pt x="13" y="1226"/>
                  </a:cubicBezTo>
                  <a:cubicBezTo>
                    <a:pt x="0" y="1398"/>
                    <a:pt x="62" y="1526"/>
                    <a:pt x="185" y="1633"/>
                  </a:cubicBezTo>
                  <a:cubicBezTo>
                    <a:pt x="235" y="1586"/>
                    <a:pt x="286" y="1543"/>
                    <a:pt x="327" y="1491"/>
                  </a:cubicBezTo>
                  <a:cubicBezTo>
                    <a:pt x="388" y="1414"/>
                    <a:pt x="467" y="1379"/>
                    <a:pt x="560" y="1360"/>
                  </a:cubicBezTo>
                  <a:cubicBezTo>
                    <a:pt x="767" y="1313"/>
                    <a:pt x="754" y="1297"/>
                    <a:pt x="917" y="1166"/>
                  </a:cubicBezTo>
                  <a:cubicBezTo>
                    <a:pt x="1029" y="1078"/>
                    <a:pt x="1065" y="958"/>
                    <a:pt x="1120" y="849"/>
                  </a:cubicBezTo>
                  <a:cubicBezTo>
                    <a:pt x="1207" y="677"/>
                    <a:pt x="1226" y="483"/>
                    <a:pt x="1275" y="300"/>
                  </a:cubicBezTo>
                  <a:cubicBezTo>
                    <a:pt x="1283" y="275"/>
                    <a:pt x="1286" y="248"/>
                    <a:pt x="1264" y="223"/>
                  </a:cubicBezTo>
                  <a:cubicBezTo>
                    <a:pt x="1253" y="210"/>
                    <a:pt x="1043" y="213"/>
                    <a:pt x="1029" y="226"/>
                  </a:cubicBezTo>
                  <a:cubicBezTo>
                    <a:pt x="1005" y="248"/>
                    <a:pt x="980" y="262"/>
                    <a:pt x="950" y="245"/>
                  </a:cubicBezTo>
                  <a:cubicBezTo>
                    <a:pt x="915" y="226"/>
                    <a:pt x="915" y="191"/>
                    <a:pt x="926" y="161"/>
                  </a:cubicBezTo>
                  <a:cubicBezTo>
                    <a:pt x="937" y="125"/>
                    <a:pt x="934" y="112"/>
                    <a:pt x="896" y="109"/>
                  </a:cubicBezTo>
                  <a:cubicBezTo>
                    <a:pt x="874" y="109"/>
                    <a:pt x="852" y="95"/>
                    <a:pt x="844" y="79"/>
                  </a:cubicBezTo>
                  <a:cubicBezTo>
                    <a:pt x="803" y="0"/>
                    <a:pt x="721" y="10"/>
                    <a:pt x="666" y="19"/>
                  </a:cubicBezTo>
                  <a:cubicBezTo>
                    <a:pt x="521" y="35"/>
                    <a:pt x="379" y="79"/>
                    <a:pt x="235" y="103"/>
                  </a:cubicBezTo>
                  <a:cubicBezTo>
                    <a:pt x="177" y="114"/>
                    <a:pt x="112" y="163"/>
                    <a:pt x="43" y="98"/>
                  </a:cubicBezTo>
                  <a:cubicBezTo>
                    <a:pt x="24" y="240"/>
                    <a:pt x="46" y="368"/>
                    <a:pt x="38" y="49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1" name="Freeform 48"/>
            <p:cNvSpPr>
              <a:spLocks noChangeArrowheads="1"/>
            </p:cNvSpPr>
            <p:nvPr/>
          </p:nvSpPr>
          <p:spPr bwMode="auto">
            <a:xfrm>
              <a:off x="7637463" y="1990725"/>
              <a:ext cx="604837" cy="704850"/>
            </a:xfrm>
            <a:custGeom>
              <a:avLst/>
              <a:gdLst>
                <a:gd name="T0" fmla="*/ 1631 w 1678"/>
                <a:gd name="T1" fmla="*/ 453 h 1956"/>
                <a:gd name="T2" fmla="*/ 1581 w 1678"/>
                <a:gd name="T3" fmla="*/ 349 h 1956"/>
                <a:gd name="T4" fmla="*/ 1491 w 1678"/>
                <a:gd name="T5" fmla="*/ 169 h 1956"/>
                <a:gd name="T6" fmla="*/ 1508 w 1678"/>
                <a:gd name="T7" fmla="*/ 134 h 1956"/>
                <a:gd name="T8" fmla="*/ 1346 w 1678"/>
                <a:gd name="T9" fmla="*/ 13 h 1956"/>
                <a:gd name="T10" fmla="*/ 1256 w 1678"/>
                <a:gd name="T11" fmla="*/ 54 h 1956"/>
                <a:gd name="T12" fmla="*/ 1152 w 1678"/>
                <a:gd name="T13" fmla="*/ 123 h 1956"/>
                <a:gd name="T14" fmla="*/ 825 w 1678"/>
                <a:gd name="T15" fmla="*/ 393 h 1956"/>
                <a:gd name="T16" fmla="*/ 653 w 1678"/>
                <a:gd name="T17" fmla="*/ 704 h 1956"/>
                <a:gd name="T18" fmla="*/ 628 w 1678"/>
                <a:gd name="T19" fmla="*/ 729 h 1956"/>
                <a:gd name="T20" fmla="*/ 511 w 1678"/>
                <a:gd name="T21" fmla="*/ 822 h 1956"/>
                <a:gd name="T22" fmla="*/ 202 w 1678"/>
                <a:gd name="T23" fmla="*/ 1177 h 1956"/>
                <a:gd name="T24" fmla="*/ 183 w 1678"/>
                <a:gd name="T25" fmla="*/ 1313 h 1956"/>
                <a:gd name="T26" fmla="*/ 188 w 1678"/>
                <a:gd name="T27" fmla="*/ 1363 h 1956"/>
                <a:gd name="T28" fmla="*/ 79 w 1678"/>
                <a:gd name="T29" fmla="*/ 1502 h 1956"/>
                <a:gd name="T30" fmla="*/ 68 w 1678"/>
                <a:gd name="T31" fmla="*/ 1625 h 1956"/>
                <a:gd name="T32" fmla="*/ 117 w 1678"/>
                <a:gd name="T33" fmla="*/ 1715 h 1956"/>
                <a:gd name="T34" fmla="*/ 216 w 1678"/>
                <a:gd name="T35" fmla="*/ 1841 h 1956"/>
                <a:gd name="T36" fmla="*/ 404 w 1678"/>
                <a:gd name="T37" fmla="*/ 1909 h 1956"/>
                <a:gd name="T38" fmla="*/ 543 w 1678"/>
                <a:gd name="T39" fmla="*/ 1887 h 1956"/>
                <a:gd name="T40" fmla="*/ 557 w 1678"/>
                <a:gd name="T41" fmla="*/ 1780 h 1956"/>
                <a:gd name="T42" fmla="*/ 609 w 1678"/>
                <a:gd name="T43" fmla="*/ 1663 h 1956"/>
                <a:gd name="T44" fmla="*/ 724 w 1678"/>
                <a:gd name="T45" fmla="*/ 1723 h 1956"/>
                <a:gd name="T46" fmla="*/ 745 w 1678"/>
                <a:gd name="T47" fmla="*/ 1772 h 1956"/>
                <a:gd name="T48" fmla="*/ 841 w 1678"/>
                <a:gd name="T49" fmla="*/ 1819 h 1956"/>
                <a:gd name="T50" fmla="*/ 888 w 1678"/>
                <a:gd name="T51" fmla="*/ 1734 h 1956"/>
                <a:gd name="T52" fmla="*/ 997 w 1678"/>
                <a:gd name="T53" fmla="*/ 1578 h 1956"/>
                <a:gd name="T54" fmla="*/ 1021 w 1678"/>
                <a:gd name="T55" fmla="*/ 1480 h 1956"/>
                <a:gd name="T56" fmla="*/ 997 w 1678"/>
                <a:gd name="T57" fmla="*/ 1303 h 1956"/>
                <a:gd name="T58" fmla="*/ 1155 w 1678"/>
                <a:gd name="T59" fmla="*/ 1242 h 1956"/>
                <a:gd name="T60" fmla="*/ 1295 w 1678"/>
                <a:gd name="T61" fmla="*/ 1264 h 1956"/>
                <a:gd name="T62" fmla="*/ 1270 w 1678"/>
                <a:gd name="T63" fmla="*/ 1133 h 1956"/>
                <a:gd name="T64" fmla="*/ 1366 w 1678"/>
                <a:gd name="T65" fmla="*/ 874 h 1956"/>
                <a:gd name="T66" fmla="*/ 1374 w 1678"/>
                <a:gd name="T67" fmla="*/ 704 h 1956"/>
                <a:gd name="T68" fmla="*/ 1472 w 1678"/>
                <a:gd name="T69" fmla="*/ 511 h 1956"/>
                <a:gd name="T70" fmla="*/ 1620 w 1678"/>
                <a:gd name="T71" fmla="*/ 582 h 1956"/>
                <a:gd name="T72" fmla="*/ 1631 w 1678"/>
                <a:gd name="T73" fmla="*/ 45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78" h="1956">
                  <a:moveTo>
                    <a:pt x="1631" y="453"/>
                  </a:moveTo>
                  <a:cubicBezTo>
                    <a:pt x="1677" y="385"/>
                    <a:pt x="1650" y="363"/>
                    <a:pt x="1581" y="349"/>
                  </a:cubicBezTo>
                  <a:cubicBezTo>
                    <a:pt x="1472" y="325"/>
                    <a:pt x="1450" y="278"/>
                    <a:pt x="1491" y="169"/>
                  </a:cubicBezTo>
                  <a:cubicBezTo>
                    <a:pt x="1497" y="155"/>
                    <a:pt x="1510" y="134"/>
                    <a:pt x="1508" y="134"/>
                  </a:cubicBezTo>
                  <a:cubicBezTo>
                    <a:pt x="1453" y="95"/>
                    <a:pt x="1412" y="38"/>
                    <a:pt x="1346" y="13"/>
                  </a:cubicBezTo>
                  <a:cubicBezTo>
                    <a:pt x="1305" y="0"/>
                    <a:pt x="1286" y="38"/>
                    <a:pt x="1256" y="54"/>
                  </a:cubicBezTo>
                  <a:cubicBezTo>
                    <a:pt x="1221" y="76"/>
                    <a:pt x="1188" y="101"/>
                    <a:pt x="1152" y="123"/>
                  </a:cubicBezTo>
                  <a:cubicBezTo>
                    <a:pt x="1038" y="205"/>
                    <a:pt x="893" y="251"/>
                    <a:pt x="825" y="393"/>
                  </a:cubicBezTo>
                  <a:cubicBezTo>
                    <a:pt x="776" y="500"/>
                    <a:pt x="653" y="568"/>
                    <a:pt x="653" y="704"/>
                  </a:cubicBezTo>
                  <a:cubicBezTo>
                    <a:pt x="653" y="713"/>
                    <a:pt x="636" y="729"/>
                    <a:pt x="628" y="729"/>
                  </a:cubicBezTo>
                  <a:cubicBezTo>
                    <a:pt x="560" y="724"/>
                    <a:pt x="541" y="781"/>
                    <a:pt x="511" y="822"/>
                  </a:cubicBezTo>
                  <a:cubicBezTo>
                    <a:pt x="420" y="950"/>
                    <a:pt x="317" y="1068"/>
                    <a:pt x="202" y="1177"/>
                  </a:cubicBezTo>
                  <a:cubicBezTo>
                    <a:pt x="161" y="1215"/>
                    <a:pt x="98" y="1253"/>
                    <a:pt x="183" y="1313"/>
                  </a:cubicBezTo>
                  <a:cubicBezTo>
                    <a:pt x="199" y="1324"/>
                    <a:pt x="191" y="1346"/>
                    <a:pt x="188" y="1363"/>
                  </a:cubicBezTo>
                  <a:cubicBezTo>
                    <a:pt x="183" y="1434"/>
                    <a:pt x="134" y="1475"/>
                    <a:pt x="79" y="1502"/>
                  </a:cubicBezTo>
                  <a:cubicBezTo>
                    <a:pt x="0" y="1540"/>
                    <a:pt x="27" y="1584"/>
                    <a:pt x="68" y="1625"/>
                  </a:cubicBezTo>
                  <a:cubicBezTo>
                    <a:pt x="95" y="1652"/>
                    <a:pt x="109" y="1674"/>
                    <a:pt x="117" y="1715"/>
                  </a:cubicBezTo>
                  <a:cubicBezTo>
                    <a:pt x="125" y="1759"/>
                    <a:pt x="153" y="1854"/>
                    <a:pt x="216" y="1841"/>
                  </a:cubicBezTo>
                  <a:cubicBezTo>
                    <a:pt x="303" y="1821"/>
                    <a:pt x="352" y="1868"/>
                    <a:pt x="404" y="1909"/>
                  </a:cubicBezTo>
                  <a:cubicBezTo>
                    <a:pt x="464" y="1955"/>
                    <a:pt x="502" y="1933"/>
                    <a:pt x="543" y="1887"/>
                  </a:cubicBezTo>
                  <a:cubicBezTo>
                    <a:pt x="571" y="1854"/>
                    <a:pt x="571" y="1821"/>
                    <a:pt x="557" y="1780"/>
                  </a:cubicBezTo>
                  <a:cubicBezTo>
                    <a:pt x="541" y="1731"/>
                    <a:pt x="560" y="1682"/>
                    <a:pt x="609" y="1663"/>
                  </a:cubicBezTo>
                  <a:cubicBezTo>
                    <a:pt x="664" y="1641"/>
                    <a:pt x="699" y="1677"/>
                    <a:pt x="724" y="1723"/>
                  </a:cubicBezTo>
                  <a:cubicBezTo>
                    <a:pt x="732" y="1740"/>
                    <a:pt x="735" y="1756"/>
                    <a:pt x="745" y="1772"/>
                  </a:cubicBezTo>
                  <a:cubicBezTo>
                    <a:pt x="767" y="1808"/>
                    <a:pt x="800" y="1830"/>
                    <a:pt x="841" y="1819"/>
                  </a:cubicBezTo>
                  <a:cubicBezTo>
                    <a:pt x="885" y="1808"/>
                    <a:pt x="893" y="1772"/>
                    <a:pt x="888" y="1734"/>
                  </a:cubicBezTo>
                  <a:cubicBezTo>
                    <a:pt x="877" y="1647"/>
                    <a:pt x="918" y="1597"/>
                    <a:pt x="997" y="1578"/>
                  </a:cubicBezTo>
                  <a:cubicBezTo>
                    <a:pt x="1071" y="1559"/>
                    <a:pt x="1090" y="1535"/>
                    <a:pt x="1021" y="1480"/>
                  </a:cubicBezTo>
                  <a:cubicBezTo>
                    <a:pt x="961" y="1431"/>
                    <a:pt x="964" y="1365"/>
                    <a:pt x="997" y="1303"/>
                  </a:cubicBezTo>
                  <a:cubicBezTo>
                    <a:pt x="1032" y="1240"/>
                    <a:pt x="1084" y="1223"/>
                    <a:pt x="1155" y="1242"/>
                  </a:cubicBezTo>
                  <a:cubicBezTo>
                    <a:pt x="1199" y="1253"/>
                    <a:pt x="1243" y="1281"/>
                    <a:pt x="1295" y="1264"/>
                  </a:cubicBezTo>
                  <a:cubicBezTo>
                    <a:pt x="1262" y="1221"/>
                    <a:pt x="1237" y="1155"/>
                    <a:pt x="1270" y="1133"/>
                  </a:cubicBezTo>
                  <a:cubicBezTo>
                    <a:pt x="1368" y="1065"/>
                    <a:pt x="1387" y="991"/>
                    <a:pt x="1366" y="874"/>
                  </a:cubicBezTo>
                  <a:cubicBezTo>
                    <a:pt x="1357" y="827"/>
                    <a:pt x="1382" y="765"/>
                    <a:pt x="1374" y="704"/>
                  </a:cubicBezTo>
                  <a:cubicBezTo>
                    <a:pt x="1363" y="623"/>
                    <a:pt x="1417" y="554"/>
                    <a:pt x="1472" y="511"/>
                  </a:cubicBezTo>
                  <a:cubicBezTo>
                    <a:pt x="1529" y="467"/>
                    <a:pt x="1576" y="521"/>
                    <a:pt x="1620" y="582"/>
                  </a:cubicBezTo>
                  <a:cubicBezTo>
                    <a:pt x="1611" y="524"/>
                    <a:pt x="1609" y="486"/>
                    <a:pt x="1631" y="453"/>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 name="Freeform 49"/>
            <p:cNvSpPr>
              <a:spLocks noChangeArrowheads="1"/>
            </p:cNvSpPr>
            <p:nvPr/>
          </p:nvSpPr>
          <p:spPr bwMode="auto">
            <a:xfrm>
              <a:off x="9744075" y="1317625"/>
              <a:ext cx="615950" cy="446088"/>
            </a:xfrm>
            <a:custGeom>
              <a:avLst/>
              <a:gdLst>
                <a:gd name="T0" fmla="*/ 1566 w 1709"/>
                <a:gd name="T1" fmla="*/ 1147 h 1241"/>
                <a:gd name="T2" fmla="*/ 1571 w 1709"/>
                <a:gd name="T3" fmla="*/ 1041 h 1241"/>
                <a:gd name="T4" fmla="*/ 1669 w 1709"/>
                <a:gd name="T5" fmla="*/ 710 h 1241"/>
                <a:gd name="T6" fmla="*/ 1672 w 1709"/>
                <a:gd name="T7" fmla="*/ 661 h 1241"/>
                <a:gd name="T8" fmla="*/ 1708 w 1709"/>
                <a:gd name="T9" fmla="*/ 361 h 1241"/>
                <a:gd name="T10" fmla="*/ 1653 w 1709"/>
                <a:gd name="T11" fmla="*/ 221 h 1241"/>
                <a:gd name="T12" fmla="*/ 1216 w 1709"/>
                <a:gd name="T13" fmla="*/ 145 h 1241"/>
                <a:gd name="T14" fmla="*/ 1164 w 1709"/>
                <a:gd name="T15" fmla="*/ 142 h 1241"/>
                <a:gd name="T16" fmla="*/ 940 w 1709"/>
                <a:gd name="T17" fmla="*/ 96 h 1241"/>
                <a:gd name="T18" fmla="*/ 864 w 1709"/>
                <a:gd name="T19" fmla="*/ 85 h 1241"/>
                <a:gd name="T20" fmla="*/ 678 w 1709"/>
                <a:gd name="T21" fmla="*/ 46 h 1241"/>
                <a:gd name="T22" fmla="*/ 528 w 1709"/>
                <a:gd name="T23" fmla="*/ 8 h 1241"/>
                <a:gd name="T24" fmla="*/ 320 w 1709"/>
                <a:gd name="T25" fmla="*/ 221 h 1241"/>
                <a:gd name="T26" fmla="*/ 260 w 1709"/>
                <a:gd name="T27" fmla="*/ 325 h 1241"/>
                <a:gd name="T28" fmla="*/ 238 w 1709"/>
                <a:gd name="T29" fmla="*/ 371 h 1241"/>
                <a:gd name="T30" fmla="*/ 0 w 1709"/>
                <a:gd name="T31" fmla="*/ 497 h 1241"/>
                <a:gd name="T32" fmla="*/ 317 w 1709"/>
                <a:gd name="T33" fmla="*/ 718 h 1241"/>
                <a:gd name="T34" fmla="*/ 743 w 1709"/>
                <a:gd name="T35" fmla="*/ 1065 h 1241"/>
                <a:gd name="T36" fmla="*/ 779 w 1709"/>
                <a:gd name="T37" fmla="*/ 1092 h 1241"/>
                <a:gd name="T38" fmla="*/ 1060 w 1709"/>
                <a:gd name="T39" fmla="*/ 1123 h 1241"/>
                <a:gd name="T40" fmla="*/ 1260 w 1709"/>
                <a:gd name="T41" fmla="*/ 1172 h 1241"/>
                <a:gd name="T42" fmla="*/ 1279 w 1709"/>
                <a:gd name="T43" fmla="*/ 1185 h 1241"/>
                <a:gd name="T44" fmla="*/ 1549 w 1709"/>
                <a:gd name="T45" fmla="*/ 1240 h 1241"/>
                <a:gd name="T46" fmla="*/ 1566 w 1709"/>
                <a:gd name="T47" fmla="*/ 1147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09" h="1241">
                  <a:moveTo>
                    <a:pt x="1566" y="1147"/>
                  </a:moveTo>
                  <a:cubicBezTo>
                    <a:pt x="1568" y="1112"/>
                    <a:pt x="1571" y="1076"/>
                    <a:pt x="1571" y="1041"/>
                  </a:cubicBezTo>
                  <a:cubicBezTo>
                    <a:pt x="1579" y="923"/>
                    <a:pt x="1563" y="798"/>
                    <a:pt x="1669" y="710"/>
                  </a:cubicBezTo>
                  <a:cubicBezTo>
                    <a:pt x="1686" y="696"/>
                    <a:pt x="1672" y="677"/>
                    <a:pt x="1672" y="661"/>
                  </a:cubicBezTo>
                  <a:cubicBezTo>
                    <a:pt x="1686" y="560"/>
                    <a:pt x="1708" y="464"/>
                    <a:pt x="1708" y="361"/>
                  </a:cubicBezTo>
                  <a:cubicBezTo>
                    <a:pt x="1708" y="292"/>
                    <a:pt x="1702" y="251"/>
                    <a:pt x="1653" y="221"/>
                  </a:cubicBezTo>
                  <a:cubicBezTo>
                    <a:pt x="1519" y="139"/>
                    <a:pt x="1374" y="96"/>
                    <a:pt x="1216" y="145"/>
                  </a:cubicBezTo>
                  <a:cubicBezTo>
                    <a:pt x="1200" y="150"/>
                    <a:pt x="1172" y="150"/>
                    <a:pt x="1164" y="142"/>
                  </a:cubicBezTo>
                  <a:cubicBezTo>
                    <a:pt x="1101" y="66"/>
                    <a:pt x="1017" y="104"/>
                    <a:pt x="940" y="96"/>
                  </a:cubicBezTo>
                  <a:cubicBezTo>
                    <a:pt x="916" y="93"/>
                    <a:pt x="877" y="109"/>
                    <a:pt x="864" y="85"/>
                  </a:cubicBezTo>
                  <a:cubicBezTo>
                    <a:pt x="814" y="0"/>
                    <a:pt x="716" y="27"/>
                    <a:pt x="678" y="46"/>
                  </a:cubicBezTo>
                  <a:cubicBezTo>
                    <a:pt x="599" y="85"/>
                    <a:pt x="563" y="55"/>
                    <a:pt x="528" y="8"/>
                  </a:cubicBezTo>
                  <a:cubicBezTo>
                    <a:pt x="457" y="79"/>
                    <a:pt x="372" y="134"/>
                    <a:pt x="320" y="221"/>
                  </a:cubicBezTo>
                  <a:cubicBezTo>
                    <a:pt x="301" y="254"/>
                    <a:pt x="257" y="273"/>
                    <a:pt x="260" y="325"/>
                  </a:cubicBezTo>
                  <a:cubicBezTo>
                    <a:pt x="260" y="341"/>
                    <a:pt x="249" y="366"/>
                    <a:pt x="238" y="371"/>
                  </a:cubicBezTo>
                  <a:cubicBezTo>
                    <a:pt x="151" y="399"/>
                    <a:pt x="115" y="513"/>
                    <a:pt x="0" y="497"/>
                  </a:cubicBezTo>
                  <a:cubicBezTo>
                    <a:pt x="107" y="574"/>
                    <a:pt x="214" y="642"/>
                    <a:pt x="317" y="718"/>
                  </a:cubicBezTo>
                  <a:cubicBezTo>
                    <a:pt x="465" y="828"/>
                    <a:pt x="642" y="899"/>
                    <a:pt x="743" y="1065"/>
                  </a:cubicBezTo>
                  <a:cubicBezTo>
                    <a:pt x="752" y="1076"/>
                    <a:pt x="765" y="1084"/>
                    <a:pt x="779" y="1092"/>
                  </a:cubicBezTo>
                  <a:cubicBezTo>
                    <a:pt x="869" y="1142"/>
                    <a:pt x="962" y="1139"/>
                    <a:pt x="1060" y="1123"/>
                  </a:cubicBezTo>
                  <a:cubicBezTo>
                    <a:pt x="1129" y="1109"/>
                    <a:pt x="1213" y="1071"/>
                    <a:pt x="1260" y="1172"/>
                  </a:cubicBezTo>
                  <a:cubicBezTo>
                    <a:pt x="1262" y="1177"/>
                    <a:pt x="1276" y="1185"/>
                    <a:pt x="1279" y="1185"/>
                  </a:cubicBezTo>
                  <a:cubicBezTo>
                    <a:pt x="1391" y="1128"/>
                    <a:pt x="1462" y="1221"/>
                    <a:pt x="1549" y="1240"/>
                  </a:cubicBezTo>
                  <a:cubicBezTo>
                    <a:pt x="1555" y="1207"/>
                    <a:pt x="1563" y="1177"/>
                    <a:pt x="1566" y="114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3" name="Freeform 50"/>
            <p:cNvSpPr>
              <a:spLocks noChangeArrowheads="1"/>
            </p:cNvSpPr>
            <p:nvPr/>
          </p:nvSpPr>
          <p:spPr bwMode="auto">
            <a:xfrm>
              <a:off x="12126913" y="441325"/>
              <a:ext cx="493712" cy="601663"/>
            </a:xfrm>
            <a:custGeom>
              <a:avLst/>
              <a:gdLst>
                <a:gd name="T0" fmla="*/ 997 w 1372"/>
                <a:gd name="T1" fmla="*/ 11 h 1672"/>
                <a:gd name="T2" fmla="*/ 615 w 1372"/>
                <a:gd name="T3" fmla="*/ 164 h 1672"/>
                <a:gd name="T4" fmla="*/ 527 w 1372"/>
                <a:gd name="T5" fmla="*/ 199 h 1672"/>
                <a:gd name="T6" fmla="*/ 440 w 1372"/>
                <a:gd name="T7" fmla="*/ 257 h 1672"/>
                <a:gd name="T8" fmla="*/ 347 w 1372"/>
                <a:gd name="T9" fmla="*/ 401 h 1672"/>
                <a:gd name="T10" fmla="*/ 336 w 1372"/>
                <a:gd name="T11" fmla="*/ 639 h 1672"/>
                <a:gd name="T12" fmla="*/ 347 w 1372"/>
                <a:gd name="T13" fmla="*/ 743 h 1672"/>
                <a:gd name="T14" fmla="*/ 35 w 1372"/>
                <a:gd name="T15" fmla="*/ 1169 h 1672"/>
                <a:gd name="T16" fmla="*/ 117 w 1372"/>
                <a:gd name="T17" fmla="*/ 1349 h 1672"/>
                <a:gd name="T18" fmla="*/ 224 w 1372"/>
                <a:gd name="T19" fmla="*/ 1431 h 1672"/>
                <a:gd name="T20" fmla="*/ 358 w 1372"/>
                <a:gd name="T21" fmla="*/ 1644 h 1672"/>
                <a:gd name="T22" fmla="*/ 434 w 1372"/>
                <a:gd name="T23" fmla="*/ 1628 h 1672"/>
                <a:gd name="T24" fmla="*/ 533 w 1372"/>
                <a:gd name="T25" fmla="*/ 1475 h 1672"/>
                <a:gd name="T26" fmla="*/ 664 w 1372"/>
                <a:gd name="T27" fmla="*/ 1360 h 1672"/>
                <a:gd name="T28" fmla="*/ 970 w 1372"/>
                <a:gd name="T29" fmla="*/ 1174 h 1672"/>
                <a:gd name="T30" fmla="*/ 1093 w 1372"/>
                <a:gd name="T31" fmla="*/ 1256 h 1672"/>
                <a:gd name="T32" fmla="*/ 1125 w 1372"/>
                <a:gd name="T33" fmla="*/ 1270 h 1672"/>
                <a:gd name="T34" fmla="*/ 1199 w 1372"/>
                <a:gd name="T35" fmla="*/ 1259 h 1672"/>
                <a:gd name="T36" fmla="*/ 1202 w 1372"/>
                <a:gd name="T37" fmla="*/ 1196 h 1672"/>
                <a:gd name="T38" fmla="*/ 1142 w 1372"/>
                <a:gd name="T39" fmla="*/ 1032 h 1672"/>
                <a:gd name="T40" fmla="*/ 1155 w 1372"/>
                <a:gd name="T41" fmla="*/ 918 h 1672"/>
                <a:gd name="T42" fmla="*/ 1224 w 1372"/>
                <a:gd name="T43" fmla="*/ 770 h 1672"/>
                <a:gd name="T44" fmla="*/ 1259 w 1372"/>
                <a:gd name="T45" fmla="*/ 683 h 1672"/>
                <a:gd name="T46" fmla="*/ 1295 w 1372"/>
                <a:gd name="T47" fmla="*/ 582 h 1672"/>
                <a:gd name="T48" fmla="*/ 1254 w 1372"/>
                <a:gd name="T49" fmla="*/ 404 h 1672"/>
                <a:gd name="T50" fmla="*/ 1270 w 1372"/>
                <a:gd name="T51" fmla="*/ 289 h 1672"/>
                <a:gd name="T52" fmla="*/ 1300 w 1372"/>
                <a:gd name="T53" fmla="*/ 229 h 1672"/>
                <a:gd name="T54" fmla="*/ 1371 w 1372"/>
                <a:gd name="T55" fmla="*/ 8 h 1672"/>
                <a:gd name="T56" fmla="*/ 997 w 1372"/>
                <a:gd name="T57" fmla="*/ 11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72" h="1672">
                  <a:moveTo>
                    <a:pt x="997" y="11"/>
                  </a:moveTo>
                  <a:cubicBezTo>
                    <a:pt x="858" y="25"/>
                    <a:pt x="702" y="8"/>
                    <a:pt x="615" y="164"/>
                  </a:cubicBezTo>
                  <a:cubicBezTo>
                    <a:pt x="601" y="191"/>
                    <a:pt x="560" y="197"/>
                    <a:pt x="527" y="199"/>
                  </a:cubicBezTo>
                  <a:cubicBezTo>
                    <a:pt x="486" y="202"/>
                    <a:pt x="440" y="227"/>
                    <a:pt x="440" y="257"/>
                  </a:cubicBezTo>
                  <a:cubicBezTo>
                    <a:pt x="437" y="328"/>
                    <a:pt x="388" y="363"/>
                    <a:pt x="347" y="401"/>
                  </a:cubicBezTo>
                  <a:cubicBezTo>
                    <a:pt x="224" y="519"/>
                    <a:pt x="221" y="519"/>
                    <a:pt x="336" y="639"/>
                  </a:cubicBezTo>
                  <a:cubicBezTo>
                    <a:pt x="371" y="674"/>
                    <a:pt x="382" y="705"/>
                    <a:pt x="347" y="743"/>
                  </a:cubicBezTo>
                  <a:cubicBezTo>
                    <a:pt x="224" y="871"/>
                    <a:pt x="139" y="1027"/>
                    <a:pt x="35" y="1169"/>
                  </a:cubicBezTo>
                  <a:cubicBezTo>
                    <a:pt x="0" y="1215"/>
                    <a:pt x="57" y="1352"/>
                    <a:pt x="117" y="1349"/>
                  </a:cubicBezTo>
                  <a:cubicBezTo>
                    <a:pt x="183" y="1349"/>
                    <a:pt x="197" y="1387"/>
                    <a:pt x="224" y="1431"/>
                  </a:cubicBezTo>
                  <a:cubicBezTo>
                    <a:pt x="268" y="1502"/>
                    <a:pt x="279" y="1592"/>
                    <a:pt x="358" y="1644"/>
                  </a:cubicBezTo>
                  <a:cubicBezTo>
                    <a:pt x="399" y="1671"/>
                    <a:pt x="412" y="1669"/>
                    <a:pt x="434" y="1628"/>
                  </a:cubicBezTo>
                  <a:cubicBezTo>
                    <a:pt x="462" y="1573"/>
                    <a:pt x="467" y="1502"/>
                    <a:pt x="533" y="1475"/>
                  </a:cubicBezTo>
                  <a:cubicBezTo>
                    <a:pt x="593" y="1450"/>
                    <a:pt x="628" y="1409"/>
                    <a:pt x="664" y="1360"/>
                  </a:cubicBezTo>
                  <a:cubicBezTo>
                    <a:pt x="740" y="1259"/>
                    <a:pt x="866" y="1232"/>
                    <a:pt x="970" y="1174"/>
                  </a:cubicBezTo>
                  <a:cubicBezTo>
                    <a:pt x="1024" y="1144"/>
                    <a:pt x="1038" y="1245"/>
                    <a:pt x="1093" y="1256"/>
                  </a:cubicBezTo>
                  <a:cubicBezTo>
                    <a:pt x="1103" y="1259"/>
                    <a:pt x="1117" y="1262"/>
                    <a:pt x="1125" y="1270"/>
                  </a:cubicBezTo>
                  <a:cubicBezTo>
                    <a:pt x="1153" y="1289"/>
                    <a:pt x="1177" y="1273"/>
                    <a:pt x="1199" y="1259"/>
                  </a:cubicBezTo>
                  <a:cubicBezTo>
                    <a:pt x="1229" y="1240"/>
                    <a:pt x="1207" y="1215"/>
                    <a:pt x="1202" y="1196"/>
                  </a:cubicBezTo>
                  <a:cubicBezTo>
                    <a:pt x="1183" y="1142"/>
                    <a:pt x="1158" y="1087"/>
                    <a:pt x="1142" y="1032"/>
                  </a:cubicBezTo>
                  <a:cubicBezTo>
                    <a:pt x="1131" y="994"/>
                    <a:pt x="1114" y="939"/>
                    <a:pt x="1155" y="918"/>
                  </a:cubicBezTo>
                  <a:cubicBezTo>
                    <a:pt x="1224" y="882"/>
                    <a:pt x="1221" y="827"/>
                    <a:pt x="1224" y="770"/>
                  </a:cubicBezTo>
                  <a:cubicBezTo>
                    <a:pt x="1224" y="735"/>
                    <a:pt x="1226" y="702"/>
                    <a:pt x="1259" y="683"/>
                  </a:cubicBezTo>
                  <a:cubicBezTo>
                    <a:pt x="1300" y="658"/>
                    <a:pt x="1303" y="620"/>
                    <a:pt x="1295" y="582"/>
                  </a:cubicBezTo>
                  <a:cubicBezTo>
                    <a:pt x="1281" y="522"/>
                    <a:pt x="1289" y="459"/>
                    <a:pt x="1254" y="404"/>
                  </a:cubicBezTo>
                  <a:cubicBezTo>
                    <a:pt x="1232" y="369"/>
                    <a:pt x="1235" y="322"/>
                    <a:pt x="1270" y="289"/>
                  </a:cubicBezTo>
                  <a:cubicBezTo>
                    <a:pt x="1289" y="273"/>
                    <a:pt x="1300" y="251"/>
                    <a:pt x="1300" y="229"/>
                  </a:cubicBezTo>
                  <a:cubicBezTo>
                    <a:pt x="1295" y="147"/>
                    <a:pt x="1352" y="87"/>
                    <a:pt x="1371" y="8"/>
                  </a:cubicBezTo>
                  <a:cubicBezTo>
                    <a:pt x="1246" y="8"/>
                    <a:pt x="1120" y="0"/>
                    <a:pt x="997" y="11"/>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4" name="Freeform 51"/>
            <p:cNvSpPr>
              <a:spLocks noChangeArrowheads="1"/>
            </p:cNvSpPr>
            <p:nvPr/>
          </p:nvSpPr>
          <p:spPr bwMode="auto">
            <a:xfrm>
              <a:off x="9702800" y="862013"/>
              <a:ext cx="635000" cy="536575"/>
            </a:xfrm>
            <a:custGeom>
              <a:avLst/>
              <a:gdLst>
                <a:gd name="T0" fmla="*/ 1726 w 1766"/>
                <a:gd name="T1" fmla="*/ 538 h 1489"/>
                <a:gd name="T2" fmla="*/ 1696 w 1766"/>
                <a:gd name="T3" fmla="*/ 450 h 1489"/>
                <a:gd name="T4" fmla="*/ 1647 w 1766"/>
                <a:gd name="T5" fmla="*/ 232 h 1489"/>
                <a:gd name="T6" fmla="*/ 1287 w 1766"/>
                <a:gd name="T7" fmla="*/ 95 h 1489"/>
                <a:gd name="T8" fmla="*/ 1229 w 1766"/>
                <a:gd name="T9" fmla="*/ 79 h 1489"/>
                <a:gd name="T10" fmla="*/ 1071 w 1766"/>
                <a:gd name="T11" fmla="*/ 186 h 1489"/>
                <a:gd name="T12" fmla="*/ 989 w 1766"/>
                <a:gd name="T13" fmla="*/ 289 h 1489"/>
                <a:gd name="T14" fmla="*/ 768 w 1766"/>
                <a:gd name="T15" fmla="*/ 363 h 1489"/>
                <a:gd name="T16" fmla="*/ 604 w 1766"/>
                <a:gd name="T17" fmla="*/ 355 h 1489"/>
                <a:gd name="T18" fmla="*/ 440 w 1766"/>
                <a:gd name="T19" fmla="*/ 374 h 1489"/>
                <a:gd name="T20" fmla="*/ 238 w 1766"/>
                <a:gd name="T21" fmla="*/ 489 h 1489"/>
                <a:gd name="T22" fmla="*/ 142 w 1766"/>
                <a:gd name="T23" fmla="*/ 628 h 1489"/>
                <a:gd name="T24" fmla="*/ 101 w 1766"/>
                <a:gd name="T25" fmla="*/ 759 h 1489"/>
                <a:gd name="T26" fmla="*/ 90 w 1766"/>
                <a:gd name="T27" fmla="*/ 833 h 1489"/>
                <a:gd name="T28" fmla="*/ 60 w 1766"/>
                <a:gd name="T29" fmla="*/ 1128 h 1489"/>
                <a:gd name="T30" fmla="*/ 3 w 1766"/>
                <a:gd name="T31" fmla="*/ 1393 h 1489"/>
                <a:gd name="T32" fmla="*/ 85 w 1766"/>
                <a:gd name="T33" fmla="*/ 1458 h 1489"/>
                <a:gd name="T34" fmla="*/ 391 w 1766"/>
                <a:gd name="T35" fmla="*/ 1335 h 1489"/>
                <a:gd name="T36" fmla="*/ 399 w 1766"/>
                <a:gd name="T37" fmla="*/ 1303 h 1489"/>
                <a:gd name="T38" fmla="*/ 486 w 1766"/>
                <a:gd name="T39" fmla="*/ 1226 h 1489"/>
                <a:gd name="T40" fmla="*/ 530 w 1766"/>
                <a:gd name="T41" fmla="*/ 1169 h 1489"/>
                <a:gd name="T42" fmla="*/ 615 w 1766"/>
                <a:gd name="T43" fmla="*/ 1109 h 1489"/>
                <a:gd name="T44" fmla="*/ 860 w 1766"/>
                <a:gd name="T45" fmla="*/ 1201 h 1489"/>
                <a:gd name="T46" fmla="*/ 931 w 1766"/>
                <a:gd name="T47" fmla="*/ 1169 h 1489"/>
                <a:gd name="T48" fmla="*/ 1011 w 1766"/>
                <a:gd name="T49" fmla="*/ 980 h 1489"/>
                <a:gd name="T50" fmla="*/ 1071 w 1766"/>
                <a:gd name="T51" fmla="*/ 937 h 1489"/>
                <a:gd name="T52" fmla="*/ 1114 w 1766"/>
                <a:gd name="T53" fmla="*/ 915 h 1489"/>
                <a:gd name="T54" fmla="*/ 1319 w 1766"/>
                <a:gd name="T55" fmla="*/ 702 h 1489"/>
                <a:gd name="T56" fmla="*/ 1470 w 1766"/>
                <a:gd name="T57" fmla="*/ 595 h 1489"/>
                <a:gd name="T58" fmla="*/ 1614 w 1766"/>
                <a:gd name="T59" fmla="*/ 609 h 1489"/>
                <a:gd name="T60" fmla="*/ 1663 w 1766"/>
                <a:gd name="T61" fmla="*/ 633 h 1489"/>
                <a:gd name="T62" fmla="*/ 1726 w 1766"/>
                <a:gd name="T63" fmla="*/ 538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6" h="1489">
                  <a:moveTo>
                    <a:pt x="1726" y="538"/>
                  </a:moveTo>
                  <a:cubicBezTo>
                    <a:pt x="1710" y="511"/>
                    <a:pt x="1680" y="480"/>
                    <a:pt x="1696" y="450"/>
                  </a:cubicBezTo>
                  <a:cubicBezTo>
                    <a:pt x="1751" y="358"/>
                    <a:pt x="1724" y="292"/>
                    <a:pt x="1647" y="232"/>
                  </a:cubicBezTo>
                  <a:cubicBezTo>
                    <a:pt x="1541" y="147"/>
                    <a:pt x="1461" y="0"/>
                    <a:pt x="1287" y="95"/>
                  </a:cubicBezTo>
                  <a:cubicBezTo>
                    <a:pt x="1267" y="106"/>
                    <a:pt x="1248" y="87"/>
                    <a:pt x="1229" y="79"/>
                  </a:cubicBezTo>
                  <a:cubicBezTo>
                    <a:pt x="1166" y="49"/>
                    <a:pt x="1057" y="117"/>
                    <a:pt x="1071" y="186"/>
                  </a:cubicBezTo>
                  <a:cubicBezTo>
                    <a:pt x="1090" y="267"/>
                    <a:pt x="1030" y="295"/>
                    <a:pt x="989" y="289"/>
                  </a:cubicBezTo>
                  <a:cubicBezTo>
                    <a:pt x="899" y="281"/>
                    <a:pt x="841" y="338"/>
                    <a:pt x="768" y="363"/>
                  </a:cubicBezTo>
                  <a:cubicBezTo>
                    <a:pt x="713" y="379"/>
                    <a:pt x="661" y="399"/>
                    <a:pt x="604" y="355"/>
                  </a:cubicBezTo>
                  <a:cubicBezTo>
                    <a:pt x="554" y="317"/>
                    <a:pt x="489" y="325"/>
                    <a:pt x="440" y="374"/>
                  </a:cubicBezTo>
                  <a:cubicBezTo>
                    <a:pt x="382" y="431"/>
                    <a:pt x="317" y="470"/>
                    <a:pt x="238" y="489"/>
                  </a:cubicBezTo>
                  <a:cubicBezTo>
                    <a:pt x="167" y="505"/>
                    <a:pt x="131" y="551"/>
                    <a:pt x="142" y="628"/>
                  </a:cubicBezTo>
                  <a:cubicBezTo>
                    <a:pt x="150" y="677"/>
                    <a:pt x="134" y="724"/>
                    <a:pt x="101" y="759"/>
                  </a:cubicBezTo>
                  <a:cubicBezTo>
                    <a:pt x="76" y="786"/>
                    <a:pt x="79" y="797"/>
                    <a:pt x="90" y="833"/>
                  </a:cubicBezTo>
                  <a:cubicBezTo>
                    <a:pt x="123" y="934"/>
                    <a:pt x="115" y="1040"/>
                    <a:pt x="60" y="1128"/>
                  </a:cubicBezTo>
                  <a:cubicBezTo>
                    <a:pt x="5" y="1212"/>
                    <a:pt x="5" y="1303"/>
                    <a:pt x="3" y="1393"/>
                  </a:cubicBezTo>
                  <a:cubicBezTo>
                    <a:pt x="0" y="1436"/>
                    <a:pt x="49" y="1450"/>
                    <a:pt x="85" y="1458"/>
                  </a:cubicBezTo>
                  <a:cubicBezTo>
                    <a:pt x="213" y="1488"/>
                    <a:pt x="265" y="1319"/>
                    <a:pt x="391" y="1335"/>
                  </a:cubicBezTo>
                  <a:lnTo>
                    <a:pt x="399" y="1303"/>
                  </a:lnTo>
                  <a:cubicBezTo>
                    <a:pt x="412" y="1259"/>
                    <a:pt x="437" y="1229"/>
                    <a:pt x="486" y="1226"/>
                  </a:cubicBezTo>
                  <a:cubicBezTo>
                    <a:pt x="527" y="1223"/>
                    <a:pt x="530" y="1204"/>
                    <a:pt x="530" y="1169"/>
                  </a:cubicBezTo>
                  <a:cubicBezTo>
                    <a:pt x="530" y="1114"/>
                    <a:pt x="579" y="1073"/>
                    <a:pt x="615" y="1109"/>
                  </a:cubicBezTo>
                  <a:cubicBezTo>
                    <a:pt x="686" y="1180"/>
                    <a:pt x="792" y="1136"/>
                    <a:pt x="860" y="1201"/>
                  </a:cubicBezTo>
                  <a:cubicBezTo>
                    <a:pt x="874" y="1215"/>
                    <a:pt x="912" y="1221"/>
                    <a:pt x="931" y="1169"/>
                  </a:cubicBezTo>
                  <a:cubicBezTo>
                    <a:pt x="953" y="1106"/>
                    <a:pt x="1008" y="1054"/>
                    <a:pt x="1011" y="980"/>
                  </a:cubicBezTo>
                  <a:cubicBezTo>
                    <a:pt x="1011" y="956"/>
                    <a:pt x="1043" y="939"/>
                    <a:pt x="1071" y="937"/>
                  </a:cubicBezTo>
                  <a:cubicBezTo>
                    <a:pt x="1090" y="934"/>
                    <a:pt x="1106" y="934"/>
                    <a:pt x="1114" y="915"/>
                  </a:cubicBezTo>
                  <a:cubicBezTo>
                    <a:pt x="1155" y="816"/>
                    <a:pt x="1237" y="765"/>
                    <a:pt x="1319" y="702"/>
                  </a:cubicBezTo>
                  <a:cubicBezTo>
                    <a:pt x="1368" y="663"/>
                    <a:pt x="1423" y="636"/>
                    <a:pt x="1470" y="595"/>
                  </a:cubicBezTo>
                  <a:cubicBezTo>
                    <a:pt x="1530" y="541"/>
                    <a:pt x="1582" y="538"/>
                    <a:pt x="1614" y="609"/>
                  </a:cubicBezTo>
                  <a:cubicBezTo>
                    <a:pt x="1625" y="636"/>
                    <a:pt x="1633" y="647"/>
                    <a:pt x="1663" y="633"/>
                  </a:cubicBezTo>
                  <a:cubicBezTo>
                    <a:pt x="1748" y="636"/>
                    <a:pt x="1765" y="609"/>
                    <a:pt x="1726" y="538"/>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 name="Freeform 52"/>
            <p:cNvSpPr>
              <a:spLocks noChangeArrowheads="1"/>
            </p:cNvSpPr>
            <p:nvPr/>
          </p:nvSpPr>
          <p:spPr bwMode="auto">
            <a:xfrm>
              <a:off x="9288463" y="874713"/>
              <a:ext cx="444500" cy="441325"/>
            </a:xfrm>
            <a:custGeom>
              <a:avLst/>
              <a:gdLst>
                <a:gd name="T0" fmla="*/ 186 w 1236"/>
                <a:gd name="T1" fmla="*/ 317 h 1228"/>
                <a:gd name="T2" fmla="*/ 112 w 1236"/>
                <a:gd name="T3" fmla="*/ 596 h 1228"/>
                <a:gd name="T4" fmla="*/ 36 w 1236"/>
                <a:gd name="T5" fmla="*/ 743 h 1228"/>
                <a:gd name="T6" fmla="*/ 22 w 1236"/>
                <a:gd name="T7" fmla="*/ 809 h 1228"/>
                <a:gd name="T8" fmla="*/ 169 w 1236"/>
                <a:gd name="T9" fmla="*/ 1057 h 1228"/>
                <a:gd name="T10" fmla="*/ 500 w 1236"/>
                <a:gd name="T11" fmla="*/ 1205 h 1228"/>
                <a:gd name="T12" fmla="*/ 926 w 1236"/>
                <a:gd name="T13" fmla="*/ 1205 h 1228"/>
                <a:gd name="T14" fmla="*/ 1030 w 1236"/>
                <a:gd name="T15" fmla="*/ 1134 h 1228"/>
                <a:gd name="T16" fmla="*/ 1106 w 1236"/>
                <a:gd name="T17" fmla="*/ 1033 h 1228"/>
                <a:gd name="T18" fmla="*/ 1142 w 1236"/>
                <a:gd name="T19" fmla="*/ 880 h 1228"/>
                <a:gd name="T20" fmla="*/ 1117 w 1236"/>
                <a:gd name="T21" fmla="*/ 770 h 1228"/>
                <a:gd name="T22" fmla="*/ 1180 w 1236"/>
                <a:gd name="T23" fmla="*/ 607 h 1228"/>
                <a:gd name="T24" fmla="*/ 1226 w 1236"/>
                <a:gd name="T25" fmla="*/ 369 h 1228"/>
                <a:gd name="T26" fmla="*/ 1221 w 1236"/>
                <a:gd name="T27" fmla="*/ 342 h 1228"/>
                <a:gd name="T28" fmla="*/ 1188 w 1236"/>
                <a:gd name="T29" fmla="*/ 350 h 1228"/>
                <a:gd name="T30" fmla="*/ 1049 w 1236"/>
                <a:gd name="T31" fmla="*/ 413 h 1228"/>
                <a:gd name="T32" fmla="*/ 937 w 1236"/>
                <a:gd name="T33" fmla="*/ 282 h 1228"/>
                <a:gd name="T34" fmla="*/ 825 w 1236"/>
                <a:gd name="T35" fmla="*/ 112 h 1228"/>
                <a:gd name="T36" fmla="*/ 601 w 1236"/>
                <a:gd name="T37" fmla="*/ 28 h 1228"/>
                <a:gd name="T38" fmla="*/ 388 w 1236"/>
                <a:gd name="T39" fmla="*/ 107 h 1228"/>
                <a:gd name="T40" fmla="*/ 186 w 1236"/>
                <a:gd name="T41" fmla="*/ 186 h 1228"/>
                <a:gd name="T42" fmla="*/ 186 w 1236"/>
                <a:gd name="T43" fmla="*/ 317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6" h="1228">
                  <a:moveTo>
                    <a:pt x="186" y="317"/>
                  </a:moveTo>
                  <a:cubicBezTo>
                    <a:pt x="142" y="405"/>
                    <a:pt x="109" y="495"/>
                    <a:pt x="112" y="596"/>
                  </a:cubicBezTo>
                  <a:cubicBezTo>
                    <a:pt x="115" y="653"/>
                    <a:pt x="98" y="713"/>
                    <a:pt x="36" y="743"/>
                  </a:cubicBezTo>
                  <a:cubicBezTo>
                    <a:pt x="0" y="760"/>
                    <a:pt x="14" y="781"/>
                    <a:pt x="22" y="809"/>
                  </a:cubicBezTo>
                  <a:cubicBezTo>
                    <a:pt x="55" y="902"/>
                    <a:pt x="115" y="978"/>
                    <a:pt x="169" y="1057"/>
                  </a:cubicBezTo>
                  <a:cubicBezTo>
                    <a:pt x="246" y="1169"/>
                    <a:pt x="352" y="1224"/>
                    <a:pt x="500" y="1205"/>
                  </a:cubicBezTo>
                  <a:cubicBezTo>
                    <a:pt x="639" y="1188"/>
                    <a:pt x="784" y="1205"/>
                    <a:pt x="926" y="1205"/>
                  </a:cubicBezTo>
                  <a:cubicBezTo>
                    <a:pt x="975" y="1205"/>
                    <a:pt x="1033" y="1227"/>
                    <a:pt x="1030" y="1134"/>
                  </a:cubicBezTo>
                  <a:cubicBezTo>
                    <a:pt x="1030" y="1098"/>
                    <a:pt x="1065" y="1055"/>
                    <a:pt x="1106" y="1033"/>
                  </a:cubicBezTo>
                  <a:cubicBezTo>
                    <a:pt x="1175" y="994"/>
                    <a:pt x="1166" y="929"/>
                    <a:pt x="1142" y="880"/>
                  </a:cubicBezTo>
                  <a:cubicBezTo>
                    <a:pt x="1123" y="841"/>
                    <a:pt x="1128" y="806"/>
                    <a:pt x="1117" y="770"/>
                  </a:cubicBezTo>
                  <a:cubicBezTo>
                    <a:pt x="1093" y="697"/>
                    <a:pt x="1161" y="661"/>
                    <a:pt x="1180" y="607"/>
                  </a:cubicBezTo>
                  <a:cubicBezTo>
                    <a:pt x="1205" y="527"/>
                    <a:pt x="1188" y="443"/>
                    <a:pt x="1226" y="369"/>
                  </a:cubicBezTo>
                  <a:cubicBezTo>
                    <a:pt x="1235" y="355"/>
                    <a:pt x="1232" y="350"/>
                    <a:pt x="1221" y="342"/>
                  </a:cubicBezTo>
                  <a:cubicBezTo>
                    <a:pt x="1207" y="334"/>
                    <a:pt x="1199" y="331"/>
                    <a:pt x="1188" y="350"/>
                  </a:cubicBezTo>
                  <a:cubicBezTo>
                    <a:pt x="1161" y="407"/>
                    <a:pt x="1106" y="437"/>
                    <a:pt x="1049" y="413"/>
                  </a:cubicBezTo>
                  <a:cubicBezTo>
                    <a:pt x="997" y="391"/>
                    <a:pt x="945" y="358"/>
                    <a:pt x="937" y="282"/>
                  </a:cubicBezTo>
                  <a:cubicBezTo>
                    <a:pt x="929" y="216"/>
                    <a:pt x="890" y="153"/>
                    <a:pt x="825" y="112"/>
                  </a:cubicBezTo>
                  <a:cubicBezTo>
                    <a:pt x="754" y="66"/>
                    <a:pt x="683" y="47"/>
                    <a:pt x="601" y="28"/>
                  </a:cubicBezTo>
                  <a:cubicBezTo>
                    <a:pt x="486" y="0"/>
                    <a:pt x="434" y="0"/>
                    <a:pt x="388" y="107"/>
                  </a:cubicBezTo>
                  <a:cubicBezTo>
                    <a:pt x="341" y="197"/>
                    <a:pt x="281" y="224"/>
                    <a:pt x="186" y="186"/>
                  </a:cubicBezTo>
                  <a:cubicBezTo>
                    <a:pt x="208" y="238"/>
                    <a:pt x="205" y="276"/>
                    <a:pt x="186" y="31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6" name="Freeform 53"/>
            <p:cNvSpPr>
              <a:spLocks noChangeArrowheads="1"/>
            </p:cNvSpPr>
            <p:nvPr/>
          </p:nvSpPr>
          <p:spPr bwMode="auto">
            <a:xfrm>
              <a:off x="8540750" y="1847850"/>
              <a:ext cx="539750" cy="466725"/>
            </a:xfrm>
            <a:custGeom>
              <a:avLst/>
              <a:gdLst>
                <a:gd name="T0" fmla="*/ 325 w 1498"/>
                <a:gd name="T1" fmla="*/ 731 h 1298"/>
                <a:gd name="T2" fmla="*/ 191 w 1498"/>
                <a:gd name="T3" fmla="*/ 794 h 1298"/>
                <a:gd name="T4" fmla="*/ 49 w 1498"/>
                <a:gd name="T5" fmla="*/ 897 h 1298"/>
                <a:gd name="T6" fmla="*/ 19 w 1498"/>
                <a:gd name="T7" fmla="*/ 944 h 1298"/>
                <a:gd name="T8" fmla="*/ 36 w 1498"/>
                <a:gd name="T9" fmla="*/ 1048 h 1298"/>
                <a:gd name="T10" fmla="*/ 210 w 1498"/>
                <a:gd name="T11" fmla="*/ 1064 h 1298"/>
                <a:gd name="T12" fmla="*/ 451 w 1498"/>
                <a:gd name="T13" fmla="*/ 1039 h 1298"/>
                <a:gd name="T14" fmla="*/ 541 w 1498"/>
                <a:gd name="T15" fmla="*/ 1151 h 1298"/>
                <a:gd name="T16" fmla="*/ 631 w 1498"/>
                <a:gd name="T17" fmla="*/ 1045 h 1298"/>
                <a:gd name="T18" fmla="*/ 740 w 1498"/>
                <a:gd name="T19" fmla="*/ 1018 h 1298"/>
                <a:gd name="T20" fmla="*/ 852 w 1498"/>
                <a:gd name="T21" fmla="*/ 1042 h 1298"/>
                <a:gd name="T22" fmla="*/ 994 w 1498"/>
                <a:gd name="T23" fmla="*/ 1162 h 1298"/>
                <a:gd name="T24" fmla="*/ 1175 w 1498"/>
                <a:gd name="T25" fmla="*/ 1250 h 1298"/>
                <a:gd name="T26" fmla="*/ 1363 w 1498"/>
                <a:gd name="T27" fmla="*/ 1274 h 1298"/>
                <a:gd name="T28" fmla="*/ 1483 w 1498"/>
                <a:gd name="T29" fmla="*/ 1151 h 1298"/>
                <a:gd name="T30" fmla="*/ 1470 w 1498"/>
                <a:gd name="T31" fmla="*/ 1094 h 1298"/>
                <a:gd name="T32" fmla="*/ 1369 w 1498"/>
                <a:gd name="T33" fmla="*/ 660 h 1298"/>
                <a:gd name="T34" fmla="*/ 1360 w 1498"/>
                <a:gd name="T35" fmla="*/ 613 h 1298"/>
                <a:gd name="T36" fmla="*/ 1325 w 1498"/>
                <a:gd name="T37" fmla="*/ 507 h 1298"/>
                <a:gd name="T38" fmla="*/ 1311 w 1498"/>
                <a:gd name="T39" fmla="*/ 337 h 1298"/>
                <a:gd name="T40" fmla="*/ 1005 w 1498"/>
                <a:gd name="T41" fmla="*/ 0 h 1298"/>
                <a:gd name="T42" fmla="*/ 877 w 1498"/>
                <a:gd name="T43" fmla="*/ 68 h 1298"/>
                <a:gd name="T44" fmla="*/ 784 w 1498"/>
                <a:gd name="T45" fmla="*/ 38 h 1298"/>
                <a:gd name="T46" fmla="*/ 762 w 1498"/>
                <a:gd name="T47" fmla="*/ 123 h 1298"/>
                <a:gd name="T48" fmla="*/ 631 w 1498"/>
                <a:gd name="T49" fmla="*/ 329 h 1298"/>
                <a:gd name="T50" fmla="*/ 590 w 1498"/>
                <a:gd name="T51" fmla="*/ 436 h 1298"/>
                <a:gd name="T52" fmla="*/ 541 w 1498"/>
                <a:gd name="T53" fmla="*/ 605 h 1298"/>
                <a:gd name="T54" fmla="*/ 415 w 1498"/>
                <a:gd name="T55" fmla="*/ 594 h 1298"/>
                <a:gd name="T56" fmla="*/ 325 w 1498"/>
                <a:gd name="T57" fmla="*/ 731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98" h="1298">
                  <a:moveTo>
                    <a:pt x="325" y="731"/>
                  </a:moveTo>
                  <a:cubicBezTo>
                    <a:pt x="254" y="720"/>
                    <a:pt x="230" y="755"/>
                    <a:pt x="191" y="794"/>
                  </a:cubicBezTo>
                  <a:cubicBezTo>
                    <a:pt x="153" y="837"/>
                    <a:pt x="126" y="903"/>
                    <a:pt x="49" y="897"/>
                  </a:cubicBezTo>
                  <a:cubicBezTo>
                    <a:pt x="30" y="897"/>
                    <a:pt x="16" y="922"/>
                    <a:pt x="19" y="944"/>
                  </a:cubicBezTo>
                  <a:cubicBezTo>
                    <a:pt x="25" y="979"/>
                    <a:pt x="0" y="1042"/>
                    <a:pt x="36" y="1048"/>
                  </a:cubicBezTo>
                  <a:cubicBezTo>
                    <a:pt x="93" y="1053"/>
                    <a:pt x="137" y="1132"/>
                    <a:pt x="210" y="1064"/>
                  </a:cubicBezTo>
                  <a:cubicBezTo>
                    <a:pt x="273" y="1007"/>
                    <a:pt x="363" y="998"/>
                    <a:pt x="451" y="1039"/>
                  </a:cubicBezTo>
                  <a:cubicBezTo>
                    <a:pt x="503" y="1064"/>
                    <a:pt x="492" y="1146"/>
                    <a:pt x="541" y="1151"/>
                  </a:cubicBezTo>
                  <a:cubicBezTo>
                    <a:pt x="598" y="1157"/>
                    <a:pt x="579" y="1067"/>
                    <a:pt x="631" y="1045"/>
                  </a:cubicBezTo>
                  <a:cubicBezTo>
                    <a:pt x="667" y="1031"/>
                    <a:pt x="708" y="1045"/>
                    <a:pt x="740" y="1018"/>
                  </a:cubicBezTo>
                  <a:cubicBezTo>
                    <a:pt x="784" y="982"/>
                    <a:pt x="820" y="998"/>
                    <a:pt x="852" y="1042"/>
                  </a:cubicBezTo>
                  <a:cubicBezTo>
                    <a:pt x="891" y="1094"/>
                    <a:pt x="948" y="1135"/>
                    <a:pt x="994" y="1162"/>
                  </a:cubicBezTo>
                  <a:cubicBezTo>
                    <a:pt x="1046" y="1195"/>
                    <a:pt x="1121" y="1204"/>
                    <a:pt x="1175" y="1250"/>
                  </a:cubicBezTo>
                  <a:cubicBezTo>
                    <a:pt x="1230" y="1297"/>
                    <a:pt x="1300" y="1269"/>
                    <a:pt x="1363" y="1274"/>
                  </a:cubicBezTo>
                  <a:cubicBezTo>
                    <a:pt x="1429" y="1282"/>
                    <a:pt x="1456" y="1209"/>
                    <a:pt x="1483" y="1151"/>
                  </a:cubicBezTo>
                  <a:cubicBezTo>
                    <a:pt x="1497" y="1124"/>
                    <a:pt x="1486" y="1113"/>
                    <a:pt x="1470" y="1094"/>
                  </a:cubicBezTo>
                  <a:cubicBezTo>
                    <a:pt x="1363" y="968"/>
                    <a:pt x="1306" y="826"/>
                    <a:pt x="1369" y="660"/>
                  </a:cubicBezTo>
                  <a:cubicBezTo>
                    <a:pt x="1377" y="641"/>
                    <a:pt x="1390" y="622"/>
                    <a:pt x="1360" y="613"/>
                  </a:cubicBezTo>
                  <a:cubicBezTo>
                    <a:pt x="1298" y="594"/>
                    <a:pt x="1317" y="553"/>
                    <a:pt x="1325" y="507"/>
                  </a:cubicBezTo>
                  <a:cubicBezTo>
                    <a:pt x="1339" y="449"/>
                    <a:pt x="1355" y="387"/>
                    <a:pt x="1311" y="337"/>
                  </a:cubicBezTo>
                  <a:cubicBezTo>
                    <a:pt x="1213" y="224"/>
                    <a:pt x="1109" y="115"/>
                    <a:pt x="1005" y="0"/>
                  </a:cubicBezTo>
                  <a:cubicBezTo>
                    <a:pt x="964" y="95"/>
                    <a:pt x="929" y="112"/>
                    <a:pt x="877" y="68"/>
                  </a:cubicBezTo>
                  <a:cubicBezTo>
                    <a:pt x="847" y="44"/>
                    <a:pt x="822" y="22"/>
                    <a:pt x="784" y="38"/>
                  </a:cubicBezTo>
                  <a:cubicBezTo>
                    <a:pt x="743" y="57"/>
                    <a:pt x="762" y="95"/>
                    <a:pt x="762" y="123"/>
                  </a:cubicBezTo>
                  <a:cubicBezTo>
                    <a:pt x="768" y="224"/>
                    <a:pt x="740" y="299"/>
                    <a:pt x="631" y="329"/>
                  </a:cubicBezTo>
                  <a:cubicBezTo>
                    <a:pt x="571" y="346"/>
                    <a:pt x="579" y="389"/>
                    <a:pt x="590" y="436"/>
                  </a:cubicBezTo>
                  <a:cubicBezTo>
                    <a:pt x="604" y="499"/>
                    <a:pt x="585" y="559"/>
                    <a:pt x="541" y="605"/>
                  </a:cubicBezTo>
                  <a:cubicBezTo>
                    <a:pt x="503" y="660"/>
                    <a:pt x="467" y="602"/>
                    <a:pt x="415" y="594"/>
                  </a:cubicBezTo>
                  <a:cubicBezTo>
                    <a:pt x="410" y="660"/>
                    <a:pt x="404" y="742"/>
                    <a:pt x="325" y="731"/>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7" name="Freeform 54"/>
            <p:cNvSpPr>
              <a:spLocks noChangeArrowheads="1"/>
            </p:cNvSpPr>
            <p:nvPr/>
          </p:nvSpPr>
          <p:spPr bwMode="auto">
            <a:xfrm>
              <a:off x="10091738" y="539750"/>
              <a:ext cx="781050" cy="342900"/>
            </a:xfrm>
            <a:custGeom>
              <a:avLst/>
              <a:gdLst>
                <a:gd name="T0" fmla="*/ 289 w 2170"/>
                <a:gd name="T1" fmla="*/ 606 h 954"/>
                <a:gd name="T2" fmla="*/ 314 w 2170"/>
                <a:gd name="T3" fmla="*/ 811 h 954"/>
                <a:gd name="T4" fmla="*/ 500 w 2170"/>
                <a:gd name="T5" fmla="*/ 909 h 954"/>
                <a:gd name="T6" fmla="*/ 669 w 2170"/>
                <a:gd name="T7" fmla="*/ 926 h 954"/>
                <a:gd name="T8" fmla="*/ 846 w 2170"/>
                <a:gd name="T9" fmla="*/ 852 h 954"/>
                <a:gd name="T10" fmla="*/ 882 w 2170"/>
                <a:gd name="T11" fmla="*/ 789 h 954"/>
                <a:gd name="T12" fmla="*/ 939 w 2170"/>
                <a:gd name="T13" fmla="*/ 666 h 954"/>
                <a:gd name="T14" fmla="*/ 1040 w 2170"/>
                <a:gd name="T15" fmla="*/ 554 h 954"/>
                <a:gd name="T16" fmla="*/ 1248 w 2170"/>
                <a:gd name="T17" fmla="*/ 330 h 954"/>
                <a:gd name="T18" fmla="*/ 1622 w 2170"/>
                <a:gd name="T19" fmla="*/ 101 h 954"/>
                <a:gd name="T20" fmla="*/ 1816 w 2170"/>
                <a:gd name="T21" fmla="*/ 95 h 954"/>
                <a:gd name="T22" fmla="*/ 1977 w 2170"/>
                <a:gd name="T23" fmla="*/ 120 h 954"/>
                <a:gd name="T24" fmla="*/ 2169 w 2170"/>
                <a:gd name="T25" fmla="*/ 0 h 954"/>
                <a:gd name="T26" fmla="*/ 0 w 2170"/>
                <a:gd name="T27" fmla="*/ 52 h 954"/>
                <a:gd name="T28" fmla="*/ 289 w 2170"/>
                <a:gd name="T29" fmla="*/ 606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0" h="954">
                  <a:moveTo>
                    <a:pt x="289" y="606"/>
                  </a:moveTo>
                  <a:cubicBezTo>
                    <a:pt x="308" y="677"/>
                    <a:pt x="276" y="762"/>
                    <a:pt x="314" y="811"/>
                  </a:cubicBezTo>
                  <a:cubicBezTo>
                    <a:pt x="352" y="860"/>
                    <a:pt x="445" y="868"/>
                    <a:pt x="500" y="909"/>
                  </a:cubicBezTo>
                  <a:cubicBezTo>
                    <a:pt x="557" y="953"/>
                    <a:pt x="612" y="947"/>
                    <a:pt x="669" y="926"/>
                  </a:cubicBezTo>
                  <a:cubicBezTo>
                    <a:pt x="729" y="904"/>
                    <a:pt x="786" y="876"/>
                    <a:pt x="846" y="852"/>
                  </a:cubicBezTo>
                  <a:cubicBezTo>
                    <a:pt x="871" y="841"/>
                    <a:pt x="904" y="835"/>
                    <a:pt x="882" y="789"/>
                  </a:cubicBezTo>
                  <a:cubicBezTo>
                    <a:pt x="852" y="729"/>
                    <a:pt x="882" y="688"/>
                    <a:pt x="939" y="666"/>
                  </a:cubicBezTo>
                  <a:cubicBezTo>
                    <a:pt x="991" y="644"/>
                    <a:pt x="1013" y="603"/>
                    <a:pt x="1040" y="554"/>
                  </a:cubicBezTo>
                  <a:cubicBezTo>
                    <a:pt x="1090" y="464"/>
                    <a:pt x="1166" y="393"/>
                    <a:pt x="1248" y="330"/>
                  </a:cubicBezTo>
                  <a:cubicBezTo>
                    <a:pt x="1365" y="243"/>
                    <a:pt x="1494" y="172"/>
                    <a:pt x="1622" y="101"/>
                  </a:cubicBezTo>
                  <a:cubicBezTo>
                    <a:pt x="1696" y="60"/>
                    <a:pt x="1745" y="63"/>
                    <a:pt x="1816" y="95"/>
                  </a:cubicBezTo>
                  <a:cubicBezTo>
                    <a:pt x="1865" y="117"/>
                    <a:pt x="1928" y="131"/>
                    <a:pt x="1977" y="120"/>
                  </a:cubicBezTo>
                  <a:cubicBezTo>
                    <a:pt x="2040" y="104"/>
                    <a:pt x="2103" y="63"/>
                    <a:pt x="2169" y="0"/>
                  </a:cubicBezTo>
                  <a:cubicBezTo>
                    <a:pt x="1434" y="22"/>
                    <a:pt x="718" y="41"/>
                    <a:pt x="0" y="52"/>
                  </a:cubicBezTo>
                  <a:cubicBezTo>
                    <a:pt x="158" y="210"/>
                    <a:pt x="235" y="401"/>
                    <a:pt x="289" y="606"/>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8" name="Freeform 55"/>
            <p:cNvSpPr>
              <a:spLocks noChangeArrowheads="1"/>
            </p:cNvSpPr>
            <p:nvPr/>
          </p:nvSpPr>
          <p:spPr bwMode="auto">
            <a:xfrm>
              <a:off x="7808913" y="2170113"/>
              <a:ext cx="563562" cy="730250"/>
            </a:xfrm>
            <a:custGeom>
              <a:avLst/>
              <a:gdLst>
                <a:gd name="T0" fmla="*/ 227 w 1564"/>
                <a:gd name="T1" fmla="*/ 1797 h 2030"/>
                <a:gd name="T2" fmla="*/ 273 w 1564"/>
                <a:gd name="T3" fmla="*/ 1985 h 2030"/>
                <a:gd name="T4" fmla="*/ 328 w 1564"/>
                <a:gd name="T5" fmla="*/ 2026 h 2030"/>
                <a:gd name="T6" fmla="*/ 522 w 1564"/>
                <a:gd name="T7" fmla="*/ 1835 h 2030"/>
                <a:gd name="T8" fmla="*/ 609 w 1564"/>
                <a:gd name="T9" fmla="*/ 1728 h 2030"/>
                <a:gd name="T10" fmla="*/ 631 w 1564"/>
                <a:gd name="T11" fmla="*/ 1698 h 2030"/>
                <a:gd name="T12" fmla="*/ 825 w 1564"/>
                <a:gd name="T13" fmla="*/ 1300 h 2030"/>
                <a:gd name="T14" fmla="*/ 1019 w 1564"/>
                <a:gd name="T15" fmla="*/ 1048 h 2030"/>
                <a:gd name="T16" fmla="*/ 1117 w 1564"/>
                <a:gd name="T17" fmla="*/ 925 h 2030"/>
                <a:gd name="T18" fmla="*/ 1237 w 1564"/>
                <a:gd name="T19" fmla="*/ 786 h 2030"/>
                <a:gd name="T20" fmla="*/ 1330 w 1564"/>
                <a:gd name="T21" fmla="*/ 603 h 2030"/>
                <a:gd name="T22" fmla="*/ 1527 w 1564"/>
                <a:gd name="T23" fmla="*/ 207 h 2030"/>
                <a:gd name="T24" fmla="*/ 1541 w 1564"/>
                <a:gd name="T25" fmla="*/ 0 h 2030"/>
                <a:gd name="T26" fmla="*/ 1502 w 1564"/>
                <a:gd name="T27" fmla="*/ 35 h 2030"/>
                <a:gd name="T28" fmla="*/ 1336 w 1564"/>
                <a:gd name="T29" fmla="*/ 32 h 2030"/>
                <a:gd name="T30" fmla="*/ 1235 w 1564"/>
                <a:gd name="T31" fmla="*/ 16 h 2030"/>
                <a:gd name="T32" fmla="*/ 1196 w 1564"/>
                <a:gd name="T33" fmla="*/ 163 h 2030"/>
                <a:gd name="T34" fmla="*/ 1106 w 1564"/>
                <a:gd name="T35" fmla="*/ 218 h 2030"/>
                <a:gd name="T36" fmla="*/ 1000 w 1564"/>
                <a:gd name="T37" fmla="*/ 177 h 2030"/>
                <a:gd name="T38" fmla="*/ 1003 w 1564"/>
                <a:gd name="T39" fmla="*/ 417 h 2030"/>
                <a:gd name="T40" fmla="*/ 888 w 1564"/>
                <a:gd name="T41" fmla="*/ 674 h 2030"/>
                <a:gd name="T42" fmla="*/ 945 w 1564"/>
                <a:gd name="T43" fmla="*/ 824 h 2030"/>
                <a:gd name="T44" fmla="*/ 779 w 1564"/>
                <a:gd name="T45" fmla="*/ 874 h 2030"/>
                <a:gd name="T46" fmla="*/ 677 w 1564"/>
                <a:gd name="T47" fmla="*/ 846 h 2030"/>
                <a:gd name="T48" fmla="*/ 617 w 1564"/>
                <a:gd name="T49" fmla="*/ 863 h 2030"/>
                <a:gd name="T50" fmla="*/ 637 w 1564"/>
                <a:gd name="T51" fmla="*/ 925 h 2030"/>
                <a:gd name="T52" fmla="*/ 571 w 1564"/>
                <a:gd name="T53" fmla="*/ 1179 h 2030"/>
                <a:gd name="T54" fmla="*/ 516 w 1564"/>
                <a:gd name="T55" fmla="*/ 1234 h 2030"/>
                <a:gd name="T56" fmla="*/ 216 w 1564"/>
                <a:gd name="T57" fmla="*/ 1373 h 2030"/>
                <a:gd name="T58" fmla="*/ 0 w 1564"/>
                <a:gd name="T59" fmla="*/ 1597 h 2030"/>
                <a:gd name="T60" fmla="*/ 227 w 1564"/>
                <a:gd name="T61" fmla="*/ 1797 h 2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64" h="2030">
                  <a:moveTo>
                    <a:pt x="227" y="1797"/>
                  </a:moveTo>
                  <a:cubicBezTo>
                    <a:pt x="240" y="1859"/>
                    <a:pt x="260" y="1922"/>
                    <a:pt x="273" y="1985"/>
                  </a:cubicBezTo>
                  <a:cubicBezTo>
                    <a:pt x="281" y="2015"/>
                    <a:pt x="295" y="2023"/>
                    <a:pt x="328" y="2026"/>
                  </a:cubicBezTo>
                  <a:cubicBezTo>
                    <a:pt x="391" y="2029"/>
                    <a:pt x="519" y="1911"/>
                    <a:pt x="522" y="1835"/>
                  </a:cubicBezTo>
                  <a:cubicBezTo>
                    <a:pt x="525" y="1775"/>
                    <a:pt x="511" y="1707"/>
                    <a:pt x="609" y="1728"/>
                  </a:cubicBezTo>
                  <a:cubicBezTo>
                    <a:pt x="631" y="1734"/>
                    <a:pt x="626" y="1709"/>
                    <a:pt x="631" y="1698"/>
                  </a:cubicBezTo>
                  <a:cubicBezTo>
                    <a:pt x="694" y="1565"/>
                    <a:pt x="754" y="1428"/>
                    <a:pt x="825" y="1300"/>
                  </a:cubicBezTo>
                  <a:cubicBezTo>
                    <a:pt x="877" y="1207"/>
                    <a:pt x="970" y="1147"/>
                    <a:pt x="1019" y="1048"/>
                  </a:cubicBezTo>
                  <a:cubicBezTo>
                    <a:pt x="1041" y="1002"/>
                    <a:pt x="1068" y="953"/>
                    <a:pt x="1117" y="925"/>
                  </a:cubicBezTo>
                  <a:cubicBezTo>
                    <a:pt x="1175" y="893"/>
                    <a:pt x="1199" y="838"/>
                    <a:pt x="1237" y="786"/>
                  </a:cubicBezTo>
                  <a:cubicBezTo>
                    <a:pt x="1278" y="729"/>
                    <a:pt x="1284" y="661"/>
                    <a:pt x="1330" y="603"/>
                  </a:cubicBezTo>
                  <a:cubicBezTo>
                    <a:pt x="1426" y="491"/>
                    <a:pt x="1563" y="390"/>
                    <a:pt x="1527" y="207"/>
                  </a:cubicBezTo>
                  <a:cubicBezTo>
                    <a:pt x="1513" y="144"/>
                    <a:pt x="1535" y="79"/>
                    <a:pt x="1541" y="0"/>
                  </a:cubicBezTo>
                  <a:cubicBezTo>
                    <a:pt x="1519" y="21"/>
                    <a:pt x="1511" y="27"/>
                    <a:pt x="1502" y="35"/>
                  </a:cubicBezTo>
                  <a:cubicBezTo>
                    <a:pt x="1445" y="90"/>
                    <a:pt x="1393" y="133"/>
                    <a:pt x="1336" y="32"/>
                  </a:cubicBezTo>
                  <a:cubicBezTo>
                    <a:pt x="1319" y="2"/>
                    <a:pt x="1276" y="5"/>
                    <a:pt x="1235" y="16"/>
                  </a:cubicBezTo>
                  <a:cubicBezTo>
                    <a:pt x="1259" y="76"/>
                    <a:pt x="1254" y="128"/>
                    <a:pt x="1196" y="163"/>
                  </a:cubicBezTo>
                  <a:cubicBezTo>
                    <a:pt x="1166" y="183"/>
                    <a:pt x="1139" y="207"/>
                    <a:pt x="1106" y="218"/>
                  </a:cubicBezTo>
                  <a:cubicBezTo>
                    <a:pt x="1068" y="232"/>
                    <a:pt x="1046" y="180"/>
                    <a:pt x="1000" y="177"/>
                  </a:cubicBezTo>
                  <a:cubicBezTo>
                    <a:pt x="1019" y="262"/>
                    <a:pt x="983" y="355"/>
                    <a:pt x="1003" y="417"/>
                  </a:cubicBezTo>
                  <a:cubicBezTo>
                    <a:pt x="1041" y="549"/>
                    <a:pt x="1024" y="628"/>
                    <a:pt x="888" y="674"/>
                  </a:cubicBezTo>
                  <a:cubicBezTo>
                    <a:pt x="948" y="715"/>
                    <a:pt x="978" y="764"/>
                    <a:pt x="945" y="824"/>
                  </a:cubicBezTo>
                  <a:cubicBezTo>
                    <a:pt x="910" y="890"/>
                    <a:pt x="844" y="887"/>
                    <a:pt x="779" y="874"/>
                  </a:cubicBezTo>
                  <a:cubicBezTo>
                    <a:pt x="743" y="865"/>
                    <a:pt x="710" y="852"/>
                    <a:pt x="677" y="846"/>
                  </a:cubicBezTo>
                  <a:cubicBezTo>
                    <a:pt x="658" y="844"/>
                    <a:pt x="628" y="830"/>
                    <a:pt x="617" y="863"/>
                  </a:cubicBezTo>
                  <a:cubicBezTo>
                    <a:pt x="609" y="887"/>
                    <a:pt x="620" y="906"/>
                    <a:pt x="637" y="925"/>
                  </a:cubicBezTo>
                  <a:cubicBezTo>
                    <a:pt x="743" y="1040"/>
                    <a:pt x="718" y="1133"/>
                    <a:pt x="571" y="1179"/>
                  </a:cubicBezTo>
                  <a:cubicBezTo>
                    <a:pt x="538" y="1190"/>
                    <a:pt x="519" y="1196"/>
                    <a:pt x="516" y="1234"/>
                  </a:cubicBezTo>
                  <a:cubicBezTo>
                    <a:pt x="497" y="1433"/>
                    <a:pt x="388" y="1485"/>
                    <a:pt x="216" y="1373"/>
                  </a:cubicBezTo>
                  <a:cubicBezTo>
                    <a:pt x="159" y="1450"/>
                    <a:pt x="82" y="1518"/>
                    <a:pt x="0" y="1597"/>
                  </a:cubicBezTo>
                  <a:cubicBezTo>
                    <a:pt x="109" y="1608"/>
                    <a:pt x="208" y="1704"/>
                    <a:pt x="227" y="1797"/>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 name="Freeform 56"/>
            <p:cNvSpPr>
              <a:spLocks noChangeArrowheads="1"/>
            </p:cNvSpPr>
            <p:nvPr/>
          </p:nvSpPr>
          <p:spPr bwMode="auto">
            <a:xfrm>
              <a:off x="11322050" y="1111250"/>
              <a:ext cx="534988" cy="523875"/>
            </a:xfrm>
            <a:custGeom>
              <a:avLst/>
              <a:gdLst>
                <a:gd name="T0" fmla="*/ 1010 w 1484"/>
                <a:gd name="T1" fmla="*/ 104 h 1457"/>
                <a:gd name="T2" fmla="*/ 882 w 1484"/>
                <a:gd name="T3" fmla="*/ 295 h 1457"/>
                <a:gd name="T4" fmla="*/ 786 w 1484"/>
                <a:gd name="T5" fmla="*/ 399 h 1457"/>
                <a:gd name="T6" fmla="*/ 609 w 1484"/>
                <a:gd name="T7" fmla="*/ 538 h 1457"/>
                <a:gd name="T8" fmla="*/ 169 w 1484"/>
                <a:gd name="T9" fmla="*/ 727 h 1457"/>
                <a:gd name="T10" fmla="*/ 139 w 1484"/>
                <a:gd name="T11" fmla="*/ 871 h 1457"/>
                <a:gd name="T12" fmla="*/ 117 w 1484"/>
                <a:gd name="T13" fmla="*/ 970 h 1457"/>
                <a:gd name="T14" fmla="*/ 84 w 1484"/>
                <a:gd name="T15" fmla="*/ 1074 h 1457"/>
                <a:gd name="T16" fmla="*/ 65 w 1484"/>
                <a:gd name="T17" fmla="*/ 1180 h 1457"/>
                <a:gd name="T18" fmla="*/ 44 w 1484"/>
                <a:gd name="T19" fmla="*/ 1401 h 1457"/>
                <a:gd name="T20" fmla="*/ 202 w 1484"/>
                <a:gd name="T21" fmla="*/ 1423 h 1457"/>
                <a:gd name="T22" fmla="*/ 287 w 1484"/>
                <a:gd name="T23" fmla="*/ 1374 h 1457"/>
                <a:gd name="T24" fmla="*/ 625 w 1484"/>
                <a:gd name="T25" fmla="*/ 1044 h 1457"/>
                <a:gd name="T26" fmla="*/ 705 w 1484"/>
                <a:gd name="T27" fmla="*/ 877 h 1457"/>
                <a:gd name="T28" fmla="*/ 1245 w 1484"/>
                <a:gd name="T29" fmla="*/ 522 h 1457"/>
                <a:gd name="T30" fmla="*/ 1289 w 1484"/>
                <a:gd name="T31" fmla="*/ 527 h 1457"/>
                <a:gd name="T32" fmla="*/ 1464 w 1484"/>
                <a:gd name="T33" fmla="*/ 454 h 1457"/>
                <a:gd name="T34" fmla="*/ 1355 w 1484"/>
                <a:gd name="T35" fmla="*/ 252 h 1457"/>
                <a:gd name="T36" fmla="*/ 1300 w 1484"/>
                <a:gd name="T37" fmla="*/ 140 h 1457"/>
                <a:gd name="T38" fmla="*/ 1308 w 1484"/>
                <a:gd name="T39" fmla="*/ 101 h 1457"/>
                <a:gd name="T40" fmla="*/ 1120 w 1484"/>
                <a:gd name="T41" fmla="*/ 8 h 1457"/>
                <a:gd name="T42" fmla="*/ 1010 w 1484"/>
                <a:gd name="T43" fmla="*/ 104 h 1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84" h="1457">
                  <a:moveTo>
                    <a:pt x="1010" y="104"/>
                  </a:moveTo>
                  <a:cubicBezTo>
                    <a:pt x="994" y="175"/>
                    <a:pt x="964" y="254"/>
                    <a:pt x="882" y="295"/>
                  </a:cubicBezTo>
                  <a:cubicBezTo>
                    <a:pt x="838" y="317"/>
                    <a:pt x="800" y="350"/>
                    <a:pt x="786" y="399"/>
                  </a:cubicBezTo>
                  <a:cubicBezTo>
                    <a:pt x="759" y="500"/>
                    <a:pt x="710" y="546"/>
                    <a:pt x="609" y="538"/>
                  </a:cubicBezTo>
                  <a:cubicBezTo>
                    <a:pt x="426" y="525"/>
                    <a:pt x="278" y="577"/>
                    <a:pt x="169" y="727"/>
                  </a:cubicBezTo>
                  <a:cubicBezTo>
                    <a:pt x="136" y="773"/>
                    <a:pt x="76" y="803"/>
                    <a:pt x="139" y="871"/>
                  </a:cubicBezTo>
                  <a:cubicBezTo>
                    <a:pt x="164" y="899"/>
                    <a:pt x="128" y="937"/>
                    <a:pt x="117" y="970"/>
                  </a:cubicBezTo>
                  <a:cubicBezTo>
                    <a:pt x="106" y="1005"/>
                    <a:pt x="65" y="1035"/>
                    <a:pt x="84" y="1074"/>
                  </a:cubicBezTo>
                  <a:cubicBezTo>
                    <a:pt x="106" y="1117"/>
                    <a:pt x="104" y="1145"/>
                    <a:pt x="65" y="1180"/>
                  </a:cubicBezTo>
                  <a:cubicBezTo>
                    <a:pt x="0" y="1246"/>
                    <a:pt x="60" y="1328"/>
                    <a:pt x="44" y="1401"/>
                  </a:cubicBezTo>
                  <a:cubicBezTo>
                    <a:pt x="98" y="1396"/>
                    <a:pt x="145" y="1456"/>
                    <a:pt x="202" y="1423"/>
                  </a:cubicBezTo>
                  <a:cubicBezTo>
                    <a:pt x="229" y="1407"/>
                    <a:pt x="257" y="1388"/>
                    <a:pt x="287" y="1374"/>
                  </a:cubicBezTo>
                  <a:cubicBezTo>
                    <a:pt x="440" y="1306"/>
                    <a:pt x="557" y="1202"/>
                    <a:pt x="625" y="1044"/>
                  </a:cubicBezTo>
                  <a:cubicBezTo>
                    <a:pt x="650" y="986"/>
                    <a:pt x="677" y="932"/>
                    <a:pt x="705" y="877"/>
                  </a:cubicBezTo>
                  <a:cubicBezTo>
                    <a:pt x="817" y="656"/>
                    <a:pt x="1060" y="631"/>
                    <a:pt x="1245" y="522"/>
                  </a:cubicBezTo>
                  <a:cubicBezTo>
                    <a:pt x="1256" y="516"/>
                    <a:pt x="1273" y="525"/>
                    <a:pt x="1289" y="527"/>
                  </a:cubicBezTo>
                  <a:cubicBezTo>
                    <a:pt x="1357" y="541"/>
                    <a:pt x="1453" y="500"/>
                    <a:pt x="1464" y="454"/>
                  </a:cubicBezTo>
                  <a:cubicBezTo>
                    <a:pt x="1483" y="383"/>
                    <a:pt x="1423" y="273"/>
                    <a:pt x="1355" y="252"/>
                  </a:cubicBezTo>
                  <a:cubicBezTo>
                    <a:pt x="1295" y="232"/>
                    <a:pt x="1256" y="208"/>
                    <a:pt x="1300" y="140"/>
                  </a:cubicBezTo>
                  <a:cubicBezTo>
                    <a:pt x="1305" y="129"/>
                    <a:pt x="1325" y="109"/>
                    <a:pt x="1308" y="101"/>
                  </a:cubicBezTo>
                  <a:cubicBezTo>
                    <a:pt x="1251" y="71"/>
                    <a:pt x="1215" y="0"/>
                    <a:pt x="1120" y="8"/>
                  </a:cubicBezTo>
                  <a:cubicBezTo>
                    <a:pt x="1092" y="33"/>
                    <a:pt x="1030" y="22"/>
                    <a:pt x="1010" y="104"/>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0" name="Freeform 57"/>
            <p:cNvSpPr>
              <a:spLocks noChangeArrowheads="1"/>
            </p:cNvSpPr>
            <p:nvPr/>
          </p:nvSpPr>
          <p:spPr bwMode="auto">
            <a:xfrm>
              <a:off x="10074275" y="1046163"/>
              <a:ext cx="508000" cy="325437"/>
            </a:xfrm>
            <a:custGeom>
              <a:avLst/>
              <a:gdLst>
                <a:gd name="T0" fmla="*/ 1063 w 1413"/>
                <a:gd name="T1" fmla="*/ 775 h 902"/>
                <a:gd name="T2" fmla="*/ 1156 w 1413"/>
                <a:gd name="T3" fmla="*/ 584 h 902"/>
                <a:gd name="T4" fmla="*/ 1229 w 1413"/>
                <a:gd name="T5" fmla="*/ 546 h 902"/>
                <a:gd name="T6" fmla="*/ 1385 w 1413"/>
                <a:gd name="T7" fmla="*/ 365 h 902"/>
                <a:gd name="T8" fmla="*/ 1393 w 1413"/>
                <a:gd name="T9" fmla="*/ 281 h 902"/>
                <a:gd name="T10" fmla="*/ 1180 w 1413"/>
                <a:gd name="T11" fmla="*/ 16 h 902"/>
                <a:gd name="T12" fmla="*/ 1164 w 1413"/>
                <a:gd name="T13" fmla="*/ 0 h 902"/>
                <a:gd name="T14" fmla="*/ 1003 w 1413"/>
                <a:gd name="T15" fmla="*/ 90 h 902"/>
                <a:gd name="T16" fmla="*/ 855 w 1413"/>
                <a:gd name="T17" fmla="*/ 188 h 902"/>
                <a:gd name="T18" fmla="*/ 773 w 1413"/>
                <a:gd name="T19" fmla="*/ 229 h 902"/>
                <a:gd name="T20" fmla="*/ 533 w 1413"/>
                <a:gd name="T21" fmla="*/ 237 h 902"/>
                <a:gd name="T22" fmla="*/ 456 w 1413"/>
                <a:gd name="T23" fmla="*/ 221 h 902"/>
                <a:gd name="T24" fmla="*/ 355 w 1413"/>
                <a:gd name="T25" fmla="*/ 297 h 902"/>
                <a:gd name="T26" fmla="*/ 197 w 1413"/>
                <a:gd name="T27" fmla="*/ 486 h 902"/>
                <a:gd name="T28" fmla="*/ 178 w 1413"/>
                <a:gd name="T29" fmla="*/ 524 h 902"/>
                <a:gd name="T30" fmla="*/ 36 w 1413"/>
                <a:gd name="T31" fmla="*/ 677 h 902"/>
                <a:gd name="T32" fmla="*/ 11 w 1413"/>
                <a:gd name="T33" fmla="*/ 723 h 902"/>
                <a:gd name="T34" fmla="*/ 66 w 1413"/>
                <a:gd name="T35" fmla="*/ 756 h 902"/>
                <a:gd name="T36" fmla="*/ 205 w 1413"/>
                <a:gd name="T37" fmla="*/ 751 h 902"/>
                <a:gd name="T38" fmla="*/ 768 w 1413"/>
                <a:gd name="T39" fmla="*/ 871 h 902"/>
                <a:gd name="T40" fmla="*/ 885 w 1413"/>
                <a:gd name="T41" fmla="*/ 816 h 902"/>
                <a:gd name="T42" fmla="*/ 995 w 1413"/>
                <a:gd name="T43" fmla="*/ 764 h 902"/>
                <a:gd name="T44" fmla="*/ 1063 w 1413"/>
                <a:gd name="T45" fmla="*/ 813 h 902"/>
                <a:gd name="T46" fmla="*/ 1063 w 1413"/>
                <a:gd name="T47" fmla="*/ 775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3" h="902">
                  <a:moveTo>
                    <a:pt x="1063" y="775"/>
                  </a:moveTo>
                  <a:cubicBezTo>
                    <a:pt x="992" y="655"/>
                    <a:pt x="1033" y="628"/>
                    <a:pt x="1156" y="584"/>
                  </a:cubicBezTo>
                  <a:cubicBezTo>
                    <a:pt x="1183" y="576"/>
                    <a:pt x="1208" y="570"/>
                    <a:pt x="1229" y="546"/>
                  </a:cubicBezTo>
                  <a:cubicBezTo>
                    <a:pt x="1279" y="483"/>
                    <a:pt x="1330" y="423"/>
                    <a:pt x="1385" y="365"/>
                  </a:cubicBezTo>
                  <a:cubicBezTo>
                    <a:pt x="1412" y="338"/>
                    <a:pt x="1407" y="316"/>
                    <a:pt x="1393" y="281"/>
                  </a:cubicBezTo>
                  <a:cubicBezTo>
                    <a:pt x="1350" y="169"/>
                    <a:pt x="1238" y="114"/>
                    <a:pt x="1180" y="16"/>
                  </a:cubicBezTo>
                  <a:cubicBezTo>
                    <a:pt x="1178" y="10"/>
                    <a:pt x="1169" y="5"/>
                    <a:pt x="1164" y="0"/>
                  </a:cubicBezTo>
                  <a:cubicBezTo>
                    <a:pt x="1131" y="62"/>
                    <a:pt x="1044" y="24"/>
                    <a:pt x="1003" y="90"/>
                  </a:cubicBezTo>
                  <a:cubicBezTo>
                    <a:pt x="973" y="139"/>
                    <a:pt x="929" y="204"/>
                    <a:pt x="855" y="188"/>
                  </a:cubicBezTo>
                  <a:cubicBezTo>
                    <a:pt x="809" y="177"/>
                    <a:pt x="795" y="207"/>
                    <a:pt x="773" y="229"/>
                  </a:cubicBezTo>
                  <a:cubicBezTo>
                    <a:pt x="689" y="316"/>
                    <a:pt x="618" y="322"/>
                    <a:pt x="533" y="237"/>
                  </a:cubicBezTo>
                  <a:cubicBezTo>
                    <a:pt x="508" y="213"/>
                    <a:pt x="489" y="215"/>
                    <a:pt x="456" y="221"/>
                  </a:cubicBezTo>
                  <a:cubicBezTo>
                    <a:pt x="405" y="229"/>
                    <a:pt x="399" y="286"/>
                    <a:pt x="355" y="297"/>
                  </a:cubicBezTo>
                  <a:cubicBezTo>
                    <a:pt x="257" y="322"/>
                    <a:pt x="175" y="357"/>
                    <a:pt x="197" y="486"/>
                  </a:cubicBezTo>
                  <a:cubicBezTo>
                    <a:pt x="200" y="497"/>
                    <a:pt x="189" y="516"/>
                    <a:pt x="178" y="524"/>
                  </a:cubicBezTo>
                  <a:cubicBezTo>
                    <a:pt x="118" y="562"/>
                    <a:pt x="79" y="625"/>
                    <a:pt x="36" y="677"/>
                  </a:cubicBezTo>
                  <a:cubicBezTo>
                    <a:pt x="22" y="690"/>
                    <a:pt x="0" y="693"/>
                    <a:pt x="11" y="723"/>
                  </a:cubicBezTo>
                  <a:cubicBezTo>
                    <a:pt x="22" y="751"/>
                    <a:pt x="41" y="756"/>
                    <a:pt x="66" y="756"/>
                  </a:cubicBezTo>
                  <a:cubicBezTo>
                    <a:pt x="112" y="753"/>
                    <a:pt x="159" y="748"/>
                    <a:pt x="205" y="751"/>
                  </a:cubicBezTo>
                  <a:cubicBezTo>
                    <a:pt x="399" y="759"/>
                    <a:pt x="590" y="789"/>
                    <a:pt x="768" y="871"/>
                  </a:cubicBezTo>
                  <a:cubicBezTo>
                    <a:pt x="833" y="901"/>
                    <a:pt x="872" y="887"/>
                    <a:pt x="885" y="816"/>
                  </a:cubicBezTo>
                  <a:cubicBezTo>
                    <a:pt x="899" y="753"/>
                    <a:pt x="937" y="731"/>
                    <a:pt x="995" y="764"/>
                  </a:cubicBezTo>
                  <a:cubicBezTo>
                    <a:pt x="1014" y="778"/>
                    <a:pt x="1035" y="794"/>
                    <a:pt x="1063" y="813"/>
                  </a:cubicBezTo>
                  <a:cubicBezTo>
                    <a:pt x="1063" y="797"/>
                    <a:pt x="1068" y="783"/>
                    <a:pt x="1063" y="775"/>
                  </a:cubicBezTo>
                </a:path>
              </a:pathLst>
            </a:custGeom>
            <a:solidFill>
              <a:srgbClr val="90C7D6"/>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1" name="Freeform 58"/>
            <p:cNvSpPr>
              <a:spLocks noChangeArrowheads="1"/>
            </p:cNvSpPr>
            <p:nvPr/>
          </p:nvSpPr>
          <p:spPr bwMode="auto">
            <a:xfrm>
              <a:off x="3406775" y="2573338"/>
              <a:ext cx="620713" cy="846137"/>
            </a:xfrm>
            <a:custGeom>
              <a:avLst/>
              <a:gdLst>
                <a:gd name="T0" fmla="*/ 112 w 1722"/>
                <a:gd name="T1" fmla="*/ 254 h 2350"/>
                <a:gd name="T2" fmla="*/ 180 w 1722"/>
                <a:gd name="T3" fmla="*/ 394 h 2350"/>
                <a:gd name="T4" fmla="*/ 65 w 1722"/>
                <a:gd name="T5" fmla="*/ 484 h 2350"/>
                <a:gd name="T6" fmla="*/ 24 w 1722"/>
                <a:gd name="T7" fmla="*/ 547 h 2350"/>
                <a:gd name="T8" fmla="*/ 16 w 1722"/>
                <a:gd name="T9" fmla="*/ 746 h 2350"/>
                <a:gd name="T10" fmla="*/ 49 w 1722"/>
                <a:gd name="T11" fmla="*/ 828 h 2350"/>
                <a:gd name="T12" fmla="*/ 147 w 1722"/>
                <a:gd name="T13" fmla="*/ 989 h 2350"/>
                <a:gd name="T14" fmla="*/ 109 w 1722"/>
                <a:gd name="T15" fmla="*/ 2223 h 2350"/>
                <a:gd name="T16" fmla="*/ 194 w 1722"/>
                <a:gd name="T17" fmla="*/ 2308 h 2350"/>
                <a:gd name="T18" fmla="*/ 513 w 1722"/>
                <a:gd name="T19" fmla="*/ 2311 h 2350"/>
                <a:gd name="T20" fmla="*/ 1428 w 1722"/>
                <a:gd name="T21" fmla="*/ 2344 h 2350"/>
                <a:gd name="T22" fmla="*/ 1565 w 1722"/>
                <a:gd name="T23" fmla="*/ 2243 h 2350"/>
                <a:gd name="T24" fmla="*/ 1587 w 1722"/>
                <a:gd name="T25" fmla="*/ 2199 h 2350"/>
                <a:gd name="T26" fmla="*/ 1641 w 1722"/>
                <a:gd name="T27" fmla="*/ 2073 h 2350"/>
                <a:gd name="T28" fmla="*/ 1696 w 1722"/>
                <a:gd name="T29" fmla="*/ 1401 h 2350"/>
                <a:gd name="T30" fmla="*/ 1718 w 1722"/>
                <a:gd name="T31" fmla="*/ 486 h 2350"/>
                <a:gd name="T32" fmla="*/ 1685 w 1722"/>
                <a:gd name="T33" fmla="*/ 405 h 2350"/>
                <a:gd name="T34" fmla="*/ 1458 w 1722"/>
                <a:gd name="T35" fmla="*/ 241 h 2350"/>
                <a:gd name="T36" fmla="*/ 1442 w 1722"/>
                <a:gd name="T37" fmla="*/ 222 h 2350"/>
                <a:gd name="T38" fmla="*/ 1308 w 1722"/>
                <a:gd name="T39" fmla="*/ 90 h 2350"/>
                <a:gd name="T40" fmla="*/ 1270 w 1722"/>
                <a:gd name="T41" fmla="*/ 69 h 2350"/>
                <a:gd name="T42" fmla="*/ 1109 w 1722"/>
                <a:gd name="T43" fmla="*/ 3 h 2350"/>
                <a:gd name="T44" fmla="*/ 789 w 1722"/>
                <a:gd name="T45" fmla="*/ 82 h 2350"/>
                <a:gd name="T46" fmla="*/ 612 w 1722"/>
                <a:gd name="T47" fmla="*/ 115 h 2350"/>
                <a:gd name="T48" fmla="*/ 486 w 1722"/>
                <a:gd name="T49" fmla="*/ 123 h 2350"/>
                <a:gd name="T50" fmla="*/ 333 w 1722"/>
                <a:gd name="T51" fmla="*/ 142 h 2350"/>
                <a:gd name="T52" fmla="*/ 63 w 1722"/>
                <a:gd name="T53" fmla="*/ 232 h 2350"/>
                <a:gd name="T54" fmla="*/ 112 w 1722"/>
                <a:gd name="T55" fmla="*/ 254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22" h="2350">
                  <a:moveTo>
                    <a:pt x="112" y="254"/>
                  </a:moveTo>
                  <a:cubicBezTo>
                    <a:pt x="186" y="276"/>
                    <a:pt x="207" y="323"/>
                    <a:pt x="180" y="394"/>
                  </a:cubicBezTo>
                  <a:cubicBezTo>
                    <a:pt x="158" y="443"/>
                    <a:pt x="117" y="476"/>
                    <a:pt x="65" y="484"/>
                  </a:cubicBezTo>
                  <a:cubicBezTo>
                    <a:pt x="19" y="489"/>
                    <a:pt x="5" y="519"/>
                    <a:pt x="24" y="547"/>
                  </a:cubicBezTo>
                  <a:cubicBezTo>
                    <a:pt x="76" y="618"/>
                    <a:pt x="43" y="680"/>
                    <a:pt x="16" y="746"/>
                  </a:cubicBezTo>
                  <a:cubicBezTo>
                    <a:pt x="0" y="784"/>
                    <a:pt x="2" y="814"/>
                    <a:pt x="49" y="828"/>
                  </a:cubicBezTo>
                  <a:cubicBezTo>
                    <a:pt x="131" y="852"/>
                    <a:pt x="150" y="907"/>
                    <a:pt x="147" y="989"/>
                  </a:cubicBezTo>
                  <a:cubicBezTo>
                    <a:pt x="131" y="1401"/>
                    <a:pt x="123" y="1814"/>
                    <a:pt x="109" y="2223"/>
                  </a:cubicBezTo>
                  <a:cubicBezTo>
                    <a:pt x="106" y="2292"/>
                    <a:pt x="128" y="2311"/>
                    <a:pt x="194" y="2308"/>
                  </a:cubicBezTo>
                  <a:cubicBezTo>
                    <a:pt x="300" y="2303"/>
                    <a:pt x="407" y="2305"/>
                    <a:pt x="513" y="2311"/>
                  </a:cubicBezTo>
                  <a:cubicBezTo>
                    <a:pt x="819" y="2319"/>
                    <a:pt x="1122" y="2327"/>
                    <a:pt x="1428" y="2344"/>
                  </a:cubicBezTo>
                  <a:cubicBezTo>
                    <a:pt x="1513" y="2349"/>
                    <a:pt x="1551" y="2319"/>
                    <a:pt x="1565" y="2243"/>
                  </a:cubicBezTo>
                  <a:cubicBezTo>
                    <a:pt x="1568" y="2226"/>
                    <a:pt x="1579" y="2199"/>
                    <a:pt x="1587" y="2199"/>
                  </a:cubicBezTo>
                  <a:cubicBezTo>
                    <a:pt x="1680" y="2188"/>
                    <a:pt x="1647" y="2117"/>
                    <a:pt x="1641" y="2073"/>
                  </a:cubicBezTo>
                  <a:cubicBezTo>
                    <a:pt x="1611" y="1844"/>
                    <a:pt x="1691" y="1628"/>
                    <a:pt x="1696" y="1401"/>
                  </a:cubicBezTo>
                  <a:cubicBezTo>
                    <a:pt x="1702" y="1096"/>
                    <a:pt x="1710" y="790"/>
                    <a:pt x="1718" y="486"/>
                  </a:cubicBezTo>
                  <a:cubicBezTo>
                    <a:pt x="1718" y="454"/>
                    <a:pt x="1721" y="426"/>
                    <a:pt x="1685" y="405"/>
                  </a:cubicBezTo>
                  <a:cubicBezTo>
                    <a:pt x="1606" y="355"/>
                    <a:pt x="1568" y="249"/>
                    <a:pt x="1458" y="241"/>
                  </a:cubicBezTo>
                  <a:cubicBezTo>
                    <a:pt x="1453" y="241"/>
                    <a:pt x="1442" y="227"/>
                    <a:pt x="1442" y="222"/>
                  </a:cubicBezTo>
                  <a:cubicBezTo>
                    <a:pt x="1461" y="112"/>
                    <a:pt x="1393" y="93"/>
                    <a:pt x="1308" y="90"/>
                  </a:cubicBezTo>
                  <a:cubicBezTo>
                    <a:pt x="1295" y="90"/>
                    <a:pt x="1284" y="74"/>
                    <a:pt x="1270" y="69"/>
                  </a:cubicBezTo>
                  <a:cubicBezTo>
                    <a:pt x="1218" y="44"/>
                    <a:pt x="1161" y="0"/>
                    <a:pt x="1109" y="3"/>
                  </a:cubicBezTo>
                  <a:cubicBezTo>
                    <a:pt x="1000" y="11"/>
                    <a:pt x="885" y="9"/>
                    <a:pt x="789" y="82"/>
                  </a:cubicBezTo>
                  <a:cubicBezTo>
                    <a:pt x="737" y="123"/>
                    <a:pt x="669" y="131"/>
                    <a:pt x="612" y="115"/>
                  </a:cubicBezTo>
                  <a:cubicBezTo>
                    <a:pt x="565" y="101"/>
                    <a:pt x="524" y="110"/>
                    <a:pt x="486" y="123"/>
                  </a:cubicBezTo>
                  <a:cubicBezTo>
                    <a:pt x="434" y="140"/>
                    <a:pt x="382" y="134"/>
                    <a:pt x="333" y="142"/>
                  </a:cubicBezTo>
                  <a:cubicBezTo>
                    <a:pt x="235" y="148"/>
                    <a:pt x="125" y="118"/>
                    <a:pt x="63" y="232"/>
                  </a:cubicBezTo>
                  <a:cubicBezTo>
                    <a:pt x="79" y="241"/>
                    <a:pt x="95" y="249"/>
                    <a:pt x="112" y="254"/>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2" name="Freeform 59"/>
            <p:cNvSpPr>
              <a:spLocks noChangeArrowheads="1"/>
            </p:cNvSpPr>
            <p:nvPr/>
          </p:nvSpPr>
          <p:spPr bwMode="auto">
            <a:xfrm>
              <a:off x="4005263" y="2633663"/>
              <a:ext cx="569912" cy="800100"/>
            </a:xfrm>
            <a:custGeom>
              <a:avLst/>
              <a:gdLst>
                <a:gd name="T0" fmla="*/ 158 w 1585"/>
                <a:gd name="T1" fmla="*/ 352 h 2221"/>
                <a:gd name="T2" fmla="*/ 144 w 1585"/>
                <a:gd name="T3" fmla="*/ 735 h 2221"/>
                <a:gd name="T4" fmla="*/ 147 w 1585"/>
                <a:gd name="T5" fmla="*/ 1305 h 2221"/>
                <a:gd name="T6" fmla="*/ 84 w 1585"/>
                <a:gd name="T7" fmla="*/ 1570 h 2221"/>
                <a:gd name="T8" fmla="*/ 76 w 1585"/>
                <a:gd name="T9" fmla="*/ 1630 h 2221"/>
                <a:gd name="T10" fmla="*/ 76 w 1585"/>
                <a:gd name="T11" fmla="*/ 1843 h 2221"/>
                <a:gd name="T12" fmla="*/ 101 w 1585"/>
                <a:gd name="T13" fmla="*/ 1925 h 2221"/>
                <a:gd name="T14" fmla="*/ 35 w 1585"/>
                <a:gd name="T15" fmla="*/ 2114 h 2221"/>
                <a:gd name="T16" fmla="*/ 0 w 1585"/>
                <a:gd name="T17" fmla="*/ 2155 h 2221"/>
                <a:gd name="T18" fmla="*/ 38 w 1585"/>
                <a:gd name="T19" fmla="*/ 2174 h 2221"/>
                <a:gd name="T20" fmla="*/ 295 w 1585"/>
                <a:gd name="T21" fmla="*/ 2185 h 2221"/>
                <a:gd name="T22" fmla="*/ 1423 w 1585"/>
                <a:gd name="T23" fmla="*/ 2218 h 2221"/>
                <a:gd name="T24" fmla="*/ 1483 w 1585"/>
                <a:gd name="T25" fmla="*/ 2160 h 2221"/>
                <a:gd name="T26" fmla="*/ 1551 w 1585"/>
                <a:gd name="T27" fmla="*/ 1576 h 2221"/>
                <a:gd name="T28" fmla="*/ 1537 w 1585"/>
                <a:gd name="T29" fmla="*/ 1472 h 2221"/>
                <a:gd name="T30" fmla="*/ 1502 w 1585"/>
                <a:gd name="T31" fmla="*/ 1360 h 2221"/>
                <a:gd name="T32" fmla="*/ 1524 w 1585"/>
                <a:gd name="T33" fmla="*/ 934 h 2221"/>
                <a:gd name="T34" fmla="*/ 1496 w 1585"/>
                <a:gd name="T35" fmla="*/ 868 h 2221"/>
                <a:gd name="T36" fmla="*/ 1496 w 1585"/>
                <a:gd name="T37" fmla="*/ 762 h 2221"/>
                <a:gd name="T38" fmla="*/ 1540 w 1585"/>
                <a:gd name="T39" fmla="*/ 669 h 2221"/>
                <a:gd name="T40" fmla="*/ 1546 w 1585"/>
                <a:gd name="T41" fmla="*/ 306 h 2221"/>
                <a:gd name="T42" fmla="*/ 1439 w 1585"/>
                <a:gd name="T43" fmla="*/ 147 h 2221"/>
                <a:gd name="T44" fmla="*/ 781 w 1585"/>
                <a:gd name="T45" fmla="*/ 16 h 2221"/>
                <a:gd name="T46" fmla="*/ 688 w 1585"/>
                <a:gd name="T47" fmla="*/ 109 h 2221"/>
                <a:gd name="T48" fmla="*/ 606 w 1585"/>
                <a:gd name="T49" fmla="*/ 202 h 2221"/>
                <a:gd name="T50" fmla="*/ 423 w 1585"/>
                <a:gd name="T51" fmla="*/ 254 h 2221"/>
                <a:gd name="T52" fmla="*/ 270 w 1585"/>
                <a:gd name="T53" fmla="*/ 298 h 2221"/>
                <a:gd name="T54" fmla="*/ 158 w 1585"/>
                <a:gd name="T55" fmla="*/ 352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85" h="2221">
                  <a:moveTo>
                    <a:pt x="158" y="352"/>
                  </a:moveTo>
                  <a:cubicBezTo>
                    <a:pt x="153" y="481"/>
                    <a:pt x="136" y="606"/>
                    <a:pt x="144" y="735"/>
                  </a:cubicBezTo>
                  <a:cubicBezTo>
                    <a:pt x="155" y="926"/>
                    <a:pt x="109" y="1114"/>
                    <a:pt x="147" y="1305"/>
                  </a:cubicBezTo>
                  <a:cubicBezTo>
                    <a:pt x="163" y="1385"/>
                    <a:pt x="172" y="1497"/>
                    <a:pt x="84" y="1570"/>
                  </a:cubicBezTo>
                  <a:cubicBezTo>
                    <a:pt x="73" y="1581"/>
                    <a:pt x="76" y="1609"/>
                    <a:pt x="76" y="1630"/>
                  </a:cubicBezTo>
                  <a:lnTo>
                    <a:pt x="76" y="1843"/>
                  </a:lnTo>
                  <a:cubicBezTo>
                    <a:pt x="76" y="1873"/>
                    <a:pt x="79" y="1901"/>
                    <a:pt x="101" y="1925"/>
                  </a:cubicBezTo>
                  <a:cubicBezTo>
                    <a:pt x="174" y="2010"/>
                    <a:pt x="147" y="2086"/>
                    <a:pt x="35" y="2114"/>
                  </a:cubicBezTo>
                  <a:cubicBezTo>
                    <a:pt x="8" y="2119"/>
                    <a:pt x="0" y="2133"/>
                    <a:pt x="0" y="2155"/>
                  </a:cubicBezTo>
                  <a:cubicBezTo>
                    <a:pt x="0" y="2182"/>
                    <a:pt x="24" y="2174"/>
                    <a:pt x="38" y="2174"/>
                  </a:cubicBezTo>
                  <a:cubicBezTo>
                    <a:pt x="122" y="2179"/>
                    <a:pt x="210" y="2185"/>
                    <a:pt x="295" y="2185"/>
                  </a:cubicBezTo>
                  <a:cubicBezTo>
                    <a:pt x="671" y="2185"/>
                    <a:pt x="1046" y="2198"/>
                    <a:pt x="1423" y="2218"/>
                  </a:cubicBezTo>
                  <a:cubicBezTo>
                    <a:pt x="1472" y="2220"/>
                    <a:pt x="1485" y="2207"/>
                    <a:pt x="1483" y="2160"/>
                  </a:cubicBezTo>
                  <a:cubicBezTo>
                    <a:pt x="1475" y="1961"/>
                    <a:pt x="1499" y="1767"/>
                    <a:pt x="1551" y="1576"/>
                  </a:cubicBezTo>
                  <a:cubicBezTo>
                    <a:pt x="1559" y="1546"/>
                    <a:pt x="1584" y="1499"/>
                    <a:pt x="1537" y="1472"/>
                  </a:cubicBezTo>
                  <a:cubicBezTo>
                    <a:pt x="1494" y="1445"/>
                    <a:pt x="1499" y="1401"/>
                    <a:pt x="1502" y="1360"/>
                  </a:cubicBezTo>
                  <a:cubicBezTo>
                    <a:pt x="1507" y="1218"/>
                    <a:pt x="1516" y="1076"/>
                    <a:pt x="1524" y="934"/>
                  </a:cubicBezTo>
                  <a:cubicBezTo>
                    <a:pt x="1524" y="907"/>
                    <a:pt x="1526" y="888"/>
                    <a:pt x="1496" y="868"/>
                  </a:cubicBezTo>
                  <a:cubicBezTo>
                    <a:pt x="1447" y="838"/>
                    <a:pt x="1449" y="787"/>
                    <a:pt x="1496" y="762"/>
                  </a:cubicBezTo>
                  <a:cubicBezTo>
                    <a:pt x="1542" y="738"/>
                    <a:pt x="1537" y="705"/>
                    <a:pt x="1540" y="669"/>
                  </a:cubicBezTo>
                  <a:cubicBezTo>
                    <a:pt x="1540" y="549"/>
                    <a:pt x="1535" y="426"/>
                    <a:pt x="1546" y="306"/>
                  </a:cubicBezTo>
                  <a:cubicBezTo>
                    <a:pt x="1557" y="177"/>
                    <a:pt x="1562" y="172"/>
                    <a:pt x="1439" y="147"/>
                  </a:cubicBezTo>
                  <a:cubicBezTo>
                    <a:pt x="1221" y="104"/>
                    <a:pt x="1013" y="0"/>
                    <a:pt x="781" y="16"/>
                  </a:cubicBezTo>
                  <a:cubicBezTo>
                    <a:pt x="710" y="22"/>
                    <a:pt x="677" y="33"/>
                    <a:pt x="688" y="109"/>
                  </a:cubicBezTo>
                  <a:cubicBezTo>
                    <a:pt x="696" y="169"/>
                    <a:pt x="677" y="199"/>
                    <a:pt x="606" y="202"/>
                  </a:cubicBezTo>
                  <a:cubicBezTo>
                    <a:pt x="543" y="205"/>
                    <a:pt x="453" y="213"/>
                    <a:pt x="423" y="254"/>
                  </a:cubicBezTo>
                  <a:cubicBezTo>
                    <a:pt x="368" y="306"/>
                    <a:pt x="327" y="298"/>
                    <a:pt x="270" y="298"/>
                  </a:cubicBezTo>
                  <a:cubicBezTo>
                    <a:pt x="240" y="322"/>
                    <a:pt x="161" y="251"/>
                    <a:pt x="158" y="35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3" name="Freeform 60"/>
            <p:cNvSpPr>
              <a:spLocks noChangeArrowheads="1"/>
            </p:cNvSpPr>
            <p:nvPr/>
          </p:nvSpPr>
          <p:spPr bwMode="auto">
            <a:xfrm>
              <a:off x="3825875" y="1674813"/>
              <a:ext cx="766763" cy="652462"/>
            </a:xfrm>
            <a:custGeom>
              <a:avLst/>
              <a:gdLst>
                <a:gd name="T0" fmla="*/ 1895 w 2129"/>
                <a:gd name="T1" fmla="*/ 1286 h 1814"/>
                <a:gd name="T2" fmla="*/ 1999 w 2129"/>
                <a:gd name="T3" fmla="*/ 1146 h 1814"/>
                <a:gd name="T4" fmla="*/ 2024 w 2129"/>
                <a:gd name="T5" fmla="*/ 972 h 1814"/>
                <a:gd name="T6" fmla="*/ 2117 w 2129"/>
                <a:gd name="T7" fmla="*/ 290 h 1814"/>
                <a:gd name="T8" fmla="*/ 2007 w 2129"/>
                <a:gd name="T9" fmla="*/ 172 h 1814"/>
                <a:gd name="T10" fmla="*/ 1822 w 2129"/>
                <a:gd name="T11" fmla="*/ 164 h 1814"/>
                <a:gd name="T12" fmla="*/ 1240 w 2129"/>
                <a:gd name="T13" fmla="*/ 63 h 1814"/>
                <a:gd name="T14" fmla="*/ 928 w 2129"/>
                <a:gd name="T15" fmla="*/ 20 h 1814"/>
                <a:gd name="T16" fmla="*/ 887 w 2129"/>
                <a:gd name="T17" fmla="*/ 55 h 1814"/>
                <a:gd name="T18" fmla="*/ 614 w 2129"/>
                <a:gd name="T19" fmla="*/ 224 h 1814"/>
                <a:gd name="T20" fmla="*/ 510 w 2129"/>
                <a:gd name="T21" fmla="*/ 260 h 1814"/>
                <a:gd name="T22" fmla="*/ 262 w 2129"/>
                <a:gd name="T23" fmla="*/ 385 h 1814"/>
                <a:gd name="T24" fmla="*/ 147 w 2129"/>
                <a:gd name="T25" fmla="*/ 495 h 1814"/>
                <a:gd name="T26" fmla="*/ 73 w 2129"/>
                <a:gd name="T27" fmla="*/ 1065 h 1814"/>
                <a:gd name="T28" fmla="*/ 125 w 2129"/>
                <a:gd name="T29" fmla="*/ 1335 h 1814"/>
                <a:gd name="T30" fmla="*/ 93 w 2129"/>
                <a:gd name="T31" fmla="*/ 1433 h 1814"/>
                <a:gd name="T32" fmla="*/ 2 w 2129"/>
                <a:gd name="T33" fmla="*/ 1518 h 1814"/>
                <a:gd name="T34" fmla="*/ 84 w 2129"/>
                <a:gd name="T35" fmla="*/ 1619 h 1814"/>
                <a:gd name="T36" fmla="*/ 273 w 2129"/>
                <a:gd name="T37" fmla="*/ 1764 h 1814"/>
                <a:gd name="T38" fmla="*/ 377 w 2129"/>
                <a:gd name="T39" fmla="*/ 1755 h 1814"/>
                <a:gd name="T40" fmla="*/ 565 w 2129"/>
                <a:gd name="T41" fmla="*/ 1608 h 1814"/>
                <a:gd name="T42" fmla="*/ 713 w 2129"/>
                <a:gd name="T43" fmla="*/ 1649 h 1814"/>
                <a:gd name="T44" fmla="*/ 874 w 2129"/>
                <a:gd name="T45" fmla="*/ 1728 h 1814"/>
                <a:gd name="T46" fmla="*/ 950 w 2129"/>
                <a:gd name="T47" fmla="*/ 1742 h 1814"/>
                <a:gd name="T48" fmla="*/ 1346 w 2129"/>
                <a:gd name="T49" fmla="*/ 1693 h 1814"/>
                <a:gd name="T50" fmla="*/ 1598 w 2129"/>
                <a:gd name="T51" fmla="*/ 1581 h 1814"/>
                <a:gd name="T52" fmla="*/ 1636 w 2129"/>
                <a:gd name="T53" fmla="*/ 1540 h 1814"/>
                <a:gd name="T54" fmla="*/ 1884 w 2129"/>
                <a:gd name="T55" fmla="*/ 1406 h 1814"/>
                <a:gd name="T56" fmla="*/ 1895 w 2129"/>
                <a:gd name="T57" fmla="*/ 1286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29" h="1814">
                  <a:moveTo>
                    <a:pt x="1895" y="1286"/>
                  </a:moveTo>
                  <a:cubicBezTo>
                    <a:pt x="1991" y="1275"/>
                    <a:pt x="1996" y="1220"/>
                    <a:pt x="1999" y="1146"/>
                  </a:cubicBezTo>
                  <a:cubicBezTo>
                    <a:pt x="2002" y="1089"/>
                    <a:pt x="2016" y="1029"/>
                    <a:pt x="2024" y="972"/>
                  </a:cubicBezTo>
                  <a:cubicBezTo>
                    <a:pt x="2057" y="746"/>
                    <a:pt x="2089" y="517"/>
                    <a:pt x="2117" y="290"/>
                  </a:cubicBezTo>
                  <a:cubicBezTo>
                    <a:pt x="2128" y="203"/>
                    <a:pt x="2097" y="175"/>
                    <a:pt x="2007" y="172"/>
                  </a:cubicBezTo>
                  <a:cubicBezTo>
                    <a:pt x="1945" y="170"/>
                    <a:pt x="1882" y="181"/>
                    <a:pt x="1822" y="164"/>
                  </a:cubicBezTo>
                  <a:cubicBezTo>
                    <a:pt x="1630" y="110"/>
                    <a:pt x="1431" y="104"/>
                    <a:pt x="1240" y="63"/>
                  </a:cubicBezTo>
                  <a:cubicBezTo>
                    <a:pt x="1136" y="41"/>
                    <a:pt x="1027" y="77"/>
                    <a:pt x="928" y="20"/>
                  </a:cubicBezTo>
                  <a:cubicBezTo>
                    <a:pt x="896" y="0"/>
                    <a:pt x="898" y="39"/>
                    <a:pt x="887" y="55"/>
                  </a:cubicBezTo>
                  <a:cubicBezTo>
                    <a:pt x="825" y="153"/>
                    <a:pt x="737" y="263"/>
                    <a:pt x="614" y="224"/>
                  </a:cubicBezTo>
                  <a:cubicBezTo>
                    <a:pt x="560" y="208"/>
                    <a:pt x="541" y="235"/>
                    <a:pt x="510" y="260"/>
                  </a:cubicBezTo>
                  <a:cubicBezTo>
                    <a:pt x="437" y="317"/>
                    <a:pt x="371" y="388"/>
                    <a:pt x="262" y="385"/>
                  </a:cubicBezTo>
                  <a:cubicBezTo>
                    <a:pt x="213" y="385"/>
                    <a:pt x="155" y="418"/>
                    <a:pt x="147" y="495"/>
                  </a:cubicBezTo>
                  <a:cubicBezTo>
                    <a:pt x="125" y="686"/>
                    <a:pt x="101" y="873"/>
                    <a:pt x="73" y="1065"/>
                  </a:cubicBezTo>
                  <a:cubicBezTo>
                    <a:pt x="60" y="1163"/>
                    <a:pt x="52" y="1253"/>
                    <a:pt x="125" y="1335"/>
                  </a:cubicBezTo>
                  <a:cubicBezTo>
                    <a:pt x="155" y="1368"/>
                    <a:pt x="142" y="1428"/>
                    <a:pt x="93" y="1433"/>
                  </a:cubicBezTo>
                  <a:cubicBezTo>
                    <a:pt x="35" y="1441"/>
                    <a:pt x="5" y="1461"/>
                    <a:pt x="2" y="1518"/>
                  </a:cubicBezTo>
                  <a:cubicBezTo>
                    <a:pt x="0" y="1578"/>
                    <a:pt x="49" y="1594"/>
                    <a:pt x="84" y="1619"/>
                  </a:cubicBezTo>
                  <a:cubicBezTo>
                    <a:pt x="147" y="1665"/>
                    <a:pt x="221" y="1701"/>
                    <a:pt x="273" y="1764"/>
                  </a:cubicBezTo>
                  <a:cubicBezTo>
                    <a:pt x="311" y="1813"/>
                    <a:pt x="349" y="1802"/>
                    <a:pt x="377" y="1755"/>
                  </a:cubicBezTo>
                  <a:cubicBezTo>
                    <a:pt x="420" y="1679"/>
                    <a:pt x="500" y="1646"/>
                    <a:pt x="565" y="1608"/>
                  </a:cubicBezTo>
                  <a:cubicBezTo>
                    <a:pt x="609" y="1581"/>
                    <a:pt x="677" y="1583"/>
                    <a:pt x="713" y="1649"/>
                  </a:cubicBezTo>
                  <a:cubicBezTo>
                    <a:pt x="748" y="1715"/>
                    <a:pt x="800" y="1742"/>
                    <a:pt x="874" y="1728"/>
                  </a:cubicBezTo>
                  <a:cubicBezTo>
                    <a:pt x="901" y="1723"/>
                    <a:pt x="926" y="1731"/>
                    <a:pt x="950" y="1742"/>
                  </a:cubicBezTo>
                  <a:cubicBezTo>
                    <a:pt x="1092" y="1813"/>
                    <a:pt x="1221" y="1780"/>
                    <a:pt x="1346" y="1693"/>
                  </a:cubicBezTo>
                  <a:cubicBezTo>
                    <a:pt x="1423" y="1641"/>
                    <a:pt x="1491" y="1564"/>
                    <a:pt x="1598" y="1581"/>
                  </a:cubicBezTo>
                  <a:cubicBezTo>
                    <a:pt x="1628" y="1586"/>
                    <a:pt x="1622" y="1553"/>
                    <a:pt x="1636" y="1540"/>
                  </a:cubicBezTo>
                  <a:cubicBezTo>
                    <a:pt x="1693" y="1458"/>
                    <a:pt x="1748" y="1365"/>
                    <a:pt x="1884" y="1406"/>
                  </a:cubicBezTo>
                  <a:cubicBezTo>
                    <a:pt x="1852" y="1351"/>
                    <a:pt x="1830" y="1291"/>
                    <a:pt x="1895" y="1286"/>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4" name="Freeform 61"/>
            <p:cNvSpPr>
              <a:spLocks noChangeArrowheads="1"/>
            </p:cNvSpPr>
            <p:nvPr/>
          </p:nvSpPr>
          <p:spPr bwMode="auto">
            <a:xfrm>
              <a:off x="4567238" y="2627313"/>
              <a:ext cx="560387" cy="822325"/>
            </a:xfrm>
            <a:custGeom>
              <a:avLst/>
              <a:gdLst>
                <a:gd name="T0" fmla="*/ 1549 w 1558"/>
                <a:gd name="T1" fmla="*/ 890 h 2286"/>
                <a:gd name="T2" fmla="*/ 1519 w 1558"/>
                <a:gd name="T3" fmla="*/ 830 h 2286"/>
                <a:gd name="T4" fmla="*/ 1363 w 1558"/>
                <a:gd name="T5" fmla="*/ 808 h 2286"/>
                <a:gd name="T6" fmla="*/ 1213 w 1558"/>
                <a:gd name="T7" fmla="*/ 628 h 2286"/>
                <a:gd name="T8" fmla="*/ 1202 w 1558"/>
                <a:gd name="T9" fmla="*/ 584 h 2286"/>
                <a:gd name="T10" fmla="*/ 1142 w 1558"/>
                <a:gd name="T11" fmla="*/ 341 h 2286"/>
                <a:gd name="T12" fmla="*/ 1068 w 1558"/>
                <a:gd name="T13" fmla="*/ 273 h 2286"/>
                <a:gd name="T14" fmla="*/ 839 w 1558"/>
                <a:gd name="T15" fmla="*/ 264 h 2286"/>
                <a:gd name="T16" fmla="*/ 634 w 1558"/>
                <a:gd name="T17" fmla="*/ 166 h 2286"/>
                <a:gd name="T18" fmla="*/ 257 w 1558"/>
                <a:gd name="T19" fmla="*/ 147 h 2286"/>
                <a:gd name="T20" fmla="*/ 221 w 1558"/>
                <a:gd name="T21" fmla="*/ 150 h 2286"/>
                <a:gd name="T22" fmla="*/ 71 w 1558"/>
                <a:gd name="T23" fmla="*/ 308 h 2286"/>
                <a:gd name="T24" fmla="*/ 49 w 1558"/>
                <a:gd name="T25" fmla="*/ 983 h 2286"/>
                <a:gd name="T26" fmla="*/ 35 w 1558"/>
                <a:gd name="T27" fmla="*/ 1354 h 2286"/>
                <a:gd name="T28" fmla="*/ 71 w 1558"/>
                <a:gd name="T29" fmla="*/ 1406 h 2286"/>
                <a:gd name="T30" fmla="*/ 123 w 1558"/>
                <a:gd name="T31" fmla="*/ 1499 h 2286"/>
                <a:gd name="T32" fmla="*/ 41 w 1558"/>
                <a:gd name="T33" fmla="*/ 1829 h 2286"/>
                <a:gd name="T34" fmla="*/ 3 w 1558"/>
                <a:gd name="T35" fmla="*/ 2187 h 2286"/>
                <a:gd name="T36" fmla="*/ 63 w 1558"/>
                <a:gd name="T37" fmla="*/ 2234 h 2286"/>
                <a:gd name="T38" fmla="*/ 1412 w 1558"/>
                <a:gd name="T39" fmla="*/ 2283 h 2286"/>
                <a:gd name="T40" fmla="*/ 1500 w 1558"/>
                <a:gd name="T41" fmla="*/ 2201 h 2286"/>
                <a:gd name="T42" fmla="*/ 1549 w 1558"/>
                <a:gd name="T43" fmla="*/ 988 h 2286"/>
                <a:gd name="T44" fmla="*/ 1549 w 1558"/>
                <a:gd name="T45" fmla="*/ 890 h 2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58" h="2286">
                  <a:moveTo>
                    <a:pt x="1549" y="890"/>
                  </a:moveTo>
                  <a:cubicBezTo>
                    <a:pt x="1543" y="868"/>
                    <a:pt x="1535" y="819"/>
                    <a:pt x="1519" y="830"/>
                  </a:cubicBezTo>
                  <a:cubicBezTo>
                    <a:pt x="1456" y="879"/>
                    <a:pt x="1412" y="819"/>
                    <a:pt x="1363" y="808"/>
                  </a:cubicBezTo>
                  <a:cubicBezTo>
                    <a:pt x="1232" y="778"/>
                    <a:pt x="1224" y="762"/>
                    <a:pt x="1213" y="628"/>
                  </a:cubicBezTo>
                  <a:cubicBezTo>
                    <a:pt x="1213" y="614"/>
                    <a:pt x="1210" y="598"/>
                    <a:pt x="1202" y="584"/>
                  </a:cubicBezTo>
                  <a:cubicBezTo>
                    <a:pt x="1158" y="508"/>
                    <a:pt x="1139" y="428"/>
                    <a:pt x="1142" y="341"/>
                  </a:cubicBezTo>
                  <a:cubicBezTo>
                    <a:pt x="1144" y="292"/>
                    <a:pt x="1123" y="270"/>
                    <a:pt x="1068" y="273"/>
                  </a:cubicBezTo>
                  <a:cubicBezTo>
                    <a:pt x="992" y="278"/>
                    <a:pt x="910" y="325"/>
                    <a:pt x="839" y="264"/>
                  </a:cubicBezTo>
                  <a:cubicBezTo>
                    <a:pt x="778" y="213"/>
                    <a:pt x="710" y="188"/>
                    <a:pt x="634" y="166"/>
                  </a:cubicBezTo>
                  <a:cubicBezTo>
                    <a:pt x="508" y="133"/>
                    <a:pt x="391" y="0"/>
                    <a:pt x="257" y="147"/>
                  </a:cubicBezTo>
                  <a:cubicBezTo>
                    <a:pt x="251" y="152"/>
                    <a:pt x="235" y="150"/>
                    <a:pt x="221" y="150"/>
                  </a:cubicBezTo>
                  <a:cubicBezTo>
                    <a:pt x="93" y="163"/>
                    <a:pt x="76" y="180"/>
                    <a:pt x="71" y="308"/>
                  </a:cubicBezTo>
                  <a:cubicBezTo>
                    <a:pt x="63" y="532"/>
                    <a:pt x="66" y="759"/>
                    <a:pt x="49" y="983"/>
                  </a:cubicBezTo>
                  <a:cubicBezTo>
                    <a:pt x="41" y="1106"/>
                    <a:pt x="101" y="1231"/>
                    <a:pt x="35" y="1354"/>
                  </a:cubicBezTo>
                  <a:cubicBezTo>
                    <a:pt x="22" y="1381"/>
                    <a:pt x="46" y="1395"/>
                    <a:pt x="71" y="1406"/>
                  </a:cubicBezTo>
                  <a:cubicBezTo>
                    <a:pt x="109" y="1425"/>
                    <a:pt x="131" y="1455"/>
                    <a:pt x="123" y="1499"/>
                  </a:cubicBezTo>
                  <a:cubicBezTo>
                    <a:pt x="106" y="1611"/>
                    <a:pt x="79" y="1723"/>
                    <a:pt x="41" y="1829"/>
                  </a:cubicBezTo>
                  <a:cubicBezTo>
                    <a:pt x="0" y="1947"/>
                    <a:pt x="0" y="2067"/>
                    <a:pt x="3" y="2187"/>
                  </a:cubicBezTo>
                  <a:cubicBezTo>
                    <a:pt x="3" y="2228"/>
                    <a:pt x="30" y="2231"/>
                    <a:pt x="63" y="2234"/>
                  </a:cubicBezTo>
                  <a:cubicBezTo>
                    <a:pt x="513" y="2250"/>
                    <a:pt x="961" y="2264"/>
                    <a:pt x="1412" y="2283"/>
                  </a:cubicBezTo>
                  <a:cubicBezTo>
                    <a:pt x="1478" y="2285"/>
                    <a:pt x="1497" y="2266"/>
                    <a:pt x="1500" y="2201"/>
                  </a:cubicBezTo>
                  <a:cubicBezTo>
                    <a:pt x="1516" y="1799"/>
                    <a:pt x="1532" y="1395"/>
                    <a:pt x="1549" y="988"/>
                  </a:cubicBezTo>
                  <a:cubicBezTo>
                    <a:pt x="1551" y="955"/>
                    <a:pt x="1557" y="923"/>
                    <a:pt x="1549" y="890"/>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5" name="Freeform 62"/>
            <p:cNvSpPr>
              <a:spLocks noChangeArrowheads="1"/>
            </p:cNvSpPr>
            <p:nvPr/>
          </p:nvSpPr>
          <p:spPr bwMode="auto">
            <a:xfrm>
              <a:off x="4392613" y="1938338"/>
              <a:ext cx="769937" cy="771525"/>
            </a:xfrm>
            <a:custGeom>
              <a:avLst/>
              <a:gdLst>
                <a:gd name="T0" fmla="*/ 2111 w 2140"/>
                <a:gd name="T1" fmla="*/ 655 h 2144"/>
                <a:gd name="T2" fmla="*/ 1868 w 2140"/>
                <a:gd name="T3" fmla="*/ 545 h 2144"/>
                <a:gd name="T4" fmla="*/ 1584 w 2140"/>
                <a:gd name="T5" fmla="*/ 406 h 2144"/>
                <a:gd name="T6" fmla="*/ 1243 w 2140"/>
                <a:gd name="T7" fmla="*/ 289 h 2144"/>
                <a:gd name="T8" fmla="*/ 680 w 2140"/>
                <a:gd name="T9" fmla="*/ 56 h 2144"/>
                <a:gd name="T10" fmla="*/ 560 w 2140"/>
                <a:gd name="T11" fmla="*/ 136 h 2144"/>
                <a:gd name="T12" fmla="*/ 431 w 2140"/>
                <a:gd name="T13" fmla="*/ 679 h 2144"/>
                <a:gd name="T14" fmla="*/ 287 w 2140"/>
                <a:gd name="T15" fmla="*/ 772 h 2144"/>
                <a:gd name="T16" fmla="*/ 161 w 2140"/>
                <a:gd name="T17" fmla="*/ 848 h 2144"/>
                <a:gd name="T18" fmla="*/ 22 w 2140"/>
                <a:gd name="T19" fmla="*/ 1127 h 2144"/>
                <a:gd name="T20" fmla="*/ 11 w 2140"/>
                <a:gd name="T21" fmla="*/ 1195 h 2144"/>
                <a:gd name="T22" fmla="*/ 175 w 2140"/>
                <a:gd name="T23" fmla="*/ 1397 h 2144"/>
                <a:gd name="T24" fmla="*/ 341 w 2140"/>
                <a:gd name="T25" fmla="*/ 1681 h 2144"/>
                <a:gd name="T26" fmla="*/ 303 w 2140"/>
                <a:gd name="T27" fmla="*/ 1870 h 2144"/>
                <a:gd name="T28" fmla="*/ 295 w 2140"/>
                <a:gd name="T29" fmla="*/ 1955 h 2144"/>
                <a:gd name="T30" fmla="*/ 426 w 2140"/>
                <a:gd name="T31" fmla="*/ 1968 h 2144"/>
                <a:gd name="T32" fmla="*/ 524 w 2140"/>
                <a:gd name="T33" fmla="*/ 1965 h 2144"/>
                <a:gd name="T34" fmla="*/ 737 w 2140"/>
                <a:gd name="T35" fmla="*/ 1941 h 2144"/>
                <a:gd name="T36" fmla="*/ 1005 w 2140"/>
                <a:gd name="T37" fmla="*/ 1914 h 2144"/>
                <a:gd name="T38" fmla="*/ 1273 w 2140"/>
                <a:gd name="T39" fmla="*/ 2004 h 2144"/>
                <a:gd name="T40" fmla="*/ 1341 w 2140"/>
                <a:gd name="T41" fmla="*/ 2053 h 2144"/>
                <a:gd name="T42" fmla="*/ 1494 w 2140"/>
                <a:gd name="T43" fmla="*/ 2066 h 2144"/>
                <a:gd name="T44" fmla="*/ 1518 w 2140"/>
                <a:gd name="T45" fmla="*/ 2012 h 2144"/>
                <a:gd name="T46" fmla="*/ 1628 w 2140"/>
                <a:gd name="T47" fmla="*/ 1873 h 2144"/>
                <a:gd name="T48" fmla="*/ 1849 w 2140"/>
                <a:gd name="T49" fmla="*/ 1613 h 2144"/>
                <a:gd name="T50" fmla="*/ 1901 w 2140"/>
                <a:gd name="T51" fmla="*/ 1561 h 2144"/>
                <a:gd name="T52" fmla="*/ 1988 w 2140"/>
                <a:gd name="T53" fmla="*/ 1460 h 2144"/>
                <a:gd name="T54" fmla="*/ 2016 w 2140"/>
                <a:gd name="T55" fmla="*/ 1239 h 2144"/>
                <a:gd name="T56" fmla="*/ 2084 w 2140"/>
                <a:gd name="T57" fmla="*/ 1020 h 2144"/>
                <a:gd name="T58" fmla="*/ 2139 w 2140"/>
                <a:gd name="T59" fmla="*/ 676 h 2144"/>
                <a:gd name="T60" fmla="*/ 2111 w 2140"/>
                <a:gd name="T61" fmla="*/ 655 h 2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40" h="2144">
                  <a:moveTo>
                    <a:pt x="2111" y="655"/>
                  </a:moveTo>
                  <a:cubicBezTo>
                    <a:pt x="2013" y="657"/>
                    <a:pt x="1953" y="575"/>
                    <a:pt x="1868" y="545"/>
                  </a:cubicBezTo>
                  <a:cubicBezTo>
                    <a:pt x="1767" y="513"/>
                    <a:pt x="1677" y="444"/>
                    <a:pt x="1584" y="406"/>
                  </a:cubicBezTo>
                  <a:cubicBezTo>
                    <a:pt x="1478" y="362"/>
                    <a:pt x="1355" y="338"/>
                    <a:pt x="1243" y="289"/>
                  </a:cubicBezTo>
                  <a:cubicBezTo>
                    <a:pt x="1057" y="207"/>
                    <a:pt x="866" y="138"/>
                    <a:pt x="680" y="56"/>
                  </a:cubicBezTo>
                  <a:cubicBezTo>
                    <a:pt x="552" y="0"/>
                    <a:pt x="576" y="43"/>
                    <a:pt x="560" y="136"/>
                  </a:cubicBezTo>
                  <a:cubicBezTo>
                    <a:pt x="524" y="319"/>
                    <a:pt x="554" y="515"/>
                    <a:pt x="431" y="679"/>
                  </a:cubicBezTo>
                  <a:cubicBezTo>
                    <a:pt x="393" y="731"/>
                    <a:pt x="360" y="783"/>
                    <a:pt x="287" y="772"/>
                  </a:cubicBezTo>
                  <a:cubicBezTo>
                    <a:pt x="221" y="761"/>
                    <a:pt x="186" y="805"/>
                    <a:pt x="161" y="848"/>
                  </a:cubicBezTo>
                  <a:cubicBezTo>
                    <a:pt x="109" y="939"/>
                    <a:pt x="98" y="1048"/>
                    <a:pt x="22" y="1127"/>
                  </a:cubicBezTo>
                  <a:cubicBezTo>
                    <a:pt x="5" y="1143"/>
                    <a:pt x="0" y="1173"/>
                    <a:pt x="11" y="1195"/>
                  </a:cubicBezTo>
                  <a:cubicBezTo>
                    <a:pt x="49" y="1274"/>
                    <a:pt x="150" y="1305"/>
                    <a:pt x="175" y="1397"/>
                  </a:cubicBezTo>
                  <a:cubicBezTo>
                    <a:pt x="341" y="1427"/>
                    <a:pt x="246" y="1610"/>
                    <a:pt x="341" y="1681"/>
                  </a:cubicBezTo>
                  <a:cubicBezTo>
                    <a:pt x="300" y="1739"/>
                    <a:pt x="322" y="1807"/>
                    <a:pt x="303" y="1870"/>
                  </a:cubicBezTo>
                  <a:cubicBezTo>
                    <a:pt x="295" y="1897"/>
                    <a:pt x="257" y="1939"/>
                    <a:pt x="295" y="1955"/>
                  </a:cubicBezTo>
                  <a:cubicBezTo>
                    <a:pt x="333" y="1972"/>
                    <a:pt x="379" y="2009"/>
                    <a:pt x="426" y="1968"/>
                  </a:cubicBezTo>
                  <a:cubicBezTo>
                    <a:pt x="459" y="1938"/>
                    <a:pt x="491" y="1949"/>
                    <a:pt x="524" y="1965"/>
                  </a:cubicBezTo>
                  <a:cubicBezTo>
                    <a:pt x="601" y="2001"/>
                    <a:pt x="669" y="1993"/>
                    <a:pt x="737" y="1941"/>
                  </a:cubicBezTo>
                  <a:cubicBezTo>
                    <a:pt x="819" y="1878"/>
                    <a:pt x="904" y="1864"/>
                    <a:pt x="1005" y="1914"/>
                  </a:cubicBezTo>
                  <a:cubicBezTo>
                    <a:pt x="1090" y="1952"/>
                    <a:pt x="1169" y="2020"/>
                    <a:pt x="1273" y="2004"/>
                  </a:cubicBezTo>
                  <a:cubicBezTo>
                    <a:pt x="1308" y="1998"/>
                    <a:pt x="1327" y="2028"/>
                    <a:pt x="1341" y="2053"/>
                  </a:cubicBezTo>
                  <a:cubicBezTo>
                    <a:pt x="1385" y="2143"/>
                    <a:pt x="1445" y="2026"/>
                    <a:pt x="1494" y="2066"/>
                  </a:cubicBezTo>
                  <a:cubicBezTo>
                    <a:pt x="1505" y="2075"/>
                    <a:pt x="1521" y="2028"/>
                    <a:pt x="1518" y="2012"/>
                  </a:cubicBezTo>
                  <a:cubicBezTo>
                    <a:pt x="1513" y="1930"/>
                    <a:pt x="1568" y="1905"/>
                    <a:pt x="1628" y="1873"/>
                  </a:cubicBezTo>
                  <a:cubicBezTo>
                    <a:pt x="1737" y="1818"/>
                    <a:pt x="1844" y="1761"/>
                    <a:pt x="1849" y="1613"/>
                  </a:cubicBezTo>
                  <a:cubicBezTo>
                    <a:pt x="1849" y="1589"/>
                    <a:pt x="1868" y="1556"/>
                    <a:pt x="1901" y="1561"/>
                  </a:cubicBezTo>
                  <a:cubicBezTo>
                    <a:pt x="1988" y="1575"/>
                    <a:pt x="1986" y="1518"/>
                    <a:pt x="1988" y="1460"/>
                  </a:cubicBezTo>
                  <a:cubicBezTo>
                    <a:pt x="1994" y="1384"/>
                    <a:pt x="1975" y="1280"/>
                    <a:pt x="2016" y="1239"/>
                  </a:cubicBezTo>
                  <a:cubicBezTo>
                    <a:pt x="2087" y="1171"/>
                    <a:pt x="2068" y="1094"/>
                    <a:pt x="2084" y="1020"/>
                  </a:cubicBezTo>
                  <a:cubicBezTo>
                    <a:pt x="2106" y="906"/>
                    <a:pt x="2095" y="791"/>
                    <a:pt x="2139" y="676"/>
                  </a:cubicBezTo>
                  <a:cubicBezTo>
                    <a:pt x="2139" y="668"/>
                    <a:pt x="2125" y="655"/>
                    <a:pt x="2111" y="65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6" name="Freeform 63"/>
            <p:cNvSpPr>
              <a:spLocks noChangeArrowheads="1"/>
            </p:cNvSpPr>
            <p:nvPr/>
          </p:nvSpPr>
          <p:spPr bwMode="auto">
            <a:xfrm>
              <a:off x="5349875" y="1512888"/>
              <a:ext cx="777875" cy="803275"/>
            </a:xfrm>
            <a:custGeom>
              <a:avLst/>
              <a:gdLst>
                <a:gd name="T0" fmla="*/ 1850 w 2162"/>
                <a:gd name="T1" fmla="*/ 1877 h 2231"/>
                <a:gd name="T2" fmla="*/ 1929 w 2162"/>
                <a:gd name="T3" fmla="*/ 1727 h 2231"/>
                <a:gd name="T4" fmla="*/ 1961 w 2162"/>
                <a:gd name="T5" fmla="*/ 1678 h 2231"/>
                <a:gd name="T6" fmla="*/ 1997 w 2162"/>
                <a:gd name="T7" fmla="*/ 1591 h 2231"/>
                <a:gd name="T8" fmla="*/ 2052 w 2162"/>
                <a:gd name="T9" fmla="*/ 1125 h 2231"/>
                <a:gd name="T10" fmla="*/ 2106 w 2162"/>
                <a:gd name="T11" fmla="*/ 953 h 2231"/>
                <a:gd name="T12" fmla="*/ 2158 w 2162"/>
                <a:gd name="T13" fmla="*/ 822 h 2231"/>
                <a:gd name="T14" fmla="*/ 2125 w 2162"/>
                <a:gd name="T15" fmla="*/ 680 h 2231"/>
                <a:gd name="T16" fmla="*/ 1893 w 2162"/>
                <a:gd name="T17" fmla="*/ 650 h 2231"/>
                <a:gd name="T18" fmla="*/ 1759 w 2162"/>
                <a:gd name="T19" fmla="*/ 636 h 2231"/>
                <a:gd name="T20" fmla="*/ 1661 w 2162"/>
                <a:gd name="T21" fmla="*/ 600 h 2231"/>
                <a:gd name="T22" fmla="*/ 1246 w 2162"/>
                <a:gd name="T23" fmla="*/ 365 h 2231"/>
                <a:gd name="T24" fmla="*/ 1093 w 2162"/>
                <a:gd name="T25" fmla="*/ 240 h 2231"/>
                <a:gd name="T26" fmla="*/ 831 w 2162"/>
                <a:gd name="T27" fmla="*/ 51 h 2231"/>
                <a:gd name="T28" fmla="*/ 738 w 2162"/>
                <a:gd name="T29" fmla="*/ 87 h 2231"/>
                <a:gd name="T30" fmla="*/ 620 w 2162"/>
                <a:gd name="T31" fmla="*/ 147 h 2231"/>
                <a:gd name="T32" fmla="*/ 579 w 2162"/>
                <a:gd name="T33" fmla="*/ 169 h 2231"/>
                <a:gd name="T34" fmla="*/ 476 w 2162"/>
                <a:gd name="T35" fmla="*/ 325 h 2231"/>
                <a:gd name="T36" fmla="*/ 391 w 2162"/>
                <a:gd name="T37" fmla="*/ 483 h 2231"/>
                <a:gd name="T38" fmla="*/ 361 w 2162"/>
                <a:gd name="T39" fmla="*/ 589 h 2231"/>
                <a:gd name="T40" fmla="*/ 347 w 2162"/>
                <a:gd name="T41" fmla="*/ 644 h 2231"/>
                <a:gd name="T42" fmla="*/ 342 w 2162"/>
                <a:gd name="T43" fmla="*/ 770 h 2231"/>
                <a:gd name="T44" fmla="*/ 325 w 2162"/>
                <a:gd name="T45" fmla="*/ 846 h 2231"/>
                <a:gd name="T46" fmla="*/ 421 w 2162"/>
                <a:gd name="T47" fmla="*/ 1133 h 2231"/>
                <a:gd name="T48" fmla="*/ 415 w 2162"/>
                <a:gd name="T49" fmla="*/ 1206 h 2231"/>
                <a:gd name="T50" fmla="*/ 374 w 2162"/>
                <a:gd name="T51" fmla="*/ 1416 h 2231"/>
                <a:gd name="T52" fmla="*/ 336 w 2162"/>
                <a:gd name="T53" fmla="*/ 1495 h 2231"/>
                <a:gd name="T54" fmla="*/ 142 w 2162"/>
                <a:gd name="T55" fmla="*/ 1613 h 2231"/>
                <a:gd name="T56" fmla="*/ 126 w 2162"/>
                <a:gd name="T57" fmla="*/ 1618 h 2231"/>
                <a:gd name="T58" fmla="*/ 28 w 2162"/>
                <a:gd name="T59" fmla="*/ 1725 h 2231"/>
                <a:gd name="T60" fmla="*/ 112 w 2162"/>
                <a:gd name="T61" fmla="*/ 1864 h 2231"/>
                <a:gd name="T62" fmla="*/ 189 w 2162"/>
                <a:gd name="T63" fmla="*/ 1867 h 2231"/>
                <a:gd name="T64" fmla="*/ 287 w 2162"/>
                <a:gd name="T65" fmla="*/ 1842 h 2231"/>
                <a:gd name="T66" fmla="*/ 588 w 2162"/>
                <a:gd name="T67" fmla="*/ 1872 h 2231"/>
                <a:gd name="T68" fmla="*/ 787 w 2162"/>
                <a:gd name="T69" fmla="*/ 2003 h 2231"/>
                <a:gd name="T70" fmla="*/ 1022 w 2162"/>
                <a:gd name="T71" fmla="*/ 2126 h 2231"/>
                <a:gd name="T72" fmla="*/ 1175 w 2162"/>
                <a:gd name="T73" fmla="*/ 2194 h 2231"/>
                <a:gd name="T74" fmla="*/ 1219 w 2162"/>
                <a:gd name="T75" fmla="*/ 2211 h 2231"/>
                <a:gd name="T76" fmla="*/ 1331 w 2162"/>
                <a:gd name="T77" fmla="*/ 2088 h 2231"/>
                <a:gd name="T78" fmla="*/ 1609 w 2162"/>
                <a:gd name="T79" fmla="*/ 2082 h 2231"/>
                <a:gd name="T80" fmla="*/ 1759 w 2162"/>
                <a:gd name="T81" fmla="*/ 2162 h 2231"/>
                <a:gd name="T82" fmla="*/ 1850 w 2162"/>
                <a:gd name="T83" fmla="*/ 1877 h 2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62" h="2231">
                  <a:moveTo>
                    <a:pt x="1850" y="1877"/>
                  </a:moveTo>
                  <a:cubicBezTo>
                    <a:pt x="1896" y="1850"/>
                    <a:pt x="1948" y="1804"/>
                    <a:pt x="1929" y="1727"/>
                  </a:cubicBezTo>
                  <a:cubicBezTo>
                    <a:pt x="1923" y="1708"/>
                    <a:pt x="1948" y="1692"/>
                    <a:pt x="1961" y="1678"/>
                  </a:cubicBezTo>
                  <a:cubicBezTo>
                    <a:pt x="1983" y="1654"/>
                    <a:pt x="2000" y="1624"/>
                    <a:pt x="1997" y="1591"/>
                  </a:cubicBezTo>
                  <a:cubicBezTo>
                    <a:pt x="1983" y="1432"/>
                    <a:pt x="2057" y="1285"/>
                    <a:pt x="2052" y="1125"/>
                  </a:cubicBezTo>
                  <a:cubicBezTo>
                    <a:pt x="2049" y="1067"/>
                    <a:pt x="2057" y="991"/>
                    <a:pt x="2106" y="953"/>
                  </a:cubicBezTo>
                  <a:cubicBezTo>
                    <a:pt x="2155" y="914"/>
                    <a:pt x="2161" y="852"/>
                    <a:pt x="2158" y="822"/>
                  </a:cubicBezTo>
                  <a:cubicBezTo>
                    <a:pt x="2153" y="775"/>
                    <a:pt x="2158" y="685"/>
                    <a:pt x="2125" y="680"/>
                  </a:cubicBezTo>
                  <a:cubicBezTo>
                    <a:pt x="2049" y="666"/>
                    <a:pt x="1975" y="622"/>
                    <a:pt x="1893" y="650"/>
                  </a:cubicBezTo>
                  <a:cubicBezTo>
                    <a:pt x="1847" y="666"/>
                    <a:pt x="1798" y="666"/>
                    <a:pt x="1759" y="636"/>
                  </a:cubicBezTo>
                  <a:cubicBezTo>
                    <a:pt x="1729" y="614"/>
                    <a:pt x="1699" y="606"/>
                    <a:pt x="1661" y="600"/>
                  </a:cubicBezTo>
                  <a:cubicBezTo>
                    <a:pt x="1494" y="576"/>
                    <a:pt x="1380" y="450"/>
                    <a:pt x="1246" y="365"/>
                  </a:cubicBezTo>
                  <a:cubicBezTo>
                    <a:pt x="1194" y="333"/>
                    <a:pt x="1148" y="278"/>
                    <a:pt x="1093" y="240"/>
                  </a:cubicBezTo>
                  <a:cubicBezTo>
                    <a:pt x="1003" y="180"/>
                    <a:pt x="913" y="120"/>
                    <a:pt x="831" y="51"/>
                  </a:cubicBezTo>
                  <a:cubicBezTo>
                    <a:pt x="768" y="0"/>
                    <a:pt x="749" y="21"/>
                    <a:pt x="738" y="87"/>
                  </a:cubicBezTo>
                  <a:cubicBezTo>
                    <a:pt x="727" y="163"/>
                    <a:pt x="702" y="210"/>
                    <a:pt x="620" y="147"/>
                  </a:cubicBezTo>
                  <a:cubicBezTo>
                    <a:pt x="593" y="125"/>
                    <a:pt x="574" y="152"/>
                    <a:pt x="579" y="169"/>
                  </a:cubicBezTo>
                  <a:cubicBezTo>
                    <a:pt x="612" y="267"/>
                    <a:pt x="536" y="289"/>
                    <a:pt x="476" y="325"/>
                  </a:cubicBezTo>
                  <a:cubicBezTo>
                    <a:pt x="418" y="360"/>
                    <a:pt x="364" y="398"/>
                    <a:pt x="391" y="483"/>
                  </a:cubicBezTo>
                  <a:cubicBezTo>
                    <a:pt x="402" y="521"/>
                    <a:pt x="383" y="557"/>
                    <a:pt x="361" y="589"/>
                  </a:cubicBezTo>
                  <a:cubicBezTo>
                    <a:pt x="350" y="606"/>
                    <a:pt x="331" y="622"/>
                    <a:pt x="347" y="644"/>
                  </a:cubicBezTo>
                  <a:cubicBezTo>
                    <a:pt x="380" y="688"/>
                    <a:pt x="353" y="729"/>
                    <a:pt x="342" y="770"/>
                  </a:cubicBezTo>
                  <a:cubicBezTo>
                    <a:pt x="334" y="794"/>
                    <a:pt x="309" y="824"/>
                    <a:pt x="325" y="846"/>
                  </a:cubicBezTo>
                  <a:cubicBezTo>
                    <a:pt x="396" y="928"/>
                    <a:pt x="323" y="1056"/>
                    <a:pt x="421" y="1133"/>
                  </a:cubicBezTo>
                  <a:cubicBezTo>
                    <a:pt x="440" y="1147"/>
                    <a:pt x="435" y="1188"/>
                    <a:pt x="415" y="1206"/>
                  </a:cubicBezTo>
                  <a:cubicBezTo>
                    <a:pt x="364" y="1268"/>
                    <a:pt x="374" y="1342"/>
                    <a:pt x="374" y="1416"/>
                  </a:cubicBezTo>
                  <a:cubicBezTo>
                    <a:pt x="374" y="1451"/>
                    <a:pt x="364" y="1501"/>
                    <a:pt x="336" y="1495"/>
                  </a:cubicBezTo>
                  <a:cubicBezTo>
                    <a:pt x="227" y="1471"/>
                    <a:pt x="172" y="1517"/>
                    <a:pt x="142" y="1613"/>
                  </a:cubicBezTo>
                  <a:cubicBezTo>
                    <a:pt x="142" y="1615"/>
                    <a:pt x="131" y="1615"/>
                    <a:pt x="126" y="1618"/>
                  </a:cubicBezTo>
                  <a:cubicBezTo>
                    <a:pt x="79" y="1640"/>
                    <a:pt x="49" y="1692"/>
                    <a:pt x="28" y="1725"/>
                  </a:cubicBezTo>
                  <a:cubicBezTo>
                    <a:pt x="0" y="1771"/>
                    <a:pt x="77" y="1820"/>
                    <a:pt x="112" y="1864"/>
                  </a:cubicBezTo>
                  <a:cubicBezTo>
                    <a:pt x="131" y="1888"/>
                    <a:pt x="156" y="1910"/>
                    <a:pt x="189" y="1867"/>
                  </a:cubicBezTo>
                  <a:cubicBezTo>
                    <a:pt x="211" y="1839"/>
                    <a:pt x="252" y="1839"/>
                    <a:pt x="287" y="1842"/>
                  </a:cubicBezTo>
                  <a:cubicBezTo>
                    <a:pt x="388" y="1847"/>
                    <a:pt x="489" y="1848"/>
                    <a:pt x="588" y="1872"/>
                  </a:cubicBezTo>
                  <a:cubicBezTo>
                    <a:pt x="664" y="1892"/>
                    <a:pt x="749" y="1902"/>
                    <a:pt x="787" y="2003"/>
                  </a:cubicBezTo>
                  <a:cubicBezTo>
                    <a:pt x="817" y="2085"/>
                    <a:pt x="967" y="2156"/>
                    <a:pt x="1022" y="2126"/>
                  </a:cubicBezTo>
                  <a:cubicBezTo>
                    <a:pt x="1112" y="2077"/>
                    <a:pt x="1156" y="2107"/>
                    <a:pt x="1175" y="2194"/>
                  </a:cubicBezTo>
                  <a:cubicBezTo>
                    <a:pt x="1183" y="2230"/>
                    <a:pt x="1219" y="2230"/>
                    <a:pt x="1219" y="2211"/>
                  </a:cubicBezTo>
                  <a:cubicBezTo>
                    <a:pt x="1221" y="2131"/>
                    <a:pt x="1290" y="2123"/>
                    <a:pt x="1331" y="2088"/>
                  </a:cubicBezTo>
                  <a:cubicBezTo>
                    <a:pt x="1402" y="2030"/>
                    <a:pt x="1541" y="2025"/>
                    <a:pt x="1609" y="2082"/>
                  </a:cubicBezTo>
                  <a:cubicBezTo>
                    <a:pt x="1653" y="2115"/>
                    <a:pt x="1707" y="2129"/>
                    <a:pt x="1759" y="2162"/>
                  </a:cubicBezTo>
                  <a:cubicBezTo>
                    <a:pt x="1762" y="2050"/>
                    <a:pt x="1729" y="1946"/>
                    <a:pt x="1850" y="187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7" name="Freeform 64"/>
            <p:cNvSpPr>
              <a:spLocks noChangeArrowheads="1"/>
            </p:cNvSpPr>
            <p:nvPr/>
          </p:nvSpPr>
          <p:spPr bwMode="auto">
            <a:xfrm>
              <a:off x="5902325" y="2830513"/>
              <a:ext cx="652463" cy="631825"/>
            </a:xfrm>
            <a:custGeom>
              <a:avLst/>
              <a:gdLst>
                <a:gd name="T0" fmla="*/ 907 w 1811"/>
                <a:gd name="T1" fmla="*/ 1751 h 1757"/>
                <a:gd name="T2" fmla="*/ 1722 w 1811"/>
                <a:gd name="T3" fmla="*/ 1754 h 1757"/>
                <a:gd name="T4" fmla="*/ 1796 w 1811"/>
                <a:gd name="T5" fmla="*/ 1685 h 1757"/>
                <a:gd name="T6" fmla="*/ 1799 w 1811"/>
                <a:gd name="T7" fmla="*/ 956 h 1757"/>
                <a:gd name="T8" fmla="*/ 1676 w 1811"/>
                <a:gd name="T9" fmla="*/ 492 h 1757"/>
                <a:gd name="T10" fmla="*/ 1452 w 1811"/>
                <a:gd name="T11" fmla="*/ 290 h 1757"/>
                <a:gd name="T12" fmla="*/ 1269 w 1811"/>
                <a:gd name="T13" fmla="*/ 230 h 1757"/>
                <a:gd name="T14" fmla="*/ 1220 w 1811"/>
                <a:gd name="T15" fmla="*/ 197 h 1757"/>
                <a:gd name="T16" fmla="*/ 704 w 1811"/>
                <a:gd name="T17" fmla="*/ 3 h 1757"/>
                <a:gd name="T18" fmla="*/ 669 w 1811"/>
                <a:gd name="T19" fmla="*/ 22 h 1757"/>
                <a:gd name="T20" fmla="*/ 486 w 1811"/>
                <a:gd name="T21" fmla="*/ 126 h 1757"/>
                <a:gd name="T22" fmla="*/ 428 w 1811"/>
                <a:gd name="T23" fmla="*/ 118 h 1757"/>
                <a:gd name="T24" fmla="*/ 325 w 1811"/>
                <a:gd name="T25" fmla="*/ 175 h 1757"/>
                <a:gd name="T26" fmla="*/ 308 w 1811"/>
                <a:gd name="T27" fmla="*/ 216 h 1757"/>
                <a:gd name="T28" fmla="*/ 229 w 1811"/>
                <a:gd name="T29" fmla="*/ 350 h 1757"/>
                <a:gd name="T30" fmla="*/ 120 w 1811"/>
                <a:gd name="T31" fmla="*/ 615 h 1757"/>
                <a:gd name="T32" fmla="*/ 120 w 1811"/>
                <a:gd name="T33" fmla="*/ 647 h 1757"/>
                <a:gd name="T34" fmla="*/ 95 w 1811"/>
                <a:gd name="T35" fmla="*/ 888 h 1757"/>
                <a:gd name="T36" fmla="*/ 71 w 1811"/>
                <a:gd name="T37" fmla="*/ 923 h 1757"/>
                <a:gd name="T38" fmla="*/ 32 w 1811"/>
                <a:gd name="T39" fmla="*/ 1035 h 1757"/>
                <a:gd name="T40" fmla="*/ 43 w 1811"/>
                <a:gd name="T41" fmla="*/ 1095 h 1757"/>
                <a:gd name="T42" fmla="*/ 13 w 1811"/>
                <a:gd name="T43" fmla="*/ 1680 h 1757"/>
                <a:gd name="T44" fmla="*/ 87 w 1811"/>
                <a:gd name="T45" fmla="*/ 1756 h 1757"/>
                <a:gd name="T46" fmla="*/ 907 w 1811"/>
                <a:gd name="T47" fmla="*/ 1745 h 1757"/>
                <a:gd name="T48" fmla="*/ 907 w 1811"/>
                <a:gd name="T49" fmla="*/ 1751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1" h="1757">
                  <a:moveTo>
                    <a:pt x="907" y="1751"/>
                  </a:moveTo>
                  <a:cubicBezTo>
                    <a:pt x="1179" y="1751"/>
                    <a:pt x="1449" y="1745"/>
                    <a:pt x="1722" y="1754"/>
                  </a:cubicBezTo>
                  <a:cubicBezTo>
                    <a:pt x="1788" y="1756"/>
                    <a:pt x="1796" y="1740"/>
                    <a:pt x="1796" y="1685"/>
                  </a:cubicBezTo>
                  <a:cubicBezTo>
                    <a:pt x="1793" y="1442"/>
                    <a:pt x="1785" y="1199"/>
                    <a:pt x="1799" y="956"/>
                  </a:cubicBezTo>
                  <a:cubicBezTo>
                    <a:pt x="1810" y="781"/>
                    <a:pt x="1758" y="636"/>
                    <a:pt x="1676" y="492"/>
                  </a:cubicBezTo>
                  <a:cubicBezTo>
                    <a:pt x="1624" y="396"/>
                    <a:pt x="1561" y="325"/>
                    <a:pt x="1452" y="290"/>
                  </a:cubicBezTo>
                  <a:cubicBezTo>
                    <a:pt x="1392" y="271"/>
                    <a:pt x="1340" y="221"/>
                    <a:pt x="1269" y="230"/>
                  </a:cubicBezTo>
                  <a:cubicBezTo>
                    <a:pt x="1252" y="232"/>
                    <a:pt x="1231" y="213"/>
                    <a:pt x="1220" y="197"/>
                  </a:cubicBezTo>
                  <a:cubicBezTo>
                    <a:pt x="1090" y="22"/>
                    <a:pt x="885" y="47"/>
                    <a:pt x="704" y="3"/>
                  </a:cubicBezTo>
                  <a:cubicBezTo>
                    <a:pt x="688" y="0"/>
                    <a:pt x="680" y="17"/>
                    <a:pt x="669" y="22"/>
                  </a:cubicBezTo>
                  <a:cubicBezTo>
                    <a:pt x="609" y="55"/>
                    <a:pt x="532" y="60"/>
                    <a:pt x="486" y="126"/>
                  </a:cubicBezTo>
                  <a:cubicBezTo>
                    <a:pt x="478" y="139"/>
                    <a:pt x="448" y="126"/>
                    <a:pt x="428" y="118"/>
                  </a:cubicBezTo>
                  <a:cubicBezTo>
                    <a:pt x="371" y="90"/>
                    <a:pt x="297" y="44"/>
                    <a:pt x="325" y="175"/>
                  </a:cubicBezTo>
                  <a:cubicBezTo>
                    <a:pt x="327" y="186"/>
                    <a:pt x="311" y="202"/>
                    <a:pt x="308" y="216"/>
                  </a:cubicBezTo>
                  <a:cubicBezTo>
                    <a:pt x="300" y="271"/>
                    <a:pt x="248" y="303"/>
                    <a:pt x="229" y="350"/>
                  </a:cubicBezTo>
                  <a:cubicBezTo>
                    <a:pt x="191" y="437"/>
                    <a:pt x="202" y="546"/>
                    <a:pt x="120" y="615"/>
                  </a:cubicBezTo>
                  <a:cubicBezTo>
                    <a:pt x="114" y="620"/>
                    <a:pt x="117" y="636"/>
                    <a:pt x="120" y="647"/>
                  </a:cubicBezTo>
                  <a:cubicBezTo>
                    <a:pt x="147" y="729"/>
                    <a:pt x="41" y="800"/>
                    <a:pt x="95" y="888"/>
                  </a:cubicBezTo>
                  <a:cubicBezTo>
                    <a:pt x="98" y="893"/>
                    <a:pt x="82" y="921"/>
                    <a:pt x="71" y="923"/>
                  </a:cubicBezTo>
                  <a:cubicBezTo>
                    <a:pt x="0" y="942"/>
                    <a:pt x="30" y="994"/>
                    <a:pt x="32" y="1035"/>
                  </a:cubicBezTo>
                  <a:cubicBezTo>
                    <a:pt x="32" y="1054"/>
                    <a:pt x="46" y="1076"/>
                    <a:pt x="43" y="1095"/>
                  </a:cubicBezTo>
                  <a:cubicBezTo>
                    <a:pt x="13" y="1289"/>
                    <a:pt x="24" y="1483"/>
                    <a:pt x="13" y="1680"/>
                  </a:cubicBezTo>
                  <a:cubicBezTo>
                    <a:pt x="11" y="1737"/>
                    <a:pt x="30" y="1756"/>
                    <a:pt x="87" y="1756"/>
                  </a:cubicBezTo>
                  <a:cubicBezTo>
                    <a:pt x="363" y="1745"/>
                    <a:pt x="633" y="1745"/>
                    <a:pt x="907" y="1745"/>
                  </a:cubicBezTo>
                  <a:lnTo>
                    <a:pt x="907" y="1751"/>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8" name="Freeform 65"/>
            <p:cNvSpPr>
              <a:spLocks noChangeArrowheads="1"/>
            </p:cNvSpPr>
            <p:nvPr/>
          </p:nvSpPr>
          <p:spPr bwMode="auto">
            <a:xfrm>
              <a:off x="4606925" y="1581150"/>
              <a:ext cx="846138" cy="593725"/>
            </a:xfrm>
            <a:custGeom>
              <a:avLst/>
              <a:gdLst>
                <a:gd name="T0" fmla="*/ 1929 w 2350"/>
                <a:gd name="T1" fmla="*/ 1621 h 1650"/>
                <a:gd name="T2" fmla="*/ 1975 w 2350"/>
                <a:gd name="T3" fmla="*/ 1583 h 1650"/>
                <a:gd name="T4" fmla="*/ 2087 w 2350"/>
                <a:gd name="T5" fmla="*/ 1340 h 1650"/>
                <a:gd name="T6" fmla="*/ 2125 w 2350"/>
                <a:gd name="T7" fmla="*/ 1283 h 1650"/>
                <a:gd name="T8" fmla="*/ 2213 w 2350"/>
                <a:gd name="T9" fmla="*/ 1201 h 1650"/>
                <a:gd name="T10" fmla="*/ 2281 w 2350"/>
                <a:gd name="T11" fmla="*/ 1086 h 1650"/>
                <a:gd name="T12" fmla="*/ 2314 w 2350"/>
                <a:gd name="T13" fmla="*/ 1009 h 1650"/>
                <a:gd name="T14" fmla="*/ 2347 w 2350"/>
                <a:gd name="T15" fmla="*/ 972 h 1650"/>
                <a:gd name="T16" fmla="*/ 2303 w 2350"/>
                <a:gd name="T17" fmla="*/ 740 h 1650"/>
                <a:gd name="T18" fmla="*/ 2303 w 2350"/>
                <a:gd name="T19" fmla="*/ 565 h 1650"/>
                <a:gd name="T20" fmla="*/ 2232 w 2350"/>
                <a:gd name="T21" fmla="*/ 391 h 1650"/>
                <a:gd name="T22" fmla="*/ 1765 w 2350"/>
                <a:gd name="T23" fmla="*/ 134 h 1650"/>
                <a:gd name="T24" fmla="*/ 1609 w 2350"/>
                <a:gd name="T25" fmla="*/ 76 h 1650"/>
                <a:gd name="T26" fmla="*/ 1235 w 2350"/>
                <a:gd name="T27" fmla="*/ 19 h 1650"/>
                <a:gd name="T28" fmla="*/ 1041 w 2350"/>
                <a:gd name="T29" fmla="*/ 66 h 1650"/>
                <a:gd name="T30" fmla="*/ 760 w 2350"/>
                <a:gd name="T31" fmla="*/ 281 h 1650"/>
                <a:gd name="T32" fmla="*/ 601 w 2350"/>
                <a:gd name="T33" fmla="*/ 227 h 1650"/>
                <a:gd name="T34" fmla="*/ 571 w 2350"/>
                <a:gd name="T35" fmla="*/ 71 h 1650"/>
                <a:gd name="T36" fmla="*/ 547 w 2350"/>
                <a:gd name="T37" fmla="*/ 30 h 1650"/>
                <a:gd name="T38" fmla="*/ 170 w 2350"/>
                <a:gd name="T39" fmla="*/ 5 h 1650"/>
                <a:gd name="T40" fmla="*/ 120 w 2350"/>
                <a:gd name="T41" fmla="*/ 46 h 1650"/>
                <a:gd name="T42" fmla="*/ 55 w 2350"/>
                <a:gd name="T43" fmla="*/ 418 h 1650"/>
                <a:gd name="T44" fmla="*/ 8 w 2350"/>
                <a:gd name="T45" fmla="*/ 827 h 1650"/>
                <a:gd name="T46" fmla="*/ 77 w 2350"/>
                <a:gd name="T47" fmla="*/ 939 h 1650"/>
                <a:gd name="T48" fmla="*/ 803 w 2350"/>
                <a:gd name="T49" fmla="*/ 1239 h 1650"/>
                <a:gd name="T50" fmla="*/ 951 w 2350"/>
                <a:gd name="T51" fmla="*/ 1250 h 1650"/>
                <a:gd name="T52" fmla="*/ 1128 w 2350"/>
                <a:gd name="T53" fmla="*/ 1274 h 1650"/>
                <a:gd name="T54" fmla="*/ 1150 w 2350"/>
                <a:gd name="T55" fmla="*/ 1359 h 1650"/>
                <a:gd name="T56" fmla="*/ 1191 w 2350"/>
                <a:gd name="T57" fmla="*/ 1395 h 1650"/>
                <a:gd name="T58" fmla="*/ 1554 w 2350"/>
                <a:gd name="T59" fmla="*/ 1545 h 1650"/>
                <a:gd name="T60" fmla="*/ 1792 w 2350"/>
                <a:gd name="T61" fmla="*/ 1621 h 1650"/>
                <a:gd name="T62" fmla="*/ 1929 w 2350"/>
                <a:gd name="T63" fmla="*/ 1621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50" h="1650">
                  <a:moveTo>
                    <a:pt x="1929" y="1621"/>
                  </a:moveTo>
                  <a:cubicBezTo>
                    <a:pt x="1956" y="1621"/>
                    <a:pt x="1975" y="1616"/>
                    <a:pt x="1975" y="1583"/>
                  </a:cubicBezTo>
                  <a:cubicBezTo>
                    <a:pt x="1975" y="1485"/>
                    <a:pt x="2008" y="1403"/>
                    <a:pt x="2087" y="1340"/>
                  </a:cubicBezTo>
                  <a:cubicBezTo>
                    <a:pt x="2104" y="1326"/>
                    <a:pt x="2123" y="1302"/>
                    <a:pt x="2125" y="1283"/>
                  </a:cubicBezTo>
                  <a:cubicBezTo>
                    <a:pt x="2134" y="1228"/>
                    <a:pt x="2169" y="1209"/>
                    <a:pt x="2213" y="1201"/>
                  </a:cubicBezTo>
                  <a:cubicBezTo>
                    <a:pt x="2278" y="1187"/>
                    <a:pt x="2314" y="1160"/>
                    <a:pt x="2281" y="1086"/>
                  </a:cubicBezTo>
                  <a:cubicBezTo>
                    <a:pt x="2267" y="1056"/>
                    <a:pt x="2292" y="1031"/>
                    <a:pt x="2314" y="1009"/>
                  </a:cubicBezTo>
                  <a:cubicBezTo>
                    <a:pt x="2327" y="1000"/>
                    <a:pt x="2349" y="978"/>
                    <a:pt x="2347" y="972"/>
                  </a:cubicBezTo>
                  <a:cubicBezTo>
                    <a:pt x="2303" y="898"/>
                    <a:pt x="2330" y="808"/>
                    <a:pt x="2303" y="740"/>
                  </a:cubicBezTo>
                  <a:cubicBezTo>
                    <a:pt x="2278" y="675"/>
                    <a:pt x="2281" y="625"/>
                    <a:pt x="2303" y="565"/>
                  </a:cubicBezTo>
                  <a:cubicBezTo>
                    <a:pt x="2327" y="494"/>
                    <a:pt x="2295" y="423"/>
                    <a:pt x="2232" y="391"/>
                  </a:cubicBezTo>
                  <a:cubicBezTo>
                    <a:pt x="2076" y="309"/>
                    <a:pt x="1920" y="221"/>
                    <a:pt x="1765" y="134"/>
                  </a:cubicBezTo>
                  <a:cubicBezTo>
                    <a:pt x="1716" y="106"/>
                    <a:pt x="1669" y="85"/>
                    <a:pt x="1609" y="76"/>
                  </a:cubicBezTo>
                  <a:cubicBezTo>
                    <a:pt x="1483" y="63"/>
                    <a:pt x="1358" y="46"/>
                    <a:pt x="1235" y="19"/>
                  </a:cubicBezTo>
                  <a:cubicBezTo>
                    <a:pt x="1156" y="0"/>
                    <a:pt x="1098" y="16"/>
                    <a:pt x="1041" y="66"/>
                  </a:cubicBezTo>
                  <a:cubicBezTo>
                    <a:pt x="948" y="139"/>
                    <a:pt x="855" y="210"/>
                    <a:pt x="760" y="281"/>
                  </a:cubicBezTo>
                  <a:cubicBezTo>
                    <a:pt x="680" y="341"/>
                    <a:pt x="623" y="320"/>
                    <a:pt x="601" y="227"/>
                  </a:cubicBezTo>
                  <a:cubicBezTo>
                    <a:pt x="588" y="175"/>
                    <a:pt x="579" y="123"/>
                    <a:pt x="571" y="71"/>
                  </a:cubicBezTo>
                  <a:cubicBezTo>
                    <a:pt x="568" y="52"/>
                    <a:pt x="566" y="30"/>
                    <a:pt x="547" y="30"/>
                  </a:cubicBezTo>
                  <a:cubicBezTo>
                    <a:pt x="418" y="44"/>
                    <a:pt x="298" y="0"/>
                    <a:pt x="170" y="5"/>
                  </a:cubicBezTo>
                  <a:cubicBezTo>
                    <a:pt x="140" y="5"/>
                    <a:pt x="126" y="22"/>
                    <a:pt x="120" y="46"/>
                  </a:cubicBezTo>
                  <a:cubicBezTo>
                    <a:pt x="85" y="167"/>
                    <a:pt x="85" y="295"/>
                    <a:pt x="55" y="418"/>
                  </a:cubicBezTo>
                  <a:cubicBezTo>
                    <a:pt x="25" y="546"/>
                    <a:pt x="25" y="691"/>
                    <a:pt x="8" y="827"/>
                  </a:cubicBezTo>
                  <a:cubicBezTo>
                    <a:pt x="0" y="888"/>
                    <a:pt x="19" y="915"/>
                    <a:pt x="77" y="939"/>
                  </a:cubicBezTo>
                  <a:cubicBezTo>
                    <a:pt x="317" y="1042"/>
                    <a:pt x="567" y="1122"/>
                    <a:pt x="803" y="1239"/>
                  </a:cubicBezTo>
                  <a:cubicBezTo>
                    <a:pt x="841" y="1259"/>
                    <a:pt x="891" y="1285"/>
                    <a:pt x="951" y="1250"/>
                  </a:cubicBezTo>
                  <a:cubicBezTo>
                    <a:pt x="1003" y="1220"/>
                    <a:pt x="1071" y="1253"/>
                    <a:pt x="1128" y="1274"/>
                  </a:cubicBezTo>
                  <a:cubicBezTo>
                    <a:pt x="1167" y="1288"/>
                    <a:pt x="1156" y="1326"/>
                    <a:pt x="1150" y="1359"/>
                  </a:cubicBezTo>
                  <a:cubicBezTo>
                    <a:pt x="1145" y="1389"/>
                    <a:pt x="1172" y="1386"/>
                    <a:pt x="1191" y="1395"/>
                  </a:cubicBezTo>
                  <a:cubicBezTo>
                    <a:pt x="1314" y="1444"/>
                    <a:pt x="1437" y="1490"/>
                    <a:pt x="1554" y="1545"/>
                  </a:cubicBezTo>
                  <a:cubicBezTo>
                    <a:pt x="1634" y="1580"/>
                    <a:pt x="1707" y="1649"/>
                    <a:pt x="1792" y="1621"/>
                  </a:cubicBezTo>
                  <a:lnTo>
                    <a:pt x="1929" y="1621"/>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69" name="Freeform 66"/>
            <p:cNvSpPr>
              <a:spLocks noChangeArrowheads="1"/>
            </p:cNvSpPr>
            <p:nvPr/>
          </p:nvSpPr>
          <p:spPr bwMode="auto">
            <a:xfrm>
              <a:off x="5141913" y="2813050"/>
              <a:ext cx="739775" cy="647700"/>
            </a:xfrm>
            <a:custGeom>
              <a:avLst/>
              <a:gdLst>
                <a:gd name="T0" fmla="*/ 2041 w 2053"/>
                <a:gd name="T1" fmla="*/ 1281 h 1801"/>
                <a:gd name="T2" fmla="*/ 1964 w 2053"/>
                <a:gd name="T3" fmla="*/ 1213 h 1801"/>
                <a:gd name="T4" fmla="*/ 1830 w 2053"/>
                <a:gd name="T5" fmla="*/ 1095 h 1801"/>
                <a:gd name="T6" fmla="*/ 1789 w 2053"/>
                <a:gd name="T7" fmla="*/ 781 h 1801"/>
                <a:gd name="T8" fmla="*/ 1699 w 2053"/>
                <a:gd name="T9" fmla="*/ 710 h 1801"/>
                <a:gd name="T10" fmla="*/ 1647 w 2053"/>
                <a:gd name="T11" fmla="*/ 675 h 1801"/>
                <a:gd name="T12" fmla="*/ 1604 w 2053"/>
                <a:gd name="T13" fmla="*/ 527 h 1801"/>
                <a:gd name="T14" fmla="*/ 1268 w 2053"/>
                <a:gd name="T15" fmla="*/ 289 h 1801"/>
                <a:gd name="T16" fmla="*/ 1167 w 2053"/>
                <a:gd name="T17" fmla="*/ 197 h 1801"/>
                <a:gd name="T18" fmla="*/ 1153 w 2053"/>
                <a:gd name="T19" fmla="*/ 60 h 1801"/>
                <a:gd name="T20" fmla="*/ 1016 w 2053"/>
                <a:gd name="T21" fmla="*/ 3 h 1801"/>
                <a:gd name="T22" fmla="*/ 970 w 2053"/>
                <a:gd name="T23" fmla="*/ 85 h 1801"/>
                <a:gd name="T24" fmla="*/ 943 w 2053"/>
                <a:gd name="T25" fmla="*/ 197 h 1801"/>
                <a:gd name="T26" fmla="*/ 735 w 2053"/>
                <a:gd name="T27" fmla="*/ 279 h 1801"/>
                <a:gd name="T28" fmla="*/ 511 w 2053"/>
                <a:gd name="T29" fmla="*/ 404 h 1801"/>
                <a:gd name="T30" fmla="*/ 104 w 2053"/>
                <a:gd name="T31" fmla="*/ 535 h 1801"/>
                <a:gd name="T32" fmla="*/ 41 w 2053"/>
                <a:gd name="T33" fmla="*/ 587 h 1801"/>
                <a:gd name="T34" fmla="*/ 6 w 2053"/>
                <a:gd name="T35" fmla="*/ 1671 h 1801"/>
                <a:gd name="T36" fmla="*/ 118 w 2053"/>
                <a:gd name="T37" fmla="*/ 1783 h 1801"/>
                <a:gd name="T38" fmla="*/ 1243 w 2053"/>
                <a:gd name="T39" fmla="*/ 1786 h 1801"/>
                <a:gd name="T40" fmla="*/ 1959 w 2053"/>
                <a:gd name="T41" fmla="*/ 1792 h 1801"/>
                <a:gd name="T42" fmla="*/ 2027 w 2053"/>
                <a:gd name="T43" fmla="*/ 1742 h 1801"/>
                <a:gd name="T44" fmla="*/ 2041 w 2053"/>
                <a:gd name="T45" fmla="*/ 1417 h 1801"/>
                <a:gd name="T46" fmla="*/ 2041 w 2053"/>
                <a:gd name="T47" fmla="*/ 1281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53" h="1801">
                  <a:moveTo>
                    <a:pt x="2041" y="1281"/>
                  </a:moveTo>
                  <a:cubicBezTo>
                    <a:pt x="2046" y="1221"/>
                    <a:pt x="2005" y="1210"/>
                    <a:pt x="1964" y="1213"/>
                  </a:cubicBezTo>
                  <a:cubicBezTo>
                    <a:pt x="1838" y="1224"/>
                    <a:pt x="1822" y="1215"/>
                    <a:pt x="1830" y="1095"/>
                  </a:cubicBezTo>
                  <a:cubicBezTo>
                    <a:pt x="1836" y="986"/>
                    <a:pt x="1817" y="885"/>
                    <a:pt x="1789" y="781"/>
                  </a:cubicBezTo>
                  <a:cubicBezTo>
                    <a:pt x="1778" y="740"/>
                    <a:pt x="1770" y="685"/>
                    <a:pt x="1699" y="710"/>
                  </a:cubicBezTo>
                  <a:cubicBezTo>
                    <a:pt x="1675" y="718"/>
                    <a:pt x="1664" y="688"/>
                    <a:pt x="1647" y="675"/>
                  </a:cubicBezTo>
                  <a:cubicBezTo>
                    <a:pt x="1598" y="631"/>
                    <a:pt x="1636" y="565"/>
                    <a:pt x="1604" y="527"/>
                  </a:cubicBezTo>
                  <a:cubicBezTo>
                    <a:pt x="1511" y="421"/>
                    <a:pt x="1412" y="317"/>
                    <a:pt x="1268" y="289"/>
                  </a:cubicBezTo>
                  <a:cubicBezTo>
                    <a:pt x="1208" y="279"/>
                    <a:pt x="1186" y="249"/>
                    <a:pt x="1167" y="197"/>
                  </a:cubicBezTo>
                  <a:cubicBezTo>
                    <a:pt x="1150" y="150"/>
                    <a:pt x="1120" y="109"/>
                    <a:pt x="1153" y="60"/>
                  </a:cubicBezTo>
                  <a:cubicBezTo>
                    <a:pt x="1112" y="33"/>
                    <a:pt x="1068" y="0"/>
                    <a:pt x="1016" y="3"/>
                  </a:cubicBezTo>
                  <a:cubicBezTo>
                    <a:pt x="973" y="5"/>
                    <a:pt x="975" y="52"/>
                    <a:pt x="970" y="85"/>
                  </a:cubicBezTo>
                  <a:cubicBezTo>
                    <a:pt x="967" y="123"/>
                    <a:pt x="992" y="178"/>
                    <a:pt x="943" y="197"/>
                  </a:cubicBezTo>
                  <a:cubicBezTo>
                    <a:pt x="872" y="221"/>
                    <a:pt x="803" y="262"/>
                    <a:pt x="735" y="279"/>
                  </a:cubicBezTo>
                  <a:cubicBezTo>
                    <a:pt x="642" y="300"/>
                    <a:pt x="557" y="336"/>
                    <a:pt x="511" y="404"/>
                  </a:cubicBezTo>
                  <a:cubicBezTo>
                    <a:pt x="404" y="557"/>
                    <a:pt x="279" y="601"/>
                    <a:pt x="104" y="535"/>
                  </a:cubicBezTo>
                  <a:cubicBezTo>
                    <a:pt x="66" y="522"/>
                    <a:pt x="41" y="535"/>
                    <a:pt x="41" y="587"/>
                  </a:cubicBezTo>
                  <a:cubicBezTo>
                    <a:pt x="33" y="948"/>
                    <a:pt x="22" y="1311"/>
                    <a:pt x="6" y="1671"/>
                  </a:cubicBezTo>
                  <a:cubicBezTo>
                    <a:pt x="0" y="1762"/>
                    <a:pt x="27" y="1783"/>
                    <a:pt x="118" y="1783"/>
                  </a:cubicBezTo>
                  <a:cubicBezTo>
                    <a:pt x="492" y="1778"/>
                    <a:pt x="869" y="1772"/>
                    <a:pt x="1243" y="1786"/>
                  </a:cubicBezTo>
                  <a:cubicBezTo>
                    <a:pt x="1483" y="1794"/>
                    <a:pt x="1721" y="1759"/>
                    <a:pt x="1959" y="1792"/>
                  </a:cubicBezTo>
                  <a:cubicBezTo>
                    <a:pt x="1994" y="1797"/>
                    <a:pt x="2035" y="1800"/>
                    <a:pt x="2027" y="1742"/>
                  </a:cubicBezTo>
                  <a:cubicBezTo>
                    <a:pt x="2011" y="1628"/>
                    <a:pt x="2052" y="1516"/>
                    <a:pt x="2041" y="1417"/>
                  </a:cubicBezTo>
                  <a:cubicBezTo>
                    <a:pt x="2041" y="1363"/>
                    <a:pt x="2038" y="1322"/>
                    <a:pt x="2041" y="128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0" name="Freeform 67"/>
            <p:cNvSpPr>
              <a:spLocks noChangeArrowheads="1"/>
            </p:cNvSpPr>
            <p:nvPr/>
          </p:nvSpPr>
          <p:spPr bwMode="auto">
            <a:xfrm>
              <a:off x="5518150" y="1062038"/>
              <a:ext cx="800100" cy="658812"/>
            </a:xfrm>
            <a:custGeom>
              <a:avLst/>
              <a:gdLst>
                <a:gd name="T0" fmla="*/ 19 w 2223"/>
                <a:gd name="T1" fmla="*/ 431 h 1831"/>
                <a:gd name="T2" fmla="*/ 5 w 2223"/>
                <a:gd name="T3" fmla="*/ 470 h 1831"/>
                <a:gd name="T4" fmla="*/ 117 w 2223"/>
                <a:gd name="T5" fmla="*/ 858 h 1831"/>
                <a:gd name="T6" fmla="*/ 199 w 2223"/>
                <a:gd name="T7" fmla="*/ 909 h 1831"/>
                <a:gd name="T8" fmla="*/ 265 w 2223"/>
                <a:gd name="T9" fmla="*/ 1013 h 1831"/>
                <a:gd name="T10" fmla="*/ 300 w 2223"/>
                <a:gd name="T11" fmla="*/ 1131 h 1831"/>
                <a:gd name="T12" fmla="*/ 622 w 2223"/>
                <a:gd name="T13" fmla="*/ 1365 h 1831"/>
                <a:gd name="T14" fmla="*/ 773 w 2223"/>
                <a:gd name="T15" fmla="*/ 1431 h 1831"/>
                <a:gd name="T16" fmla="*/ 841 w 2223"/>
                <a:gd name="T17" fmla="*/ 1467 h 1831"/>
                <a:gd name="T18" fmla="*/ 1303 w 2223"/>
                <a:gd name="T19" fmla="*/ 1770 h 1831"/>
                <a:gd name="T20" fmla="*/ 1581 w 2223"/>
                <a:gd name="T21" fmla="*/ 1797 h 1831"/>
                <a:gd name="T22" fmla="*/ 1865 w 2223"/>
                <a:gd name="T23" fmla="*/ 1819 h 1831"/>
                <a:gd name="T24" fmla="*/ 1936 w 2223"/>
                <a:gd name="T25" fmla="*/ 1781 h 1831"/>
                <a:gd name="T26" fmla="*/ 2024 w 2223"/>
                <a:gd name="T27" fmla="*/ 1762 h 1831"/>
                <a:gd name="T28" fmla="*/ 2149 w 2223"/>
                <a:gd name="T29" fmla="*/ 1792 h 1831"/>
                <a:gd name="T30" fmla="*/ 2190 w 2223"/>
                <a:gd name="T31" fmla="*/ 1718 h 1831"/>
                <a:gd name="T32" fmla="*/ 2089 w 2223"/>
                <a:gd name="T33" fmla="*/ 1439 h 1831"/>
                <a:gd name="T34" fmla="*/ 2048 w 2223"/>
                <a:gd name="T35" fmla="*/ 1273 h 1831"/>
                <a:gd name="T36" fmla="*/ 2010 w 2223"/>
                <a:gd name="T37" fmla="*/ 1054 h 1831"/>
                <a:gd name="T38" fmla="*/ 1797 w 2223"/>
                <a:gd name="T39" fmla="*/ 352 h 1831"/>
                <a:gd name="T40" fmla="*/ 1764 w 2223"/>
                <a:gd name="T41" fmla="*/ 243 h 1831"/>
                <a:gd name="T42" fmla="*/ 1655 w 2223"/>
                <a:gd name="T43" fmla="*/ 120 h 1831"/>
                <a:gd name="T44" fmla="*/ 1480 w 2223"/>
                <a:gd name="T45" fmla="*/ 22 h 1831"/>
                <a:gd name="T46" fmla="*/ 1425 w 2223"/>
                <a:gd name="T47" fmla="*/ 8 h 1831"/>
                <a:gd name="T48" fmla="*/ 1406 w 2223"/>
                <a:gd name="T49" fmla="*/ 52 h 1831"/>
                <a:gd name="T50" fmla="*/ 1390 w 2223"/>
                <a:gd name="T51" fmla="*/ 156 h 1831"/>
                <a:gd name="T52" fmla="*/ 1245 w 2223"/>
                <a:gd name="T53" fmla="*/ 197 h 1831"/>
                <a:gd name="T54" fmla="*/ 1120 w 2223"/>
                <a:gd name="T55" fmla="*/ 150 h 1831"/>
                <a:gd name="T56" fmla="*/ 991 w 2223"/>
                <a:gd name="T57" fmla="*/ 134 h 1831"/>
                <a:gd name="T58" fmla="*/ 844 w 2223"/>
                <a:gd name="T59" fmla="*/ 128 h 1831"/>
                <a:gd name="T60" fmla="*/ 819 w 2223"/>
                <a:gd name="T61" fmla="*/ 134 h 1831"/>
                <a:gd name="T62" fmla="*/ 611 w 2223"/>
                <a:gd name="T63" fmla="*/ 68 h 1831"/>
                <a:gd name="T64" fmla="*/ 568 w 2223"/>
                <a:gd name="T65" fmla="*/ 27 h 1831"/>
                <a:gd name="T66" fmla="*/ 303 w 2223"/>
                <a:gd name="T67" fmla="*/ 254 h 1831"/>
                <a:gd name="T68" fmla="*/ 172 w 2223"/>
                <a:gd name="T69" fmla="*/ 289 h 1831"/>
                <a:gd name="T70" fmla="*/ 133 w 2223"/>
                <a:gd name="T71" fmla="*/ 243 h 1831"/>
                <a:gd name="T72" fmla="*/ 19 w 2223"/>
                <a:gd name="T73" fmla="*/ 431 h 1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23" h="1831">
                  <a:moveTo>
                    <a:pt x="19" y="431"/>
                  </a:moveTo>
                  <a:cubicBezTo>
                    <a:pt x="5" y="440"/>
                    <a:pt x="0" y="451"/>
                    <a:pt x="5" y="470"/>
                  </a:cubicBezTo>
                  <a:cubicBezTo>
                    <a:pt x="52" y="598"/>
                    <a:pt x="62" y="735"/>
                    <a:pt x="117" y="858"/>
                  </a:cubicBezTo>
                  <a:cubicBezTo>
                    <a:pt x="133" y="896"/>
                    <a:pt x="161" y="912"/>
                    <a:pt x="199" y="909"/>
                  </a:cubicBezTo>
                  <a:cubicBezTo>
                    <a:pt x="289" y="901"/>
                    <a:pt x="295" y="948"/>
                    <a:pt x="265" y="1013"/>
                  </a:cubicBezTo>
                  <a:cubicBezTo>
                    <a:pt x="243" y="1062"/>
                    <a:pt x="254" y="1098"/>
                    <a:pt x="300" y="1131"/>
                  </a:cubicBezTo>
                  <a:cubicBezTo>
                    <a:pt x="409" y="1207"/>
                    <a:pt x="513" y="1286"/>
                    <a:pt x="622" y="1365"/>
                  </a:cubicBezTo>
                  <a:cubicBezTo>
                    <a:pt x="666" y="1398"/>
                    <a:pt x="707" y="1437"/>
                    <a:pt x="773" y="1431"/>
                  </a:cubicBezTo>
                  <a:cubicBezTo>
                    <a:pt x="797" y="1428"/>
                    <a:pt x="825" y="1439"/>
                    <a:pt x="841" y="1467"/>
                  </a:cubicBezTo>
                  <a:cubicBezTo>
                    <a:pt x="942" y="1647"/>
                    <a:pt x="1111" y="1718"/>
                    <a:pt x="1303" y="1770"/>
                  </a:cubicBezTo>
                  <a:cubicBezTo>
                    <a:pt x="1395" y="1794"/>
                    <a:pt x="1486" y="1759"/>
                    <a:pt x="1581" y="1797"/>
                  </a:cubicBezTo>
                  <a:cubicBezTo>
                    <a:pt x="1666" y="1830"/>
                    <a:pt x="1772" y="1794"/>
                    <a:pt x="1865" y="1819"/>
                  </a:cubicBezTo>
                  <a:cubicBezTo>
                    <a:pt x="1895" y="1827"/>
                    <a:pt x="1923" y="1816"/>
                    <a:pt x="1936" y="1781"/>
                  </a:cubicBezTo>
                  <a:cubicBezTo>
                    <a:pt x="1955" y="1737"/>
                    <a:pt x="1994" y="1734"/>
                    <a:pt x="2024" y="1762"/>
                  </a:cubicBezTo>
                  <a:cubicBezTo>
                    <a:pt x="2062" y="1797"/>
                    <a:pt x="2106" y="1786"/>
                    <a:pt x="2149" y="1792"/>
                  </a:cubicBezTo>
                  <a:cubicBezTo>
                    <a:pt x="2217" y="1797"/>
                    <a:pt x="2222" y="1751"/>
                    <a:pt x="2190" y="1718"/>
                  </a:cubicBezTo>
                  <a:cubicBezTo>
                    <a:pt x="2114" y="1639"/>
                    <a:pt x="2155" y="1524"/>
                    <a:pt x="2089" y="1439"/>
                  </a:cubicBezTo>
                  <a:cubicBezTo>
                    <a:pt x="2062" y="1404"/>
                    <a:pt x="2032" y="1335"/>
                    <a:pt x="2048" y="1273"/>
                  </a:cubicBezTo>
                  <a:cubicBezTo>
                    <a:pt x="2067" y="1196"/>
                    <a:pt x="2029" y="1122"/>
                    <a:pt x="2010" y="1054"/>
                  </a:cubicBezTo>
                  <a:cubicBezTo>
                    <a:pt x="1947" y="817"/>
                    <a:pt x="1841" y="595"/>
                    <a:pt x="1797" y="352"/>
                  </a:cubicBezTo>
                  <a:cubicBezTo>
                    <a:pt x="1789" y="314"/>
                    <a:pt x="1775" y="279"/>
                    <a:pt x="1764" y="243"/>
                  </a:cubicBezTo>
                  <a:cubicBezTo>
                    <a:pt x="1745" y="183"/>
                    <a:pt x="1680" y="115"/>
                    <a:pt x="1655" y="120"/>
                  </a:cubicBezTo>
                  <a:cubicBezTo>
                    <a:pt x="1557" y="142"/>
                    <a:pt x="1524" y="79"/>
                    <a:pt x="1480" y="22"/>
                  </a:cubicBezTo>
                  <a:cubicBezTo>
                    <a:pt x="1464" y="0"/>
                    <a:pt x="1445" y="5"/>
                    <a:pt x="1425" y="8"/>
                  </a:cubicBezTo>
                  <a:cubicBezTo>
                    <a:pt x="1404" y="14"/>
                    <a:pt x="1406" y="35"/>
                    <a:pt x="1406" y="52"/>
                  </a:cubicBezTo>
                  <a:cubicBezTo>
                    <a:pt x="1406" y="87"/>
                    <a:pt x="1406" y="123"/>
                    <a:pt x="1390" y="156"/>
                  </a:cubicBezTo>
                  <a:cubicBezTo>
                    <a:pt x="1357" y="216"/>
                    <a:pt x="1278" y="243"/>
                    <a:pt x="1245" y="197"/>
                  </a:cubicBezTo>
                  <a:cubicBezTo>
                    <a:pt x="1210" y="147"/>
                    <a:pt x="1177" y="139"/>
                    <a:pt x="1120" y="150"/>
                  </a:cubicBezTo>
                  <a:cubicBezTo>
                    <a:pt x="1079" y="158"/>
                    <a:pt x="1038" y="112"/>
                    <a:pt x="991" y="134"/>
                  </a:cubicBezTo>
                  <a:cubicBezTo>
                    <a:pt x="939" y="158"/>
                    <a:pt x="890" y="191"/>
                    <a:pt x="844" y="128"/>
                  </a:cubicBezTo>
                  <a:cubicBezTo>
                    <a:pt x="833" y="115"/>
                    <a:pt x="830" y="128"/>
                    <a:pt x="819" y="134"/>
                  </a:cubicBezTo>
                  <a:cubicBezTo>
                    <a:pt x="715" y="210"/>
                    <a:pt x="652" y="191"/>
                    <a:pt x="611" y="68"/>
                  </a:cubicBezTo>
                  <a:cubicBezTo>
                    <a:pt x="603" y="44"/>
                    <a:pt x="606" y="0"/>
                    <a:pt x="568" y="27"/>
                  </a:cubicBezTo>
                  <a:cubicBezTo>
                    <a:pt x="475" y="98"/>
                    <a:pt x="347" y="123"/>
                    <a:pt x="303" y="254"/>
                  </a:cubicBezTo>
                  <a:cubicBezTo>
                    <a:pt x="278" y="333"/>
                    <a:pt x="232" y="344"/>
                    <a:pt x="172" y="289"/>
                  </a:cubicBezTo>
                  <a:cubicBezTo>
                    <a:pt x="158" y="279"/>
                    <a:pt x="150" y="262"/>
                    <a:pt x="133" y="243"/>
                  </a:cubicBezTo>
                  <a:cubicBezTo>
                    <a:pt x="101" y="319"/>
                    <a:pt x="84" y="391"/>
                    <a:pt x="19" y="43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1" name="Freeform 68"/>
            <p:cNvSpPr>
              <a:spLocks noChangeArrowheads="1"/>
            </p:cNvSpPr>
            <p:nvPr/>
          </p:nvSpPr>
          <p:spPr bwMode="auto">
            <a:xfrm>
              <a:off x="3416300" y="1204913"/>
              <a:ext cx="696913" cy="752475"/>
            </a:xfrm>
            <a:custGeom>
              <a:avLst/>
              <a:gdLst>
                <a:gd name="T0" fmla="*/ 1820 w 1935"/>
                <a:gd name="T1" fmla="*/ 428 h 2089"/>
                <a:gd name="T2" fmla="*/ 1609 w 1935"/>
                <a:gd name="T3" fmla="*/ 265 h 2089"/>
                <a:gd name="T4" fmla="*/ 1328 w 1935"/>
                <a:gd name="T5" fmla="*/ 164 h 2089"/>
                <a:gd name="T6" fmla="*/ 907 w 1935"/>
                <a:gd name="T7" fmla="*/ 38 h 2089"/>
                <a:gd name="T8" fmla="*/ 579 w 1935"/>
                <a:gd name="T9" fmla="*/ 65 h 2089"/>
                <a:gd name="T10" fmla="*/ 388 w 1935"/>
                <a:gd name="T11" fmla="*/ 32 h 2089"/>
                <a:gd name="T12" fmla="*/ 339 w 1935"/>
                <a:gd name="T13" fmla="*/ 63 h 2089"/>
                <a:gd name="T14" fmla="*/ 421 w 1935"/>
                <a:gd name="T15" fmla="*/ 265 h 2089"/>
                <a:gd name="T16" fmla="*/ 437 w 1935"/>
                <a:gd name="T17" fmla="*/ 595 h 2089"/>
                <a:gd name="T18" fmla="*/ 211 w 1935"/>
                <a:gd name="T19" fmla="*/ 912 h 2089"/>
                <a:gd name="T20" fmla="*/ 121 w 1935"/>
                <a:gd name="T21" fmla="*/ 1133 h 2089"/>
                <a:gd name="T22" fmla="*/ 60 w 1935"/>
                <a:gd name="T23" fmla="*/ 1272 h 2089"/>
                <a:gd name="T24" fmla="*/ 107 w 1935"/>
                <a:gd name="T25" fmla="*/ 1434 h 2089"/>
                <a:gd name="T26" fmla="*/ 290 w 1935"/>
                <a:gd name="T27" fmla="*/ 1434 h 2089"/>
                <a:gd name="T28" fmla="*/ 407 w 1935"/>
                <a:gd name="T29" fmla="*/ 1545 h 2089"/>
                <a:gd name="T30" fmla="*/ 334 w 1935"/>
                <a:gd name="T31" fmla="*/ 1890 h 2089"/>
                <a:gd name="T32" fmla="*/ 364 w 1935"/>
                <a:gd name="T33" fmla="*/ 1947 h 2089"/>
                <a:gd name="T34" fmla="*/ 454 w 1935"/>
                <a:gd name="T35" fmla="*/ 1969 h 2089"/>
                <a:gd name="T36" fmla="*/ 601 w 1935"/>
                <a:gd name="T37" fmla="*/ 2074 h 2089"/>
                <a:gd name="T38" fmla="*/ 642 w 1935"/>
                <a:gd name="T39" fmla="*/ 2069 h 2089"/>
                <a:gd name="T40" fmla="*/ 956 w 1935"/>
                <a:gd name="T41" fmla="*/ 1958 h 2089"/>
                <a:gd name="T42" fmla="*/ 1047 w 1935"/>
                <a:gd name="T43" fmla="*/ 1958 h 2089"/>
                <a:gd name="T44" fmla="*/ 1178 w 1935"/>
                <a:gd name="T45" fmla="*/ 1838 h 2089"/>
                <a:gd name="T46" fmla="*/ 1418 w 1935"/>
                <a:gd name="T47" fmla="*/ 1556 h 2089"/>
                <a:gd name="T48" fmla="*/ 1557 w 1935"/>
                <a:gd name="T49" fmla="*/ 1485 h 2089"/>
                <a:gd name="T50" fmla="*/ 1798 w 1935"/>
                <a:gd name="T51" fmla="*/ 1403 h 2089"/>
                <a:gd name="T52" fmla="*/ 1907 w 1935"/>
                <a:gd name="T53" fmla="*/ 1278 h 2089"/>
                <a:gd name="T54" fmla="*/ 1855 w 1935"/>
                <a:gd name="T55" fmla="*/ 972 h 2089"/>
                <a:gd name="T56" fmla="*/ 1871 w 1935"/>
                <a:gd name="T57" fmla="*/ 773 h 2089"/>
                <a:gd name="T58" fmla="*/ 1820 w 1935"/>
                <a:gd name="T59" fmla="*/ 428 h 2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35" h="2089">
                  <a:moveTo>
                    <a:pt x="1820" y="428"/>
                  </a:moveTo>
                  <a:cubicBezTo>
                    <a:pt x="1784" y="319"/>
                    <a:pt x="1724" y="259"/>
                    <a:pt x="1609" y="265"/>
                  </a:cubicBezTo>
                  <a:cubicBezTo>
                    <a:pt x="1497" y="267"/>
                    <a:pt x="1415" y="232"/>
                    <a:pt x="1328" y="164"/>
                  </a:cubicBezTo>
                  <a:cubicBezTo>
                    <a:pt x="1208" y="71"/>
                    <a:pt x="1060" y="0"/>
                    <a:pt x="907" y="38"/>
                  </a:cubicBezTo>
                  <a:cubicBezTo>
                    <a:pt x="795" y="65"/>
                    <a:pt x="694" y="87"/>
                    <a:pt x="579" y="65"/>
                  </a:cubicBezTo>
                  <a:cubicBezTo>
                    <a:pt x="517" y="52"/>
                    <a:pt x="451" y="43"/>
                    <a:pt x="388" y="32"/>
                  </a:cubicBezTo>
                  <a:cubicBezTo>
                    <a:pt x="364" y="30"/>
                    <a:pt x="317" y="30"/>
                    <a:pt x="339" y="63"/>
                  </a:cubicBezTo>
                  <a:cubicBezTo>
                    <a:pt x="380" y="125"/>
                    <a:pt x="372" y="205"/>
                    <a:pt x="421" y="265"/>
                  </a:cubicBezTo>
                  <a:cubicBezTo>
                    <a:pt x="487" y="347"/>
                    <a:pt x="503" y="513"/>
                    <a:pt x="437" y="595"/>
                  </a:cubicBezTo>
                  <a:cubicBezTo>
                    <a:pt x="355" y="696"/>
                    <a:pt x="306" y="819"/>
                    <a:pt x="211" y="912"/>
                  </a:cubicBezTo>
                  <a:cubicBezTo>
                    <a:pt x="151" y="969"/>
                    <a:pt x="110" y="1043"/>
                    <a:pt x="121" y="1133"/>
                  </a:cubicBezTo>
                  <a:cubicBezTo>
                    <a:pt x="129" y="1190"/>
                    <a:pt x="104" y="1234"/>
                    <a:pt x="60" y="1272"/>
                  </a:cubicBezTo>
                  <a:cubicBezTo>
                    <a:pt x="0" y="1330"/>
                    <a:pt x="28" y="1412"/>
                    <a:pt x="107" y="1434"/>
                  </a:cubicBezTo>
                  <a:cubicBezTo>
                    <a:pt x="170" y="1453"/>
                    <a:pt x="230" y="1434"/>
                    <a:pt x="290" y="1434"/>
                  </a:cubicBezTo>
                  <a:cubicBezTo>
                    <a:pt x="383" y="1431"/>
                    <a:pt x="407" y="1453"/>
                    <a:pt x="407" y="1545"/>
                  </a:cubicBezTo>
                  <a:cubicBezTo>
                    <a:pt x="405" y="1666"/>
                    <a:pt x="375" y="1778"/>
                    <a:pt x="334" y="1890"/>
                  </a:cubicBezTo>
                  <a:cubicBezTo>
                    <a:pt x="317" y="1928"/>
                    <a:pt x="323" y="1941"/>
                    <a:pt x="364" y="1947"/>
                  </a:cubicBezTo>
                  <a:cubicBezTo>
                    <a:pt x="394" y="1952"/>
                    <a:pt x="437" y="1936"/>
                    <a:pt x="454" y="1969"/>
                  </a:cubicBezTo>
                  <a:cubicBezTo>
                    <a:pt x="484" y="2032"/>
                    <a:pt x="560" y="2026"/>
                    <a:pt x="601" y="2074"/>
                  </a:cubicBezTo>
                  <a:cubicBezTo>
                    <a:pt x="612" y="2088"/>
                    <a:pt x="623" y="2085"/>
                    <a:pt x="642" y="2069"/>
                  </a:cubicBezTo>
                  <a:cubicBezTo>
                    <a:pt x="730" y="1988"/>
                    <a:pt x="828" y="1928"/>
                    <a:pt x="956" y="1958"/>
                  </a:cubicBezTo>
                  <a:cubicBezTo>
                    <a:pt x="984" y="1963"/>
                    <a:pt x="1016" y="1955"/>
                    <a:pt x="1047" y="1958"/>
                  </a:cubicBezTo>
                  <a:cubicBezTo>
                    <a:pt x="1131" y="1961"/>
                    <a:pt x="1186" y="1947"/>
                    <a:pt x="1178" y="1838"/>
                  </a:cubicBezTo>
                  <a:cubicBezTo>
                    <a:pt x="1169" y="1677"/>
                    <a:pt x="1240" y="1570"/>
                    <a:pt x="1418" y="1556"/>
                  </a:cubicBezTo>
                  <a:cubicBezTo>
                    <a:pt x="1470" y="1551"/>
                    <a:pt x="1525" y="1529"/>
                    <a:pt x="1557" y="1485"/>
                  </a:cubicBezTo>
                  <a:cubicBezTo>
                    <a:pt x="1620" y="1398"/>
                    <a:pt x="1702" y="1387"/>
                    <a:pt x="1798" y="1403"/>
                  </a:cubicBezTo>
                  <a:cubicBezTo>
                    <a:pt x="1852" y="1412"/>
                    <a:pt x="1934" y="1322"/>
                    <a:pt x="1907" y="1278"/>
                  </a:cubicBezTo>
                  <a:cubicBezTo>
                    <a:pt x="1850" y="1182"/>
                    <a:pt x="1844" y="1084"/>
                    <a:pt x="1855" y="972"/>
                  </a:cubicBezTo>
                  <a:cubicBezTo>
                    <a:pt x="1861" y="904"/>
                    <a:pt x="1882" y="827"/>
                    <a:pt x="1871" y="773"/>
                  </a:cubicBezTo>
                  <a:cubicBezTo>
                    <a:pt x="1866" y="641"/>
                    <a:pt x="1852" y="535"/>
                    <a:pt x="1820" y="42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2" name="Freeform 69"/>
            <p:cNvSpPr>
              <a:spLocks noChangeArrowheads="1"/>
            </p:cNvSpPr>
            <p:nvPr/>
          </p:nvSpPr>
          <p:spPr bwMode="auto">
            <a:xfrm>
              <a:off x="4002088" y="511175"/>
              <a:ext cx="730250" cy="546100"/>
            </a:xfrm>
            <a:custGeom>
              <a:avLst/>
              <a:gdLst>
                <a:gd name="T0" fmla="*/ 1518 w 2030"/>
                <a:gd name="T1" fmla="*/ 2 h 1519"/>
                <a:gd name="T2" fmla="*/ 87 w 2030"/>
                <a:gd name="T3" fmla="*/ 0 h 1519"/>
                <a:gd name="T4" fmla="*/ 16 w 2030"/>
                <a:gd name="T5" fmla="*/ 84 h 1519"/>
                <a:gd name="T6" fmla="*/ 43 w 2030"/>
                <a:gd name="T7" fmla="*/ 295 h 1519"/>
                <a:gd name="T8" fmla="*/ 180 w 2030"/>
                <a:gd name="T9" fmla="*/ 1310 h 1519"/>
                <a:gd name="T10" fmla="*/ 295 w 2030"/>
                <a:gd name="T11" fmla="*/ 1409 h 1519"/>
                <a:gd name="T12" fmla="*/ 786 w 2030"/>
                <a:gd name="T13" fmla="*/ 1477 h 1519"/>
                <a:gd name="T14" fmla="*/ 1289 w 2030"/>
                <a:gd name="T15" fmla="*/ 1515 h 1519"/>
                <a:gd name="T16" fmla="*/ 1333 w 2030"/>
                <a:gd name="T17" fmla="*/ 1463 h 1519"/>
                <a:gd name="T18" fmla="*/ 1363 w 2030"/>
                <a:gd name="T19" fmla="*/ 1360 h 1519"/>
                <a:gd name="T20" fmla="*/ 1496 w 2030"/>
                <a:gd name="T21" fmla="*/ 1237 h 1519"/>
                <a:gd name="T22" fmla="*/ 1797 w 2030"/>
                <a:gd name="T23" fmla="*/ 1002 h 1519"/>
                <a:gd name="T24" fmla="*/ 1985 w 2030"/>
                <a:gd name="T25" fmla="*/ 734 h 1519"/>
                <a:gd name="T26" fmla="*/ 1912 w 2030"/>
                <a:gd name="T27" fmla="*/ 393 h 1519"/>
                <a:gd name="T28" fmla="*/ 1939 w 2030"/>
                <a:gd name="T29" fmla="*/ 281 h 1519"/>
                <a:gd name="T30" fmla="*/ 1980 w 2030"/>
                <a:gd name="T31" fmla="*/ 232 h 1519"/>
                <a:gd name="T32" fmla="*/ 1966 w 2030"/>
                <a:gd name="T33" fmla="*/ 2 h 1519"/>
                <a:gd name="T34" fmla="*/ 1518 w 2030"/>
                <a:gd name="T35" fmla="*/ 2 h 1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0" h="1519">
                  <a:moveTo>
                    <a:pt x="1518" y="2"/>
                  </a:moveTo>
                  <a:cubicBezTo>
                    <a:pt x="1040" y="2"/>
                    <a:pt x="565" y="2"/>
                    <a:pt x="87" y="0"/>
                  </a:cubicBezTo>
                  <a:cubicBezTo>
                    <a:pt x="19" y="0"/>
                    <a:pt x="0" y="16"/>
                    <a:pt x="16" y="84"/>
                  </a:cubicBezTo>
                  <a:cubicBezTo>
                    <a:pt x="32" y="152"/>
                    <a:pt x="35" y="224"/>
                    <a:pt x="43" y="295"/>
                  </a:cubicBezTo>
                  <a:cubicBezTo>
                    <a:pt x="79" y="636"/>
                    <a:pt x="133" y="972"/>
                    <a:pt x="180" y="1310"/>
                  </a:cubicBezTo>
                  <a:cubicBezTo>
                    <a:pt x="191" y="1392"/>
                    <a:pt x="235" y="1401"/>
                    <a:pt x="295" y="1409"/>
                  </a:cubicBezTo>
                  <a:cubicBezTo>
                    <a:pt x="459" y="1431"/>
                    <a:pt x="622" y="1452"/>
                    <a:pt x="786" y="1477"/>
                  </a:cubicBezTo>
                  <a:cubicBezTo>
                    <a:pt x="953" y="1502"/>
                    <a:pt x="1120" y="1504"/>
                    <a:pt x="1289" y="1515"/>
                  </a:cubicBezTo>
                  <a:cubicBezTo>
                    <a:pt x="1327" y="1518"/>
                    <a:pt x="1330" y="1491"/>
                    <a:pt x="1333" y="1463"/>
                  </a:cubicBezTo>
                  <a:cubicBezTo>
                    <a:pt x="1333" y="1425"/>
                    <a:pt x="1327" y="1368"/>
                    <a:pt x="1363" y="1360"/>
                  </a:cubicBezTo>
                  <a:cubicBezTo>
                    <a:pt x="1436" y="1343"/>
                    <a:pt x="1450" y="1275"/>
                    <a:pt x="1496" y="1237"/>
                  </a:cubicBezTo>
                  <a:cubicBezTo>
                    <a:pt x="1595" y="1155"/>
                    <a:pt x="1690" y="1073"/>
                    <a:pt x="1797" y="1002"/>
                  </a:cubicBezTo>
                  <a:cubicBezTo>
                    <a:pt x="1895" y="936"/>
                    <a:pt x="1969" y="871"/>
                    <a:pt x="1985" y="734"/>
                  </a:cubicBezTo>
                  <a:cubicBezTo>
                    <a:pt x="1999" y="606"/>
                    <a:pt x="2029" y="491"/>
                    <a:pt x="1912" y="393"/>
                  </a:cubicBezTo>
                  <a:cubicBezTo>
                    <a:pt x="1863" y="352"/>
                    <a:pt x="1868" y="303"/>
                    <a:pt x="1939" y="281"/>
                  </a:cubicBezTo>
                  <a:cubicBezTo>
                    <a:pt x="1966" y="273"/>
                    <a:pt x="1969" y="251"/>
                    <a:pt x="1980" y="232"/>
                  </a:cubicBezTo>
                  <a:cubicBezTo>
                    <a:pt x="2013" y="152"/>
                    <a:pt x="1944" y="84"/>
                    <a:pt x="1966" y="2"/>
                  </a:cubicBezTo>
                  <a:lnTo>
                    <a:pt x="1518" y="2"/>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 name="Freeform 70"/>
            <p:cNvSpPr>
              <a:spLocks noChangeArrowheads="1"/>
            </p:cNvSpPr>
            <p:nvPr/>
          </p:nvSpPr>
          <p:spPr bwMode="auto">
            <a:xfrm>
              <a:off x="5302250" y="500063"/>
              <a:ext cx="752475" cy="701675"/>
            </a:xfrm>
            <a:custGeom>
              <a:avLst/>
              <a:gdLst>
                <a:gd name="T0" fmla="*/ 1388 w 2091"/>
                <a:gd name="T1" fmla="*/ 1442 h 1948"/>
                <a:gd name="T2" fmla="*/ 1500 w 2091"/>
                <a:gd name="T3" fmla="*/ 1390 h 1948"/>
                <a:gd name="T4" fmla="*/ 1593 w 2091"/>
                <a:gd name="T5" fmla="*/ 1488 h 1948"/>
                <a:gd name="T6" fmla="*/ 1596 w 2091"/>
                <a:gd name="T7" fmla="*/ 1540 h 1948"/>
                <a:gd name="T8" fmla="*/ 1669 w 2091"/>
                <a:gd name="T9" fmla="*/ 1592 h 1948"/>
                <a:gd name="T10" fmla="*/ 1702 w 2091"/>
                <a:gd name="T11" fmla="*/ 1548 h 1948"/>
                <a:gd name="T12" fmla="*/ 1724 w 2091"/>
                <a:gd name="T13" fmla="*/ 1491 h 1948"/>
                <a:gd name="T14" fmla="*/ 1809 w 2091"/>
                <a:gd name="T15" fmla="*/ 1147 h 1948"/>
                <a:gd name="T16" fmla="*/ 1809 w 2091"/>
                <a:gd name="T17" fmla="*/ 985 h 1948"/>
                <a:gd name="T18" fmla="*/ 1882 w 2091"/>
                <a:gd name="T19" fmla="*/ 914 h 1948"/>
                <a:gd name="T20" fmla="*/ 1937 w 2091"/>
                <a:gd name="T21" fmla="*/ 841 h 1948"/>
                <a:gd name="T22" fmla="*/ 1959 w 2091"/>
                <a:gd name="T23" fmla="*/ 748 h 1948"/>
                <a:gd name="T24" fmla="*/ 1997 w 2091"/>
                <a:gd name="T25" fmla="*/ 606 h 1948"/>
                <a:gd name="T26" fmla="*/ 1994 w 2091"/>
                <a:gd name="T27" fmla="*/ 546 h 1948"/>
                <a:gd name="T28" fmla="*/ 2052 w 2091"/>
                <a:gd name="T29" fmla="*/ 161 h 1948"/>
                <a:gd name="T30" fmla="*/ 2016 w 2091"/>
                <a:gd name="T31" fmla="*/ 65 h 1948"/>
                <a:gd name="T32" fmla="*/ 935 w 2091"/>
                <a:gd name="T33" fmla="*/ 13 h 1948"/>
                <a:gd name="T34" fmla="*/ 664 w 2091"/>
                <a:gd name="T35" fmla="*/ 180 h 1948"/>
                <a:gd name="T36" fmla="*/ 470 w 2091"/>
                <a:gd name="T37" fmla="*/ 505 h 1948"/>
                <a:gd name="T38" fmla="*/ 413 w 2091"/>
                <a:gd name="T39" fmla="*/ 696 h 1948"/>
                <a:gd name="T40" fmla="*/ 309 w 2091"/>
                <a:gd name="T41" fmla="*/ 950 h 1948"/>
                <a:gd name="T42" fmla="*/ 205 w 2091"/>
                <a:gd name="T43" fmla="*/ 1160 h 1948"/>
                <a:gd name="T44" fmla="*/ 110 w 2091"/>
                <a:gd name="T45" fmla="*/ 1223 h 1948"/>
                <a:gd name="T46" fmla="*/ 0 w 2091"/>
                <a:gd name="T47" fmla="*/ 1201 h 1948"/>
                <a:gd name="T48" fmla="*/ 69 w 2091"/>
                <a:gd name="T49" fmla="*/ 1411 h 1948"/>
                <a:gd name="T50" fmla="*/ 99 w 2091"/>
                <a:gd name="T51" fmla="*/ 1491 h 1948"/>
                <a:gd name="T52" fmla="*/ 325 w 2091"/>
                <a:gd name="T53" fmla="*/ 1685 h 1948"/>
                <a:gd name="T54" fmla="*/ 402 w 2091"/>
                <a:gd name="T55" fmla="*/ 1840 h 1948"/>
                <a:gd name="T56" fmla="*/ 457 w 2091"/>
                <a:gd name="T57" fmla="*/ 1928 h 1948"/>
                <a:gd name="T58" fmla="*/ 560 w 2091"/>
                <a:gd name="T59" fmla="*/ 1906 h 1948"/>
                <a:gd name="T60" fmla="*/ 620 w 2091"/>
                <a:gd name="T61" fmla="*/ 1726 h 1948"/>
                <a:gd name="T62" fmla="*/ 735 w 2091"/>
                <a:gd name="T63" fmla="*/ 1559 h 1948"/>
                <a:gd name="T64" fmla="*/ 814 w 2091"/>
                <a:gd name="T65" fmla="*/ 1690 h 1948"/>
                <a:gd name="T66" fmla="*/ 820 w 2091"/>
                <a:gd name="T67" fmla="*/ 1698 h 1948"/>
                <a:gd name="T68" fmla="*/ 1115 w 2091"/>
                <a:gd name="T69" fmla="*/ 1491 h 1948"/>
                <a:gd name="T70" fmla="*/ 1322 w 2091"/>
                <a:gd name="T71" fmla="*/ 1605 h 1948"/>
                <a:gd name="T72" fmla="*/ 1388 w 2091"/>
                <a:gd name="T73" fmla="*/ 1442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91" h="1948">
                  <a:moveTo>
                    <a:pt x="1388" y="1442"/>
                  </a:moveTo>
                  <a:cubicBezTo>
                    <a:pt x="1413" y="1403"/>
                    <a:pt x="1451" y="1373"/>
                    <a:pt x="1500" y="1390"/>
                  </a:cubicBezTo>
                  <a:cubicBezTo>
                    <a:pt x="1546" y="1406"/>
                    <a:pt x="1582" y="1436"/>
                    <a:pt x="1593" y="1488"/>
                  </a:cubicBezTo>
                  <a:cubicBezTo>
                    <a:pt x="1596" y="1504"/>
                    <a:pt x="1598" y="1523"/>
                    <a:pt x="1596" y="1540"/>
                  </a:cubicBezTo>
                  <a:cubicBezTo>
                    <a:pt x="1590" y="1600"/>
                    <a:pt x="1642" y="1584"/>
                    <a:pt x="1669" y="1592"/>
                  </a:cubicBezTo>
                  <a:cubicBezTo>
                    <a:pt x="1708" y="1605"/>
                    <a:pt x="1697" y="1567"/>
                    <a:pt x="1702" y="1548"/>
                  </a:cubicBezTo>
                  <a:cubicBezTo>
                    <a:pt x="1708" y="1529"/>
                    <a:pt x="1713" y="1510"/>
                    <a:pt x="1724" y="1491"/>
                  </a:cubicBezTo>
                  <a:cubicBezTo>
                    <a:pt x="1787" y="1384"/>
                    <a:pt x="1822" y="1272"/>
                    <a:pt x="1809" y="1147"/>
                  </a:cubicBezTo>
                  <a:cubicBezTo>
                    <a:pt x="1803" y="1095"/>
                    <a:pt x="1809" y="1040"/>
                    <a:pt x="1809" y="985"/>
                  </a:cubicBezTo>
                  <a:cubicBezTo>
                    <a:pt x="1809" y="936"/>
                    <a:pt x="1828" y="904"/>
                    <a:pt x="1882" y="914"/>
                  </a:cubicBezTo>
                  <a:cubicBezTo>
                    <a:pt x="1956" y="928"/>
                    <a:pt x="1959" y="893"/>
                    <a:pt x="1937" y="841"/>
                  </a:cubicBezTo>
                  <a:cubicBezTo>
                    <a:pt x="1923" y="805"/>
                    <a:pt x="1921" y="767"/>
                    <a:pt x="1959" y="748"/>
                  </a:cubicBezTo>
                  <a:cubicBezTo>
                    <a:pt x="2027" y="712"/>
                    <a:pt x="2041" y="669"/>
                    <a:pt x="1997" y="606"/>
                  </a:cubicBezTo>
                  <a:cubicBezTo>
                    <a:pt x="1984" y="587"/>
                    <a:pt x="1989" y="568"/>
                    <a:pt x="1994" y="546"/>
                  </a:cubicBezTo>
                  <a:cubicBezTo>
                    <a:pt x="2016" y="417"/>
                    <a:pt x="2038" y="289"/>
                    <a:pt x="2052" y="161"/>
                  </a:cubicBezTo>
                  <a:cubicBezTo>
                    <a:pt x="2055" y="131"/>
                    <a:pt x="2090" y="73"/>
                    <a:pt x="2016" y="65"/>
                  </a:cubicBezTo>
                  <a:cubicBezTo>
                    <a:pt x="1656" y="32"/>
                    <a:pt x="1295" y="0"/>
                    <a:pt x="935" y="13"/>
                  </a:cubicBezTo>
                  <a:cubicBezTo>
                    <a:pt x="825" y="19"/>
                    <a:pt x="719" y="60"/>
                    <a:pt x="664" y="180"/>
                  </a:cubicBezTo>
                  <a:cubicBezTo>
                    <a:pt x="612" y="294"/>
                    <a:pt x="547" y="404"/>
                    <a:pt x="470" y="505"/>
                  </a:cubicBezTo>
                  <a:cubicBezTo>
                    <a:pt x="427" y="559"/>
                    <a:pt x="413" y="628"/>
                    <a:pt x="413" y="696"/>
                  </a:cubicBezTo>
                  <a:cubicBezTo>
                    <a:pt x="410" y="794"/>
                    <a:pt x="380" y="876"/>
                    <a:pt x="309" y="950"/>
                  </a:cubicBezTo>
                  <a:cubicBezTo>
                    <a:pt x="254" y="1007"/>
                    <a:pt x="203" y="1070"/>
                    <a:pt x="205" y="1160"/>
                  </a:cubicBezTo>
                  <a:cubicBezTo>
                    <a:pt x="208" y="1220"/>
                    <a:pt x="167" y="1239"/>
                    <a:pt x="110" y="1223"/>
                  </a:cubicBezTo>
                  <a:cubicBezTo>
                    <a:pt x="77" y="1212"/>
                    <a:pt x="47" y="1182"/>
                    <a:pt x="0" y="1201"/>
                  </a:cubicBezTo>
                  <a:cubicBezTo>
                    <a:pt x="39" y="1269"/>
                    <a:pt x="66" y="1335"/>
                    <a:pt x="69" y="1411"/>
                  </a:cubicBezTo>
                  <a:cubicBezTo>
                    <a:pt x="69" y="1436"/>
                    <a:pt x="74" y="1472"/>
                    <a:pt x="99" y="1491"/>
                  </a:cubicBezTo>
                  <a:cubicBezTo>
                    <a:pt x="175" y="1553"/>
                    <a:pt x="260" y="1608"/>
                    <a:pt x="325" y="1685"/>
                  </a:cubicBezTo>
                  <a:cubicBezTo>
                    <a:pt x="369" y="1734"/>
                    <a:pt x="416" y="1767"/>
                    <a:pt x="402" y="1840"/>
                  </a:cubicBezTo>
                  <a:cubicBezTo>
                    <a:pt x="394" y="1884"/>
                    <a:pt x="416" y="1911"/>
                    <a:pt x="457" y="1928"/>
                  </a:cubicBezTo>
                  <a:cubicBezTo>
                    <a:pt x="500" y="1947"/>
                    <a:pt x="530" y="1936"/>
                    <a:pt x="560" y="1906"/>
                  </a:cubicBezTo>
                  <a:cubicBezTo>
                    <a:pt x="610" y="1857"/>
                    <a:pt x="640" y="1802"/>
                    <a:pt x="620" y="1726"/>
                  </a:cubicBezTo>
                  <a:cubicBezTo>
                    <a:pt x="604" y="1660"/>
                    <a:pt x="678" y="1556"/>
                    <a:pt x="735" y="1559"/>
                  </a:cubicBezTo>
                  <a:cubicBezTo>
                    <a:pt x="823" y="1562"/>
                    <a:pt x="809" y="1633"/>
                    <a:pt x="814" y="1690"/>
                  </a:cubicBezTo>
                  <a:cubicBezTo>
                    <a:pt x="814" y="1693"/>
                    <a:pt x="820" y="1698"/>
                    <a:pt x="820" y="1698"/>
                  </a:cubicBezTo>
                  <a:cubicBezTo>
                    <a:pt x="910" y="1616"/>
                    <a:pt x="1011" y="1551"/>
                    <a:pt x="1115" y="1491"/>
                  </a:cubicBezTo>
                  <a:cubicBezTo>
                    <a:pt x="1202" y="1444"/>
                    <a:pt x="1306" y="1482"/>
                    <a:pt x="1322" y="1605"/>
                  </a:cubicBezTo>
                  <a:cubicBezTo>
                    <a:pt x="1317" y="1540"/>
                    <a:pt x="1355" y="1491"/>
                    <a:pt x="1388" y="14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4" name="Freeform 71"/>
            <p:cNvSpPr>
              <a:spLocks noChangeArrowheads="1"/>
            </p:cNvSpPr>
            <p:nvPr/>
          </p:nvSpPr>
          <p:spPr bwMode="auto">
            <a:xfrm>
              <a:off x="4848225" y="965200"/>
              <a:ext cx="731838" cy="727075"/>
            </a:xfrm>
            <a:custGeom>
              <a:avLst/>
              <a:gdLst>
                <a:gd name="T0" fmla="*/ 1910 w 2034"/>
                <a:gd name="T1" fmla="*/ 1264 h 2019"/>
                <a:gd name="T2" fmla="*/ 1790 w 2034"/>
                <a:gd name="T3" fmla="*/ 833 h 2019"/>
                <a:gd name="T4" fmla="*/ 1713 w 2034"/>
                <a:gd name="T5" fmla="*/ 751 h 2019"/>
                <a:gd name="T6" fmla="*/ 1566 w 2034"/>
                <a:gd name="T7" fmla="*/ 603 h 2019"/>
                <a:gd name="T8" fmla="*/ 1413 w 2034"/>
                <a:gd name="T9" fmla="*/ 396 h 2019"/>
                <a:gd name="T10" fmla="*/ 1219 w 2034"/>
                <a:gd name="T11" fmla="*/ 92 h 2019"/>
                <a:gd name="T12" fmla="*/ 1153 w 2034"/>
                <a:gd name="T13" fmla="*/ 2 h 2019"/>
                <a:gd name="T14" fmla="*/ 1079 w 2034"/>
                <a:gd name="T15" fmla="*/ 84 h 2019"/>
                <a:gd name="T16" fmla="*/ 1003 w 2034"/>
                <a:gd name="T17" fmla="*/ 188 h 2019"/>
                <a:gd name="T18" fmla="*/ 861 w 2034"/>
                <a:gd name="T19" fmla="*/ 215 h 2019"/>
                <a:gd name="T20" fmla="*/ 604 w 2034"/>
                <a:gd name="T21" fmla="*/ 79 h 2019"/>
                <a:gd name="T22" fmla="*/ 369 w 2034"/>
                <a:gd name="T23" fmla="*/ 592 h 2019"/>
                <a:gd name="T24" fmla="*/ 244 w 2034"/>
                <a:gd name="T25" fmla="*/ 1125 h 2019"/>
                <a:gd name="T26" fmla="*/ 115 w 2034"/>
                <a:gd name="T27" fmla="*/ 1403 h 2019"/>
                <a:gd name="T28" fmla="*/ 61 w 2034"/>
                <a:gd name="T29" fmla="*/ 1507 h 2019"/>
                <a:gd name="T30" fmla="*/ 36 w 2034"/>
                <a:gd name="T31" fmla="*/ 1715 h 2019"/>
                <a:gd name="T32" fmla="*/ 39 w 2034"/>
                <a:gd name="T33" fmla="*/ 1903 h 2019"/>
                <a:gd name="T34" fmla="*/ 315 w 2034"/>
                <a:gd name="T35" fmla="*/ 1690 h 2019"/>
                <a:gd name="T36" fmla="*/ 555 w 2034"/>
                <a:gd name="T37" fmla="*/ 1625 h 2019"/>
                <a:gd name="T38" fmla="*/ 694 w 2034"/>
                <a:gd name="T39" fmla="*/ 1646 h 2019"/>
                <a:gd name="T40" fmla="*/ 1394 w 2034"/>
                <a:gd name="T41" fmla="*/ 1881 h 2019"/>
                <a:gd name="T42" fmla="*/ 1590 w 2034"/>
                <a:gd name="T43" fmla="*/ 1996 h 2019"/>
                <a:gd name="T44" fmla="*/ 1669 w 2034"/>
                <a:gd name="T45" fmla="*/ 1947 h 2019"/>
                <a:gd name="T46" fmla="*/ 1743 w 2034"/>
                <a:gd name="T47" fmla="*/ 1813 h 2019"/>
                <a:gd name="T48" fmla="*/ 1888 w 2034"/>
                <a:gd name="T49" fmla="*/ 1600 h 2019"/>
                <a:gd name="T50" fmla="*/ 2033 w 2034"/>
                <a:gd name="T51" fmla="*/ 1444 h 2019"/>
                <a:gd name="T52" fmla="*/ 2014 w 2034"/>
                <a:gd name="T53" fmla="*/ 1310 h 2019"/>
                <a:gd name="T54" fmla="*/ 1910 w 2034"/>
                <a:gd name="T55" fmla="*/ 1264 h 2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34" h="2019">
                  <a:moveTo>
                    <a:pt x="1910" y="1264"/>
                  </a:moveTo>
                  <a:cubicBezTo>
                    <a:pt x="1872" y="1119"/>
                    <a:pt x="1828" y="977"/>
                    <a:pt x="1790" y="833"/>
                  </a:cubicBezTo>
                  <a:cubicBezTo>
                    <a:pt x="1779" y="789"/>
                    <a:pt x="1762" y="767"/>
                    <a:pt x="1713" y="751"/>
                  </a:cubicBezTo>
                  <a:cubicBezTo>
                    <a:pt x="1645" y="729"/>
                    <a:pt x="1557" y="699"/>
                    <a:pt x="1566" y="603"/>
                  </a:cubicBezTo>
                  <a:cubicBezTo>
                    <a:pt x="1574" y="486"/>
                    <a:pt x="1475" y="442"/>
                    <a:pt x="1413" y="396"/>
                  </a:cubicBezTo>
                  <a:cubicBezTo>
                    <a:pt x="1306" y="314"/>
                    <a:pt x="1221" y="232"/>
                    <a:pt x="1219" y="92"/>
                  </a:cubicBezTo>
                  <a:cubicBezTo>
                    <a:pt x="1219" y="43"/>
                    <a:pt x="1194" y="5"/>
                    <a:pt x="1153" y="2"/>
                  </a:cubicBezTo>
                  <a:cubicBezTo>
                    <a:pt x="1109" y="0"/>
                    <a:pt x="1077" y="43"/>
                    <a:pt x="1079" y="84"/>
                  </a:cubicBezTo>
                  <a:cubicBezTo>
                    <a:pt x="1079" y="144"/>
                    <a:pt x="1066" y="177"/>
                    <a:pt x="1003" y="188"/>
                  </a:cubicBezTo>
                  <a:cubicBezTo>
                    <a:pt x="954" y="196"/>
                    <a:pt x="896" y="245"/>
                    <a:pt x="861" y="215"/>
                  </a:cubicBezTo>
                  <a:cubicBezTo>
                    <a:pt x="782" y="153"/>
                    <a:pt x="689" y="120"/>
                    <a:pt x="604" y="79"/>
                  </a:cubicBezTo>
                  <a:cubicBezTo>
                    <a:pt x="544" y="251"/>
                    <a:pt x="489" y="434"/>
                    <a:pt x="369" y="592"/>
                  </a:cubicBezTo>
                  <a:cubicBezTo>
                    <a:pt x="254" y="748"/>
                    <a:pt x="276" y="945"/>
                    <a:pt x="244" y="1125"/>
                  </a:cubicBezTo>
                  <a:cubicBezTo>
                    <a:pt x="224" y="1231"/>
                    <a:pt x="214" y="1335"/>
                    <a:pt x="115" y="1403"/>
                  </a:cubicBezTo>
                  <a:cubicBezTo>
                    <a:pt x="80" y="1428"/>
                    <a:pt x="71" y="1466"/>
                    <a:pt x="61" y="1507"/>
                  </a:cubicBezTo>
                  <a:cubicBezTo>
                    <a:pt x="41" y="1578"/>
                    <a:pt x="69" y="1655"/>
                    <a:pt x="36" y="1715"/>
                  </a:cubicBezTo>
                  <a:cubicBezTo>
                    <a:pt x="0" y="1780"/>
                    <a:pt x="9" y="1835"/>
                    <a:pt x="39" y="1903"/>
                  </a:cubicBezTo>
                  <a:cubicBezTo>
                    <a:pt x="132" y="1829"/>
                    <a:pt x="224" y="1761"/>
                    <a:pt x="315" y="1690"/>
                  </a:cubicBezTo>
                  <a:cubicBezTo>
                    <a:pt x="386" y="1633"/>
                    <a:pt x="454" y="1584"/>
                    <a:pt x="555" y="1625"/>
                  </a:cubicBezTo>
                  <a:cubicBezTo>
                    <a:pt x="599" y="1641"/>
                    <a:pt x="648" y="1644"/>
                    <a:pt x="694" y="1646"/>
                  </a:cubicBezTo>
                  <a:cubicBezTo>
                    <a:pt x="954" y="1649"/>
                    <a:pt x="1175" y="1764"/>
                    <a:pt x="1394" y="1881"/>
                  </a:cubicBezTo>
                  <a:cubicBezTo>
                    <a:pt x="1462" y="1917"/>
                    <a:pt x="1516" y="1974"/>
                    <a:pt x="1590" y="1996"/>
                  </a:cubicBezTo>
                  <a:cubicBezTo>
                    <a:pt x="1634" y="2010"/>
                    <a:pt x="1669" y="2018"/>
                    <a:pt x="1669" y="1947"/>
                  </a:cubicBezTo>
                  <a:cubicBezTo>
                    <a:pt x="1669" y="1892"/>
                    <a:pt x="1683" y="1851"/>
                    <a:pt x="1743" y="1813"/>
                  </a:cubicBezTo>
                  <a:cubicBezTo>
                    <a:pt x="1814" y="1769"/>
                    <a:pt x="1880" y="1709"/>
                    <a:pt x="1888" y="1600"/>
                  </a:cubicBezTo>
                  <a:cubicBezTo>
                    <a:pt x="1891" y="1548"/>
                    <a:pt x="1923" y="1450"/>
                    <a:pt x="2033" y="1444"/>
                  </a:cubicBezTo>
                  <a:cubicBezTo>
                    <a:pt x="1962" y="1403"/>
                    <a:pt x="1997" y="1354"/>
                    <a:pt x="2014" y="1310"/>
                  </a:cubicBezTo>
                  <a:cubicBezTo>
                    <a:pt x="1975" y="1297"/>
                    <a:pt x="1926" y="1324"/>
                    <a:pt x="1910" y="1264"/>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5" name="Freeform 72"/>
            <p:cNvSpPr>
              <a:spLocks noChangeArrowheads="1"/>
            </p:cNvSpPr>
            <p:nvPr/>
          </p:nvSpPr>
          <p:spPr bwMode="auto">
            <a:xfrm>
              <a:off x="3378200" y="427038"/>
              <a:ext cx="647700" cy="619125"/>
            </a:xfrm>
            <a:custGeom>
              <a:avLst/>
              <a:gdLst>
                <a:gd name="T0" fmla="*/ 1218 w 1798"/>
                <a:gd name="T1" fmla="*/ 240 h 1721"/>
                <a:gd name="T2" fmla="*/ 871 w 1798"/>
                <a:gd name="T3" fmla="*/ 243 h 1721"/>
                <a:gd name="T4" fmla="*/ 789 w 1798"/>
                <a:gd name="T5" fmla="*/ 150 h 1721"/>
                <a:gd name="T6" fmla="*/ 723 w 1798"/>
                <a:gd name="T7" fmla="*/ 76 h 1721"/>
                <a:gd name="T8" fmla="*/ 423 w 1798"/>
                <a:gd name="T9" fmla="*/ 41 h 1721"/>
                <a:gd name="T10" fmla="*/ 62 w 1798"/>
                <a:gd name="T11" fmla="*/ 2 h 1721"/>
                <a:gd name="T12" fmla="*/ 19 w 1798"/>
                <a:gd name="T13" fmla="*/ 52 h 1721"/>
                <a:gd name="T14" fmla="*/ 125 w 1798"/>
                <a:gd name="T15" fmla="*/ 497 h 1721"/>
                <a:gd name="T16" fmla="*/ 60 w 1798"/>
                <a:gd name="T17" fmla="*/ 874 h 1721"/>
                <a:gd name="T18" fmla="*/ 46 w 1798"/>
                <a:gd name="T19" fmla="*/ 923 h 1721"/>
                <a:gd name="T20" fmla="*/ 112 w 1798"/>
                <a:gd name="T21" fmla="*/ 1242 h 1721"/>
                <a:gd name="T22" fmla="*/ 262 w 1798"/>
                <a:gd name="T23" fmla="*/ 1488 h 1721"/>
                <a:gd name="T24" fmla="*/ 371 w 1798"/>
                <a:gd name="T25" fmla="*/ 1535 h 1721"/>
                <a:gd name="T26" fmla="*/ 513 w 1798"/>
                <a:gd name="T27" fmla="*/ 1573 h 1721"/>
                <a:gd name="T28" fmla="*/ 1245 w 1798"/>
                <a:gd name="T29" fmla="*/ 1559 h 1721"/>
                <a:gd name="T30" fmla="*/ 1529 w 1798"/>
                <a:gd name="T31" fmla="*/ 1480 h 1721"/>
                <a:gd name="T32" fmla="*/ 1628 w 1798"/>
                <a:gd name="T33" fmla="*/ 1480 h 1721"/>
                <a:gd name="T34" fmla="*/ 1778 w 1798"/>
                <a:gd name="T35" fmla="*/ 1319 h 1721"/>
                <a:gd name="T36" fmla="*/ 1652 w 1798"/>
                <a:gd name="T37" fmla="*/ 292 h 1721"/>
                <a:gd name="T38" fmla="*/ 1576 w 1798"/>
                <a:gd name="T39" fmla="*/ 229 h 1721"/>
                <a:gd name="T40" fmla="*/ 1218 w 1798"/>
                <a:gd name="T41" fmla="*/ 235 h 1721"/>
                <a:gd name="T42" fmla="*/ 1218 w 1798"/>
                <a:gd name="T43" fmla="*/ 240 h 1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8" h="1721">
                  <a:moveTo>
                    <a:pt x="1218" y="240"/>
                  </a:moveTo>
                  <a:cubicBezTo>
                    <a:pt x="1103" y="240"/>
                    <a:pt x="986" y="237"/>
                    <a:pt x="871" y="243"/>
                  </a:cubicBezTo>
                  <a:cubicBezTo>
                    <a:pt x="797" y="245"/>
                    <a:pt x="767" y="221"/>
                    <a:pt x="789" y="150"/>
                  </a:cubicBezTo>
                  <a:cubicBezTo>
                    <a:pt x="808" y="87"/>
                    <a:pt x="770" y="82"/>
                    <a:pt x="723" y="76"/>
                  </a:cubicBezTo>
                  <a:cubicBezTo>
                    <a:pt x="622" y="65"/>
                    <a:pt x="524" y="52"/>
                    <a:pt x="423" y="41"/>
                  </a:cubicBezTo>
                  <a:cubicBezTo>
                    <a:pt x="303" y="30"/>
                    <a:pt x="183" y="0"/>
                    <a:pt x="62" y="2"/>
                  </a:cubicBezTo>
                  <a:cubicBezTo>
                    <a:pt x="27" y="2"/>
                    <a:pt x="0" y="8"/>
                    <a:pt x="19" y="52"/>
                  </a:cubicBezTo>
                  <a:cubicBezTo>
                    <a:pt x="84" y="194"/>
                    <a:pt x="101" y="347"/>
                    <a:pt x="125" y="497"/>
                  </a:cubicBezTo>
                  <a:cubicBezTo>
                    <a:pt x="147" y="631"/>
                    <a:pt x="158" y="762"/>
                    <a:pt x="60" y="874"/>
                  </a:cubicBezTo>
                  <a:cubicBezTo>
                    <a:pt x="46" y="887"/>
                    <a:pt x="46" y="906"/>
                    <a:pt x="46" y="923"/>
                  </a:cubicBezTo>
                  <a:cubicBezTo>
                    <a:pt x="62" y="1029"/>
                    <a:pt x="13" y="1141"/>
                    <a:pt x="112" y="1242"/>
                  </a:cubicBezTo>
                  <a:cubicBezTo>
                    <a:pt x="174" y="1308"/>
                    <a:pt x="224" y="1398"/>
                    <a:pt x="262" y="1488"/>
                  </a:cubicBezTo>
                  <a:cubicBezTo>
                    <a:pt x="278" y="1526"/>
                    <a:pt x="325" y="1540"/>
                    <a:pt x="371" y="1535"/>
                  </a:cubicBezTo>
                  <a:cubicBezTo>
                    <a:pt x="423" y="1526"/>
                    <a:pt x="467" y="1548"/>
                    <a:pt x="513" y="1573"/>
                  </a:cubicBezTo>
                  <a:cubicBezTo>
                    <a:pt x="759" y="1696"/>
                    <a:pt x="1010" y="1720"/>
                    <a:pt x="1245" y="1559"/>
                  </a:cubicBezTo>
                  <a:cubicBezTo>
                    <a:pt x="1338" y="1494"/>
                    <a:pt x="1425" y="1474"/>
                    <a:pt x="1529" y="1480"/>
                  </a:cubicBezTo>
                  <a:cubicBezTo>
                    <a:pt x="1562" y="1483"/>
                    <a:pt x="1595" y="1480"/>
                    <a:pt x="1628" y="1480"/>
                  </a:cubicBezTo>
                  <a:cubicBezTo>
                    <a:pt x="1791" y="1483"/>
                    <a:pt x="1797" y="1480"/>
                    <a:pt x="1778" y="1319"/>
                  </a:cubicBezTo>
                  <a:cubicBezTo>
                    <a:pt x="1737" y="977"/>
                    <a:pt x="1677" y="636"/>
                    <a:pt x="1652" y="292"/>
                  </a:cubicBezTo>
                  <a:cubicBezTo>
                    <a:pt x="1649" y="243"/>
                    <a:pt x="1622" y="229"/>
                    <a:pt x="1576" y="229"/>
                  </a:cubicBezTo>
                  <a:cubicBezTo>
                    <a:pt x="1453" y="237"/>
                    <a:pt x="1335" y="235"/>
                    <a:pt x="1218" y="235"/>
                  </a:cubicBezTo>
                  <a:lnTo>
                    <a:pt x="1218" y="240"/>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6" name="Freeform 73"/>
            <p:cNvSpPr>
              <a:spLocks noChangeArrowheads="1"/>
            </p:cNvSpPr>
            <p:nvPr/>
          </p:nvSpPr>
          <p:spPr bwMode="auto">
            <a:xfrm>
              <a:off x="7650163" y="623888"/>
              <a:ext cx="633412" cy="771525"/>
            </a:xfrm>
            <a:custGeom>
              <a:avLst/>
              <a:gdLst>
                <a:gd name="T0" fmla="*/ 1606 w 1760"/>
                <a:gd name="T1" fmla="*/ 527 h 2142"/>
                <a:gd name="T2" fmla="*/ 1549 w 1760"/>
                <a:gd name="T3" fmla="*/ 352 h 2142"/>
                <a:gd name="T4" fmla="*/ 1432 w 1760"/>
                <a:gd name="T5" fmla="*/ 278 h 2142"/>
                <a:gd name="T6" fmla="*/ 1205 w 1760"/>
                <a:gd name="T7" fmla="*/ 191 h 2142"/>
                <a:gd name="T8" fmla="*/ 754 w 1760"/>
                <a:gd name="T9" fmla="*/ 11 h 2142"/>
                <a:gd name="T10" fmla="*/ 410 w 1760"/>
                <a:gd name="T11" fmla="*/ 98 h 2142"/>
                <a:gd name="T12" fmla="*/ 317 w 1760"/>
                <a:gd name="T13" fmla="*/ 213 h 2142"/>
                <a:gd name="T14" fmla="*/ 249 w 1760"/>
                <a:gd name="T15" fmla="*/ 295 h 2142"/>
                <a:gd name="T16" fmla="*/ 148 w 1760"/>
                <a:gd name="T17" fmla="*/ 417 h 2142"/>
                <a:gd name="T18" fmla="*/ 110 w 1760"/>
                <a:gd name="T19" fmla="*/ 762 h 2142"/>
                <a:gd name="T20" fmla="*/ 74 w 1760"/>
                <a:gd name="T21" fmla="*/ 857 h 2142"/>
                <a:gd name="T22" fmla="*/ 25 w 1760"/>
                <a:gd name="T23" fmla="*/ 961 h 2142"/>
                <a:gd name="T24" fmla="*/ 140 w 1760"/>
                <a:gd name="T25" fmla="*/ 1715 h 2142"/>
                <a:gd name="T26" fmla="*/ 107 w 1760"/>
                <a:gd name="T27" fmla="*/ 2051 h 2142"/>
                <a:gd name="T28" fmla="*/ 77 w 1760"/>
                <a:gd name="T29" fmla="*/ 2124 h 2142"/>
                <a:gd name="T30" fmla="*/ 134 w 1760"/>
                <a:gd name="T31" fmla="*/ 2124 h 2142"/>
                <a:gd name="T32" fmla="*/ 273 w 1760"/>
                <a:gd name="T33" fmla="*/ 2010 h 2142"/>
                <a:gd name="T34" fmla="*/ 383 w 1760"/>
                <a:gd name="T35" fmla="*/ 1974 h 2142"/>
                <a:gd name="T36" fmla="*/ 749 w 1760"/>
                <a:gd name="T37" fmla="*/ 2040 h 2142"/>
                <a:gd name="T38" fmla="*/ 812 w 1760"/>
                <a:gd name="T39" fmla="*/ 1971 h 2142"/>
                <a:gd name="T40" fmla="*/ 839 w 1760"/>
                <a:gd name="T41" fmla="*/ 1698 h 2142"/>
                <a:gd name="T42" fmla="*/ 896 w 1760"/>
                <a:gd name="T43" fmla="*/ 1556 h 2142"/>
                <a:gd name="T44" fmla="*/ 989 w 1760"/>
                <a:gd name="T45" fmla="*/ 1354 h 2142"/>
                <a:gd name="T46" fmla="*/ 1202 w 1760"/>
                <a:gd name="T47" fmla="*/ 1316 h 2142"/>
                <a:gd name="T48" fmla="*/ 1260 w 1760"/>
                <a:gd name="T49" fmla="*/ 1278 h 2142"/>
                <a:gd name="T50" fmla="*/ 1355 w 1760"/>
                <a:gd name="T51" fmla="*/ 1149 h 2142"/>
                <a:gd name="T52" fmla="*/ 1486 w 1760"/>
                <a:gd name="T53" fmla="*/ 1035 h 2142"/>
                <a:gd name="T54" fmla="*/ 1533 w 1760"/>
                <a:gd name="T55" fmla="*/ 953 h 2142"/>
                <a:gd name="T56" fmla="*/ 1615 w 1760"/>
                <a:gd name="T57" fmla="*/ 928 h 2142"/>
                <a:gd name="T58" fmla="*/ 1675 w 1760"/>
                <a:gd name="T59" fmla="*/ 912 h 2142"/>
                <a:gd name="T60" fmla="*/ 1759 w 1760"/>
                <a:gd name="T61" fmla="*/ 833 h 2142"/>
                <a:gd name="T62" fmla="*/ 1606 w 1760"/>
                <a:gd name="T63" fmla="*/ 527 h 2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0" h="2142">
                  <a:moveTo>
                    <a:pt x="1606" y="527"/>
                  </a:moveTo>
                  <a:cubicBezTo>
                    <a:pt x="1590" y="467"/>
                    <a:pt x="1568" y="409"/>
                    <a:pt x="1549" y="352"/>
                  </a:cubicBezTo>
                  <a:cubicBezTo>
                    <a:pt x="1530" y="295"/>
                    <a:pt x="1494" y="265"/>
                    <a:pt x="1432" y="278"/>
                  </a:cubicBezTo>
                  <a:cubicBezTo>
                    <a:pt x="1339" y="297"/>
                    <a:pt x="1273" y="251"/>
                    <a:pt x="1205" y="191"/>
                  </a:cubicBezTo>
                  <a:cubicBezTo>
                    <a:pt x="1079" y="76"/>
                    <a:pt x="926" y="24"/>
                    <a:pt x="754" y="11"/>
                  </a:cubicBezTo>
                  <a:cubicBezTo>
                    <a:pt x="626" y="0"/>
                    <a:pt x="525" y="76"/>
                    <a:pt x="410" y="98"/>
                  </a:cubicBezTo>
                  <a:cubicBezTo>
                    <a:pt x="353" y="109"/>
                    <a:pt x="317" y="144"/>
                    <a:pt x="317" y="213"/>
                  </a:cubicBezTo>
                  <a:cubicBezTo>
                    <a:pt x="317" y="245"/>
                    <a:pt x="298" y="292"/>
                    <a:pt x="249" y="295"/>
                  </a:cubicBezTo>
                  <a:cubicBezTo>
                    <a:pt x="167" y="297"/>
                    <a:pt x="156" y="363"/>
                    <a:pt x="148" y="417"/>
                  </a:cubicBezTo>
                  <a:cubicBezTo>
                    <a:pt x="129" y="532"/>
                    <a:pt x="120" y="647"/>
                    <a:pt x="110" y="762"/>
                  </a:cubicBezTo>
                  <a:cubicBezTo>
                    <a:pt x="107" y="797"/>
                    <a:pt x="107" y="841"/>
                    <a:pt x="74" y="857"/>
                  </a:cubicBezTo>
                  <a:cubicBezTo>
                    <a:pt x="25" y="882"/>
                    <a:pt x="30" y="920"/>
                    <a:pt x="25" y="961"/>
                  </a:cubicBezTo>
                  <a:cubicBezTo>
                    <a:pt x="0" y="1220"/>
                    <a:pt x="30" y="1474"/>
                    <a:pt x="140" y="1715"/>
                  </a:cubicBezTo>
                  <a:cubicBezTo>
                    <a:pt x="194" y="1838"/>
                    <a:pt x="192" y="1944"/>
                    <a:pt x="107" y="2051"/>
                  </a:cubicBezTo>
                  <a:cubicBezTo>
                    <a:pt x="90" y="2070"/>
                    <a:pt x="74" y="2092"/>
                    <a:pt x="77" y="2124"/>
                  </a:cubicBezTo>
                  <a:cubicBezTo>
                    <a:pt x="96" y="2133"/>
                    <a:pt x="126" y="2141"/>
                    <a:pt x="134" y="2124"/>
                  </a:cubicBezTo>
                  <a:cubicBezTo>
                    <a:pt x="170" y="2073"/>
                    <a:pt x="243" y="2070"/>
                    <a:pt x="273" y="2010"/>
                  </a:cubicBezTo>
                  <a:cubicBezTo>
                    <a:pt x="295" y="1969"/>
                    <a:pt x="342" y="1955"/>
                    <a:pt x="383" y="1974"/>
                  </a:cubicBezTo>
                  <a:cubicBezTo>
                    <a:pt x="500" y="2023"/>
                    <a:pt x="629" y="2007"/>
                    <a:pt x="749" y="2040"/>
                  </a:cubicBezTo>
                  <a:cubicBezTo>
                    <a:pt x="801" y="2056"/>
                    <a:pt x="833" y="2015"/>
                    <a:pt x="812" y="1971"/>
                  </a:cubicBezTo>
                  <a:cubicBezTo>
                    <a:pt x="762" y="1873"/>
                    <a:pt x="768" y="1786"/>
                    <a:pt x="839" y="1698"/>
                  </a:cubicBezTo>
                  <a:cubicBezTo>
                    <a:pt x="869" y="1660"/>
                    <a:pt x="888" y="1611"/>
                    <a:pt x="896" y="1556"/>
                  </a:cubicBezTo>
                  <a:cubicBezTo>
                    <a:pt x="904" y="1480"/>
                    <a:pt x="902" y="1379"/>
                    <a:pt x="989" y="1354"/>
                  </a:cubicBezTo>
                  <a:cubicBezTo>
                    <a:pt x="1057" y="1335"/>
                    <a:pt x="1131" y="1319"/>
                    <a:pt x="1202" y="1316"/>
                  </a:cubicBezTo>
                  <a:cubicBezTo>
                    <a:pt x="1240" y="1313"/>
                    <a:pt x="1251" y="1305"/>
                    <a:pt x="1260" y="1278"/>
                  </a:cubicBezTo>
                  <a:cubicBezTo>
                    <a:pt x="1279" y="1223"/>
                    <a:pt x="1306" y="1152"/>
                    <a:pt x="1355" y="1149"/>
                  </a:cubicBezTo>
                  <a:cubicBezTo>
                    <a:pt x="1440" y="1147"/>
                    <a:pt x="1445" y="1076"/>
                    <a:pt x="1486" y="1035"/>
                  </a:cubicBezTo>
                  <a:cubicBezTo>
                    <a:pt x="1508" y="1013"/>
                    <a:pt x="1519" y="980"/>
                    <a:pt x="1533" y="953"/>
                  </a:cubicBezTo>
                  <a:cubicBezTo>
                    <a:pt x="1552" y="917"/>
                    <a:pt x="1585" y="906"/>
                    <a:pt x="1615" y="928"/>
                  </a:cubicBezTo>
                  <a:cubicBezTo>
                    <a:pt x="1650" y="953"/>
                    <a:pt x="1664" y="947"/>
                    <a:pt x="1675" y="912"/>
                  </a:cubicBezTo>
                  <a:cubicBezTo>
                    <a:pt x="1686" y="868"/>
                    <a:pt x="1727" y="863"/>
                    <a:pt x="1759" y="833"/>
                  </a:cubicBezTo>
                  <a:cubicBezTo>
                    <a:pt x="1675" y="745"/>
                    <a:pt x="1639" y="639"/>
                    <a:pt x="1606" y="52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7" name="Freeform 74"/>
            <p:cNvSpPr>
              <a:spLocks noChangeArrowheads="1"/>
            </p:cNvSpPr>
            <p:nvPr/>
          </p:nvSpPr>
          <p:spPr bwMode="auto">
            <a:xfrm>
              <a:off x="4098925" y="1060450"/>
              <a:ext cx="555625" cy="644525"/>
            </a:xfrm>
            <a:custGeom>
              <a:avLst/>
              <a:gdLst>
                <a:gd name="T0" fmla="*/ 180 w 1544"/>
                <a:gd name="T1" fmla="*/ 1628 h 1790"/>
                <a:gd name="T2" fmla="*/ 1240 w 1544"/>
                <a:gd name="T3" fmla="*/ 1775 h 1790"/>
                <a:gd name="T4" fmla="*/ 1387 w 1544"/>
                <a:gd name="T5" fmla="*/ 1674 h 1790"/>
                <a:gd name="T6" fmla="*/ 1467 w 1544"/>
                <a:gd name="T7" fmla="*/ 1251 h 1790"/>
                <a:gd name="T8" fmla="*/ 1538 w 1544"/>
                <a:gd name="T9" fmla="*/ 751 h 1790"/>
                <a:gd name="T10" fmla="*/ 1532 w 1544"/>
                <a:gd name="T11" fmla="*/ 729 h 1790"/>
                <a:gd name="T12" fmla="*/ 1458 w 1544"/>
                <a:gd name="T13" fmla="*/ 489 h 1790"/>
                <a:gd name="T14" fmla="*/ 1458 w 1544"/>
                <a:gd name="T15" fmla="*/ 481 h 1790"/>
                <a:gd name="T16" fmla="*/ 1508 w 1544"/>
                <a:gd name="T17" fmla="*/ 287 h 1790"/>
                <a:gd name="T18" fmla="*/ 1505 w 1544"/>
                <a:gd name="T19" fmla="*/ 131 h 1790"/>
                <a:gd name="T20" fmla="*/ 1240 w 1544"/>
                <a:gd name="T21" fmla="*/ 77 h 1790"/>
                <a:gd name="T22" fmla="*/ 939 w 1544"/>
                <a:gd name="T23" fmla="*/ 115 h 1790"/>
                <a:gd name="T24" fmla="*/ 311 w 1544"/>
                <a:gd name="T25" fmla="*/ 22 h 1790"/>
                <a:gd name="T26" fmla="*/ 199 w 1544"/>
                <a:gd name="T27" fmla="*/ 118 h 1790"/>
                <a:gd name="T28" fmla="*/ 24 w 1544"/>
                <a:gd name="T29" fmla="*/ 688 h 1790"/>
                <a:gd name="T30" fmla="*/ 13 w 1544"/>
                <a:gd name="T31" fmla="*/ 806 h 1790"/>
                <a:gd name="T32" fmla="*/ 65 w 1544"/>
                <a:gd name="T33" fmla="*/ 1216 h 1790"/>
                <a:gd name="T34" fmla="*/ 57 w 1544"/>
                <a:gd name="T35" fmla="*/ 1478 h 1790"/>
                <a:gd name="T36" fmla="*/ 180 w 1544"/>
                <a:gd name="T37" fmla="*/ 1628 h 1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4" h="1790">
                  <a:moveTo>
                    <a:pt x="180" y="1628"/>
                  </a:moveTo>
                  <a:cubicBezTo>
                    <a:pt x="532" y="1677"/>
                    <a:pt x="888" y="1721"/>
                    <a:pt x="1240" y="1775"/>
                  </a:cubicBezTo>
                  <a:cubicBezTo>
                    <a:pt x="1333" y="1789"/>
                    <a:pt x="1371" y="1740"/>
                    <a:pt x="1387" y="1674"/>
                  </a:cubicBezTo>
                  <a:cubicBezTo>
                    <a:pt x="1423" y="1535"/>
                    <a:pt x="1434" y="1390"/>
                    <a:pt x="1467" y="1251"/>
                  </a:cubicBezTo>
                  <a:cubicBezTo>
                    <a:pt x="1505" y="1087"/>
                    <a:pt x="1467" y="910"/>
                    <a:pt x="1538" y="751"/>
                  </a:cubicBezTo>
                  <a:cubicBezTo>
                    <a:pt x="1543" y="740"/>
                    <a:pt x="1535" y="738"/>
                    <a:pt x="1532" y="729"/>
                  </a:cubicBezTo>
                  <a:cubicBezTo>
                    <a:pt x="1497" y="653"/>
                    <a:pt x="1374" y="601"/>
                    <a:pt x="1458" y="489"/>
                  </a:cubicBezTo>
                  <a:lnTo>
                    <a:pt x="1458" y="481"/>
                  </a:lnTo>
                  <a:cubicBezTo>
                    <a:pt x="1341" y="383"/>
                    <a:pt x="1447" y="342"/>
                    <a:pt x="1508" y="287"/>
                  </a:cubicBezTo>
                  <a:cubicBezTo>
                    <a:pt x="1521" y="273"/>
                    <a:pt x="1521" y="131"/>
                    <a:pt x="1505" y="131"/>
                  </a:cubicBezTo>
                  <a:cubicBezTo>
                    <a:pt x="1412" y="129"/>
                    <a:pt x="1330" y="88"/>
                    <a:pt x="1240" y="77"/>
                  </a:cubicBezTo>
                  <a:cubicBezTo>
                    <a:pt x="1133" y="63"/>
                    <a:pt x="1046" y="134"/>
                    <a:pt x="939" y="115"/>
                  </a:cubicBezTo>
                  <a:cubicBezTo>
                    <a:pt x="732" y="77"/>
                    <a:pt x="519" y="63"/>
                    <a:pt x="311" y="22"/>
                  </a:cubicBezTo>
                  <a:cubicBezTo>
                    <a:pt x="210" y="0"/>
                    <a:pt x="199" y="52"/>
                    <a:pt x="199" y="118"/>
                  </a:cubicBezTo>
                  <a:cubicBezTo>
                    <a:pt x="205" y="328"/>
                    <a:pt x="136" y="514"/>
                    <a:pt x="24" y="688"/>
                  </a:cubicBezTo>
                  <a:cubicBezTo>
                    <a:pt x="0" y="727"/>
                    <a:pt x="2" y="762"/>
                    <a:pt x="13" y="806"/>
                  </a:cubicBezTo>
                  <a:cubicBezTo>
                    <a:pt x="54" y="940"/>
                    <a:pt x="87" y="1076"/>
                    <a:pt x="65" y="1216"/>
                  </a:cubicBezTo>
                  <a:cubicBezTo>
                    <a:pt x="54" y="1303"/>
                    <a:pt x="93" y="1390"/>
                    <a:pt x="57" y="1478"/>
                  </a:cubicBezTo>
                  <a:cubicBezTo>
                    <a:pt x="43" y="1576"/>
                    <a:pt x="95" y="1614"/>
                    <a:pt x="180" y="162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8" name="Freeform 75"/>
            <p:cNvSpPr>
              <a:spLocks noChangeArrowheads="1"/>
            </p:cNvSpPr>
            <p:nvPr/>
          </p:nvSpPr>
          <p:spPr bwMode="auto">
            <a:xfrm>
              <a:off x="4732338" y="504825"/>
              <a:ext cx="798512" cy="501650"/>
            </a:xfrm>
            <a:custGeom>
              <a:avLst/>
              <a:gdLst>
                <a:gd name="T0" fmla="*/ 710 w 2216"/>
                <a:gd name="T1" fmla="*/ 28 h 1392"/>
                <a:gd name="T2" fmla="*/ 161 w 2216"/>
                <a:gd name="T3" fmla="*/ 28 h 1392"/>
                <a:gd name="T4" fmla="*/ 66 w 2216"/>
                <a:gd name="T5" fmla="*/ 112 h 1392"/>
                <a:gd name="T6" fmla="*/ 30 w 2216"/>
                <a:gd name="T7" fmla="*/ 339 h 1392"/>
                <a:gd name="T8" fmla="*/ 41 w 2216"/>
                <a:gd name="T9" fmla="*/ 399 h 1392"/>
                <a:gd name="T10" fmla="*/ 85 w 2216"/>
                <a:gd name="T11" fmla="*/ 487 h 1392"/>
                <a:gd name="T12" fmla="*/ 60 w 2216"/>
                <a:gd name="T13" fmla="*/ 708 h 1392"/>
                <a:gd name="T14" fmla="*/ 82 w 2216"/>
                <a:gd name="T15" fmla="*/ 896 h 1392"/>
                <a:gd name="T16" fmla="*/ 276 w 2216"/>
                <a:gd name="T17" fmla="*/ 1055 h 1392"/>
                <a:gd name="T18" fmla="*/ 514 w 2216"/>
                <a:gd name="T19" fmla="*/ 1221 h 1392"/>
                <a:gd name="T20" fmla="*/ 680 w 2216"/>
                <a:gd name="T21" fmla="*/ 1254 h 1392"/>
                <a:gd name="T22" fmla="*/ 997 w 2216"/>
                <a:gd name="T23" fmla="*/ 1249 h 1392"/>
                <a:gd name="T24" fmla="*/ 1041 w 2216"/>
                <a:gd name="T25" fmla="*/ 1254 h 1392"/>
                <a:gd name="T26" fmla="*/ 1139 w 2216"/>
                <a:gd name="T27" fmla="*/ 1314 h 1392"/>
                <a:gd name="T28" fmla="*/ 1229 w 2216"/>
                <a:gd name="T29" fmla="*/ 1388 h 1392"/>
                <a:gd name="T30" fmla="*/ 1298 w 2216"/>
                <a:gd name="T31" fmla="*/ 1311 h 1392"/>
                <a:gd name="T32" fmla="*/ 1388 w 2216"/>
                <a:gd name="T33" fmla="*/ 1197 h 1392"/>
                <a:gd name="T34" fmla="*/ 1464 w 2216"/>
                <a:gd name="T35" fmla="*/ 1112 h 1392"/>
                <a:gd name="T36" fmla="*/ 1571 w 2216"/>
                <a:gd name="T37" fmla="*/ 1063 h 1392"/>
                <a:gd name="T38" fmla="*/ 1751 w 2216"/>
                <a:gd name="T39" fmla="*/ 975 h 1392"/>
                <a:gd name="T40" fmla="*/ 1822 w 2216"/>
                <a:gd name="T41" fmla="*/ 877 h 1392"/>
                <a:gd name="T42" fmla="*/ 1901 w 2216"/>
                <a:gd name="T43" fmla="*/ 689 h 1392"/>
                <a:gd name="T44" fmla="*/ 1991 w 2216"/>
                <a:gd name="T45" fmla="*/ 426 h 1392"/>
                <a:gd name="T46" fmla="*/ 2177 w 2216"/>
                <a:gd name="T47" fmla="*/ 115 h 1392"/>
                <a:gd name="T48" fmla="*/ 2120 w 2216"/>
                <a:gd name="T49" fmla="*/ 3 h 1392"/>
                <a:gd name="T50" fmla="*/ 2041 w 2216"/>
                <a:gd name="T51" fmla="*/ 3 h 1392"/>
                <a:gd name="T52" fmla="*/ 710 w 2216"/>
                <a:gd name="T53" fmla="*/ 3 h 1392"/>
                <a:gd name="T54" fmla="*/ 710 w 2216"/>
                <a:gd name="T55" fmla="*/ 28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16" h="1392">
                  <a:moveTo>
                    <a:pt x="710" y="28"/>
                  </a:moveTo>
                  <a:cubicBezTo>
                    <a:pt x="527" y="28"/>
                    <a:pt x="344" y="30"/>
                    <a:pt x="161" y="28"/>
                  </a:cubicBezTo>
                  <a:cubicBezTo>
                    <a:pt x="98" y="28"/>
                    <a:pt x="66" y="55"/>
                    <a:pt x="66" y="112"/>
                  </a:cubicBezTo>
                  <a:cubicBezTo>
                    <a:pt x="63" y="189"/>
                    <a:pt x="41" y="263"/>
                    <a:pt x="30" y="339"/>
                  </a:cubicBezTo>
                  <a:cubicBezTo>
                    <a:pt x="27" y="358"/>
                    <a:pt x="0" y="386"/>
                    <a:pt x="41" y="399"/>
                  </a:cubicBezTo>
                  <a:cubicBezTo>
                    <a:pt x="85" y="416"/>
                    <a:pt x="79" y="454"/>
                    <a:pt x="85" y="487"/>
                  </a:cubicBezTo>
                  <a:cubicBezTo>
                    <a:pt x="93" y="563"/>
                    <a:pt x="90" y="634"/>
                    <a:pt x="60" y="708"/>
                  </a:cubicBezTo>
                  <a:cubicBezTo>
                    <a:pt x="36" y="771"/>
                    <a:pt x="22" y="861"/>
                    <a:pt x="82" y="896"/>
                  </a:cubicBezTo>
                  <a:cubicBezTo>
                    <a:pt x="156" y="940"/>
                    <a:pt x="202" y="1011"/>
                    <a:pt x="276" y="1055"/>
                  </a:cubicBezTo>
                  <a:cubicBezTo>
                    <a:pt x="361" y="1104"/>
                    <a:pt x="459" y="1147"/>
                    <a:pt x="514" y="1221"/>
                  </a:cubicBezTo>
                  <a:cubicBezTo>
                    <a:pt x="574" y="1300"/>
                    <a:pt x="617" y="1276"/>
                    <a:pt x="680" y="1254"/>
                  </a:cubicBezTo>
                  <a:cubicBezTo>
                    <a:pt x="784" y="1216"/>
                    <a:pt x="891" y="1158"/>
                    <a:pt x="997" y="1249"/>
                  </a:cubicBezTo>
                  <a:cubicBezTo>
                    <a:pt x="1005" y="1257"/>
                    <a:pt x="1024" y="1254"/>
                    <a:pt x="1041" y="1254"/>
                  </a:cubicBezTo>
                  <a:cubicBezTo>
                    <a:pt x="1087" y="1254"/>
                    <a:pt x="1126" y="1251"/>
                    <a:pt x="1139" y="1314"/>
                  </a:cubicBezTo>
                  <a:cubicBezTo>
                    <a:pt x="1147" y="1352"/>
                    <a:pt x="1191" y="1385"/>
                    <a:pt x="1229" y="1388"/>
                  </a:cubicBezTo>
                  <a:cubicBezTo>
                    <a:pt x="1270" y="1391"/>
                    <a:pt x="1284" y="1347"/>
                    <a:pt x="1298" y="1311"/>
                  </a:cubicBezTo>
                  <a:cubicBezTo>
                    <a:pt x="1314" y="1268"/>
                    <a:pt x="1336" y="1221"/>
                    <a:pt x="1388" y="1197"/>
                  </a:cubicBezTo>
                  <a:cubicBezTo>
                    <a:pt x="1421" y="1180"/>
                    <a:pt x="1448" y="1150"/>
                    <a:pt x="1464" y="1112"/>
                  </a:cubicBezTo>
                  <a:cubicBezTo>
                    <a:pt x="1483" y="1063"/>
                    <a:pt x="1519" y="1044"/>
                    <a:pt x="1571" y="1063"/>
                  </a:cubicBezTo>
                  <a:cubicBezTo>
                    <a:pt x="1664" y="1101"/>
                    <a:pt x="1716" y="1052"/>
                    <a:pt x="1751" y="975"/>
                  </a:cubicBezTo>
                  <a:cubicBezTo>
                    <a:pt x="1767" y="934"/>
                    <a:pt x="1792" y="904"/>
                    <a:pt x="1822" y="877"/>
                  </a:cubicBezTo>
                  <a:cubicBezTo>
                    <a:pt x="1879" y="825"/>
                    <a:pt x="1899" y="760"/>
                    <a:pt x="1901" y="689"/>
                  </a:cubicBezTo>
                  <a:cubicBezTo>
                    <a:pt x="1904" y="590"/>
                    <a:pt x="1931" y="503"/>
                    <a:pt x="1991" y="426"/>
                  </a:cubicBezTo>
                  <a:cubicBezTo>
                    <a:pt x="2068" y="331"/>
                    <a:pt x="2117" y="222"/>
                    <a:pt x="2177" y="115"/>
                  </a:cubicBezTo>
                  <a:cubicBezTo>
                    <a:pt x="2215" y="50"/>
                    <a:pt x="2196" y="11"/>
                    <a:pt x="2120" y="3"/>
                  </a:cubicBezTo>
                  <a:cubicBezTo>
                    <a:pt x="2092" y="0"/>
                    <a:pt x="2068" y="3"/>
                    <a:pt x="2041" y="3"/>
                  </a:cubicBezTo>
                  <a:lnTo>
                    <a:pt x="710" y="3"/>
                  </a:lnTo>
                  <a:lnTo>
                    <a:pt x="710" y="28"/>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9" name="Freeform 76"/>
            <p:cNvSpPr>
              <a:spLocks noChangeArrowheads="1"/>
            </p:cNvSpPr>
            <p:nvPr/>
          </p:nvSpPr>
          <p:spPr bwMode="auto">
            <a:xfrm>
              <a:off x="5399088" y="2208213"/>
              <a:ext cx="595312" cy="660400"/>
            </a:xfrm>
            <a:custGeom>
              <a:avLst/>
              <a:gdLst>
                <a:gd name="T0" fmla="*/ 1628 w 1654"/>
                <a:gd name="T1" fmla="*/ 437 h 1834"/>
                <a:gd name="T2" fmla="*/ 1494 w 1654"/>
                <a:gd name="T3" fmla="*/ 303 h 1834"/>
                <a:gd name="T4" fmla="*/ 1393 w 1654"/>
                <a:gd name="T5" fmla="*/ 262 h 1834"/>
                <a:gd name="T6" fmla="*/ 1309 w 1654"/>
                <a:gd name="T7" fmla="*/ 235 h 1834"/>
                <a:gd name="T8" fmla="*/ 1210 w 1654"/>
                <a:gd name="T9" fmla="*/ 287 h 1834"/>
                <a:gd name="T10" fmla="*/ 1085 w 1654"/>
                <a:gd name="T11" fmla="*/ 410 h 1834"/>
                <a:gd name="T12" fmla="*/ 934 w 1654"/>
                <a:gd name="T13" fmla="*/ 344 h 1834"/>
                <a:gd name="T14" fmla="*/ 861 w 1654"/>
                <a:gd name="T15" fmla="*/ 317 h 1834"/>
                <a:gd name="T16" fmla="*/ 781 w 1654"/>
                <a:gd name="T17" fmla="*/ 325 h 1834"/>
                <a:gd name="T18" fmla="*/ 576 w 1654"/>
                <a:gd name="T19" fmla="*/ 156 h 1834"/>
                <a:gd name="T20" fmla="*/ 366 w 1654"/>
                <a:gd name="T21" fmla="*/ 19 h 1834"/>
                <a:gd name="T22" fmla="*/ 208 w 1654"/>
                <a:gd name="T23" fmla="*/ 8 h 1834"/>
                <a:gd name="T24" fmla="*/ 128 w 1654"/>
                <a:gd name="T25" fmla="*/ 74 h 1834"/>
                <a:gd name="T26" fmla="*/ 90 w 1654"/>
                <a:gd name="T27" fmla="*/ 451 h 1834"/>
                <a:gd name="T28" fmla="*/ 52 w 1654"/>
                <a:gd name="T29" fmla="*/ 716 h 1834"/>
                <a:gd name="T30" fmla="*/ 33 w 1654"/>
                <a:gd name="T31" fmla="*/ 863 h 1834"/>
                <a:gd name="T32" fmla="*/ 183 w 1654"/>
                <a:gd name="T33" fmla="*/ 1565 h 1834"/>
                <a:gd name="T34" fmla="*/ 238 w 1654"/>
                <a:gd name="T35" fmla="*/ 1581 h 1834"/>
                <a:gd name="T36" fmla="*/ 407 w 1654"/>
                <a:gd name="T37" fmla="*/ 1592 h 1834"/>
                <a:gd name="T38" fmla="*/ 601 w 1654"/>
                <a:gd name="T39" fmla="*/ 1611 h 1834"/>
                <a:gd name="T40" fmla="*/ 765 w 1654"/>
                <a:gd name="T41" fmla="*/ 1691 h 1834"/>
                <a:gd name="T42" fmla="*/ 841 w 1654"/>
                <a:gd name="T43" fmla="*/ 1786 h 1834"/>
                <a:gd name="T44" fmla="*/ 953 w 1654"/>
                <a:gd name="T45" fmla="*/ 1751 h 1834"/>
                <a:gd name="T46" fmla="*/ 1011 w 1654"/>
                <a:gd name="T47" fmla="*/ 1693 h 1834"/>
                <a:gd name="T48" fmla="*/ 1229 w 1654"/>
                <a:gd name="T49" fmla="*/ 1609 h 1834"/>
                <a:gd name="T50" fmla="*/ 1445 w 1654"/>
                <a:gd name="T51" fmla="*/ 1448 h 1834"/>
                <a:gd name="T52" fmla="*/ 1554 w 1654"/>
                <a:gd name="T53" fmla="*/ 1377 h 1834"/>
                <a:gd name="T54" fmla="*/ 1617 w 1654"/>
                <a:gd name="T55" fmla="*/ 1311 h 1834"/>
                <a:gd name="T56" fmla="*/ 1644 w 1654"/>
                <a:gd name="T57" fmla="*/ 647 h 1834"/>
                <a:gd name="T58" fmla="*/ 1628 w 1654"/>
                <a:gd name="T59" fmla="*/ 437 h 1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4" h="1834">
                  <a:moveTo>
                    <a:pt x="1628" y="437"/>
                  </a:moveTo>
                  <a:cubicBezTo>
                    <a:pt x="1623" y="355"/>
                    <a:pt x="1582" y="309"/>
                    <a:pt x="1494" y="303"/>
                  </a:cubicBezTo>
                  <a:cubicBezTo>
                    <a:pt x="1456" y="301"/>
                    <a:pt x="1404" y="301"/>
                    <a:pt x="1393" y="262"/>
                  </a:cubicBezTo>
                  <a:cubicBezTo>
                    <a:pt x="1374" y="202"/>
                    <a:pt x="1339" y="224"/>
                    <a:pt x="1309" y="235"/>
                  </a:cubicBezTo>
                  <a:cubicBezTo>
                    <a:pt x="1273" y="249"/>
                    <a:pt x="1207" y="273"/>
                    <a:pt x="1210" y="287"/>
                  </a:cubicBezTo>
                  <a:cubicBezTo>
                    <a:pt x="1218" y="385"/>
                    <a:pt x="1134" y="380"/>
                    <a:pt x="1085" y="410"/>
                  </a:cubicBezTo>
                  <a:cubicBezTo>
                    <a:pt x="1027" y="445"/>
                    <a:pt x="942" y="410"/>
                    <a:pt x="934" y="344"/>
                  </a:cubicBezTo>
                  <a:cubicBezTo>
                    <a:pt x="926" y="268"/>
                    <a:pt x="893" y="295"/>
                    <a:pt x="861" y="317"/>
                  </a:cubicBezTo>
                  <a:cubicBezTo>
                    <a:pt x="833" y="336"/>
                    <a:pt x="800" y="350"/>
                    <a:pt x="781" y="325"/>
                  </a:cubicBezTo>
                  <a:cubicBezTo>
                    <a:pt x="724" y="257"/>
                    <a:pt x="631" y="230"/>
                    <a:pt x="576" y="156"/>
                  </a:cubicBezTo>
                  <a:cubicBezTo>
                    <a:pt x="525" y="85"/>
                    <a:pt x="462" y="25"/>
                    <a:pt x="366" y="19"/>
                  </a:cubicBezTo>
                  <a:cubicBezTo>
                    <a:pt x="314" y="17"/>
                    <a:pt x="260" y="17"/>
                    <a:pt x="208" y="8"/>
                  </a:cubicBezTo>
                  <a:cubicBezTo>
                    <a:pt x="164" y="0"/>
                    <a:pt x="134" y="17"/>
                    <a:pt x="128" y="74"/>
                  </a:cubicBezTo>
                  <a:cubicBezTo>
                    <a:pt x="118" y="199"/>
                    <a:pt x="68" y="331"/>
                    <a:pt x="90" y="451"/>
                  </a:cubicBezTo>
                  <a:cubicBezTo>
                    <a:pt x="109" y="555"/>
                    <a:pt x="112" y="628"/>
                    <a:pt x="52" y="716"/>
                  </a:cubicBezTo>
                  <a:cubicBezTo>
                    <a:pt x="27" y="751"/>
                    <a:pt x="38" y="814"/>
                    <a:pt x="33" y="863"/>
                  </a:cubicBezTo>
                  <a:cubicBezTo>
                    <a:pt x="0" y="1114"/>
                    <a:pt x="44" y="1352"/>
                    <a:pt x="183" y="1565"/>
                  </a:cubicBezTo>
                  <a:cubicBezTo>
                    <a:pt x="197" y="1587"/>
                    <a:pt x="221" y="1590"/>
                    <a:pt x="238" y="1581"/>
                  </a:cubicBezTo>
                  <a:cubicBezTo>
                    <a:pt x="298" y="1549"/>
                    <a:pt x="350" y="1581"/>
                    <a:pt x="407" y="1592"/>
                  </a:cubicBezTo>
                  <a:cubicBezTo>
                    <a:pt x="470" y="1603"/>
                    <a:pt x="525" y="1650"/>
                    <a:pt x="601" y="1611"/>
                  </a:cubicBezTo>
                  <a:cubicBezTo>
                    <a:pt x="661" y="1581"/>
                    <a:pt x="738" y="1611"/>
                    <a:pt x="765" y="1691"/>
                  </a:cubicBezTo>
                  <a:cubicBezTo>
                    <a:pt x="779" y="1732"/>
                    <a:pt x="811" y="1759"/>
                    <a:pt x="841" y="1786"/>
                  </a:cubicBezTo>
                  <a:cubicBezTo>
                    <a:pt x="893" y="1833"/>
                    <a:pt x="937" y="1816"/>
                    <a:pt x="953" y="1751"/>
                  </a:cubicBezTo>
                  <a:cubicBezTo>
                    <a:pt x="962" y="1718"/>
                    <a:pt x="973" y="1699"/>
                    <a:pt x="1011" y="1693"/>
                  </a:cubicBezTo>
                  <a:cubicBezTo>
                    <a:pt x="1090" y="1685"/>
                    <a:pt x="1158" y="1641"/>
                    <a:pt x="1229" y="1609"/>
                  </a:cubicBezTo>
                  <a:cubicBezTo>
                    <a:pt x="1309" y="1570"/>
                    <a:pt x="1388" y="1516"/>
                    <a:pt x="1445" y="1448"/>
                  </a:cubicBezTo>
                  <a:cubicBezTo>
                    <a:pt x="1478" y="1409"/>
                    <a:pt x="1505" y="1377"/>
                    <a:pt x="1554" y="1377"/>
                  </a:cubicBezTo>
                  <a:cubicBezTo>
                    <a:pt x="1601" y="1377"/>
                    <a:pt x="1612" y="1355"/>
                    <a:pt x="1617" y="1311"/>
                  </a:cubicBezTo>
                  <a:cubicBezTo>
                    <a:pt x="1636" y="1087"/>
                    <a:pt x="1642" y="863"/>
                    <a:pt x="1644" y="647"/>
                  </a:cubicBezTo>
                  <a:cubicBezTo>
                    <a:pt x="1653" y="571"/>
                    <a:pt x="1634" y="505"/>
                    <a:pt x="1628" y="43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0" name="Freeform 77"/>
            <p:cNvSpPr>
              <a:spLocks noChangeArrowheads="1"/>
            </p:cNvSpPr>
            <p:nvPr/>
          </p:nvSpPr>
          <p:spPr bwMode="auto">
            <a:xfrm>
              <a:off x="7108825" y="717550"/>
              <a:ext cx="569913" cy="660400"/>
            </a:xfrm>
            <a:custGeom>
              <a:avLst/>
              <a:gdLst>
                <a:gd name="T0" fmla="*/ 1347 w 1585"/>
                <a:gd name="T1" fmla="*/ 497 h 1836"/>
                <a:gd name="T2" fmla="*/ 1314 w 1585"/>
                <a:gd name="T3" fmla="*/ 372 h 1836"/>
                <a:gd name="T4" fmla="*/ 869 w 1585"/>
                <a:gd name="T5" fmla="*/ 6 h 1836"/>
                <a:gd name="T6" fmla="*/ 836 w 1585"/>
                <a:gd name="T7" fmla="*/ 6 h 1836"/>
                <a:gd name="T8" fmla="*/ 642 w 1585"/>
                <a:gd name="T9" fmla="*/ 33 h 1836"/>
                <a:gd name="T10" fmla="*/ 494 w 1585"/>
                <a:gd name="T11" fmla="*/ 101 h 1836"/>
                <a:gd name="T12" fmla="*/ 473 w 1585"/>
                <a:gd name="T13" fmla="*/ 137 h 1836"/>
                <a:gd name="T14" fmla="*/ 303 w 1585"/>
                <a:gd name="T15" fmla="*/ 191 h 1836"/>
                <a:gd name="T16" fmla="*/ 191 w 1585"/>
                <a:gd name="T17" fmla="*/ 186 h 1836"/>
                <a:gd name="T18" fmla="*/ 44 w 1585"/>
                <a:gd name="T19" fmla="*/ 445 h 1836"/>
                <a:gd name="T20" fmla="*/ 14 w 1585"/>
                <a:gd name="T21" fmla="*/ 1002 h 1836"/>
                <a:gd name="T22" fmla="*/ 85 w 1585"/>
                <a:gd name="T23" fmla="*/ 1054 h 1836"/>
                <a:gd name="T24" fmla="*/ 167 w 1585"/>
                <a:gd name="T25" fmla="*/ 1098 h 1836"/>
                <a:gd name="T26" fmla="*/ 259 w 1585"/>
                <a:gd name="T27" fmla="*/ 1311 h 1836"/>
                <a:gd name="T28" fmla="*/ 421 w 1585"/>
                <a:gd name="T29" fmla="*/ 1431 h 1836"/>
                <a:gd name="T30" fmla="*/ 729 w 1585"/>
                <a:gd name="T31" fmla="*/ 1587 h 1836"/>
                <a:gd name="T32" fmla="*/ 776 w 1585"/>
                <a:gd name="T33" fmla="*/ 1609 h 1836"/>
                <a:gd name="T34" fmla="*/ 1005 w 1585"/>
                <a:gd name="T35" fmla="*/ 1712 h 1836"/>
                <a:gd name="T36" fmla="*/ 1448 w 1585"/>
                <a:gd name="T37" fmla="*/ 1835 h 1836"/>
                <a:gd name="T38" fmla="*/ 1472 w 1585"/>
                <a:gd name="T39" fmla="*/ 1827 h 1836"/>
                <a:gd name="T40" fmla="*/ 1562 w 1585"/>
                <a:gd name="T41" fmla="*/ 1543 h 1836"/>
                <a:gd name="T42" fmla="*/ 1429 w 1585"/>
                <a:gd name="T43" fmla="*/ 885 h 1836"/>
                <a:gd name="T44" fmla="*/ 1347 w 1585"/>
                <a:gd name="T45" fmla="*/ 497 h 18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85" h="1836">
                  <a:moveTo>
                    <a:pt x="1347" y="497"/>
                  </a:moveTo>
                  <a:cubicBezTo>
                    <a:pt x="1327" y="456"/>
                    <a:pt x="1333" y="410"/>
                    <a:pt x="1314" y="372"/>
                  </a:cubicBezTo>
                  <a:cubicBezTo>
                    <a:pt x="1215" y="189"/>
                    <a:pt x="1054" y="82"/>
                    <a:pt x="869" y="6"/>
                  </a:cubicBezTo>
                  <a:cubicBezTo>
                    <a:pt x="858" y="0"/>
                    <a:pt x="839" y="0"/>
                    <a:pt x="836" y="6"/>
                  </a:cubicBezTo>
                  <a:cubicBezTo>
                    <a:pt x="778" y="77"/>
                    <a:pt x="707" y="41"/>
                    <a:pt x="642" y="33"/>
                  </a:cubicBezTo>
                  <a:cubicBezTo>
                    <a:pt x="579" y="27"/>
                    <a:pt x="538" y="66"/>
                    <a:pt x="494" y="101"/>
                  </a:cubicBezTo>
                  <a:cubicBezTo>
                    <a:pt x="483" y="112"/>
                    <a:pt x="475" y="120"/>
                    <a:pt x="473" y="137"/>
                  </a:cubicBezTo>
                  <a:cubicBezTo>
                    <a:pt x="445" y="238"/>
                    <a:pt x="388" y="257"/>
                    <a:pt x="303" y="191"/>
                  </a:cubicBezTo>
                  <a:cubicBezTo>
                    <a:pt x="262" y="158"/>
                    <a:pt x="216" y="139"/>
                    <a:pt x="191" y="186"/>
                  </a:cubicBezTo>
                  <a:cubicBezTo>
                    <a:pt x="142" y="273"/>
                    <a:pt x="68" y="341"/>
                    <a:pt x="44" y="445"/>
                  </a:cubicBezTo>
                  <a:cubicBezTo>
                    <a:pt x="0" y="631"/>
                    <a:pt x="11" y="814"/>
                    <a:pt x="14" y="1002"/>
                  </a:cubicBezTo>
                  <a:cubicBezTo>
                    <a:pt x="14" y="1054"/>
                    <a:pt x="46" y="1054"/>
                    <a:pt x="85" y="1054"/>
                  </a:cubicBezTo>
                  <a:cubicBezTo>
                    <a:pt x="120" y="1052"/>
                    <a:pt x="161" y="1052"/>
                    <a:pt x="167" y="1098"/>
                  </a:cubicBezTo>
                  <a:cubicBezTo>
                    <a:pt x="178" y="1177"/>
                    <a:pt x="197" y="1245"/>
                    <a:pt x="259" y="1311"/>
                  </a:cubicBezTo>
                  <a:cubicBezTo>
                    <a:pt x="309" y="1363"/>
                    <a:pt x="352" y="1404"/>
                    <a:pt x="421" y="1431"/>
                  </a:cubicBezTo>
                  <a:cubicBezTo>
                    <a:pt x="527" y="1475"/>
                    <a:pt x="677" y="1431"/>
                    <a:pt x="729" y="1587"/>
                  </a:cubicBezTo>
                  <a:cubicBezTo>
                    <a:pt x="732" y="1598"/>
                    <a:pt x="762" y="1600"/>
                    <a:pt x="776" y="1609"/>
                  </a:cubicBezTo>
                  <a:cubicBezTo>
                    <a:pt x="841" y="1661"/>
                    <a:pt x="934" y="1633"/>
                    <a:pt x="1005" y="1712"/>
                  </a:cubicBezTo>
                  <a:cubicBezTo>
                    <a:pt x="1114" y="1835"/>
                    <a:pt x="1292" y="1814"/>
                    <a:pt x="1448" y="1835"/>
                  </a:cubicBezTo>
                  <a:cubicBezTo>
                    <a:pt x="1456" y="1835"/>
                    <a:pt x="1464" y="1830"/>
                    <a:pt x="1472" y="1827"/>
                  </a:cubicBezTo>
                  <a:cubicBezTo>
                    <a:pt x="1530" y="1786"/>
                    <a:pt x="1584" y="1611"/>
                    <a:pt x="1562" y="1543"/>
                  </a:cubicBezTo>
                  <a:cubicBezTo>
                    <a:pt x="1497" y="1322"/>
                    <a:pt x="1396" y="1117"/>
                    <a:pt x="1429" y="885"/>
                  </a:cubicBezTo>
                  <a:cubicBezTo>
                    <a:pt x="1480" y="737"/>
                    <a:pt x="1399" y="620"/>
                    <a:pt x="1347" y="49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1" name="Freeform 78"/>
            <p:cNvSpPr>
              <a:spLocks noChangeArrowheads="1"/>
            </p:cNvSpPr>
            <p:nvPr/>
          </p:nvSpPr>
          <p:spPr bwMode="auto">
            <a:xfrm>
              <a:off x="6378575" y="1944688"/>
              <a:ext cx="608013" cy="573087"/>
            </a:xfrm>
            <a:custGeom>
              <a:avLst/>
              <a:gdLst>
                <a:gd name="T0" fmla="*/ 716 w 1690"/>
                <a:gd name="T1" fmla="*/ 1587 h 1591"/>
                <a:gd name="T2" fmla="*/ 1620 w 1690"/>
                <a:gd name="T3" fmla="*/ 1500 h 1591"/>
                <a:gd name="T4" fmla="*/ 1669 w 1690"/>
                <a:gd name="T5" fmla="*/ 1423 h 1591"/>
                <a:gd name="T6" fmla="*/ 1546 w 1690"/>
                <a:gd name="T7" fmla="*/ 983 h 1591"/>
                <a:gd name="T8" fmla="*/ 1536 w 1690"/>
                <a:gd name="T9" fmla="*/ 590 h 1591"/>
                <a:gd name="T10" fmla="*/ 1497 w 1690"/>
                <a:gd name="T11" fmla="*/ 451 h 1591"/>
                <a:gd name="T12" fmla="*/ 1478 w 1690"/>
                <a:gd name="T13" fmla="*/ 380 h 1591"/>
                <a:gd name="T14" fmla="*/ 1426 w 1690"/>
                <a:gd name="T15" fmla="*/ 213 h 1591"/>
                <a:gd name="T16" fmla="*/ 1243 w 1690"/>
                <a:gd name="T17" fmla="*/ 129 h 1591"/>
                <a:gd name="T18" fmla="*/ 743 w 1690"/>
                <a:gd name="T19" fmla="*/ 17 h 1591"/>
                <a:gd name="T20" fmla="*/ 522 w 1690"/>
                <a:gd name="T21" fmla="*/ 38 h 1591"/>
                <a:gd name="T22" fmla="*/ 468 w 1690"/>
                <a:gd name="T23" fmla="*/ 74 h 1591"/>
                <a:gd name="T24" fmla="*/ 407 w 1690"/>
                <a:gd name="T25" fmla="*/ 109 h 1591"/>
                <a:gd name="T26" fmla="*/ 274 w 1690"/>
                <a:gd name="T27" fmla="*/ 273 h 1591"/>
                <a:gd name="T28" fmla="*/ 235 w 1690"/>
                <a:gd name="T29" fmla="*/ 347 h 1591"/>
                <a:gd name="T30" fmla="*/ 99 w 1690"/>
                <a:gd name="T31" fmla="*/ 962 h 1591"/>
                <a:gd name="T32" fmla="*/ 230 w 1690"/>
                <a:gd name="T33" fmla="*/ 1281 h 1591"/>
                <a:gd name="T34" fmla="*/ 339 w 1690"/>
                <a:gd name="T35" fmla="*/ 1396 h 1591"/>
                <a:gd name="T36" fmla="*/ 478 w 1690"/>
                <a:gd name="T37" fmla="*/ 1497 h 1591"/>
                <a:gd name="T38" fmla="*/ 683 w 1690"/>
                <a:gd name="T39" fmla="*/ 1590 h 1591"/>
                <a:gd name="T40" fmla="*/ 716 w 1690"/>
                <a:gd name="T41" fmla="*/ 1587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90" h="1591">
                  <a:moveTo>
                    <a:pt x="716" y="1587"/>
                  </a:moveTo>
                  <a:cubicBezTo>
                    <a:pt x="1014" y="1513"/>
                    <a:pt x="1317" y="1494"/>
                    <a:pt x="1620" y="1500"/>
                  </a:cubicBezTo>
                  <a:cubicBezTo>
                    <a:pt x="1680" y="1500"/>
                    <a:pt x="1689" y="1480"/>
                    <a:pt x="1669" y="1423"/>
                  </a:cubicBezTo>
                  <a:cubicBezTo>
                    <a:pt x="1620" y="1278"/>
                    <a:pt x="1549" y="1142"/>
                    <a:pt x="1546" y="983"/>
                  </a:cubicBezTo>
                  <a:cubicBezTo>
                    <a:pt x="1544" y="852"/>
                    <a:pt x="1497" y="724"/>
                    <a:pt x="1536" y="590"/>
                  </a:cubicBezTo>
                  <a:cubicBezTo>
                    <a:pt x="1549" y="544"/>
                    <a:pt x="1557" y="486"/>
                    <a:pt x="1497" y="451"/>
                  </a:cubicBezTo>
                  <a:cubicBezTo>
                    <a:pt x="1475" y="437"/>
                    <a:pt x="1462" y="413"/>
                    <a:pt x="1478" y="380"/>
                  </a:cubicBezTo>
                  <a:cubicBezTo>
                    <a:pt x="1519" y="306"/>
                    <a:pt x="1489" y="262"/>
                    <a:pt x="1426" y="213"/>
                  </a:cubicBezTo>
                  <a:cubicBezTo>
                    <a:pt x="1369" y="170"/>
                    <a:pt x="1295" y="172"/>
                    <a:pt x="1243" y="129"/>
                  </a:cubicBezTo>
                  <a:cubicBezTo>
                    <a:pt x="1096" y="0"/>
                    <a:pt x="910" y="55"/>
                    <a:pt x="743" y="17"/>
                  </a:cubicBezTo>
                  <a:cubicBezTo>
                    <a:pt x="670" y="0"/>
                    <a:pt x="601" y="82"/>
                    <a:pt x="522" y="38"/>
                  </a:cubicBezTo>
                  <a:cubicBezTo>
                    <a:pt x="514" y="33"/>
                    <a:pt x="481" y="58"/>
                    <a:pt x="468" y="74"/>
                  </a:cubicBezTo>
                  <a:cubicBezTo>
                    <a:pt x="451" y="90"/>
                    <a:pt x="432" y="104"/>
                    <a:pt x="407" y="109"/>
                  </a:cubicBezTo>
                  <a:cubicBezTo>
                    <a:pt x="317" y="126"/>
                    <a:pt x="287" y="194"/>
                    <a:pt x="274" y="273"/>
                  </a:cubicBezTo>
                  <a:cubicBezTo>
                    <a:pt x="268" y="306"/>
                    <a:pt x="263" y="328"/>
                    <a:pt x="235" y="347"/>
                  </a:cubicBezTo>
                  <a:cubicBezTo>
                    <a:pt x="30" y="489"/>
                    <a:pt x="0" y="751"/>
                    <a:pt x="99" y="962"/>
                  </a:cubicBezTo>
                  <a:cubicBezTo>
                    <a:pt x="148" y="1065"/>
                    <a:pt x="224" y="1155"/>
                    <a:pt x="230" y="1281"/>
                  </a:cubicBezTo>
                  <a:cubicBezTo>
                    <a:pt x="233" y="1327"/>
                    <a:pt x="271" y="1377"/>
                    <a:pt x="339" y="1396"/>
                  </a:cubicBezTo>
                  <a:cubicBezTo>
                    <a:pt x="391" y="1409"/>
                    <a:pt x="448" y="1450"/>
                    <a:pt x="478" y="1497"/>
                  </a:cubicBezTo>
                  <a:cubicBezTo>
                    <a:pt x="536" y="1576"/>
                    <a:pt x="618" y="1562"/>
                    <a:pt x="683" y="1590"/>
                  </a:cubicBezTo>
                  <a:cubicBezTo>
                    <a:pt x="700" y="1590"/>
                    <a:pt x="708" y="1590"/>
                    <a:pt x="716" y="158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2" name="Freeform 79"/>
            <p:cNvSpPr>
              <a:spLocks noChangeArrowheads="1"/>
            </p:cNvSpPr>
            <p:nvPr/>
          </p:nvSpPr>
          <p:spPr bwMode="auto">
            <a:xfrm>
              <a:off x="6000750" y="2212975"/>
              <a:ext cx="527050" cy="700088"/>
            </a:xfrm>
            <a:custGeom>
              <a:avLst/>
              <a:gdLst>
                <a:gd name="T0" fmla="*/ 1127 w 1464"/>
                <a:gd name="T1" fmla="*/ 407 h 1943"/>
                <a:gd name="T2" fmla="*/ 1083 w 1464"/>
                <a:gd name="T3" fmla="*/ 352 h 1943"/>
                <a:gd name="T4" fmla="*/ 1037 w 1464"/>
                <a:gd name="T5" fmla="*/ 259 h 1943"/>
                <a:gd name="T6" fmla="*/ 925 w 1464"/>
                <a:gd name="T7" fmla="*/ 273 h 1943"/>
                <a:gd name="T8" fmla="*/ 385 w 1464"/>
                <a:gd name="T9" fmla="*/ 186 h 1943"/>
                <a:gd name="T10" fmla="*/ 194 w 1464"/>
                <a:gd name="T11" fmla="*/ 38 h 1943"/>
                <a:gd name="T12" fmla="*/ 139 w 1464"/>
                <a:gd name="T13" fmla="*/ 19 h 1943"/>
                <a:gd name="T14" fmla="*/ 65 w 1464"/>
                <a:gd name="T15" fmla="*/ 96 h 1943"/>
                <a:gd name="T16" fmla="*/ 63 w 1464"/>
                <a:gd name="T17" fmla="*/ 1087 h 1943"/>
                <a:gd name="T18" fmla="*/ 87 w 1464"/>
                <a:gd name="T19" fmla="*/ 1169 h 1943"/>
                <a:gd name="T20" fmla="*/ 84 w 1464"/>
                <a:gd name="T21" fmla="*/ 1243 h 1943"/>
                <a:gd name="T22" fmla="*/ 13 w 1464"/>
                <a:gd name="T23" fmla="*/ 1614 h 1943"/>
                <a:gd name="T24" fmla="*/ 84 w 1464"/>
                <a:gd name="T25" fmla="*/ 1680 h 1943"/>
                <a:gd name="T26" fmla="*/ 287 w 1464"/>
                <a:gd name="T27" fmla="*/ 1639 h 1943"/>
                <a:gd name="T28" fmla="*/ 445 w 1464"/>
                <a:gd name="T29" fmla="*/ 1617 h 1943"/>
                <a:gd name="T30" fmla="*/ 859 w 1464"/>
                <a:gd name="T31" fmla="*/ 1699 h 1943"/>
                <a:gd name="T32" fmla="*/ 952 w 1464"/>
                <a:gd name="T33" fmla="*/ 1762 h 1943"/>
                <a:gd name="T34" fmla="*/ 1034 w 1464"/>
                <a:gd name="T35" fmla="*/ 1835 h 1943"/>
                <a:gd name="T36" fmla="*/ 1291 w 1464"/>
                <a:gd name="T37" fmla="*/ 1923 h 1943"/>
                <a:gd name="T38" fmla="*/ 1332 w 1464"/>
                <a:gd name="T39" fmla="*/ 1906 h 1943"/>
                <a:gd name="T40" fmla="*/ 1438 w 1464"/>
                <a:gd name="T41" fmla="*/ 1704 h 1943"/>
                <a:gd name="T42" fmla="*/ 1455 w 1464"/>
                <a:gd name="T43" fmla="*/ 1630 h 1943"/>
                <a:gd name="T44" fmla="*/ 1422 w 1464"/>
                <a:gd name="T45" fmla="*/ 1431 h 1943"/>
                <a:gd name="T46" fmla="*/ 1430 w 1464"/>
                <a:gd name="T47" fmla="*/ 989 h 1943"/>
                <a:gd name="T48" fmla="*/ 1411 w 1464"/>
                <a:gd name="T49" fmla="*/ 828 h 1943"/>
                <a:gd name="T50" fmla="*/ 1277 w 1464"/>
                <a:gd name="T51" fmla="*/ 721 h 1943"/>
                <a:gd name="T52" fmla="*/ 1146 w 1464"/>
                <a:gd name="T53" fmla="*/ 475 h 1943"/>
                <a:gd name="T54" fmla="*/ 1127 w 1464"/>
                <a:gd name="T55" fmla="*/ 407 h 1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4" h="1943">
                  <a:moveTo>
                    <a:pt x="1127" y="407"/>
                  </a:moveTo>
                  <a:cubicBezTo>
                    <a:pt x="1111" y="391"/>
                    <a:pt x="1094" y="371"/>
                    <a:pt x="1083" y="352"/>
                  </a:cubicBezTo>
                  <a:cubicBezTo>
                    <a:pt x="1067" y="322"/>
                    <a:pt x="1094" y="270"/>
                    <a:pt x="1037" y="259"/>
                  </a:cubicBezTo>
                  <a:cubicBezTo>
                    <a:pt x="999" y="251"/>
                    <a:pt x="958" y="257"/>
                    <a:pt x="925" y="273"/>
                  </a:cubicBezTo>
                  <a:cubicBezTo>
                    <a:pt x="726" y="361"/>
                    <a:pt x="562" y="229"/>
                    <a:pt x="385" y="186"/>
                  </a:cubicBezTo>
                  <a:cubicBezTo>
                    <a:pt x="319" y="169"/>
                    <a:pt x="257" y="90"/>
                    <a:pt x="194" y="38"/>
                  </a:cubicBezTo>
                  <a:cubicBezTo>
                    <a:pt x="175" y="22"/>
                    <a:pt x="155" y="0"/>
                    <a:pt x="139" y="19"/>
                  </a:cubicBezTo>
                  <a:cubicBezTo>
                    <a:pt x="115" y="46"/>
                    <a:pt x="65" y="38"/>
                    <a:pt x="65" y="96"/>
                  </a:cubicBezTo>
                  <a:cubicBezTo>
                    <a:pt x="65" y="426"/>
                    <a:pt x="63" y="757"/>
                    <a:pt x="63" y="1087"/>
                  </a:cubicBezTo>
                  <a:cubicBezTo>
                    <a:pt x="63" y="1117"/>
                    <a:pt x="63" y="1144"/>
                    <a:pt x="87" y="1169"/>
                  </a:cubicBezTo>
                  <a:cubicBezTo>
                    <a:pt x="109" y="1191"/>
                    <a:pt x="104" y="1218"/>
                    <a:pt x="84" y="1243"/>
                  </a:cubicBezTo>
                  <a:cubicBezTo>
                    <a:pt x="0" y="1355"/>
                    <a:pt x="30" y="1488"/>
                    <a:pt x="13" y="1614"/>
                  </a:cubicBezTo>
                  <a:cubicBezTo>
                    <a:pt x="11" y="1641"/>
                    <a:pt x="46" y="1680"/>
                    <a:pt x="84" y="1680"/>
                  </a:cubicBezTo>
                  <a:cubicBezTo>
                    <a:pt x="153" y="1682"/>
                    <a:pt x="224" y="1702"/>
                    <a:pt x="287" y="1639"/>
                  </a:cubicBezTo>
                  <a:cubicBezTo>
                    <a:pt x="325" y="1600"/>
                    <a:pt x="388" y="1603"/>
                    <a:pt x="445" y="1617"/>
                  </a:cubicBezTo>
                  <a:cubicBezTo>
                    <a:pt x="584" y="1647"/>
                    <a:pt x="721" y="1671"/>
                    <a:pt x="859" y="1699"/>
                  </a:cubicBezTo>
                  <a:cubicBezTo>
                    <a:pt x="900" y="1707"/>
                    <a:pt x="936" y="1710"/>
                    <a:pt x="952" y="1762"/>
                  </a:cubicBezTo>
                  <a:cubicBezTo>
                    <a:pt x="963" y="1794"/>
                    <a:pt x="999" y="1841"/>
                    <a:pt x="1034" y="1835"/>
                  </a:cubicBezTo>
                  <a:cubicBezTo>
                    <a:pt x="1138" y="1819"/>
                    <a:pt x="1214" y="1868"/>
                    <a:pt x="1291" y="1923"/>
                  </a:cubicBezTo>
                  <a:cubicBezTo>
                    <a:pt x="1321" y="1942"/>
                    <a:pt x="1332" y="1923"/>
                    <a:pt x="1332" y="1906"/>
                  </a:cubicBezTo>
                  <a:cubicBezTo>
                    <a:pt x="1332" y="1819"/>
                    <a:pt x="1378" y="1759"/>
                    <a:pt x="1438" y="1704"/>
                  </a:cubicBezTo>
                  <a:cubicBezTo>
                    <a:pt x="1455" y="1691"/>
                    <a:pt x="1463" y="1639"/>
                    <a:pt x="1455" y="1630"/>
                  </a:cubicBezTo>
                  <a:cubicBezTo>
                    <a:pt x="1389" y="1570"/>
                    <a:pt x="1430" y="1497"/>
                    <a:pt x="1422" y="1431"/>
                  </a:cubicBezTo>
                  <a:cubicBezTo>
                    <a:pt x="1406" y="1284"/>
                    <a:pt x="1403" y="1136"/>
                    <a:pt x="1430" y="989"/>
                  </a:cubicBezTo>
                  <a:cubicBezTo>
                    <a:pt x="1441" y="937"/>
                    <a:pt x="1452" y="855"/>
                    <a:pt x="1411" y="828"/>
                  </a:cubicBezTo>
                  <a:cubicBezTo>
                    <a:pt x="1362" y="795"/>
                    <a:pt x="1321" y="754"/>
                    <a:pt x="1277" y="721"/>
                  </a:cubicBezTo>
                  <a:cubicBezTo>
                    <a:pt x="1201" y="653"/>
                    <a:pt x="1111" y="590"/>
                    <a:pt x="1146" y="475"/>
                  </a:cubicBezTo>
                  <a:cubicBezTo>
                    <a:pt x="1152" y="440"/>
                    <a:pt x="1143" y="423"/>
                    <a:pt x="1127" y="40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3" name="Freeform 80"/>
            <p:cNvSpPr>
              <a:spLocks noChangeArrowheads="1"/>
            </p:cNvSpPr>
            <p:nvPr/>
          </p:nvSpPr>
          <p:spPr bwMode="auto">
            <a:xfrm>
              <a:off x="3373438" y="1930400"/>
              <a:ext cx="554037" cy="715963"/>
            </a:xfrm>
            <a:custGeom>
              <a:avLst/>
              <a:gdLst>
                <a:gd name="T0" fmla="*/ 1207 w 1539"/>
                <a:gd name="T1" fmla="*/ 477 h 1989"/>
                <a:gd name="T2" fmla="*/ 1257 w 1539"/>
                <a:gd name="T3" fmla="*/ 155 h 1989"/>
                <a:gd name="T4" fmla="*/ 1164 w 1539"/>
                <a:gd name="T5" fmla="*/ 49 h 1989"/>
                <a:gd name="T6" fmla="*/ 1022 w 1539"/>
                <a:gd name="T7" fmla="*/ 49 h 1989"/>
                <a:gd name="T8" fmla="*/ 847 w 1539"/>
                <a:gd name="T9" fmla="*/ 161 h 1989"/>
                <a:gd name="T10" fmla="*/ 721 w 1539"/>
                <a:gd name="T11" fmla="*/ 193 h 1989"/>
                <a:gd name="T12" fmla="*/ 492 w 1539"/>
                <a:gd name="T13" fmla="*/ 49 h 1989"/>
                <a:gd name="T14" fmla="*/ 342 w 1539"/>
                <a:gd name="T15" fmla="*/ 101 h 1989"/>
                <a:gd name="T16" fmla="*/ 115 w 1539"/>
                <a:gd name="T17" fmla="*/ 510 h 1989"/>
                <a:gd name="T18" fmla="*/ 90 w 1539"/>
                <a:gd name="T19" fmla="*/ 669 h 1989"/>
                <a:gd name="T20" fmla="*/ 90 w 1539"/>
                <a:gd name="T21" fmla="*/ 966 h 1989"/>
                <a:gd name="T22" fmla="*/ 98 w 1539"/>
                <a:gd name="T23" fmla="*/ 1177 h 1989"/>
                <a:gd name="T24" fmla="*/ 265 w 1539"/>
                <a:gd name="T25" fmla="*/ 1488 h 1989"/>
                <a:gd name="T26" fmla="*/ 112 w 1539"/>
                <a:gd name="T27" fmla="*/ 1829 h 1989"/>
                <a:gd name="T28" fmla="*/ 22 w 1539"/>
                <a:gd name="T29" fmla="*/ 1898 h 1989"/>
                <a:gd name="T30" fmla="*/ 27 w 1539"/>
                <a:gd name="T31" fmla="*/ 1960 h 1989"/>
                <a:gd name="T32" fmla="*/ 71 w 1539"/>
                <a:gd name="T33" fmla="*/ 1944 h 1989"/>
                <a:gd name="T34" fmla="*/ 205 w 1539"/>
                <a:gd name="T35" fmla="*/ 1835 h 1989"/>
                <a:gd name="T36" fmla="*/ 503 w 1539"/>
                <a:gd name="T37" fmla="*/ 1797 h 1989"/>
                <a:gd name="T38" fmla="*/ 574 w 1539"/>
                <a:gd name="T39" fmla="*/ 1786 h 1989"/>
                <a:gd name="T40" fmla="*/ 699 w 1539"/>
                <a:gd name="T41" fmla="*/ 1758 h 1989"/>
                <a:gd name="T42" fmla="*/ 899 w 1539"/>
                <a:gd name="T43" fmla="*/ 1726 h 1989"/>
                <a:gd name="T44" fmla="*/ 964 w 1539"/>
                <a:gd name="T45" fmla="*/ 1704 h 1989"/>
                <a:gd name="T46" fmla="*/ 1317 w 1539"/>
                <a:gd name="T47" fmla="*/ 1619 h 1989"/>
                <a:gd name="T48" fmla="*/ 1363 w 1539"/>
                <a:gd name="T49" fmla="*/ 1545 h 1989"/>
                <a:gd name="T50" fmla="*/ 1363 w 1539"/>
                <a:gd name="T51" fmla="*/ 1447 h 1989"/>
                <a:gd name="T52" fmla="*/ 1440 w 1539"/>
                <a:gd name="T53" fmla="*/ 1354 h 1989"/>
                <a:gd name="T54" fmla="*/ 1511 w 1539"/>
                <a:gd name="T55" fmla="*/ 1237 h 1989"/>
                <a:gd name="T56" fmla="*/ 1309 w 1539"/>
                <a:gd name="T57" fmla="*/ 1018 h 1989"/>
                <a:gd name="T58" fmla="*/ 1164 w 1539"/>
                <a:gd name="T59" fmla="*/ 718 h 1989"/>
                <a:gd name="T60" fmla="*/ 1164 w 1539"/>
                <a:gd name="T61" fmla="*/ 710 h 1989"/>
                <a:gd name="T62" fmla="*/ 1284 w 1539"/>
                <a:gd name="T63" fmla="*/ 630 h 1989"/>
                <a:gd name="T64" fmla="*/ 1207 w 1539"/>
                <a:gd name="T65" fmla="*/ 477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39" h="1989">
                  <a:moveTo>
                    <a:pt x="1207" y="477"/>
                  </a:moveTo>
                  <a:cubicBezTo>
                    <a:pt x="1221" y="368"/>
                    <a:pt x="1238" y="262"/>
                    <a:pt x="1257" y="155"/>
                  </a:cubicBezTo>
                  <a:cubicBezTo>
                    <a:pt x="1270" y="79"/>
                    <a:pt x="1257" y="33"/>
                    <a:pt x="1164" y="49"/>
                  </a:cubicBezTo>
                  <a:cubicBezTo>
                    <a:pt x="1117" y="57"/>
                    <a:pt x="1068" y="51"/>
                    <a:pt x="1022" y="49"/>
                  </a:cubicBezTo>
                  <a:cubicBezTo>
                    <a:pt x="937" y="46"/>
                    <a:pt x="891" y="109"/>
                    <a:pt x="847" y="161"/>
                  </a:cubicBezTo>
                  <a:cubicBezTo>
                    <a:pt x="806" y="210"/>
                    <a:pt x="768" y="223"/>
                    <a:pt x="721" y="193"/>
                  </a:cubicBezTo>
                  <a:cubicBezTo>
                    <a:pt x="645" y="144"/>
                    <a:pt x="563" y="109"/>
                    <a:pt x="492" y="49"/>
                  </a:cubicBezTo>
                  <a:cubicBezTo>
                    <a:pt x="437" y="0"/>
                    <a:pt x="353" y="31"/>
                    <a:pt x="342" y="101"/>
                  </a:cubicBezTo>
                  <a:cubicBezTo>
                    <a:pt x="317" y="267"/>
                    <a:pt x="262" y="412"/>
                    <a:pt x="115" y="510"/>
                  </a:cubicBezTo>
                  <a:cubicBezTo>
                    <a:pt x="58" y="548"/>
                    <a:pt x="55" y="622"/>
                    <a:pt x="90" y="669"/>
                  </a:cubicBezTo>
                  <a:cubicBezTo>
                    <a:pt x="167" y="772"/>
                    <a:pt x="137" y="871"/>
                    <a:pt x="90" y="966"/>
                  </a:cubicBezTo>
                  <a:cubicBezTo>
                    <a:pt x="55" y="1040"/>
                    <a:pt x="63" y="1106"/>
                    <a:pt x="98" y="1177"/>
                  </a:cubicBezTo>
                  <a:cubicBezTo>
                    <a:pt x="153" y="1280"/>
                    <a:pt x="208" y="1384"/>
                    <a:pt x="265" y="1488"/>
                  </a:cubicBezTo>
                  <a:cubicBezTo>
                    <a:pt x="347" y="1633"/>
                    <a:pt x="271" y="1786"/>
                    <a:pt x="112" y="1829"/>
                  </a:cubicBezTo>
                  <a:cubicBezTo>
                    <a:pt x="71" y="1840"/>
                    <a:pt x="49" y="1871"/>
                    <a:pt x="22" y="1898"/>
                  </a:cubicBezTo>
                  <a:cubicBezTo>
                    <a:pt x="0" y="1920"/>
                    <a:pt x="11" y="1944"/>
                    <a:pt x="27" y="1960"/>
                  </a:cubicBezTo>
                  <a:cubicBezTo>
                    <a:pt x="52" y="1988"/>
                    <a:pt x="60" y="1952"/>
                    <a:pt x="71" y="1944"/>
                  </a:cubicBezTo>
                  <a:cubicBezTo>
                    <a:pt x="120" y="1911"/>
                    <a:pt x="145" y="1838"/>
                    <a:pt x="205" y="1835"/>
                  </a:cubicBezTo>
                  <a:cubicBezTo>
                    <a:pt x="306" y="1829"/>
                    <a:pt x="402" y="1786"/>
                    <a:pt x="503" y="1797"/>
                  </a:cubicBezTo>
                  <a:cubicBezTo>
                    <a:pt x="530" y="1799"/>
                    <a:pt x="549" y="1794"/>
                    <a:pt x="574" y="1786"/>
                  </a:cubicBezTo>
                  <a:cubicBezTo>
                    <a:pt x="615" y="1775"/>
                    <a:pt x="667" y="1734"/>
                    <a:pt x="699" y="1758"/>
                  </a:cubicBezTo>
                  <a:cubicBezTo>
                    <a:pt x="784" y="1824"/>
                    <a:pt x="836" y="1758"/>
                    <a:pt x="899" y="1726"/>
                  </a:cubicBezTo>
                  <a:cubicBezTo>
                    <a:pt x="921" y="1715"/>
                    <a:pt x="943" y="1709"/>
                    <a:pt x="964" y="1704"/>
                  </a:cubicBezTo>
                  <a:cubicBezTo>
                    <a:pt x="1085" y="1685"/>
                    <a:pt x="1210" y="1715"/>
                    <a:pt x="1317" y="1619"/>
                  </a:cubicBezTo>
                  <a:cubicBezTo>
                    <a:pt x="1344" y="1594"/>
                    <a:pt x="1363" y="1581"/>
                    <a:pt x="1363" y="1545"/>
                  </a:cubicBezTo>
                  <a:cubicBezTo>
                    <a:pt x="1363" y="1513"/>
                    <a:pt x="1366" y="1480"/>
                    <a:pt x="1363" y="1447"/>
                  </a:cubicBezTo>
                  <a:cubicBezTo>
                    <a:pt x="1363" y="1392"/>
                    <a:pt x="1399" y="1354"/>
                    <a:pt x="1440" y="1354"/>
                  </a:cubicBezTo>
                  <a:cubicBezTo>
                    <a:pt x="1538" y="1354"/>
                    <a:pt x="1524" y="1294"/>
                    <a:pt x="1511" y="1237"/>
                  </a:cubicBezTo>
                  <a:cubicBezTo>
                    <a:pt x="1489" y="1125"/>
                    <a:pt x="1401" y="1065"/>
                    <a:pt x="1309" y="1018"/>
                  </a:cubicBezTo>
                  <a:cubicBezTo>
                    <a:pt x="1180" y="953"/>
                    <a:pt x="1112" y="865"/>
                    <a:pt x="1164" y="718"/>
                  </a:cubicBezTo>
                  <a:lnTo>
                    <a:pt x="1164" y="710"/>
                  </a:lnTo>
                  <a:cubicBezTo>
                    <a:pt x="1175" y="663"/>
                    <a:pt x="1194" y="628"/>
                    <a:pt x="1284" y="630"/>
                  </a:cubicBezTo>
                  <a:cubicBezTo>
                    <a:pt x="1180" y="592"/>
                    <a:pt x="1202" y="532"/>
                    <a:pt x="1207" y="47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4" name="Freeform 81"/>
            <p:cNvSpPr>
              <a:spLocks noChangeArrowheads="1"/>
            </p:cNvSpPr>
            <p:nvPr/>
          </p:nvSpPr>
          <p:spPr bwMode="auto">
            <a:xfrm>
              <a:off x="6661150" y="1160463"/>
              <a:ext cx="954088" cy="509587"/>
            </a:xfrm>
            <a:custGeom>
              <a:avLst/>
              <a:gdLst>
                <a:gd name="T0" fmla="*/ 2183 w 2651"/>
                <a:gd name="T1" fmla="*/ 918 h 1416"/>
                <a:gd name="T2" fmla="*/ 2322 w 2651"/>
                <a:gd name="T3" fmla="*/ 806 h 1416"/>
                <a:gd name="T4" fmla="*/ 2543 w 2651"/>
                <a:gd name="T5" fmla="*/ 825 h 1416"/>
                <a:gd name="T6" fmla="*/ 2639 w 2651"/>
                <a:gd name="T7" fmla="*/ 718 h 1416"/>
                <a:gd name="T8" fmla="*/ 2568 w 2651"/>
                <a:gd name="T9" fmla="*/ 691 h 1416"/>
                <a:gd name="T10" fmla="*/ 2194 w 2651"/>
                <a:gd name="T11" fmla="*/ 574 h 1416"/>
                <a:gd name="T12" fmla="*/ 1915 w 2651"/>
                <a:gd name="T13" fmla="*/ 440 h 1416"/>
                <a:gd name="T14" fmla="*/ 1858 w 2651"/>
                <a:gd name="T15" fmla="*/ 391 h 1416"/>
                <a:gd name="T16" fmla="*/ 1787 w 2651"/>
                <a:gd name="T17" fmla="*/ 336 h 1416"/>
                <a:gd name="T18" fmla="*/ 1331 w 2651"/>
                <a:gd name="T19" fmla="*/ 66 h 1416"/>
                <a:gd name="T20" fmla="*/ 1284 w 2651"/>
                <a:gd name="T21" fmla="*/ 0 h 1416"/>
                <a:gd name="T22" fmla="*/ 1208 w 2651"/>
                <a:gd name="T23" fmla="*/ 82 h 1416"/>
                <a:gd name="T24" fmla="*/ 965 w 2651"/>
                <a:gd name="T25" fmla="*/ 331 h 1416"/>
                <a:gd name="T26" fmla="*/ 896 w 2651"/>
                <a:gd name="T27" fmla="*/ 333 h 1416"/>
                <a:gd name="T28" fmla="*/ 795 w 2651"/>
                <a:gd name="T29" fmla="*/ 341 h 1416"/>
                <a:gd name="T30" fmla="*/ 645 w 2651"/>
                <a:gd name="T31" fmla="*/ 371 h 1416"/>
                <a:gd name="T32" fmla="*/ 492 w 2651"/>
                <a:gd name="T33" fmla="*/ 336 h 1416"/>
                <a:gd name="T34" fmla="*/ 129 w 2651"/>
                <a:gd name="T35" fmla="*/ 270 h 1416"/>
                <a:gd name="T36" fmla="*/ 60 w 2651"/>
                <a:gd name="T37" fmla="*/ 412 h 1416"/>
                <a:gd name="T38" fmla="*/ 20 w 2651"/>
                <a:gd name="T39" fmla="*/ 609 h 1416"/>
                <a:gd name="T40" fmla="*/ 80 w 2651"/>
                <a:gd name="T41" fmla="*/ 830 h 1416"/>
                <a:gd name="T42" fmla="*/ 164 w 2651"/>
                <a:gd name="T43" fmla="*/ 975 h 1416"/>
                <a:gd name="T44" fmla="*/ 528 w 2651"/>
                <a:gd name="T45" fmla="*/ 1125 h 1416"/>
                <a:gd name="T46" fmla="*/ 558 w 2651"/>
                <a:gd name="T47" fmla="*/ 1199 h 1416"/>
                <a:gd name="T48" fmla="*/ 623 w 2651"/>
                <a:gd name="T49" fmla="*/ 1218 h 1416"/>
                <a:gd name="T50" fmla="*/ 659 w 2651"/>
                <a:gd name="T51" fmla="*/ 1191 h 1416"/>
                <a:gd name="T52" fmla="*/ 790 w 2651"/>
                <a:gd name="T53" fmla="*/ 1114 h 1416"/>
                <a:gd name="T54" fmla="*/ 918 w 2651"/>
                <a:gd name="T55" fmla="*/ 1005 h 1416"/>
                <a:gd name="T56" fmla="*/ 1200 w 2651"/>
                <a:gd name="T57" fmla="*/ 940 h 1416"/>
                <a:gd name="T58" fmla="*/ 1899 w 2651"/>
                <a:gd name="T59" fmla="*/ 1169 h 1416"/>
                <a:gd name="T60" fmla="*/ 1932 w 2651"/>
                <a:gd name="T61" fmla="*/ 1177 h 1416"/>
                <a:gd name="T62" fmla="*/ 2024 w 2651"/>
                <a:gd name="T63" fmla="*/ 1286 h 1416"/>
                <a:gd name="T64" fmla="*/ 2123 w 2651"/>
                <a:gd name="T65" fmla="*/ 1415 h 1416"/>
                <a:gd name="T66" fmla="*/ 2183 w 2651"/>
                <a:gd name="T67" fmla="*/ 918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51" h="1416">
                  <a:moveTo>
                    <a:pt x="2183" y="918"/>
                  </a:moveTo>
                  <a:cubicBezTo>
                    <a:pt x="2177" y="833"/>
                    <a:pt x="2238" y="798"/>
                    <a:pt x="2322" y="806"/>
                  </a:cubicBezTo>
                  <a:cubicBezTo>
                    <a:pt x="2396" y="814"/>
                    <a:pt x="2470" y="822"/>
                    <a:pt x="2543" y="825"/>
                  </a:cubicBezTo>
                  <a:cubicBezTo>
                    <a:pt x="2617" y="828"/>
                    <a:pt x="2628" y="762"/>
                    <a:pt x="2639" y="718"/>
                  </a:cubicBezTo>
                  <a:cubicBezTo>
                    <a:pt x="2650" y="672"/>
                    <a:pt x="2593" y="691"/>
                    <a:pt x="2568" y="691"/>
                  </a:cubicBezTo>
                  <a:cubicBezTo>
                    <a:pt x="2434" y="683"/>
                    <a:pt x="2309" y="639"/>
                    <a:pt x="2194" y="574"/>
                  </a:cubicBezTo>
                  <a:cubicBezTo>
                    <a:pt x="2104" y="522"/>
                    <a:pt x="2014" y="473"/>
                    <a:pt x="1915" y="440"/>
                  </a:cubicBezTo>
                  <a:cubicBezTo>
                    <a:pt x="1891" y="432"/>
                    <a:pt x="1855" y="421"/>
                    <a:pt x="1858" y="391"/>
                  </a:cubicBezTo>
                  <a:cubicBezTo>
                    <a:pt x="1866" y="325"/>
                    <a:pt x="1822" y="341"/>
                    <a:pt x="1787" y="336"/>
                  </a:cubicBezTo>
                  <a:cubicBezTo>
                    <a:pt x="1598" y="306"/>
                    <a:pt x="1434" y="238"/>
                    <a:pt x="1331" y="66"/>
                  </a:cubicBezTo>
                  <a:cubicBezTo>
                    <a:pt x="1317" y="41"/>
                    <a:pt x="1298" y="22"/>
                    <a:pt x="1284" y="0"/>
                  </a:cubicBezTo>
                  <a:cubicBezTo>
                    <a:pt x="1268" y="33"/>
                    <a:pt x="1219" y="36"/>
                    <a:pt x="1208" y="82"/>
                  </a:cubicBezTo>
                  <a:cubicBezTo>
                    <a:pt x="1178" y="216"/>
                    <a:pt x="1060" y="262"/>
                    <a:pt x="965" y="331"/>
                  </a:cubicBezTo>
                  <a:cubicBezTo>
                    <a:pt x="943" y="344"/>
                    <a:pt x="913" y="347"/>
                    <a:pt x="896" y="333"/>
                  </a:cubicBezTo>
                  <a:cubicBezTo>
                    <a:pt x="858" y="298"/>
                    <a:pt x="823" y="320"/>
                    <a:pt x="795" y="341"/>
                  </a:cubicBezTo>
                  <a:cubicBezTo>
                    <a:pt x="749" y="382"/>
                    <a:pt x="697" y="380"/>
                    <a:pt x="645" y="371"/>
                  </a:cubicBezTo>
                  <a:cubicBezTo>
                    <a:pt x="593" y="363"/>
                    <a:pt x="541" y="355"/>
                    <a:pt x="492" y="336"/>
                  </a:cubicBezTo>
                  <a:cubicBezTo>
                    <a:pt x="377" y="292"/>
                    <a:pt x="249" y="317"/>
                    <a:pt x="129" y="270"/>
                  </a:cubicBezTo>
                  <a:cubicBezTo>
                    <a:pt x="123" y="328"/>
                    <a:pt x="52" y="393"/>
                    <a:pt x="60" y="412"/>
                  </a:cubicBezTo>
                  <a:cubicBezTo>
                    <a:pt x="93" y="494"/>
                    <a:pt x="142" y="563"/>
                    <a:pt x="20" y="609"/>
                  </a:cubicBezTo>
                  <a:cubicBezTo>
                    <a:pt x="0" y="617"/>
                    <a:pt x="52" y="819"/>
                    <a:pt x="80" y="830"/>
                  </a:cubicBezTo>
                  <a:cubicBezTo>
                    <a:pt x="153" y="852"/>
                    <a:pt x="159" y="912"/>
                    <a:pt x="164" y="975"/>
                  </a:cubicBezTo>
                  <a:cubicBezTo>
                    <a:pt x="336" y="912"/>
                    <a:pt x="459" y="961"/>
                    <a:pt x="528" y="1125"/>
                  </a:cubicBezTo>
                  <a:cubicBezTo>
                    <a:pt x="538" y="1150"/>
                    <a:pt x="549" y="1174"/>
                    <a:pt x="558" y="1199"/>
                  </a:cubicBezTo>
                  <a:cubicBezTo>
                    <a:pt x="571" y="1235"/>
                    <a:pt x="593" y="1243"/>
                    <a:pt x="623" y="1218"/>
                  </a:cubicBezTo>
                  <a:cubicBezTo>
                    <a:pt x="634" y="1210"/>
                    <a:pt x="648" y="1202"/>
                    <a:pt x="659" y="1191"/>
                  </a:cubicBezTo>
                  <a:cubicBezTo>
                    <a:pt x="697" y="1155"/>
                    <a:pt x="732" y="1131"/>
                    <a:pt x="790" y="1114"/>
                  </a:cubicBezTo>
                  <a:cubicBezTo>
                    <a:pt x="828" y="1106"/>
                    <a:pt x="869" y="1038"/>
                    <a:pt x="918" y="1005"/>
                  </a:cubicBezTo>
                  <a:cubicBezTo>
                    <a:pt x="1006" y="945"/>
                    <a:pt x="1112" y="910"/>
                    <a:pt x="1200" y="940"/>
                  </a:cubicBezTo>
                  <a:cubicBezTo>
                    <a:pt x="1432" y="1019"/>
                    <a:pt x="1686" y="1032"/>
                    <a:pt x="1899" y="1169"/>
                  </a:cubicBezTo>
                  <a:cubicBezTo>
                    <a:pt x="1907" y="1174"/>
                    <a:pt x="1921" y="1177"/>
                    <a:pt x="1932" y="1177"/>
                  </a:cubicBezTo>
                  <a:cubicBezTo>
                    <a:pt x="2016" y="1169"/>
                    <a:pt x="2035" y="1215"/>
                    <a:pt x="2024" y="1286"/>
                  </a:cubicBezTo>
                  <a:cubicBezTo>
                    <a:pt x="2005" y="1363"/>
                    <a:pt x="2035" y="1409"/>
                    <a:pt x="2123" y="1415"/>
                  </a:cubicBezTo>
                  <a:cubicBezTo>
                    <a:pt x="2145" y="1248"/>
                    <a:pt x="2191" y="1087"/>
                    <a:pt x="2183" y="91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5" name="Freeform 82"/>
            <p:cNvSpPr>
              <a:spLocks noChangeArrowheads="1"/>
            </p:cNvSpPr>
            <p:nvPr/>
          </p:nvSpPr>
          <p:spPr bwMode="auto">
            <a:xfrm>
              <a:off x="6870700" y="1520825"/>
              <a:ext cx="617538" cy="503238"/>
            </a:xfrm>
            <a:custGeom>
              <a:avLst/>
              <a:gdLst>
                <a:gd name="T0" fmla="*/ 98 w 1714"/>
                <a:gd name="T1" fmla="*/ 1207 h 1399"/>
                <a:gd name="T2" fmla="*/ 76 w 1714"/>
                <a:gd name="T3" fmla="*/ 1258 h 1399"/>
                <a:gd name="T4" fmla="*/ 156 w 1714"/>
                <a:gd name="T5" fmla="*/ 1316 h 1399"/>
                <a:gd name="T6" fmla="*/ 544 w 1714"/>
                <a:gd name="T7" fmla="*/ 1258 h 1399"/>
                <a:gd name="T8" fmla="*/ 593 w 1714"/>
                <a:gd name="T9" fmla="*/ 1264 h 1399"/>
                <a:gd name="T10" fmla="*/ 642 w 1714"/>
                <a:gd name="T11" fmla="*/ 1261 h 1399"/>
                <a:gd name="T12" fmla="*/ 983 w 1714"/>
                <a:gd name="T13" fmla="*/ 1272 h 1399"/>
                <a:gd name="T14" fmla="*/ 1336 w 1714"/>
                <a:gd name="T15" fmla="*/ 1294 h 1399"/>
                <a:gd name="T16" fmla="*/ 1519 w 1714"/>
                <a:gd name="T17" fmla="*/ 1231 h 1399"/>
                <a:gd name="T18" fmla="*/ 1639 w 1714"/>
                <a:gd name="T19" fmla="*/ 1245 h 1399"/>
                <a:gd name="T20" fmla="*/ 1661 w 1714"/>
                <a:gd name="T21" fmla="*/ 1164 h 1399"/>
                <a:gd name="T22" fmla="*/ 1663 w 1714"/>
                <a:gd name="T23" fmla="*/ 880 h 1399"/>
                <a:gd name="T24" fmla="*/ 1541 w 1714"/>
                <a:gd name="T25" fmla="*/ 596 h 1399"/>
                <a:gd name="T26" fmla="*/ 1412 w 1714"/>
                <a:gd name="T27" fmla="*/ 478 h 1399"/>
                <a:gd name="T28" fmla="*/ 1327 w 1714"/>
                <a:gd name="T29" fmla="*/ 355 h 1399"/>
                <a:gd name="T30" fmla="*/ 1308 w 1714"/>
                <a:gd name="T31" fmla="*/ 276 h 1399"/>
                <a:gd name="T32" fmla="*/ 1112 w 1714"/>
                <a:gd name="T33" fmla="*/ 175 h 1399"/>
                <a:gd name="T34" fmla="*/ 628 w 1714"/>
                <a:gd name="T35" fmla="*/ 39 h 1399"/>
                <a:gd name="T36" fmla="*/ 328 w 1714"/>
                <a:gd name="T37" fmla="*/ 197 h 1399"/>
                <a:gd name="T38" fmla="*/ 249 w 1714"/>
                <a:gd name="T39" fmla="*/ 243 h 1399"/>
                <a:gd name="T40" fmla="*/ 150 w 1714"/>
                <a:gd name="T41" fmla="*/ 249 h 1399"/>
                <a:gd name="T42" fmla="*/ 128 w 1714"/>
                <a:gd name="T43" fmla="*/ 342 h 1399"/>
                <a:gd name="T44" fmla="*/ 98 w 1714"/>
                <a:gd name="T45" fmla="*/ 410 h 1399"/>
                <a:gd name="T46" fmla="*/ 8 w 1714"/>
                <a:gd name="T47" fmla="*/ 593 h 1399"/>
                <a:gd name="T48" fmla="*/ 79 w 1714"/>
                <a:gd name="T49" fmla="*/ 883 h 1399"/>
                <a:gd name="T50" fmla="*/ 65 w 1714"/>
                <a:gd name="T51" fmla="*/ 1052 h 1399"/>
                <a:gd name="T52" fmla="*/ 98 w 1714"/>
                <a:gd name="T53" fmla="*/ 1207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14" h="1399">
                  <a:moveTo>
                    <a:pt x="98" y="1207"/>
                  </a:moveTo>
                  <a:cubicBezTo>
                    <a:pt x="85" y="1223"/>
                    <a:pt x="46" y="1237"/>
                    <a:pt x="76" y="1258"/>
                  </a:cubicBezTo>
                  <a:cubicBezTo>
                    <a:pt x="104" y="1278"/>
                    <a:pt x="112" y="1335"/>
                    <a:pt x="156" y="1316"/>
                  </a:cubicBezTo>
                  <a:cubicBezTo>
                    <a:pt x="279" y="1261"/>
                    <a:pt x="432" y="1398"/>
                    <a:pt x="544" y="1258"/>
                  </a:cubicBezTo>
                  <a:cubicBezTo>
                    <a:pt x="549" y="1250"/>
                    <a:pt x="576" y="1258"/>
                    <a:pt x="593" y="1264"/>
                  </a:cubicBezTo>
                  <a:cubicBezTo>
                    <a:pt x="612" y="1269"/>
                    <a:pt x="628" y="1272"/>
                    <a:pt x="642" y="1261"/>
                  </a:cubicBezTo>
                  <a:cubicBezTo>
                    <a:pt x="759" y="1179"/>
                    <a:pt x="874" y="1223"/>
                    <a:pt x="983" y="1272"/>
                  </a:cubicBezTo>
                  <a:cubicBezTo>
                    <a:pt x="1098" y="1324"/>
                    <a:pt x="1210" y="1362"/>
                    <a:pt x="1336" y="1294"/>
                  </a:cubicBezTo>
                  <a:cubicBezTo>
                    <a:pt x="1393" y="1264"/>
                    <a:pt x="1461" y="1258"/>
                    <a:pt x="1519" y="1231"/>
                  </a:cubicBezTo>
                  <a:cubicBezTo>
                    <a:pt x="1562" y="1212"/>
                    <a:pt x="1601" y="1215"/>
                    <a:pt x="1639" y="1245"/>
                  </a:cubicBezTo>
                  <a:cubicBezTo>
                    <a:pt x="1647" y="1212"/>
                    <a:pt x="1653" y="1187"/>
                    <a:pt x="1661" y="1164"/>
                  </a:cubicBezTo>
                  <a:cubicBezTo>
                    <a:pt x="1696" y="1068"/>
                    <a:pt x="1713" y="945"/>
                    <a:pt x="1663" y="880"/>
                  </a:cubicBezTo>
                  <a:cubicBezTo>
                    <a:pt x="1598" y="790"/>
                    <a:pt x="1573" y="691"/>
                    <a:pt x="1541" y="596"/>
                  </a:cubicBezTo>
                  <a:cubicBezTo>
                    <a:pt x="1516" y="522"/>
                    <a:pt x="1475" y="492"/>
                    <a:pt x="1412" y="478"/>
                  </a:cubicBezTo>
                  <a:cubicBezTo>
                    <a:pt x="1344" y="462"/>
                    <a:pt x="1322" y="424"/>
                    <a:pt x="1327" y="355"/>
                  </a:cubicBezTo>
                  <a:cubicBezTo>
                    <a:pt x="1330" y="331"/>
                    <a:pt x="1347" y="293"/>
                    <a:pt x="1308" y="276"/>
                  </a:cubicBezTo>
                  <a:cubicBezTo>
                    <a:pt x="1243" y="246"/>
                    <a:pt x="1185" y="197"/>
                    <a:pt x="1112" y="175"/>
                  </a:cubicBezTo>
                  <a:cubicBezTo>
                    <a:pt x="951" y="131"/>
                    <a:pt x="789" y="82"/>
                    <a:pt x="628" y="39"/>
                  </a:cubicBezTo>
                  <a:cubicBezTo>
                    <a:pt x="483" y="0"/>
                    <a:pt x="380" y="58"/>
                    <a:pt x="328" y="197"/>
                  </a:cubicBezTo>
                  <a:cubicBezTo>
                    <a:pt x="314" y="233"/>
                    <a:pt x="292" y="265"/>
                    <a:pt x="249" y="243"/>
                  </a:cubicBezTo>
                  <a:cubicBezTo>
                    <a:pt x="213" y="224"/>
                    <a:pt x="188" y="205"/>
                    <a:pt x="150" y="249"/>
                  </a:cubicBezTo>
                  <a:cubicBezTo>
                    <a:pt x="123" y="282"/>
                    <a:pt x="93" y="295"/>
                    <a:pt x="128" y="342"/>
                  </a:cubicBezTo>
                  <a:cubicBezTo>
                    <a:pt x="145" y="364"/>
                    <a:pt x="112" y="385"/>
                    <a:pt x="98" y="410"/>
                  </a:cubicBezTo>
                  <a:cubicBezTo>
                    <a:pt x="63" y="467"/>
                    <a:pt x="0" y="517"/>
                    <a:pt x="8" y="593"/>
                  </a:cubicBezTo>
                  <a:cubicBezTo>
                    <a:pt x="19" y="691"/>
                    <a:pt x="27" y="798"/>
                    <a:pt x="79" y="883"/>
                  </a:cubicBezTo>
                  <a:cubicBezTo>
                    <a:pt x="126" y="956"/>
                    <a:pt x="117" y="1003"/>
                    <a:pt x="65" y="1052"/>
                  </a:cubicBezTo>
                  <a:cubicBezTo>
                    <a:pt x="153" y="1112"/>
                    <a:pt x="156" y="1136"/>
                    <a:pt x="98" y="120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6" name="Freeform 83"/>
            <p:cNvSpPr>
              <a:spLocks noChangeArrowheads="1"/>
            </p:cNvSpPr>
            <p:nvPr/>
          </p:nvSpPr>
          <p:spPr bwMode="auto">
            <a:xfrm>
              <a:off x="4970463" y="2197100"/>
              <a:ext cx="495300" cy="787400"/>
            </a:xfrm>
            <a:custGeom>
              <a:avLst/>
              <a:gdLst>
                <a:gd name="T0" fmla="*/ 292 w 1378"/>
                <a:gd name="T1" fmla="*/ 1903 h 2188"/>
                <a:gd name="T2" fmla="*/ 347 w 1378"/>
                <a:gd name="T3" fmla="*/ 1873 h 2188"/>
                <a:gd name="T4" fmla="*/ 459 w 1378"/>
                <a:gd name="T5" fmla="*/ 1870 h 2188"/>
                <a:gd name="T6" fmla="*/ 525 w 1378"/>
                <a:gd name="T7" fmla="*/ 2048 h 2188"/>
                <a:gd name="T8" fmla="*/ 615 w 1378"/>
                <a:gd name="T9" fmla="*/ 2152 h 2188"/>
                <a:gd name="T10" fmla="*/ 885 w 1378"/>
                <a:gd name="T11" fmla="*/ 2075 h 2188"/>
                <a:gd name="T12" fmla="*/ 1068 w 1378"/>
                <a:gd name="T13" fmla="*/ 1914 h 2188"/>
                <a:gd name="T14" fmla="*/ 1300 w 1378"/>
                <a:gd name="T15" fmla="*/ 1835 h 2188"/>
                <a:gd name="T16" fmla="*/ 1347 w 1378"/>
                <a:gd name="T17" fmla="*/ 1726 h 2188"/>
                <a:gd name="T18" fmla="*/ 1194 w 1378"/>
                <a:gd name="T19" fmla="*/ 1474 h 2188"/>
                <a:gd name="T20" fmla="*/ 1109 w 1378"/>
                <a:gd name="T21" fmla="*/ 1103 h 2188"/>
                <a:gd name="T22" fmla="*/ 1142 w 1378"/>
                <a:gd name="T23" fmla="*/ 759 h 2188"/>
                <a:gd name="T24" fmla="*/ 1175 w 1378"/>
                <a:gd name="T25" fmla="*/ 442 h 2188"/>
                <a:gd name="T26" fmla="*/ 1216 w 1378"/>
                <a:gd name="T27" fmla="*/ 155 h 2188"/>
                <a:gd name="T28" fmla="*/ 1175 w 1378"/>
                <a:gd name="T29" fmla="*/ 90 h 2188"/>
                <a:gd name="T30" fmla="*/ 1087 w 1378"/>
                <a:gd name="T31" fmla="*/ 49 h 2188"/>
                <a:gd name="T32" fmla="*/ 940 w 1378"/>
                <a:gd name="T33" fmla="*/ 27 h 2188"/>
                <a:gd name="T34" fmla="*/ 724 w 1378"/>
                <a:gd name="T35" fmla="*/ 52 h 2188"/>
                <a:gd name="T36" fmla="*/ 598 w 1378"/>
                <a:gd name="T37" fmla="*/ 139 h 2188"/>
                <a:gd name="T38" fmla="*/ 541 w 1378"/>
                <a:gd name="T39" fmla="*/ 565 h 2188"/>
                <a:gd name="T40" fmla="*/ 396 w 1378"/>
                <a:gd name="T41" fmla="*/ 964 h 2188"/>
                <a:gd name="T42" fmla="*/ 150 w 1378"/>
                <a:gd name="T43" fmla="*/ 1245 h 2188"/>
                <a:gd name="T44" fmla="*/ 96 w 1378"/>
                <a:gd name="T45" fmla="*/ 1267 h 2188"/>
                <a:gd name="T46" fmla="*/ 8 w 1378"/>
                <a:gd name="T47" fmla="*/ 1311 h 2188"/>
                <a:gd name="T48" fmla="*/ 77 w 1378"/>
                <a:gd name="T49" fmla="*/ 1387 h 2188"/>
                <a:gd name="T50" fmla="*/ 139 w 1378"/>
                <a:gd name="T51" fmla="*/ 1507 h 2188"/>
                <a:gd name="T52" fmla="*/ 156 w 1378"/>
                <a:gd name="T53" fmla="*/ 1652 h 2188"/>
                <a:gd name="T54" fmla="*/ 232 w 1378"/>
                <a:gd name="T55" fmla="*/ 1813 h 2188"/>
                <a:gd name="T56" fmla="*/ 292 w 1378"/>
                <a:gd name="T57" fmla="*/ 1903 h 2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78" h="2188">
                  <a:moveTo>
                    <a:pt x="292" y="1903"/>
                  </a:moveTo>
                  <a:cubicBezTo>
                    <a:pt x="322" y="1941"/>
                    <a:pt x="331" y="1887"/>
                    <a:pt x="347" y="1873"/>
                  </a:cubicBezTo>
                  <a:cubicBezTo>
                    <a:pt x="385" y="1843"/>
                    <a:pt x="432" y="1816"/>
                    <a:pt x="459" y="1870"/>
                  </a:cubicBezTo>
                  <a:cubicBezTo>
                    <a:pt x="486" y="1925"/>
                    <a:pt x="536" y="1980"/>
                    <a:pt x="525" y="2048"/>
                  </a:cubicBezTo>
                  <a:cubicBezTo>
                    <a:pt x="511" y="2127"/>
                    <a:pt x="557" y="2138"/>
                    <a:pt x="615" y="2152"/>
                  </a:cubicBezTo>
                  <a:cubicBezTo>
                    <a:pt x="719" y="2174"/>
                    <a:pt x="814" y="2187"/>
                    <a:pt x="885" y="2075"/>
                  </a:cubicBezTo>
                  <a:cubicBezTo>
                    <a:pt x="929" y="2007"/>
                    <a:pt x="1005" y="1961"/>
                    <a:pt x="1068" y="1914"/>
                  </a:cubicBezTo>
                  <a:cubicBezTo>
                    <a:pt x="1131" y="1868"/>
                    <a:pt x="1221" y="1859"/>
                    <a:pt x="1300" y="1835"/>
                  </a:cubicBezTo>
                  <a:cubicBezTo>
                    <a:pt x="1339" y="1824"/>
                    <a:pt x="1377" y="1742"/>
                    <a:pt x="1347" y="1726"/>
                  </a:cubicBezTo>
                  <a:cubicBezTo>
                    <a:pt x="1251" y="1666"/>
                    <a:pt x="1240" y="1562"/>
                    <a:pt x="1194" y="1474"/>
                  </a:cubicBezTo>
                  <a:cubicBezTo>
                    <a:pt x="1134" y="1360"/>
                    <a:pt x="1101" y="1237"/>
                    <a:pt x="1109" y="1103"/>
                  </a:cubicBezTo>
                  <a:cubicBezTo>
                    <a:pt x="1115" y="988"/>
                    <a:pt x="1131" y="874"/>
                    <a:pt x="1142" y="759"/>
                  </a:cubicBezTo>
                  <a:cubicBezTo>
                    <a:pt x="1153" y="655"/>
                    <a:pt x="1115" y="551"/>
                    <a:pt x="1175" y="442"/>
                  </a:cubicBezTo>
                  <a:cubicBezTo>
                    <a:pt x="1218" y="363"/>
                    <a:pt x="1202" y="251"/>
                    <a:pt x="1216" y="155"/>
                  </a:cubicBezTo>
                  <a:cubicBezTo>
                    <a:pt x="1221" y="120"/>
                    <a:pt x="1213" y="101"/>
                    <a:pt x="1175" y="90"/>
                  </a:cubicBezTo>
                  <a:cubicBezTo>
                    <a:pt x="1145" y="82"/>
                    <a:pt x="1109" y="71"/>
                    <a:pt x="1087" y="49"/>
                  </a:cubicBezTo>
                  <a:cubicBezTo>
                    <a:pt x="1041" y="0"/>
                    <a:pt x="978" y="8"/>
                    <a:pt x="940" y="27"/>
                  </a:cubicBezTo>
                  <a:cubicBezTo>
                    <a:pt x="866" y="65"/>
                    <a:pt x="798" y="62"/>
                    <a:pt x="724" y="52"/>
                  </a:cubicBezTo>
                  <a:cubicBezTo>
                    <a:pt x="658" y="43"/>
                    <a:pt x="607" y="87"/>
                    <a:pt x="598" y="139"/>
                  </a:cubicBezTo>
                  <a:cubicBezTo>
                    <a:pt x="574" y="281"/>
                    <a:pt x="568" y="423"/>
                    <a:pt x="541" y="565"/>
                  </a:cubicBezTo>
                  <a:cubicBezTo>
                    <a:pt x="511" y="707"/>
                    <a:pt x="481" y="841"/>
                    <a:pt x="396" y="964"/>
                  </a:cubicBezTo>
                  <a:cubicBezTo>
                    <a:pt x="325" y="1067"/>
                    <a:pt x="200" y="1122"/>
                    <a:pt x="150" y="1245"/>
                  </a:cubicBezTo>
                  <a:cubicBezTo>
                    <a:pt x="142" y="1267"/>
                    <a:pt x="118" y="1264"/>
                    <a:pt x="96" y="1267"/>
                  </a:cubicBezTo>
                  <a:cubicBezTo>
                    <a:pt x="63" y="1272"/>
                    <a:pt x="17" y="1245"/>
                    <a:pt x="8" y="1311"/>
                  </a:cubicBezTo>
                  <a:cubicBezTo>
                    <a:pt x="0" y="1368"/>
                    <a:pt x="44" y="1373"/>
                    <a:pt x="77" y="1387"/>
                  </a:cubicBezTo>
                  <a:cubicBezTo>
                    <a:pt x="134" y="1409"/>
                    <a:pt x="167" y="1436"/>
                    <a:pt x="139" y="1507"/>
                  </a:cubicBezTo>
                  <a:cubicBezTo>
                    <a:pt x="123" y="1554"/>
                    <a:pt x="131" y="1603"/>
                    <a:pt x="156" y="1652"/>
                  </a:cubicBezTo>
                  <a:cubicBezTo>
                    <a:pt x="183" y="1704"/>
                    <a:pt x="224" y="1756"/>
                    <a:pt x="232" y="1813"/>
                  </a:cubicBezTo>
                  <a:cubicBezTo>
                    <a:pt x="197" y="1884"/>
                    <a:pt x="271" y="1879"/>
                    <a:pt x="292" y="1903"/>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7" name="Freeform 84"/>
            <p:cNvSpPr>
              <a:spLocks noChangeArrowheads="1"/>
            </p:cNvSpPr>
            <p:nvPr/>
          </p:nvSpPr>
          <p:spPr bwMode="auto">
            <a:xfrm>
              <a:off x="6507163" y="2522538"/>
              <a:ext cx="582612" cy="538162"/>
            </a:xfrm>
            <a:custGeom>
              <a:avLst/>
              <a:gdLst>
                <a:gd name="T0" fmla="*/ 407 w 1618"/>
                <a:gd name="T1" fmla="*/ 1387 h 1494"/>
                <a:gd name="T2" fmla="*/ 514 w 1618"/>
                <a:gd name="T3" fmla="*/ 1450 h 1494"/>
                <a:gd name="T4" fmla="*/ 768 w 1618"/>
                <a:gd name="T5" fmla="*/ 1406 h 1494"/>
                <a:gd name="T6" fmla="*/ 762 w 1618"/>
                <a:gd name="T7" fmla="*/ 1253 h 1494"/>
                <a:gd name="T8" fmla="*/ 743 w 1618"/>
                <a:gd name="T9" fmla="*/ 1185 h 1494"/>
                <a:gd name="T10" fmla="*/ 817 w 1618"/>
                <a:gd name="T11" fmla="*/ 1095 h 1494"/>
                <a:gd name="T12" fmla="*/ 921 w 1618"/>
                <a:gd name="T13" fmla="*/ 1062 h 1494"/>
                <a:gd name="T14" fmla="*/ 1008 w 1618"/>
                <a:gd name="T15" fmla="*/ 1026 h 1494"/>
                <a:gd name="T16" fmla="*/ 1325 w 1618"/>
                <a:gd name="T17" fmla="*/ 975 h 1494"/>
                <a:gd name="T18" fmla="*/ 1380 w 1618"/>
                <a:gd name="T19" fmla="*/ 950 h 1494"/>
                <a:gd name="T20" fmla="*/ 1549 w 1618"/>
                <a:gd name="T21" fmla="*/ 789 h 1494"/>
                <a:gd name="T22" fmla="*/ 1563 w 1618"/>
                <a:gd name="T23" fmla="*/ 592 h 1494"/>
                <a:gd name="T24" fmla="*/ 1437 w 1618"/>
                <a:gd name="T25" fmla="*/ 363 h 1494"/>
                <a:gd name="T26" fmla="*/ 1273 w 1618"/>
                <a:gd name="T27" fmla="*/ 62 h 1494"/>
                <a:gd name="T28" fmla="*/ 1169 w 1618"/>
                <a:gd name="T29" fmla="*/ 0 h 1494"/>
                <a:gd name="T30" fmla="*/ 440 w 1618"/>
                <a:gd name="T31" fmla="*/ 71 h 1494"/>
                <a:gd name="T32" fmla="*/ 402 w 1618"/>
                <a:gd name="T33" fmla="*/ 87 h 1494"/>
                <a:gd name="T34" fmla="*/ 271 w 1618"/>
                <a:gd name="T35" fmla="*/ 90 h 1494"/>
                <a:gd name="T36" fmla="*/ 153 w 1618"/>
                <a:gd name="T37" fmla="*/ 87 h 1494"/>
                <a:gd name="T38" fmla="*/ 107 w 1618"/>
                <a:gd name="T39" fmla="*/ 352 h 1494"/>
                <a:gd name="T40" fmla="*/ 178 w 1618"/>
                <a:gd name="T41" fmla="*/ 680 h 1494"/>
                <a:gd name="T42" fmla="*/ 170 w 1618"/>
                <a:gd name="T43" fmla="*/ 745 h 1494"/>
                <a:gd name="T44" fmla="*/ 41 w 1618"/>
                <a:gd name="T45" fmla="*/ 1043 h 1494"/>
                <a:gd name="T46" fmla="*/ 55 w 1618"/>
                <a:gd name="T47" fmla="*/ 1256 h 1494"/>
                <a:gd name="T48" fmla="*/ 142 w 1618"/>
                <a:gd name="T49" fmla="*/ 1409 h 1494"/>
                <a:gd name="T50" fmla="*/ 407 w 1618"/>
                <a:gd name="T51" fmla="*/ 1387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8" h="1494">
                  <a:moveTo>
                    <a:pt x="407" y="1387"/>
                  </a:moveTo>
                  <a:cubicBezTo>
                    <a:pt x="443" y="1409"/>
                    <a:pt x="476" y="1433"/>
                    <a:pt x="514" y="1450"/>
                  </a:cubicBezTo>
                  <a:cubicBezTo>
                    <a:pt x="607" y="1493"/>
                    <a:pt x="691" y="1469"/>
                    <a:pt x="768" y="1406"/>
                  </a:cubicBezTo>
                  <a:cubicBezTo>
                    <a:pt x="828" y="1357"/>
                    <a:pt x="768" y="1305"/>
                    <a:pt x="762" y="1253"/>
                  </a:cubicBezTo>
                  <a:cubicBezTo>
                    <a:pt x="760" y="1231"/>
                    <a:pt x="749" y="1209"/>
                    <a:pt x="743" y="1185"/>
                  </a:cubicBezTo>
                  <a:cubicBezTo>
                    <a:pt x="727" y="1122"/>
                    <a:pt x="768" y="1087"/>
                    <a:pt x="817" y="1095"/>
                  </a:cubicBezTo>
                  <a:cubicBezTo>
                    <a:pt x="866" y="1103"/>
                    <a:pt x="891" y="1092"/>
                    <a:pt x="921" y="1062"/>
                  </a:cubicBezTo>
                  <a:cubicBezTo>
                    <a:pt x="943" y="1043"/>
                    <a:pt x="984" y="1021"/>
                    <a:pt x="1008" y="1026"/>
                  </a:cubicBezTo>
                  <a:cubicBezTo>
                    <a:pt x="1123" y="1054"/>
                    <a:pt x="1219" y="988"/>
                    <a:pt x="1325" y="975"/>
                  </a:cubicBezTo>
                  <a:cubicBezTo>
                    <a:pt x="1341" y="972"/>
                    <a:pt x="1371" y="975"/>
                    <a:pt x="1380" y="950"/>
                  </a:cubicBezTo>
                  <a:cubicBezTo>
                    <a:pt x="1410" y="868"/>
                    <a:pt x="1489" y="841"/>
                    <a:pt x="1549" y="789"/>
                  </a:cubicBezTo>
                  <a:cubicBezTo>
                    <a:pt x="1617" y="732"/>
                    <a:pt x="1606" y="663"/>
                    <a:pt x="1563" y="592"/>
                  </a:cubicBezTo>
                  <a:cubicBezTo>
                    <a:pt x="1516" y="519"/>
                    <a:pt x="1418" y="464"/>
                    <a:pt x="1437" y="363"/>
                  </a:cubicBezTo>
                  <a:cubicBezTo>
                    <a:pt x="1464" y="213"/>
                    <a:pt x="1380" y="133"/>
                    <a:pt x="1273" y="62"/>
                  </a:cubicBezTo>
                  <a:cubicBezTo>
                    <a:pt x="1240" y="41"/>
                    <a:pt x="1216" y="0"/>
                    <a:pt x="1169" y="0"/>
                  </a:cubicBezTo>
                  <a:cubicBezTo>
                    <a:pt x="924" y="0"/>
                    <a:pt x="680" y="8"/>
                    <a:pt x="440" y="71"/>
                  </a:cubicBezTo>
                  <a:cubicBezTo>
                    <a:pt x="426" y="73"/>
                    <a:pt x="410" y="71"/>
                    <a:pt x="402" y="87"/>
                  </a:cubicBezTo>
                  <a:cubicBezTo>
                    <a:pt x="361" y="155"/>
                    <a:pt x="320" y="128"/>
                    <a:pt x="271" y="90"/>
                  </a:cubicBezTo>
                  <a:cubicBezTo>
                    <a:pt x="238" y="65"/>
                    <a:pt x="181" y="16"/>
                    <a:pt x="153" y="87"/>
                  </a:cubicBezTo>
                  <a:cubicBezTo>
                    <a:pt x="120" y="172"/>
                    <a:pt x="93" y="265"/>
                    <a:pt x="107" y="352"/>
                  </a:cubicBezTo>
                  <a:cubicBezTo>
                    <a:pt x="123" y="461"/>
                    <a:pt x="63" y="590"/>
                    <a:pt x="178" y="680"/>
                  </a:cubicBezTo>
                  <a:cubicBezTo>
                    <a:pt x="200" y="696"/>
                    <a:pt x="175" y="723"/>
                    <a:pt x="170" y="745"/>
                  </a:cubicBezTo>
                  <a:cubicBezTo>
                    <a:pt x="151" y="854"/>
                    <a:pt x="66" y="934"/>
                    <a:pt x="41" y="1043"/>
                  </a:cubicBezTo>
                  <a:cubicBezTo>
                    <a:pt x="22" y="1117"/>
                    <a:pt x="0" y="1185"/>
                    <a:pt x="55" y="1256"/>
                  </a:cubicBezTo>
                  <a:cubicBezTo>
                    <a:pt x="88" y="1302"/>
                    <a:pt x="110" y="1354"/>
                    <a:pt x="142" y="1409"/>
                  </a:cubicBezTo>
                  <a:cubicBezTo>
                    <a:pt x="227" y="1335"/>
                    <a:pt x="314" y="1330"/>
                    <a:pt x="407" y="138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8" name="Freeform 85"/>
            <p:cNvSpPr>
              <a:spLocks noChangeArrowheads="1"/>
            </p:cNvSpPr>
            <p:nvPr/>
          </p:nvSpPr>
          <p:spPr bwMode="auto">
            <a:xfrm>
              <a:off x="6176963" y="911225"/>
              <a:ext cx="485775" cy="584200"/>
            </a:xfrm>
            <a:custGeom>
              <a:avLst/>
              <a:gdLst>
                <a:gd name="T0" fmla="*/ 1214 w 1349"/>
                <a:gd name="T1" fmla="*/ 1401 h 1623"/>
                <a:gd name="T2" fmla="*/ 1250 w 1349"/>
                <a:gd name="T3" fmla="*/ 1382 h 1623"/>
                <a:gd name="T4" fmla="*/ 1261 w 1349"/>
                <a:gd name="T5" fmla="*/ 1106 h 1623"/>
                <a:gd name="T6" fmla="*/ 1313 w 1349"/>
                <a:gd name="T7" fmla="*/ 975 h 1623"/>
                <a:gd name="T8" fmla="*/ 1334 w 1349"/>
                <a:gd name="T9" fmla="*/ 918 h 1623"/>
                <a:gd name="T10" fmla="*/ 1307 w 1349"/>
                <a:gd name="T11" fmla="*/ 885 h 1623"/>
                <a:gd name="T12" fmla="*/ 1149 w 1349"/>
                <a:gd name="T13" fmla="*/ 781 h 1623"/>
                <a:gd name="T14" fmla="*/ 1094 w 1349"/>
                <a:gd name="T15" fmla="*/ 576 h 1623"/>
                <a:gd name="T16" fmla="*/ 1157 w 1349"/>
                <a:gd name="T17" fmla="*/ 131 h 1623"/>
                <a:gd name="T18" fmla="*/ 1116 w 1349"/>
                <a:gd name="T19" fmla="*/ 63 h 1623"/>
                <a:gd name="T20" fmla="*/ 805 w 1349"/>
                <a:gd name="T21" fmla="*/ 33 h 1623"/>
                <a:gd name="T22" fmla="*/ 638 w 1349"/>
                <a:gd name="T23" fmla="*/ 118 h 1623"/>
                <a:gd name="T24" fmla="*/ 559 w 1349"/>
                <a:gd name="T25" fmla="*/ 161 h 1623"/>
                <a:gd name="T26" fmla="*/ 95 w 1349"/>
                <a:gd name="T27" fmla="*/ 538 h 1623"/>
                <a:gd name="T28" fmla="*/ 95 w 1349"/>
                <a:gd name="T29" fmla="*/ 724 h 1623"/>
                <a:gd name="T30" fmla="*/ 104 w 1349"/>
                <a:gd name="T31" fmla="*/ 748 h 1623"/>
                <a:gd name="T32" fmla="*/ 188 w 1349"/>
                <a:gd name="T33" fmla="*/ 1043 h 1623"/>
                <a:gd name="T34" fmla="*/ 196 w 1349"/>
                <a:gd name="T35" fmla="*/ 1101 h 1623"/>
                <a:gd name="T36" fmla="*/ 205 w 1349"/>
                <a:gd name="T37" fmla="*/ 1229 h 1623"/>
                <a:gd name="T38" fmla="*/ 300 w 1349"/>
                <a:gd name="T39" fmla="*/ 1499 h 1623"/>
                <a:gd name="T40" fmla="*/ 395 w 1349"/>
                <a:gd name="T41" fmla="*/ 1609 h 1623"/>
                <a:gd name="T42" fmla="*/ 482 w 1349"/>
                <a:gd name="T43" fmla="*/ 1581 h 1623"/>
                <a:gd name="T44" fmla="*/ 821 w 1349"/>
                <a:gd name="T45" fmla="*/ 1478 h 1623"/>
                <a:gd name="T46" fmla="*/ 1037 w 1349"/>
                <a:gd name="T47" fmla="*/ 1546 h 1623"/>
                <a:gd name="T48" fmla="*/ 1214 w 1349"/>
                <a:gd name="T49" fmla="*/ 1401 h 1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9" h="1623">
                  <a:moveTo>
                    <a:pt x="1214" y="1401"/>
                  </a:moveTo>
                  <a:cubicBezTo>
                    <a:pt x="1231" y="1404"/>
                    <a:pt x="1247" y="1401"/>
                    <a:pt x="1250" y="1382"/>
                  </a:cubicBezTo>
                  <a:cubicBezTo>
                    <a:pt x="1255" y="1289"/>
                    <a:pt x="1280" y="1194"/>
                    <a:pt x="1261" y="1106"/>
                  </a:cubicBezTo>
                  <a:cubicBezTo>
                    <a:pt x="1247" y="1038"/>
                    <a:pt x="1247" y="997"/>
                    <a:pt x="1313" y="975"/>
                  </a:cubicBezTo>
                  <a:cubicBezTo>
                    <a:pt x="1348" y="964"/>
                    <a:pt x="1334" y="937"/>
                    <a:pt x="1334" y="918"/>
                  </a:cubicBezTo>
                  <a:cubicBezTo>
                    <a:pt x="1337" y="899"/>
                    <a:pt x="1332" y="880"/>
                    <a:pt x="1307" y="885"/>
                  </a:cubicBezTo>
                  <a:cubicBezTo>
                    <a:pt x="1220" y="904"/>
                    <a:pt x="1160" y="855"/>
                    <a:pt x="1149" y="781"/>
                  </a:cubicBezTo>
                  <a:cubicBezTo>
                    <a:pt x="1141" y="710"/>
                    <a:pt x="1072" y="664"/>
                    <a:pt x="1094" y="576"/>
                  </a:cubicBezTo>
                  <a:cubicBezTo>
                    <a:pt x="1130" y="432"/>
                    <a:pt x="1138" y="279"/>
                    <a:pt x="1157" y="131"/>
                  </a:cubicBezTo>
                  <a:cubicBezTo>
                    <a:pt x="1160" y="101"/>
                    <a:pt x="1168" y="66"/>
                    <a:pt x="1116" y="63"/>
                  </a:cubicBezTo>
                  <a:cubicBezTo>
                    <a:pt x="1012" y="60"/>
                    <a:pt x="908" y="52"/>
                    <a:pt x="805" y="33"/>
                  </a:cubicBezTo>
                  <a:cubicBezTo>
                    <a:pt x="736" y="19"/>
                    <a:pt x="649" y="0"/>
                    <a:pt x="638" y="118"/>
                  </a:cubicBezTo>
                  <a:cubicBezTo>
                    <a:pt x="635" y="159"/>
                    <a:pt x="589" y="153"/>
                    <a:pt x="559" y="161"/>
                  </a:cubicBezTo>
                  <a:cubicBezTo>
                    <a:pt x="349" y="219"/>
                    <a:pt x="185" y="336"/>
                    <a:pt x="95" y="538"/>
                  </a:cubicBezTo>
                  <a:cubicBezTo>
                    <a:pt x="71" y="595"/>
                    <a:pt x="0" y="664"/>
                    <a:pt x="95" y="724"/>
                  </a:cubicBezTo>
                  <a:cubicBezTo>
                    <a:pt x="101" y="727"/>
                    <a:pt x="104" y="740"/>
                    <a:pt x="104" y="748"/>
                  </a:cubicBezTo>
                  <a:cubicBezTo>
                    <a:pt x="90" y="860"/>
                    <a:pt x="106" y="959"/>
                    <a:pt x="188" y="1043"/>
                  </a:cubicBezTo>
                  <a:cubicBezTo>
                    <a:pt x="205" y="1060"/>
                    <a:pt x="207" y="1087"/>
                    <a:pt x="196" y="1101"/>
                  </a:cubicBezTo>
                  <a:cubicBezTo>
                    <a:pt x="172" y="1147"/>
                    <a:pt x="199" y="1185"/>
                    <a:pt x="205" y="1229"/>
                  </a:cubicBezTo>
                  <a:cubicBezTo>
                    <a:pt x="221" y="1325"/>
                    <a:pt x="297" y="1404"/>
                    <a:pt x="300" y="1499"/>
                  </a:cubicBezTo>
                  <a:cubicBezTo>
                    <a:pt x="303" y="1576"/>
                    <a:pt x="341" y="1590"/>
                    <a:pt x="395" y="1609"/>
                  </a:cubicBezTo>
                  <a:cubicBezTo>
                    <a:pt x="433" y="1622"/>
                    <a:pt x="452" y="1587"/>
                    <a:pt x="482" y="1581"/>
                  </a:cubicBezTo>
                  <a:cubicBezTo>
                    <a:pt x="597" y="1560"/>
                    <a:pt x="695" y="1491"/>
                    <a:pt x="821" y="1478"/>
                  </a:cubicBezTo>
                  <a:cubicBezTo>
                    <a:pt x="917" y="1464"/>
                    <a:pt x="977" y="1458"/>
                    <a:pt x="1037" y="1546"/>
                  </a:cubicBezTo>
                  <a:cubicBezTo>
                    <a:pt x="1067" y="1445"/>
                    <a:pt x="1116" y="1387"/>
                    <a:pt x="1214" y="140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89" name="Freeform 86"/>
            <p:cNvSpPr>
              <a:spLocks noChangeArrowheads="1"/>
            </p:cNvSpPr>
            <p:nvPr/>
          </p:nvSpPr>
          <p:spPr bwMode="auto">
            <a:xfrm>
              <a:off x="6602413" y="754063"/>
              <a:ext cx="484187" cy="503237"/>
            </a:xfrm>
            <a:custGeom>
              <a:avLst/>
              <a:gdLst>
                <a:gd name="T0" fmla="*/ 1312 w 1343"/>
                <a:gd name="T1" fmla="*/ 541 h 1399"/>
                <a:gd name="T2" fmla="*/ 1041 w 1343"/>
                <a:gd name="T3" fmla="*/ 224 h 1399"/>
                <a:gd name="T4" fmla="*/ 626 w 1343"/>
                <a:gd name="T5" fmla="*/ 88 h 1399"/>
                <a:gd name="T6" fmla="*/ 260 w 1343"/>
                <a:gd name="T7" fmla="*/ 11 h 1399"/>
                <a:gd name="T8" fmla="*/ 227 w 1343"/>
                <a:gd name="T9" fmla="*/ 14 h 1399"/>
                <a:gd name="T10" fmla="*/ 118 w 1343"/>
                <a:gd name="T11" fmla="*/ 153 h 1399"/>
                <a:gd name="T12" fmla="*/ 88 w 1343"/>
                <a:gd name="T13" fmla="*/ 399 h 1399"/>
                <a:gd name="T14" fmla="*/ 80 w 1343"/>
                <a:gd name="T15" fmla="*/ 784 h 1399"/>
                <a:gd name="T16" fmla="*/ 63 w 1343"/>
                <a:gd name="T17" fmla="*/ 841 h 1399"/>
                <a:gd name="T18" fmla="*/ 63 w 1343"/>
                <a:gd name="T19" fmla="*/ 1194 h 1399"/>
                <a:gd name="T20" fmla="*/ 91 w 1343"/>
                <a:gd name="T21" fmla="*/ 1207 h 1399"/>
                <a:gd name="T22" fmla="*/ 339 w 1343"/>
                <a:gd name="T23" fmla="*/ 1286 h 1399"/>
                <a:gd name="T24" fmla="*/ 410 w 1343"/>
                <a:gd name="T25" fmla="*/ 1317 h 1399"/>
                <a:gd name="T26" fmla="*/ 705 w 1343"/>
                <a:gd name="T27" fmla="*/ 1352 h 1399"/>
                <a:gd name="T28" fmla="*/ 935 w 1343"/>
                <a:gd name="T29" fmla="*/ 1344 h 1399"/>
                <a:gd name="T30" fmla="*/ 1055 w 1343"/>
                <a:gd name="T31" fmla="*/ 1319 h 1399"/>
                <a:gd name="T32" fmla="*/ 1172 w 1343"/>
                <a:gd name="T33" fmla="*/ 1224 h 1399"/>
                <a:gd name="T34" fmla="*/ 1230 w 1343"/>
                <a:gd name="T35" fmla="*/ 1164 h 1399"/>
                <a:gd name="T36" fmla="*/ 1320 w 1343"/>
                <a:gd name="T37" fmla="*/ 1046 h 1399"/>
                <a:gd name="T38" fmla="*/ 1323 w 1343"/>
                <a:gd name="T39" fmla="*/ 759 h 1399"/>
                <a:gd name="T40" fmla="*/ 1312 w 1343"/>
                <a:gd name="T41" fmla="*/ 541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3" h="1399">
                  <a:moveTo>
                    <a:pt x="1312" y="541"/>
                  </a:moveTo>
                  <a:cubicBezTo>
                    <a:pt x="1252" y="413"/>
                    <a:pt x="1156" y="287"/>
                    <a:pt x="1041" y="224"/>
                  </a:cubicBezTo>
                  <a:cubicBezTo>
                    <a:pt x="918" y="159"/>
                    <a:pt x="776" y="107"/>
                    <a:pt x="626" y="88"/>
                  </a:cubicBezTo>
                  <a:cubicBezTo>
                    <a:pt x="503" y="71"/>
                    <a:pt x="358" y="137"/>
                    <a:pt x="260" y="11"/>
                  </a:cubicBezTo>
                  <a:cubicBezTo>
                    <a:pt x="252" y="0"/>
                    <a:pt x="238" y="11"/>
                    <a:pt x="227" y="14"/>
                  </a:cubicBezTo>
                  <a:cubicBezTo>
                    <a:pt x="153" y="33"/>
                    <a:pt x="123" y="79"/>
                    <a:pt x="118" y="153"/>
                  </a:cubicBezTo>
                  <a:cubicBezTo>
                    <a:pt x="112" y="235"/>
                    <a:pt x="88" y="317"/>
                    <a:pt x="88" y="399"/>
                  </a:cubicBezTo>
                  <a:cubicBezTo>
                    <a:pt x="88" y="527"/>
                    <a:pt x="31" y="653"/>
                    <a:pt x="80" y="784"/>
                  </a:cubicBezTo>
                  <a:cubicBezTo>
                    <a:pt x="88" y="803"/>
                    <a:pt x="77" y="822"/>
                    <a:pt x="63" y="841"/>
                  </a:cubicBezTo>
                  <a:cubicBezTo>
                    <a:pt x="0" y="929"/>
                    <a:pt x="3" y="1114"/>
                    <a:pt x="63" y="1194"/>
                  </a:cubicBezTo>
                  <a:cubicBezTo>
                    <a:pt x="72" y="1205"/>
                    <a:pt x="77" y="1210"/>
                    <a:pt x="91" y="1207"/>
                  </a:cubicBezTo>
                  <a:cubicBezTo>
                    <a:pt x="189" y="1185"/>
                    <a:pt x="263" y="1237"/>
                    <a:pt x="339" y="1286"/>
                  </a:cubicBezTo>
                  <a:cubicBezTo>
                    <a:pt x="361" y="1300"/>
                    <a:pt x="383" y="1325"/>
                    <a:pt x="410" y="1317"/>
                  </a:cubicBezTo>
                  <a:cubicBezTo>
                    <a:pt x="514" y="1292"/>
                    <a:pt x="607" y="1338"/>
                    <a:pt x="705" y="1352"/>
                  </a:cubicBezTo>
                  <a:cubicBezTo>
                    <a:pt x="779" y="1363"/>
                    <a:pt x="858" y="1398"/>
                    <a:pt x="935" y="1344"/>
                  </a:cubicBezTo>
                  <a:cubicBezTo>
                    <a:pt x="967" y="1319"/>
                    <a:pt x="1011" y="1322"/>
                    <a:pt x="1055" y="1319"/>
                  </a:cubicBezTo>
                  <a:cubicBezTo>
                    <a:pt x="1112" y="1317"/>
                    <a:pt x="1175" y="1311"/>
                    <a:pt x="1172" y="1224"/>
                  </a:cubicBezTo>
                  <a:cubicBezTo>
                    <a:pt x="1170" y="1191"/>
                    <a:pt x="1200" y="1169"/>
                    <a:pt x="1230" y="1164"/>
                  </a:cubicBezTo>
                  <a:cubicBezTo>
                    <a:pt x="1298" y="1153"/>
                    <a:pt x="1309" y="1087"/>
                    <a:pt x="1320" y="1046"/>
                  </a:cubicBezTo>
                  <a:cubicBezTo>
                    <a:pt x="1342" y="956"/>
                    <a:pt x="1333" y="858"/>
                    <a:pt x="1323" y="759"/>
                  </a:cubicBezTo>
                  <a:cubicBezTo>
                    <a:pt x="1309" y="686"/>
                    <a:pt x="1342" y="601"/>
                    <a:pt x="1312" y="54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0" name="Freeform 87"/>
            <p:cNvSpPr>
              <a:spLocks noChangeArrowheads="1"/>
            </p:cNvSpPr>
            <p:nvPr/>
          </p:nvSpPr>
          <p:spPr bwMode="auto">
            <a:xfrm>
              <a:off x="6303963" y="1452563"/>
              <a:ext cx="563562" cy="495300"/>
            </a:xfrm>
            <a:custGeom>
              <a:avLst/>
              <a:gdLst>
                <a:gd name="T0" fmla="*/ 17 w 1565"/>
                <a:gd name="T1" fmla="*/ 292 h 1374"/>
                <a:gd name="T2" fmla="*/ 76 w 1565"/>
                <a:gd name="T3" fmla="*/ 431 h 1374"/>
                <a:gd name="T4" fmla="*/ 270 w 1565"/>
                <a:gd name="T5" fmla="*/ 849 h 1374"/>
                <a:gd name="T6" fmla="*/ 597 w 1565"/>
                <a:gd name="T7" fmla="*/ 1213 h 1374"/>
                <a:gd name="T8" fmla="*/ 838 w 1565"/>
                <a:gd name="T9" fmla="*/ 1292 h 1374"/>
                <a:gd name="T10" fmla="*/ 1048 w 1565"/>
                <a:gd name="T11" fmla="*/ 1270 h 1374"/>
                <a:gd name="T12" fmla="*/ 1403 w 1565"/>
                <a:gd name="T13" fmla="*/ 1352 h 1374"/>
                <a:gd name="T14" fmla="*/ 1450 w 1565"/>
                <a:gd name="T15" fmla="*/ 1330 h 1374"/>
                <a:gd name="T16" fmla="*/ 1480 w 1565"/>
                <a:gd name="T17" fmla="*/ 1237 h 1374"/>
                <a:gd name="T18" fmla="*/ 1534 w 1565"/>
                <a:gd name="T19" fmla="*/ 1043 h 1374"/>
                <a:gd name="T20" fmla="*/ 1493 w 1565"/>
                <a:gd name="T21" fmla="*/ 836 h 1374"/>
                <a:gd name="T22" fmla="*/ 1531 w 1565"/>
                <a:gd name="T23" fmla="*/ 639 h 1374"/>
                <a:gd name="T24" fmla="*/ 1534 w 1565"/>
                <a:gd name="T25" fmla="*/ 538 h 1374"/>
                <a:gd name="T26" fmla="*/ 1411 w 1565"/>
                <a:gd name="T27" fmla="*/ 314 h 1374"/>
                <a:gd name="T28" fmla="*/ 1215 w 1565"/>
                <a:gd name="T29" fmla="*/ 262 h 1374"/>
                <a:gd name="T30" fmla="*/ 1100 w 1565"/>
                <a:gd name="T31" fmla="*/ 273 h 1374"/>
                <a:gd name="T32" fmla="*/ 1029 w 1565"/>
                <a:gd name="T33" fmla="*/ 164 h 1374"/>
                <a:gd name="T34" fmla="*/ 846 w 1565"/>
                <a:gd name="T35" fmla="*/ 19 h 1374"/>
                <a:gd name="T36" fmla="*/ 775 w 1565"/>
                <a:gd name="T37" fmla="*/ 104 h 1374"/>
                <a:gd name="T38" fmla="*/ 668 w 1565"/>
                <a:gd name="T39" fmla="*/ 147 h 1374"/>
                <a:gd name="T40" fmla="*/ 376 w 1565"/>
                <a:gd name="T41" fmla="*/ 115 h 1374"/>
                <a:gd name="T42" fmla="*/ 291 w 1565"/>
                <a:gd name="T43" fmla="*/ 145 h 1374"/>
                <a:gd name="T44" fmla="*/ 76 w 1565"/>
                <a:gd name="T45" fmla="*/ 213 h 1374"/>
                <a:gd name="T46" fmla="*/ 17 w 1565"/>
                <a:gd name="T47" fmla="*/ 292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65" h="1374">
                  <a:moveTo>
                    <a:pt x="17" y="292"/>
                  </a:moveTo>
                  <a:cubicBezTo>
                    <a:pt x="26" y="350"/>
                    <a:pt x="70" y="382"/>
                    <a:pt x="76" y="431"/>
                  </a:cubicBezTo>
                  <a:cubicBezTo>
                    <a:pt x="89" y="595"/>
                    <a:pt x="141" y="732"/>
                    <a:pt x="270" y="849"/>
                  </a:cubicBezTo>
                  <a:cubicBezTo>
                    <a:pt x="390" y="959"/>
                    <a:pt x="494" y="1087"/>
                    <a:pt x="597" y="1213"/>
                  </a:cubicBezTo>
                  <a:cubicBezTo>
                    <a:pt x="663" y="1292"/>
                    <a:pt x="737" y="1314"/>
                    <a:pt x="838" y="1292"/>
                  </a:cubicBezTo>
                  <a:cubicBezTo>
                    <a:pt x="903" y="1278"/>
                    <a:pt x="974" y="1259"/>
                    <a:pt x="1048" y="1270"/>
                  </a:cubicBezTo>
                  <a:cubicBezTo>
                    <a:pt x="1168" y="1289"/>
                    <a:pt x="1291" y="1294"/>
                    <a:pt x="1403" y="1352"/>
                  </a:cubicBezTo>
                  <a:cubicBezTo>
                    <a:pt x="1414" y="1357"/>
                    <a:pt x="1455" y="1373"/>
                    <a:pt x="1450" y="1330"/>
                  </a:cubicBezTo>
                  <a:cubicBezTo>
                    <a:pt x="1444" y="1292"/>
                    <a:pt x="1482" y="1256"/>
                    <a:pt x="1480" y="1237"/>
                  </a:cubicBezTo>
                  <a:cubicBezTo>
                    <a:pt x="1466" y="1161"/>
                    <a:pt x="1466" y="1095"/>
                    <a:pt x="1534" y="1043"/>
                  </a:cubicBezTo>
                  <a:cubicBezTo>
                    <a:pt x="1480" y="983"/>
                    <a:pt x="1521" y="907"/>
                    <a:pt x="1493" y="836"/>
                  </a:cubicBezTo>
                  <a:cubicBezTo>
                    <a:pt x="1469" y="773"/>
                    <a:pt x="1471" y="696"/>
                    <a:pt x="1531" y="639"/>
                  </a:cubicBezTo>
                  <a:cubicBezTo>
                    <a:pt x="1564" y="609"/>
                    <a:pt x="1564" y="573"/>
                    <a:pt x="1534" y="538"/>
                  </a:cubicBezTo>
                  <a:cubicBezTo>
                    <a:pt x="1480" y="472"/>
                    <a:pt x="1444" y="393"/>
                    <a:pt x="1411" y="314"/>
                  </a:cubicBezTo>
                  <a:cubicBezTo>
                    <a:pt x="1376" y="232"/>
                    <a:pt x="1288" y="207"/>
                    <a:pt x="1215" y="262"/>
                  </a:cubicBezTo>
                  <a:cubicBezTo>
                    <a:pt x="1174" y="292"/>
                    <a:pt x="1135" y="295"/>
                    <a:pt x="1100" y="273"/>
                  </a:cubicBezTo>
                  <a:cubicBezTo>
                    <a:pt x="1062" y="248"/>
                    <a:pt x="1023" y="224"/>
                    <a:pt x="1029" y="164"/>
                  </a:cubicBezTo>
                  <a:cubicBezTo>
                    <a:pt x="1034" y="90"/>
                    <a:pt x="914" y="0"/>
                    <a:pt x="846" y="19"/>
                  </a:cubicBezTo>
                  <a:cubicBezTo>
                    <a:pt x="802" y="33"/>
                    <a:pt x="786" y="71"/>
                    <a:pt x="775" y="104"/>
                  </a:cubicBezTo>
                  <a:cubicBezTo>
                    <a:pt x="753" y="167"/>
                    <a:pt x="723" y="167"/>
                    <a:pt x="668" y="147"/>
                  </a:cubicBezTo>
                  <a:cubicBezTo>
                    <a:pt x="575" y="117"/>
                    <a:pt x="472" y="131"/>
                    <a:pt x="376" y="115"/>
                  </a:cubicBezTo>
                  <a:cubicBezTo>
                    <a:pt x="335" y="106"/>
                    <a:pt x="311" y="126"/>
                    <a:pt x="291" y="145"/>
                  </a:cubicBezTo>
                  <a:cubicBezTo>
                    <a:pt x="231" y="205"/>
                    <a:pt x="166" y="218"/>
                    <a:pt x="76" y="213"/>
                  </a:cubicBezTo>
                  <a:cubicBezTo>
                    <a:pt x="18" y="197"/>
                    <a:pt x="0" y="205"/>
                    <a:pt x="17" y="29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1" name="Freeform 88"/>
            <p:cNvSpPr>
              <a:spLocks noChangeArrowheads="1"/>
            </p:cNvSpPr>
            <p:nvPr/>
          </p:nvSpPr>
          <p:spPr bwMode="auto">
            <a:xfrm>
              <a:off x="6057900" y="528638"/>
              <a:ext cx="590550" cy="371475"/>
            </a:xfrm>
            <a:custGeom>
              <a:avLst/>
              <a:gdLst>
                <a:gd name="T0" fmla="*/ 47 w 1642"/>
                <a:gd name="T1" fmla="*/ 142 h 1030"/>
                <a:gd name="T2" fmla="*/ 25 w 1642"/>
                <a:gd name="T3" fmla="*/ 592 h 1030"/>
                <a:gd name="T4" fmla="*/ 88 w 1642"/>
                <a:gd name="T5" fmla="*/ 691 h 1030"/>
                <a:gd name="T6" fmla="*/ 145 w 1642"/>
                <a:gd name="T7" fmla="*/ 773 h 1030"/>
                <a:gd name="T8" fmla="*/ 298 w 1642"/>
                <a:gd name="T9" fmla="*/ 898 h 1030"/>
                <a:gd name="T10" fmla="*/ 939 w 1642"/>
                <a:gd name="T11" fmla="*/ 969 h 1030"/>
                <a:gd name="T12" fmla="*/ 1439 w 1642"/>
                <a:gd name="T13" fmla="*/ 1024 h 1030"/>
                <a:gd name="T14" fmla="*/ 1510 w 1642"/>
                <a:gd name="T15" fmla="*/ 967 h 1030"/>
                <a:gd name="T16" fmla="*/ 1603 w 1642"/>
                <a:gd name="T17" fmla="*/ 210 h 1030"/>
                <a:gd name="T18" fmla="*/ 1521 w 1642"/>
                <a:gd name="T19" fmla="*/ 87 h 1030"/>
                <a:gd name="T20" fmla="*/ 183 w 1642"/>
                <a:gd name="T21" fmla="*/ 5 h 1030"/>
                <a:gd name="T22" fmla="*/ 47 w 1642"/>
                <a:gd name="T23" fmla="*/ 142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2" h="1030">
                  <a:moveTo>
                    <a:pt x="47" y="142"/>
                  </a:moveTo>
                  <a:cubicBezTo>
                    <a:pt x="28" y="292"/>
                    <a:pt x="0" y="437"/>
                    <a:pt x="25" y="592"/>
                  </a:cubicBezTo>
                  <a:cubicBezTo>
                    <a:pt x="33" y="644"/>
                    <a:pt x="0" y="693"/>
                    <a:pt x="88" y="691"/>
                  </a:cubicBezTo>
                  <a:cubicBezTo>
                    <a:pt x="129" y="688"/>
                    <a:pt x="137" y="740"/>
                    <a:pt x="145" y="773"/>
                  </a:cubicBezTo>
                  <a:cubicBezTo>
                    <a:pt x="164" y="857"/>
                    <a:pt x="216" y="890"/>
                    <a:pt x="298" y="898"/>
                  </a:cubicBezTo>
                  <a:cubicBezTo>
                    <a:pt x="511" y="920"/>
                    <a:pt x="726" y="947"/>
                    <a:pt x="939" y="969"/>
                  </a:cubicBezTo>
                  <a:cubicBezTo>
                    <a:pt x="1105" y="988"/>
                    <a:pt x="1272" y="1005"/>
                    <a:pt x="1439" y="1024"/>
                  </a:cubicBezTo>
                  <a:cubicBezTo>
                    <a:pt x="1485" y="1029"/>
                    <a:pt x="1504" y="1021"/>
                    <a:pt x="1510" y="967"/>
                  </a:cubicBezTo>
                  <a:cubicBezTo>
                    <a:pt x="1537" y="715"/>
                    <a:pt x="1570" y="461"/>
                    <a:pt x="1603" y="210"/>
                  </a:cubicBezTo>
                  <a:cubicBezTo>
                    <a:pt x="1611" y="142"/>
                    <a:pt x="1641" y="93"/>
                    <a:pt x="1521" y="87"/>
                  </a:cubicBezTo>
                  <a:cubicBezTo>
                    <a:pt x="1081" y="71"/>
                    <a:pt x="642" y="35"/>
                    <a:pt x="183" y="5"/>
                  </a:cubicBezTo>
                  <a:cubicBezTo>
                    <a:pt x="60" y="0"/>
                    <a:pt x="63" y="2"/>
                    <a:pt x="47" y="1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2" name="Freeform 89"/>
            <p:cNvSpPr>
              <a:spLocks noChangeArrowheads="1"/>
            </p:cNvSpPr>
            <p:nvPr/>
          </p:nvSpPr>
          <p:spPr bwMode="auto">
            <a:xfrm>
              <a:off x="4513263" y="854075"/>
              <a:ext cx="512762" cy="704850"/>
            </a:xfrm>
            <a:custGeom>
              <a:avLst/>
              <a:gdLst>
                <a:gd name="T0" fmla="*/ 565 w 1424"/>
                <a:gd name="T1" fmla="*/ 1931 h 1956"/>
                <a:gd name="T2" fmla="*/ 715 w 1424"/>
                <a:gd name="T3" fmla="*/ 1947 h 1956"/>
                <a:gd name="T4" fmla="*/ 879 w 1424"/>
                <a:gd name="T5" fmla="*/ 1799 h 1956"/>
                <a:gd name="T6" fmla="*/ 948 w 1424"/>
                <a:gd name="T7" fmla="*/ 1655 h 1956"/>
                <a:gd name="T8" fmla="*/ 1051 w 1424"/>
                <a:gd name="T9" fmla="*/ 1526 h 1956"/>
                <a:gd name="T10" fmla="*/ 1095 w 1424"/>
                <a:gd name="T11" fmla="*/ 1212 h 1956"/>
                <a:gd name="T12" fmla="*/ 1229 w 1424"/>
                <a:gd name="T13" fmla="*/ 816 h 1956"/>
                <a:gd name="T14" fmla="*/ 1387 w 1424"/>
                <a:gd name="T15" fmla="*/ 494 h 1956"/>
                <a:gd name="T16" fmla="*/ 1379 w 1424"/>
                <a:gd name="T17" fmla="*/ 382 h 1956"/>
                <a:gd name="T18" fmla="*/ 1259 w 1424"/>
                <a:gd name="T19" fmla="*/ 404 h 1956"/>
                <a:gd name="T20" fmla="*/ 1095 w 1424"/>
                <a:gd name="T21" fmla="*/ 379 h 1956"/>
                <a:gd name="T22" fmla="*/ 1035 w 1424"/>
                <a:gd name="T23" fmla="*/ 295 h 1956"/>
                <a:gd name="T24" fmla="*/ 653 w 1424"/>
                <a:gd name="T25" fmla="*/ 24 h 1956"/>
                <a:gd name="T26" fmla="*/ 571 w 1424"/>
                <a:gd name="T27" fmla="*/ 16 h 1956"/>
                <a:gd name="T28" fmla="*/ 549 w 1424"/>
                <a:gd name="T29" fmla="*/ 84 h 1956"/>
                <a:gd name="T30" fmla="*/ 483 w 1424"/>
                <a:gd name="T31" fmla="*/ 188 h 1956"/>
                <a:gd name="T32" fmla="*/ 205 w 1424"/>
                <a:gd name="T33" fmla="*/ 295 h 1956"/>
                <a:gd name="T34" fmla="*/ 2 w 1424"/>
                <a:gd name="T35" fmla="*/ 530 h 1956"/>
                <a:gd name="T36" fmla="*/ 5 w 1424"/>
                <a:gd name="T37" fmla="*/ 560 h 1956"/>
                <a:gd name="T38" fmla="*/ 248 w 1424"/>
                <a:gd name="T39" fmla="*/ 576 h 1956"/>
                <a:gd name="T40" fmla="*/ 341 w 1424"/>
                <a:gd name="T41" fmla="*/ 595 h 1956"/>
                <a:gd name="T42" fmla="*/ 557 w 1424"/>
                <a:gd name="T43" fmla="*/ 710 h 1956"/>
                <a:gd name="T44" fmla="*/ 565 w 1424"/>
                <a:gd name="T45" fmla="*/ 789 h 1956"/>
                <a:gd name="T46" fmla="*/ 472 w 1424"/>
                <a:gd name="T47" fmla="*/ 1046 h 1956"/>
                <a:gd name="T48" fmla="*/ 461 w 1424"/>
                <a:gd name="T49" fmla="*/ 1087 h 1956"/>
                <a:gd name="T50" fmla="*/ 475 w 1424"/>
                <a:gd name="T51" fmla="*/ 1223 h 1956"/>
                <a:gd name="T52" fmla="*/ 475 w 1424"/>
                <a:gd name="T53" fmla="*/ 1398 h 1956"/>
                <a:gd name="T54" fmla="*/ 467 w 1424"/>
                <a:gd name="T55" fmla="*/ 1442 h 1956"/>
                <a:gd name="T56" fmla="*/ 418 w 1424"/>
                <a:gd name="T57" fmla="*/ 1914 h 1956"/>
                <a:gd name="T58" fmla="*/ 565 w 1424"/>
                <a:gd name="T59" fmla="*/ 1931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24" h="1956">
                  <a:moveTo>
                    <a:pt x="565" y="1931"/>
                  </a:moveTo>
                  <a:cubicBezTo>
                    <a:pt x="614" y="1936"/>
                    <a:pt x="666" y="1944"/>
                    <a:pt x="715" y="1947"/>
                  </a:cubicBezTo>
                  <a:cubicBezTo>
                    <a:pt x="838" y="1955"/>
                    <a:pt x="877" y="1925"/>
                    <a:pt x="879" y="1799"/>
                  </a:cubicBezTo>
                  <a:cubicBezTo>
                    <a:pt x="882" y="1737"/>
                    <a:pt x="907" y="1696"/>
                    <a:pt x="948" y="1655"/>
                  </a:cubicBezTo>
                  <a:cubicBezTo>
                    <a:pt x="986" y="1616"/>
                    <a:pt x="1040" y="1586"/>
                    <a:pt x="1051" y="1526"/>
                  </a:cubicBezTo>
                  <a:cubicBezTo>
                    <a:pt x="1068" y="1423"/>
                    <a:pt x="1095" y="1316"/>
                    <a:pt x="1095" y="1212"/>
                  </a:cubicBezTo>
                  <a:cubicBezTo>
                    <a:pt x="1095" y="1062"/>
                    <a:pt x="1147" y="931"/>
                    <a:pt x="1229" y="816"/>
                  </a:cubicBezTo>
                  <a:cubicBezTo>
                    <a:pt x="1300" y="715"/>
                    <a:pt x="1346" y="609"/>
                    <a:pt x="1387" y="494"/>
                  </a:cubicBezTo>
                  <a:cubicBezTo>
                    <a:pt x="1401" y="453"/>
                    <a:pt x="1423" y="404"/>
                    <a:pt x="1379" y="382"/>
                  </a:cubicBezTo>
                  <a:cubicBezTo>
                    <a:pt x="1346" y="366"/>
                    <a:pt x="1297" y="374"/>
                    <a:pt x="1259" y="404"/>
                  </a:cubicBezTo>
                  <a:cubicBezTo>
                    <a:pt x="1202" y="450"/>
                    <a:pt x="1136" y="439"/>
                    <a:pt x="1095" y="379"/>
                  </a:cubicBezTo>
                  <a:cubicBezTo>
                    <a:pt x="1076" y="349"/>
                    <a:pt x="1062" y="308"/>
                    <a:pt x="1035" y="295"/>
                  </a:cubicBezTo>
                  <a:cubicBezTo>
                    <a:pt x="896" y="221"/>
                    <a:pt x="781" y="112"/>
                    <a:pt x="653" y="24"/>
                  </a:cubicBezTo>
                  <a:cubicBezTo>
                    <a:pt x="625" y="5"/>
                    <a:pt x="603" y="0"/>
                    <a:pt x="571" y="16"/>
                  </a:cubicBezTo>
                  <a:cubicBezTo>
                    <a:pt x="535" y="32"/>
                    <a:pt x="546" y="60"/>
                    <a:pt x="549" y="84"/>
                  </a:cubicBezTo>
                  <a:cubicBezTo>
                    <a:pt x="560" y="139"/>
                    <a:pt x="541" y="166"/>
                    <a:pt x="483" y="188"/>
                  </a:cubicBezTo>
                  <a:cubicBezTo>
                    <a:pt x="390" y="226"/>
                    <a:pt x="289" y="229"/>
                    <a:pt x="205" y="295"/>
                  </a:cubicBezTo>
                  <a:cubicBezTo>
                    <a:pt x="120" y="360"/>
                    <a:pt x="95" y="472"/>
                    <a:pt x="2" y="530"/>
                  </a:cubicBezTo>
                  <a:cubicBezTo>
                    <a:pt x="0" y="532"/>
                    <a:pt x="2" y="543"/>
                    <a:pt x="5" y="560"/>
                  </a:cubicBezTo>
                  <a:cubicBezTo>
                    <a:pt x="90" y="543"/>
                    <a:pt x="175" y="464"/>
                    <a:pt x="248" y="576"/>
                  </a:cubicBezTo>
                  <a:cubicBezTo>
                    <a:pt x="262" y="595"/>
                    <a:pt x="308" y="595"/>
                    <a:pt x="341" y="595"/>
                  </a:cubicBezTo>
                  <a:cubicBezTo>
                    <a:pt x="437" y="592"/>
                    <a:pt x="500" y="642"/>
                    <a:pt x="557" y="710"/>
                  </a:cubicBezTo>
                  <a:cubicBezTo>
                    <a:pt x="579" y="734"/>
                    <a:pt x="590" y="759"/>
                    <a:pt x="565" y="789"/>
                  </a:cubicBezTo>
                  <a:cubicBezTo>
                    <a:pt x="502" y="863"/>
                    <a:pt x="415" y="928"/>
                    <a:pt x="472" y="1046"/>
                  </a:cubicBezTo>
                  <a:cubicBezTo>
                    <a:pt x="478" y="1057"/>
                    <a:pt x="470" y="1078"/>
                    <a:pt x="461" y="1087"/>
                  </a:cubicBezTo>
                  <a:cubicBezTo>
                    <a:pt x="407" y="1139"/>
                    <a:pt x="437" y="1180"/>
                    <a:pt x="475" y="1223"/>
                  </a:cubicBezTo>
                  <a:cubicBezTo>
                    <a:pt x="524" y="1278"/>
                    <a:pt x="571" y="1341"/>
                    <a:pt x="475" y="1398"/>
                  </a:cubicBezTo>
                  <a:cubicBezTo>
                    <a:pt x="450" y="1412"/>
                    <a:pt x="470" y="1428"/>
                    <a:pt x="467" y="1442"/>
                  </a:cubicBezTo>
                  <a:cubicBezTo>
                    <a:pt x="431" y="1595"/>
                    <a:pt x="448" y="1753"/>
                    <a:pt x="418" y="1914"/>
                  </a:cubicBezTo>
                  <a:cubicBezTo>
                    <a:pt x="464" y="1920"/>
                    <a:pt x="516" y="1925"/>
                    <a:pt x="565" y="193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3" name="Freeform 90"/>
            <p:cNvSpPr>
              <a:spLocks noChangeArrowheads="1"/>
            </p:cNvSpPr>
            <p:nvPr/>
          </p:nvSpPr>
          <p:spPr bwMode="auto">
            <a:xfrm>
              <a:off x="6953250" y="1997075"/>
              <a:ext cx="465138" cy="473075"/>
            </a:xfrm>
            <a:custGeom>
              <a:avLst/>
              <a:gdLst>
                <a:gd name="T0" fmla="*/ 126 w 1291"/>
                <a:gd name="T1" fmla="*/ 1147 h 1315"/>
                <a:gd name="T2" fmla="*/ 366 w 1291"/>
                <a:gd name="T3" fmla="*/ 1287 h 1315"/>
                <a:gd name="T4" fmla="*/ 716 w 1291"/>
                <a:gd name="T5" fmla="*/ 1136 h 1315"/>
                <a:gd name="T6" fmla="*/ 1156 w 1291"/>
                <a:gd name="T7" fmla="*/ 626 h 1315"/>
                <a:gd name="T8" fmla="*/ 1281 w 1291"/>
                <a:gd name="T9" fmla="*/ 336 h 1315"/>
                <a:gd name="T10" fmla="*/ 1265 w 1291"/>
                <a:gd name="T11" fmla="*/ 118 h 1315"/>
                <a:gd name="T12" fmla="*/ 1161 w 1291"/>
                <a:gd name="T13" fmla="*/ 60 h 1315"/>
                <a:gd name="T14" fmla="*/ 735 w 1291"/>
                <a:gd name="T15" fmla="*/ 52 h 1315"/>
                <a:gd name="T16" fmla="*/ 727 w 1291"/>
                <a:gd name="T17" fmla="*/ 49 h 1315"/>
                <a:gd name="T18" fmla="*/ 426 w 1291"/>
                <a:gd name="T19" fmla="*/ 68 h 1315"/>
                <a:gd name="T20" fmla="*/ 189 w 1291"/>
                <a:gd name="T21" fmla="*/ 131 h 1315"/>
                <a:gd name="T22" fmla="*/ 110 w 1291"/>
                <a:gd name="T23" fmla="*/ 101 h 1315"/>
                <a:gd name="T24" fmla="*/ 41 w 1291"/>
                <a:gd name="T25" fmla="*/ 118 h 1315"/>
                <a:gd name="T26" fmla="*/ 39 w 1291"/>
                <a:gd name="T27" fmla="*/ 235 h 1315"/>
                <a:gd name="T28" fmla="*/ 60 w 1291"/>
                <a:gd name="T29" fmla="*/ 333 h 1315"/>
                <a:gd name="T30" fmla="*/ 25 w 1291"/>
                <a:gd name="T31" fmla="*/ 601 h 1315"/>
                <a:gd name="T32" fmla="*/ 126 w 1291"/>
                <a:gd name="T33" fmla="*/ 1147 h 1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91" h="1315">
                  <a:moveTo>
                    <a:pt x="126" y="1147"/>
                  </a:moveTo>
                  <a:cubicBezTo>
                    <a:pt x="197" y="1314"/>
                    <a:pt x="189" y="1314"/>
                    <a:pt x="366" y="1287"/>
                  </a:cubicBezTo>
                  <a:cubicBezTo>
                    <a:pt x="498" y="1265"/>
                    <a:pt x="626" y="1235"/>
                    <a:pt x="716" y="1136"/>
                  </a:cubicBezTo>
                  <a:cubicBezTo>
                    <a:pt x="869" y="972"/>
                    <a:pt x="1011" y="798"/>
                    <a:pt x="1156" y="626"/>
                  </a:cubicBezTo>
                  <a:cubicBezTo>
                    <a:pt x="1224" y="544"/>
                    <a:pt x="1290" y="464"/>
                    <a:pt x="1281" y="336"/>
                  </a:cubicBezTo>
                  <a:cubicBezTo>
                    <a:pt x="1276" y="262"/>
                    <a:pt x="1287" y="194"/>
                    <a:pt x="1265" y="118"/>
                  </a:cubicBezTo>
                  <a:cubicBezTo>
                    <a:pt x="1243" y="44"/>
                    <a:pt x="1219" y="28"/>
                    <a:pt x="1161" y="60"/>
                  </a:cubicBezTo>
                  <a:cubicBezTo>
                    <a:pt x="1017" y="137"/>
                    <a:pt x="877" y="131"/>
                    <a:pt x="735" y="52"/>
                  </a:cubicBezTo>
                  <a:cubicBezTo>
                    <a:pt x="732" y="52"/>
                    <a:pt x="730" y="49"/>
                    <a:pt x="727" y="49"/>
                  </a:cubicBezTo>
                  <a:cubicBezTo>
                    <a:pt x="626" y="33"/>
                    <a:pt x="528" y="0"/>
                    <a:pt x="426" y="68"/>
                  </a:cubicBezTo>
                  <a:cubicBezTo>
                    <a:pt x="358" y="115"/>
                    <a:pt x="290" y="186"/>
                    <a:pt x="189" y="131"/>
                  </a:cubicBezTo>
                  <a:cubicBezTo>
                    <a:pt x="167" y="120"/>
                    <a:pt x="131" y="120"/>
                    <a:pt x="110" y="101"/>
                  </a:cubicBezTo>
                  <a:cubicBezTo>
                    <a:pt x="80" y="79"/>
                    <a:pt x="58" y="80"/>
                    <a:pt x="41" y="118"/>
                  </a:cubicBezTo>
                  <a:cubicBezTo>
                    <a:pt x="25" y="157"/>
                    <a:pt x="14" y="200"/>
                    <a:pt x="39" y="235"/>
                  </a:cubicBezTo>
                  <a:cubicBezTo>
                    <a:pt x="60" y="268"/>
                    <a:pt x="55" y="298"/>
                    <a:pt x="60" y="333"/>
                  </a:cubicBezTo>
                  <a:cubicBezTo>
                    <a:pt x="82" y="434"/>
                    <a:pt x="0" y="522"/>
                    <a:pt x="25" y="601"/>
                  </a:cubicBezTo>
                  <a:cubicBezTo>
                    <a:pt x="47" y="800"/>
                    <a:pt x="55" y="978"/>
                    <a:pt x="126" y="114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4" name="Freeform 91"/>
            <p:cNvSpPr>
              <a:spLocks noChangeArrowheads="1"/>
            </p:cNvSpPr>
            <p:nvPr/>
          </p:nvSpPr>
          <p:spPr bwMode="auto">
            <a:xfrm>
              <a:off x="3863975" y="2282825"/>
              <a:ext cx="606425" cy="427038"/>
            </a:xfrm>
            <a:custGeom>
              <a:avLst/>
              <a:gdLst>
                <a:gd name="T0" fmla="*/ 175 w 1686"/>
                <a:gd name="T1" fmla="*/ 795 h 1186"/>
                <a:gd name="T2" fmla="*/ 265 w 1686"/>
                <a:gd name="T3" fmla="*/ 874 h 1186"/>
                <a:gd name="T4" fmla="*/ 355 w 1686"/>
                <a:gd name="T5" fmla="*/ 986 h 1186"/>
                <a:gd name="T6" fmla="*/ 423 w 1686"/>
                <a:gd name="T7" fmla="*/ 1030 h 1186"/>
                <a:gd name="T8" fmla="*/ 645 w 1686"/>
                <a:gd name="T9" fmla="*/ 1180 h 1186"/>
                <a:gd name="T10" fmla="*/ 696 w 1686"/>
                <a:gd name="T11" fmla="*/ 1155 h 1186"/>
                <a:gd name="T12" fmla="*/ 806 w 1686"/>
                <a:gd name="T13" fmla="*/ 1095 h 1186"/>
                <a:gd name="T14" fmla="*/ 967 w 1686"/>
                <a:gd name="T15" fmla="*/ 1049 h 1186"/>
                <a:gd name="T16" fmla="*/ 978 w 1686"/>
                <a:gd name="T17" fmla="*/ 939 h 1186"/>
                <a:gd name="T18" fmla="*/ 1054 w 1686"/>
                <a:gd name="T19" fmla="*/ 888 h 1186"/>
                <a:gd name="T20" fmla="*/ 1508 w 1686"/>
                <a:gd name="T21" fmla="*/ 904 h 1186"/>
                <a:gd name="T22" fmla="*/ 1549 w 1686"/>
                <a:gd name="T23" fmla="*/ 915 h 1186"/>
                <a:gd name="T24" fmla="*/ 1609 w 1686"/>
                <a:gd name="T25" fmla="*/ 950 h 1186"/>
                <a:gd name="T26" fmla="*/ 1672 w 1686"/>
                <a:gd name="T27" fmla="*/ 841 h 1186"/>
                <a:gd name="T28" fmla="*/ 1647 w 1686"/>
                <a:gd name="T29" fmla="*/ 623 h 1186"/>
                <a:gd name="T30" fmla="*/ 1568 w 1686"/>
                <a:gd name="T31" fmla="*/ 543 h 1186"/>
                <a:gd name="T32" fmla="*/ 1513 w 1686"/>
                <a:gd name="T33" fmla="*/ 486 h 1186"/>
                <a:gd name="T34" fmla="*/ 1469 w 1686"/>
                <a:gd name="T35" fmla="*/ 421 h 1186"/>
                <a:gd name="T36" fmla="*/ 1366 w 1686"/>
                <a:gd name="T37" fmla="*/ 232 h 1186"/>
                <a:gd name="T38" fmla="*/ 1459 w 1686"/>
                <a:gd name="T39" fmla="*/ 22 h 1186"/>
                <a:gd name="T40" fmla="*/ 1270 w 1686"/>
                <a:gd name="T41" fmla="*/ 96 h 1186"/>
                <a:gd name="T42" fmla="*/ 839 w 1686"/>
                <a:gd name="T43" fmla="*/ 158 h 1186"/>
                <a:gd name="T44" fmla="*/ 762 w 1686"/>
                <a:gd name="T45" fmla="*/ 142 h 1186"/>
                <a:gd name="T46" fmla="*/ 530 w 1686"/>
                <a:gd name="T47" fmla="*/ 46 h 1186"/>
                <a:gd name="T48" fmla="*/ 453 w 1686"/>
                <a:gd name="T49" fmla="*/ 44 h 1186"/>
                <a:gd name="T50" fmla="*/ 268 w 1686"/>
                <a:gd name="T51" fmla="*/ 208 h 1186"/>
                <a:gd name="T52" fmla="*/ 265 w 1686"/>
                <a:gd name="T53" fmla="*/ 259 h 1186"/>
                <a:gd name="T54" fmla="*/ 156 w 1686"/>
                <a:gd name="T55" fmla="*/ 500 h 1186"/>
                <a:gd name="T56" fmla="*/ 98 w 1686"/>
                <a:gd name="T57" fmla="*/ 584 h 1186"/>
                <a:gd name="T58" fmla="*/ 0 w 1686"/>
                <a:gd name="T59" fmla="*/ 743 h 1186"/>
                <a:gd name="T60" fmla="*/ 175 w 1686"/>
                <a:gd name="T61" fmla="*/ 795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86" h="1186">
                  <a:moveTo>
                    <a:pt x="175" y="795"/>
                  </a:moveTo>
                  <a:cubicBezTo>
                    <a:pt x="227" y="795"/>
                    <a:pt x="276" y="806"/>
                    <a:pt x="265" y="874"/>
                  </a:cubicBezTo>
                  <a:cubicBezTo>
                    <a:pt x="254" y="948"/>
                    <a:pt x="289" y="975"/>
                    <a:pt x="355" y="986"/>
                  </a:cubicBezTo>
                  <a:cubicBezTo>
                    <a:pt x="385" y="991"/>
                    <a:pt x="412" y="994"/>
                    <a:pt x="423" y="1030"/>
                  </a:cubicBezTo>
                  <a:cubicBezTo>
                    <a:pt x="456" y="1128"/>
                    <a:pt x="544" y="1185"/>
                    <a:pt x="645" y="1180"/>
                  </a:cubicBezTo>
                  <a:cubicBezTo>
                    <a:pt x="664" y="1180"/>
                    <a:pt x="686" y="1183"/>
                    <a:pt x="696" y="1155"/>
                  </a:cubicBezTo>
                  <a:cubicBezTo>
                    <a:pt x="718" y="1109"/>
                    <a:pt x="759" y="1101"/>
                    <a:pt x="806" y="1095"/>
                  </a:cubicBezTo>
                  <a:cubicBezTo>
                    <a:pt x="860" y="1087"/>
                    <a:pt x="920" y="1076"/>
                    <a:pt x="967" y="1049"/>
                  </a:cubicBezTo>
                  <a:cubicBezTo>
                    <a:pt x="997" y="1032"/>
                    <a:pt x="975" y="978"/>
                    <a:pt x="978" y="939"/>
                  </a:cubicBezTo>
                  <a:cubicBezTo>
                    <a:pt x="983" y="890"/>
                    <a:pt x="1016" y="885"/>
                    <a:pt x="1054" y="888"/>
                  </a:cubicBezTo>
                  <a:cubicBezTo>
                    <a:pt x="1205" y="893"/>
                    <a:pt x="1355" y="898"/>
                    <a:pt x="1508" y="904"/>
                  </a:cubicBezTo>
                  <a:cubicBezTo>
                    <a:pt x="1521" y="904"/>
                    <a:pt x="1538" y="909"/>
                    <a:pt x="1549" y="915"/>
                  </a:cubicBezTo>
                  <a:cubicBezTo>
                    <a:pt x="1571" y="926"/>
                    <a:pt x="1581" y="975"/>
                    <a:pt x="1609" y="950"/>
                  </a:cubicBezTo>
                  <a:cubicBezTo>
                    <a:pt x="1639" y="923"/>
                    <a:pt x="1685" y="890"/>
                    <a:pt x="1672" y="841"/>
                  </a:cubicBezTo>
                  <a:cubicBezTo>
                    <a:pt x="1650" y="767"/>
                    <a:pt x="1663" y="694"/>
                    <a:pt x="1647" y="623"/>
                  </a:cubicBezTo>
                  <a:cubicBezTo>
                    <a:pt x="1636" y="579"/>
                    <a:pt x="1633" y="538"/>
                    <a:pt x="1568" y="543"/>
                  </a:cubicBezTo>
                  <a:cubicBezTo>
                    <a:pt x="1538" y="546"/>
                    <a:pt x="1513" y="522"/>
                    <a:pt x="1513" y="486"/>
                  </a:cubicBezTo>
                  <a:cubicBezTo>
                    <a:pt x="1516" y="451"/>
                    <a:pt x="1494" y="440"/>
                    <a:pt x="1469" y="421"/>
                  </a:cubicBezTo>
                  <a:cubicBezTo>
                    <a:pt x="1409" y="374"/>
                    <a:pt x="1368" y="322"/>
                    <a:pt x="1366" y="232"/>
                  </a:cubicBezTo>
                  <a:cubicBezTo>
                    <a:pt x="1363" y="142"/>
                    <a:pt x="1423" y="90"/>
                    <a:pt x="1459" y="22"/>
                  </a:cubicBezTo>
                  <a:cubicBezTo>
                    <a:pt x="1371" y="0"/>
                    <a:pt x="1325" y="60"/>
                    <a:pt x="1270" y="96"/>
                  </a:cubicBezTo>
                  <a:cubicBezTo>
                    <a:pt x="1134" y="183"/>
                    <a:pt x="997" y="240"/>
                    <a:pt x="839" y="158"/>
                  </a:cubicBezTo>
                  <a:cubicBezTo>
                    <a:pt x="814" y="145"/>
                    <a:pt x="789" y="139"/>
                    <a:pt x="762" y="142"/>
                  </a:cubicBezTo>
                  <a:cubicBezTo>
                    <a:pt x="666" y="156"/>
                    <a:pt x="584" y="126"/>
                    <a:pt x="530" y="46"/>
                  </a:cubicBezTo>
                  <a:cubicBezTo>
                    <a:pt x="500" y="3"/>
                    <a:pt x="475" y="19"/>
                    <a:pt x="453" y="44"/>
                  </a:cubicBezTo>
                  <a:cubicBezTo>
                    <a:pt x="396" y="104"/>
                    <a:pt x="371" y="197"/>
                    <a:pt x="268" y="208"/>
                  </a:cubicBezTo>
                  <a:cubicBezTo>
                    <a:pt x="240" y="210"/>
                    <a:pt x="262" y="243"/>
                    <a:pt x="265" y="259"/>
                  </a:cubicBezTo>
                  <a:cubicBezTo>
                    <a:pt x="279" y="360"/>
                    <a:pt x="251" y="451"/>
                    <a:pt x="156" y="500"/>
                  </a:cubicBezTo>
                  <a:cubicBezTo>
                    <a:pt x="117" y="522"/>
                    <a:pt x="109" y="543"/>
                    <a:pt x="98" y="584"/>
                  </a:cubicBezTo>
                  <a:cubicBezTo>
                    <a:pt x="82" y="642"/>
                    <a:pt x="117" y="740"/>
                    <a:pt x="0" y="743"/>
                  </a:cubicBezTo>
                  <a:cubicBezTo>
                    <a:pt x="49" y="806"/>
                    <a:pt x="112" y="795"/>
                    <a:pt x="175" y="79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5" name="Freeform 92"/>
            <p:cNvSpPr>
              <a:spLocks noChangeArrowheads="1"/>
            </p:cNvSpPr>
            <p:nvPr/>
          </p:nvSpPr>
          <p:spPr bwMode="auto">
            <a:xfrm>
              <a:off x="6076950" y="1736725"/>
              <a:ext cx="428625" cy="546100"/>
            </a:xfrm>
            <a:custGeom>
              <a:avLst/>
              <a:gdLst>
                <a:gd name="T0" fmla="*/ 690 w 1191"/>
                <a:gd name="T1" fmla="*/ 1488 h 1516"/>
                <a:gd name="T2" fmla="*/ 780 w 1191"/>
                <a:gd name="T3" fmla="*/ 1354 h 1516"/>
                <a:gd name="T4" fmla="*/ 818 w 1191"/>
                <a:gd name="T5" fmla="*/ 1076 h 1516"/>
                <a:gd name="T6" fmla="*/ 1012 w 1191"/>
                <a:gd name="T7" fmla="*/ 794 h 1516"/>
                <a:gd name="T8" fmla="*/ 1111 w 1191"/>
                <a:gd name="T9" fmla="*/ 647 h 1516"/>
                <a:gd name="T10" fmla="*/ 1116 w 1191"/>
                <a:gd name="T11" fmla="*/ 454 h 1516"/>
                <a:gd name="T12" fmla="*/ 796 w 1191"/>
                <a:gd name="T13" fmla="*/ 96 h 1516"/>
                <a:gd name="T14" fmla="*/ 617 w 1191"/>
                <a:gd name="T15" fmla="*/ 14 h 1516"/>
                <a:gd name="T16" fmla="*/ 251 w 1191"/>
                <a:gd name="T17" fmla="*/ 36 h 1516"/>
                <a:gd name="T18" fmla="*/ 221 w 1191"/>
                <a:gd name="T19" fmla="*/ 69 h 1516"/>
                <a:gd name="T20" fmla="*/ 243 w 1191"/>
                <a:gd name="T21" fmla="*/ 170 h 1516"/>
                <a:gd name="T22" fmla="*/ 238 w 1191"/>
                <a:gd name="T23" fmla="*/ 282 h 1516"/>
                <a:gd name="T24" fmla="*/ 145 w 1191"/>
                <a:gd name="T25" fmla="*/ 470 h 1516"/>
                <a:gd name="T26" fmla="*/ 93 w 1191"/>
                <a:gd name="T27" fmla="*/ 893 h 1516"/>
                <a:gd name="T28" fmla="*/ 30 w 1191"/>
                <a:gd name="T29" fmla="*/ 1119 h 1516"/>
                <a:gd name="T30" fmla="*/ 46 w 1191"/>
                <a:gd name="T31" fmla="*/ 1250 h 1516"/>
                <a:gd name="T32" fmla="*/ 227 w 1191"/>
                <a:gd name="T33" fmla="*/ 1406 h 1516"/>
                <a:gd name="T34" fmla="*/ 489 w 1191"/>
                <a:gd name="T35" fmla="*/ 1515 h 1516"/>
                <a:gd name="T36" fmla="*/ 690 w 1191"/>
                <a:gd name="T37" fmla="*/ 148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1" h="1516">
                  <a:moveTo>
                    <a:pt x="690" y="1488"/>
                  </a:moveTo>
                  <a:cubicBezTo>
                    <a:pt x="753" y="1472"/>
                    <a:pt x="816" y="1450"/>
                    <a:pt x="780" y="1354"/>
                  </a:cubicBezTo>
                  <a:cubicBezTo>
                    <a:pt x="745" y="1258"/>
                    <a:pt x="766" y="1160"/>
                    <a:pt x="818" y="1076"/>
                  </a:cubicBezTo>
                  <a:cubicBezTo>
                    <a:pt x="878" y="977"/>
                    <a:pt x="963" y="901"/>
                    <a:pt x="1012" y="794"/>
                  </a:cubicBezTo>
                  <a:cubicBezTo>
                    <a:pt x="1037" y="742"/>
                    <a:pt x="1072" y="690"/>
                    <a:pt x="1111" y="647"/>
                  </a:cubicBezTo>
                  <a:cubicBezTo>
                    <a:pt x="1184" y="569"/>
                    <a:pt x="1190" y="530"/>
                    <a:pt x="1116" y="454"/>
                  </a:cubicBezTo>
                  <a:cubicBezTo>
                    <a:pt x="1007" y="336"/>
                    <a:pt x="900" y="216"/>
                    <a:pt x="796" y="96"/>
                  </a:cubicBezTo>
                  <a:cubicBezTo>
                    <a:pt x="750" y="44"/>
                    <a:pt x="690" y="22"/>
                    <a:pt x="617" y="14"/>
                  </a:cubicBezTo>
                  <a:cubicBezTo>
                    <a:pt x="492" y="0"/>
                    <a:pt x="374" y="69"/>
                    <a:pt x="251" y="36"/>
                  </a:cubicBezTo>
                  <a:cubicBezTo>
                    <a:pt x="227" y="31"/>
                    <a:pt x="221" y="47"/>
                    <a:pt x="221" y="69"/>
                  </a:cubicBezTo>
                  <a:cubicBezTo>
                    <a:pt x="218" y="104"/>
                    <a:pt x="221" y="140"/>
                    <a:pt x="243" y="170"/>
                  </a:cubicBezTo>
                  <a:cubicBezTo>
                    <a:pt x="270" y="208"/>
                    <a:pt x="268" y="244"/>
                    <a:pt x="238" y="282"/>
                  </a:cubicBezTo>
                  <a:cubicBezTo>
                    <a:pt x="194" y="336"/>
                    <a:pt x="169" y="410"/>
                    <a:pt x="145" y="470"/>
                  </a:cubicBezTo>
                  <a:cubicBezTo>
                    <a:pt x="90" y="598"/>
                    <a:pt x="109" y="751"/>
                    <a:pt x="93" y="893"/>
                  </a:cubicBezTo>
                  <a:cubicBezTo>
                    <a:pt x="82" y="977"/>
                    <a:pt x="65" y="1048"/>
                    <a:pt x="30" y="1119"/>
                  </a:cubicBezTo>
                  <a:cubicBezTo>
                    <a:pt x="8" y="1166"/>
                    <a:pt x="0" y="1201"/>
                    <a:pt x="46" y="1250"/>
                  </a:cubicBezTo>
                  <a:cubicBezTo>
                    <a:pt x="101" y="1308"/>
                    <a:pt x="161" y="1365"/>
                    <a:pt x="227" y="1406"/>
                  </a:cubicBezTo>
                  <a:cubicBezTo>
                    <a:pt x="309" y="1458"/>
                    <a:pt x="410" y="1482"/>
                    <a:pt x="489" y="1515"/>
                  </a:cubicBezTo>
                  <a:cubicBezTo>
                    <a:pt x="568" y="1504"/>
                    <a:pt x="631" y="1504"/>
                    <a:pt x="690" y="1488"/>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 name="Freeform 93"/>
            <p:cNvSpPr>
              <a:spLocks noChangeArrowheads="1"/>
            </p:cNvSpPr>
            <p:nvPr/>
          </p:nvSpPr>
          <p:spPr bwMode="auto">
            <a:xfrm>
              <a:off x="6994525" y="2487613"/>
              <a:ext cx="485775" cy="636587"/>
            </a:xfrm>
            <a:custGeom>
              <a:avLst/>
              <a:gdLst>
                <a:gd name="T0" fmla="*/ 63 w 1351"/>
                <a:gd name="T1" fmla="*/ 142 h 1768"/>
                <a:gd name="T2" fmla="*/ 175 w 1351"/>
                <a:gd name="T3" fmla="*/ 377 h 1768"/>
                <a:gd name="T4" fmla="*/ 211 w 1351"/>
                <a:gd name="T5" fmla="*/ 519 h 1768"/>
                <a:gd name="T6" fmla="*/ 380 w 1351"/>
                <a:gd name="T7" fmla="*/ 631 h 1768"/>
                <a:gd name="T8" fmla="*/ 396 w 1351"/>
                <a:gd name="T9" fmla="*/ 685 h 1768"/>
                <a:gd name="T10" fmla="*/ 164 w 1351"/>
                <a:gd name="T11" fmla="*/ 1035 h 1768"/>
                <a:gd name="T12" fmla="*/ 137 w 1351"/>
                <a:gd name="T13" fmla="*/ 1139 h 1768"/>
                <a:gd name="T14" fmla="*/ 391 w 1351"/>
                <a:gd name="T15" fmla="*/ 1286 h 1768"/>
                <a:gd name="T16" fmla="*/ 784 w 1351"/>
                <a:gd name="T17" fmla="*/ 1652 h 1768"/>
                <a:gd name="T18" fmla="*/ 817 w 1351"/>
                <a:gd name="T19" fmla="*/ 1764 h 1768"/>
                <a:gd name="T20" fmla="*/ 899 w 1351"/>
                <a:gd name="T21" fmla="*/ 1658 h 1768"/>
                <a:gd name="T22" fmla="*/ 1322 w 1351"/>
                <a:gd name="T23" fmla="*/ 1005 h 1768"/>
                <a:gd name="T24" fmla="*/ 1298 w 1351"/>
                <a:gd name="T25" fmla="*/ 885 h 1768"/>
                <a:gd name="T26" fmla="*/ 1115 w 1351"/>
                <a:gd name="T27" fmla="*/ 729 h 1768"/>
                <a:gd name="T28" fmla="*/ 525 w 1351"/>
                <a:gd name="T29" fmla="*/ 65 h 1768"/>
                <a:gd name="T30" fmla="*/ 429 w 1351"/>
                <a:gd name="T31" fmla="*/ 13 h 1768"/>
                <a:gd name="T32" fmla="*/ 0 w 1351"/>
                <a:gd name="T33" fmla="*/ 93 h 1768"/>
                <a:gd name="T34" fmla="*/ 63 w 1351"/>
                <a:gd name="T35" fmla="*/ 14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51" h="1768">
                  <a:moveTo>
                    <a:pt x="63" y="142"/>
                  </a:moveTo>
                  <a:cubicBezTo>
                    <a:pt x="162" y="191"/>
                    <a:pt x="208" y="256"/>
                    <a:pt x="175" y="377"/>
                  </a:cubicBezTo>
                  <a:cubicBezTo>
                    <a:pt x="164" y="415"/>
                    <a:pt x="159" y="508"/>
                    <a:pt x="211" y="519"/>
                  </a:cubicBezTo>
                  <a:cubicBezTo>
                    <a:pt x="287" y="535"/>
                    <a:pt x="287" y="647"/>
                    <a:pt x="380" y="631"/>
                  </a:cubicBezTo>
                  <a:cubicBezTo>
                    <a:pt x="394" y="628"/>
                    <a:pt x="402" y="663"/>
                    <a:pt x="396" y="685"/>
                  </a:cubicBezTo>
                  <a:cubicBezTo>
                    <a:pt x="364" y="833"/>
                    <a:pt x="323" y="969"/>
                    <a:pt x="164" y="1035"/>
                  </a:cubicBezTo>
                  <a:cubicBezTo>
                    <a:pt x="137" y="1046"/>
                    <a:pt x="80" y="1098"/>
                    <a:pt x="137" y="1139"/>
                  </a:cubicBezTo>
                  <a:cubicBezTo>
                    <a:pt x="216" y="1196"/>
                    <a:pt x="306" y="1267"/>
                    <a:pt x="391" y="1286"/>
                  </a:cubicBezTo>
                  <a:cubicBezTo>
                    <a:pt x="607" y="1330"/>
                    <a:pt x="683" y="1499"/>
                    <a:pt x="784" y="1652"/>
                  </a:cubicBezTo>
                  <a:cubicBezTo>
                    <a:pt x="809" y="1688"/>
                    <a:pt x="762" y="1761"/>
                    <a:pt x="817" y="1764"/>
                  </a:cubicBezTo>
                  <a:cubicBezTo>
                    <a:pt x="858" y="1767"/>
                    <a:pt x="874" y="1696"/>
                    <a:pt x="899" y="1658"/>
                  </a:cubicBezTo>
                  <a:cubicBezTo>
                    <a:pt x="1041" y="1439"/>
                    <a:pt x="1197" y="1231"/>
                    <a:pt x="1322" y="1005"/>
                  </a:cubicBezTo>
                  <a:cubicBezTo>
                    <a:pt x="1350" y="956"/>
                    <a:pt x="1344" y="920"/>
                    <a:pt x="1298" y="885"/>
                  </a:cubicBezTo>
                  <a:cubicBezTo>
                    <a:pt x="1235" y="835"/>
                    <a:pt x="1175" y="784"/>
                    <a:pt x="1115" y="729"/>
                  </a:cubicBezTo>
                  <a:cubicBezTo>
                    <a:pt x="894" y="530"/>
                    <a:pt x="672" y="327"/>
                    <a:pt x="525" y="65"/>
                  </a:cubicBezTo>
                  <a:cubicBezTo>
                    <a:pt x="498" y="16"/>
                    <a:pt x="473" y="16"/>
                    <a:pt x="429" y="13"/>
                  </a:cubicBezTo>
                  <a:cubicBezTo>
                    <a:pt x="284" y="0"/>
                    <a:pt x="151" y="54"/>
                    <a:pt x="0" y="93"/>
                  </a:cubicBezTo>
                  <a:cubicBezTo>
                    <a:pt x="28" y="114"/>
                    <a:pt x="44" y="134"/>
                    <a:pt x="63" y="142"/>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7" name="Freeform 94"/>
            <p:cNvSpPr>
              <a:spLocks noChangeArrowheads="1"/>
            </p:cNvSpPr>
            <p:nvPr/>
          </p:nvSpPr>
          <p:spPr bwMode="auto">
            <a:xfrm>
              <a:off x="6654800" y="549275"/>
              <a:ext cx="747713" cy="341313"/>
            </a:xfrm>
            <a:custGeom>
              <a:avLst/>
              <a:gdLst>
                <a:gd name="T0" fmla="*/ 186 w 2077"/>
                <a:gd name="T1" fmla="*/ 497 h 946"/>
                <a:gd name="T2" fmla="*/ 208 w 2077"/>
                <a:gd name="T3" fmla="*/ 475 h 946"/>
                <a:gd name="T4" fmla="*/ 448 w 2077"/>
                <a:gd name="T5" fmla="*/ 516 h 946"/>
                <a:gd name="T6" fmla="*/ 483 w 2077"/>
                <a:gd name="T7" fmla="*/ 560 h 946"/>
                <a:gd name="T8" fmla="*/ 836 w 2077"/>
                <a:gd name="T9" fmla="*/ 658 h 946"/>
                <a:gd name="T10" fmla="*/ 1038 w 2077"/>
                <a:gd name="T11" fmla="*/ 792 h 946"/>
                <a:gd name="T12" fmla="*/ 1196 w 2077"/>
                <a:gd name="T13" fmla="*/ 945 h 946"/>
                <a:gd name="T14" fmla="*/ 1224 w 2077"/>
                <a:gd name="T15" fmla="*/ 841 h 946"/>
                <a:gd name="T16" fmla="*/ 1464 w 2077"/>
                <a:gd name="T17" fmla="*/ 535 h 946"/>
                <a:gd name="T18" fmla="*/ 1830 w 2077"/>
                <a:gd name="T19" fmla="*/ 407 h 946"/>
                <a:gd name="T20" fmla="*/ 1953 w 2077"/>
                <a:gd name="T21" fmla="*/ 399 h 946"/>
                <a:gd name="T22" fmla="*/ 2043 w 2077"/>
                <a:gd name="T23" fmla="*/ 331 h 946"/>
                <a:gd name="T24" fmla="*/ 2057 w 2077"/>
                <a:gd name="T25" fmla="*/ 123 h 946"/>
                <a:gd name="T26" fmla="*/ 1923 w 2077"/>
                <a:gd name="T27" fmla="*/ 8 h 946"/>
                <a:gd name="T28" fmla="*/ 1259 w 2077"/>
                <a:gd name="T29" fmla="*/ 55 h 946"/>
                <a:gd name="T30" fmla="*/ 167 w 2077"/>
                <a:gd name="T31" fmla="*/ 36 h 946"/>
                <a:gd name="T32" fmla="*/ 52 w 2077"/>
                <a:gd name="T33" fmla="*/ 101 h 946"/>
                <a:gd name="T34" fmla="*/ 8 w 2077"/>
                <a:gd name="T35" fmla="*/ 500 h 946"/>
                <a:gd name="T36" fmla="*/ 186 w 2077"/>
                <a:gd name="T37" fmla="*/ 49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77" h="946">
                  <a:moveTo>
                    <a:pt x="186" y="497"/>
                  </a:moveTo>
                  <a:cubicBezTo>
                    <a:pt x="216" y="508"/>
                    <a:pt x="199" y="483"/>
                    <a:pt x="208" y="475"/>
                  </a:cubicBezTo>
                  <a:cubicBezTo>
                    <a:pt x="276" y="404"/>
                    <a:pt x="410" y="423"/>
                    <a:pt x="448" y="516"/>
                  </a:cubicBezTo>
                  <a:cubicBezTo>
                    <a:pt x="456" y="533"/>
                    <a:pt x="453" y="557"/>
                    <a:pt x="483" y="560"/>
                  </a:cubicBezTo>
                  <a:cubicBezTo>
                    <a:pt x="609" y="565"/>
                    <a:pt x="718" y="639"/>
                    <a:pt x="836" y="658"/>
                  </a:cubicBezTo>
                  <a:cubicBezTo>
                    <a:pt x="934" y="675"/>
                    <a:pt x="997" y="691"/>
                    <a:pt x="1038" y="792"/>
                  </a:cubicBezTo>
                  <a:cubicBezTo>
                    <a:pt x="1065" y="855"/>
                    <a:pt x="1153" y="877"/>
                    <a:pt x="1196" y="945"/>
                  </a:cubicBezTo>
                  <a:cubicBezTo>
                    <a:pt x="1207" y="904"/>
                    <a:pt x="1210" y="869"/>
                    <a:pt x="1224" y="841"/>
                  </a:cubicBezTo>
                  <a:cubicBezTo>
                    <a:pt x="1287" y="724"/>
                    <a:pt x="1322" y="560"/>
                    <a:pt x="1464" y="535"/>
                  </a:cubicBezTo>
                  <a:cubicBezTo>
                    <a:pt x="1598" y="514"/>
                    <a:pt x="1715" y="467"/>
                    <a:pt x="1830" y="407"/>
                  </a:cubicBezTo>
                  <a:cubicBezTo>
                    <a:pt x="1868" y="388"/>
                    <a:pt x="1912" y="396"/>
                    <a:pt x="1953" y="399"/>
                  </a:cubicBezTo>
                  <a:cubicBezTo>
                    <a:pt x="2005" y="402"/>
                    <a:pt x="2021" y="382"/>
                    <a:pt x="2043" y="331"/>
                  </a:cubicBezTo>
                  <a:cubicBezTo>
                    <a:pt x="2076" y="257"/>
                    <a:pt x="2065" y="194"/>
                    <a:pt x="2057" y="123"/>
                  </a:cubicBezTo>
                  <a:cubicBezTo>
                    <a:pt x="2046" y="14"/>
                    <a:pt x="2030" y="0"/>
                    <a:pt x="1923" y="8"/>
                  </a:cubicBezTo>
                  <a:cubicBezTo>
                    <a:pt x="1702" y="27"/>
                    <a:pt x="1480" y="49"/>
                    <a:pt x="1259" y="55"/>
                  </a:cubicBezTo>
                  <a:cubicBezTo>
                    <a:pt x="896" y="66"/>
                    <a:pt x="530" y="49"/>
                    <a:pt x="167" y="36"/>
                  </a:cubicBezTo>
                  <a:cubicBezTo>
                    <a:pt x="112" y="33"/>
                    <a:pt x="57" y="33"/>
                    <a:pt x="52" y="101"/>
                  </a:cubicBezTo>
                  <a:cubicBezTo>
                    <a:pt x="38" y="229"/>
                    <a:pt x="0" y="361"/>
                    <a:pt x="8" y="500"/>
                  </a:cubicBezTo>
                  <a:cubicBezTo>
                    <a:pt x="104" y="464"/>
                    <a:pt x="104" y="464"/>
                    <a:pt x="186" y="49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8" name="Freeform 95"/>
            <p:cNvSpPr>
              <a:spLocks noChangeArrowheads="1"/>
            </p:cNvSpPr>
            <p:nvPr/>
          </p:nvSpPr>
          <p:spPr bwMode="auto">
            <a:xfrm>
              <a:off x="3513138" y="996950"/>
              <a:ext cx="638175" cy="288925"/>
            </a:xfrm>
            <a:custGeom>
              <a:avLst/>
              <a:gdLst>
                <a:gd name="T0" fmla="*/ 1724 w 1774"/>
                <a:gd name="T1" fmla="*/ 355 h 804"/>
                <a:gd name="T2" fmla="*/ 1729 w 1774"/>
                <a:gd name="T3" fmla="*/ 177 h 804"/>
                <a:gd name="T4" fmla="*/ 1552 w 1774"/>
                <a:gd name="T5" fmla="*/ 144 h 804"/>
                <a:gd name="T6" fmla="*/ 1453 w 1774"/>
                <a:gd name="T7" fmla="*/ 57 h 804"/>
                <a:gd name="T8" fmla="*/ 1379 w 1774"/>
                <a:gd name="T9" fmla="*/ 2 h 804"/>
                <a:gd name="T10" fmla="*/ 1060 w 1774"/>
                <a:gd name="T11" fmla="*/ 0 h 804"/>
                <a:gd name="T12" fmla="*/ 972 w 1774"/>
                <a:gd name="T13" fmla="*/ 32 h 804"/>
                <a:gd name="T14" fmla="*/ 538 w 1774"/>
                <a:gd name="T15" fmla="*/ 183 h 804"/>
                <a:gd name="T16" fmla="*/ 79 w 1774"/>
                <a:gd name="T17" fmla="*/ 73 h 804"/>
                <a:gd name="T18" fmla="*/ 14 w 1774"/>
                <a:gd name="T19" fmla="*/ 65 h 804"/>
                <a:gd name="T20" fmla="*/ 19 w 1774"/>
                <a:gd name="T21" fmla="*/ 114 h 804"/>
                <a:gd name="T22" fmla="*/ 101 w 1774"/>
                <a:gd name="T23" fmla="*/ 464 h 804"/>
                <a:gd name="T24" fmla="*/ 139 w 1774"/>
                <a:gd name="T25" fmla="*/ 521 h 804"/>
                <a:gd name="T26" fmla="*/ 626 w 1774"/>
                <a:gd name="T27" fmla="*/ 513 h 804"/>
                <a:gd name="T28" fmla="*/ 694 w 1774"/>
                <a:gd name="T29" fmla="*/ 508 h 804"/>
                <a:gd name="T30" fmla="*/ 1155 w 1774"/>
                <a:gd name="T31" fmla="*/ 693 h 804"/>
                <a:gd name="T32" fmla="*/ 1273 w 1774"/>
                <a:gd name="T33" fmla="*/ 743 h 804"/>
                <a:gd name="T34" fmla="*/ 1568 w 1774"/>
                <a:gd name="T35" fmla="*/ 803 h 804"/>
                <a:gd name="T36" fmla="*/ 1724 w 1774"/>
                <a:gd name="T37" fmla="*/ 355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4" h="804">
                  <a:moveTo>
                    <a:pt x="1724" y="355"/>
                  </a:moveTo>
                  <a:cubicBezTo>
                    <a:pt x="1726" y="295"/>
                    <a:pt x="1773" y="218"/>
                    <a:pt x="1729" y="177"/>
                  </a:cubicBezTo>
                  <a:cubicBezTo>
                    <a:pt x="1691" y="142"/>
                    <a:pt x="1612" y="153"/>
                    <a:pt x="1552" y="144"/>
                  </a:cubicBezTo>
                  <a:cubicBezTo>
                    <a:pt x="1500" y="136"/>
                    <a:pt x="1450" y="128"/>
                    <a:pt x="1453" y="57"/>
                  </a:cubicBezTo>
                  <a:cubicBezTo>
                    <a:pt x="1453" y="13"/>
                    <a:pt x="1423" y="2"/>
                    <a:pt x="1379" y="2"/>
                  </a:cubicBezTo>
                  <a:cubicBezTo>
                    <a:pt x="1273" y="5"/>
                    <a:pt x="1166" y="2"/>
                    <a:pt x="1060" y="0"/>
                  </a:cubicBezTo>
                  <a:cubicBezTo>
                    <a:pt x="1024" y="0"/>
                    <a:pt x="1000" y="11"/>
                    <a:pt x="972" y="32"/>
                  </a:cubicBezTo>
                  <a:cubicBezTo>
                    <a:pt x="844" y="131"/>
                    <a:pt x="699" y="180"/>
                    <a:pt x="538" y="183"/>
                  </a:cubicBezTo>
                  <a:cubicBezTo>
                    <a:pt x="374" y="185"/>
                    <a:pt x="221" y="150"/>
                    <a:pt x="79" y="73"/>
                  </a:cubicBezTo>
                  <a:cubicBezTo>
                    <a:pt x="57" y="63"/>
                    <a:pt x="36" y="49"/>
                    <a:pt x="14" y="65"/>
                  </a:cubicBezTo>
                  <a:cubicBezTo>
                    <a:pt x="0" y="76"/>
                    <a:pt x="11" y="98"/>
                    <a:pt x="19" y="114"/>
                  </a:cubicBezTo>
                  <a:cubicBezTo>
                    <a:pt x="77" y="224"/>
                    <a:pt x="96" y="341"/>
                    <a:pt x="101" y="464"/>
                  </a:cubicBezTo>
                  <a:cubicBezTo>
                    <a:pt x="101" y="491"/>
                    <a:pt x="101" y="519"/>
                    <a:pt x="139" y="521"/>
                  </a:cubicBezTo>
                  <a:cubicBezTo>
                    <a:pt x="301" y="530"/>
                    <a:pt x="464" y="603"/>
                    <a:pt x="626" y="513"/>
                  </a:cubicBezTo>
                  <a:cubicBezTo>
                    <a:pt x="645" y="502"/>
                    <a:pt x="672" y="505"/>
                    <a:pt x="694" y="508"/>
                  </a:cubicBezTo>
                  <a:cubicBezTo>
                    <a:pt x="863" y="530"/>
                    <a:pt x="1022" y="581"/>
                    <a:pt x="1155" y="693"/>
                  </a:cubicBezTo>
                  <a:cubicBezTo>
                    <a:pt x="1191" y="723"/>
                    <a:pt x="1232" y="732"/>
                    <a:pt x="1273" y="743"/>
                  </a:cubicBezTo>
                  <a:cubicBezTo>
                    <a:pt x="1371" y="767"/>
                    <a:pt x="1486" y="715"/>
                    <a:pt x="1568" y="803"/>
                  </a:cubicBezTo>
                  <a:cubicBezTo>
                    <a:pt x="1655" y="682"/>
                    <a:pt x="1715" y="513"/>
                    <a:pt x="1724" y="355"/>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 name="Freeform 96"/>
            <p:cNvSpPr>
              <a:spLocks noChangeArrowheads="1"/>
            </p:cNvSpPr>
            <p:nvPr/>
          </p:nvSpPr>
          <p:spPr bwMode="auto">
            <a:xfrm>
              <a:off x="7427913" y="546100"/>
              <a:ext cx="746125" cy="357188"/>
            </a:xfrm>
            <a:custGeom>
              <a:avLst/>
              <a:gdLst>
                <a:gd name="T0" fmla="*/ 57 w 2071"/>
                <a:gd name="T1" fmla="*/ 8 h 993"/>
                <a:gd name="T2" fmla="*/ 0 w 2071"/>
                <a:gd name="T3" fmla="*/ 52 h 993"/>
                <a:gd name="T4" fmla="*/ 14 w 2071"/>
                <a:gd name="T5" fmla="*/ 331 h 993"/>
                <a:gd name="T6" fmla="*/ 22 w 2071"/>
                <a:gd name="T7" fmla="*/ 352 h 993"/>
                <a:gd name="T8" fmla="*/ 137 w 2071"/>
                <a:gd name="T9" fmla="*/ 448 h 993"/>
                <a:gd name="T10" fmla="*/ 538 w 2071"/>
                <a:gd name="T11" fmla="*/ 893 h 993"/>
                <a:gd name="T12" fmla="*/ 601 w 2071"/>
                <a:gd name="T13" fmla="*/ 989 h 993"/>
                <a:gd name="T14" fmla="*/ 634 w 2071"/>
                <a:gd name="T15" fmla="*/ 890 h 993"/>
                <a:gd name="T16" fmla="*/ 636 w 2071"/>
                <a:gd name="T17" fmla="*/ 839 h 993"/>
                <a:gd name="T18" fmla="*/ 732 w 2071"/>
                <a:gd name="T19" fmla="*/ 467 h 993"/>
                <a:gd name="T20" fmla="*/ 822 w 2071"/>
                <a:gd name="T21" fmla="*/ 311 h 993"/>
                <a:gd name="T22" fmla="*/ 866 w 2071"/>
                <a:gd name="T23" fmla="*/ 260 h 993"/>
                <a:gd name="T24" fmla="*/ 1008 w 2071"/>
                <a:gd name="T25" fmla="*/ 175 h 993"/>
                <a:gd name="T26" fmla="*/ 1041 w 2071"/>
                <a:gd name="T27" fmla="*/ 169 h 993"/>
                <a:gd name="T28" fmla="*/ 1180 w 2071"/>
                <a:gd name="T29" fmla="*/ 156 h 993"/>
                <a:gd name="T30" fmla="*/ 1415 w 2071"/>
                <a:gd name="T31" fmla="*/ 129 h 993"/>
                <a:gd name="T32" fmla="*/ 1918 w 2071"/>
                <a:gd name="T33" fmla="*/ 361 h 993"/>
                <a:gd name="T34" fmla="*/ 2013 w 2071"/>
                <a:gd name="T35" fmla="*/ 399 h 993"/>
                <a:gd name="T36" fmla="*/ 2046 w 2071"/>
                <a:gd name="T37" fmla="*/ 350 h 993"/>
                <a:gd name="T38" fmla="*/ 1713 w 2071"/>
                <a:gd name="T39" fmla="*/ 98 h 993"/>
                <a:gd name="T40" fmla="*/ 1669 w 2071"/>
                <a:gd name="T41" fmla="*/ 93 h 993"/>
                <a:gd name="T42" fmla="*/ 369 w 2071"/>
                <a:gd name="T43" fmla="*/ 8 h 993"/>
                <a:gd name="T44" fmla="*/ 57 w 2071"/>
                <a:gd name="T45" fmla="*/ 8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71" h="993">
                  <a:moveTo>
                    <a:pt x="57" y="8"/>
                  </a:moveTo>
                  <a:cubicBezTo>
                    <a:pt x="30" y="8"/>
                    <a:pt x="0" y="0"/>
                    <a:pt x="0" y="52"/>
                  </a:cubicBezTo>
                  <a:cubicBezTo>
                    <a:pt x="0" y="145"/>
                    <a:pt x="71" y="235"/>
                    <a:pt x="14" y="331"/>
                  </a:cubicBezTo>
                  <a:cubicBezTo>
                    <a:pt x="11" y="336"/>
                    <a:pt x="16" y="350"/>
                    <a:pt x="22" y="352"/>
                  </a:cubicBezTo>
                  <a:cubicBezTo>
                    <a:pt x="63" y="380"/>
                    <a:pt x="90" y="421"/>
                    <a:pt x="137" y="448"/>
                  </a:cubicBezTo>
                  <a:cubicBezTo>
                    <a:pt x="317" y="552"/>
                    <a:pt x="505" y="653"/>
                    <a:pt x="538" y="893"/>
                  </a:cubicBezTo>
                  <a:cubicBezTo>
                    <a:pt x="544" y="929"/>
                    <a:pt x="563" y="992"/>
                    <a:pt x="601" y="989"/>
                  </a:cubicBezTo>
                  <a:cubicBezTo>
                    <a:pt x="639" y="986"/>
                    <a:pt x="620" y="923"/>
                    <a:pt x="634" y="890"/>
                  </a:cubicBezTo>
                  <a:cubicBezTo>
                    <a:pt x="639" y="874"/>
                    <a:pt x="634" y="855"/>
                    <a:pt x="636" y="839"/>
                  </a:cubicBezTo>
                  <a:cubicBezTo>
                    <a:pt x="658" y="713"/>
                    <a:pt x="645" y="576"/>
                    <a:pt x="732" y="467"/>
                  </a:cubicBezTo>
                  <a:cubicBezTo>
                    <a:pt x="770" y="421"/>
                    <a:pt x="844" y="396"/>
                    <a:pt x="822" y="311"/>
                  </a:cubicBezTo>
                  <a:cubicBezTo>
                    <a:pt x="819" y="298"/>
                    <a:pt x="847" y="265"/>
                    <a:pt x="866" y="260"/>
                  </a:cubicBezTo>
                  <a:cubicBezTo>
                    <a:pt x="923" y="246"/>
                    <a:pt x="967" y="216"/>
                    <a:pt x="1008" y="175"/>
                  </a:cubicBezTo>
                  <a:cubicBezTo>
                    <a:pt x="1013" y="169"/>
                    <a:pt x="1032" y="164"/>
                    <a:pt x="1041" y="169"/>
                  </a:cubicBezTo>
                  <a:cubicBezTo>
                    <a:pt x="1093" y="208"/>
                    <a:pt x="1136" y="172"/>
                    <a:pt x="1180" y="156"/>
                  </a:cubicBezTo>
                  <a:cubicBezTo>
                    <a:pt x="1256" y="131"/>
                    <a:pt x="1333" y="115"/>
                    <a:pt x="1415" y="129"/>
                  </a:cubicBezTo>
                  <a:cubicBezTo>
                    <a:pt x="1606" y="156"/>
                    <a:pt x="1778" y="227"/>
                    <a:pt x="1918" y="361"/>
                  </a:cubicBezTo>
                  <a:cubicBezTo>
                    <a:pt x="1945" y="388"/>
                    <a:pt x="1978" y="393"/>
                    <a:pt x="2013" y="399"/>
                  </a:cubicBezTo>
                  <a:cubicBezTo>
                    <a:pt x="2051" y="404"/>
                    <a:pt x="2070" y="393"/>
                    <a:pt x="2046" y="350"/>
                  </a:cubicBezTo>
                  <a:cubicBezTo>
                    <a:pt x="1972" y="216"/>
                    <a:pt x="1920" y="52"/>
                    <a:pt x="1713" y="98"/>
                  </a:cubicBezTo>
                  <a:cubicBezTo>
                    <a:pt x="1699" y="101"/>
                    <a:pt x="1683" y="96"/>
                    <a:pt x="1669" y="93"/>
                  </a:cubicBezTo>
                  <a:cubicBezTo>
                    <a:pt x="1237" y="63"/>
                    <a:pt x="803" y="11"/>
                    <a:pt x="369" y="8"/>
                  </a:cubicBezTo>
                  <a:lnTo>
                    <a:pt x="57" y="8"/>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0" name="Freeform 97"/>
            <p:cNvSpPr>
              <a:spLocks noChangeArrowheads="1"/>
            </p:cNvSpPr>
            <p:nvPr/>
          </p:nvSpPr>
          <p:spPr bwMode="auto">
            <a:xfrm>
              <a:off x="5983288" y="804863"/>
              <a:ext cx="393700" cy="300037"/>
            </a:xfrm>
            <a:custGeom>
              <a:avLst/>
              <a:gdLst>
                <a:gd name="T0" fmla="*/ 6 w 1093"/>
                <a:gd name="T1" fmla="*/ 497 h 834"/>
                <a:gd name="T2" fmla="*/ 9 w 1093"/>
                <a:gd name="T3" fmla="*/ 620 h 834"/>
                <a:gd name="T4" fmla="*/ 55 w 1093"/>
                <a:gd name="T5" fmla="*/ 639 h 834"/>
                <a:gd name="T6" fmla="*/ 274 w 1093"/>
                <a:gd name="T7" fmla="*/ 686 h 834"/>
                <a:gd name="T8" fmla="*/ 298 w 1093"/>
                <a:gd name="T9" fmla="*/ 705 h 834"/>
                <a:gd name="T10" fmla="*/ 476 w 1093"/>
                <a:gd name="T11" fmla="*/ 789 h 834"/>
                <a:gd name="T12" fmla="*/ 541 w 1093"/>
                <a:gd name="T13" fmla="*/ 784 h 834"/>
                <a:gd name="T14" fmla="*/ 1048 w 1093"/>
                <a:gd name="T15" fmla="*/ 363 h 834"/>
                <a:gd name="T16" fmla="*/ 1092 w 1093"/>
                <a:gd name="T17" fmla="*/ 320 h 834"/>
                <a:gd name="T18" fmla="*/ 1040 w 1093"/>
                <a:gd name="T19" fmla="*/ 287 h 834"/>
                <a:gd name="T20" fmla="*/ 489 w 1093"/>
                <a:gd name="T21" fmla="*/ 221 h 834"/>
                <a:gd name="T22" fmla="*/ 268 w 1093"/>
                <a:gd name="T23" fmla="*/ 52 h 834"/>
                <a:gd name="T24" fmla="*/ 194 w 1093"/>
                <a:gd name="T25" fmla="*/ 0 h 834"/>
                <a:gd name="T26" fmla="*/ 153 w 1093"/>
                <a:gd name="T27" fmla="*/ 66 h 834"/>
                <a:gd name="T28" fmla="*/ 63 w 1093"/>
                <a:gd name="T29" fmla="*/ 167 h 834"/>
                <a:gd name="T30" fmla="*/ 19 w 1093"/>
                <a:gd name="T31" fmla="*/ 219 h 834"/>
                <a:gd name="T32" fmla="*/ 0 w 1093"/>
                <a:gd name="T33" fmla="*/ 497 h 834"/>
                <a:gd name="T34" fmla="*/ 6 w 1093"/>
                <a:gd name="T35" fmla="*/ 497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93" h="834">
                  <a:moveTo>
                    <a:pt x="6" y="497"/>
                  </a:moveTo>
                  <a:cubicBezTo>
                    <a:pt x="6" y="538"/>
                    <a:pt x="3" y="579"/>
                    <a:pt x="9" y="620"/>
                  </a:cubicBezTo>
                  <a:cubicBezTo>
                    <a:pt x="11" y="639"/>
                    <a:pt x="19" y="667"/>
                    <a:pt x="55" y="639"/>
                  </a:cubicBezTo>
                  <a:cubicBezTo>
                    <a:pt x="156" y="563"/>
                    <a:pt x="208" y="576"/>
                    <a:pt x="274" y="686"/>
                  </a:cubicBezTo>
                  <a:cubicBezTo>
                    <a:pt x="279" y="694"/>
                    <a:pt x="295" y="707"/>
                    <a:pt x="298" y="705"/>
                  </a:cubicBezTo>
                  <a:cubicBezTo>
                    <a:pt x="396" y="647"/>
                    <a:pt x="424" y="751"/>
                    <a:pt x="476" y="789"/>
                  </a:cubicBezTo>
                  <a:cubicBezTo>
                    <a:pt x="508" y="811"/>
                    <a:pt x="519" y="833"/>
                    <a:pt x="541" y="784"/>
                  </a:cubicBezTo>
                  <a:cubicBezTo>
                    <a:pt x="645" y="565"/>
                    <a:pt x="823" y="432"/>
                    <a:pt x="1048" y="363"/>
                  </a:cubicBezTo>
                  <a:cubicBezTo>
                    <a:pt x="1073" y="355"/>
                    <a:pt x="1092" y="352"/>
                    <a:pt x="1092" y="320"/>
                  </a:cubicBezTo>
                  <a:cubicBezTo>
                    <a:pt x="1089" y="281"/>
                    <a:pt x="1062" y="290"/>
                    <a:pt x="1040" y="287"/>
                  </a:cubicBezTo>
                  <a:cubicBezTo>
                    <a:pt x="858" y="265"/>
                    <a:pt x="672" y="227"/>
                    <a:pt x="489" y="221"/>
                  </a:cubicBezTo>
                  <a:cubicBezTo>
                    <a:pt x="361" y="219"/>
                    <a:pt x="301" y="161"/>
                    <a:pt x="268" y="52"/>
                  </a:cubicBezTo>
                  <a:cubicBezTo>
                    <a:pt x="257" y="19"/>
                    <a:pt x="235" y="0"/>
                    <a:pt x="194" y="0"/>
                  </a:cubicBezTo>
                  <a:cubicBezTo>
                    <a:pt x="148" y="3"/>
                    <a:pt x="153" y="41"/>
                    <a:pt x="153" y="66"/>
                  </a:cubicBezTo>
                  <a:cubicBezTo>
                    <a:pt x="148" y="126"/>
                    <a:pt x="137" y="169"/>
                    <a:pt x="63" y="167"/>
                  </a:cubicBezTo>
                  <a:cubicBezTo>
                    <a:pt x="33" y="167"/>
                    <a:pt x="19" y="186"/>
                    <a:pt x="19" y="219"/>
                  </a:cubicBezTo>
                  <a:cubicBezTo>
                    <a:pt x="17" y="314"/>
                    <a:pt x="9" y="407"/>
                    <a:pt x="0" y="497"/>
                  </a:cubicBezTo>
                  <a:lnTo>
                    <a:pt x="6" y="497"/>
                  </a:ln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1" name="Freeform 98"/>
            <p:cNvSpPr>
              <a:spLocks noChangeArrowheads="1"/>
            </p:cNvSpPr>
            <p:nvPr/>
          </p:nvSpPr>
          <p:spPr bwMode="auto">
            <a:xfrm>
              <a:off x="5594350" y="2771775"/>
              <a:ext cx="395288" cy="407988"/>
            </a:xfrm>
            <a:custGeom>
              <a:avLst/>
              <a:gdLst>
                <a:gd name="T0" fmla="*/ 0 w 1096"/>
                <a:gd name="T1" fmla="*/ 221 h 1132"/>
                <a:gd name="T2" fmla="*/ 52 w 1096"/>
                <a:gd name="T3" fmla="*/ 309 h 1132"/>
                <a:gd name="T4" fmla="*/ 560 w 1096"/>
                <a:gd name="T5" fmla="*/ 705 h 1132"/>
                <a:gd name="T6" fmla="*/ 669 w 1096"/>
                <a:gd name="T7" fmla="*/ 1071 h 1132"/>
                <a:gd name="T8" fmla="*/ 691 w 1096"/>
                <a:gd name="T9" fmla="*/ 1120 h 1132"/>
                <a:gd name="T10" fmla="*/ 762 w 1096"/>
                <a:gd name="T11" fmla="*/ 1103 h 1132"/>
                <a:gd name="T12" fmla="*/ 811 w 1096"/>
                <a:gd name="T13" fmla="*/ 877 h 1132"/>
                <a:gd name="T14" fmla="*/ 890 w 1096"/>
                <a:gd name="T15" fmla="*/ 680 h 1132"/>
                <a:gd name="T16" fmla="*/ 909 w 1096"/>
                <a:gd name="T17" fmla="*/ 642 h 1132"/>
                <a:gd name="T18" fmla="*/ 937 w 1096"/>
                <a:gd name="T19" fmla="*/ 527 h 1132"/>
                <a:gd name="T20" fmla="*/ 994 w 1096"/>
                <a:gd name="T21" fmla="*/ 232 h 1132"/>
                <a:gd name="T22" fmla="*/ 1019 w 1096"/>
                <a:gd name="T23" fmla="*/ 172 h 1132"/>
                <a:gd name="T24" fmla="*/ 1024 w 1096"/>
                <a:gd name="T25" fmla="*/ 139 h 1132"/>
                <a:gd name="T26" fmla="*/ 956 w 1096"/>
                <a:gd name="T27" fmla="*/ 19 h 1132"/>
                <a:gd name="T28" fmla="*/ 928 w 1096"/>
                <a:gd name="T29" fmla="*/ 5 h 1132"/>
                <a:gd name="T30" fmla="*/ 833 w 1096"/>
                <a:gd name="T31" fmla="*/ 85 h 1132"/>
                <a:gd name="T32" fmla="*/ 795 w 1096"/>
                <a:gd name="T33" fmla="*/ 137 h 1132"/>
                <a:gd name="T34" fmla="*/ 546 w 1096"/>
                <a:gd name="T35" fmla="*/ 232 h 1132"/>
                <a:gd name="T36" fmla="*/ 489 w 1096"/>
                <a:gd name="T37" fmla="*/ 281 h 1132"/>
                <a:gd name="T38" fmla="*/ 368 w 1096"/>
                <a:gd name="T39" fmla="*/ 361 h 1132"/>
                <a:gd name="T40" fmla="*/ 128 w 1096"/>
                <a:gd name="T41" fmla="*/ 205 h 1132"/>
                <a:gd name="T42" fmla="*/ 82 w 1096"/>
                <a:gd name="T43" fmla="*/ 161 h 1132"/>
                <a:gd name="T44" fmla="*/ 0 w 1096"/>
                <a:gd name="T45" fmla="*/ 221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96" h="1132">
                  <a:moveTo>
                    <a:pt x="0" y="221"/>
                  </a:moveTo>
                  <a:cubicBezTo>
                    <a:pt x="0" y="254"/>
                    <a:pt x="2" y="295"/>
                    <a:pt x="52" y="309"/>
                  </a:cubicBezTo>
                  <a:cubicBezTo>
                    <a:pt x="276" y="369"/>
                    <a:pt x="442" y="519"/>
                    <a:pt x="560" y="705"/>
                  </a:cubicBezTo>
                  <a:cubicBezTo>
                    <a:pt x="625" y="808"/>
                    <a:pt x="666" y="940"/>
                    <a:pt x="669" y="1071"/>
                  </a:cubicBezTo>
                  <a:cubicBezTo>
                    <a:pt x="669" y="1090"/>
                    <a:pt x="661" y="1117"/>
                    <a:pt x="691" y="1120"/>
                  </a:cubicBezTo>
                  <a:cubicBezTo>
                    <a:pt x="715" y="1125"/>
                    <a:pt x="745" y="1131"/>
                    <a:pt x="762" y="1103"/>
                  </a:cubicBezTo>
                  <a:cubicBezTo>
                    <a:pt x="805" y="1032"/>
                    <a:pt x="838" y="942"/>
                    <a:pt x="811" y="877"/>
                  </a:cubicBezTo>
                  <a:cubicBezTo>
                    <a:pt x="765" y="767"/>
                    <a:pt x="833" y="729"/>
                    <a:pt x="890" y="680"/>
                  </a:cubicBezTo>
                  <a:cubicBezTo>
                    <a:pt x="904" y="666"/>
                    <a:pt x="917" y="664"/>
                    <a:pt x="909" y="642"/>
                  </a:cubicBezTo>
                  <a:cubicBezTo>
                    <a:pt x="893" y="598"/>
                    <a:pt x="928" y="565"/>
                    <a:pt x="937" y="527"/>
                  </a:cubicBezTo>
                  <a:cubicBezTo>
                    <a:pt x="961" y="429"/>
                    <a:pt x="1095" y="355"/>
                    <a:pt x="994" y="232"/>
                  </a:cubicBezTo>
                  <a:cubicBezTo>
                    <a:pt x="978" y="213"/>
                    <a:pt x="997" y="186"/>
                    <a:pt x="1019" y="172"/>
                  </a:cubicBezTo>
                  <a:cubicBezTo>
                    <a:pt x="1032" y="161"/>
                    <a:pt x="1040" y="148"/>
                    <a:pt x="1024" y="139"/>
                  </a:cubicBezTo>
                  <a:cubicBezTo>
                    <a:pt x="969" y="115"/>
                    <a:pt x="950" y="76"/>
                    <a:pt x="956" y="19"/>
                  </a:cubicBezTo>
                  <a:cubicBezTo>
                    <a:pt x="956" y="8"/>
                    <a:pt x="939" y="0"/>
                    <a:pt x="928" y="5"/>
                  </a:cubicBezTo>
                  <a:cubicBezTo>
                    <a:pt x="893" y="27"/>
                    <a:pt x="838" y="27"/>
                    <a:pt x="833" y="85"/>
                  </a:cubicBezTo>
                  <a:cubicBezTo>
                    <a:pt x="830" y="112"/>
                    <a:pt x="819" y="139"/>
                    <a:pt x="795" y="137"/>
                  </a:cubicBezTo>
                  <a:cubicBezTo>
                    <a:pt x="696" y="128"/>
                    <a:pt x="644" y="240"/>
                    <a:pt x="546" y="232"/>
                  </a:cubicBezTo>
                  <a:cubicBezTo>
                    <a:pt x="513" y="229"/>
                    <a:pt x="497" y="246"/>
                    <a:pt x="489" y="281"/>
                  </a:cubicBezTo>
                  <a:cubicBezTo>
                    <a:pt x="475" y="339"/>
                    <a:pt x="431" y="363"/>
                    <a:pt x="368" y="361"/>
                  </a:cubicBezTo>
                  <a:cubicBezTo>
                    <a:pt x="256" y="352"/>
                    <a:pt x="183" y="292"/>
                    <a:pt x="128" y="205"/>
                  </a:cubicBezTo>
                  <a:cubicBezTo>
                    <a:pt x="117" y="178"/>
                    <a:pt x="109" y="156"/>
                    <a:pt x="82" y="161"/>
                  </a:cubicBezTo>
                  <a:cubicBezTo>
                    <a:pt x="32" y="161"/>
                    <a:pt x="2" y="186"/>
                    <a:pt x="0" y="221"/>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2" name="Freeform 99"/>
            <p:cNvSpPr>
              <a:spLocks noChangeArrowheads="1"/>
            </p:cNvSpPr>
            <p:nvPr/>
          </p:nvSpPr>
          <p:spPr bwMode="auto">
            <a:xfrm>
              <a:off x="5813425" y="1036638"/>
              <a:ext cx="33338" cy="50800"/>
            </a:xfrm>
            <a:custGeom>
              <a:avLst/>
              <a:gdLst>
                <a:gd name="T0" fmla="*/ 79 w 91"/>
                <a:gd name="T1" fmla="*/ 27 h 140"/>
                <a:gd name="T2" fmla="*/ 54 w 91"/>
                <a:gd name="T3" fmla="*/ 11 h 140"/>
                <a:gd name="T4" fmla="*/ 3 w 91"/>
                <a:gd name="T5" fmla="*/ 126 h 140"/>
                <a:gd name="T6" fmla="*/ 13 w 91"/>
                <a:gd name="T7" fmla="*/ 139 h 140"/>
                <a:gd name="T8" fmla="*/ 79 w 91"/>
                <a:gd name="T9" fmla="*/ 27 h 140"/>
              </a:gdLst>
              <a:ahLst/>
              <a:cxnLst>
                <a:cxn ang="0">
                  <a:pos x="T0" y="T1"/>
                </a:cxn>
                <a:cxn ang="0">
                  <a:pos x="T2" y="T3"/>
                </a:cxn>
                <a:cxn ang="0">
                  <a:pos x="T4" y="T5"/>
                </a:cxn>
                <a:cxn ang="0">
                  <a:pos x="T6" y="T7"/>
                </a:cxn>
                <a:cxn ang="0">
                  <a:pos x="T8" y="T9"/>
                </a:cxn>
              </a:cxnLst>
              <a:rect l="0" t="0" r="r" b="b"/>
              <a:pathLst>
                <a:path w="91" h="140">
                  <a:moveTo>
                    <a:pt x="79" y="27"/>
                  </a:moveTo>
                  <a:cubicBezTo>
                    <a:pt x="76" y="19"/>
                    <a:pt x="65" y="0"/>
                    <a:pt x="54" y="11"/>
                  </a:cubicBezTo>
                  <a:cubicBezTo>
                    <a:pt x="22" y="41"/>
                    <a:pt x="3" y="79"/>
                    <a:pt x="3" y="126"/>
                  </a:cubicBezTo>
                  <a:cubicBezTo>
                    <a:pt x="0" y="128"/>
                    <a:pt x="5" y="131"/>
                    <a:pt x="13" y="139"/>
                  </a:cubicBezTo>
                  <a:cubicBezTo>
                    <a:pt x="38" y="104"/>
                    <a:pt x="90" y="85"/>
                    <a:pt x="79" y="27"/>
                  </a:cubicBezTo>
                </a:path>
              </a:pathLst>
            </a:custGeom>
            <a:solidFill>
              <a:srgbClr val="4C778E"/>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12258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4054" y="452062"/>
            <a:ext cx="10258746" cy="660775"/>
          </a:xfrm>
        </p:spPr>
        <p:txBody>
          <a:bodyPr>
            <a:normAutofit fontScale="90000"/>
          </a:bodyPr>
          <a:lstStyle/>
          <a:p>
            <a:r>
              <a:rPr lang="en-US" dirty="0"/>
              <a:t>2017 National DSP Vacancy Rates</a:t>
            </a:r>
          </a:p>
        </p:txBody>
      </p:sp>
      <p:pic>
        <p:nvPicPr>
          <p:cNvPr id="4" name="Content Placeholder 3"/>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976045" y="1847191"/>
            <a:ext cx="9050338" cy="2813050"/>
          </a:xfrm>
        </p:spPr>
      </p:pic>
      <p:pic>
        <p:nvPicPr>
          <p:cNvPr id="5" name="Picture 4" descr="Image result for nci national core indicat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9223" y="306350"/>
            <a:ext cx="2234709" cy="774700"/>
          </a:xfrm>
          <a:prstGeom prst="rect">
            <a:avLst/>
          </a:prstGeom>
          <a:solidFill>
            <a:schemeClr val="bg1"/>
          </a:solidFill>
        </p:spPr>
      </p:pic>
      <p:sp>
        <p:nvSpPr>
          <p:cNvPr id="6" name="TextBox 5"/>
          <p:cNvSpPr txBox="1"/>
          <p:nvPr/>
        </p:nvSpPr>
        <p:spPr>
          <a:xfrm>
            <a:off x="4913893" y="5456141"/>
            <a:ext cx="5620038" cy="738664"/>
          </a:xfrm>
          <a:prstGeom prst="rect">
            <a:avLst/>
          </a:prstGeom>
          <a:noFill/>
        </p:spPr>
        <p:txBody>
          <a:bodyPr wrap="square" rtlCol="0">
            <a:spAutoFit/>
          </a:bodyPr>
          <a:lstStyle/>
          <a:p>
            <a:r>
              <a:rPr lang="en-US" sz="1400" dirty="0"/>
              <a:t>National Core Indicators. (2019). National Core Indicators 2017 Staff Stability Survey Report. Retrieved from the National Core Indicators website: </a:t>
            </a:r>
            <a:r>
              <a:rPr lang="en-US" sz="1400" dirty="0">
                <a:hlinkClick r:id="rId5"/>
              </a:rPr>
              <a:t>www.nationalcoreindicators.org/resources/staff-stability-survey/</a:t>
            </a:r>
            <a:r>
              <a:rPr lang="en-US" sz="1400" dirty="0"/>
              <a:t> </a:t>
            </a:r>
          </a:p>
        </p:txBody>
      </p:sp>
    </p:spTree>
    <p:extLst>
      <p:ext uri="{BB962C8B-B14F-4D97-AF65-F5344CB8AC3E}">
        <p14:creationId xmlns:p14="http://schemas.microsoft.com/office/powerpoint/2010/main" val="1813432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A51F7-E896-CC4E-B5E8-4B0FD830CDBF}"/>
              </a:ext>
            </a:extLst>
          </p:cNvPr>
          <p:cNvSpPr>
            <a:spLocks noGrp="1"/>
          </p:cNvSpPr>
          <p:nvPr>
            <p:ph type="title"/>
          </p:nvPr>
        </p:nvSpPr>
        <p:spPr/>
        <p:txBody>
          <a:bodyPr/>
          <a:lstStyle/>
          <a:p>
            <a:r>
              <a:rPr lang="en-US" dirty="0"/>
              <a:t>Formula for Vacancy Rate</a:t>
            </a:r>
          </a:p>
        </p:txBody>
      </p:sp>
      <p:sp>
        <p:nvSpPr>
          <p:cNvPr id="3" name="Right Arrow 2">
            <a:extLst>
              <a:ext uri="{FF2B5EF4-FFF2-40B4-BE49-F238E27FC236}">
                <a16:creationId xmlns:a16="http://schemas.microsoft.com/office/drawing/2014/main" id="{183D9F0A-F21F-1348-8751-2F620282F39E}"/>
              </a:ext>
            </a:extLst>
          </p:cNvPr>
          <p:cNvSpPr/>
          <p:nvPr/>
        </p:nvSpPr>
        <p:spPr>
          <a:xfrm rot="5400000">
            <a:off x="6534451" y="2050004"/>
            <a:ext cx="1610532" cy="49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Arrow 5">
            <a:extLst>
              <a:ext uri="{FF2B5EF4-FFF2-40B4-BE49-F238E27FC236}">
                <a16:creationId xmlns:a16="http://schemas.microsoft.com/office/drawing/2014/main" id="{8B8AC066-31E2-724D-A5AE-49E47B187720}"/>
              </a:ext>
            </a:extLst>
          </p:cNvPr>
          <p:cNvSpPr/>
          <p:nvPr/>
        </p:nvSpPr>
        <p:spPr>
          <a:xfrm rot="16200000">
            <a:off x="4239945" y="5153657"/>
            <a:ext cx="1610532" cy="49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9">
            <a:extLst>
              <a:ext uri="{FF2B5EF4-FFF2-40B4-BE49-F238E27FC236}">
                <a16:creationId xmlns:a16="http://schemas.microsoft.com/office/drawing/2014/main" id="{5D704D56-0A5E-9641-9C27-D52B6AEE190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5634" y="3157681"/>
            <a:ext cx="11540732" cy="1438682"/>
          </a:xfrm>
        </p:spPr>
      </p:pic>
      <p:sp>
        <p:nvSpPr>
          <p:cNvPr id="7" name="Right Arrow 6">
            <a:extLst>
              <a:ext uri="{FF2B5EF4-FFF2-40B4-BE49-F238E27FC236}">
                <a16:creationId xmlns:a16="http://schemas.microsoft.com/office/drawing/2014/main" id="{F9BC4C38-8C7C-8B42-A5BD-7A8F436A8B6F}"/>
              </a:ext>
            </a:extLst>
          </p:cNvPr>
          <p:cNvSpPr/>
          <p:nvPr/>
        </p:nvSpPr>
        <p:spPr>
          <a:xfrm rot="16200000">
            <a:off x="7871953" y="5153656"/>
            <a:ext cx="1610532" cy="49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60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894" y="187014"/>
            <a:ext cx="8121265" cy="1325563"/>
          </a:xfrm>
        </p:spPr>
        <p:txBody>
          <a:bodyPr/>
          <a:lstStyle/>
          <a:p>
            <a:r>
              <a:rPr lang="en-US" dirty="0"/>
              <a:t>Vacancy - State</a:t>
            </a:r>
          </a:p>
        </p:txBody>
      </p:sp>
      <p:pic>
        <p:nvPicPr>
          <p:cNvPr id="8" name="Picture 7">
            <a:extLst>
              <a:ext uri="{FF2B5EF4-FFF2-40B4-BE49-F238E27FC236}">
                <a16:creationId xmlns:a16="http://schemas.microsoft.com/office/drawing/2014/main" id="{FB7A1641-DE15-EF47-9ABC-F5DBEFD2B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164" y="2416629"/>
            <a:ext cx="11359061" cy="1739900"/>
          </a:xfrm>
          <a:prstGeom prst="rect">
            <a:avLst/>
          </a:prstGeom>
        </p:spPr>
      </p:pic>
      <p:sp>
        <p:nvSpPr>
          <p:cNvPr id="6" name="Rectangle 5"/>
          <p:cNvSpPr/>
          <p:nvPr/>
        </p:nvSpPr>
        <p:spPr>
          <a:xfrm>
            <a:off x="2578308" y="2795665"/>
            <a:ext cx="674558" cy="48718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48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ppt_x"/>
                                          </p:val>
                                        </p:tav>
                                        <p:tav tm="100000">
                                          <p:val>
                                            <p:strVal val="#ppt_x"/>
                                          </p:val>
                                        </p:tav>
                                      </p:tavLst>
                                    </p:anim>
                                    <p:anim calcmode="lin" valueType="num">
                                      <p:cBhvr additive="base">
                                        <p:cTn id="8" dur="2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Vacancy - East</a:t>
            </a:r>
          </a:p>
        </p:txBody>
      </p:sp>
      <p:pic>
        <p:nvPicPr>
          <p:cNvPr id="3" name="Picture 2">
            <a:extLst>
              <a:ext uri="{FF2B5EF4-FFF2-40B4-BE49-F238E27FC236}">
                <a16:creationId xmlns:a16="http://schemas.microsoft.com/office/drawing/2014/main" id="{EE05F799-D48F-9B41-87DB-65C53F14BD9D}"/>
              </a:ext>
            </a:extLst>
          </p:cNvPr>
          <p:cNvPicPr>
            <a:picLocks noChangeAspect="1"/>
          </p:cNvPicPr>
          <p:nvPr/>
        </p:nvPicPr>
        <p:blipFill rotWithShape="1">
          <a:blip r:embed="rId3"/>
          <a:srcRect b="24000"/>
          <a:stretch/>
        </p:blipFill>
        <p:spPr>
          <a:xfrm>
            <a:off x="0" y="1315845"/>
            <a:ext cx="12192000" cy="4432884"/>
          </a:xfrm>
          <a:prstGeom prst="rect">
            <a:avLst/>
          </a:prstGeom>
        </p:spPr>
      </p:pic>
      <p:pic>
        <p:nvPicPr>
          <p:cNvPr id="6" name="Picture 5">
            <a:extLst>
              <a:ext uri="{FF2B5EF4-FFF2-40B4-BE49-F238E27FC236}">
                <a16:creationId xmlns:a16="http://schemas.microsoft.com/office/drawing/2014/main" id="{3A7198E5-99E5-7740-9079-0227BCCE7E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22" y="2590800"/>
            <a:ext cx="11553502" cy="1769683"/>
          </a:xfrm>
          <a:prstGeom prst="rect">
            <a:avLst/>
          </a:prstGeom>
        </p:spPr>
      </p:pic>
      <p:sp>
        <p:nvSpPr>
          <p:cNvPr id="8" name="Rectangle 7"/>
          <p:cNvSpPr/>
          <p:nvPr/>
        </p:nvSpPr>
        <p:spPr>
          <a:xfrm>
            <a:off x="2578308" y="2965643"/>
            <a:ext cx="674558" cy="48718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45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ppt_x"/>
                                          </p:val>
                                        </p:tav>
                                        <p:tav tm="100000">
                                          <p:val>
                                            <p:strVal val="#ppt_x"/>
                                          </p:val>
                                        </p:tav>
                                      </p:tavLst>
                                    </p:anim>
                                    <p:anim calcmode="lin" valueType="num">
                                      <p:cBhvr additive="base">
                                        <p:cTn id="8" dur="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Vacancy - Middle</a:t>
            </a:r>
          </a:p>
        </p:txBody>
      </p:sp>
      <p:pic>
        <p:nvPicPr>
          <p:cNvPr id="7" name="Picture 6">
            <a:extLst>
              <a:ext uri="{FF2B5EF4-FFF2-40B4-BE49-F238E27FC236}">
                <a16:creationId xmlns:a16="http://schemas.microsoft.com/office/drawing/2014/main" id="{E3784CA1-A0A2-AD46-BA1A-8FBF4DBFA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16" y="2416629"/>
            <a:ext cx="11501201" cy="1761672"/>
          </a:xfrm>
          <a:prstGeom prst="rect">
            <a:avLst/>
          </a:prstGeom>
        </p:spPr>
      </p:pic>
      <p:sp>
        <p:nvSpPr>
          <p:cNvPr id="5" name="Rectangle 4"/>
          <p:cNvSpPr/>
          <p:nvPr/>
        </p:nvSpPr>
        <p:spPr>
          <a:xfrm>
            <a:off x="2578308" y="2795665"/>
            <a:ext cx="674558" cy="48718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04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ppt_x"/>
                                          </p:val>
                                        </p:tav>
                                        <p:tav tm="100000">
                                          <p:val>
                                            <p:strVal val="#ppt_x"/>
                                          </p:val>
                                        </p:tav>
                                      </p:tavLst>
                                    </p:anim>
                                    <p:anim calcmode="lin" valueType="num">
                                      <p:cBhvr additive="base">
                                        <p:cTn id="8" dur="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Vacancy - West</a:t>
            </a:r>
          </a:p>
        </p:txBody>
      </p:sp>
      <p:pic>
        <p:nvPicPr>
          <p:cNvPr id="6" name="Picture 5">
            <a:extLst>
              <a:ext uri="{FF2B5EF4-FFF2-40B4-BE49-F238E27FC236}">
                <a16:creationId xmlns:a16="http://schemas.microsoft.com/office/drawing/2014/main" id="{FF055FB1-F2A8-7648-986F-4377A7CB3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099" y="2547257"/>
            <a:ext cx="11785469" cy="1805214"/>
          </a:xfrm>
          <a:prstGeom prst="rect">
            <a:avLst/>
          </a:prstGeom>
        </p:spPr>
      </p:pic>
      <p:sp>
        <p:nvSpPr>
          <p:cNvPr id="5" name="Rectangle 4"/>
          <p:cNvSpPr/>
          <p:nvPr/>
        </p:nvSpPr>
        <p:spPr>
          <a:xfrm>
            <a:off x="2465883" y="2975545"/>
            <a:ext cx="674558" cy="48718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31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ppt_x"/>
                                          </p:val>
                                        </p:tav>
                                        <p:tav tm="100000">
                                          <p:val>
                                            <p:strVal val="#ppt_x"/>
                                          </p:val>
                                        </p:tav>
                                      </p:tavLst>
                                    </p:anim>
                                    <p:anim calcmode="lin" valueType="num">
                                      <p:cBhvr additive="base">
                                        <p:cTn id="8" dur="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29466" y="356831"/>
            <a:ext cx="8300802" cy="838200"/>
          </a:xfrm>
        </p:spPr>
        <p:txBody>
          <a:bodyPr>
            <a:normAutofit fontScale="90000"/>
          </a:bodyPr>
          <a:lstStyle/>
          <a:p>
            <a:r>
              <a:rPr lang="en-US" dirty="0">
                <a:latin typeface="Open Sans Semibold" charset="0"/>
                <a:ea typeface="Open Sans Semibold" charset="0"/>
                <a:cs typeface="Open Sans Semibold" charset="0"/>
              </a:rPr>
              <a:t>2017 DSP Average Turnover Rate</a:t>
            </a:r>
          </a:p>
        </p:txBody>
      </p:sp>
      <p:pic>
        <p:nvPicPr>
          <p:cNvPr id="4" name="Content Placeholder 3" descr="An infographic that has a line of people. 44% of those people are colored in representing the average turnover rate for DSPs. There is also a stacked bar showing 40% of DSPs left in fewer than 6 months, 21% left between 6 &amp; 12 months, and 39% left after 12 months. "/>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873303" y="1441842"/>
            <a:ext cx="8810625" cy="3870325"/>
          </a:xfrm>
        </p:spPr>
      </p:pic>
      <p:pic>
        <p:nvPicPr>
          <p:cNvPr id="5" name="Picture 4" descr="Image result for nci national core indicat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6359" y="420081"/>
            <a:ext cx="2234709" cy="774700"/>
          </a:xfrm>
          <a:prstGeom prst="rect">
            <a:avLst/>
          </a:prstGeom>
          <a:solidFill>
            <a:schemeClr val="bg1"/>
          </a:solidFill>
        </p:spPr>
      </p:pic>
      <p:sp>
        <p:nvSpPr>
          <p:cNvPr id="9" name="Content Placeholder 4">
            <a:extLst>
              <a:ext uri="{FF2B5EF4-FFF2-40B4-BE49-F238E27FC236}">
                <a16:creationId xmlns:a16="http://schemas.microsoft.com/office/drawing/2014/main" id="{33C7421A-F0D8-5142-8FC5-42055AEA99CA}"/>
              </a:ext>
            </a:extLst>
          </p:cNvPr>
          <p:cNvSpPr txBox="1">
            <a:spLocks/>
          </p:cNvSpPr>
          <p:nvPr/>
        </p:nvSpPr>
        <p:spPr>
          <a:xfrm>
            <a:off x="5447919" y="5403173"/>
            <a:ext cx="5030165" cy="4311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Open Sans"/>
                <a:ea typeface="+mn-ea"/>
                <a:cs typeface="Open San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t>National Core Indicators. (2019). National Core Indicators 2017 Staff Stability Survey Report. Retrieved from the National Core Indicators website: </a:t>
            </a:r>
            <a:r>
              <a:rPr lang="en-US" sz="1200" dirty="0">
                <a:hlinkClick r:id="rId5"/>
              </a:rPr>
              <a:t>www.nationalcoreindicators.org/resources/staff-stability-survey/</a:t>
            </a:r>
            <a:r>
              <a:rPr lang="en-US" sz="1200" dirty="0"/>
              <a:t> </a:t>
            </a:r>
          </a:p>
        </p:txBody>
      </p:sp>
    </p:spTree>
    <p:extLst>
      <p:ext uri="{BB962C8B-B14F-4D97-AF65-F5344CB8AC3E}">
        <p14:creationId xmlns:p14="http://schemas.microsoft.com/office/powerpoint/2010/main" val="3336844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3DA1F-83C0-C547-8E87-B97191B73E16}"/>
              </a:ext>
            </a:extLst>
          </p:cNvPr>
          <p:cNvSpPr>
            <a:spLocks noGrp="1"/>
          </p:cNvSpPr>
          <p:nvPr>
            <p:ph type="title"/>
          </p:nvPr>
        </p:nvSpPr>
        <p:spPr>
          <a:xfrm>
            <a:off x="838200" y="365125"/>
            <a:ext cx="10515600" cy="1760990"/>
          </a:xfrm>
        </p:spPr>
        <p:txBody>
          <a:bodyPr/>
          <a:lstStyle/>
          <a:p>
            <a:r>
              <a:rPr lang="en-US" dirty="0"/>
              <a:t>Calculating Annual Turnover </a:t>
            </a:r>
            <a:br>
              <a:rPr lang="en-US" dirty="0"/>
            </a:br>
            <a:r>
              <a:rPr lang="en-US" sz="2400" i="1" dirty="0"/>
              <a:t>(Crude Separation Rate)</a:t>
            </a:r>
          </a:p>
        </p:txBody>
      </p:sp>
      <p:sp>
        <p:nvSpPr>
          <p:cNvPr id="4" name="Right Arrow 3">
            <a:extLst>
              <a:ext uri="{FF2B5EF4-FFF2-40B4-BE49-F238E27FC236}">
                <a16:creationId xmlns:a16="http://schemas.microsoft.com/office/drawing/2014/main" id="{17A9F770-B989-0E4C-A8B2-B8CECB5B0730}"/>
              </a:ext>
            </a:extLst>
          </p:cNvPr>
          <p:cNvSpPr/>
          <p:nvPr/>
        </p:nvSpPr>
        <p:spPr>
          <a:xfrm rot="5400000">
            <a:off x="6820547" y="2011291"/>
            <a:ext cx="1610532" cy="49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Arrow 5">
            <a:extLst>
              <a:ext uri="{FF2B5EF4-FFF2-40B4-BE49-F238E27FC236}">
                <a16:creationId xmlns:a16="http://schemas.microsoft.com/office/drawing/2014/main" id="{C07B8FCB-B654-504D-8D14-EC631B7F09A1}"/>
              </a:ext>
            </a:extLst>
          </p:cNvPr>
          <p:cNvSpPr/>
          <p:nvPr/>
        </p:nvSpPr>
        <p:spPr>
          <a:xfrm rot="16200000">
            <a:off x="5322103" y="5309244"/>
            <a:ext cx="1270274" cy="49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ight Arrow 6">
            <a:extLst>
              <a:ext uri="{FF2B5EF4-FFF2-40B4-BE49-F238E27FC236}">
                <a16:creationId xmlns:a16="http://schemas.microsoft.com/office/drawing/2014/main" id="{A272F3C3-4E7C-594B-AE28-B17A44AE32FA}"/>
              </a:ext>
            </a:extLst>
          </p:cNvPr>
          <p:cNvSpPr/>
          <p:nvPr/>
        </p:nvSpPr>
        <p:spPr>
          <a:xfrm rot="16200000">
            <a:off x="8383240" y="5309244"/>
            <a:ext cx="1270274" cy="49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9">
            <a:extLst>
              <a:ext uri="{FF2B5EF4-FFF2-40B4-BE49-F238E27FC236}">
                <a16:creationId xmlns:a16="http://schemas.microsoft.com/office/drawing/2014/main" id="{42035D1B-DBB6-5349-9DCC-41A86F2453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9229" y="3211551"/>
            <a:ext cx="11671968" cy="1458996"/>
          </a:xfrm>
        </p:spPr>
      </p:pic>
    </p:spTree>
    <p:extLst>
      <p:ext uri="{BB962C8B-B14F-4D97-AF65-F5344CB8AC3E}">
        <p14:creationId xmlns:p14="http://schemas.microsoft.com/office/powerpoint/2010/main" val="344484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Annual Turnover – State </a:t>
            </a:r>
          </a:p>
        </p:txBody>
      </p:sp>
      <p:pic>
        <p:nvPicPr>
          <p:cNvPr id="5" name="Picture 4">
            <a:extLst>
              <a:ext uri="{FF2B5EF4-FFF2-40B4-BE49-F238E27FC236}">
                <a16:creationId xmlns:a16="http://schemas.microsoft.com/office/drawing/2014/main" id="{24CCE13C-8506-974F-B93C-C93867F61CF2}"/>
              </a:ext>
            </a:extLst>
          </p:cNvPr>
          <p:cNvPicPr>
            <a:picLocks noChangeAspect="1"/>
          </p:cNvPicPr>
          <p:nvPr/>
        </p:nvPicPr>
        <p:blipFill rotWithShape="1">
          <a:blip r:embed="rId3">
            <a:extLst>
              <a:ext uri="{28A0092B-C50C-407E-A947-70E740481C1C}">
                <a14:useLocalDpi xmlns:a14="http://schemas.microsoft.com/office/drawing/2010/main" val="0"/>
              </a:ext>
            </a:extLst>
          </a:blip>
          <a:srcRect b="31249"/>
          <a:stretch/>
        </p:blipFill>
        <p:spPr>
          <a:xfrm>
            <a:off x="838200" y="1690688"/>
            <a:ext cx="10942799" cy="2482067"/>
          </a:xfrm>
          <a:prstGeom prst="rect">
            <a:avLst/>
          </a:prstGeom>
        </p:spPr>
      </p:pic>
    </p:spTree>
    <p:extLst>
      <p:ext uri="{BB962C8B-B14F-4D97-AF65-F5344CB8AC3E}">
        <p14:creationId xmlns:p14="http://schemas.microsoft.com/office/powerpoint/2010/main" val="1407938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9069E-0D38-A44F-8824-E155D90AD381}"/>
              </a:ext>
            </a:extLst>
          </p:cNvPr>
          <p:cNvSpPr>
            <a:spLocks noGrp="1"/>
          </p:cNvSpPr>
          <p:nvPr>
            <p:ph type="title"/>
          </p:nvPr>
        </p:nvSpPr>
        <p:spPr/>
        <p:txBody>
          <a:bodyPr/>
          <a:lstStyle/>
          <a:p>
            <a:r>
              <a:rPr lang="en-US" dirty="0"/>
              <a:t>Early Turnover Formula</a:t>
            </a:r>
          </a:p>
        </p:txBody>
      </p:sp>
      <p:sp>
        <p:nvSpPr>
          <p:cNvPr id="4" name="Right Arrow 3">
            <a:extLst>
              <a:ext uri="{FF2B5EF4-FFF2-40B4-BE49-F238E27FC236}">
                <a16:creationId xmlns:a16="http://schemas.microsoft.com/office/drawing/2014/main" id="{7798823A-DFA4-A64F-B41E-10F37B6E7A5F}"/>
              </a:ext>
            </a:extLst>
          </p:cNvPr>
          <p:cNvSpPr/>
          <p:nvPr/>
        </p:nvSpPr>
        <p:spPr>
          <a:xfrm rot="5400000">
            <a:off x="5813800" y="1864249"/>
            <a:ext cx="1610532" cy="49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6828BF4C-6BCF-C147-BE16-3267D6190504}"/>
              </a:ext>
            </a:extLst>
          </p:cNvPr>
          <p:cNvSpPr/>
          <p:nvPr/>
        </p:nvSpPr>
        <p:spPr>
          <a:xfrm rot="16200000">
            <a:off x="5841243" y="4979471"/>
            <a:ext cx="1610532" cy="49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7024546F-6B11-1F44-B9A8-204C4A69F6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7300" y="2984525"/>
            <a:ext cx="11037399" cy="1178005"/>
          </a:xfrm>
        </p:spPr>
      </p:pic>
    </p:spTree>
    <p:extLst>
      <p:ext uri="{BB962C8B-B14F-4D97-AF65-F5344CB8AC3E}">
        <p14:creationId xmlns:p14="http://schemas.microsoft.com/office/powerpoint/2010/main" val="379958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053"/>
            <a:ext cx="10515600" cy="1088118"/>
          </a:xfrm>
        </p:spPr>
        <p:txBody>
          <a:bodyPr/>
          <a:lstStyle/>
          <a:p>
            <a:r>
              <a:rPr lang="en-US" dirty="0"/>
              <a:t>Using  Zoom</a:t>
            </a:r>
            <a:endParaRPr lang="en-US" dirty="0">
              <a:solidFill>
                <a:srgbClr val="FF0000"/>
              </a:solidFill>
            </a:endParaRPr>
          </a:p>
        </p:txBody>
      </p:sp>
      <p:sp>
        <p:nvSpPr>
          <p:cNvPr id="3" name="Content Placeholder 2"/>
          <p:cNvSpPr>
            <a:spLocks noGrp="1"/>
          </p:cNvSpPr>
          <p:nvPr>
            <p:ph idx="1"/>
          </p:nvPr>
        </p:nvSpPr>
        <p:spPr>
          <a:xfrm>
            <a:off x="838200" y="1058177"/>
            <a:ext cx="10515600" cy="5289301"/>
          </a:xfrm>
        </p:spPr>
        <p:txBody>
          <a:bodyPr vert="horz" lIns="91440" tIns="45720" rIns="91440" bIns="45720" rtlCol="0" anchor="t">
            <a:normAutofit/>
          </a:bodyPr>
          <a:lstStyle/>
          <a:p>
            <a:r>
              <a:rPr lang="en-US" sz="3200" dirty="0">
                <a:latin typeface="Calibri Light" panose="020F0302020204030204" pitchFamily="34" charset="0"/>
                <a:cs typeface="Calibri Light" panose="020F0302020204030204" pitchFamily="34" charset="0"/>
              </a:rPr>
              <a:t>Name yourself </a:t>
            </a:r>
          </a:p>
          <a:p>
            <a:pPr lvl="1"/>
            <a:r>
              <a:rPr lang="en-US" sz="2800" dirty="0">
                <a:latin typeface="Calibri Light" panose="020F0302020204030204" pitchFamily="34" charset="0"/>
                <a:cs typeface="Calibri Light" panose="020F0302020204030204" pitchFamily="34" charset="0"/>
              </a:rPr>
              <a:t>First name</a:t>
            </a:r>
          </a:p>
          <a:p>
            <a:pPr lvl="1"/>
            <a:r>
              <a:rPr lang="en-US" sz="2800" dirty="0">
                <a:latin typeface="Calibri Light" panose="020F0302020204030204" pitchFamily="34" charset="0"/>
                <a:cs typeface="Calibri Light" panose="020F0302020204030204" pitchFamily="34" charset="0"/>
              </a:rPr>
              <a:t>Name of your organization</a:t>
            </a:r>
          </a:p>
          <a:p>
            <a:r>
              <a:rPr lang="en-US" sz="3200" dirty="0">
                <a:latin typeface="Calibri Light" panose="020F0302020204030204" pitchFamily="34" charset="0"/>
                <a:cs typeface="Calibri Light" panose="020F0302020204030204" pitchFamily="34" charset="0"/>
              </a:rPr>
              <a:t>Use Chat for questions or comments.</a:t>
            </a:r>
          </a:p>
          <a:p>
            <a:r>
              <a:rPr lang="en-US" sz="3200" dirty="0">
                <a:latin typeface="Calibri Light" panose="020F0302020204030204" pitchFamily="34" charset="0"/>
                <a:cs typeface="Calibri Light" panose="020F0302020204030204" pitchFamily="34" charset="0"/>
              </a:rPr>
              <a:t>Please keep your Microphone off unless you're speaking. </a:t>
            </a:r>
          </a:p>
          <a:p>
            <a:r>
              <a:rPr lang="en-US" sz="3200" dirty="0">
                <a:latin typeface="Calibri Light" panose="020F0302020204030204" pitchFamily="34" charset="0"/>
                <a:cs typeface="Calibri Light" panose="020F0302020204030204" pitchFamily="34" charset="0"/>
              </a:rPr>
              <a:t>Keep your Camera on if you are comfortable and able. </a:t>
            </a:r>
          </a:p>
          <a:p>
            <a:r>
              <a:rPr lang="en-US" sz="3200" dirty="0">
                <a:latin typeface="Calibri Light" panose="020F0302020204030204" pitchFamily="34" charset="0"/>
                <a:cs typeface="Calibri Light" panose="020F0302020204030204" pitchFamily="34" charset="0"/>
              </a:rPr>
              <a:t>Live Script is available.</a:t>
            </a:r>
          </a:p>
          <a:p>
            <a:r>
              <a:rPr lang="en-US" sz="3200" dirty="0">
                <a:latin typeface="Calibri Light" panose="020F0302020204030204" pitchFamily="34" charset="0"/>
                <a:cs typeface="Calibri Light" panose="020F0302020204030204" pitchFamily="34" charset="0"/>
              </a:rPr>
              <a:t>You may use Reactions such as thumbs up throughout.</a:t>
            </a:r>
          </a:p>
          <a:p>
            <a:r>
              <a:rPr lang="en-US" sz="3200" dirty="0">
                <a:latin typeface="Calibri Light"/>
                <a:cs typeface="Calibri Light"/>
              </a:rPr>
              <a:t>Thank you for being understanding of colleagues. </a:t>
            </a:r>
            <a:endParaRPr lang="en-US" sz="3200" dirty="0">
              <a:latin typeface="Calibri Light" panose="020F0302020204030204" pitchFamily="34" charset="0"/>
              <a:cs typeface="Calibri Light" panose="020F0302020204030204" pitchFamily="34" charset="0"/>
            </a:endParaRPr>
          </a:p>
        </p:txBody>
      </p:sp>
      <p:sp>
        <p:nvSpPr>
          <p:cNvPr id="4" name="Oval Callout 3"/>
          <p:cNvSpPr/>
          <p:nvPr/>
        </p:nvSpPr>
        <p:spPr>
          <a:xfrm>
            <a:off x="7090610" y="1502064"/>
            <a:ext cx="1592826" cy="1288461"/>
          </a:xfrm>
          <a:prstGeom prst="wedgeEllipseCallout">
            <a:avLst/>
          </a:prstGeom>
          <a:solidFill>
            <a:srgbClr val="288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Chat</a:t>
            </a:r>
            <a:endParaRPr lang="en-US" dirty="0"/>
          </a:p>
        </p:txBody>
      </p:sp>
    </p:spTree>
    <p:extLst>
      <p:ext uri="{BB962C8B-B14F-4D97-AF65-F5344CB8AC3E}">
        <p14:creationId xmlns:p14="http://schemas.microsoft.com/office/powerpoint/2010/main" val="2983242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Early Turnover – State </a:t>
            </a:r>
          </a:p>
        </p:txBody>
      </p:sp>
      <p:pic>
        <p:nvPicPr>
          <p:cNvPr id="5" name="Picture 4">
            <a:extLst>
              <a:ext uri="{FF2B5EF4-FFF2-40B4-BE49-F238E27FC236}">
                <a16:creationId xmlns:a16="http://schemas.microsoft.com/office/drawing/2014/main" id="{24CCE13C-8506-974F-B93C-C93867F61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90688"/>
            <a:ext cx="10942799" cy="3610227"/>
          </a:xfrm>
          <a:prstGeom prst="rect">
            <a:avLst/>
          </a:prstGeom>
        </p:spPr>
      </p:pic>
    </p:spTree>
    <p:extLst>
      <p:ext uri="{BB962C8B-B14F-4D97-AF65-F5344CB8AC3E}">
        <p14:creationId xmlns:p14="http://schemas.microsoft.com/office/powerpoint/2010/main" val="1640385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Turnover - East</a:t>
            </a:r>
          </a:p>
        </p:txBody>
      </p:sp>
      <p:pic>
        <p:nvPicPr>
          <p:cNvPr id="6" name="Picture 5">
            <a:extLst>
              <a:ext uri="{FF2B5EF4-FFF2-40B4-BE49-F238E27FC236}">
                <a16:creationId xmlns:a16="http://schemas.microsoft.com/office/drawing/2014/main" id="{BDA52F9D-90D5-3245-A0C1-D652D4030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42" y="2053348"/>
            <a:ext cx="10765971" cy="3551888"/>
          </a:xfrm>
          <a:prstGeom prst="rect">
            <a:avLst/>
          </a:prstGeom>
        </p:spPr>
      </p:pic>
    </p:spTree>
    <p:extLst>
      <p:ext uri="{BB962C8B-B14F-4D97-AF65-F5344CB8AC3E}">
        <p14:creationId xmlns:p14="http://schemas.microsoft.com/office/powerpoint/2010/main" val="2520562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Turnover – Middle</a:t>
            </a:r>
          </a:p>
        </p:txBody>
      </p:sp>
      <p:pic>
        <p:nvPicPr>
          <p:cNvPr id="6" name="Picture 5">
            <a:extLst>
              <a:ext uri="{FF2B5EF4-FFF2-40B4-BE49-F238E27FC236}">
                <a16:creationId xmlns:a16="http://schemas.microsoft.com/office/drawing/2014/main" id="{0A3D33AB-D681-6843-BA98-98E1C4445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543" y="1984368"/>
            <a:ext cx="10729686" cy="3561904"/>
          </a:xfrm>
          <a:prstGeom prst="rect">
            <a:avLst/>
          </a:prstGeom>
        </p:spPr>
      </p:pic>
    </p:spTree>
    <p:extLst>
      <p:ext uri="{BB962C8B-B14F-4D97-AF65-F5344CB8AC3E}">
        <p14:creationId xmlns:p14="http://schemas.microsoft.com/office/powerpoint/2010/main" val="15904211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Turnover – West</a:t>
            </a:r>
          </a:p>
        </p:txBody>
      </p:sp>
      <p:pic>
        <p:nvPicPr>
          <p:cNvPr id="4" name="Picture 3">
            <a:extLst>
              <a:ext uri="{FF2B5EF4-FFF2-40B4-BE49-F238E27FC236}">
                <a16:creationId xmlns:a16="http://schemas.microsoft.com/office/drawing/2014/main" id="{503D62CF-2073-134F-8016-263A38B9F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543" y="1881400"/>
            <a:ext cx="11132457" cy="3672798"/>
          </a:xfrm>
          <a:prstGeom prst="rect">
            <a:avLst/>
          </a:prstGeom>
        </p:spPr>
      </p:pic>
    </p:spTree>
    <p:extLst>
      <p:ext uri="{BB962C8B-B14F-4D97-AF65-F5344CB8AC3E}">
        <p14:creationId xmlns:p14="http://schemas.microsoft.com/office/powerpoint/2010/main" val="303970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40"/>
          <p:cNvSpPr txBox="1">
            <a:spLocks noGrp="1"/>
          </p:cNvSpPr>
          <p:nvPr>
            <p:ph type="title" idx="4294967295"/>
          </p:nvPr>
        </p:nvSpPr>
        <p:spPr>
          <a:xfrm>
            <a:off x="467474" y="318498"/>
            <a:ext cx="7762126" cy="794339"/>
          </a:xfrm>
          <a:prstGeom prst="rect">
            <a:avLst/>
          </a:prstGeom>
          <a:noFill/>
          <a:ln>
            <a:noFill/>
          </a:ln>
        </p:spPr>
        <p:txBody>
          <a:bodyPr spcFirstLastPara="1" vert="horz" wrap="square" lIns="91425" tIns="45700" rIns="91425" bIns="45700" rtlCol="0" anchor="ctr" anchorCtr="0">
            <a:noAutofit/>
          </a:bodyPr>
          <a:lstStyle/>
          <a:p>
            <a:pPr>
              <a:buSzPts val="2520"/>
            </a:pPr>
            <a:r>
              <a:rPr lang="en-US" sz="3600" dirty="0"/>
              <a:t>Direct Care Worker Median Hourly Wage Comparison in the United States, 2017</a:t>
            </a:r>
            <a:endParaRPr sz="3600" dirty="0"/>
          </a:p>
        </p:txBody>
      </p:sp>
      <p:sp>
        <p:nvSpPr>
          <p:cNvPr id="663" name="Google Shape;663;p40"/>
          <p:cNvSpPr txBox="1"/>
          <p:nvPr/>
        </p:nvSpPr>
        <p:spPr>
          <a:xfrm>
            <a:off x="1628154" y="5850671"/>
            <a:ext cx="9039847" cy="369332"/>
          </a:xfrm>
          <a:prstGeom prst="rect">
            <a:avLst/>
          </a:prstGeom>
          <a:noFill/>
          <a:ln>
            <a:noFill/>
          </a:ln>
        </p:spPr>
        <p:txBody>
          <a:bodyPr spcFirstLastPara="1" wrap="square" lIns="91425" tIns="45700" rIns="91425" bIns="45700" anchor="t" anchorCtr="0">
            <a:spAutoFit/>
          </a:bodyPr>
          <a:lstStyle/>
          <a:p>
            <a:pPr>
              <a:buClr>
                <a:srgbClr val="000000"/>
              </a:buClr>
              <a:buSzPts val="1800"/>
            </a:pPr>
            <a:r>
              <a:rPr lang="en-US">
                <a:solidFill>
                  <a:srgbClr val="000000"/>
                </a:solidFill>
                <a:latin typeface="Calibri"/>
                <a:ea typeface="Calibri"/>
                <a:cs typeface="Calibri"/>
                <a:sym typeface="Calibri"/>
              </a:rPr>
              <a:t>U.S. Bureau of Labor Statistics, Occupational Employment Statistics: </a:t>
            </a:r>
            <a:r>
              <a:rPr lang="en-US" u="sng">
                <a:solidFill>
                  <a:srgbClr val="000000"/>
                </a:solidFill>
                <a:latin typeface="Calibri"/>
                <a:ea typeface="Calibri"/>
                <a:cs typeface="Calibri"/>
                <a:sym typeface="Calibri"/>
                <a:hlinkClick r:id="rId3"/>
              </a:rPr>
              <a:t>https://www.bls.gov/oes/</a:t>
            </a:r>
            <a:r>
              <a:rPr lang="en-US">
                <a:solidFill>
                  <a:srgbClr val="000000"/>
                </a:solidFill>
                <a:latin typeface="Calibri"/>
                <a:ea typeface="Calibri"/>
                <a:cs typeface="Calibri"/>
                <a:sym typeface="Calibri"/>
              </a:rPr>
              <a:t> </a:t>
            </a:r>
            <a:endParaRPr/>
          </a:p>
        </p:txBody>
      </p:sp>
      <p:graphicFrame>
        <p:nvGraphicFramePr>
          <p:cNvPr id="664" name="Google Shape;664;p40"/>
          <p:cNvGraphicFramePr/>
          <p:nvPr/>
        </p:nvGraphicFramePr>
        <p:xfrm>
          <a:off x="1628154" y="1354667"/>
          <a:ext cx="8822267" cy="4496004"/>
        </p:xfrm>
        <a:graphic>
          <a:graphicData uri="http://schemas.openxmlformats.org/drawingml/2006/chart">
            <c:chart xmlns:c="http://schemas.openxmlformats.org/drawingml/2006/chart" xmlns:r="http://schemas.openxmlformats.org/officeDocument/2006/relationships" r:id="rId4"/>
          </a:graphicData>
        </a:graphic>
      </p:graphicFrame>
      <p:sp>
        <p:nvSpPr>
          <p:cNvPr id="665" name="Google Shape;665;p40"/>
          <p:cNvSpPr/>
          <p:nvPr/>
        </p:nvSpPr>
        <p:spPr>
          <a:xfrm>
            <a:off x="9414933" y="3160296"/>
            <a:ext cx="321734" cy="1885837"/>
          </a:xfrm>
          <a:prstGeom prst="rightBrace">
            <a:avLst>
              <a:gd name="adj1" fmla="val 8333"/>
              <a:gd name="adj2" fmla="val 50000"/>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666" name="Google Shape;666;p40"/>
          <p:cNvSpPr txBox="1"/>
          <p:nvPr/>
        </p:nvSpPr>
        <p:spPr>
          <a:xfrm>
            <a:off x="9767622" y="3918547"/>
            <a:ext cx="651845" cy="369332"/>
          </a:xfrm>
          <a:prstGeom prst="rect">
            <a:avLst/>
          </a:prstGeom>
          <a:noFill/>
          <a:ln>
            <a:noFill/>
          </a:ln>
        </p:spPr>
        <p:txBody>
          <a:bodyPr spcFirstLastPara="1" wrap="square" lIns="91425" tIns="45700" rIns="91425" bIns="45700" anchor="t" anchorCtr="0">
            <a:spAutoFit/>
          </a:bodyPr>
          <a:lstStyle/>
          <a:p>
            <a:pPr>
              <a:buClr>
                <a:srgbClr val="4F81BD"/>
              </a:buClr>
              <a:buSzPts val="1800"/>
            </a:pPr>
            <a:r>
              <a:rPr lang="en-US" b="1" dirty="0">
                <a:solidFill>
                  <a:srgbClr val="4F81BD"/>
                </a:solidFill>
                <a:latin typeface="Calibri"/>
                <a:ea typeface="Calibri"/>
                <a:cs typeface="Calibri"/>
                <a:sym typeface="Calibri"/>
              </a:rPr>
              <a:t>DSPs</a:t>
            </a:r>
            <a:endParaRPr dirty="0"/>
          </a:p>
        </p:txBody>
      </p:sp>
      <p:sp>
        <p:nvSpPr>
          <p:cNvPr id="7" name="Rectangle 6">
            <a:extLst>
              <a:ext uri="{FF2B5EF4-FFF2-40B4-BE49-F238E27FC236}">
                <a16:creationId xmlns:a16="http://schemas.microsoft.com/office/drawing/2014/main" id="{4EEF0FB0-F263-D74F-8FBF-EE8C6C9FAB5D}"/>
              </a:ext>
            </a:extLst>
          </p:cNvPr>
          <p:cNvSpPr/>
          <p:nvPr/>
        </p:nvSpPr>
        <p:spPr>
          <a:xfrm>
            <a:off x="9059159" y="396736"/>
            <a:ext cx="2224726" cy="4530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Kickoff</a:t>
            </a:r>
          </a:p>
        </p:txBody>
      </p:sp>
    </p:spTree>
    <p:extLst>
      <p:ext uri="{BB962C8B-B14F-4D97-AF65-F5344CB8AC3E}">
        <p14:creationId xmlns:p14="http://schemas.microsoft.com/office/powerpoint/2010/main" val="10299587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12"/>
          <p:cNvGraphicFramePr>
            <a:graphicFrameLocks noGrp="1"/>
          </p:cNvGraphicFramePr>
          <p:nvPr>
            <p:ph sz="quarter" idx="4294967295"/>
          </p:nvPr>
        </p:nvGraphicFramePr>
        <p:xfrm>
          <a:off x="843373" y="1967106"/>
          <a:ext cx="9242425" cy="388461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idx="4294967295"/>
          </p:nvPr>
        </p:nvSpPr>
        <p:spPr>
          <a:xfrm>
            <a:off x="614571" y="214739"/>
            <a:ext cx="7646116" cy="1368675"/>
          </a:xfrm>
        </p:spPr>
        <p:txBody>
          <a:bodyPr>
            <a:normAutofit fontScale="90000"/>
          </a:bodyPr>
          <a:lstStyle/>
          <a:p>
            <a:r>
              <a:rPr lang="en-US" dirty="0"/>
              <a:t>United States DSP Wages Over Time </a:t>
            </a:r>
            <a:br>
              <a:rPr lang="en-US" dirty="0"/>
            </a:br>
            <a:r>
              <a:rPr lang="en-US" sz="2000" dirty="0"/>
              <a:t>(Median wage  adjusted for inflation 2016/17 BLS)</a:t>
            </a:r>
          </a:p>
        </p:txBody>
      </p:sp>
      <p:sp>
        <p:nvSpPr>
          <p:cNvPr id="9" name="TextBox 8">
            <a:extLst>
              <a:ext uri="{FF2B5EF4-FFF2-40B4-BE49-F238E27FC236}">
                <a16:creationId xmlns:a16="http://schemas.microsoft.com/office/drawing/2014/main" id="{DCF8AE6D-B9CE-E142-A8C2-FC6E4957A1AC}"/>
              </a:ext>
            </a:extLst>
          </p:cNvPr>
          <p:cNvSpPr txBox="1"/>
          <p:nvPr/>
        </p:nvSpPr>
        <p:spPr>
          <a:xfrm>
            <a:off x="8438269" y="1943384"/>
            <a:ext cx="2498187" cy="1323439"/>
          </a:xfrm>
          <a:prstGeom prst="rect">
            <a:avLst/>
          </a:prstGeom>
          <a:noFill/>
        </p:spPr>
        <p:txBody>
          <a:bodyPr wrap="square" lIns="91440" tIns="45720" rIns="91440" bIns="45720" rtlCol="0" anchor="t">
            <a:spAutoFit/>
          </a:bodyPr>
          <a:lstStyle/>
          <a:p>
            <a:pPr algn="r"/>
            <a:r>
              <a:rPr lang="en-US" sz="2000" b="1" dirty="0">
                <a:solidFill>
                  <a:srgbClr val="800000"/>
                </a:solidFill>
              </a:rPr>
              <a:t>WAGE GROWTH:</a:t>
            </a:r>
          </a:p>
          <a:p>
            <a:pPr algn="r"/>
            <a:r>
              <a:rPr lang="en-US" sz="2000" b="1" dirty="0">
                <a:solidFill>
                  <a:schemeClr val="accent3">
                    <a:lumMod val="75000"/>
                  </a:schemeClr>
                </a:solidFill>
              </a:rPr>
              <a:t>Home +$0.37</a:t>
            </a:r>
            <a:endParaRPr lang="en-US" sz="2000" b="1" dirty="0">
              <a:solidFill>
                <a:schemeClr val="accent3">
                  <a:lumMod val="75000"/>
                </a:schemeClr>
              </a:solidFill>
              <a:cs typeface="Calibri"/>
            </a:endParaRPr>
          </a:p>
          <a:p>
            <a:pPr algn="r"/>
            <a:r>
              <a:rPr lang="en-US" sz="2000" b="1" dirty="0">
                <a:solidFill>
                  <a:schemeClr val="accent6">
                    <a:lumMod val="75000"/>
                  </a:schemeClr>
                </a:solidFill>
              </a:rPr>
              <a:t>Nursing +$0.06</a:t>
            </a:r>
            <a:endParaRPr lang="en-US" sz="2000" b="1">
              <a:solidFill>
                <a:schemeClr val="accent6">
                  <a:lumMod val="75000"/>
                </a:schemeClr>
              </a:solidFill>
              <a:cs typeface="Calibri"/>
            </a:endParaRPr>
          </a:p>
          <a:p>
            <a:pPr algn="r"/>
            <a:r>
              <a:rPr lang="en-US" sz="2000" b="1" dirty="0"/>
              <a:t>Total -$0.24</a:t>
            </a:r>
          </a:p>
        </p:txBody>
      </p:sp>
      <p:sp>
        <p:nvSpPr>
          <p:cNvPr id="10" name="TextBox 9">
            <a:extLst>
              <a:ext uri="{FF2B5EF4-FFF2-40B4-BE49-F238E27FC236}">
                <a16:creationId xmlns:a16="http://schemas.microsoft.com/office/drawing/2014/main" id="{EE20B4B6-A3B0-E441-8235-6D61D9084A36}"/>
              </a:ext>
            </a:extLst>
          </p:cNvPr>
          <p:cNvSpPr txBox="1"/>
          <p:nvPr/>
        </p:nvSpPr>
        <p:spPr>
          <a:xfrm>
            <a:off x="6201506" y="6004578"/>
            <a:ext cx="4473526" cy="461665"/>
          </a:xfrm>
          <a:prstGeom prst="rect">
            <a:avLst/>
          </a:prstGeom>
          <a:noFill/>
        </p:spPr>
        <p:txBody>
          <a:bodyPr wrap="square" rtlCol="0">
            <a:spAutoFit/>
          </a:bodyPr>
          <a:lstStyle/>
          <a:p>
            <a:r>
              <a:rPr lang="en-US" sz="1200" dirty="0"/>
              <a:t>PHI. “Workforce Data Center.” Last modified December 17, 2018.</a:t>
            </a:r>
            <a:br>
              <a:rPr lang="en-US" sz="1200" dirty="0"/>
            </a:br>
            <a:r>
              <a:rPr lang="en-US" sz="1200" dirty="0"/>
              <a:t> </a:t>
            </a:r>
            <a:r>
              <a:rPr lang="en-US" sz="1200" dirty="0">
                <a:hlinkClick r:id="rId4"/>
              </a:rPr>
              <a:t>https://phinational.org/policy-research/workforce-data-center/</a:t>
            </a:r>
            <a:r>
              <a:rPr lang="en-US" sz="1200" dirty="0"/>
              <a:t>.</a:t>
            </a:r>
          </a:p>
        </p:txBody>
      </p:sp>
      <p:pic>
        <p:nvPicPr>
          <p:cNvPr id="7"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6529" y="559173"/>
            <a:ext cx="2518538" cy="6798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11787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9940" y="470736"/>
            <a:ext cx="6877261" cy="806488"/>
          </a:xfrm>
        </p:spPr>
        <p:txBody>
          <a:bodyPr>
            <a:normAutofit fontScale="90000"/>
          </a:bodyPr>
          <a:lstStyle/>
          <a:p>
            <a:r>
              <a:rPr lang="en-US" dirty="0">
                <a:latin typeface="Open Sans Semibold" charset="0"/>
                <a:ea typeface="Open Sans Semibold" charset="0"/>
                <a:cs typeface="Open Sans Semibold" charset="0"/>
              </a:rPr>
              <a:t>2017 National DSP Wages</a:t>
            </a:r>
          </a:p>
        </p:txBody>
      </p:sp>
      <p:pic>
        <p:nvPicPr>
          <p:cNvPr id="4" name="Content Placeholder 3" descr="A bar chart showing the average starting wage for a DSP is $11.44 and the overall wage is $12.52."/>
          <p:cNvPicPr>
            <a:picLocks noGrp="1" noChangeAspect="1"/>
          </p:cNvPicPr>
          <p:nvPr>
            <p:ph sz="quarter" idx="4294967295"/>
          </p:nvPr>
        </p:nvPicPr>
        <p:blipFill rotWithShape="1">
          <a:blip r:embed="rId3">
            <a:extLst>
              <a:ext uri="{28A0092B-C50C-407E-A947-70E740481C1C}">
                <a14:useLocalDpi xmlns:a14="http://schemas.microsoft.com/office/drawing/2010/main" val="0"/>
              </a:ext>
            </a:extLst>
          </a:blip>
          <a:srcRect t="1887" b="-1"/>
          <a:stretch/>
        </p:blipFill>
        <p:spPr>
          <a:xfrm>
            <a:off x="616450" y="1698358"/>
            <a:ext cx="8883650" cy="3333750"/>
          </a:xfrm>
          <a:prstGeom prst="rect">
            <a:avLst/>
          </a:prstGeom>
          <a:solidFill>
            <a:schemeClr val="bg1"/>
          </a:solidFill>
        </p:spPr>
      </p:pic>
      <p:pic>
        <p:nvPicPr>
          <p:cNvPr id="5" name="Picture 4" descr="Image result for nci national core indicat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9225" y="306350"/>
            <a:ext cx="2234709" cy="774700"/>
          </a:xfrm>
          <a:prstGeom prst="rect">
            <a:avLst/>
          </a:prstGeom>
          <a:solidFill>
            <a:schemeClr val="bg1"/>
          </a:solidFill>
        </p:spPr>
      </p:pic>
      <p:sp>
        <p:nvSpPr>
          <p:cNvPr id="7" name="Content Placeholder 4">
            <a:extLst>
              <a:ext uri="{FF2B5EF4-FFF2-40B4-BE49-F238E27FC236}">
                <a16:creationId xmlns:a16="http://schemas.microsoft.com/office/drawing/2014/main" id="{33C7421A-F0D8-5142-8FC5-42055AEA99CA}"/>
              </a:ext>
            </a:extLst>
          </p:cNvPr>
          <p:cNvSpPr txBox="1">
            <a:spLocks/>
          </p:cNvSpPr>
          <p:nvPr/>
        </p:nvSpPr>
        <p:spPr>
          <a:xfrm>
            <a:off x="5503769" y="5234987"/>
            <a:ext cx="5030165" cy="4311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Open Sans"/>
                <a:ea typeface="+mn-ea"/>
                <a:cs typeface="Open San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t>National Core Indicators. (2019). National Core Indicators 2017 Staff Stability Survey Report. Retrieved from the National Core Indicators website: </a:t>
            </a:r>
            <a:r>
              <a:rPr lang="en-US" sz="1200" dirty="0">
                <a:hlinkClick r:id="rId5"/>
              </a:rPr>
              <a:t>www.nationalcoreindicators.org/resources/staff-stability-survey/</a:t>
            </a:r>
            <a:r>
              <a:rPr lang="en-US" sz="1200" dirty="0"/>
              <a:t> </a:t>
            </a:r>
          </a:p>
        </p:txBody>
      </p:sp>
    </p:spTree>
    <p:extLst>
      <p:ext uri="{BB962C8B-B14F-4D97-AF65-F5344CB8AC3E}">
        <p14:creationId xmlns:p14="http://schemas.microsoft.com/office/powerpoint/2010/main" val="41568383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Tennessee Wages</a:t>
            </a:r>
          </a:p>
        </p:txBody>
      </p:sp>
      <p:pic>
        <p:nvPicPr>
          <p:cNvPr id="6" name="Picture 5">
            <a:extLst>
              <a:ext uri="{FF2B5EF4-FFF2-40B4-BE49-F238E27FC236}">
                <a16:creationId xmlns:a16="http://schemas.microsoft.com/office/drawing/2014/main" id="{01A7B8CB-501D-A44D-BD9B-07976D93D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34" y="2020756"/>
            <a:ext cx="11204122" cy="2722722"/>
          </a:xfrm>
          <a:prstGeom prst="rect">
            <a:avLst/>
          </a:prstGeom>
        </p:spPr>
      </p:pic>
      <p:sp>
        <p:nvSpPr>
          <p:cNvPr id="9" name="Rectangle 8"/>
          <p:cNvSpPr/>
          <p:nvPr/>
        </p:nvSpPr>
        <p:spPr>
          <a:xfrm>
            <a:off x="838200" y="4379465"/>
            <a:ext cx="1807564"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2787322" y="3145243"/>
            <a:ext cx="1880017"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3727330" y="4354885"/>
            <a:ext cx="1807564"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29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ppt_x"/>
                                          </p:val>
                                        </p:tav>
                                        <p:tav tm="100000">
                                          <p:val>
                                            <p:strVal val="#ppt_x"/>
                                          </p:val>
                                        </p:tav>
                                      </p:tavLst>
                                    </p:anim>
                                    <p:anim calcmode="lin" valueType="num">
                                      <p:cBhvr additive="base">
                                        <p:cTn id="8" dur="2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50" fill="hold"/>
                                        <p:tgtEl>
                                          <p:spTgt spid="10"/>
                                        </p:tgtEl>
                                        <p:attrNameLst>
                                          <p:attrName>ppt_x</p:attrName>
                                        </p:attrNameLst>
                                      </p:cBhvr>
                                      <p:tavLst>
                                        <p:tav tm="0">
                                          <p:val>
                                            <p:strVal val="#ppt_x"/>
                                          </p:val>
                                        </p:tav>
                                        <p:tav tm="100000">
                                          <p:val>
                                            <p:strVal val="#ppt_x"/>
                                          </p:val>
                                        </p:tav>
                                      </p:tavLst>
                                    </p:anim>
                                    <p:anim calcmode="lin" valueType="num">
                                      <p:cBhvr additive="base">
                                        <p:cTn id="14"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250" fill="hold"/>
                                        <p:tgtEl>
                                          <p:spTgt spid="11"/>
                                        </p:tgtEl>
                                        <p:attrNameLst>
                                          <p:attrName>ppt_x</p:attrName>
                                        </p:attrNameLst>
                                      </p:cBhvr>
                                      <p:tavLst>
                                        <p:tav tm="0">
                                          <p:val>
                                            <p:strVal val="#ppt_x"/>
                                          </p:val>
                                        </p:tav>
                                        <p:tav tm="100000">
                                          <p:val>
                                            <p:strVal val="#ppt_x"/>
                                          </p:val>
                                        </p:tav>
                                      </p:tavLst>
                                    </p:anim>
                                    <p:anim calcmode="lin" valueType="num">
                                      <p:cBhvr additive="base">
                                        <p:cTn id="20"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East Tennessee Regional Wages</a:t>
            </a:r>
          </a:p>
        </p:txBody>
      </p:sp>
      <p:pic>
        <p:nvPicPr>
          <p:cNvPr id="6" name="Picture 5">
            <a:extLst>
              <a:ext uri="{FF2B5EF4-FFF2-40B4-BE49-F238E27FC236}">
                <a16:creationId xmlns:a16="http://schemas.microsoft.com/office/drawing/2014/main" id="{402AE671-14E3-C945-8B22-1DDD9BD0E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016" y="1944602"/>
            <a:ext cx="11121698" cy="2702692"/>
          </a:xfrm>
          <a:prstGeom prst="rect">
            <a:avLst/>
          </a:prstGeom>
        </p:spPr>
      </p:pic>
      <p:sp>
        <p:nvSpPr>
          <p:cNvPr id="7" name="Rectangle 6"/>
          <p:cNvSpPr/>
          <p:nvPr/>
        </p:nvSpPr>
        <p:spPr>
          <a:xfrm>
            <a:off x="838200" y="4282548"/>
            <a:ext cx="1740108"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2796915" y="3055853"/>
            <a:ext cx="1917492"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3568908" y="4282548"/>
            <a:ext cx="1850036"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9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250" fill="hold"/>
                                        <p:tgtEl>
                                          <p:spTgt spid="8"/>
                                        </p:tgtEl>
                                        <p:attrNameLst>
                                          <p:attrName>ppt_x</p:attrName>
                                        </p:attrNameLst>
                                      </p:cBhvr>
                                      <p:tavLst>
                                        <p:tav tm="0">
                                          <p:val>
                                            <p:strVal val="#ppt_x"/>
                                          </p:val>
                                        </p:tav>
                                        <p:tav tm="100000">
                                          <p:val>
                                            <p:strVal val="#ppt_x"/>
                                          </p:val>
                                        </p:tav>
                                      </p:tavLst>
                                    </p:anim>
                                    <p:anim calcmode="lin" valueType="num">
                                      <p:cBhvr additive="base">
                                        <p:cTn id="14" dur="2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50" fill="hold"/>
                                        <p:tgtEl>
                                          <p:spTgt spid="9"/>
                                        </p:tgtEl>
                                        <p:attrNameLst>
                                          <p:attrName>ppt_x</p:attrName>
                                        </p:attrNameLst>
                                      </p:cBhvr>
                                      <p:tavLst>
                                        <p:tav tm="0">
                                          <p:val>
                                            <p:strVal val="#ppt_x"/>
                                          </p:val>
                                        </p:tav>
                                        <p:tav tm="100000">
                                          <p:val>
                                            <p:strVal val="#ppt_x"/>
                                          </p:val>
                                        </p:tav>
                                      </p:tavLst>
                                    </p:anim>
                                    <p:anim calcmode="lin" valueType="num">
                                      <p:cBhvr additive="base">
                                        <p:cTn id="20" dur="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Middle Tennessee Regional Wages</a:t>
            </a:r>
          </a:p>
        </p:txBody>
      </p:sp>
      <p:pic>
        <p:nvPicPr>
          <p:cNvPr id="6" name="Picture 5">
            <a:extLst>
              <a:ext uri="{FF2B5EF4-FFF2-40B4-BE49-F238E27FC236}">
                <a16:creationId xmlns:a16="http://schemas.microsoft.com/office/drawing/2014/main" id="{F020606C-8E3E-4C48-B3D6-772E189C0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992" y="1722299"/>
            <a:ext cx="10986407" cy="2669815"/>
          </a:xfrm>
          <a:prstGeom prst="rect">
            <a:avLst/>
          </a:prstGeom>
        </p:spPr>
      </p:pic>
      <p:sp>
        <p:nvSpPr>
          <p:cNvPr id="10" name="Rectangle 9"/>
          <p:cNvSpPr/>
          <p:nvPr/>
        </p:nvSpPr>
        <p:spPr>
          <a:xfrm>
            <a:off x="838200" y="4036494"/>
            <a:ext cx="1740108"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2839386" y="2818620"/>
            <a:ext cx="1882516"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3588894" y="4036493"/>
            <a:ext cx="1800069"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22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 fill="hold"/>
                                        <p:tgtEl>
                                          <p:spTgt spid="10"/>
                                        </p:tgtEl>
                                        <p:attrNameLst>
                                          <p:attrName>ppt_x</p:attrName>
                                        </p:attrNameLst>
                                      </p:cBhvr>
                                      <p:tavLst>
                                        <p:tav tm="0">
                                          <p:val>
                                            <p:strVal val="#ppt_x"/>
                                          </p:val>
                                        </p:tav>
                                        <p:tav tm="100000">
                                          <p:val>
                                            <p:strVal val="#ppt_x"/>
                                          </p:val>
                                        </p:tav>
                                      </p:tavLst>
                                    </p:anim>
                                    <p:anim calcmode="lin" valueType="num">
                                      <p:cBhvr additive="base">
                                        <p:cTn id="8"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50" fill="hold"/>
                                        <p:tgtEl>
                                          <p:spTgt spid="11"/>
                                        </p:tgtEl>
                                        <p:attrNameLst>
                                          <p:attrName>ppt_x</p:attrName>
                                        </p:attrNameLst>
                                      </p:cBhvr>
                                      <p:tavLst>
                                        <p:tav tm="0">
                                          <p:val>
                                            <p:strVal val="#ppt_x"/>
                                          </p:val>
                                        </p:tav>
                                        <p:tav tm="100000">
                                          <p:val>
                                            <p:strVal val="#ppt_x"/>
                                          </p:val>
                                        </p:tav>
                                      </p:tavLst>
                                    </p:anim>
                                    <p:anim calcmode="lin" valueType="num">
                                      <p:cBhvr additive="base">
                                        <p:cTn id="14"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50" fill="hold"/>
                                        <p:tgtEl>
                                          <p:spTgt spid="12"/>
                                        </p:tgtEl>
                                        <p:attrNameLst>
                                          <p:attrName>ppt_x</p:attrName>
                                        </p:attrNameLst>
                                      </p:cBhvr>
                                      <p:tavLst>
                                        <p:tav tm="0">
                                          <p:val>
                                            <p:strVal val="#ppt_x"/>
                                          </p:val>
                                        </p:tav>
                                        <p:tav tm="100000">
                                          <p:val>
                                            <p:strVal val="#ppt_x"/>
                                          </p:val>
                                        </p:tav>
                                      </p:tavLst>
                                    </p:anim>
                                    <p:anim calcmode="lin" valueType="num">
                                      <p:cBhvr additive="base">
                                        <p:cTn id="20"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&amp; Introductions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944395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 Tennessee Regional Wages</a:t>
            </a:r>
          </a:p>
        </p:txBody>
      </p:sp>
      <p:pic>
        <p:nvPicPr>
          <p:cNvPr id="6" name="Picture 5">
            <a:extLst>
              <a:ext uri="{FF2B5EF4-FFF2-40B4-BE49-F238E27FC236}">
                <a16:creationId xmlns:a16="http://schemas.microsoft.com/office/drawing/2014/main" id="{F44AD592-8064-9141-9121-1CA71915E2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1917507"/>
            <a:ext cx="10874829" cy="2642700"/>
          </a:xfrm>
          <a:prstGeom prst="rect">
            <a:avLst/>
          </a:prstGeom>
        </p:spPr>
      </p:pic>
      <p:sp>
        <p:nvSpPr>
          <p:cNvPr id="10" name="Rectangle 9"/>
          <p:cNvSpPr/>
          <p:nvPr/>
        </p:nvSpPr>
        <p:spPr>
          <a:xfrm>
            <a:off x="838200" y="4215093"/>
            <a:ext cx="1740108"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2741950" y="2985899"/>
            <a:ext cx="1815059"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3686955" y="4215093"/>
            <a:ext cx="1821930"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65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 fill="hold"/>
                                        <p:tgtEl>
                                          <p:spTgt spid="10"/>
                                        </p:tgtEl>
                                        <p:attrNameLst>
                                          <p:attrName>ppt_x</p:attrName>
                                        </p:attrNameLst>
                                      </p:cBhvr>
                                      <p:tavLst>
                                        <p:tav tm="0">
                                          <p:val>
                                            <p:strVal val="#ppt_x"/>
                                          </p:val>
                                        </p:tav>
                                        <p:tav tm="100000">
                                          <p:val>
                                            <p:strVal val="#ppt_x"/>
                                          </p:val>
                                        </p:tav>
                                      </p:tavLst>
                                    </p:anim>
                                    <p:anim calcmode="lin" valueType="num">
                                      <p:cBhvr additive="base">
                                        <p:cTn id="8"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50" fill="hold"/>
                                        <p:tgtEl>
                                          <p:spTgt spid="11"/>
                                        </p:tgtEl>
                                        <p:attrNameLst>
                                          <p:attrName>ppt_x</p:attrName>
                                        </p:attrNameLst>
                                      </p:cBhvr>
                                      <p:tavLst>
                                        <p:tav tm="0">
                                          <p:val>
                                            <p:strVal val="#ppt_x"/>
                                          </p:val>
                                        </p:tav>
                                        <p:tav tm="100000">
                                          <p:val>
                                            <p:strVal val="#ppt_x"/>
                                          </p:val>
                                        </p:tav>
                                      </p:tavLst>
                                    </p:anim>
                                    <p:anim calcmode="lin" valueType="num">
                                      <p:cBhvr additive="base">
                                        <p:cTn id="14"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50" fill="hold"/>
                                        <p:tgtEl>
                                          <p:spTgt spid="12"/>
                                        </p:tgtEl>
                                        <p:attrNameLst>
                                          <p:attrName>ppt_x</p:attrName>
                                        </p:attrNameLst>
                                      </p:cBhvr>
                                      <p:tavLst>
                                        <p:tav tm="0">
                                          <p:val>
                                            <p:strVal val="#ppt_x"/>
                                          </p:val>
                                        </p:tav>
                                        <p:tav tm="100000">
                                          <p:val>
                                            <p:strVal val="#ppt_x"/>
                                          </p:val>
                                        </p:tav>
                                      </p:tavLst>
                                    </p:anim>
                                    <p:anim calcmode="lin" valueType="num">
                                      <p:cBhvr additive="base">
                                        <p:cTn id="20"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03780" y="349320"/>
            <a:ext cx="10269020" cy="763517"/>
          </a:xfrm>
        </p:spPr>
        <p:txBody>
          <a:bodyPr/>
          <a:lstStyle/>
          <a:p>
            <a:r>
              <a:rPr lang="en-US" dirty="0"/>
              <a:t>Health Insurance for DSPs</a:t>
            </a:r>
          </a:p>
        </p:txBody>
      </p:sp>
      <p:pic>
        <p:nvPicPr>
          <p:cNvPr id="4" name="Content Placeholder 3"/>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801920" y="1302760"/>
            <a:ext cx="8867775" cy="4856163"/>
          </a:xfrm>
        </p:spPr>
      </p:pic>
      <p:pic>
        <p:nvPicPr>
          <p:cNvPr id="5" name="Picture 4" descr="Image result for nci national core indicat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9223" y="306350"/>
            <a:ext cx="2234709" cy="774700"/>
          </a:xfrm>
          <a:prstGeom prst="rect">
            <a:avLst/>
          </a:prstGeom>
          <a:solidFill>
            <a:schemeClr val="bg1"/>
          </a:solidFill>
        </p:spPr>
      </p:pic>
      <p:sp>
        <p:nvSpPr>
          <p:cNvPr id="6" name="TextBox 5"/>
          <p:cNvSpPr txBox="1"/>
          <p:nvPr/>
        </p:nvSpPr>
        <p:spPr>
          <a:xfrm>
            <a:off x="1524000" y="6278508"/>
            <a:ext cx="9144000" cy="523220"/>
          </a:xfrm>
          <a:prstGeom prst="rect">
            <a:avLst/>
          </a:prstGeom>
          <a:solidFill>
            <a:schemeClr val="bg1"/>
          </a:solidFill>
        </p:spPr>
        <p:txBody>
          <a:bodyPr wrap="square" rtlCol="0">
            <a:spAutoFit/>
          </a:bodyPr>
          <a:lstStyle/>
          <a:p>
            <a:r>
              <a:rPr lang="en-US" sz="1400" dirty="0"/>
              <a:t>National Core Indicators. (2019). National Core Indicators 2017 Staff Stability Survey Report. Retrieved from the National Core Indicators website: </a:t>
            </a:r>
            <a:r>
              <a:rPr lang="en-US" sz="1400" dirty="0">
                <a:hlinkClick r:id="rId5"/>
              </a:rPr>
              <a:t>www.nationalcoreindicators.org/resources/staff-stability-survey/</a:t>
            </a:r>
            <a:r>
              <a:rPr lang="en-US" sz="1400" dirty="0"/>
              <a:t> </a:t>
            </a:r>
          </a:p>
        </p:txBody>
      </p:sp>
    </p:spTree>
    <p:extLst>
      <p:ext uri="{BB962C8B-B14F-4D97-AF65-F5344CB8AC3E}">
        <p14:creationId xmlns:p14="http://schemas.microsoft.com/office/powerpoint/2010/main" val="39455899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 State</a:t>
            </a:r>
          </a:p>
        </p:txBody>
      </p:sp>
      <p:pic>
        <p:nvPicPr>
          <p:cNvPr id="5" name="Picture 4">
            <a:extLst>
              <a:ext uri="{FF2B5EF4-FFF2-40B4-BE49-F238E27FC236}">
                <a16:creationId xmlns:a16="http://schemas.microsoft.com/office/drawing/2014/main" id="{F143A52C-3FB2-0F40-AD40-DE6AD4A5D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36915"/>
            <a:ext cx="10556315" cy="4515757"/>
          </a:xfrm>
          <a:prstGeom prst="rect">
            <a:avLst/>
          </a:prstGeom>
        </p:spPr>
      </p:pic>
      <p:grpSp>
        <p:nvGrpSpPr>
          <p:cNvPr id="9" name="Group 8"/>
          <p:cNvGrpSpPr/>
          <p:nvPr/>
        </p:nvGrpSpPr>
        <p:grpSpPr>
          <a:xfrm>
            <a:off x="1986197" y="4009868"/>
            <a:ext cx="2053652" cy="1236690"/>
            <a:chOff x="1986197" y="4009868"/>
            <a:chExt cx="2053652" cy="1236690"/>
          </a:xfrm>
        </p:grpSpPr>
        <p:sp>
          <p:nvSpPr>
            <p:cNvPr id="3" name="Rectangle 2"/>
            <p:cNvSpPr/>
            <p:nvPr/>
          </p:nvSpPr>
          <p:spPr>
            <a:xfrm>
              <a:off x="1986197" y="4009868"/>
              <a:ext cx="1229193" cy="622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3215390" y="4009868"/>
              <a:ext cx="262328" cy="142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2113613" y="4152276"/>
              <a:ext cx="1926236" cy="109428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54769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ppt_x"/>
                                          </p:val>
                                        </p:tav>
                                        <p:tav tm="100000">
                                          <p:val>
                                            <p:strVal val="#ppt_x"/>
                                          </p:val>
                                        </p:tav>
                                      </p:tavLst>
                                    </p:anim>
                                    <p:anim calcmode="lin" valueType="num">
                                      <p:cBhvr additive="base">
                                        <p:cTn id="8" dur="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B552CD-20C0-1B44-B540-BB58AF295B7F}"/>
              </a:ext>
            </a:extLst>
          </p:cNvPr>
          <p:cNvSpPr>
            <a:spLocks noGrp="1"/>
          </p:cNvSpPr>
          <p:nvPr>
            <p:ph type="title"/>
          </p:nvPr>
        </p:nvSpPr>
        <p:spPr>
          <a:xfrm>
            <a:off x="374374" y="418133"/>
            <a:ext cx="8835887" cy="1325563"/>
          </a:xfrm>
        </p:spPr>
        <p:txBody>
          <a:bodyPr/>
          <a:lstStyle/>
          <a:p>
            <a:r>
              <a:rPr lang="en-US" dirty="0"/>
              <a:t>Benefits - East</a:t>
            </a:r>
          </a:p>
        </p:txBody>
      </p:sp>
      <p:pic>
        <p:nvPicPr>
          <p:cNvPr id="6" name="Picture 5">
            <a:extLst>
              <a:ext uri="{FF2B5EF4-FFF2-40B4-BE49-F238E27FC236}">
                <a16:creationId xmlns:a16="http://schemas.microsoft.com/office/drawing/2014/main" id="{7F718757-B355-5B40-8A1D-7A29DD08D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313" y="1523126"/>
            <a:ext cx="10456572" cy="4473089"/>
          </a:xfrm>
          <a:prstGeom prst="rect">
            <a:avLst/>
          </a:prstGeom>
        </p:spPr>
      </p:pic>
      <p:grpSp>
        <p:nvGrpSpPr>
          <p:cNvPr id="8" name="Group 7"/>
          <p:cNvGrpSpPr/>
          <p:nvPr/>
        </p:nvGrpSpPr>
        <p:grpSpPr>
          <a:xfrm>
            <a:off x="1986197" y="4047343"/>
            <a:ext cx="2053652" cy="1236690"/>
            <a:chOff x="1986197" y="4009868"/>
            <a:chExt cx="2053652" cy="1236690"/>
          </a:xfrm>
        </p:grpSpPr>
        <p:sp>
          <p:nvSpPr>
            <p:cNvPr id="9" name="Rectangle 8"/>
            <p:cNvSpPr/>
            <p:nvPr/>
          </p:nvSpPr>
          <p:spPr>
            <a:xfrm>
              <a:off x="1986197" y="4009868"/>
              <a:ext cx="1229193" cy="622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3215390" y="4009868"/>
              <a:ext cx="262328" cy="142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2113613" y="4152276"/>
              <a:ext cx="1926236" cy="109428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3750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 fill="hold"/>
                                        <p:tgtEl>
                                          <p:spTgt spid="8"/>
                                        </p:tgtEl>
                                        <p:attrNameLst>
                                          <p:attrName>ppt_x</p:attrName>
                                        </p:attrNameLst>
                                      </p:cBhvr>
                                      <p:tavLst>
                                        <p:tav tm="0">
                                          <p:val>
                                            <p:strVal val="#ppt_x"/>
                                          </p:val>
                                        </p:tav>
                                        <p:tav tm="100000">
                                          <p:val>
                                            <p:strVal val="#ppt_x"/>
                                          </p:val>
                                        </p:tav>
                                      </p:tavLst>
                                    </p:anim>
                                    <p:anim calcmode="lin" valueType="num">
                                      <p:cBhvr additive="base">
                                        <p:cTn id="8" dur="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B552CD-20C0-1B44-B540-BB58AF295B7F}"/>
              </a:ext>
            </a:extLst>
          </p:cNvPr>
          <p:cNvSpPr>
            <a:spLocks noGrp="1"/>
          </p:cNvSpPr>
          <p:nvPr>
            <p:ph type="title"/>
          </p:nvPr>
        </p:nvSpPr>
        <p:spPr>
          <a:xfrm>
            <a:off x="374374" y="418133"/>
            <a:ext cx="8835887" cy="1325563"/>
          </a:xfrm>
        </p:spPr>
        <p:txBody>
          <a:bodyPr/>
          <a:lstStyle/>
          <a:p>
            <a:r>
              <a:rPr lang="en-US" dirty="0"/>
              <a:t>Benefits - Middle</a:t>
            </a:r>
          </a:p>
        </p:txBody>
      </p:sp>
      <p:pic>
        <p:nvPicPr>
          <p:cNvPr id="3" name="Picture 2">
            <a:extLst>
              <a:ext uri="{FF2B5EF4-FFF2-40B4-BE49-F238E27FC236}">
                <a16:creationId xmlns:a16="http://schemas.microsoft.com/office/drawing/2014/main" id="{BB6FF825-2588-B94C-AF49-70C9D8301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172" y="1506826"/>
            <a:ext cx="10036628" cy="4293446"/>
          </a:xfrm>
          <a:prstGeom prst="rect">
            <a:avLst/>
          </a:prstGeom>
        </p:spPr>
      </p:pic>
      <p:grpSp>
        <p:nvGrpSpPr>
          <p:cNvPr id="5" name="Group 4"/>
          <p:cNvGrpSpPr/>
          <p:nvPr/>
        </p:nvGrpSpPr>
        <p:grpSpPr>
          <a:xfrm>
            <a:off x="1986197" y="3912433"/>
            <a:ext cx="2053652" cy="1236690"/>
            <a:chOff x="1986197" y="4009868"/>
            <a:chExt cx="2053652" cy="1236690"/>
          </a:xfrm>
        </p:grpSpPr>
        <p:sp>
          <p:nvSpPr>
            <p:cNvPr id="7" name="Rectangle 6"/>
            <p:cNvSpPr/>
            <p:nvPr/>
          </p:nvSpPr>
          <p:spPr>
            <a:xfrm>
              <a:off x="1986197" y="4009868"/>
              <a:ext cx="1229193" cy="622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3215390" y="4009868"/>
              <a:ext cx="262328" cy="142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2113613" y="4152276"/>
              <a:ext cx="1926236" cy="109428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3412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ppt_x"/>
                                          </p:val>
                                        </p:tav>
                                        <p:tav tm="100000">
                                          <p:val>
                                            <p:strVal val="#ppt_x"/>
                                          </p:val>
                                        </p:tav>
                                      </p:tavLst>
                                    </p:anim>
                                    <p:anim calcmode="lin" valueType="num">
                                      <p:cBhvr additive="base">
                                        <p:cTn id="8" dur="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B552CD-20C0-1B44-B540-BB58AF295B7F}"/>
              </a:ext>
            </a:extLst>
          </p:cNvPr>
          <p:cNvSpPr>
            <a:spLocks noGrp="1"/>
          </p:cNvSpPr>
          <p:nvPr>
            <p:ph type="title"/>
          </p:nvPr>
        </p:nvSpPr>
        <p:spPr>
          <a:xfrm>
            <a:off x="374374" y="418133"/>
            <a:ext cx="8835887" cy="1325563"/>
          </a:xfrm>
        </p:spPr>
        <p:txBody>
          <a:bodyPr/>
          <a:lstStyle/>
          <a:p>
            <a:r>
              <a:rPr lang="en-US" dirty="0"/>
              <a:t>Benefits - West</a:t>
            </a:r>
          </a:p>
        </p:txBody>
      </p:sp>
      <p:pic>
        <p:nvPicPr>
          <p:cNvPr id="6" name="Picture 5">
            <a:extLst>
              <a:ext uri="{FF2B5EF4-FFF2-40B4-BE49-F238E27FC236}">
                <a16:creationId xmlns:a16="http://schemas.microsoft.com/office/drawing/2014/main" id="{8B0DA3A3-31D8-204B-BC86-3B39678C3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257" y="1389231"/>
            <a:ext cx="10260628" cy="4389269"/>
          </a:xfrm>
          <a:prstGeom prst="rect">
            <a:avLst/>
          </a:prstGeom>
        </p:spPr>
      </p:pic>
      <p:grpSp>
        <p:nvGrpSpPr>
          <p:cNvPr id="5" name="Group 4"/>
          <p:cNvGrpSpPr/>
          <p:nvPr/>
        </p:nvGrpSpPr>
        <p:grpSpPr>
          <a:xfrm>
            <a:off x="2106117" y="3829988"/>
            <a:ext cx="2053652" cy="1236690"/>
            <a:chOff x="1986197" y="4009868"/>
            <a:chExt cx="2053652" cy="1236690"/>
          </a:xfrm>
        </p:grpSpPr>
        <p:sp>
          <p:nvSpPr>
            <p:cNvPr id="8" name="Rectangle 7"/>
            <p:cNvSpPr/>
            <p:nvPr/>
          </p:nvSpPr>
          <p:spPr>
            <a:xfrm>
              <a:off x="1986197" y="4009868"/>
              <a:ext cx="1229193" cy="622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3215390" y="4009868"/>
              <a:ext cx="262328" cy="142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2113613" y="4152276"/>
              <a:ext cx="1926236" cy="1094282"/>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93401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ppt_x"/>
                                          </p:val>
                                        </p:tav>
                                        <p:tav tm="100000">
                                          <p:val>
                                            <p:strVal val="#ppt_x"/>
                                          </p:val>
                                        </p:tav>
                                      </p:tavLst>
                                    </p:anim>
                                    <p:anim calcmode="lin" valueType="num">
                                      <p:cBhvr additive="base">
                                        <p:cTn id="8" dur="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94052-0C2B-154A-A627-50392CB9660C}"/>
              </a:ext>
            </a:extLst>
          </p:cNvPr>
          <p:cNvSpPr>
            <a:spLocks noGrp="1"/>
          </p:cNvSpPr>
          <p:nvPr>
            <p:ph type="title"/>
          </p:nvPr>
        </p:nvSpPr>
        <p:spPr/>
        <p:txBody>
          <a:bodyPr/>
          <a:lstStyle/>
          <a:p>
            <a:r>
              <a:rPr lang="en-US" dirty="0"/>
              <a:t>DSWs in Minnesota Source of Health Insurance (2018)</a:t>
            </a:r>
          </a:p>
        </p:txBody>
      </p:sp>
      <p:pic>
        <p:nvPicPr>
          <p:cNvPr id="4" name="Picture 3">
            <a:extLst>
              <a:ext uri="{FF2B5EF4-FFF2-40B4-BE49-F238E27FC236}">
                <a16:creationId xmlns:a16="http://schemas.microsoft.com/office/drawing/2014/main" id="{71C161E9-5057-FB44-85AE-1E1433FF0DDB}"/>
              </a:ext>
            </a:extLst>
          </p:cNvPr>
          <p:cNvPicPr>
            <a:picLocks noChangeAspect="1"/>
          </p:cNvPicPr>
          <p:nvPr/>
        </p:nvPicPr>
        <p:blipFill>
          <a:blip r:embed="rId3"/>
          <a:stretch>
            <a:fillRect/>
          </a:stretch>
        </p:blipFill>
        <p:spPr>
          <a:xfrm>
            <a:off x="1981201" y="1355056"/>
            <a:ext cx="8136425" cy="5013088"/>
          </a:xfrm>
          <a:prstGeom prst="rect">
            <a:avLst/>
          </a:prstGeom>
        </p:spPr>
      </p:pic>
      <p:sp>
        <p:nvSpPr>
          <p:cNvPr id="3" name="TextBox 2">
            <a:extLst>
              <a:ext uri="{FF2B5EF4-FFF2-40B4-BE49-F238E27FC236}">
                <a16:creationId xmlns:a16="http://schemas.microsoft.com/office/drawing/2014/main" id="{C98C35B3-5E47-CE4B-9D1D-E6E171C57DE2}"/>
              </a:ext>
            </a:extLst>
          </p:cNvPr>
          <p:cNvSpPr txBox="1"/>
          <p:nvPr/>
        </p:nvSpPr>
        <p:spPr>
          <a:xfrm>
            <a:off x="6310648" y="6368144"/>
            <a:ext cx="4481848" cy="369332"/>
          </a:xfrm>
          <a:prstGeom prst="rect">
            <a:avLst/>
          </a:prstGeom>
          <a:noFill/>
        </p:spPr>
        <p:txBody>
          <a:bodyPr wrap="square" rtlCol="0">
            <a:spAutoFit/>
          </a:bodyPr>
          <a:lstStyle/>
          <a:p>
            <a:pPr algn="r"/>
            <a:r>
              <a:rPr lang="en-US" dirty="0"/>
              <a:t>(Hewitt, </a:t>
            </a:r>
            <a:r>
              <a:rPr lang="en-US" dirty="0" err="1"/>
              <a:t>Pettingell</a:t>
            </a:r>
            <a:r>
              <a:rPr lang="en-US" dirty="0"/>
              <a:t> &amp; Kramme, 2019)</a:t>
            </a:r>
          </a:p>
        </p:txBody>
      </p:sp>
    </p:spTree>
    <p:extLst>
      <p:ext uri="{BB962C8B-B14F-4D97-AF65-F5344CB8AC3E}">
        <p14:creationId xmlns:p14="http://schemas.microsoft.com/office/powerpoint/2010/main" val="29771475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Overtime - State</a:t>
            </a:r>
          </a:p>
        </p:txBody>
      </p:sp>
      <p:pic>
        <p:nvPicPr>
          <p:cNvPr id="5" name="Picture 4">
            <a:extLst>
              <a:ext uri="{FF2B5EF4-FFF2-40B4-BE49-F238E27FC236}">
                <a16:creationId xmlns:a16="http://schemas.microsoft.com/office/drawing/2014/main" id="{DB6D327A-DDF1-6646-AC07-1C59ED4DD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481" y="1828800"/>
            <a:ext cx="3956182" cy="3657600"/>
          </a:xfrm>
          <a:prstGeom prst="rect">
            <a:avLst/>
          </a:prstGeom>
        </p:spPr>
      </p:pic>
    </p:spTree>
    <p:extLst>
      <p:ext uri="{BB962C8B-B14F-4D97-AF65-F5344CB8AC3E}">
        <p14:creationId xmlns:p14="http://schemas.microsoft.com/office/powerpoint/2010/main" val="997773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East Tennessee Regional Overtime</a:t>
            </a:r>
          </a:p>
        </p:txBody>
      </p:sp>
      <p:pic>
        <p:nvPicPr>
          <p:cNvPr id="6" name="Picture 5">
            <a:extLst>
              <a:ext uri="{FF2B5EF4-FFF2-40B4-BE49-F238E27FC236}">
                <a16:creationId xmlns:a16="http://schemas.microsoft.com/office/drawing/2014/main" id="{FF0FC137-C11B-5B49-AFF8-58D5E039A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5991" y="1770589"/>
            <a:ext cx="4657271" cy="4305779"/>
          </a:xfrm>
          <a:prstGeom prst="rect">
            <a:avLst/>
          </a:prstGeom>
        </p:spPr>
      </p:pic>
    </p:spTree>
    <p:extLst>
      <p:ext uri="{BB962C8B-B14F-4D97-AF65-F5344CB8AC3E}">
        <p14:creationId xmlns:p14="http://schemas.microsoft.com/office/powerpoint/2010/main" val="41681819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Middle Tennessee Regional Overtime</a:t>
            </a:r>
          </a:p>
        </p:txBody>
      </p:sp>
      <p:pic>
        <p:nvPicPr>
          <p:cNvPr id="6" name="Picture 5">
            <a:extLst>
              <a:ext uri="{FF2B5EF4-FFF2-40B4-BE49-F238E27FC236}">
                <a16:creationId xmlns:a16="http://schemas.microsoft.com/office/drawing/2014/main" id="{503A1CA8-6443-7544-8BC2-5A6126A3B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1813" y="1908676"/>
            <a:ext cx="3636259" cy="3361824"/>
          </a:xfrm>
          <a:prstGeom prst="rect">
            <a:avLst/>
          </a:prstGeom>
        </p:spPr>
      </p:pic>
    </p:spTree>
    <p:extLst>
      <p:ext uri="{BB962C8B-B14F-4D97-AF65-F5344CB8AC3E}">
        <p14:creationId xmlns:p14="http://schemas.microsoft.com/office/powerpoint/2010/main" val="3950535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Poll Question #1 - How long have you been working in the field of supporting people with disabilities? </a:t>
            </a:r>
          </a:p>
        </p:txBody>
      </p:sp>
      <p:sp>
        <p:nvSpPr>
          <p:cNvPr id="3" name="Content Placeholder 2"/>
          <p:cNvSpPr>
            <a:spLocks noGrp="1"/>
          </p:cNvSpPr>
          <p:nvPr>
            <p:ph idx="1"/>
          </p:nvPr>
        </p:nvSpPr>
        <p:spPr/>
        <p:txBody>
          <a:bodyPr/>
          <a:lstStyle/>
          <a:p>
            <a:pPr marL="171450" indent="-171450">
              <a:buFont typeface="Wingdings" panose="05000000000000000000" pitchFamily="2" charset="2"/>
              <a:buChar char="q"/>
            </a:pPr>
            <a:r>
              <a:rPr lang="en-US" dirty="0"/>
              <a:t> Less than a year</a:t>
            </a:r>
          </a:p>
          <a:p>
            <a:pPr marL="171450" indent="-171450">
              <a:buFont typeface="Wingdings" panose="05000000000000000000" pitchFamily="2" charset="2"/>
              <a:buChar char="q"/>
            </a:pPr>
            <a:r>
              <a:rPr lang="en-US" dirty="0"/>
              <a:t> 1-5 years</a:t>
            </a:r>
          </a:p>
          <a:p>
            <a:pPr marL="171450" indent="-171450">
              <a:buFont typeface="Wingdings" panose="05000000000000000000" pitchFamily="2" charset="2"/>
              <a:buChar char="q"/>
            </a:pPr>
            <a:r>
              <a:rPr lang="en-US" dirty="0"/>
              <a:t> 6-10 years</a:t>
            </a:r>
          </a:p>
          <a:p>
            <a:pPr marL="171450" indent="-171450">
              <a:buFont typeface="Wingdings" panose="05000000000000000000" pitchFamily="2" charset="2"/>
              <a:buChar char="q"/>
            </a:pPr>
            <a:r>
              <a:rPr lang="en-US" dirty="0"/>
              <a:t> More than 15 years</a:t>
            </a:r>
          </a:p>
          <a:p>
            <a:pPr marL="171450" indent="-171450">
              <a:buFont typeface="Wingdings" panose="05000000000000000000" pitchFamily="2" charset="2"/>
              <a:buChar char="q"/>
            </a:pPr>
            <a:r>
              <a:rPr lang="en-US" dirty="0"/>
              <a:t> More than 20 years</a:t>
            </a:r>
            <a:endParaRPr lang="x-none" dirty="0"/>
          </a:p>
          <a:p>
            <a:endParaRPr lang="en-US" dirty="0"/>
          </a:p>
        </p:txBody>
      </p:sp>
    </p:spTree>
    <p:extLst>
      <p:ext uri="{BB962C8B-B14F-4D97-AF65-F5344CB8AC3E}">
        <p14:creationId xmlns:p14="http://schemas.microsoft.com/office/powerpoint/2010/main" val="4128182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 Tennessee Regional Overtime</a:t>
            </a:r>
          </a:p>
        </p:txBody>
      </p:sp>
      <p:pic>
        <p:nvPicPr>
          <p:cNvPr id="6" name="Picture 5">
            <a:extLst>
              <a:ext uri="{FF2B5EF4-FFF2-40B4-BE49-F238E27FC236}">
                <a16:creationId xmlns:a16="http://schemas.microsoft.com/office/drawing/2014/main" id="{D925A5CD-8CD5-7549-9DDF-074E18988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3586" y="1690688"/>
            <a:ext cx="4243613" cy="3923340"/>
          </a:xfrm>
          <a:prstGeom prst="rect">
            <a:avLst/>
          </a:prstGeom>
        </p:spPr>
      </p:pic>
    </p:spTree>
    <p:extLst>
      <p:ext uri="{BB962C8B-B14F-4D97-AF65-F5344CB8AC3E}">
        <p14:creationId xmlns:p14="http://schemas.microsoft.com/office/powerpoint/2010/main" val="15189476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92759-59B9-794E-8482-BEC23FEE1D2B}"/>
              </a:ext>
            </a:extLst>
          </p:cNvPr>
          <p:cNvSpPr>
            <a:spLocks noGrp="1"/>
          </p:cNvSpPr>
          <p:nvPr>
            <p:ph type="title"/>
          </p:nvPr>
        </p:nvSpPr>
        <p:spPr/>
        <p:txBody>
          <a:bodyPr/>
          <a:lstStyle/>
          <a:p>
            <a:r>
              <a:rPr lang="en-US" dirty="0">
                <a:latin typeface="Open Sans Light"/>
              </a:rPr>
              <a:t>FLS Definition</a:t>
            </a:r>
            <a:endParaRPr lang="en-US" dirty="0"/>
          </a:p>
        </p:txBody>
      </p:sp>
      <p:graphicFrame>
        <p:nvGraphicFramePr>
          <p:cNvPr id="5" name="Content Placeholder 2">
            <a:extLst>
              <a:ext uri="{FF2B5EF4-FFF2-40B4-BE49-F238E27FC236}">
                <a16:creationId xmlns:a16="http://schemas.microsoft.com/office/drawing/2014/main" id="{2FB583F0-2463-5947-A393-4F43691854F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1618938" y="4001294"/>
            <a:ext cx="8949128" cy="2279585"/>
          </a:xfrm>
          <a:prstGeom prst="rect">
            <a:avLst/>
          </a:prstGeom>
          <a:noFill/>
          <a:ln w="50800">
            <a:solidFill>
              <a:srgbClr val="FFCD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69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B44FF-8959-3643-8B3B-931BB57C3E1C}"/>
              </a:ext>
            </a:extLst>
          </p:cNvPr>
          <p:cNvSpPr>
            <a:spLocks noGrp="1"/>
          </p:cNvSpPr>
          <p:nvPr>
            <p:ph type="title"/>
          </p:nvPr>
        </p:nvSpPr>
        <p:spPr/>
        <p:txBody>
          <a:bodyPr/>
          <a:lstStyle/>
          <a:p>
            <a:r>
              <a:rPr lang="en-US" dirty="0"/>
              <a:t>FLS Wages - State</a:t>
            </a:r>
          </a:p>
        </p:txBody>
      </p:sp>
      <p:pic>
        <p:nvPicPr>
          <p:cNvPr id="5" name="Content Placeholder 4">
            <a:extLst>
              <a:ext uri="{FF2B5EF4-FFF2-40B4-BE49-F238E27FC236}">
                <a16:creationId xmlns:a16="http://schemas.microsoft.com/office/drawing/2014/main" id="{BCA49DF3-6F76-374A-B6DF-E5406BA33E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199" y="1947353"/>
            <a:ext cx="10918371" cy="2280726"/>
          </a:xfrm>
        </p:spPr>
      </p:pic>
      <p:sp>
        <p:nvSpPr>
          <p:cNvPr id="10" name="Rectangle 9"/>
          <p:cNvSpPr/>
          <p:nvPr/>
        </p:nvSpPr>
        <p:spPr>
          <a:xfrm>
            <a:off x="1640174" y="3840847"/>
            <a:ext cx="1882516"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3921175" y="2584172"/>
            <a:ext cx="2831893"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4815855" y="3840847"/>
            <a:ext cx="2049640"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99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 fill="hold"/>
                                        <p:tgtEl>
                                          <p:spTgt spid="10"/>
                                        </p:tgtEl>
                                        <p:attrNameLst>
                                          <p:attrName>ppt_x</p:attrName>
                                        </p:attrNameLst>
                                      </p:cBhvr>
                                      <p:tavLst>
                                        <p:tav tm="0">
                                          <p:val>
                                            <p:strVal val="#ppt_x"/>
                                          </p:val>
                                        </p:tav>
                                        <p:tav tm="100000">
                                          <p:val>
                                            <p:strVal val="#ppt_x"/>
                                          </p:val>
                                        </p:tav>
                                      </p:tavLst>
                                    </p:anim>
                                    <p:anim calcmode="lin" valueType="num">
                                      <p:cBhvr additive="base">
                                        <p:cTn id="8"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50" fill="hold"/>
                                        <p:tgtEl>
                                          <p:spTgt spid="11"/>
                                        </p:tgtEl>
                                        <p:attrNameLst>
                                          <p:attrName>ppt_x</p:attrName>
                                        </p:attrNameLst>
                                      </p:cBhvr>
                                      <p:tavLst>
                                        <p:tav tm="0">
                                          <p:val>
                                            <p:strVal val="#ppt_x"/>
                                          </p:val>
                                        </p:tav>
                                        <p:tav tm="100000">
                                          <p:val>
                                            <p:strVal val="#ppt_x"/>
                                          </p:val>
                                        </p:tav>
                                      </p:tavLst>
                                    </p:anim>
                                    <p:anim calcmode="lin" valueType="num">
                                      <p:cBhvr additive="base">
                                        <p:cTn id="14"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50" fill="hold"/>
                                        <p:tgtEl>
                                          <p:spTgt spid="12"/>
                                        </p:tgtEl>
                                        <p:attrNameLst>
                                          <p:attrName>ppt_x</p:attrName>
                                        </p:attrNameLst>
                                      </p:cBhvr>
                                      <p:tavLst>
                                        <p:tav tm="0">
                                          <p:val>
                                            <p:strVal val="#ppt_x"/>
                                          </p:val>
                                        </p:tav>
                                        <p:tav tm="100000">
                                          <p:val>
                                            <p:strVal val="#ppt_x"/>
                                          </p:val>
                                        </p:tav>
                                      </p:tavLst>
                                    </p:anim>
                                    <p:anim calcmode="lin" valueType="num">
                                      <p:cBhvr additive="base">
                                        <p:cTn id="20"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B44FF-8959-3643-8B3B-931BB57C3E1C}"/>
              </a:ext>
            </a:extLst>
          </p:cNvPr>
          <p:cNvSpPr>
            <a:spLocks noGrp="1"/>
          </p:cNvSpPr>
          <p:nvPr>
            <p:ph type="title"/>
          </p:nvPr>
        </p:nvSpPr>
        <p:spPr/>
        <p:txBody>
          <a:bodyPr/>
          <a:lstStyle/>
          <a:p>
            <a:r>
              <a:rPr lang="en-US" dirty="0"/>
              <a:t>FLS Wages – East</a:t>
            </a:r>
          </a:p>
        </p:txBody>
      </p:sp>
      <p:pic>
        <p:nvPicPr>
          <p:cNvPr id="8" name="Content Placeholder 7">
            <a:extLst>
              <a:ext uri="{FF2B5EF4-FFF2-40B4-BE49-F238E27FC236}">
                <a16:creationId xmlns:a16="http://schemas.microsoft.com/office/drawing/2014/main" id="{2DC1E264-3B7A-FD4F-8857-0D4017D1A0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9471" y="1937657"/>
            <a:ext cx="10964791" cy="2290423"/>
          </a:xfrm>
        </p:spPr>
      </p:pic>
      <p:sp>
        <p:nvSpPr>
          <p:cNvPr id="10" name="Rectangle 9"/>
          <p:cNvSpPr/>
          <p:nvPr/>
        </p:nvSpPr>
        <p:spPr>
          <a:xfrm>
            <a:off x="1229193" y="3840848"/>
            <a:ext cx="2053653"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3892446" y="2599163"/>
            <a:ext cx="2710721"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5069173" y="3840848"/>
            <a:ext cx="2053653"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45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 fill="hold"/>
                                        <p:tgtEl>
                                          <p:spTgt spid="10"/>
                                        </p:tgtEl>
                                        <p:attrNameLst>
                                          <p:attrName>ppt_x</p:attrName>
                                        </p:attrNameLst>
                                      </p:cBhvr>
                                      <p:tavLst>
                                        <p:tav tm="0">
                                          <p:val>
                                            <p:strVal val="#ppt_x"/>
                                          </p:val>
                                        </p:tav>
                                        <p:tav tm="100000">
                                          <p:val>
                                            <p:strVal val="#ppt_x"/>
                                          </p:val>
                                        </p:tav>
                                      </p:tavLst>
                                    </p:anim>
                                    <p:anim calcmode="lin" valueType="num">
                                      <p:cBhvr additive="base">
                                        <p:cTn id="8"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50" fill="hold"/>
                                        <p:tgtEl>
                                          <p:spTgt spid="11"/>
                                        </p:tgtEl>
                                        <p:attrNameLst>
                                          <p:attrName>ppt_x</p:attrName>
                                        </p:attrNameLst>
                                      </p:cBhvr>
                                      <p:tavLst>
                                        <p:tav tm="0">
                                          <p:val>
                                            <p:strVal val="#ppt_x"/>
                                          </p:val>
                                        </p:tav>
                                        <p:tav tm="100000">
                                          <p:val>
                                            <p:strVal val="#ppt_x"/>
                                          </p:val>
                                        </p:tav>
                                      </p:tavLst>
                                    </p:anim>
                                    <p:anim calcmode="lin" valueType="num">
                                      <p:cBhvr additive="base">
                                        <p:cTn id="14"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50" fill="hold"/>
                                        <p:tgtEl>
                                          <p:spTgt spid="12"/>
                                        </p:tgtEl>
                                        <p:attrNameLst>
                                          <p:attrName>ppt_x</p:attrName>
                                        </p:attrNameLst>
                                      </p:cBhvr>
                                      <p:tavLst>
                                        <p:tav tm="0">
                                          <p:val>
                                            <p:strVal val="#ppt_x"/>
                                          </p:val>
                                        </p:tav>
                                        <p:tav tm="100000">
                                          <p:val>
                                            <p:strVal val="#ppt_x"/>
                                          </p:val>
                                        </p:tav>
                                      </p:tavLst>
                                    </p:anim>
                                    <p:anim calcmode="lin" valueType="num">
                                      <p:cBhvr additive="base">
                                        <p:cTn id="20"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B44FF-8959-3643-8B3B-931BB57C3E1C}"/>
              </a:ext>
            </a:extLst>
          </p:cNvPr>
          <p:cNvSpPr>
            <a:spLocks noGrp="1"/>
          </p:cNvSpPr>
          <p:nvPr>
            <p:ph type="title"/>
          </p:nvPr>
        </p:nvSpPr>
        <p:spPr/>
        <p:txBody>
          <a:bodyPr/>
          <a:lstStyle/>
          <a:p>
            <a:r>
              <a:rPr lang="en-US" dirty="0"/>
              <a:t>FLS Wages - Middle</a:t>
            </a:r>
          </a:p>
        </p:txBody>
      </p:sp>
      <p:pic>
        <p:nvPicPr>
          <p:cNvPr id="8" name="Content Placeholder 7">
            <a:extLst>
              <a:ext uri="{FF2B5EF4-FFF2-40B4-BE49-F238E27FC236}">
                <a16:creationId xmlns:a16="http://schemas.microsoft.com/office/drawing/2014/main" id="{5C41C4E6-0C2D-4D45-B90E-A900EFF0C0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81200"/>
            <a:ext cx="10652118" cy="2225109"/>
          </a:xfrm>
        </p:spPr>
      </p:pic>
      <p:sp>
        <p:nvSpPr>
          <p:cNvPr id="10" name="Rectangle 9"/>
          <p:cNvSpPr/>
          <p:nvPr/>
        </p:nvSpPr>
        <p:spPr>
          <a:xfrm>
            <a:off x="1476530" y="3819078"/>
            <a:ext cx="2053653"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3892445" y="2614868"/>
            <a:ext cx="2830644"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4846819" y="3819077"/>
            <a:ext cx="2056151"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82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 fill="hold"/>
                                        <p:tgtEl>
                                          <p:spTgt spid="10"/>
                                        </p:tgtEl>
                                        <p:attrNameLst>
                                          <p:attrName>ppt_x</p:attrName>
                                        </p:attrNameLst>
                                      </p:cBhvr>
                                      <p:tavLst>
                                        <p:tav tm="0">
                                          <p:val>
                                            <p:strVal val="#ppt_x"/>
                                          </p:val>
                                        </p:tav>
                                        <p:tav tm="100000">
                                          <p:val>
                                            <p:strVal val="#ppt_x"/>
                                          </p:val>
                                        </p:tav>
                                      </p:tavLst>
                                    </p:anim>
                                    <p:anim calcmode="lin" valueType="num">
                                      <p:cBhvr additive="base">
                                        <p:cTn id="8"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50" fill="hold"/>
                                        <p:tgtEl>
                                          <p:spTgt spid="11"/>
                                        </p:tgtEl>
                                        <p:attrNameLst>
                                          <p:attrName>ppt_x</p:attrName>
                                        </p:attrNameLst>
                                      </p:cBhvr>
                                      <p:tavLst>
                                        <p:tav tm="0">
                                          <p:val>
                                            <p:strVal val="#ppt_x"/>
                                          </p:val>
                                        </p:tav>
                                        <p:tav tm="100000">
                                          <p:val>
                                            <p:strVal val="#ppt_x"/>
                                          </p:val>
                                        </p:tav>
                                      </p:tavLst>
                                    </p:anim>
                                    <p:anim calcmode="lin" valueType="num">
                                      <p:cBhvr additive="base">
                                        <p:cTn id="14"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50" fill="hold"/>
                                        <p:tgtEl>
                                          <p:spTgt spid="12"/>
                                        </p:tgtEl>
                                        <p:attrNameLst>
                                          <p:attrName>ppt_x</p:attrName>
                                        </p:attrNameLst>
                                      </p:cBhvr>
                                      <p:tavLst>
                                        <p:tav tm="0">
                                          <p:val>
                                            <p:strVal val="#ppt_x"/>
                                          </p:val>
                                        </p:tav>
                                        <p:tav tm="100000">
                                          <p:val>
                                            <p:strVal val="#ppt_x"/>
                                          </p:val>
                                        </p:tav>
                                      </p:tavLst>
                                    </p:anim>
                                    <p:anim calcmode="lin" valueType="num">
                                      <p:cBhvr additive="base">
                                        <p:cTn id="20"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B44FF-8959-3643-8B3B-931BB57C3E1C}"/>
              </a:ext>
            </a:extLst>
          </p:cNvPr>
          <p:cNvSpPr>
            <a:spLocks noGrp="1"/>
          </p:cNvSpPr>
          <p:nvPr>
            <p:ph type="title"/>
          </p:nvPr>
        </p:nvSpPr>
        <p:spPr/>
        <p:txBody>
          <a:bodyPr/>
          <a:lstStyle/>
          <a:p>
            <a:r>
              <a:rPr lang="en-US" dirty="0"/>
              <a:t>FLS Wages - West</a:t>
            </a:r>
          </a:p>
        </p:txBody>
      </p:sp>
      <p:pic>
        <p:nvPicPr>
          <p:cNvPr id="8" name="Content Placeholder 7">
            <a:extLst>
              <a:ext uri="{FF2B5EF4-FFF2-40B4-BE49-F238E27FC236}">
                <a16:creationId xmlns:a16="http://schemas.microsoft.com/office/drawing/2014/main" id="{F247BB10-4AEB-DA4F-A333-6FB2DFEF2E8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6043" y="2264229"/>
            <a:ext cx="10547890" cy="2203337"/>
          </a:xfrm>
        </p:spPr>
      </p:pic>
      <p:sp>
        <p:nvSpPr>
          <p:cNvPr id="10" name="Rectangle 9"/>
          <p:cNvSpPr/>
          <p:nvPr/>
        </p:nvSpPr>
        <p:spPr>
          <a:xfrm>
            <a:off x="1628930" y="4080335"/>
            <a:ext cx="1998690"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3737546" y="2891115"/>
            <a:ext cx="2745699"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4037349" y="4080335"/>
            <a:ext cx="2093627" cy="38723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82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50" fill="hold"/>
                                        <p:tgtEl>
                                          <p:spTgt spid="10"/>
                                        </p:tgtEl>
                                        <p:attrNameLst>
                                          <p:attrName>ppt_x</p:attrName>
                                        </p:attrNameLst>
                                      </p:cBhvr>
                                      <p:tavLst>
                                        <p:tav tm="0">
                                          <p:val>
                                            <p:strVal val="#ppt_x"/>
                                          </p:val>
                                        </p:tav>
                                        <p:tav tm="100000">
                                          <p:val>
                                            <p:strVal val="#ppt_x"/>
                                          </p:val>
                                        </p:tav>
                                      </p:tavLst>
                                    </p:anim>
                                    <p:anim calcmode="lin" valueType="num">
                                      <p:cBhvr additive="base">
                                        <p:cTn id="8"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50" fill="hold"/>
                                        <p:tgtEl>
                                          <p:spTgt spid="11"/>
                                        </p:tgtEl>
                                        <p:attrNameLst>
                                          <p:attrName>ppt_x</p:attrName>
                                        </p:attrNameLst>
                                      </p:cBhvr>
                                      <p:tavLst>
                                        <p:tav tm="0">
                                          <p:val>
                                            <p:strVal val="#ppt_x"/>
                                          </p:val>
                                        </p:tav>
                                        <p:tav tm="100000">
                                          <p:val>
                                            <p:strVal val="#ppt_x"/>
                                          </p:val>
                                        </p:tav>
                                      </p:tavLst>
                                    </p:anim>
                                    <p:anim calcmode="lin" valueType="num">
                                      <p:cBhvr additive="base">
                                        <p:cTn id="14"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250" fill="hold"/>
                                        <p:tgtEl>
                                          <p:spTgt spid="12"/>
                                        </p:tgtEl>
                                        <p:attrNameLst>
                                          <p:attrName>ppt_x</p:attrName>
                                        </p:attrNameLst>
                                      </p:cBhvr>
                                      <p:tavLst>
                                        <p:tav tm="0">
                                          <p:val>
                                            <p:strVal val="#ppt_x"/>
                                          </p:val>
                                        </p:tav>
                                        <p:tav tm="100000">
                                          <p:val>
                                            <p:strVal val="#ppt_x"/>
                                          </p:val>
                                        </p:tav>
                                      </p:tavLst>
                                    </p:anim>
                                    <p:anim calcmode="lin" valueType="num">
                                      <p:cBhvr additive="base">
                                        <p:cTn id="20"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872B3-EBBD-664D-87D0-AAF4B8DE91B4}"/>
              </a:ext>
            </a:extLst>
          </p:cNvPr>
          <p:cNvSpPr>
            <a:spLocks noGrp="1"/>
          </p:cNvSpPr>
          <p:nvPr>
            <p:ph type="title"/>
          </p:nvPr>
        </p:nvSpPr>
        <p:spPr/>
        <p:txBody>
          <a:bodyPr/>
          <a:lstStyle/>
          <a:p>
            <a:r>
              <a:rPr lang="en-US" dirty="0">
                <a:latin typeface="Open Sans Light"/>
              </a:rPr>
              <a:t>Comparison Info – MN Workforce Project</a:t>
            </a:r>
          </a:p>
        </p:txBody>
      </p:sp>
      <p:pic>
        <p:nvPicPr>
          <p:cNvPr id="6" name="Content Placeholder 5">
            <a:extLst>
              <a:ext uri="{FF2B5EF4-FFF2-40B4-BE49-F238E27FC236}">
                <a16:creationId xmlns:a16="http://schemas.microsoft.com/office/drawing/2014/main" id="{BC55F378-F060-F946-9F87-131E77ACE86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956389"/>
            <a:ext cx="12137641" cy="3449835"/>
          </a:xfrm>
        </p:spPr>
      </p:pic>
      <p:sp>
        <p:nvSpPr>
          <p:cNvPr id="3" name="TextBox 2">
            <a:extLst>
              <a:ext uri="{FF2B5EF4-FFF2-40B4-BE49-F238E27FC236}">
                <a16:creationId xmlns:a16="http://schemas.microsoft.com/office/drawing/2014/main" id="{FC6A2165-A82C-0548-A789-4FB1D5165CBD}"/>
              </a:ext>
            </a:extLst>
          </p:cNvPr>
          <p:cNvSpPr txBox="1"/>
          <p:nvPr/>
        </p:nvSpPr>
        <p:spPr>
          <a:xfrm>
            <a:off x="7261412" y="6185647"/>
            <a:ext cx="34326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Pettingell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Kramme &amp; Hewitt, 2019</a:t>
            </a:r>
          </a:p>
        </p:txBody>
      </p:sp>
    </p:spTree>
    <p:extLst>
      <p:ext uri="{BB962C8B-B14F-4D97-AF65-F5344CB8AC3E}">
        <p14:creationId xmlns:p14="http://schemas.microsoft.com/office/powerpoint/2010/main" val="25686607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76966-1F49-9046-90D7-473CF8D0B46A}"/>
              </a:ext>
            </a:extLst>
          </p:cNvPr>
          <p:cNvSpPr>
            <a:spLocks noGrp="1"/>
          </p:cNvSpPr>
          <p:nvPr>
            <p:ph type="title"/>
          </p:nvPr>
        </p:nvSpPr>
        <p:spPr/>
        <p:txBody>
          <a:bodyPr/>
          <a:lstStyle/>
          <a:p>
            <a:r>
              <a:rPr lang="en-US" dirty="0"/>
              <a:t>FLS Turnover &amp; Vacancy - State</a:t>
            </a:r>
          </a:p>
        </p:txBody>
      </p:sp>
      <p:pic>
        <p:nvPicPr>
          <p:cNvPr id="6" name="Content Placeholder 5">
            <a:extLst>
              <a:ext uri="{FF2B5EF4-FFF2-40B4-BE49-F238E27FC236}">
                <a16:creationId xmlns:a16="http://schemas.microsoft.com/office/drawing/2014/main" id="{E90CB71C-AF66-614A-8AC0-129DA90247A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154129"/>
            <a:ext cx="7805057" cy="3728114"/>
          </a:xfrm>
        </p:spPr>
      </p:pic>
      <p:pic>
        <p:nvPicPr>
          <p:cNvPr id="8" name="Picture 7">
            <a:extLst>
              <a:ext uri="{FF2B5EF4-FFF2-40B4-BE49-F238E27FC236}">
                <a16:creationId xmlns:a16="http://schemas.microsoft.com/office/drawing/2014/main" id="{BF11945D-3BAA-B841-8C77-4AEC46E6F3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5730" y="1722299"/>
            <a:ext cx="1928155" cy="3856310"/>
          </a:xfrm>
          <a:prstGeom prst="rect">
            <a:avLst/>
          </a:prstGeom>
        </p:spPr>
      </p:pic>
      <p:sp>
        <p:nvSpPr>
          <p:cNvPr id="11" name="Rectangle 10"/>
          <p:cNvSpPr/>
          <p:nvPr/>
        </p:nvSpPr>
        <p:spPr>
          <a:xfrm>
            <a:off x="757003" y="2525843"/>
            <a:ext cx="2593299" cy="60710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3117954" y="5211580"/>
            <a:ext cx="2833141" cy="284813"/>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3117954" y="5501941"/>
            <a:ext cx="2833141" cy="284813"/>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41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250" fill="hold"/>
                                        <p:tgtEl>
                                          <p:spTgt spid="12"/>
                                        </p:tgtEl>
                                        <p:attrNameLst>
                                          <p:attrName>ppt_x</p:attrName>
                                        </p:attrNameLst>
                                      </p:cBhvr>
                                      <p:tavLst>
                                        <p:tav tm="0">
                                          <p:val>
                                            <p:strVal val="#ppt_x"/>
                                          </p:val>
                                        </p:tav>
                                        <p:tav tm="100000">
                                          <p:val>
                                            <p:strVal val="#ppt_x"/>
                                          </p:val>
                                        </p:tav>
                                      </p:tavLst>
                                    </p:anim>
                                    <p:anim calcmode="lin" valueType="num">
                                      <p:cBhvr additive="base">
                                        <p:cTn id="14"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50" fill="hold"/>
                                        <p:tgtEl>
                                          <p:spTgt spid="13"/>
                                        </p:tgtEl>
                                        <p:attrNameLst>
                                          <p:attrName>ppt_x</p:attrName>
                                        </p:attrNameLst>
                                      </p:cBhvr>
                                      <p:tavLst>
                                        <p:tav tm="0">
                                          <p:val>
                                            <p:strVal val="#ppt_x"/>
                                          </p:val>
                                        </p:tav>
                                        <p:tav tm="100000">
                                          <p:val>
                                            <p:strVal val="#ppt_x"/>
                                          </p:val>
                                        </p:tav>
                                      </p:tavLst>
                                    </p:anim>
                                    <p:anim calcmode="lin" valueType="num">
                                      <p:cBhvr additive="base">
                                        <p:cTn id="20" dur="2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76966-1F49-9046-90D7-473CF8D0B46A}"/>
              </a:ext>
            </a:extLst>
          </p:cNvPr>
          <p:cNvSpPr>
            <a:spLocks noGrp="1"/>
          </p:cNvSpPr>
          <p:nvPr>
            <p:ph type="title"/>
          </p:nvPr>
        </p:nvSpPr>
        <p:spPr/>
        <p:txBody>
          <a:bodyPr/>
          <a:lstStyle/>
          <a:p>
            <a:r>
              <a:rPr lang="en-US" dirty="0"/>
              <a:t>FLS Turnover &amp; Vacancy - East</a:t>
            </a:r>
          </a:p>
        </p:txBody>
      </p:sp>
      <p:pic>
        <p:nvPicPr>
          <p:cNvPr id="10" name="Content Placeholder 9">
            <a:extLst>
              <a:ext uri="{FF2B5EF4-FFF2-40B4-BE49-F238E27FC236}">
                <a16:creationId xmlns:a16="http://schemas.microsoft.com/office/drawing/2014/main" id="{6592988C-26C9-704A-9490-DC850086BEF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90688"/>
            <a:ext cx="7803243" cy="3727247"/>
          </a:xfrm>
        </p:spPr>
      </p:pic>
      <p:pic>
        <p:nvPicPr>
          <p:cNvPr id="12" name="Picture 11">
            <a:extLst>
              <a:ext uri="{FF2B5EF4-FFF2-40B4-BE49-F238E27FC236}">
                <a16:creationId xmlns:a16="http://schemas.microsoft.com/office/drawing/2014/main" id="{B89466CD-9D43-CB42-B091-6489D750D7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159" y="1722299"/>
            <a:ext cx="2224726" cy="4449452"/>
          </a:xfrm>
          <a:prstGeom prst="rect">
            <a:avLst/>
          </a:prstGeom>
        </p:spPr>
      </p:pic>
      <p:sp>
        <p:nvSpPr>
          <p:cNvPr id="9" name="Rectangle 8"/>
          <p:cNvSpPr/>
          <p:nvPr/>
        </p:nvSpPr>
        <p:spPr>
          <a:xfrm>
            <a:off x="779489" y="2037576"/>
            <a:ext cx="2593299" cy="60710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3140439" y="4739390"/>
            <a:ext cx="2833141" cy="284813"/>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2578309" y="5029751"/>
            <a:ext cx="3395272" cy="284813"/>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48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ppt_x"/>
                                          </p:val>
                                        </p:tav>
                                        <p:tav tm="100000">
                                          <p:val>
                                            <p:strVal val="#ppt_x"/>
                                          </p:val>
                                        </p:tav>
                                      </p:tavLst>
                                    </p:anim>
                                    <p:anim calcmode="lin" valueType="num">
                                      <p:cBhvr additive="base">
                                        <p:cTn id="8" dur="2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50" fill="hold"/>
                                        <p:tgtEl>
                                          <p:spTgt spid="11"/>
                                        </p:tgtEl>
                                        <p:attrNameLst>
                                          <p:attrName>ppt_x</p:attrName>
                                        </p:attrNameLst>
                                      </p:cBhvr>
                                      <p:tavLst>
                                        <p:tav tm="0">
                                          <p:val>
                                            <p:strVal val="#ppt_x"/>
                                          </p:val>
                                        </p:tav>
                                        <p:tav tm="100000">
                                          <p:val>
                                            <p:strVal val="#ppt_x"/>
                                          </p:val>
                                        </p:tav>
                                      </p:tavLst>
                                    </p:anim>
                                    <p:anim calcmode="lin" valueType="num">
                                      <p:cBhvr additive="base">
                                        <p:cTn id="14"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50" fill="hold"/>
                                        <p:tgtEl>
                                          <p:spTgt spid="13"/>
                                        </p:tgtEl>
                                        <p:attrNameLst>
                                          <p:attrName>ppt_x</p:attrName>
                                        </p:attrNameLst>
                                      </p:cBhvr>
                                      <p:tavLst>
                                        <p:tav tm="0">
                                          <p:val>
                                            <p:strVal val="#ppt_x"/>
                                          </p:val>
                                        </p:tav>
                                        <p:tav tm="100000">
                                          <p:val>
                                            <p:strVal val="#ppt_x"/>
                                          </p:val>
                                        </p:tav>
                                      </p:tavLst>
                                    </p:anim>
                                    <p:anim calcmode="lin" valueType="num">
                                      <p:cBhvr additive="base">
                                        <p:cTn id="20" dur="2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76966-1F49-9046-90D7-473CF8D0B46A}"/>
              </a:ext>
            </a:extLst>
          </p:cNvPr>
          <p:cNvSpPr>
            <a:spLocks noGrp="1"/>
          </p:cNvSpPr>
          <p:nvPr>
            <p:ph type="title"/>
          </p:nvPr>
        </p:nvSpPr>
        <p:spPr/>
        <p:txBody>
          <a:bodyPr/>
          <a:lstStyle/>
          <a:p>
            <a:r>
              <a:rPr lang="en-US" dirty="0"/>
              <a:t>FLS Turnover &amp; Vacancy - Middle</a:t>
            </a:r>
          </a:p>
        </p:txBody>
      </p:sp>
      <p:pic>
        <p:nvPicPr>
          <p:cNvPr id="6" name="Content Placeholder 5">
            <a:extLst>
              <a:ext uri="{FF2B5EF4-FFF2-40B4-BE49-F238E27FC236}">
                <a16:creationId xmlns:a16="http://schemas.microsoft.com/office/drawing/2014/main" id="{2163AF59-4F13-F44D-A3C1-D5D52FA395C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9644" y="1722298"/>
            <a:ext cx="7880399" cy="3764101"/>
          </a:xfrm>
        </p:spPr>
      </p:pic>
      <p:pic>
        <p:nvPicPr>
          <p:cNvPr id="8" name="Picture 7">
            <a:extLst>
              <a:ext uri="{FF2B5EF4-FFF2-40B4-BE49-F238E27FC236}">
                <a16:creationId xmlns:a16="http://schemas.microsoft.com/office/drawing/2014/main" id="{7A03B4A0-35CB-8A43-B2F8-EC5C450FA9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7921" y="1722299"/>
            <a:ext cx="1975963" cy="3951926"/>
          </a:xfrm>
          <a:prstGeom prst="rect">
            <a:avLst/>
          </a:prstGeom>
        </p:spPr>
      </p:pic>
      <p:sp>
        <p:nvSpPr>
          <p:cNvPr id="11" name="Rectangle 10"/>
          <p:cNvSpPr/>
          <p:nvPr/>
        </p:nvSpPr>
        <p:spPr>
          <a:xfrm>
            <a:off x="914399" y="2052566"/>
            <a:ext cx="2593299" cy="607101"/>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3507698" y="4799350"/>
            <a:ext cx="2833141" cy="284813"/>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3807502" y="5115773"/>
            <a:ext cx="2818150" cy="284813"/>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81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250" fill="hold"/>
                                        <p:tgtEl>
                                          <p:spTgt spid="12"/>
                                        </p:tgtEl>
                                        <p:attrNameLst>
                                          <p:attrName>ppt_x</p:attrName>
                                        </p:attrNameLst>
                                      </p:cBhvr>
                                      <p:tavLst>
                                        <p:tav tm="0">
                                          <p:val>
                                            <p:strVal val="#ppt_x"/>
                                          </p:val>
                                        </p:tav>
                                        <p:tav tm="100000">
                                          <p:val>
                                            <p:strVal val="#ppt_x"/>
                                          </p:val>
                                        </p:tav>
                                      </p:tavLst>
                                    </p:anim>
                                    <p:anim calcmode="lin" valueType="num">
                                      <p:cBhvr additive="base">
                                        <p:cTn id="14"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50" fill="hold"/>
                                        <p:tgtEl>
                                          <p:spTgt spid="13"/>
                                        </p:tgtEl>
                                        <p:attrNameLst>
                                          <p:attrName>ppt_x</p:attrName>
                                        </p:attrNameLst>
                                      </p:cBhvr>
                                      <p:tavLst>
                                        <p:tav tm="0">
                                          <p:val>
                                            <p:strVal val="#ppt_x"/>
                                          </p:val>
                                        </p:tav>
                                        <p:tav tm="100000">
                                          <p:val>
                                            <p:strVal val="#ppt_x"/>
                                          </p:val>
                                        </p:tav>
                                      </p:tavLst>
                                    </p:anim>
                                    <p:anim calcmode="lin" valueType="num">
                                      <p:cBhvr additive="base">
                                        <p:cTn id="20" dur="2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180281-01C0-1F45-93B3-E26A68A3E0ED}"/>
              </a:ext>
            </a:extLst>
          </p:cNvPr>
          <p:cNvSpPr>
            <a:spLocks noGrp="1"/>
          </p:cNvSpPr>
          <p:nvPr>
            <p:ph idx="1"/>
          </p:nvPr>
        </p:nvSpPr>
        <p:spPr/>
        <p:txBody>
          <a:bodyPr vert="horz" lIns="91440" tIns="45720" rIns="91440" bIns="45720" rtlCol="0" anchor="t">
            <a:normAutofit/>
          </a:bodyPr>
          <a:lstStyle/>
          <a:p>
            <a:pPr marL="0" indent="0">
              <a:buNone/>
            </a:pPr>
            <a:r>
              <a:rPr lang="en-US" sz="3900" dirty="0"/>
              <a:t>Getting to Know You  </a:t>
            </a:r>
            <a:r>
              <a:rPr lang="en-US" dirty="0"/>
              <a:t>Your name / organization</a:t>
            </a:r>
            <a:endParaRPr lang="en-US" dirty="0">
              <a:cs typeface="Calibri"/>
            </a:endParaRPr>
          </a:p>
          <a:p>
            <a:r>
              <a:rPr lang="en-US" dirty="0"/>
              <a:t>Your role in the organization today</a:t>
            </a:r>
          </a:p>
          <a:p>
            <a:r>
              <a:rPr lang="en-US" dirty="0"/>
              <a:t>What is the most important piece of data you currently collect in your organization?  </a:t>
            </a:r>
            <a:endParaRPr lang="en-US" dirty="0">
              <a:cs typeface="Calibri"/>
            </a:endParaRPr>
          </a:p>
          <a:p>
            <a:r>
              <a:rPr lang="en-US" dirty="0"/>
              <a:t>Breakout Group</a:t>
            </a:r>
          </a:p>
          <a:p>
            <a:pPr lvl="1"/>
            <a:r>
              <a:rPr lang="en-US" dirty="0"/>
              <a:t> 1 facilitator in each group and 1 reporter</a:t>
            </a:r>
          </a:p>
          <a:p>
            <a:pPr lvl="1"/>
            <a:r>
              <a:rPr lang="en-US" dirty="0"/>
              <a:t>Give everyone enough time to have a turn.</a:t>
            </a:r>
          </a:p>
          <a:p>
            <a:endParaRPr lang="x-none" dirty="0"/>
          </a:p>
        </p:txBody>
      </p:sp>
      <p:sp>
        <p:nvSpPr>
          <p:cNvPr id="2" name="Title 1">
            <a:extLst>
              <a:ext uri="{FF2B5EF4-FFF2-40B4-BE49-F238E27FC236}">
                <a16:creationId xmlns:a16="http://schemas.microsoft.com/office/drawing/2014/main" id="{70D54482-5284-A44D-AA6A-EF0AC8E480B7}"/>
              </a:ext>
            </a:extLst>
          </p:cNvPr>
          <p:cNvSpPr>
            <a:spLocks noGrp="1"/>
          </p:cNvSpPr>
          <p:nvPr>
            <p:ph type="title"/>
          </p:nvPr>
        </p:nvSpPr>
        <p:spPr>
          <a:xfrm>
            <a:off x="920274" y="459963"/>
            <a:ext cx="3353356" cy="344515"/>
          </a:xfrm>
        </p:spPr>
        <p:txBody>
          <a:bodyPr/>
          <a:lstStyle/>
          <a:p>
            <a:r>
              <a:rPr lang="en-US" dirty="0"/>
              <a:t>Breakout Group Activity</a:t>
            </a:r>
            <a:endParaRPr lang="x-none" dirty="0"/>
          </a:p>
        </p:txBody>
      </p:sp>
    </p:spTree>
    <p:extLst>
      <p:ext uri="{BB962C8B-B14F-4D97-AF65-F5344CB8AC3E}">
        <p14:creationId xmlns:p14="http://schemas.microsoft.com/office/powerpoint/2010/main" val="13632785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76966-1F49-9046-90D7-473CF8D0B46A}"/>
              </a:ext>
            </a:extLst>
          </p:cNvPr>
          <p:cNvSpPr>
            <a:spLocks noGrp="1"/>
          </p:cNvSpPr>
          <p:nvPr>
            <p:ph type="title"/>
          </p:nvPr>
        </p:nvSpPr>
        <p:spPr/>
        <p:txBody>
          <a:bodyPr/>
          <a:lstStyle/>
          <a:p>
            <a:r>
              <a:rPr lang="en-US" dirty="0"/>
              <a:t>FLS Turnover &amp; Vacancy - West</a:t>
            </a:r>
          </a:p>
        </p:txBody>
      </p:sp>
      <p:pic>
        <p:nvPicPr>
          <p:cNvPr id="6" name="Content Placeholder 5">
            <a:extLst>
              <a:ext uri="{FF2B5EF4-FFF2-40B4-BE49-F238E27FC236}">
                <a16:creationId xmlns:a16="http://schemas.microsoft.com/office/drawing/2014/main" id="{AECC2C4A-E024-AB4B-BD2B-58952AD883F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623445"/>
            <a:ext cx="8220959" cy="3926771"/>
          </a:xfrm>
        </p:spPr>
      </p:pic>
      <p:pic>
        <p:nvPicPr>
          <p:cNvPr id="8" name="Picture 7">
            <a:extLst>
              <a:ext uri="{FF2B5EF4-FFF2-40B4-BE49-F238E27FC236}">
                <a16:creationId xmlns:a16="http://schemas.microsoft.com/office/drawing/2014/main" id="{C0D00AF7-EAD0-FC4E-97DB-0C3579971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1086" y="1623446"/>
            <a:ext cx="2484599" cy="4969198"/>
          </a:xfrm>
          <a:prstGeom prst="rect">
            <a:avLst/>
          </a:prstGeom>
        </p:spPr>
      </p:pic>
      <p:sp>
        <p:nvSpPr>
          <p:cNvPr id="11" name="Rectangle 10"/>
          <p:cNvSpPr/>
          <p:nvPr/>
        </p:nvSpPr>
        <p:spPr>
          <a:xfrm>
            <a:off x="794479" y="1993692"/>
            <a:ext cx="2593299" cy="665975"/>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3043003" y="4844320"/>
            <a:ext cx="2938072" cy="284813"/>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2840636" y="5159793"/>
            <a:ext cx="2953061" cy="284813"/>
          </a:xfrm>
          <a:prstGeom prst="rect">
            <a:avLst/>
          </a:prstGeom>
          <a:noFill/>
          <a:ln w="38100" cap="rnd">
            <a:solidFill>
              <a:srgbClr val="FFCD3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8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250" fill="hold"/>
                                        <p:tgtEl>
                                          <p:spTgt spid="12"/>
                                        </p:tgtEl>
                                        <p:attrNameLst>
                                          <p:attrName>ppt_x</p:attrName>
                                        </p:attrNameLst>
                                      </p:cBhvr>
                                      <p:tavLst>
                                        <p:tav tm="0">
                                          <p:val>
                                            <p:strVal val="#ppt_x"/>
                                          </p:val>
                                        </p:tav>
                                        <p:tav tm="100000">
                                          <p:val>
                                            <p:strVal val="#ppt_x"/>
                                          </p:val>
                                        </p:tav>
                                      </p:tavLst>
                                    </p:anim>
                                    <p:anim calcmode="lin" valueType="num">
                                      <p:cBhvr additive="base">
                                        <p:cTn id="14" dur="25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250" fill="hold"/>
                                        <p:tgtEl>
                                          <p:spTgt spid="13"/>
                                        </p:tgtEl>
                                        <p:attrNameLst>
                                          <p:attrName>ppt_x</p:attrName>
                                        </p:attrNameLst>
                                      </p:cBhvr>
                                      <p:tavLst>
                                        <p:tav tm="0">
                                          <p:val>
                                            <p:strVal val="#ppt_x"/>
                                          </p:val>
                                        </p:tav>
                                        <p:tav tm="100000">
                                          <p:val>
                                            <p:strVal val="#ppt_x"/>
                                          </p:val>
                                        </p:tav>
                                      </p:tavLst>
                                    </p:anim>
                                    <p:anim calcmode="lin" valueType="num">
                                      <p:cBhvr additive="base">
                                        <p:cTn id="20" dur="2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872B3-EBBD-664D-87D0-AAF4B8DE91B4}"/>
              </a:ext>
            </a:extLst>
          </p:cNvPr>
          <p:cNvSpPr>
            <a:spLocks noGrp="1"/>
          </p:cNvSpPr>
          <p:nvPr>
            <p:ph type="title"/>
          </p:nvPr>
        </p:nvSpPr>
        <p:spPr/>
        <p:txBody>
          <a:bodyPr/>
          <a:lstStyle/>
          <a:p>
            <a:r>
              <a:rPr lang="en-US" dirty="0">
                <a:latin typeface="Open Sans Light"/>
              </a:rPr>
              <a:t>Comparison Info - MN Workforce Project</a:t>
            </a:r>
          </a:p>
        </p:txBody>
      </p:sp>
      <p:pic>
        <p:nvPicPr>
          <p:cNvPr id="6" name="Content Placeholder 5">
            <a:extLst>
              <a:ext uri="{FF2B5EF4-FFF2-40B4-BE49-F238E27FC236}">
                <a16:creationId xmlns:a16="http://schemas.microsoft.com/office/drawing/2014/main" id="{98C05393-CF4A-CF4F-808F-8AD8AD99071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0121" y="2211571"/>
            <a:ext cx="11867755" cy="3574625"/>
          </a:xfrm>
        </p:spPr>
      </p:pic>
      <p:sp>
        <p:nvSpPr>
          <p:cNvPr id="3" name="TextBox 2">
            <a:extLst>
              <a:ext uri="{FF2B5EF4-FFF2-40B4-BE49-F238E27FC236}">
                <a16:creationId xmlns:a16="http://schemas.microsoft.com/office/drawing/2014/main" id="{792685EE-8628-564D-890B-E28239433A2C}"/>
              </a:ext>
            </a:extLst>
          </p:cNvPr>
          <p:cNvSpPr txBox="1"/>
          <p:nvPr/>
        </p:nvSpPr>
        <p:spPr>
          <a:xfrm>
            <a:off x="7064188" y="6167718"/>
            <a:ext cx="34903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Pettingell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Kramme, &amp; Hewitt, 2019</a:t>
            </a:r>
          </a:p>
        </p:txBody>
      </p:sp>
    </p:spTree>
    <p:extLst>
      <p:ext uri="{BB962C8B-B14F-4D97-AF65-F5344CB8AC3E}">
        <p14:creationId xmlns:p14="http://schemas.microsoft.com/office/powerpoint/2010/main" val="39010113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4095D5-6B0B-E541-B3B3-DE7CE23F9517}"/>
              </a:ext>
            </a:extLst>
          </p:cNvPr>
          <p:cNvSpPr/>
          <p:nvPr/>
        </p:nvSpPr>
        <p:spPr>
          <a:xfrm>
            <a:off x="492369" y="0"/>
            <a:ext cx="11078309" cy="404813"/>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02327A38-3038-524C-B488-896D7EE9ABBB}"/>
              </a:ext>
            </a:extLst>
          </p:cNvPr>
          <p:cNvSpPr/>
          <p:nvPr/>
        </p:nvSpPr>
        <p:spPr>
          <a:xfrm>
            <a:off x="492369" y="4468814"/>
            <a:ext cx="5298831" cy="2389186"/>
          </a:xfrm>
          <a:prstGeom prst="rect">
            <a:avLst/>
          </a:prstGeom>
          <a:solidFill>
            <a:srgbClr val="4C76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a:extLst>
              <a:ext uri="{FF2B5EF4-FFF2-40B4-BE49-F238E27FC236}">
                <a16:creationId xmlns:a16="http://schemas.microsoft.com/office/drawing/2014/main" id="{4E11E13D-5495-2E4E-B8E9-8278BCBBA209}"/>
              </a:ext>
            </a:extLst>
          </p:cNvPr>
          <p:cNvSpPr/>
          <p:nvPr/>
        </p:nvSpPr>
        <p:spPr>
          <a:xfrm>
            <a:off x="6025662" y="4468815"/>
            <a:ext cx="5735265" cy="122076"/>
          </a:xfrm>
          <a:prstGeom prst="rect">
            <a:avLst/>
          </a:prstGeom>
          <a:solidFill>
            <a:srgbClr val="8EC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itle 1"/>
          <p:cNvSpPr txBox="1">
            <a:spLocks/>
          </p:cNvSpPr>
          <p:nvPr/>
        </p:nvSpPr>
        <p:spPr>
          <a:xfrm>
            <a:off x="838200" y="531765"/>
            <a:ext cx="10732478" cy="41822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4000" dirty="0">
                <a:latin typeface="Open Sans" charset="0"/>
                <a:ea typeface="Open Sans" charset="0"/>
                <a:cs typeface="Open Sans" charset="0"/>
              </a:rPr>
              <a:t>Employment and Community First CHOICES Workforce </a:t>
            </a:r>
            <a:r>
              <a:rPr lang="en-US" sz="4000" dirty="0" err="1">
                <a:latin typeface="Open Sans" charset="0"/>
                <a:ea typeface="Open Sans" charset="0"/>
                <a:cs typeface="Open Sans" charset="0"/>
              </a:rPr>
              <a:t>QuILTSS</a:t>
            </a:r>
            <a:r>
              <a:rPr lang="en-US" sz="4000" dirty="0">
                <a:latin typeface="Open Sans" charset="0"/>
                <a:ea typeface="Open Sans" charset="0"/>
                <a:cs typeface="Open Sans" charset="0"/>
              </a:rPr>
              <a:t> Initiative Survey 2019</a:t>
            </a:r>
          </a:p>
          <a:p>
            <a:pPr>
              <a:lnSpc>
                <a:spcPct val="300000"/>
              </a:lnSpc>
            </a:pPr>
            <a:r>
              <a:rPr lang="en-US" sz="2000" dirty="0">
                <a:latin typeface="Open Sans" charset="0"/>
                <a:ea typeface="Open Sans" charset="0"/>
                <a:cs typeface="Open Sans" charset="0"/>
              </a:rPr>
              <a:t>Year Two Report</a:t>
            </a:r>
          </a:p>
        </p:txBody>
      </p:sp>
      <p:sp>
        <p:nvSpPr>
          <p:cNvPr id="13" name="TextBox 12"/>
          <p:cNvSpPr txBox="1"/>
          <p:nvPr/>
        </p:nvSpPr>
        <p:spPr>
          <a:xfrm>
            <a:off x="838201" y="5378024"/>
            <a:ext cx="4953000" cy="461665"/>
          </a:xfrm>
          <a:prstGeom prst="rect">
            <a:avLst/>
          </a:prstGeom>
          <a:noFill/>
        </p:spPr>
        <p:txBody>
          <a:bodyPr wrap="square" rtlCol="0">
            <a:spAutoFit/>
          </a:bodyPr>
          <a:lstStyle/>
          <a:p>
            <a:pPr algn="ctr"/>
            <a:r>
              <a:rPr lang="en-US" sz="2400" dirty="0" err="1">
                <a:solidFill>
                  <a:schemeClr val="bg1"/>
                </a:solidFill>
                <a:latin typeface="Open Sans" charset="0"/>
                <a:ea typeface="Open Sans" charset="0"/>
                <a:cs typeface="Open Sans" charset="0"/>
              </a:rPr>
              <a:t>z.umn.edu</a:t>
            </a:r>
            <a:r>
              <a:rPr lang="en-US" sz="2400" dirty="0">
                <a:solidFill>
                  <a:schemeClr val="bg1"/>
                </a:solidFill>
                <a:latin typeface="Open Sans" charset="0"/>
                <a:ea typeface="Open Sans" charset="0"/>
                <a:cs typeface="Open Sans" charset="0"/>
              </a:rPr>
              <a:t>/tenncare-report-2019 </a:t>
            </a:r>
          </a:p>
        </p:txBody>
      </p:sp>
      <p:sp>
        <p:nvSpPr>
          <p:cNvPr id="19" name="TextBox 18">
            <a:extLst>
              <a:ext uri="{FF2B5EF4-FFF2-40B4-BE49-F238E27FC236}">
                <a16:creationId xmlns:a16="http://schemas.microsoft.com/office/drawing/2014/main" id="{8E257AEA-85C8-DF4B-AE2C-823CF3CBA127}"/>
              </a:ext>
            </a:extLst>
          </p:cNvPr>
          <p:cNvSpPr txBox="1"/>
          <p:nvPr/>
        </p:nvSpPr>
        <p:spPr>
          <a:xfrm>
            <a:off x="6025662" y="4770349"/>
            <a:ext cx="5876527" cy="400110"/>
          </a:xfrm>
          <a:prstGeom prst="rect">
            <a:avLst/>
          </a:prstGeom>
          <a:noFill/>
        </p:spPr>
        <p:txBody>
          <a:bodyPr wrap="square" rtlCol="0" anchor="t">
            <a:spAutoFit/>
          </a:bodyPr>
          <a:lstStyle/>
          <a:p>
            <a:endParaRPr lang="en-US" sz="2000" dirty="0">
              <a:latin typeface="Open Sans Light"/>
              <a:ea typeface="Open Sans Light" panose="020B0306030504020204" pitchFamily="34" charset="0"/>
              <a:cs typeface="Open Sans Light" panose="020B0306030504020204" pitchFamily="34" charset="0"/>
            </a:endParaRPr>
          </a:p>
        </p:txBody>
      </p:sp>
      <p:pic>
        <p:nvPicPr>
          <p:cNvPr id="22" name="Picture 21">
            <a:extLst>
              <a:ext uri="{FF2B5EF4-FFF2-40B4-BE49-F238E27FC236}">
                <a16:creationId xmlns:a16="http://schemas.microsoft.com/office/drawing/2014/main" id="{3A198D90-59E2-E745-AE40-BF19D75A02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516"/>
          <a:stretch/>
        </p:blipFill>
        <p:spPr>
          <a:xfrm>
            <a:off x="6204438" y="5839689"/>
            <a:ext cx="3920435" cy="700837"/>
          </a:xfrm>
          <a:prstGeom prst="rect">
            <a:avLst/>
          </a:prstGeom>
        </p:spPr>
      </p:pic>
    </p:spTree>
    <p:extLst>
      <p:ext uri="{BB962C8B-B14F-4D97-AF65-F5344CB8AC3E}">
        <p14:creationId xmlns:p14="http://schemas.microsoft.com/office/powerpoint/2010/main" val="31745096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971" y="262823"/>
            <a:ext cx="11229494" cy="1325563"/>
          </a:xfrm>
        </p:spPr>
        <p:txBody>
          <a:bodyPr/>
          <a:lstStyle/>
          <a:p>
            <a:r>
              <a:rPr lang="en-US" dirty="0"/>
              <a:t>Which types of data do you already collect? </a:t>
            </a:r>
          </a:p>
        </p:txBody>
      </p:sp>
      <p:graphicFrame>
        <p:nvGraphicFramePr>
          <p:cNvPr id="5" name="Content Placeholder 4">
            <a:extLst>
              <a:ext uri="{FF2B5EF4-FFF2-40B4-BE49-F238E27FC236}">
                <a16:creationId xmlns:a16="http://schemas.microsoft.com/office/drawing/2014/main" id="{4EA64607-1C7F-A242-93E5-25EED24EA5DF}"/>
              </a:ext>
            </a:extLst>
          </p:cNvPr>
          <p:cNvGraphicFramePr>
            <a:graphicFrameLocks noGrp="1"/>
          </p:cNvGraphicFramePr>
          <p:nvPr>
            <p:ph idx="1"/>
            <p:extLst>
              <p:ext uri="{D42A27DB-BD31-4B8C-83A1-F6EECF244321}">
                <p14:modId xmlns:p14="http://schemas.microsoft.com/office/powerpoint/2010/main" val="2093397761"/>
              </p:ext>
            </p:extLst>
          </p:nvPr>
        </p:nvGraphicFramePr>
        <p:xfrm>
          <a:off x="838200" y="158838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5724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your data</a:t>
            </a:r>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836540013"/>
              </p:ext>
            </p:extLst>
          </p:nvPr>
        </p:nvGraphicFramePr>
        <p:xfrm>
          <a:off x="228600" y="1690689"/>
          <a:ext cx="11963400" cy="30041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07799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Your </a:t>
            </a:r>
            <a:br>
              <a:rPr lang="en-US" dirty="0"/>
            </a:br>
            <a:r>
              <a:rPr lang="en-US" dirty="0"/>
              <a:t>Organization’s Data</a:t>
            </a:r>
          </a:p>
        </p:txBody>
      </p:sp>
      <p:sp>
        <p:nvSpPr>
          <p:cNvPr id="3" name="Text Placeholder 2"/>
          <p:cNvSpPr>
            <a:spLocks noGrp="1"/>
          </p:cNvSpPr>
          <p:nvPr>
            <p:ph type="body" idx="1"/>
          </p:nvPr>
        </p:nvSpPr>
        <p:spPr/>
        <p:txBody>
          <a:bodyPr/>
          <a:lstStyle/>
          <a:p>
            <a:r>
              <a:rPr lang="en-US" dirty="0"/>
              <a:t>Section by Section Review</a:t>
            </a:r>
          </a:p>
        </p:txBody>
      </p:sp>
    </p:spTree>
    <p:extLst>
      <p:ext uri="{BB962C8B-B14F-4D97-AF65-F5344CB8AC3E}">
        <p14:creationId xmlns:p14="http://schemas.microsoft.com/office/powerpoint/2010/main" val="411329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DE1B0E-95A4-4D01-96EC-5A8C56789213}"/>
              </a:ext>
            </a:extLst>
          </p:cNvPr>
          <p:cNvSpPr>
            <a:spLocks noGrp="1"/>
          </p:cNvSpPr>
          <p:nvPr>
            <p:ph idx="1"/>
          </p:nvPr>
        </p:nvSpPr>
        <p:spPr/>
        <p:txBody>
          <a:bodyPr vert="horz" lIns="91440" tIns="45720" rIns="91440" bIns="45720" rtlCol="0" anchor="t">
            <a:normAutofit/>
          </a:bodyPr>
          <a:lstStyle/>
          <a:p>
            <a:pPr marL="0" lvl="0" indent="0">
              <a:spcAft>
                <a:spcPts val="0"/>
              </a:spcAft>
              <a:buNone/>
            </a:pPr>
            <a:r>
              <a:rPr lang="en-US" dirty="0"/>
              <a:t>Connecting challenges, data, and information to strategies</a:t>
            </a:r>
            <a:endParaRPr lang="en-US" dirty="0">
              <a:solidFill>
                <a:prstClr val="black"/>
              </a:solidFill>
            </a:endParaRPr>
          </a:p>
          <a:p>
            <a:pPr marL="0" lvl="0" indent="0">
              <a:spcAft>
                <a:spcPts val="0"/>
              </a:spcAft>
              <a:buNone/>
            </a:pPr>
            <a:endParaRPr lang="en-US" dirty="0">
              <a:solidFill>
                <a:prstClr val="black"/>
              </a:solidFill>
            </a:endParaRPr>
          </a:p>
          <a:p>
            <a:pPr marL="628650" lvl="1" indent="-171450">
              <a:buFont typeface="Arial" panose="020B0604020202020204" pitchFamily="34" charset="0"/>
              <a:buChar char="•"/>
            </a:pPr>
            <a:r>
              <a:rPr lang="en-US" dirty="0"/>
              <a:t>What stands out to you? </a:t>
            </a:r>
          </a:p>
          <a:p>
            <a:pPr marL="628650" lvl="1" indent="-171450">
              <a:buFont typeface="Arial" panose="020B0604020202020204" pitchFamily="34" charset="0"/>
              <a:buChar char="•"/>
            </a:pPr>
            <a:r>
              <a:rPr lang="en-US" dirty="0"/>
              <a:t>What surprises you?  </a:t>
            </a:r>
          </a:p>
          <a:p>
            <a:pPr marL="628650" lvl="1" indent="-171450">
              <a:buFont typeface="Arial" panose="020B0604020202020204" pitchFamily="34" charset="0"/>
              <a:buChar char="•"/>
            </a:pPr>
            <a:r>
              <a:rPr lang="en-US" dirty="0"/>
              <a:t>What concerns you? </a:t>
            </a:r>
          </a:p>
          <a:p>
            <a:pPr marL="628650" lvl="1" indent="-171450">
              <a:buFont typeface="Arial" panose="020B0604020202020204" pitchFamily="34" charset="0"/>
              <a:buChar char="•"/>
            </a:pPr>
            <a:r>
              <a:rPr lang="en-US" dirty="0">
                <a:latin typeface="Open Sans Light"/>
              </a:rPr>
              <a:t>Who else do you need to talk with in your organization about your workforce data, challenges you’re identifying, and what you’d like to see change? </a:t>
            </a:r>
            <a:endParaRPr lang="en-US" dirty="0"/>
          </a:p>
        </p:txBody>
      </p:sp>
      <p:sp>
        <p:nvSpPr>
          <p:cNvPr id="2" name="Title 1">
            <a:extLst>
              <a:ext uri="{FF2B5EF4-FFF2-40B4-BE49-F238E27FC236}">
                <a16:creationId xmlns:a16="http://schemas.microsoft.com/office/drawing/2014/main" id="{94CD97C4-B111-44A0-A429-39ABB7D4572F}"/>
              </a:ext>
            </a:extLst>
          </p:cNvPr>
          <p:cNvSpPr>
            <a:spLocks noGrp="1"/>
          </p:cNvSpPr>
          <p:nvPr>
            <p:ph type="title"/>
          </p:nvPr>
        </p:nvSpPr>
        <p:spPr>
          <a:xfrm>
            <a:off x="841471" y="413179"/>
            <a:ext cx="3627012" cy="455213"/>
          </a:xfrm>
        </p:spPr>
        <p:txBody>
          <a:bodyPr>
            <a:normAutofit fontScale="90000"/>
          </a:bodyPr>
          <a:lstStyle/>
          <a:p>
            <a:r>
              <a:rPr lang="en-US" sz="2400" b="1" dirty="0">
                <a:cs typeface="Calibri Light"/>
              </a:rPr>
              <a:t>Breakout Conversation </a:t>
            </a:r>
            <a:endParaRPr lang="en-US" sz="2400" b="1" dirty="0"/>
          </a:p>
        </p:txBody>
      </p:sp>
    </p:spTree>
    <p:extLst>
      <p:ext uri="{BB962C8B-B14F-4D97-AF65-F5344CB8AC3E}">
        <p14:creationId xmlns:p14="http://schemas.microsoft.com/office/powerpoint/2010/main" val="42448461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533" y="314410"/>
            <a:ext cx="9652132" cy="12490993"/>
          </a:xfrm>
          <a:prstGeom prst="rect">
            <a:avLst/>
          </a:prstGeom>
          <a:ln>
            <a:solidFill>
              <a:schemeClr val="tx1"/>
            </a:solidFill>
          </a:ln>
        </p:spPr>
      </p:pic>
    </p:spTree>
    <p:extLst>
      <p:ext uri="{BB962C8B-B14F-4D97-AF65-F5344CB8AC3E}">
        <p14:creationId xmlns:p14="http://schemas.microsoft.com/office/powerpoint/2010/main" val="10587352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Stretch Break</a:t>
            </a:r>
          </a:p>
        </p:txBody>
      </p:sp>
      <p:sp>
        <p:nvSpPr>
          <p:cNvPr id="5" name="Text Placeholder 4"/>
          <p:cNvSpPr>
            <a:spLocks noGrp="1"/>
          </p:cNvSpPr>
          <p:nvPr>
            <p:ph type="body" idx="1"/>
          </p:nvPr>
        </p:nvSpPr>
        <p:spPr/>
        <p:txBody>
          <a:bodyPr/>
          <a:lstStyle/>
          <a:p>
            <a:r>
              <a:rPr lang="en-US" dirty="0"/>
              <a:t>Take 5 minutes to stretch and refresh </a:t>
            </a:r>
          </a:p>
        </p:txBody>
      </p:sp>
    </p:spTree>
    <p:extLst>
      <p:ext uri="{BB962C8B-B14F-4D97-AF65-F5344CB8AC3E}">
        <p14:creationId xmlns:p14="http://schemas.microsoft.com/office/powerpoint/2010/main" val="5009925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FD8EA-6668-3048-BC13-15B939799DC4}"/>
              </a:ext>
            </a:extLst>
          </p:cNvPr>
          <p:cNvSpPr>
            <a:spLocks noGrp="1"/>
          </p:cNvSpPr>
          <p:nvPr>
            <p:ph type="title"/>
          </p:nvPr>
        </p:nvSpPr>
        <p:spPr/>
        <p:txBody>
          <a:bodyPr>
            <a:normAutofit/>
          </a:bodyPr>
          <a:lstStyle/>
          <a:p>
            <a:r>
              <a:rPr lang="en-US" dirty="0">
                <a:latin typeface="Open Sans Light"/>
              </a:rPr>
              <a:t>Overview of Implementation Research </a:t>
            </a:r>
            <a:endParaRPr lang="en-US" sz="27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9001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for this session</a:t>
            </a:r>
          </a:p>
        </p:txBody>
      </p:sp>
      <p:sp>
        <p:nvSpPr>
          <p:cNvPr id="3" name="Content Placeholder 2"/>
          <p:cNvSpPr>
            <a:spLocks noGrp="1"/>
          </p:cNvSpPr>
          <p:nvPr>
            <p:ph idx="1"/>
          </p:nvPr>
        </p:nvSpPr>
        <p:spPr/>
        <p:txBody>
          <a:bodyPr vert="horz" lIns="91440" tIns="45720" rIns="91440" bIns="45720" rtlCol="0" anchor="t">
            <a:normAutofit/>
          </a:bodyPr>
          <a:lstStyle/>
          <a:p>
            <a:r>
              <a:rPr lang="en-US" sz="3600" dirty="0"/>
              <a:t>Learn more about your organization’s workforce</a:t>
            </a:r>
          </a:p>
          <a:p>
            <a:r>
              <a:rPr lang="en-US" sz="3600" dirty="0">
                <a:latin typeface="Open Sans Light"/>
              </a:rPr>
              <a:t>Review the results of the 2019 QuILTSS Initiative survey by state and region</a:t>
            </a:r>
          </a:p>
          <a:p>
            <a:r>
              <a:rPr lang="en-US" sz="3600" dirty="0"/>
              <a:t>Compare your organization’s workforce data to region and state averages</a:t>
            </a:r>
            <a:endParaRPr lang="en-US" sz="3600" dirty="0">
              <a:cs typeface="Calibri" panose="020F0502020204030204"/>
            </a:endParaRPr>
          </a:p>
          <a:p>
            <a:r>
              <a:rPr lang="en-US" sz="3600" dirty="0">
                <a:cs typeface="Calibri" panose="020F0502020204030204"/>
              </a:rPr>
              <a:t>Start thinking about your desired workforce outcome</a:t>
            </a:r>
          </a:p>
        </p:txBody>
      </p:sp>
    </p:spTree>
    <p:extLst>
      <p:ext uri="{BB962C8B-B14F-4D97-AF65-F5344CB8AC3E}">
        <p14:creationId xmlns:p14="http://schemas.microsoft.com/office/powerpoint/2010/main" val="316802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B07B2-4AEF-9F4F-85D0-8DD8B9302DDC}"/>
              </a:ext>
            </a:extLst>
          </p:cNvPr>
          <p:cNvSpPr>
            <a:spLocks noGrp="1"/>
          </p:cNvSpPr>
          <p:nvPr>
            <p:ph type="title"/>
          </p:nvPr>
        </p:nvSpPr>
        <p:spPr/>
        <p:txBody>
          <a:bodyPr/>
          <a:lstStyle/>
          <a:p>
            <a:r>
              <a:rPr lang="en-US" dirty="0"/>
              <a:t>Implementation Science</a:t>
            </a:r>
          </a:p>
        </p:txBody>
      </p:sp>
      <p:pic>
        <p:nvPicPr>
          <p:cNvPr id="5" name="Content Placeholder 5">
            <a:extLst>
              <a:ext uri="{FF2B5EF4-FFF2-40B4-BE49-F238E27FC236}">
                <a16:creationId xmlns:a16="http://schemas.microsoft.com/office/drawing/2014/main" id="{2E2CEF96-76C4-E74D-A606-79FEB58EEF31}"/>
              </a:ext>
            </a:extLst>
          </p:cNvPr>
          <p:cNvPicPr>
            <a:picLocks noGrp="1" noChangeAspect="1"/>
          </p:cNvPicPr>
          <p:nvPr>
            <p:ph idx="1"/>
          </p:nvPr>
        </p:nvPicPr>
        <p:blipFill>
          <a:blip r:embed="rId3"/>
          <a:stretch>
            <a:fillRect/>
          </a:stretch>
        </p:blipFill>
        <p:spPr>
          <a:xfrm>
            <a:off x="2832496" y="1825625"/>
            <a:ext cx="6527007" cy="4351338"/>
          </a:xfrm>
        </p:spPr>
      </p:pic>
    </p:spTree>
    <p:extLst>
      <p:ext uri="{BB962C8B-B14F-4D97-AF65-F5344CB8AC3E}">
        <p14:creationId xmlns:p14="http://schemas.microsoft.com/office/powerpoint/2010/main" val="35669996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8990A-6AF7-BF44-A768-C88CC592E0EF}"/>
              </a:ext>
            </a:extLst>
          </p:cNvPr>
          <p:cNvSpPr>
            <a:spLocks noGrp="1"/>
          </p:cNvSpPr>
          <p:nvPr>
            <p:ph type="title"/>
          </p:nvPr>
        </p:nvSpPr>
        <p:spPr/>
        <p:txBody>
          <a:bodyPr/>
          <a:lstStyle/>
          <a:p>
            <a:r>
              <a:rPr lang="en-US" dirty="0"/>
              <a:t>Implementation Stages</a:t>
            </a:r>
          </a:p>
        </p:txBody>
      </p:sp>
      <p:pic>
        <p:nvPicPr>
          <p:cNvPr id="7" name="Picture 6" descr="Image result for infinity symbol">
            <a:extLst>
              <a:ext uri="{FF2B5EF4-FFF2-40B4-BE49-F238E27FC236}">
                <a16:creationId xmlns:a16="http://schemas.microsoft.com/office/drawing/2014/main" id="{5529FA38-A9E5-E242-A311-BE3C5A0BD46D}"/>
              </a:ext>
            </a:extLst>
          </p:cNvPr>
          <p:cNvPicPr>
            <a:picLocks noChangeAspect="1" noChangeArrowheads="1"/>
          </p:cNvPicPr>
          <p:nvPr/>
        </p:nvPicPr>
        <p:blipFill rotWithShape="1">
          <a:blip r:embed="rId3">
            <a:lum bright="70000" contrast="-70000"/>
            <a:extLst>
              <a:ext uri="{28A0092B-C50C-407E-A947-70E740481C1C}">
                <a14:useLocalDpi xmlns:a14="http://schemas.microsoft.com/office/drawing/2010/main" val="0"/>
              </a:ext>
            </a:extLst>
          </a:blip>
          <a:srcRect l="22772" t="26667" r="22828" b="26133"/>
          <a:stretch/>
        </p:blipFill>
        <p:spPr bwMode="auto">
          <a:xfrm>
            <a:off x="-150620" y="1615855"/>
            <a:ext cx="12534900" cy="2894128"/>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4A4FBC2E-07BD-E945-A45E-7AA56DE3E896}"/>
              </a:ext>
            </a:extLst>
          </p:cNvPr>
          <p:cNvSpPr>
            <a:spLocks noChangeAspect="1"/>
          </p:cNvSpPr>
          <p:nvPr/>
        </p:nvSpPr>
        <p:spPr>
          <a:xfrm>
            <a:off x="787513" y="2902452"/>
            <a:ext cx="2651760" cy="2372690"/>
          </a:xfrm>
          <a:prstGeom prst="ellipse">
            <a:avLst/>
          </a:prstGeom>
          <a:solidFill>
            <a:srgbClr val="A6CDE2"/>
          </a:solidFill>
          <a:ln w="3175">
            <a:noFill/>
          </a:ln>
          <a:effectLst>
            <a:outerShdw blurRad="50800" dist="38100" dir="5400000" algn="t" rotWithShape="0">
              <a:prstClr val="black">
                <a:alpha val="40000"/>
              </a:prstClr>
            </a:outerShdw>
          </a:effectLst>
        </p:spPr>
        <p:style>
          <a:lnRef idx="0">
            <a:schemeClr val="lt1">
              <a:hueOff val="0"/>
              <a:satOff val="0"/>
              <a:lumOff val="0"/>
              <a:alphaOff val="0"/>
            </a:schemeClr>
          </a:lnRef>
          <a:fillRef idx="1">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42C3C">
                    <a:lumMod val="75000"/>
                    <a:lumOff val="25000"/>
                  </a:srgbClr>
                </a:solidFill>
                <a:effectLst/>
                <a:uLnTx/>
                <a:uFillTx/>
                <a:latin typeface="Arial"/>
                <a:ea typeface="+mn-ea"/>
                <a:cs typeface="+mn-cs"/>
              </a:rPr>
              <a:t>Exploration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242C3C">
                  <a:lumMod val="75000"/>
                  <a:lumOff val="25000"/>
                </a:srgbClr>
              </a:solidFill>
              <a:effectLst/>
              <a:uLnTx/>
              <a:uFillTx/>
              <a:latin typeface="Arial"/>
              <a:ea typeface="+mn-ea"/>
              <a:cs typeface="+mn-cs"/>
            </a:endParaRPr>
          </a:p>
        </p:txBody>
      </p:sp>
      <p:sp>
        <p:nvSpPr>
          <p:cNvPr id="10" name="TextBox 9">
            <a:extLst>
              <a:ext uri="{FF2B5EF4-FFF2-40B4-BE49-F238E27FC236}">
                <a16:creationId xmlns:a16="http://schemas.microsoft.com/office/drawing/2014/main" id="{A9DB4609-C867-564A-BF23-CB67CA812A31}"/>
              </a:ext>
            </a:extLst>
          </p:cNvPr>
          <p:cNvSpPr txBox="1"/>
          <p:nvPr/>
        </p:nvSpPr>
        <p:spPr>
          <a:xfrm>
            <a:off x="1189656" y="5415906"/>
            <a:ext cx="191323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42C3C"/>
                </a:solidFill>
                <a:effectLst/>
                <a:uLnTx/>
                <a:uFillTx/>
                <a:latin typeface="Arial"/>
                <a:ea typeface="MS PGothic" pitchFamily="34" charset="-128"/>
                <a:cs typeface="+mn-cs"/>
              </a:rPr>
              <a:t>Assess need;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42C3C"/>
                </a:solidFill>
                <a:effectLst/>
                <a:uLnTx/>
                <a:uFillTx/>
                <a:latin typeface="Arial"/>
                <a:ea typeface="MS PGothic" pitchFamily="34" charset="-128"/>
                <a:cs typeface="+mn-cs"/>
              </a:rPr>
              <a:t>Examine fit and feasibility</a:t>
            </a:r>
          </a:p>
        </p:txBody>
      </p:sp>
      <p:sp>
        <p:nvSpPr>
          <p:cNvPr id="12" name="Oval 11">
            <a:extLst>
              <a:ext uri="{FF2B5EF4-FFF2-40B4-BE49-F238E27FC236}">
                <a16:creationId xmlns:a16="http://schemas.microsoft.com/office/drawing/2014/main" id="{D640C401-C81B-8948-B96B-4C54B2F6B4E4}"/>
              </a:ext>
            </a:extLst>
          </p:cNvPr>
          <p:cNvSpPr>
            <a:spLocks noChangeAspect="1"/>
          </p:cNvSpPr>
          <p:nvPr/>
        </p:nvSpPr>
        <p:spPr>
          <a:xfrm>
            <a:off x="3464312" y="2903949"/>
            <a:ext cx="2651760" cy="2500545"/>
          </a:xfrm>
          <a:prstGeom prst="ellipse">
            <a:avLst/>
          </a:prstGeom>
          <a:solidFill>
            <a:srgbClr val="FFFDE2"/>
          </a:solidFill>
          <a:ln w="3175">
            <a:noFill/>
          </a:ln>
          <a:effectLst>
            <a:outerShdw blurRad="50800" dist="38100" dir="5400000" algn="t" rotWithShape="0">
              <a:prstClr val="black">
                <a:alpha val="40000"/>
              </a:prstClr>
            </a:outerShdw>
          </a:effectLst>
        </p:spPr>
        <p:style>
          <a:lnRef idx="0">
            <a:schemeClr val="lt1">
              <a:hueOff val="0"/>
              <a:satOff val="0"/>
              <a:lumOff val="0"/>
              <a:alphaOff val="0"/>
            </a:schemeClr>
          </a:lnRef>
          <a:fillRef idx="1">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42C3C">
                    <a:lumMod val="75000"/>
                    <a:lumOff val="25000"/>
                  </a:srgbClr>
                </a:solidFill>
                <a:effectLst/>
                <a:uLnTx/>
                <a:uFillTx/>
                <a:latin typeface="Arial"/>
                <a:ea typeface="+mn-ea"/>
                <a:cs typeface="+mn-cs"/>
              </a:rPr>
              <a:t>Installation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242C3C">
                  <a:lumMod val="75000"/>
                  <a:lumOff val="25000"/>
                </a:srgbClr>
              </a:solidFill>
              <a:effectLst/>
              <a:uLnTx/>
              <a:uFillTx/>
              <a:latin typeface="Arial"/>
              <a:ea typeface="+mn-ea"/>
              <a:cs typeface="+mn-cs"/>
            </a:endParaRPr>
          </a:p>
        </p:txBody>
      </p:sp>
      <p:sp>
        <p:nvSpPr>
          <p:cNvPr id="11" name="Left-Right Arrow 10">
            <a:extLst>
              <a:ext uri="{FF2B5EF4-FFF2-40B4-BE49-F238E27FC236}">
                <a16:creationId xmlns:a16="http://schemas.microsoft.com/office/drawing/2014/main" id="{32A4996C-25F5-E64B-BBE0-B69B2804139C}"/>
              </a:ext>
            </a:extLst>
          </p:cNvPr>
          <p:cNvSpPr/>
          <p:nvPr/>
        </p:nvSpPr>
        <p:spPr>
          <a:xfrm>
            <a:off x="2799660" y="3363667"/>
            <a:ext cx="1216152" cy="484632"/>
          </a:xfrm>
          <a:prstGeom prst="leftRightArrow">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2" descr="C:\Users\Leah Bartley\Dropbox\NCDTL\Products\Images\Illustrations\Icons\Analzying1-200x200.png">
            <a:extLst>
              <a:ext uri="{FF2B5EF4-FFF2-40B4-BE49-F238E27FC236}">
                <a16:creationId xmlns:a16="http://schemas.microsoft.com/office/drawing/2014/main" id="{EEE7C575-107B-2F4A-AEC7-7310589950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5081" y="4334058"/>
            <a:ext cx="782388" cy="7823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Leah Bartley\Dropbox\NCDTL\Products\Images\Illustrations\Icons\Teaming1-200x200.png">
            <a:extLst>
              <a:ext uri="{FF2B5EF4-FFF2-40B4-BE49-F238E27FC236}">
                <a16:creationId xmlns:a16="http://schemas.microsoft.com/office/drawing/2014/main" id="{4B7FCAB1-E936-A241-B2BE-6AF0F7E72C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0945" y="4308017"/>
            <a:ext cx="808429" cy="80842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5628233-3F1C-B442-AE1A-1DD0B753D4F4}"/>
              </a:ext>
            </a:extLst>
          </p:cNvPr>
          <p:cNvSpPr txBox="1"/>
          <p:nvPr/>
        </p:nvSpPr>
        <p:spPr>
          <a:xfrm>
            <a:off x="3791249" y="5401411"/>
            <a:ext cx="2210862" cy="646331"/>
          </a:xfrm>
          <a:prstGeom prst="rect">
            <a:avLst/>
          </a:prstGeom>
          <a:solidFill>
            <a:srgbClr val="FFFFFF">
              <a:alpha val="50980"/>
            </a:srgb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42C3C"/>
                </a:solidFill>
                <a:effectLst/>
                <a:uLnTx/>
                <a:uFillTx/>
                <a:latin typeface="Arial"/>
                <a:ea typeface="MS PGothic" pitchFamily="34" charset="-128"/>
                <a:cs typeface="+mn-cs"/>
              </a:rPr>
              <a:t>Assure resources;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42C3C"/>
                </a:solidFill>
                <a:effectLst/>
                <a:uLnTx/>
                <a:uFillTx/>
                <a:latin typeface="Arial"/>
                <a:ea typeface="MS PGothic" pitchFamily="34" charset="-128"/>
                <a:cs typeface="+mn-cs"/>
              </a:rPr>
              <a:t>Develop supports</a:t>
            </a:r>
          </a:p>
        </p:txBody>
      </p:sp>
      <p:sp>
        <p:nvSpPr>
          <p:cNvPr id="17" name="Oval 16">
            <a:extLst>
              <a:ext uri="{FF2B5EF4-FFF2-40B4-BE49-F238E27FC236}">
                <a16:creationId xmlns:a16="http://schemas.microsoft.com/office/drawing/2014/main" id="{5E5FC3CA-5052-AE47-BBD5-4A63B03F9A5C}"/>
              </a:ext>
            </a:extLst>
          </p:cNvPr>
          <p:cNvSpPr>
            <a:spLocks noChangeAspect="1"/>
          </p:cNvSpPr>
          <p:nvPr/>
        </p:nvSpPr>
        <p:spPr>
          <a:xfrm>
            <a:off x="6141111" y="2921241"/>
            <a:ext cx="2651760" cy="2413831"/>
          </a:xfrm>
          <a:prstGeom prst="ellipse">
            <a:avLst/>
          </a:prstGeom>
          <a:solidFill>
            <a:srgbClr val="EDFDDD"/>
          </a:solidFill>
          <a:ln w="3175">
            <a:noFill/>
          </a:ln>
          <a:effectLst>
            <a:outerShdw blurRad="50800" dist="38100" dir="5400000" algn="t" rotWithShape="0">
              <a:prstClr val="black">
                <a:alpha val="40000"/>
              </a:prstClr>
            </a:outerShdw>
          </a:effectLst>
        </p:spPr>
        <p:style>
          <a:lnRef idx="0">
            <a:schemeClr val="lt1">
              <a:hueOff val="0"/>
              <a:satOff val="0"/>
              <a:lumOff val="0"/>
              <a:alphaOff val="0"/>
            </a:schemeClr>
          </a:lnRef>
          <a:fillRef idx="1">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42C3C">
                    <a:lumMod val="75000"/>
                    <a:lumOff val="25000"/>
                  </a:srgbClr>
                </a:solidFill>
                <a:effectLst/>
                <a:uLnTx/>
                <a:uFillTx/>
                <a:latin typeface="Arial"/>
                <a:ea typeface="+mn-ea"/>
                <a:cs typeface="+mn-cs"/>
              </a:rPr>
              <a:t>Initial Implementation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242C3C">
                  <a:lumMod val="75000"/>
                  <a:lumOff val="25000"/>
                </a:srgbClr>
              </a:solidFill>
              <a:effectLst/>
              <a:uLnTx/>
              <a:uFillTx/>
              <a:latin typeface="Arial"/>
              <a:ea typeface="+mn-ea"/>
              <a:cs typeface="+mn-cs"/>
            </a:endParaRPr>
          </a:p>
        </p:txBody>
      </p:sp>
      <p:sp>
        <p:nvSpPr>
          <p:cNvPr id="16" name="Left-Right Arrow 15">
            <a:extLst>
              <a:ext uri="{FF2B5EF4-FFF2-40B4-BE49-F238E27FC236}">
                <a16:creationId xmlns:a16="http://schemas.microsoft.com/office/drawing/2014/main" id="{D532CC43-7E66-174A-9BF9-840D5563B30A}"/>
              </a:ext>
            </a:extLst>
          </p:cNvPr>
          <p:cNvSpPr/>
          <p:nvPr/>
        </p:nvSpPr>
        <p:spPr>
          <a:xfrm>
            <a:off x="5498487" y="3363667"/>
            <a:ext cx="1216152" cy="484632"/>
          </a:xfrm>
          <a:prstGeom prst="leftRightArrow">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TextBox 17">
            <a:extLst>
              <a:ext uri="{FF2B5EF4-FFF2-40B4-BE49-F238E27FC236}">
                <a16:creationId xmlns:a16="http://schemas.microsoft.com/office/drawing/2014/main" id="{476FC418-17B0-824A-A31B-162E03931716}"/>
              </a:ext>
            </a:extLst>
          </p:cNvPr>
          <p:cNvSpPr txBox="1"/>
          <p:nvPr/>
        </p:nvSpPr>
        <p:spPr>
          <a:xfrm>
            <a:off x="6329048" y="5415906"/>
            <a:ext cx="2151969" cy="923330"/>
          </a:xfrm>
          <a:prstGeom prst="rect">
            <a:avLst/>
          </a:prstGeom>
          <a:solidFill>
            <a:srgbClr val="FFFFFF">
              <a:alpha val="47059"/>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42C3C"/>
                </a:solidFill>
                <a:effectLst/>
                <a:uLnTx/>
                <a:uFillTx/>
                <a:latin typeface="Arial"/>
                <a:ea typeface="MS PGothic" pitchFamily="34" charset="-128"/>
                <a:cs typeface="+mn-cs"/>
              </a:rPr>
              <a:t>Initiate practice; use data to improve supports</a:t>
            </a:r>
          </a:p>
        </p:txBody>
      </p:sp>
      <p:pic>
        <p:nvPicPr>
          <p:cNvPr id="19" name="Picture 4" descr="C:\Users\Leah Bartley\Dropbox\NCDTL\Products\Images\Illustrations\Icons\Data1-200x200.png">
            <a:extLst>
              <a:ext uri="{FF2B5EF4-FFF2-40B4-BE49-F238E27FC236}">
                <a16:creationId xmlns:a16="http://schemas.microsoft.com/office/drawing/2014/main" id="{9CAA77DD-23C8-BD40-9C0D-0CA7ABA77D5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2850" y="4343410"/>
            <a:ext cx="773036" cy="773036"/>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id="{CAD62869-FB2D-6044-A72E-1ED2B29D5930}"/>
              </a:ext>
            </a:extLst>
          </p:cNvPr>
          <p:cNvSpPr>
            <a:spLocks noChangeAspect="1"/>
          </p:cNvSpPr>
          <p:nvPr/>
        </p:nvSpPr>
        <p:spPr>
          <a:xfrm>
            <a:off x="8817911" y="2919657"/>
            <a:ext cx="2651760" cy="2355485"/>
          </a:xfrm>
          <a:prstGeom prst="ellipse">
            <a:avLst/>
          </a:prstGeom>
          <a:solidFill>
            <a:srgbClr val="E4D5EE"/>
          </a:solidFill>
          <a:ln w="3175">
            <a:noFill/>
          </a:ln>
          <a:effectLst>
            <a:outerShdw blurRad="50800" dist="38100" dir="5400000" algn="t" rotWithShape="0">
              <a:prstClr val="black">
                <a:alpha val="40000"/>
              </a:prstClr>
            </a:outerShdw>
          </a:effectLst>
        </p:spPr>
        <p:style>
          <a:lnRef idx="0">
            <a:schemeClr val="lt1">
              <a:hueOff val="0"/>
              <a:satOff val="0"/>
              <a:lumOff val="0"/>
              <a:alphaOff val="0"/>
            </a:schemeClr>
          </a:lnRef>
          <a:fillRef idx="1">
            <a:schemeClr val="accent1">
              <a:tint val="50000"/>
              <a:hueOff val="0"/>
              <a:satOff val="0"/>
              <a:lumOff val="0"/>
              <a:alphaOff val="0"/>
            </a:schemeClr>
          </a:fillRef>
          <a:effectRef idx="2">
            <a:schemeClr val="accent1">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42C3C">
                    <a:lumMod val="75000"/>
                    <a:lumOff val="25000"/>
                  </a:srgbClr>
                </a:solidFill>
                <a:effectLst/>
                <a:uLnTx/>
                <a:uFillTx/>
                <a:latin typeface="Arial"/>
                <a:ea typeface="+mn-ea"/>
                <a:cs typeface="+mn-cs"/>
              </a:rPr>
              <a:t>Full Implementation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242C3C">
                  <a:lumMod val="75000"/>
                  <a:lumOff val="25000"/>
                </a:srgbClr>
              </a:solidFill>
              <a:effectLst/>
              <a:uLnTx/>
              <a:uFillTx/>
              <a:latin typeface="Arial"/>
              <a:ea typeface="+mn-ea"/>
              <a:cs typeface="+mn-cs"/>
            </a:endParaRPr>
          </a:p>
        </p:txBody>
      </p:sp>
      <p:pic>
        <p:nvPicPr>
          <p:cNvPr id="21" name="Picture 5" descr="C:\Users\Leah Bartley\Dropbox\NCDTL\Products\Images\Illustrations\Icons\Yes1-200x200.png">
            <a:extLst>
              <a:ext uri="{FF2B5EF4-FFF2-40B4-BE49-F238E27FC236}">
                <a16:creationId xmlns:a16="http://schemas.microsoft.com/office/drawing/2014/main" id="{B4B8F8E2-AC90-6944-BCE0-3BF983CED2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99362" y="4359410"/>
            <a:ext cx="757036" cy="75703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92C4F00C-D6CA-FC4F-84E4-268226A6C9B3}"/>
              </a:ext>
            </a:extLst>
          </p:cNvPr>
          <p:cNvSpPr txBox="1"/>
          <p:nvPr/>
        </p:nvSpPr>
        <p:spPr>
          <a:xfrm>
            <a:off x="9169373" y="5415906"/>
            <a:ext cx="2017014" cy="1200329"/>
          </a:xfrm>
          <a:prstGeom prst="rect">
            <a:avLst/>
          </a:prstGeom>
          <a:solidFill>
            <a:srgbClr val="FFFFFF">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42C3C"/>
                </a:solidFill>
                <a:effectLst/>
                <a:uLnTx/>
                <a:uFillTx/>
                <a:latin typeface="Arial"/>
                <a:ea typeface="MS PGothic" pitchFamily="34" charset="-128"/>
                <a:cs typeface="+mn-cs"/>
              </a:rPr>
              <a:t>Practice is consistent; positive outcomes</a:t>
            </a:r>
          </a:p>
        </p:txBody>
      </p:sp>
      <p:sp>
        <p:nvSpPr>
          <p:cNvPr id="23" name="Left-Right Arrow 22">
            <a:extLst>
              <a:ext uri="{FF2B5EF4-FFF2-40B4-BE49-F238E27FC236}">
                <a16:creationId xmlns:a16="http://schemas.microsoft.com/office/drawing/2014/main" id="{F19B7AEE-8AA7-0840-99D9-3C239CB06832}"/>
              </a:ext>
            </a:extLst>
          </p:cNvPr>
          <p:cNvSpPr/>
          <p:nvPr/>
        </p:nvSpPr>
        <p:spPr>
          <a:xfrm>
            <a:off x="8197315" y="3363667"/>
            <a:ext cx="1216152" cy="484632"/>
          </a:xfrm>
          <a:prstGeom prst="leftRightArrow">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4" name="Picture 23" descr="NIRN logo" title="National Implementation Research Network">
            <a:extLst>
              <a:ext uri="{FF2B5EF4-FFF2-40B4-BE49-F238E27FC236}">
                <a16:creationId xmlns:a16="http://schemas.microsoft.com/office/drawing/2014/main" id="{6C4A26DD-437C-A14F-9352-CB6FFC8FF274}"/>
              </a:ext>
            </a:extLst>
          </p:cNvPr>
          <p:cNvPicPr>
            <a:picLocks noChangeAspect="1"/>
          </p:cNvPicPr>
          <p:nvPr/>
        </p:nvPicPr>
        <p:blipFill>
          <a:blip r:embed="rId8"/>
          <a:stretch>
            <a:fillRect/>
          </a:stretch>
        </p:blipFill>
        <p:spPr>
          <a:xfrm>
            <a:off x="9408374" y="532606"/>
            <a:ext cx="2453665" cy="673894"/>
          </a:xfrm>
          <a:prstGeom prst="rect">
            <a:avLst/>
          </a:prstGeom>
        </p:spPr>
      </p:pic>
    </p:spTree>
    <p:extLst>
      <p:ext uri="{BB962C8B-B14F-4D97-AF65-F5344CB8AC3E}">
        <p14:creationId xmlns:p14="http://schemas.microsoft.com/office/powerpoint/2010/main" val="34950650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7C8653-45DE-D74F-86C0-26FB6F668501}"/>
              </a:ext>
            </a:extLst>
          </p:cNvPr>
          <p:cNvSpPr>
            <a:spLocks noGrp="1"/>
          </p:cNvSpPr>
          <p:nvPr>
            <p:ph type="title"/>
          </p:nvPr>
        </p:nvSpPr>
        <p:spPr/>
        <p:txBody>
          <a:bodyPr>
            <a:normAutofit/>
          </a:bodyPr>
          <a:lstStyle/>
          <a:p>
            <a:r>
              <a:rPr lang="en-US" dirty="0"/>
              <a:t>Active Implementation </a:t>
            </a:r>
          </a:p>
        </p:txBody>
      </p:sp>
      <p:pic>
        <p:nvPicPr>
          <p:cNvPr id="7" name="Picture 6">
            <a:extLst>
              <a:ext uri="{FF2B5EF4-FFF2-40B4-BE49-F238E27FC236}">
                <a16:creationId xmlns:a16="http://schemas.microsoft.com/office/drawing/2014/main" id="{A0FDF624-3794-B24E-BDAF-206682DB1ED0}"/>
              </a:ext>
            </a:extLst>
          </p:cNvPr>
          <p:cNvPicPr>
            <a:picLocks noChangeAspect="1"/>
          </p:cNvPicPr>
          <p:nvPr/>
        </p:nvPicPr>
        <p:blipFill>
          <a:blip r:embed="rId3">
            <a:duotone>
              <a:schemeClr val="accent1">
                <a:shade val="45000"/>
                <a:satMod val="135000"/>
              </a:schemeClr>
              <a:prstClr val="white"/>
            </a:duotone>
          </a:blip>
          <a:stretch>
            <a:fillRect/>
          </a:stretch>
        </p:blipFill>
        <p:spPr>
          <a:xfrm>
            <a:off x="910776" y="2271704"/>
            <a:ext cx="10134600" cy="3572089"/>
          </a:xfrm>
          <a:prstGeom prst="rect">
            <a:avLst/>
          </a:prstGeom>
        </p:spPr>
      </p:pic>
      <p:pic>
        <p:nvPicPr>
          <p:cNvPr id="2" name="Picture 1">
            <a:extLst>
              <a:ext uri="{FF2B5EF4-FFF2-40B4-BE49-F238E27FC236}">
                <a16:creationId xmlns:a16="http://schemas.microsoft.com/office/drawing/2014/main" id="{E4707229-7948-8E42-A604-655F4F7B4CAB}"/>
              </a:ext>
            </a:extLst>
          </p:cNvPr>
          <p:cNvPicPr>
            <a:picLocks noChangeAspect="1"/>
          </p:cNvPicPr>
          <p:nvPr/>
        </p:nvPicPr>
        <p:blipFill>
          <a:blip r:embed="rId4"/>
          <a:stretch>
            <a:fillRect/>
          </a:stretch>
        </p:blipFill>
        <p:spPr>
          <a:xfrm>
            <a:off x="10098808" y="5799862"/>
            <a:ext cx="1803400" cy="495300"/>
          </a:xfrm>
          <a:prstGeom prst="rect">
            <a:avLst/>
          </a:prstGeom>
        </p:spPr>
      </p:pic>
    </p:spTree>
    <p:extLst>
      <p:ext uri="{BB962C8B-B14F-4D97-AF65-F5344CB8AC3E}">
        <p14:creationId xmlns:p14="http://schemas.microsoft.com/office/powerpoint/2010/main" val="34275121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B7D8C-0133-1E4F-9186-08A5A6A64246}"/>
              </a:ext>
            </a:extLst>
          </p:cNvPr>
          <p:cNvSpPr>
            <a:spLocks noGrp="1"/>
          </p:cNvSpPr>
          <p:nvPr>
            <p:ph type="title"/>
          </p:nvPr>
        </p:nvSpPr>
        <p:spPr/>
        <p:txBody>
          <a:bodyPr/>
          <a:lstStyle/>
          <a:p>
            <a:r>
              <a:rPr lang="en-US" dirty="0"/>
              <a:t>Implementation…	</a:t>
            </a:r>
          </a:p>
        </p:txBody>
      </p:sp>
      <p:sp>
        <p:nvSpPr>
          <p:cNvPr id="3" name="Content Placeholder 2">
            <a:extLst>
              <a:ext uri="{FF2B5EF4-FFF2-40B4-BE49-F238E27FC236}">
                <a16:creationId xmlns:a16="http://schemas.microsoft.com/office/drawing/2014/main" id="{45BBEEFA-DE4F-5F41-9C19-6A8C764488AF}"/>
              </a:ext>
            </a:extLst>
          </p:cNvPr>
          <p:cNvSpPr>
            <a:spLocks noGrp="1"/>
          </p:cNvSpPr>
          <p:nvPr>
            <p:ph idx="1"/>
          </p:nvPr>
        </p:nvSpPr>
        <p:spPr/>
        <p:txBody>
          <a:bodyPr vert="horz" lIns="91440" tIns="45720" rIns="91440" bIns="45720" rtlCol="0" anchor="t">
            <a:normAutofit fontScale="85000" lnSpcReduction="20000"/>
          </a:bodyPr>
          <a:lstStyle/>
          <a:p>
            <a:r>
              <a:rPr lang="en-US" dirty="0">
                <a:latin typeface="Open Sans Light"/>
              </a:rPr>
              <a:t>Ensure time and resources are in place – financial and human</a:t>
            </a:r>
          </a:p>
          <a:p>
            <a:r>
              <a:rPr lang="en-US" dirty="0">
                <a:latin typeface="Open Sans Light"/>
              </a:rPr>
              <a:t>Get support from administration and supervisors</a:t>
            </a:r>
          </a:p>
          <a:p>
            <a:r>
              <a:rPr lang="en-US" dirty="0">
                <a:latin typeface="Open Sans Light"/>
              </a:rPr>
              <a:t>Find space </a:t>
            </a:r>
            <a:endParaRPr lang="en-US" dirty="0"/>
          </a:p>
          <a:p>
            <a:r>
              <a:rPr lang="en-US" dirty="0"/>
              <a:t>Ensure that equipment and technology resources are in place</a:t>
            </a:r>
          </a:p>
          <a:p>
            <a:r>
              <a:rPr lang="en-US" dirty="0"/>
              <a:t>Teach staff to implement the innovation – ensure that they are competent before setting them loose</a:t>
            </a:r>
          </a:p>
          <a:p>
            <a:r>
              <a:rPr lang="en-US" dirty="0">
                <a:latin typeface="Open Sans Light"/>
              </a:rPr>
              <a:t>Plan ongoing coaching</a:t>
            </a:r>
          </a:p>
          <a:p>
            <a:r>
              <a:rPr lang="en-US" dirty="0"/>
              <a:t>Identify how to assess your progress – what data need to be collected?</a:t>
            </a:r>
          </a:p>
          <a:p>
            <a:r>
              <a:rPr lang="en-US" dirty="0">
                <a:latin typeface="Open Sans Light"/>
              </a:rPr>
              <a:t>Check fidelity – how well are you implementing the key ingredients?</a:t>
            </a:r>
          </a:p>
          <a:p>
            <a:r>
              <a:rPr lang="en-US" dirty="0">
                <a:latin typeface="Open Sans Light"/>
              </a:rPr>
              <a:t>Create a training plan - for implementers, administrators, fidelity assessors</a:t>
            </a:r>
          </a:p>
        </p:txBody>
      </p:sp>
    </p:spTree>
    <p:extLst>
      <p:ext uri="{BB962C8B-B14F-4D97-AF65-F5344CB8AC3E}">
        <p14:creationId xmlns:p14="http://schemas.microsoft.com/office/powerpoint/2010/main" val="22722166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a:xfrm>
            <a:off x="953219" y="508898"/>
            <a:ext cx="10515600" cy="1325563"/>
          </a:xfrm>
        </p:spPr>
        <p:txBody>
          <a:bodyPr/>
          <a:lstStyle/>
          <a:p>
            <a:r>
              <a:rPr lang="en-US" sz="3600" dirty="0"/>
              <a:t>8 Steps for Implementation-Workforce Strategies</a:t>
            </a:r>
          </a:p>
        </p:txBody>
      </p:sp>
      <p:sp>
        <p:nvSpPr>
          <p:cNvPr id="5" name="TextBox 4">
            <a:extLst>
              <a:ext uri="{FF2B5EF4-FFF2-40B4-BE49-F238E27FC236}">
                <a16:creationId xmlns:a16="http://schemas.microsoft.com/office/drawing/2014/main" id="{25ED8B8F-CA01-CD4D-A160-37A2C6ADE4DE}"/>
              </a:ext>
            </a:extLst>
          </p:cNvPr>
          <p:cNvSpPr txBox="1"/>
          <p:nvPr/>
        </p:nvSpPr>
        <p:spPr>
          <a:xfrm>
            <a:off x="9184943" y="6127234"/>
            <a:ext cx="255213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Larson &amp; Hewitt, 2005</a:t>
            </a:r>
          </a:p>
        </p:txBody>
      </p:sp>
      <p:grpSp>
        <p:nvGrpSpPr>
          <p:cNvPr id="21" name="Group 20"/>
          <p:cNvGrpSpPr/>
          <p:nvPr/>
        </p:nvGrpSpPr>
        <p:grpSpPr>
          <a:xfrm>
            <a:off x="838201" y="3677924"/>
            <a:ext cx="2440349" cy="2129708"/>
            <a:chOff x="838201" y="3677924"/>
            <a:chExt cx="2440349" cy="2129708"/>
          </a:xfrm>
        </p:grpSpPr>
        <p:sp>
          <p:nvSpPr>
            <p:cNvPr id="6" name="L-Shape 5"/>
            <p:cNvSpPr/>
            <p:nvPr/>
          </p:nvSpPr>
          <p:spPr>
            <a:xfrm rot="5400000">
              <a:off x="1324114" y="3858077"/>
              <a:ext cx="1463642" cy="2435467"/>
            </a:xfrm>
            <a:prstGeom prst="corner">
              <a:avLst>
                <a:gd name="adj1" fmla="val 16120"/>
                <a:gd name="adj2" fmla="val 16110"/>
              </a:avLst>
            </a:prstGeom>
            <a:solidFill>
              <a:srgbClr val="4C768C"/>
            </a:solidFill>
            <a:ln>
              <a:solidFill>
                <a:srgbClr val="4C768C"/>
              </a:solid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7" name="Triangle 6"/>
            <p:cNvSpPr/>
            <p:nvPr/>
          </p:nvSpPr>
          <p:spPr>
            <a:xfrm>
              <a:off x="2863691" y="367877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4" name="TextBox 3"/>
            <p:cNvSpPr txBox="1"/>
            <p:nvPr/>
          </p:nvSpPr>
          <p:spPr>
            <a:xfrm>
              <a:off x="945032" y="3677924"/>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1</a:t>
              </a:r>
            </a:p>
          </p:txBody>
        </p:sp>
        <p:sp>
          <p:nvSpPr>
            <p:cNvPr id="16" name="TextBox 15"/>
            <p:cNvSpPr txBox="1"/>
            <p:nvPr/>
          </p:nvSpPr>
          <p:spPr>
            <a:xfrm>
              <a:off x="1100369" y="4633735"/>
              <a:ext cx="20964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and assess the problem</a:t>
              </a:r>
            </a:p>
          </p:txBody>
        </p:sp>
      </p:grpSp>
      <p:grpSp>
        <p:nvGrpSpPr>
          <p:cNvPr id="22" name="Group 21"/>
          <p:cNvGrpSpPr/>
          <p:nvPr/>
        </p:nvGrpSpPr>
        <p:grpSpPr>
          <a:xfrm>
            <a:off x="3508617" y="3012710"/>
            <a:ext cx="2461637" cy="2128857"/>
            <a:chOff x="3508617" y="3012710"/>
            <a:chExt cx="2461637" cy="2128857"/>
          </a:xfrm>
        </p:grpSpPr>
        <p:sp>
          <p:nvSpPr>
            <p:cNvPr id="8" name="L-Shape 7"/>
            <p:cNvSpPr/>
            <p:nvPr/>
          </p:nvSpPr>
          <p:spPr>
            <a:xfrm rot="5400000">
              <a:off x="4015819" y="3192012"/>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9" name="Triangle 8"/>
            <p:cNvSpPr/>
            <p:nvPr/>
          </p:nvSpPr>
          <p:spPr>
            <a:xfrm>
              <a:off x="5555395" y="3012710"/>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3" name="TextBox 12"/>
            <p:cNvSpPr txBox="1"/>
            <p:nvPr/>
          </p:nvSpPr>
          <p:spPr>
            <a:xfrm>
              <a:off x="3508617" y="30776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2</a:t>
              </a:r>
            </a:p>
          </p:txBody>
        </p:sp>
        <p:sp>
          <p:nvSpPr>
            <p:cNvPr id="17" name="TextBox 16"/>
            <p:cNvSpPr txBox="1"/>
            <p:nvPr/>
          </p:nvSpPr>
          <p:spPr>
            <a:xfrm>
              <a:off x="3791966" y="3920385"/>
              <a:ext cx="20964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Select an intervention strategy</a:t>
              </a:r>
            </a:p>
          </p:txBody>
        </p:sp>
      </p:grpSp>
      <p:grpSp>
        <p:nvGrpSpPr>
          <p:cNvPr id="23" name="Group 22"/>
          <p:cNvGrpSpPr/>
          <p:nvPr/>
        </p:nvGrpSpPr>
        <p:grpSpPr>
          <a:xfrm>
            <a:off x="6221610" y="2341516"/>
            <a:ext cx="2546648" cy="2133986"/>
            <a:chOff x="6221610" y="2341516"/>
            <a:chExt cx="2546648" cy="2133986"/>
          </a:xfrm>
        </p:grpSpPr>
        <p:sp>
          <p:nvSpPr>
            <p:cNvPr id="10" name="L-Shape 9"/>
            <p:cNvSpPr/>
            <p:nvPr/>
          </p:nvSpPr>
          <p:spPr>
            <a:xfrm rot="5400000">
              <a:off x="6707523" y="2525947"/>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1" name="Triangle 10"/>
            <p:cNvSpPr/>
            <p:nvPr/>
          </p:nvSpPr>
          <p:spPr>
            <a:xfrm>
              <a:off x="8247100" y="234664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4" name="TextBox 13"/>
            <p:cNvSpPr txBox="1"/>
            <p:nvPr/>
          </p:nvSpPr>
          <p:spPr>
            <a:xfrm>
              <a:off x="6221610" y="23415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3</a:t>
              </a:r>
            </a:p>
          </p:txBody>
        </p:sp>
        <p:sp>
          <p:nvSpPr>
            <p:cNvPr id="18" name="TextBox 17"/>
            <p:cNvSpPr txBox="1"/>
            <p:nvPr/>
          </p:nvSpPr>
          <p:spPr>
            <a:xfrm>
              <a:off x="6481035" y="3263218"/>
              <a:ext cx="228722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components of the strategy</a:t>
              </a:r>
            </a:p>
          </p:txBody>
        </p:sp>
      </p:grpSp>
      <p:grpSp>
        <p:nvGrpSpPr>
          <p:cNvPr id="24" name="Group 23"/>
          <p:cNvGrpSpPr/>
          <p:nvPr/>
        </p:nvGrpSpPr>
        <p:grpSpPr>
          <a:xfrm>
            <a:off x="8814076" y="1690688"/>
            <a:ext cx="2534707" cy="2118750"/>
            <a:chOff x="8814076" y="1690688"/>
            <a:chExt cx="2534707" cy="2118750"/>
          </a:xfrm>
        </p:grpSpPr>
        <p:sp>
          <p:nvSpPr>
            <p:cNvPr id="12" name="L-Shape 11"/>
            <p:cNvSpPr/>
            <p:nvPr/>
          </p:nvSpPr>
          <p:spPr>
            <a:xfrm rot="5400000">
              <a:off x="9399228" y="1859883"/>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TextBox 14"/>
            <p:cNvSpPr txBox="1"/>
            <p:nvPr/>
          </p:nvSpPr>
          <p:spPr>
            <a:xfrm>
              <a:off x="8814076" y="1690688"/>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4</a:t>
              </a:r>
            </a:p>
          </p:txBody>
        </p:sp>
        <p:sp>
          <p:nvSpPr>
            <p:cNvPr id="19" name="TextBox 18"/>
            <p:cNvSpPr txBox="1"/>
            <p:nvPr/>
          </p:nvSpPr>
          <p:spPr>
            <a:xfrm>
              <a:off x="9165007" y="2614304"/>
              <a:ext cx="21837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barriers to implementation</a:t>
              </a:r>
            </a:p>
          </p:txBody>
        </p:sp>
      </p:grpSp>
    </p:spTree>
    <p:extLst>
      <p:ext uri="{BB962C8B-B14F-4D97-AF65-F5344CB8AC3E}">
        <p14:creationId xmlns:p14="http://schemas.microsoft.com/office/powerpoint/2010/main" val="171664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0-#ppt_w/2"/>
                                          </p:val>
                                        </p:tav>
                                        <p:tav tm="100000">
                                          <p:val>
                                            <p:strVal val="#ppt_x"/>
                                          </p:val>
                                        </p:tav>
                                      </p:tavLst>
                                    </p:anim>
                                    <p:anim calcmode="lin" valueType="num">
                                      <p:cBhvr additive="base">
                                        <p:cTn id="8" dur="2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0-#ppt_w/2"/>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0-#ppt_w/2"/>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sz="3600" dirty="0">
                <a:solidFill>
                  <a:prstClr val="black"/>
                </a:solidFill>
              </a:rPr>
              <a:t>8 Steps for Implementation-Workforce Strategies</a:t>
            </a:r>
            <a:endParaRPr lang="en-US" dirty="0"/>
          </a:p>
        </p:txBody>
      </p:sp>
      <p:sp>
        <p:nvSpPr>
          <p:cNvPr id="4" name="TextBox 3">
            <a:extLst>
              <a:ext uri="{FF2B5EF4-FFF2-40B4-BE49-F238E27FC236}">
                <a16:creationId xmlns:a16="http://schemas.microsoft.com/office/drawing/2014/main" id="{2BF1BCAA-0B56-8649-9C21-12F456D5CA42}"/>
              </a:ext>
            </a:extLst>
          </p:cNvPr>
          <p:cNvSpPr txBox="1"/>
          <p:nvPr/>
        </p:nvSpPr>
        <p:spPr>
          <a:xfrm>
            <a:off x="9184943" y="6127234"/>
            <a:ext cx="255213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Condensed Light" panose="020B0306030504020204" pitchFamily="34" charset="0"/>
                <a:ea typeface="Open Sans Condensed Light" panose="020B0306030504020204" pitchFamily="34" charset="0"/>
                <a:cs typeface="Open Sans Condensed Light" panose="020B0306030504020204" pitchFamily="34" charset="0"/>
              </a:rPr>
              <a:t>Larson &amp; Hewitt, 2005</a:t>
            </a:r>
          </a:p>
        </p:txBody>
      </p:sp>
      <p:grpSp>
        <p:nvGrpSpPr>
          <p:cNvPr id="20" name="Group 19"/>
          <p:cNvGrpSpPr/>
          <p:nvPr/>
        </p:nvGrpSpPr>
        <p:grpSpPr>
          <a:xfrm>
            <a:off x="838201" y="3677924"/>
            <a:ext cx="2440349" cy="2129708"/>
            <a:chOff x="838201" y="3677924"/>
            <a:chExt cx="2440349" cy="2129708"/>
          </a:xfrm>
        </p:grpSpPr>
        <p:sp>
          <p:nvSpPr>
            <p:cNvPr id="5" name="L-Shape 4"/>
            <p:cNvSpPr/>
            <p:nvPr/>
          </p:nvSpPr>
          <p:spPr>
            <a:xfrm rot="5400000">
              <a:off x="1324114" y="3858077"/>
              <a:ext cx="1463642" cy="2435467"/>
            </a:xfrm>
            <a:prstGeom prst="corner">
              <a:avLst>
                <a:gd name="adj1" fmla="val 16120"/>
                <a:gd name="adj2" fmla="val 16110"/>
              </a:avLst>
            </a:prstGeom>
            <a:solidFill>
              <a:srgbClr val="4C768C"/>
            </a:solidFill>
            <a:ln>
              <a:solidFill>
                <a:srgbClr val="4C768C"/>
              </a:solid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6" name="Triangle 5"/>
            <p:cNvSpPr/>
            <p:nvPr/>
          </p:nvSpPr>
          <p:spPr>
            <a:xfrm>
              <a:off x="2863691" y="367877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2" name="TextBox 11"/>
            <p:cNvSpPr txBox="1"/>
            <p:nvPr/>
          </p:nvSpPr>
          <p:spPr>
            <a:xfrm>
              <a:off x="945032" y="3677924"/>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5</a:t>
              </a:r>
            </a:p>
          </p:txBody>
        </p:sp>
        <p:sp>
          <p:nvSpPr>
            <p:cNvPr id="16" name="TextBox 15"/>
            <p:cNvSpPr txBox="1"/>
            <p:nvPr/>
          </p:nvSpPr>
          <p:spPr>
            <a:xfrm>
              <a:off x="1089218" y="4601041"/>
              <a:ext cx="20964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Identify support for the strategy</a:t>
              </a:r>
            </a:p>
          </p:txBody>
        </p:sp>
      </p:grpSp>
      <p:grpSp>
        <p:nvGrpSpPr>
          <p:cNvPr id="21" name="Group 20"/>
          <p:cNvGrpSpPr/>
          <p:nvPr/>
        </p:nvGrpSpPr>
        <p:grpSpPr>
          <a:xfrm>
            <a:off x="3508617" y="3012710"/>
            <a:ext cx="2714383" cy="2238900"/>
            <a:chOff x="3508617" y="3012710"/>
            <a:chExt cx="2714383" cy="2238900"/>
          </a:xfrm>
        </p:grpSpPr>
        <p:sp>
          <p:nvSpPr>
            <p:cNvPr id="7" name="L-Shape 6"/>
            <p:cNvSpPr/>
            <p:nvPr/>
          </p:nvSpPr>
          <p:spPr>
            <a:xfrm rot="5400000">
              <a:off x="4015819" y="3192012"/>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8" name="Triangle 7"/>
            <p:cNvSpPr/>
            <p:nvPr/>
          </p:nvSpPr>
          <p:spPr>
            <a:xfrm>
              <a:off x="5555395" y="3012710"/>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3" name="TextBox 12"/>
            <p:cNvSpPr txBox="1"/>
            <p:nvPr/>
          </p:nvSpPr>
          <p:spPr>
            <a:xfrm>
              <a:off x="3508617" y="30776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6</a:t>
              </a:r>
            </a:p>
          </p:txBody>
        </p:sp>
        <p:sp>
          <p:nvSpPr>
            <p:cNvPr id="17" name="TextBox 16"/>
            <p:cNvSpPr txBox="1"/>
            <p:nvPr/>
          </p:nvSpPr>
          <p:spPr>
            <a:xfrm>
              <a:off x="3780024" y="3928171"/>
              <a:ext cx="244297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Set goals,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measure progress &amp; establish a time frame</a:t>
              </a:r>
            </a:p>
          </p:txBody>
        </p:sp>
      </p:grpSp>
      <p:grpSp>
        <p:nvGrpSpPr>
          <p:cNvPr id="22" name="Group 21"/>
          <p:cNvGrpSpPr/>
          <p:nvPr/>
        </p:nvGrpSpPr>
        <p:grpSpPr>
          <a:xfrm>
            <a:off x="6221610" y="2341516"/>
            <a:ext cx="2440349" cy="2133986"/>
            <a:chOff x="6221610" y="2341516"/>
            <a:chExt cx="2440349" cy="2133986"/>
          </a:xfrm>
        </p:grpSpPr>
        <p:sp>
          <p:nvSpPr>
            <p:cNvPr id="9" name="L-Shape 8"/>
            <p:cNvSpPr/>
            <p:nvPr/>
          </p:nvSpPr>
          <p:spPr>
            <a:xfrm rot="5400000">
              <a:off x="6707523" y="2525947"/>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0" name="Triangle 9"/>
            <p:cNvSpPr/>
            <p:nvPr/>
          </p:nvSpPr>
          <p:spPr>
            <a:xfrm>
              <a:off x="8247100" y="2346645"/>
              <a:ext cx="414859" cy="414859"/>
            </a:xfrm>
            <a:prstGeom prst="triangle">
              <a:avLst>
                <a:gd name="adj" fmla="val 100000"/>
              </a:avLst>
            </a:prstGeom>
            <a:solidFill>
              <a:srgbClr val="92D050"/>
            </a:solidFill>
            <a:ln>
              <a:noFill/>
            </a:ln>
          </p:spPr>
          <p:style>
            <a:lnRef idx="1">
              <a:scrgbClr r="0" g="0" b="0"/>
            </a:lnRef>
            <a:fillRef idx="3">
              <a:scrgbClr r="0" g="0" b="0"/>
            </a:fillRef>
            <a:effectRef idx="2">
              <a:schemeClr val="accent1">
                <a:hueOff val="0"/>
                <a:satOff val="0"/>
                <a:lumOff val="0"/>
                <a:alphaOff val="0"/>
              </a:schemeClr>
            </a:effectRef>
            <a:fontRef idx="minor">
              <a:schemeClr val="lt1"/>
            </a:fontRef>
          </p:style>
        </p:sp>
        <p:sp>
          <p:nvSpPr>
            <p:cNvPr id="14" name="TextBox 13"/>
            <p:cNvSpPr txBox="1"/>
            <p:nvPr/>
          </p:nvSpPr>
          <p:spPr>
            <a:xfrm>
              <a:off x="6221610" y="2341516"/>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7</a:t>
              </a:r>
            </a:p>
          </p:txBody>
        </p:sp>
        <p:sp>
          <p:nvSpPr>
            <p:cNvPr id="18" name="TextBox 17"/>
            <p:cNvSpPr txBox="1"/>
            <p:nvPr/>
          </p:nvSpPr>
          <p:spPr>
            <a:xfrm>
              <a:off x="6479237" y="3264036"/>
              <a:ext cx="21778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Implement </a:t>
              </a:r>
              <a:b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b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the strategy</a:t>
              </a:r>
            </a:p>
          </p:txBody>
        </p:sp>
      </p:grpSp>
      <p:grpSp>
        <p:nvGrpSpPr>
          <p:cNvPr id="23" name="Group 22"/>
          <p:cNvGrpSpPr/>
          <p:nvPr/>
        </p:nvGrpSpPr>
        <p:grpSpPr>
          <a:xfrm>
            <a:off x="8814076" y="1690688"/>
            <a:ext cx="2534706" cy="2118750"/>
            <a:chOff x="8814076" y="1690688"/>
            <a:chExt cx="2534706" cy="2118750"/>
          </a:xfrm>
        </p:grpSpPr>
        <p:sp>
          <p:nvSpPr>
            <p:cNvPr id="11" name="L-Shape 10"/>
            <p:cNvSpPr/>
            <p:nvPr/>
          </p:nvSpPr>
          <p:spPr>
            <a:xfrm rot="5400000">
              <a:off x="9399228" y="1859883"/>
              <a:ext cx="1463642" cy="2435467"/>
            </a:xfrm>
            <a:prstGeom prst="corner">
              <a:avLst>
                <a:gd name="adj1" fmla="val 16120"/>
                <a:gd name="adj2" fmla="val 16110"/>
              </a:avLst>
            </a:prstGeom>
            <a:solidFill>
              <a:srgbClr val="4C768C"/>
            </a:solidFill>
          </p:spPr>
          <p:style>
            <a:lnRef idx="1">
              <a:schemeClr val="accen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TextBox 14"/>
            <p:cNvSpPr txBox="1"/>
            <p:nvPr/>
          </p:nvSpPr>
          <p:spPr>
            <a:xfrm>
              <a:off x="8814076" y="1690688"/>
              <a:ext cx="19186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8</a:t>
              </a:r>
            </a:p>
          </p:txBody>
        </p:sp>
        <p:sp>
          <p:nvSpPr>
            <p:cNvPr id="19" name="TextBox 18"/>
            <p:cNvSpPr txBox="1"/>
            <p:nvPr/>
          </p:nvSpPr>
          <p:spPr>
            <a:xfrm>
              <a:off x="9173792" y="2615325"/>
              <a:ext cx="20709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Open Sans" charset="0"/>
                  <a:ea typeface="Open Sans" charset="0"/>
                  <a:cs typeface="Open Sans" charset="0"/>
                </a:rPr>
                <a:t>Evaluate success</a:t>
              </a:r>
            </a:p>
          </p:txBody>
        </p:sp>
      </p:grpSp>
    </p:spTree>
    <p:extLst>
      <p:ext uri="{BB962C8B-B14F-4D97-AF65-F5344CB8AC3E}">
        <p14:creationId xmlns:p14="http://schemas.microsoft.com/office/powerpoint/2010/main" val="273361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0-#ppt_w/2"/>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5342" y="656651"/>
          <a:ext cx="11523402" cy="6095393"/>
        </p:xfrm>
        <a:graphic>
          <a:graphicData uri="http://schemas.openxmlformats.org/drawingml/2006/table">
            <a:tbl>
              <a:tblPr firstRow="1" bandRow="1">
                <a:tableStyleId>{5C22544A-7EE6-4342-B048-85BDC9FD1C3A}</a:tableStyleId>
              </a:tblPr>
              <a:tblGrid>
                <a:gridCol w="1646200">
                  <a:extLst>
                    <a:ext uri="{9D8B030D-6E8A-4147-A177-3AD203B41FA5}">
                      <a16:colId xmlns:a16="http://schemas.microsoft.com/office/drawing/2014/main" val="20000"/>
                    </a:ext>
                  </a:extLst>
                </a:gridCol>
                <a:gridCol w="1714500">
                  <a:extLst>
                    <a:ext uri="{9D8B030D-6E8A-4147-A177-3AD203B41FA5}">
                      <a16:colId xmlns:a16="http://schemas.microsoft.com/office/drawing/2014/main" val="20001"/>
                    </a:ext>
                  </a:extLst>
                </a:gridCol>
                <a:gridCol w="1577902">
                  <a:extLst>
                    <a:ext uri="{9D8B030D-6E8A-4147-A177-3AD203B41FA5}">
                      <a16:colId xmlns:a16="http://schemas.microsoft.com/office/drawing/2014/main" val="20002"/>
                    </a:ext>
                  </a:extLst>
                </a:gridCol>
                <a:gridCol w="1646200">
                  <a:extLst>
                    <a:ext uri="{9D8B030D-6E8A-4147-A177-3AD203B41FA5}">
                      <a16:colId xmlns:a16="http://schemas.microsoft.com/office/drawing/2014/main" val="20003"/>
                    </a:ext>
                  </a:extLst>
                </a:gridCol>
                <a:gridCol w="1646200">
                  <a:extLst>
                    <a:ext uri="{9D8B030D-6E8A-4147-A177-3AD203B41FA5}">
                      <a16:colId xmlns:a16="http://schemas.microsoft.com/office/drawing/2014/main" val="20004"/>
                    </a:ext>
                  </a:extLst>
                </a:gridCol>
                <a:gridCol w="1646200">
                  <a:extLst>
                    <a:ext uri="{9D8B030D-6E8A-4147-A177-3AD203B41FA5}">
                      <a16:colId xmlns:a16="http://schemas.microsoft.com/office/drawing/2014/main" val="20005"/>
                    </a:ext>
                  </a:extLst>
                </a:gridCol>
                <a:gridCol w="1646200">
                  <a:extLst>
                    <a:ext uri="{9D8B030D-6E8A-4147-A177-3AD203B41FA5}">
                      <a16:colId xmlns:a16="http://schemas.microsoft.com/office/drawing/2014/main" val="20006"/>
                    </a:ext>
                  </a:extLst>
                </a:gridCol>
              </a:tblGrid>
              <a:tr h="5079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SEPTEMBER 2020</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OCTOBER 2020</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NOVEMBER –DECEMBER 2020</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JANUARY –FEBRUARY 2021</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MARCH–APRIL 2021</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MAY–JULY 2021</a:t>
                      </a:r>
                    </a:p>
                  </a:txBody>
                  <a:tcPr anchor="ctr">
                    <a:solidFill>
                      <a:srgbClr val="4C768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lt1"/>
                          </a:solidFill>
                          <a:effectLst/>
                          <a:latin typeface="Open Sans Light"/>
                          <a:ea typeface="Open Sans Light" charset="0"/>
                          <a:cs typeface="Open Sans Light" charset="0"/>
                        </a:rPr>
                        <a:t>AUGUST 2021 </a:t>
                      </a:r>
                      <a:br>
                        <a:rPr lang="en-US" sz="1200" b="0" i="0" kern="1200" dirty="0">
                          <a:solidFill>
                            <a:srgbClr val="FFFFFF"/>
                          </a:solidFill>
                          <a:effectLst/>
                          <a:latin typeface="Open Sans Light"/>
                          <a:ea typeface="Open Sans Light" charset="0"/>
                          <a:cs typeface="Open Sans Light" charset="0"/>
                        </a:rPr>
                      </a:br>
                      <a:r>
                        <a:rPr lang="en-US" sz="1200" b="0" i="0" kern="1200" dirty="0">
                          <a:solidFill>
                            <a:schemeClr val="lt1"/>
                          </a:solidFill>
                          <a:effectLst/>
                          <a:latin typeface="Open Sans Light"/>
                          <a:ea typeface="Open Sans Light" charset="0"/>
                          <a:cs typeface="Open Sans Light" charset="0"/>
                        </a:rPr>
                        <a:t>and beyond</a:t>
                      </a:r>
                    </a:p>
                  </a:txBody>
                  <a:tcPr anchor="ctr">
                    <a:solidFill>
                      <a:srgbClr val="4C768C"/>
                    </a:solidFill>
                  </a:tcPr>
                </a:tc>
                <a:extLst>
                  <a:ext uri="{0D108BD9-81ED-4DB2-BD59-A6C34878D82A}">
                    <a16:rowId xmlns:a16="http://schemas.microsoft.com/office/drawing/2014/main" val="10000"/>
                  </a:ext>
                </a:extLst>
              </a:tr>
              <a:tr h="5587444">
                <a:tc>
                  <a:txBody>
                    <a:bodyPr/>
                    <a:lstStyle/>
                    <a:p>
                      <a:pPr marL="115888" indent="-107950">
                        <a:lnSpc>
                          <a:spcPct val="100000"/>
                        </a:lnSpc>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Email with 2019 profile, invitation to view pre-kickoff webinar</a:t>
                      </a:r>
                    </a:p>
                    <a:p>
                      <a:pPr marL="115888" indent="-107950">
                        <a:lnSpc>
                          <a:spcPct val="100000"/>
                        </a:lnSpc>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Identify key contacts, potential team members</a:t>
                      </a:r>
                    </a:p>
                    <a:p>
                      <a:pPr marL="115888" indent="-107950">
                        <a:lnSpc>
                          <a:spcPct val="100000"/>
                        </a:lnSpc>
                        <a:spcAft>
                          <a:spcPts val="400"/>
                        </a:spcAft>
                        <a:buFont typeface="Arial" charset="0"/>
                        <a:buChar char="•"/>
                        <a:tabLst/>
                      </a:pPr>
                      <a:endParaRPr lang="en-US" sz="1200" b="0" i="0" kern="1200" dirty="0">
                        <a:solidFill>
                          <a:schemeClr val="dk1"/>
                        </a:solidFill>
                        <a:effectLst/>
                        <a:latin typeface="Open Sans Light" charset="0"/>
                        <a:ea typeface="Open Sans Light" charset="0"/>
                        <a:cs typeface="Open Sans Light" charset="0"/>
                      </a:endParaRPr>
                    </a:p>
                    <a:p>
                      <a:pPr marL="171450" indent="-171450">
                        <a:buFont typeface="Arial" charset="0"/>
                        <a:buChar char="•"/>
                      </a:pPr>
                      <a:endParaRPr lang="en-US" sz="1200" b="0" i="0" dirty="0">
                        <a:latin typeface="Open Sans Light" charset="0"/>
                        <a:ea typeface="Open Sans Light" charset="0"/>
                        <a:cs typeface="Open Sans Light" charset="0"/>
                      </a:endParaRPr>
                    </a:p>
                  </a:txBody>
                  <a:tcPr>
                    <a:lnR w="3175" cap="flat" cmpd="sng" algn="ctr">
                      <a:solidFill>
                        <a:schemeClr val="tx1"/>
                      </a:solidFill>
                      <a:prstDash val="solid"/>
                      <a:round/>
                      <a:headEnd type="none" w="med" len="med"/>
                      <a:tailEnd type="none" w="med" len="med"/>
                    </a:lnR>
                    <a:lnTlToBr w="12700" cmpd="sng">
                      <a:noFill/>
                      <a:prstDash val="solid"/>
                    </a:lnTlToBr>
                    <a:noFill/>
                  </a:tcPr>
                </a:tc>
                <a:tc>
                  <a:txBody>
                    <a:bodyPr/>
                    <a:lstStyle/>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Kickoff workshops</a:t>
                      </a:r>
                      <a:r>
                        <a:rPr lang="en-US" sz="1200" b="0" i="0" kern="1200" baseline="0" dirty="0">
                          <a:solidFill>
                            <a:schemeClr val="dk1"/>
                          </a:solidFill>
                          <a:effectLst/>
                          <a:latin typeface="Open Sans Light" charset="0"/>
                          <a:ea typeface="Open Sans Light" charset="0"/>
                          <a:cs typeface="Open Sans Light" charset="0"/>
                        </a:rPr>
                        <a:t> on </a:t>
                      </a:r>
                      <a:r>
                        <a:rPr lang="en-US" sz="1200" b="0" i="0" kern="1200" dirty="0">
                          <a:solidFill>
                            <a:schemeClr val="dk1"/>
                          </a:solidFill>
                          <a:effectLst/>
                          <a:latin typeface="Open Sans Light" charset="0"/>
                          <a:ea typeface="Open Sans Light" charset="0"/>
                          <a:cs typeface="Open Sans Light" charset="0"/>
                        </a:rPr>
                        <a:t>Understanding your data and Workforce</a:t>
                      </a:r>
                      <a:r>
                        <a:rPr lang="en-US" sz="1200" b="0" i="0" kern="1200" baseline="0" dirty="0">
                          <a:solidFill>
                            <a:schemeClr val="dk1"/>
                          </a:solidFill>
                          <a:effectLst/>
                          <a:latin typeface="Open Sans Light" charset="0"/>
                          <a:ea typeface="Open Sans Light" charset="0"/>
                          <a:cs typeface="Open Sans Light" charset="0"/>
                        </a:rPr>
                        <a:t> </a:t>
                      </a:r>
                      <a:r>
                        <a:rPr lang="en-US" sz="1200" b="0" i="0" kern="1200" dirty="0">
                          <a:solidFill>
                            <a:schemeClr val="dk1"/>
                          </a:solidFill>
                          <a:effectLst/>
                          <a:latin typeface="Open Sans Light" charset="0"/>
                          <a:ea typeface="Open Sans Light" charset="0"/>
                          <a:cs typeface="Open Sans Light" charset="0"/>
                        </a:rPr>
                        <a:t>Toolkit overview</a:t>
                      </a:r>
                    </a:p>
                    <a:p>
                      <a:pPr marL="115888" marR="0" indent="-115888" algn="l" defTabSz="914400" rtl="0" eaLnBrk="1" fontAlgn="auto" latinLnBrk="0" hangingPunct="1">
                        <a:lnSpc>
                          <a:spcPct val="100000"/>
                        </a:lnSpc>
                        <a:spcBef>
                          <a:spcPts val="0"/>
                        </a:spcBef>
                        <a:spcAft>
                          <a:spcPts val="40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Start Self-Assessment</a:t>
                      </a:r>
                      <a:r>
                        <a:rPr lang="en-US" sz="1200" b="0" i="0" kern="1200" baseline="0" dirty="0">
                          <a:solidFill>
                            <a:schemeClr val="dk1"/>
                          </a:solidFill>
                          <a:effectLst/>
                          <a:latin typeface="Open Sans Light" charset="0"/>
                          <a:ea typeface="Open Sans Light" charset="0"/>
                          <a:cs typeface="Open Sans Light" charset="0"/>
                        </a:rPr>
                        <a:t> Workbook</a:t>
                      </a:r>
                      <a:endParaRPr lang="en-US" sz="1200" b="0" i="0" kern="1200" dirty="0">
                        <a:solidFill>
                          <a:schemeClr val="dk1"/>
                        </a:solidFill>
                        <a:effectLst/>
                        <a:latin typeface="Open Sans Light" charset="0"/>
                        <a:ea typeface="Open Sans Light" charset="0"/>
                        <a:cs typeface="Open Sans Light" charset="0"/>
                      </a:endParaRP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Select level of consultation (begins)</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Start using an action plan</a:t>
                      </a:r>
                    </a:p>
                    <a:p>
                      <a:pPr marL="171450" indent="-171450">
                        <a:buFont typeface="Arial" charset="0"/>
                        <a:buChar char="•"/>
                      </a:pPr>
                      <a:endParaRPr lang="en-US" sz="1200" b="0" i="0" dirty="0">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Kickoff workshops</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Review Assessment results</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Complete Self-Assessment Workbook</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View webinars and review toolkit (begins)</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Confirm organizational readiness (begins)</a:t>
                      </a:r>
                    </a:p>
                    <a:p>
                      <a:pPr marL="171450" indent="-171450">
                        <a:buFont typeface="Arial" charset="0"/>
                        <a:buChar char="•"/>
                      </a:pPr>
                      <a:endParaRPr lang="en-US" sz="1200" b="0" i="0" dirty="0">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Organization Level Meetings via Zoom Video Conference or Conference Call</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Participate in Year</a:t>
                      </a:r>
                      <a:r>
                        <a:rPr lang="en-US" sz="1200" b="0" i="0" kern="1200" baseline="0" dirty="0">
                          <a:solidFill>
                            <a:schemeClr val="dk1"/>
                          </a:solidFill>
                          <a:effectLst/>
                          <a:latin typeface="Open Sans Light" charset="0"/>
                          <a:ea typeface="Open Sans Light" charset="0"/>
                          <a:cs typeface="Open Sans Light" charset="0"/>
                        </a:rPr>
                        <a:t> 3 2020</a:t>
                      </a:r>
                      <a:r>
                        <a:rPr lang="en-US" sz="1200" b="0" i="0" kern="1200" dirty="0">
                          <a:solidFill>
                            <a:schemeClr val="dk1"/>
                          </a:solidFill>
                          <a:effectLst/>
                          <a:latin typeface="Open Sans Light" charset="0"/>
                          <a:ea typeface="Open Sans Light" charset="0"/>
                          <a:cs typeface="Open Sans Light" charset="0"/>
                        </a:rPr>
                        <a:t> Survey (begins)</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Organization Team implement the strategy (begins)</a:t>
                      </a:r>
                    </a:p>
                    <a:p>
                      <a:pPr marL="115888" indent="-115888">
                        <a:spcAft>
                          <a:spcPts val="400"/>
                        </a:spcAft>
                        <a:buFont typeface="Arial" charset="0"/>
                        <a:buChar char="•"/>
                        <a:tabLst/>
                      </a:pPr>
                      <a:r>
                        <a:rPr lang="en-US" sz="1200" b="0" i="0" kern="1200" dirty="0">
                          <a:solidFill>
                            <a:schemeClr val="dk1"/>
                          </a:solidFill>
                          <a:effectLst/>
                          <a:latin typeface="Open Sans Light" charset="0"/>
                          <a:ea typeface="Open Sans Light" charset="0"/>
                          <a:cs typeface="Open Sans Light" charset="0"/>
                        </a:rPr>
                        <a:t>Participate</a:t>
                      </a:r>
                      <a:r>
                        <a:rPr lang="en-US" sz="1200" b="0" i="0" kern="1200" baseline="0" dirty="0">
                          <a:solidFill>
                            <a:schemeClr val="dk1"/>
                          </a:solidFill>
                          <a:effectLst/>
                          <a:latin typeface="Open Sans Light" charset="0"/>
                          <a:ea typeface="Open Sans Light" charset="0"/>
                          <a:cs typeface="Open Sans Light" charset="0"/>
                        </a:rPr>
                        <a:t> in Regional Community of Practice</a:t>
                      </a:r>
                      <a:endParaRPr lang="en-US" sz="1200" b="0" i="0" kern="1200" dirty="0">
                        <a:solidFill>
                          <a:schemeClr val="dk1"/>
                        </a:solidFill>
                        <a:effectLst/>
                        <a:latin typeface="Open Sans Light" charset="0"/>
                        <a:ea typeface="Open Sans Light" charset="0"/>
                        <a:cs typeface="Open Sans Light" charset="0"/>
                      </a:endParaRPr>
                    </a:p>
                    <a:p>
                      <a:pPr marL="171450" indent="-171450">
                        <a:buFont typeface="Arial" charset="0"/>
                        <a:buChar char="•"/>
                      </a:pPr>
                      <a:endParaRPr lang="en-US" sz="1200" b="0" i="0" dirty="0">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Organization Level Meetings via Zoom Video Conference or Conference Call</a:t>
                      </a:r>
                    </a:p>
                    <a:p>
                      <a:pPr marL="171450" indent="-171450">
                        <a:buFont typeface="Arial" charset="0"/>
                        <a:buChar char="•"/>
                      </a:pPr>
                      <a:r>
                        <a:rPr lang="en-US" sz="1200" b="0" i="0" dirty="0">
                          <a:latin typeface="Open Sans Light" charset="0"/>
                          <a:ea typeface="Open Sans Light" charset="0"/>
                          <a:cs typeface="Open Sans Light" charset="0"/>
                        </a:rPr>
                        <a:t>Participate</a:t>
                      </a:r>
                      <a:r>
                        <a:rPr lang="en-US" sz="1200" b="0" i="0" baseline="0" dirty="0">
                          <a:latin typeface="Open Sans Light" charset="0"/>
                          <a:ea typeface="Open Sans Light" charset="0"/>
                          <a:cs typeface="Open Sans Light" charset="0"/>
                        </a:rPr>
                        <a:t> in Regional Community of Practice</a:t>
                      </a:r>
                      <a:endParaRPr lang="en-US" sz="1200" b="0" i="0" dirty="0">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Organization Level Meetings via Zoom Video Conference or Conference Call</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noFill/>
                  </a:tcPr>
                </a:tc>
                <a:tc>
                  <a:txBody>
                    <a:bodyPr/>
                    <a:lstStyle/>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Participation in Community of Practice</a:t>
                      </a:r>
                    </a:p>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baseline="0" dirty="0">
                          <a:solidFill>
                            <a:schemeClr val="dk1"/>
                          </a:solidFill>
                          <a:effectLst/>
                          <a:latin typeface="Open Sans Light" charset="0"/>
                          <a:ea typeface="Open Sans Light" charset="0"/>
                          <a:cs typeface="Open Sans Light" charset="0"/>
                        </a:rPr>
                        <a:t>Year 3 2020 Survey Results</a:t>
                      </a:r>
                      <a:endParaRPr lang="en-US" sz="1200" b="0" i="0" kern="1200" dirty="0">
                        <a:solidFill>
                          <a:schemeClr val="dk1"/>
                        </a:solidFill>
                        <a:effectLst/>
                        <a:latin typeface="Open Sans Light" charset="0"/>
                        <a:ea typeface="Open Sans Light" charset="0"/>
                        <a:cs typeface="Open Sans Light" charset="0"/>
                      </a:endParaRPr>
                    </a:p>
                    <a:p>
                      <a:pPr marL="115888" marR="0" indent="-115888" algn="l" defTabSz="914400" rtl="0" eaLnBrk="1" fontAlgn="auto" latinLnBrk="0" hangingPunct="1">
                        <a:lnSpc>
                          <a:spcPct val="100000"/>
                        </a:lnSpc>
                        <a:spcBef>
                          <a:spcPts val="0"/>
                        </a:spcBef>
                        <a:spcAft>
                          <a:spcPts val="0"/>
                        </a:spcAft>
                        <a:buClrTx/>
                        <a:buSzTx/>
                        <a:buFont typeface="Arial" charset="0"/>
                        <a:buChar char="•"/>
                        <a:tabLst/>
                        <a:defRPr/>
                      </a:pPr>
                      <a:r>
                        <a:rPr lang="en-US" sz="1200" b="0" i="0" kern="1200" dirty="0">
                          <a:solidFill>
                            <a:schemeClr val="dk1"/>
                          </a:solidFill>
                          <a:effectLst/>
                          <a:latin typeface="Open Sans Light" charset="0"/>
                          <a:ea typeface="Open Sans Light" charset="0"/>
                          <a:cs typeface="Open Sans Light" charset="0"/>
                        </a:rPr>
                        <a:t>Participate in webinar to review Year 3 – 2020 Survey</a:t>
                      </a:r>
                      <a:r>
                        <a:rPr lang="en-US" sz="1200" b="0" i="0" kern="1200" baseline="0" dirty="0">
                          <a:solidFill>
                            <a:schemeClr val="dk1"/>
                          </a:solidFill>
                          <a:effectLst/>
                          <a:latin typeface="Open Sans Light" charset="0"/>
                          <a:ea typeface="Open Sans Light" charset="0"/>
                          <a:cs typeface="Open Sans Light" charset="0"/>
                        </a:rPr>
                        <a:t> Organizational Profile</a:t>
                      </a:r>
                      <a:endParaRPr lang="en-US" sz="1200" b="0" i="0" kern="1200" dirty="0">
                        <a:solidFill>
                          <a:schemeClr val="dk1"/>
                        </a:solidFill>
                        <a:effectLst/>
                        <a:latin typeface="Open Sans Light" charset="0"/>
                        <a:ea typeface="Open Sans Light" charset="0"/>
                        <a:cs typeface="Open Sans Light" charset="0"/>
                      </a:endParaRPr>
                    </a:p>
                  </a:txBody>
                  <a:tcPr>
                    <a:lnL w="3175"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0001"/>
                  </a:ext>
                </a:extLst>
              </a:tr>
            </a:tbl>
          </a:graphicData>
        </a:graphic>
      </p:graphicFrame>
      <p:sp>
        <p:nvSpPr>
          <p:cNvPr id="5" name="Right Arrow 4"/>
          <p:cNvSpPr/>
          <p:nvPr/>
        </p:nvSpPr>
        <p:spPr>
          <a:xfrm>
            <a:off x="440612" y="3688519"/>
            <a:ext cx="3401962" cy="469957"/>
          </a:xfrm>
          <a:prstGeom prst="rightArrow">
            <a:avLst/>
          </a:prstGeom>
          <a:solidFill>
            <a:srgbClr val="B3D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1: Identify and assess the problem</a:t>
            </a:r>
          </a:p>
        </p:txBody>
      </p:sp>
      <p:sp>
        <p:nvSpPr>
          <p:cNvPr id="6" name="Right Arrow 5"/>
          <p:cNvSpPr/>
          <p:nvPr/>
        </p:nvSpPr>
        <p:spPr>
          <a:xfrm>
            <a:off x="1889478" y="4079855"/>
            <a:ext cx="3556040" cy="457200"/>
          </a:xfrm>
          <a:prstGeom prst="rightArrow">
            <a:avLst/>
          </a:prstGeom>
          <a:solidFill>
            <a:srgbClr val="A8D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2: Select an Intervention Strategy</a:t>
            </a:r>
          </a:p>
        </p:txBody>
      </p:sp>
      <p:sp>
        <p:nvSpPr>
          <p:cNvPr id="7" name="Right Arrow 6"/>
          <p:cNvSpPr/>
          <p:nvPr/>
        </p:nvSpPr>
        <p:spPr>
          <a:xfrm>
            <a:off x="3755442" y="4471190"/>
            <a:ext cx="4994548" cy="457200"/>
          </a:xfrm>
          <a:prstGeom prst="rightArrow">
            <a:avLst/>
          </a:prstGeom>
          <a:solidFill>
            <a:srgbClr val="E2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3: Identify components of the strategy</a:t>
            </a:r>
          </a:p>
        </p:txBody>
      </p:sp>
      <p:sp>
        <p:nvSpPr>
          <p:cNvPr id="8" name="Right Arrow 7"/>
          <p:cNvSpPr/>
          <p:nvPr/>
        </p:nvSpPr>
        <p:spPr>
          <a:xfrm>
            <a:off x="3755442" y="4883916"/>
            <a:ext cx="4994548" cy="457200"/>
          </a:xfrm>
          <a:prstGeom prst="rightArrow">
            <a:avLst/>
          </a:prstGeom>
          <a:solidFill>
            <a:srgbClr val="F8E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4: Identify barriers to Implementation</a:t>
            </a:r>
          </a:p>
        </p:txBody>
      </p:sp>
      <p:sp>
        <p:nvSpPr>
          <p:cNvPr id="9" name="Right Arrow 8"/>
          <p:cNvSpPr/>
          <p:nvPr/>
        </p:nvSpPr>
        <p:spPr>
          <a:xfrm>
            <a:off x="3755442" y="5304513"/>
            <a:ext cx="4994548" cy="457200"/>
          </a:xfrm>
          <a:prstGeom prst="rightArrow">
            <a:avLst/>
          </a:prstGeom>
          <a:solidFill>
            <a:srgbClr val="FF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5: Identify support for the strategy</a:t>
            </a:r>
          </a:p>
        </p:txBody>
      </p:sp>
      <p:sp>
        <p:nvSpPr>
          <p:cNvPr id="11" name="Right Arrow 10"/>
          <p:cNvSpPr/>
          <p:nvPr/>
        </p:nvSpPr>
        <p:spPr>
          <a:xfrm>
            <a:off x="5220567" y="5603065"/>
            <a:ext cx="6676463" cy="534771"/>
          </a:xfrm>
          <a:prstGeom prst="rightArrow">
            <a:avLst/>
          </a:prstGeom>
          <a:solidFill>
            <a:srgbClr val="B3D0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6: Set goals, measure progress &amp; establish a time frame</a:t>
            </a:r>
          </a:p>
        </p:txBody>
      </p:sp>
      <p:sp>
        <p:nvSpPr>
          <p:cNvPr id="12" name="Right Arrow 11"/>
          <p:cNvSpPr/>
          <p:nvPr/>
        </p:nvSpPr>
        <p:spPr>
          <a:xfrm>
            <a:off x="6075492" y="5994400"/>
            <a:ext cx="5821538" cy="492424"/>
          </a:xfrm>
          <a:prstGeom prst="rightArrow">
            <a:avLst/>
          </a:prstGeom>
          <a:solidFill>
            <a:srgbClr val="A8DE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7: Implement the strategy</a:t>
            </a:r>
          </a:p>
        </p:txBody>
      </p:sp>
      <p:sp>
        <p:nvSpPr>
          <p:cNvPr id="13" name="Right Arrow 12"/>
          <p:cNvSpPr/>
          <p:nvPr/>
        </p:nvSpPr>
        <p:spPr>
          <a:xfrm>
            <a:off x="7565442" y="6370522"/>
            <a:ext cx="4331589" cy="487477"/>
          </a:xfrm>
          <a:prstGeom prst="rightArrow">
            <a:avLst/>
          </a:prstGeom>
          <a:solidFill>
            <a:srgbClr val="E2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Open Sans" charset="0"/>
                <a:ea typeface="Open Sans" charset="0"/>
                <a:cs typeface="Open Sans" charset="0"/>
              </a:rPr>
              <a:t>Step 8: Evaluate success</a:t>
            </a:r>
          </a:p>
        </p:txBody>
      </p:sp>
      <p:sp>
        <p:nvSpPr>
          <p:cNvPr id="14" name="Title 2"/>
          <p:cNvSpPr txBox="1">
            <a:spLocks/>
          </p:cNvSpPr>
          <p:nvPr/>
        </p:nvSpPr>
        <p:spPr>
          <a:xfrm>
            <a:off x="367569" y="138458"/>
            <a:ext cx="10933994" cy="601188"/>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Open Sans Light" charset="0"/>
                <a:ea typeface="Open Sans Light" charset="0"/>
                <a:cs typeface="Open Sans Light"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Open Sans Light" charset="0"/>
              </a:rPr>
              <a:t>Workforce Initiative Timeline-Cohort 2</a:t>
            </a:r>
          </a:p>
        </p:txBody>
      </p:sp>
    </p:spTree>
    <p:extLst>
      <p:ext uri="{BB962C8B-B14F-4D97-AF65-F5344CB8AC3E}">
        <p14:creationId xmlns:p14="http://schemas.microsoft.com/office/powerpoint/2010/main" val="18818077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8B480-40A3-0F47-BE51-CC05179F45EA}"/>
              </a:ext>
            </a:extLst>
          </p:cNvPr>
          <p:cNvSpPr>
            <a:spLocks noGrp="1"/>
          </p:cNvSpPr>
          <p:nvPr>
            <p:ph type="title"/>
          </p:nvPr>
        </p:nvSpPr>
        <p:spPr/>
        <p:txBody>
          <a:bodyPr/>
          <a:lstStyle/>
          <a:p>
            <a:r>
              <a:rPr lang="en-US" dirty="0"/>
              <a:t>Likely, not a single solution is needed.</a:t>
            </a:r>
            <a:br>
              <a:rPr lang="en-US" dirty="0"/>
            </a:br>
            <a:r>
              <a:rPr lang="en-US" dirty="0"/>
              <a:t>But, a single solution is a place to start. </a:t>
            </a:r>
          </a:p>
        </p:txBody>
      </p:sp>
    </p:spTree>
    <p:extLst>
      <p:ext uri="{BB962C8B-B14F-4D97-AF65-F5344CB8AC3E}">
        <p14:creationId xmlns:p14="http://schemas.microsoft.com/office/powerpoint/2010/main" val="9779100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FD8EA-6668-3048-BC13-15B939799DC4}"/>
              </a:ext>
            </a:extLst>
          </p:cNvPr>
          <p:cNvSpPr>
            <a:spLocks noGrp="1"/>
          </p:cNvSpPr>
          <p:nvPr>
            <p:ph type="title"/>
          </p:nvPr>
        </p:nvSpPr>
        <p:spPr/>
        <p:txBody>
          <a:bodyPr/>
          <a:lstStyle/>
          <a:p>
            <a:r>
              <a:rPr lang="en-US" dirty="0"/>
              <a:t>Self-Assessment Workbook</a:t>
            </a:r>
            <a:br>
              <a:rPr lang="en-US" dirty="0"/>
            </a:br>
            <a:r>
              <a:rPr lang="en-US" sz="4000" dirty="0"/>
              <a:t>Section 1: Assessment &amp; Using Workforce Data</a:t>
            </a:r>
          </a:p>
        </p:txBody>
      </p:sp>
    </p:spTree>
    <p:extLst>
      <p:ext uri="{BB962C8B-B14F-4D97-AF65-F5344CB8AC3E}">
        <p14:creationId xmlns:p14="http://schemas.microsoft.com/office/powerpoint/2010/main" val="12199695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B83C14-9DF9-8649-9167-AAA1133A0939}"/>
              </a:ext>
            </a:extLst>
          </p:cNvPr>
          <p:cNvSpPr>
            <a:spLocks noGrp="1"/>
          </p:cNvSpPr>
          <p:nvPr>
            <p:ph type="title"/>
          </p:nvPr>
        </p:nvSpPr>
        <p:spPr/>
        <p:txBody>
          <a:bodyPr/>
          <a:lstStyle/>
          <a:p>
            <a:endParaRPr lang="en-US"/>
          </a:p>
        </p:txBody>
      </p:sp>
      <p:pic>
        <p:nvPicPr>
          <p:cNvPr id="7" name="Picture 6" descr="Table&#10;&#10;Description automatically generated">
            <a:extLst>
              <a:ext uri="{FF2B5EF4-FFF2-40B4-BE49-F238E27FC236}">
                <a16:creationId xmlns:a16="http://schemas.microsoft.com/office/drawing/2014/main" id="{26F9A969-24B1-4C4C-B8AC-03A8CDBBC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15900"/>
            <a:ext cx="5257800" cy="6642100"/>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9EE45D77-7070-E346-B10D-79DA82D024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366" y="0"/>
            <a:ext cx="5238580" cy="6858000"/>
          </a:xfrm>
          <a:prstGeom prst="rect">
            <a:avLst/>
          </a:prstGeom>
        </p:spPr>
      </p:pic>
    </p:spTree>
    <p:extLst>
      <p:ext uri="{BB962C8B-B14F-4D97-AF65-F5344CB8AC3E}">
        <p14:creationId xmlns:p14="http://schemas.microsoft.com/office/powerpoint/2010/main" val="3322594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BD813-FA4A-3E4C-B9B3-D1E6DCA67327}"/>
              </a:ext>
            </a:extLst>
          </p:cNvPr>
          <p:cNvSpPr>
            <a:spLocks noGrp="1"/>
          </p:cNvSpPr>
          <p:nvPr>
            <p:ph type="title"/>
          </p:nvPr>
        </p:nvSpPr>
        <p:spPr/>
        <p:txBody>
          <a:bodyPr/>
          <a:lstStyle/>
          <a:p>
            <a:r>
              <a:rPr lang="en-US" dirty="0"/>
              <a:t>Items to have with you today:</a:t>
            </a:r>
          </a:p>
        </p:txBody>
      </p:sp>
      <p:sp>
        <p:nvSpPr>
          <p:cNvPr id="3" name="Content Placeholder 2">
            <a:extLst>
              <a:ext uri="{FF2B5EF4-FFF2-40B4-BE49-F238E27FC236}">
                <a16:creationId xmlns:a16="http://schemas.microsoft.com/office/drawing/2014/main" id="{B6DF4158-A67E-9B44-AD88-CE525DB7F384}"/>
              </a:ext>
            </a:extLst>
          </p:cNvPr>
          <p:cNvSpPr>
            <a:spLocks noGrp="1"/>
          </p:cNvSpPr>
          <p:nvPr>
            <p:ph idx="1"/>
          </p:nvPr>
        </p:nvSpPr>
        <p:spPr/>
        <p:txBody>
          <a:bodyPr vert="horz" lIns="91440" tIns="45720" rIns="91440" bIns="45720" rtlCol="0" anchor="t">
            <a:normAutofit/>
          </a:bodyPr>
          <a:lstStyle/>
          <a:p>
            <a:pPr lvl="1" fontAlgn="base">
              <a:buFont typeface="Arial" panose="020B0604020202020204" pitchFamily="34" charset="0"/>
              <a:buChar char="•"/>
            </a:pPr>
            <a:r>
              <a:rPr lang="en-US" sz="4000" dirty="0"/>
              <a:t>Your organization’s 2019 profile</a:t>
            </a:r>
          </a:p>
          <a:p>
            <a:pPr lvl="1" fontAlgn="base">
              <a:buFont typeface="Arial" panose="020B0604020202020204" pitchFamily="34" charset="0"/>
              <a:buChar char="•"/>
            </a:pPr>
            <a:r>
              <a:rPr lang="en-US" sz="4000" dirty="0">
                <a:latin typeface="Open Sans Light"/>
              </a:rPr>
              <a:t>2019 Organizational Workforce Data Chart located on page 5 in your 2020 Organizational Self Assessment Workbook (</a:t>
            </a:r>
            <a:r>
              <a:rPr lang="en-US" sz="4000" dirty="0">
                <a:latin typeface="Open Sans Light"/>
                <a:hlinkClick r:id="rId3"/>
              </a:rPr>
              <a:t>www.tenncare.ici.umn.edu</a:t>
            </a:r>
            <a:r>
              <a:rPr lang="en-US" sz="4000" dirty="0">
                <a:latin typeface="Open Sans Light"/>
              </a:rPr>
              <a:t> )</a:t>
            </a:r>
          </a:p>
        </p:txBody>
      </p:sp>
    </p:spTree>
    <p:extLst>
      <p:ext uri="{BB962C8B-B14F-4D97-AF65-F5344CB8AC3E}">
        <p14:creationId xmlns:p14="http://schemas.microsoft.com/office/powerpoint/2010/main" val="298187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Open Sans Light"/>
              </a:rPr>
              <a:t>What’s Next</a:t>
            </a:r>
            <a:endParaRPr lang="en-US" dirty="0"/>
          </a:p>
        </p:txBody>
      </p:sp>
      <p:sp>
        <p:nvSpPr>
          <p:cNvPr id="3" name="Content Placeholder 2"/>
          <p:cNvSpPr>
            <a:spLocks noGrp="1"/>
          </p:cNvSpPr>
          <p:nvPr>
            <p:ph idx="1"/>
          </p:nvPr>
        </p:nvSpPr>
        <p:spPr/>
        <p:txBody>
          <a:bodyPr vert="horz" lIns="91440" tIns="45720" rIns="91440" bIns="45720" rtlCol="0" anchor="t">
            <a:normAutofit fontScale="92500"/>
          </a:bodyPr>
          <a:lstStyle/>
          <a:p>
            <a:pPr marL="0" indent="0">
              <a:buNone/>
            </a:pPr>
            <a:r>
              <a:rPr lang="en-US" b="1" dirty="0">
                <a:latin typeface="Open Sans Light" panose="020B0306030504020204"/>
                <a:cs typeface="Calibri" panose="020F0502020204030204"/>
              </a:rPr>
              <a:t>Session 3</a:t>
            </a:r>
            <a:r>
              <a:rPr lang="en-US" dirty="0">
                <a:latin typeface="Open Sans Light" panose="020B0306030504020204"/>
                <a:cs typeface="Calibri" panose="020F0502020204030204"/>
              </a:rPr>
              <a:t>: </a:t>
            </a:r>
            <a:r>
              <a:rPr lang="en-US" dirty="0"/>
              <a:t>Assessing Your Need: Evidence-based Practices and Organizational Capacity</a:t>
            </a:r>
          </a:p>
          <a:p>
            <a:pPr marL="0" indent="0">
              <a:buNone/>
            </a:pPr>
            <a:endParaRPr lang="en-US" dirty="0">
              <a:latin typeface="Open Sans Light" panose="020B0306030504020204"/>
              <a:cs typeface="Calibri" panose="020F0502020204030204"/>
            </a:endParaRPr>
          </a:p>
          <a:p>
            <a:pPr marL="0" indent="0">
              <a:buNone/>
            </a:pPr>
            <a:r>
              <a:rPr lang="en-US" dirty="0">
                <a:latin typeface="Open Sans Light" panose="020B0306030504020204"/>
                <a:cs typeface="Calibri" panose="020F0502020204030204"/>
              </a:rPr>
              <a:t>Homework before our next session:</a:t>
            </a:r>
          </a:p>
          <a:p>
            <a:r>
              <a:rPr lang="en-US" dirty="0">
                <a:latin typeface="Open Sans Light" panose="020B0306030504020204"/>
                <a:cs typeface="Calibri" panose="020F0502020204030204"/>
              </a:rPr>
              <a:t>Review the Organizational Workforce Self-Assessment Workbook </a:t>
            </a:r>
          </a:p>
          <a:p>
            <a:r>
              <a:rPr lang="en-US" dirty="0">
                <a:latin typeface="Open Sans Light" panose="020B0306030504020204"/>
                <a:cs typeface="Calibri" panose="020F0502020204030204"/>
              </a:rPr>
              <a:t>Finish filling out your 2019 Organizational Workforce Data Chart </a:t>
            </a:r>
          </a:p>
          <a:p>
            <a:r>
              <a:rPr lang="en-US" dirty="0">
                <a:latin typeface="Open Sans Light" panose="020B0306030504020204"/>
                <a:cs typeface="Calibri" panose="020F0502020204030204"/>
              </a:rPr>
              <a:t>Check out TN DSP Workforce Toolkit: </a:t>
            </a:r>
            <a:r>
              <a:rPr lang="x-none" u="sng" dirty="0">
                <a:latin typeface="Open Sans Light"/>
                <a:hlinkClick r:id="rId3"/>
              </a:rPr>
              <a:t>https://tenncare.ici.umn.edu/</a:t>
            </a:r>
            <a:endParaRPr lang="x-none" dirty="0">
              <a:latin typeface="Open Sans Light"/>
            </a:endParaRPr>
          </a:p>
          <a:p>
            <a:endParaRPr lang="en-US" dirty="0">
              <a:latin typeface="Open Sans Light" panose="020B0306030504020204"/>
              <a:cs typeface="Calibri" panose="020F0502020204030204"/>
            </a:endParaRPr>
          </a:p>
          <a:p>
            <a:endParaRPr lang="en-US" dirty="0">
              <a:latin typeface="Open Sans Light" panose="020B0306030504020204"/>
              <a:cs typeface="Calibri" panose="020F0502020204030204"/>
            </a:endParaRPr>
          </a:p>
          <a:p>
            <a:pPr marL="0" indent="0">
              <a:buNone/>
            </a:pPr>
            <a:endParaRPr lang="en-US" dirty="0">
              <a:latin typeface="+mj-lt"/>
            </a:endParaRPr>
          </a:p>
        </p:txBody>
      </p:sp>
    </p:spTree>
    <p:extLst>
      <p:ext uri="{BB962C8B-B14F-4D97-AF65-F5344CB8AC3E}">
        <p14:creationId xmlns:p14="http://schemas.microsoft.com/office/powerpoint/2010/main" val="1023406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1229D-5A0D-8C4E-9C36-DDD699DD02D7}"/>
              </a:ext>
            </a:extLst>
          </p:cNvPr>
          <p:cNvSpPr>
            <a:spLocks noGrp="1"/>
          </p:cNvSpPr>
          <p:nvPr>
            <p:ph type="title"/>
          </p:nvPr>
        </p:nvSpPr>
        <p:spPr/>
        <p:txBody>
          <a:bodyPr/>
          <a:lstStyle/>
          <a:p>
            <a:r>
              <a:rPr lang="en-US" dirty="0"/>
              <a:t>Questions?</a:t>
            </a:r>
          </a:p>
        </p:txBody>
      </p:sp>
      <p:sp>
        <p:nvSpPr>
          <p:cNvPr id="7" name="Content Placeholder 6"/>
          <p:cNvSpPr>
            <a:spLocks noGrp="1"/>
          </p:cNvSpPr>
          <p:nvPr>
            <p:ph idx="1"/>
          </p:nvPr>
        </p:nvSpPr>
        <p:spPr/>
        <p:txBody>
          <a:bodyPr vert="horz" lIns="91440" tIns="45720" rIns="91440" bIns="45720" rtlCol="0" anchor="t">
            <a:normAutofit fontScale="92500" lnSpcReduction="20000"/>
          </a:bodyPr>
          <a:lstStyle/>
          <a:p>
            <a:pPr marL="0" indent="0">
              <a:buNone/>
            </a:pPr>
            <a:r>
              <a:rPr lang="en-US" dirty="0">
                <a:latin typeface="Open Sans Light"/>
                <a:cs typeface="Calibri Light"/>
              </a:rPr>
              <a:t>You will receive the slides from today’s workshop so that you can have further discussions about the information in this session.</a:t>
            </a:r>
          </a:p>
          <a:p>
            <a:pPr marL="0" indent="0">
              <a:buNone/>
            </a:pPr>
            <a:endParaRPr lang="en-US" dirty="0">
              <a:latin typeface="Open Sans Light"/>
              <a:cs typeface="Calibri Light"/>
            </a:endParaRPr>
          </a:p>
          <a:p>
            <a:pPr marL="0" indent="0">
              <a:buNone/>
            </a:pPr>
            <a:r>
              <a:rPr lang="en-US" dirty="0">
                <a:latin typeface="Open Sans Light"/>
                <a:cs typeface="Calibri Light"/>
              </a:rPr>
              <a:t>*The slides we share with you will include the data from all regions (East, Middle, West). You can also find the regional profiles on the website.</a:t>
            </a:r>
          </a:p>
          <a:p>
            <a:pPr marL="0" indent="0">
              <a:buNone/>
            </a:pPr>
            <a:endParaRPr lang="en-US" dirty="0">
              <a:latin typeface="Open Sans Light"/>
              <a:cs typeface="Calibri Light" panose="020F0302020204030204" pitchFamily="34" charset="0"/>
            </a:endParaRPr>
          </a:p>
          <a:p>
            <a:pPr marL="0" indent="0">
              <a:buNone/>
            </a:pPr>
            <a:r>
              <a:rPr lang="en-US" dirty="0">
                <a:latin typeface="Open Sans Light"/>
                <a:cs typeface="Calibri Light"/>
              </a:rPr>
              <a:t>If you have questions:</a:t>
            </a:r>
            <a:endParaRPr lang="en-US" dirty="0">
              <a:latin typeface="Open Sans Light" panose="020B0306030504020204"/>
              <a:cs typeface="Calibri Light" panose="020F0302020204030204" pitchFamily="34" charset="0"/>
            </a:endParaRPr>
          </a:p>
          <a:p>
            <a:r>
              <a:rPr lang="en-US" dirty="0">
                <a:latin typeface="Open Sans Light" panose="020B0306030504020204"/>
                <a:cs typeface="Calibri Light" panose="020F0302020204030204" pitchFamily="34" charset="0"/>
              </a:rPr>
              <a:t>Contact your University of Minnesota workforce consultant </a:t>
            </a:r>
          </a:p>
          <a:p>
            <a:r>
              <a:rPr lang="en-US" dirty="0">
                <a:latin typeface="Open Sans Light" panose="020B0306030504020204"/>
                <a:cs typeface="Calibri Light" panose="020F0302020204030204" pitchFamily="34" charset="0"/>
              </a:rPr>
              <a:t>Email us at: </a:t>
            </a:r>
            <a:r>
              <a:rPr lang="en-US" dirty="0">
                <a:latin typeface="Open Sans Light" panose="020B0306030504020204"/>
                <a:cs typeface="Calibri Light" panose="020F0302020204030204" pitchFamily="34" charset="0"/>
                <a:hlinkClick r:id="rId3"/>
              </a:rPr>
              <a:t>dsp-tn@umn.edu</a:t>
            </a:r>
            <a:endParaRPr lang="en-US" dirty="0">
              <a:latin typeface="Open Sans Light" panose="020B0306030504020204"/>
              <a:cs typeface="Calibri Light" panose="020F0302020204030204" pitchFamily="34" charset="0"/>
            </a:endParaRPr>
          </a:p>
          <a:p>
            <a:endParaRPr lang="en-US" dirty="0">
              <a:latin typeface="Calibri Light" panose="020F0302020204030204" pitchFamily="34" charset="0"/>
              <a:cs typeface="Calibri Light" panose="020F0302020204030204" pitchFamily="34" charset="0"/>
            </a:endParaRPr>
          </a:p>
          <a:p>
            <a:endParaRPr lang="en-US" dirty="0"/>
          </a:p>
        </p:txBody>
      </p:sp>
      <p:sp>
        <p:nvSpPr>
          <p:cNvPr id="3" name="Content Placeholder 2">
            <a:extLst>
              <a:ext uri="{FF2B5EF4-FFF2-40B4-BE49-F238E27FC236}">
                <a16:creationId xmlns:a16="http://schemas.microsoft.com/office/drawing/2014/main" id="{B4B206DF-21FF-984B-8F30-67F752F935A1}"/>
              </a:ext>
            </a:extLst>
          </p:cNvPr>
          <p:cNvSpPr txBox="1">
            <a:spLocks/>
          </p:cNvSpPr>
          <p:nvPr/>
        </p:nvSpPr>
        <p:spPr>
          <a:xfrm>
            <a:off x="838200" y="1447800"/>
            <a:ext cx="10515600" cy="4729163"/>
          </a:xfrm>
          <a:prstGeom prst="rect">
            <a:avLst/>
          </a:prstGeom>
        </p:spPr>
        <p:txBody>
          <a:bodyPr anchor="ctr"/>
          <a:lstStyle>
            <a:lvl1pPr marL="228600" indent="-228600" algn="l" defTabSz="914400" rtl="0" eaLnBrk="1" latinLnBrk="0" hangingPunct="1">
              <a:lnSpc>
                <a:spcPct val="150000"/>
              </a:lnSpc>
              <a:spcBef>
                <a:spcPts val="1000"/>
              </a:spcBef>
              <a:buFont typeface="Arial" panose="020B0604020202020204" pitchFamily="34" charset="0"/>
              <a:buChar char="•"/>
              <a:defRPr sz="2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b="0" i="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Open Sans Light" panose="020B0306030504020204" pitchFamily="34" charset="0"/>
            </a:endParaRPr>
          </a:p>
        </p:txBody>
      </p:sp>
    </p:spTree>
    <p:extLst>
      <p:ext uri="{BB962C8B-B14F-4D97-AF65-F5344CB8AC3E}">
        <p14:creationId xmlns:p14="http://schemas.microsoft.com/office/powerpoint/2010/main" val="105941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3FAF1B-872E-4A44-AAC7-AF22B893C7FB}"/>
              </a:ext>
            </a:extLst>
          </p:cNvPr>
          <p:cNvSpPr>
            <a:spLocks noGrp="1"/>
          </p:cNvSpPr>
          <p:nvPr>
            <p:ph idx="1"/>
          </p:nvPr>
        </p:nvSpPr>
        <p:spPr>
          <a:xfrm>
            <a:off x="838199" y="1187450"/>
            <a:ext cx="10753725" cy="4989513"/>
          </a:xfrm>
        </p:spPr>
        <p:txBody>
          <a:bodyPr rtlCol="0">
            <a:normAutofit fontScale="92500"/>
          </a:bodyPr>
          <a:lstStyle/>
          <a:p>
            <a:pPr marL="0" indent="0">
              <a:buNone/>
            </a:pPr>
            <a:r>
              <a:rPr lang="en-US" dirty="0"/>
              <a:t>Session 3: Assessing Your Need: Evidence-based Practices and Organizational Capacity</a:t>
            </a:r>
          </a:p>
          <a:p>
            <a:pPr marL="0" indent="0">
              <a:buNone/>
            </a:pPr>
            <a:r>
              <a:rPr lang="en-US" dirty="0"/>
              <a:t>Session 4: Overview of TennCare Workforce Toolkit: Recruitment &amp; Selection Strategies</a:t>
            </a:r>
          </a:p>
          <a:p>
            <a:pPr marL="0" indent="0">
              <a:buNone/>
            </a:pPr>
            <a:r>
              <a:rPr lang="en-US" dirty="0"/>
              <a:t>Session 5: Overview of TennCare Workforce Toolkit: Retention Strategies-Part 1</a:t>
            </a:r>
          </a:p>
          <a:p>
            <a:pPr marL="0" indent="0">
              <a:buNone/>
            </a:pPr>
            <a:r>
              <a:rPr lang="en-US" dirty="0"/>
              <a:t>Session 6: Overview of TennCare Workforce Toolkit: Retention Strategies-Part 2</a:t>
            </a:r>
          </a:p>
          <a:p>
            <a:pPr marL="0" indent="0">
              <a:buNone/>
            </a:pPr>
            <a:r>
              <a:rPr lang="en-US" dirty="0"/>
              <a:t>Session 7:  Planning Your Next Steps: Measuring Outcomes of Implementation and Creating a Practical Action Plan for Change</a:t>
            </a:r>
          </a:p>
          <a:p>
            <a:pPr eaLnBrk="1" fontAlgn="auto" hangingPunct="1">
              <a:defRPr/>
            </a:pPr>
            <a:endParaRPr lang="x-none" dirty="0"/>
          </a:p>
        </p:txBody>
      </p:sp>
      <p:sp>
        <p:nvSpPr>
          <p:cNvPr id="226307" name="Title 3"/>
          <p:cNvSpPr>
            <a:spLocks noGrp="1"/>
          </p:cNvSpPr>
          <p:nvPr>
            <p:ph type="title"/>
          </p:nvPr>
        </p:nvSpPr>
        <p:spPr>
          <a:xfrm>
            <a:off x="944563" y="476250"/>
            <a:ext cx="3354387" cy="344488"/>
          </a:xfrm>
        </p:spPr>
        <p:txBody>
          <a:bodyPr/>
          <a:lstStyle/>
          <a:p>
            <a:pPr eaLnBrk="1" hangingPunct="1"/>
            <a:r>
              <a:rPr lang="x-none" altLang="en-US" dirty="0">
                <a:latin typeface="Open Sans"/>
                <a:ea typeface="Open Sans"/>
                <a:cs typeface="Open Sans"/>
              </a:rPr>
              <a:t>Upcoming </a:t>
            </a:r>
            <a:r>
              <a:rPr lang="en-US" altLang="en-US" dirty="0">
                <a:latin typeface="Open Sans"/>
                <a:ea typeface="Open Sans"/>
                <a:cs typeface="Open Sans"/>
              </a:rPr>
              <a:t>Kick-off </a:t>
            </a:r>
            <a:r>
              <a:rPr lang="x-none" altLang="en-US" dirty="0">
                <a:latin typeface="Open Sans"/>
                <a:ea typeface="Open Sans"/>
                <a:cs typeface="Open Sans"/>
              </a:rPr>
              <a:t>Sessions</a:t>
            </a:r>
          </a:p>
        </p:txBody>
      </p:sp>
    </p:spTree>
    <p:extLst>
      <p:ext uri="{BB962C8B-B14F-4D97-AF65-F5344CB8AC3E}">
        <p14:creationId xmlns:p14="http://schemas.microsoft.com/office/powerpoint/2010/main" val="21369879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Text Placeholder 2"/>
          <p:cNvSpPr>
            <a:spLocks noGrp="1"/>
          </p:cNvSpPr>
          <p:nvPr>
            <p:ph type="body" idx="1"/>
          </p:nvPr>
        </p:nvSpPr>
        <p:spPr/>
        <p:txBody>
          <a:bodyPr/>
          <a:lstStyle/>
          <a:p>
            <a:r>
              <a:rPr lang="en-US" dirty="0"/>
              <a:t>See you next week!</a:t>
            </a:r>
          </a:p>
        </p:txBody>
      </p:sp>
    </p:spTree>
    <p:extLst>
      <p:ext uri="{BB962C8B-B14F-4D97-AF65-F5344CB8AC3E}">
        <p14:creationId xmlns:p14="http://schemas.microsoft.com/office/powerpoint/2010/main" val="879084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2259</TotalTime>
  <Words>14802</Words>
  <Application>Microsoft Office PowerPoint</Application>
  <PresentationFormat>Widescreen</PresentationFormat>
  <Paragraphs>1023</Paragraphs>
  <Slides>93</Slides>
  <Notes>93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93</vt:i4>
      </vt:variant>
    </vt:vector>
  </HeadingPairs>
  <TitlesOfParts>
    <vt:vector size="106" baseType="lpstr">
      <vt:lpstr>.AppleSystemUIFont</vt:lpstr>
      <vt:lpstr>Arial</vt:lpstr>
      <vt:lpstr>Calibri</vt:lpstr>
      <vt:lpstr>Calibri Light</vt:lpstr>
      <vt:lpstr>Open Sans</vt:lpstr>
      <vt:lpstr>Open Sans Condensed Light</vt:lpstr>
      <vt:lpstr>Open Sans Light</vt:lpstr>
      <vt:lpstr>Open Sans Semibold</vt:lpstr>
      <vt:lpstr>Wingdings</vt:lpstr>
      <vt:lpstr>Office Theme</vt:lpstr>
      <vt:lpstr>1_Office Theme</vt:lpstr>
      <vt:lpstr>3_Office Theme</vt:lpstr>
      <vt:lpstr>2_Office Theme</vt:lpstr>
      <vt:lpstr>PowerPoint Presentation</vt:lpstr>
      <vt:lpstr>Understanding Your Data and Workforce Strategies  Workshop Series</vt:lpstr>
      <vt:lpstr>Welcome to Session 2: Understanding Your Data: Overview of Survey Results Profile and Interpreting Data</vt:lpstr>
      <vt:lpstr>Using  Zoom</vt:lpstr>
      <vt:lpstr>Welcome &amp; Introductions</vt:lpstr>
      <vt:lpstr>Poll Question #1 - How long have you been working in the field of supporting people with disabilities? </vt:lpstr>
      <vt:lpstr>Breakout Group Activity</vt:lpstr>
      <vt:lpstr>Goals for this session</vt:lpstr>
      <vt:lpstr>Items to have with you today:</vt:lpstr>
      <vt:lpstr>Your organization’s data</vt:lpstr>
      <vt:lpstr>Activity</vt:lpstr>
      <vt:lpstr>Data-Based Decision Making </vt:lpstr>
      <vt:lpstr>Data we might use for decision-making</vt:lpstr>
      <vt:lpstr>Understanding Direct Support Workforce Data</vt:lpstr>
      <vt:lpstr>Annual Survey</vt:lpstr>
      <vt:lpstr>Regional Distribution</vt:lpstr>
      <vt:lpstr>Organizational Characteristics</vt:lpstr>
      <vt:lpstr>Organizational Characteristics - East</vt:lpstr>
      <vt:lpstr>Organizational Characteristics - Middle</vt:lpstr>
      <vt:lpstr>Organizational Characteristics - West</vt:lpstr>
      <vt:lpstr>Direct Support Professionals</vt:lpstr>
      <vt:lpstr>PowerPoint Presentation</vt:lpstr>
      <vt:lpstr>PowerPoint Presentation</vt:lpstr>
      <vt:lpstr>PowerPoint Presentation</vt:lpstr>
      <vt:lpstr>PowerPoint Presentation</vt:lpstr>
      <vt:lpstr>DSPs Employed - Middle</vt:lpstr>
      <vt:lpstr>DSPs Employed - West</vt:lpstr>
      <vt:lpstr>Projected Growth of Workforce  2016-2026 (BLS)</vt:lpstr>
      <vt:lpstr>PowerPoint Presentation</vt:lpstr>
      <vt:lpstr>2017 National DSP Vacancy Rates</vt:lpstr>
      <vt:lpstr>Formula for Vacancy Rate</vt:lpstr>
      <vt:lpstr>Vacancy - State</vt:lpstr>
      <vt:lpstr>Vacancy - East</vt:lpstr>
      <vt:lpstr>Vacancy - Middle</vt:lpstr>
      <vt:lpstr>Vacancy - West</vt:lpstr>
      <vt:lpstr>2017 DSP Average Turnover Rate</vt:lpstr>
      <vt:lpstr>Calculating Annual Turnover  (Crude Separation Rate)</vt:lpstr>
      <vt:lpstr>Annual Turnover – State </vt:lpstr>
      <vt:lpstr>Early Turnover Formula</vt:lpstr>
      <vt:lpstr>Early Turnover – State </vt:lpstr>
      <vt:lpstr>Turnover - East</vt:lpstr>
      <vt:lpstr>Turnover – Middle</vt:lpstr>
      <vt:lpstr>Turnover – West</vt:lpstr>
      <vt:lpstr>Direct Care Worker Median Hourly Wage Comparison in the United States, 2017</vt:lpstr>
      <vt:lpstr>United States DSP Wages Over Time  (Median wage  adjusted for inflation 2016/17 BLS)</vt:lpstr>
      <vt:lpstr>2017 National DSP Wages</vt:lpstr>
      <vt:lpstr>Tennessee Wages</vt:lpstr>
      <vt:lpstr>East Tennessee Regional Wages</vt:lpstr>
      <vt:lpstr>Middle Tennessee Regional Wages</vt:lpstr>
      <vt:lpstr>West Tennessee Regional Wages</vt:lpstr>
      <vt:lpstr>Health Insurance for DSPs</vt:lpstr>
      <vt:lpstr>Benefits – State</vt:lpstr>
      <vt:lpstr>Benefits - East</vt:lpstr>
      <vt:lpstr>Benefits - Middle</vt:lpstr>
      <vt:lpstr>Benefits - West</vt:lpstr>
      <vt:lpstr>DSWs in Minnesota Source of Health Insurance (2018)</vt:lpstr>
      <vt:lpstr>Overtime - State</vt:lpstr>
      <vt:lpstr>East Tennessee Regional Overtime</vt:lpstr>
      <vt:lpstr>Middle Tennessee Regional Overtime</vt:lpstr>
      <vt:lpstr>West Tennessee Regional Overtime</vt:lpstr>
      <vt:lpstr>FLS Definition</vt:lpstr>
      <vt:lpstr>FLS Wages - State</vt:lpstr>
      <vt:lpstr>FLS Wages – East</vt:lpstr>
      <vt:lpstr>FLS Wages - Middle</vt:lpstr>
      <vt:lpstr>FLS Wages - West</vt:lpstr>
      <vt:lpstr>Comparison Info – MN Workforce Project</vt:lpstr>
      <vt:lpstr>FLS Turnover &amp; Vacancy - State</vt:lpstr>
      <vt:lpstr>FLS Turnover &amp; Vacancy - East</vt:lpstr>
      <vt:lpstr>FLS Turnover &amp; Vacancy - Middle</vt:lpstr>
      <vt:lpstr>FLS Turnover &amp; Vacancy - West</vt:lpstr>
      <vt:lpstr>Comparison Info - MN Workforce Project</vt:lpstr>
      <vt:lpstr>PowerPoint Presentation</vt:lpstr>
      <vt:lpstr>Which types of data do you already collect? </vt:lpstr>
      <vt:lpstr>Using your data</vt:lpstr>
      <vt:lpstr>Interpreting Your  Organization’s Data</vt:lpstr>
      <vt:lpstr>Breakout Conversation </vt:lpstr>
      <vt:lpstr>PowerPoint Presentation</vt:lpstr>
      <vt:lpstr>Stretch Break</vt:lpstr>
      <vt:lpstr>Overview of Implementation Research </vt:lpstr>
      <vt:lpstr>Implementation Science</vt:lpstr>
      <vt:lpstr>Implementation Stages</vt:lpstr>
      <vt:lpstr>Active Implementation </vt:lpstr>
      <vt:lpstr>Implementation… </vt:lpstr>
      <vt:lpstr>8 Steps for Implementation-Workforce Strategies</vt:lpstr>
      <vt:lpstr>8 Steps for Implementation-Workforce Strategies</vt:lpstr>
      <vt:lpstr>PowerPoint Presentation</vt:lpstr>
      <vt:lpstr>Likely, not a single solution is needed. But, a single solution is a place to start. </vt:lpstr>
      <vt:lpstr>Self-Assessment Workbook Section 1: Assessment &amp; Using Workforce Data</vt:lpstr>
      <vt:lpstr>PowerPoint Presentation</vt:lpstr>
      <vt:lpstr>What’s Next</vt:lpstr>
      <vt:lpstr>Questions?</vt:lpstr>
      <vt:lpstr>Upcoming Kick-off Sessions</vt:lpstr>
      <vt:lpstr>Thank you</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"Chet" Tschetter</dc:creator>
  <cp:lastModifiedBy>tsch0042@ad.umn.edu</cp:lastModifiedBy>
  <cp:revision>552</cp:revision>
  <dcterms:created xsi:type="dcterms:W3CDTF">2020-08-06T17:26:25Z</dcterms:created>
  <dcterms:modified xsi:type="dcterms:W3CDTF">2021-07-21T19:03:03Z</dcterms:modified>
</cp:coreProperties>
</file>