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3.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4.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03" r:id="rId1"/>
    <p:sldMasterId id="2147484022" r:id="rId2"/>
    <p:sldMasterId id="2147484037" r:id="rId3"/>
    <p:sldMasterId id="2147484053" r:id="rId4"/>
    <p:sldMasterId id="2147484071" r:id="rId5"/>
  </p:sldMasterIdLst>
  <p:notesMasterIdLst>
    <p:notesMasterId r:id="rId59"/>
  </p:notesMasterIdLst>
  <p:sldIdLst>
    <p:sldId id="636" r:id="rId6"/>
    <p:sldId id="687" r:id="rId7"/>
    <p:sldId id="640" r:id="rId8"/>
    <p:sldId id="392" r:id="rId9"/>
    <p:sldId id="671" r:id="rId10"/>
    <p:sldId id="643" r:id="rId11"/>
    <p:sldId id="644" r:id="rId12"/>
    <p:sldId id="655" r:id="rId13"/>
    <p:sldId id="701" r:id="rId14"/>
    <p:sldId id="704" r:id="rId15"/>
    <p:sldId id="651" r:id="rId16"/>
    <p:sldId id="652" r:id="rId17"/>
    <p:sldId id="662" r:id="rId18"/>
    <p:sldId id="663" r:id="rId19"/>
    <p:sldId id="744" r:id="rId20"/>
    <p:sldId id="745" r:id="rId21"/>
    <p:sldId id="746" r:id="rId22"/>
    <p:sldId id="747" r:id="rId23"/>
    <p:sldId id="706" r:id="rId24"/>
    <p:sldId id="653" r:id="rId25"/>
    <p:sldId id="650" r:id="rId26"/>
    <p:sldId id="710" r:id="rId27"/>
    <p:sldId id="713" r:id="rId28"/>
    <p:sldId id="753" r:id="rId29"/>
    <p:sldId id="754" r:id="rId30"/>
    <p:sldId id="654" r:id="rId31"/>
    <p:sldId id="672" r:id="rId32"/>
    <p:sldId id="686" r:id="rId33"/>
    <p:sldId id="748" r:id="rId34"/>
    <p:sldId id="680" r:id="rId35"/>
    <p:sldId id="749" r:id="rId36"/>
    <p:sldId id="750" r:id="rId37"/>
    <p:sldId id="722" r:id="rId38"/>
    <p:sldId id="723" r:id="rId39"/>
    <p:sldId id="699" r:id="rId40"/>
    <p:sldId id="725" r:id="rId41"/>
    <p:sldId id="700" r:id="rId42"/>
    <p:sldId id="740" r:id="rId43"/>
    <p:sldId id="739" r:id="rId44"/>
    <p:sldId id="689" r:id="rId45"/>
    <p:sldId id="690" r:id="rId46"/>
    <p:sldId id="691" r:id="rId47"/>
    <p:sldId id="743" r:id="rId48"/>
    <p:sldId id="742" r:id="rId49"/>
    <p:sldId id="741" r:id="rId50"/>
    <p:sldId id="695" r:id="rId51"/>
    <p:sldId id="692" r:id="rId52"/>
    <p:sldId id="696" r:id="rId53"/>
    <p:sldId id="697" r:id="rId54"/>
    <p:sldId id="752" r:id="rId55"/>
    <p:sldId id="667" r:id="rId56"/>
    <p:sldId id="751" r:id="rId57"/>
    <p:sldId id="738" r:id="rId5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arah Hall" initials="SH" lastIdx="4" clrIdx="0"/>
  <p:cmAuthor id="2" name="Microsoft Office User" initials="MOU" lastIdx="23" clrIdx="6"/>
  <p:cmAuthor id="3" name="Barbara A Kleist" initials="BAK" lastIdx="43" clrIdx="2"/>
  <p:cmAuthor id="4" name="Laurie &quot;Chet&quot; Tschetter" initials="LT" lastIdx="7" clrIdx="7"/>
  <p:cmAuthor id="5" name="Mark R Olson" initials="MRO" lastIdx="1" clrIdx="9"/>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C768C"/>
    <a:srgbClr val="407700"/>
    <a:srgbClr val="CDE5ED"/>
    <a:srgbClr val="FFFFFF"/>
    <a:srgbClr val="8EC7D7"/>
    <a:srgbClr val="727272"/>
    <a:srgbClr val="CBCBC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3B5B7C6-23CD-4F18-9C31-E52B85DDF267}" v="10" dt="2020-12-04T19:20:26.706"/>
    <p1510:client id="{95AA6ABA-6347-4682-8555-F1246EEBF2BF}" v="7" dt="2020-09-01T18:41:13.235"/>
    <p1510:client id="{F732F8B9-72B9-4B89-BFBA-1621F5D94D6D}" v="78" dt="2020-06-02T15:11:10.42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668" autoAdjust="0"/>
    <p:restoredTop sz="40756" autoAdjust="0"/>
  </p:normalViewPr>
  <p:slideViewPr>
    <p:cSldViewPr snapToGrid="0">
      <p:cViewPr varScale="1">
        <p:scale>
          <a:sx n="46" d="100"/>
          <a:sy n="46" d="100"/>
        </p:scale>
        <p:origin x="2688" y="54"/>
      </p:cViewPr>
      <p:guideLst/>
    </p:cSldViewPr>
  </p:slideViewPr>
  <p:outlineViewPr>
    <p:cViewPr>
      <p:scale>
        <a:sx n="33" d="100"/>
        <a:sy n="33" d="100"/>
      </p:scale>
      <p:origin x="0" y="-15264"/>
    </p:cViewPr>
  </p:outlineViewPr>
  <p:notesTextViewPr>
    <p:cViewPr>
      <p:scale>
        <a:sx n="125" d="100"/>
        <a:sy n="125"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microsoft.com/office/2015/10/relationships/revisionInfo" Target="revisionInfo.xml"/><Relationship Id="rId5" Type="http://schemas.openxmlformats.org/officeDocument/2006/relationships/slideMaster" Target="slideMasters/slideMaster5.xml"/><Relationship Id="rId61" Type="http://schemas.openxmlformats.org/officeDocument/2006/relationships/presProps" Target="presProps.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tableStyles" Target="tableStyle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notesMaster" Target="notesMasters/notesMaster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commentAuthors" Target="commentAuthors.xml"/><Relationship Id="rId65" Type="http://schemas.microsoft.com/office/2016/11/relationships/changesInfo" Target="changesInfos/changesInfo1.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aurie &quot;Chet&quot; Tschetter" userId="ZfbOj8bIWOg4GtN4cFtDONZxAPuygRbIMIWUQj+akMI=" providerId="None" clId="Web-{B77113C5-9CFF-4936-8830-0C7002A02230}"/>
    <pc:docChg chg="modSld">
      <pc:chgData name="Laurie &quot;Chet&quot; Tschetter" userId="ZfbOj8bIWOg4GtN4cFtDONZxAPuygRbIMIWUQj+akMI=" providerId="None" clId="Web-{B77113C5-9CFF-4936-8830-0C7002A02230}" dt="2020-09-01T21:37:24.583" v="49"/>
      <pc:docMkLst>
        <pc:docMk/>
      </pc:docMkLst>
      <pc:sldChg chg="modNotes">
        <pc:chgData name="Laurie &quot;Chet&quot; Tschetter" userId="ZfbOj8bIWOg4GtN4cFtDONZxAPuygRbIMIWUQj+akMI=" providerId="None" clId="Web-{B77113C5-9CFF-4936-8830-0C7002A02230}" dt="2020-09-01T21:37:24.583" v="49"/>
        <pc:sldMkLst>
          <pc:docMk/>
          <pc:sldMk cId="1930279501" sldId="493"/>
        </pc:sldMkLst>
      </pc:sldChg>
    </pc:docChg>
  </pc:docChgLst>
  <pc:docChgLst>
    <pc:chgData name="Mark R Olson" clId="Web-{F732F8B9-72B9-4B89-BFBA-1621F5D94D6D}"/>
    <pc:docChg chg="modSld">
      <pc:chgData name="Mark R Olson" userId="" providerId="" clId="Web-{F732F8B9-72B9-4B89-BFBA-1621F5D94D6D}" dt="2020-06-02T15:11:10.421" v="77" actId="20577"/>
      <pc:docMkLst>
        <pc:docMk/>
      </pc:docMkLst>
      <pc:sldChg chg="modSp">
        <pc:chgData name="Mark R Olson" userId="" providerId="" clId="Web-{F732F8B9-72B9-4B89-BFBA-1621F5D94D6D}" dt="2020-06-02T15:11:10.405" v="76" actId="20577"/>
        <pc:sldMkLst>
          <pc:docMk/>
          <pc:sldMk cId="2895532612" sldId="318"/>
        </pc:sldMkLst>
        <pc:spChg chg="mod">
          <ac:chgData name="Mark R Olson" userId="" providerId="" clId="Web-{F732F8B9-72B9-4B89-BFBA-1621F5D94D6D}" dt="2020-06-02T15:11:10.405" v="76" actId="20577"/>
          <ac:spMkLst>
            <pc:docMk/>
            <pc:sldMk cId="2895532612" sldId="318"/>
            <ac:spMk id="3" creationId="{D6F209E5-5F13-8849-8E99-E102B95B4BB7}"/>
          </ac:spMkLst>
        </pc:spChg>
      </pc:sldChg>
    </pc:docChg>
  </pc:docChgLst>
  <pc:docChgLst>
    <pc:chgData name="Laurie &quot;Chet&quot; Tschetter" userId="ZfbOj8bIWOg4GtN4cFtDONZxAPuygRbIMIWUQj+akMI=" providerId="None" clId="Web-{95AA6ABA-6347-4682-8555-F1246EEBF2BF}"/>
    <pc:docChg chg="modSld">
      <pc:chgData name="Laurie &quot;Chet&quot; Tschetter" userId="ZfbOj8bIWOg4GtN4cFtDONZxAPuygRbIMIWUQj+akMI=" providerId="None" clId="Web-{95AA6ABA-6347-4682-8555-F1246EEBF2BF}" dt="2020-09-01T18:41:07.657" v="27" actId="20577"/>
      <pc:docMkLst>
        <pc:docMk/>
      </pc:docMkLst>
      <pc:sldChg chg="modSp modNotes">
        <pc:chgData name="Laurie &quot;Chet&quot; Tschetter" userId="ZfbOj8bIWOg4GtN4cFtDONZxAPuygRbIMIWUQj+akMI=" providerId="None" clId="Web-{95AA6ABA-6347-4682-8555-F1246EEBF2BF}" dt="2020-09-01T18:40:44.282" v="17" actId="20577"/>
        <pc:sldMkLst>
          <pc:docMk/>
          <pc:sldMk cId="3831999402" sldId="603"/>
        </pc:sldMkLst>
        <pc:spChg chg="mod">
          <ac:chgData name="Laurie &quot;Chet&quot; Tschetter" userId="ZfbOj8bIWOg4GtN4cFtDONZxAPuygRbIMIWUQj+akMI=" providerId="None" clId="Web-{95AA6ABA-6347-4682-8555-F1246EEBF2BF}" dt="2020-09-01T18:40:44.282" v="17" actId="20577"/>
          <ac:spMkLst>
            <pc:docMk/>
            <pc:sldMk cId="3831999402" sldId="603"/>
            <ac:spMk id="7" creationId="{00000000-0000-0000-0000-000000000000}"/>
          </ac:spMkLst>
        </pc:spChg>
      </pc:sldChg>
      <pc:sldChg chg="modSp modNotes">
        <pc:chgData name="Laurie &quot;Chet&quot; Tschetter" userId="ZfbOj8bIWOg4GtN4cFtDONZxAPuygRbIMIWUQj+akMI=" providerId="None" clId="Web-{95AA6ABA-6347-4682-8555-F1246EEBF2BF}" dt="2020-09-01T18:41:07.657" v="27" actId="20577"/>
        <pc:sldMkLst>
          <pc:docMk/>
          <pc:sldMk cId="3580513129" sldId="604"/>
        </pc:sldMkLst>
        <pc:spChg chg="mod">
          <ac:chgData name="Laurie &quot;Chet&quot; Tschetter" userId="ZfbOj8bIWOg4GtN4cFtDONZxAPuygRbIMIWUQj+akMI=" providerId="None" clId="Web-{95AA6ABA-6347-4682-8555-F1246EEBF2BF}" dt="2020-09-01T18:41:07.657" v="27" actId="20577"/>
          <ac:spMkLst>
            <pc:docMk/>
            <pc:sldMk cId="3580513129" sldId="604"/>
            <ac:spMk id="7" creationId="{00000000-0000-0000-0000-000000000000}"/>
          </ac:spMkLst>
        </pc:spChg>
      </pc:sldChg>
    </pc:docChg>
  </pc:docChgLst>
  <pc:docChgLst>
    <pc:chgData name="Laurie &quot;Chet&quot; Tschetter" userId="dKcuRO0pY3EEs1jmEUDChqXglE3EEe4sNRMms6ynv08=" providerId="None" clId="Web-{53B5B7C6-23CD-4F18-9C31-E52B85DDF267}"/>
    <pc:docChg chg="modSld">
      <pc:chgData name="Laurie &quot;Chet&quot; Tschetter" userId="dKcuRO0pY3EEs1jmEUDChqXglE3EEe4sNRMms6ynv08=" providerId="None" clId="Web-{53B5B7C6-23CD-4F18-9C31-E52B85DDF267}" dt="2020-12-04T19:20:26.706" v="25"/>
      <pc:docMkLst>
        <pc:docMk/>
      </pc:docMkLst>
      <pc:sldChg chg="modSp">
        <pc:chgData name="Laurie &quot;Chet&quot; Tschetter" userId="dKcuRO0pY3EEs1jmEUDChqXglE3EEe4sNRMms6ynv08=" providerId="None" clId="Web-{53B5B7C6-23CD-4F18-9C31-E52B85DDF267}" dt="2020-12-04T19:12:43.208" v="0" actId="20577"/>
        <pc:sldMkLst>
          <pc:docMk/>
          <pc:sldMk cId="2714248577" sldId="671"/>
        </pc:sldMkLst>
        <pc:spChg chg="mod">
          <ac:chgData name="Laurie &quot;Chet&quot; Tschetter" userId="dKcuRO0pY3EEs1jmEUDChqXglE3EEe4sNRMms6ynv08=" providerId="None" clId="Web-{53B5B7C6-23CD-4F18-9C31-E52B85DDF267}" dt="2020-12-04T19:12:43.208" v="0" actId="20577"/>
          <ac:spMkLst>
            <pc:docMk/>
            <pc:sldMk cId="2714248577" sldId="671"/>
            <ac:spMk id="3" creationId="{B6DF4158-A67E-9B44-AD88-CE525DB7F384}"/>
          </ac:spMkLst>
        </pc:spChg>
      </pc:sldChg>
      <pc:sldChg chg="addCm delCm">
        <pc:chgData name="Laurie &quot;Chet&quot; Tschetter" userId="dKcuRO0pY3EEs1jmEUDChqXglE3EEe4sNRMms6ynv08=" providerId="None" clId="Web-{53B5B7C6-23CD-4F18-9C31-E52B85DDF267}" dt="2020-12-04T19:20:26.706" v="25"/>
        <pc:sldMkLst>
          <pc:docMk/>
          <pc:sldMk cId="3776978223" sldId="692"/>
        </pc:sldMkLst>
      </pc:sldChg>
      <pc:sldChg chg="modSp modNotes">
        <pc:chgData name="Laurie &quot;Chet&quot; Tschetter" userId="dKcuRO0pY3EEs1jmEUDChqXglE3EEe4sNRMms6ynv08=" providerId="None" clId="Web-{53B5B7C6-23CD-4F18-9C31-E52B85DDF267}" dt="2020-12-04T19:15:28.676" v="6" actId="20577"/>
        <pc:sldMkLst>
          <pc:docMk/>
          <pc:sldMk cId="1976614671" sldId="714"/>
        </pc:sldMkLst>
        <pc:spChg chg="mod">
          <ac:chgData name="Laurie &quot;Chet&quot; Tschetter" userId="dKcuRO0pY3EEs1jmEUDChqXglE3EEe4sNRMms6ynv08=" providerId="None" clId="Web-{53B5B7C6-23CD-4F18-9C31-E52B85DDF267}" dt="2020-12-04T19:15:28.676" v="6" actId="20577"/>
          <ac:spMkLst>
            <pc:docMk/>
            <pc:sldMk cId="1976614671" sldId="714"/>
            <ac:spMk id="7" creationId="{00000000-0000-0000-0000-000000000000}"/>
          </ac:spMkLst>
        </pc:spChg>
      </pc:sldChg>
      <pc:sldChg chg="modSp modNotes">
        <pc:chgData name="Laurie &quot;Chet&quot; Tschetter" userId="dKcuRO0pY3EEs1jmEUDChqXglE3EEe4sNRMms6ynv08=" providerId="None" clId="Web-{53B5B7C6-23CD-4F18-9C31-E52B85DDF267}" dt="2020-12-04T19:15:56.301" v="10" actId="20577"/>
        <pc:sldMkLst>
          <pc:docMk/>
          <pc:sldMk cId="832463880" sldId="715"/>
        </pc:sldMkLst>
        <pc:spChg chg="mod">
          <ac:chgData name="Laurie &quot;Chet&quot; Tschetter" userId="dKcuRO0pY3EEs1jmEUDChqXglE3EEe4sNRMms6ynv08=" providerId="None" clId="Web-{53B5B7C6-23CD-4F18-9C31-E52B85DDF267}" dt="2020-12-04T19:15:56.301" v="10" actId="20577"/>
          <ac:spMkLst>
            <pc:docMk/>
            <pc:sldMk cId="832463880" sldId="715"/>
            <ac:spMk id="7" creationId="{00000000-0000-0000-0000-000000000000}"/>
          </ac:spMkLst>
        </pc:spChg>
      </pc:sldChg>
      <pc:sldChg chg="modNotes">
        <pc:chgData name="Laurie &quot;Chet&quot; Tschetter" userId="dKcuRO0pY3EEs1jmEUDChqXglE3EEe4sNRMms6ynv08=" providerId="None" clId="Web-{53B5B7C6-23CD-4F18-9C31-E52B85DDF267}" dt="2020-12-04T19:18:38.019" v="23"/>
        <pc:sldMkLst>
          <pc:docMk/>
          <pc:sldMk cId="1057747405" sldId="740"/>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198765F-A994-624E-9C44-0D1EB591D3B2}"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A8951AE2-EAB7-F34E-87F9-7C26B5B2AE97}">
      <dgm:prSet custT="1"/>
      <dgm:spPr/>
      <dgm:t>
        <a:bodyPr/>
        <a:lstStyle/>
        <a:p>
          <a:r>
            <a:rPr lang="en-US" sz="2000" b="0" i="0" dirty="0">
              <a:latin typeface="Open Sans" charset="0"/>
              <a:ea typeface="Open Sans" charset="0"/>
              <a:cs typeface="Open Sans" charset="0"/>
            </a:rPr>
            <a:t>Finding qualified employees </a:t>
          </a:r>
        </a:p>
      </dgm:t>
    </dgm:pt>
    <dgm:pt modelId="{FC2E4B14-47D9-4A4A-B90A-83BC8DD09CC0}" type="parTrans" cxnId="{D7DD7D13-E898-E441-A1D7-310BCAA75B67}">
      <dgm:prSet/>
      <dgm:spPr/>
      <dgm:t>
        <a:bodyPr/>
        <a:lstStyle/>
        <a:p>
          <a:endParaRPr lang="en-US"/>
        </a:p>
      </dgm:t>
    </dgm:pt>
    <dgm:pt modelId="{9EAB3EE0-448B-0A47-B4D9-E3391A215166}" type="sibTrans" cxnId="{D7DD7D13-E898-E441-A1D7-310BCAA75B67}">
      <dgm:prSet/>
      <dgm:spPr/>
      <dgm:t>
        <a:bodyPr/>
        <a:lstStyle/>
        <a:p>
          <a:endParaRPr lang="en-US"/>
        </a:p>
      </dgm:t>
    </dgm:pt>
    <dgm:pt modelId="{97C214FE-DCCC-1A40-B4F7-40539D1DAC19}">
      <dgm:prSet custT="1"/>
      <dgm:spPr>
        <a:solidFill>
          <a:schemeClr val="accent3">
            <a:hueOff val="0"/>
            <a:satOff val="0"/>
            <a:lumOff val="0"/>
            <a:alpha val="49000"/>
          </a:schemeClr>
        </a:solidFill>
      </dgm:spPr>
      <dgm:t>
        <a:bodyPr/>
        <a:lstStyle/>
        <a:p>
          <a:r>
            <a:rPr lang="en-US" sz="2000" b="0" i="0" dirty="0">
              <a:solidFill>
                <a:schemeClr val="tx1"/>
              </a:solidFill>
              <a:latin typeface="Open Sans" charset="0"/>
              <a:ea typeface="Open Sans" charset="0"/>
              <a:cs typeface="Open Sans" charset="0"/>
            </a:rPr>
            <a:t>Employees do not understand their job roles</a:t>
          </a:r>
        </a:p>
      </dgm:t>
    </dgm:pt>
    <dgm:pt modelId="{38FF1F0D-554C-BB45-9715-A025B42E77C2}" type="parTrans" cxnId="{37BAA56A-1721-3A46-BDFC-C013366035E5}">
      <dgm:prSet/>
      <dgm:spPr/>
      <dgm:t>
        <a:bodyPr/>
        <a:lstStyle/>
        <a:p>
          <a:endParaRPr lang="en-US"/>
        </a:p>
      </dgm:t>
    </dgm:pt>
    <dgm:pt modelId="{83087D60-0C37-8B43-A07B-EA841A23418F}" type="sibTrans" cxnId="{37BAA56A-1721-3A46-BDFC-C013366035E5}">
      <dgm:prSet/>
      <dgm:spPr/>
      <dgm:t>
        <a:bodyPr/>
        <a:lstStyle/>
        <a:p>
          <a:endParaRPr lang="en-US"/>
        </a:p>
      </dgm:t>
    </dgm:pt>
    <dgm:pt modelId="{557521EA-EB39-064D-A518-B17F9B60BDBF}">
      <dgm:prSet custT="1"/>
      <dgm:spPr/>
      <dgm:t>
        <a:bodyPr/>
        <a:lstStyle/>
        <a:p>
          <a:pPr>
            <a:spcAft>
              <a:spcPts val="0"/>
            </a:spcAft>
          </a:pPr>
          <a:r>
            <a:rPr lang="en-US" sz="1800" b="0" i="0" dirty="0">
              <a:solidFill>
                <a:schemeClr val="tx1"/>
              </a:solidFill>
              <a:latin typeface="Open Sans" charset="0"/>
              <a:ea typeface="Open Sans" charset="0"/>
              <a:cs typeface="Open Sans" charset="0"/>
            </a:rPr>
            <a:t>Employees quit within a few weeks </a:t>
          </a:r>
          <a:br>
            <a:rPr lang="en-US" sz="1800" b="0" i="0" dirty="0">
              <a:solidFill>
                <a:schemeClr val="tx1"/>
              </a:solidFill>
              <a:latin typeface="Open Sans" charset="0"/>
              <a:ea typeface="Open Sans" charset="0"/>
              <a:cs typeface="Open Sans" charset="0"/>
            </a:rPr>
          </a:br>
          <a:r>
            <a:rPr lang="en-US" sz="1800" b="0" i="0" dirty="0">
              <a:solidFill>
                <a:schemeClr val="tx1"/>
              </a:solidFill>
              <a:latin typeface="Open Sans" charset="0"/>
              <a:ea typeface="Open Sans" charset="0"/>
              <a:cs typeface="Open Sans" charset="0"/>
            </a:rPr>
            <a:t>or months </a:t>
          </a:r>
        </a:p>
        <a:p>
          <a:pPr>
            <a:spcAft>
              <a:spcPct val="35000"/>
            </a:spcAft>
          </a:pPr>
          <a:r>
            <a:rPr lang="en-US" sz="1400" b="0" i="0" dirty="0">
              <a:solidFill>
                <a:schemeClr val="tx1"/>
              </a:solidFill>
              <a:latin typeface="Open Sans" charset="0"/>
              <a:ea typeface="Open Sans" charset="0"/>
              <a:cs typeface="Open Sans" charset="0"/>
            </a:rPr>
            <a:t>(significant effort must be spent to replace them).</a:t>
          </a:r>
        </a:p>
      </dgm:t>
    </dgm:pt>
    <dgm:pt modelId="{77F35E48-347F-B04F-BE97-BD6BF7DCC088}" type="parTrans" cxnId="{6F009639-F813-3A46-BC5D-217AEC241B7E}">
      <dgm:prSet/>
      <dgm:spPr/>
      <dgm:t>
        <a:bodyPr/>
        <a:lstStyle/>
        <a:p>
          <a:endParaRPr lang="en-US"/>
        </a:p>
      </dgm:t>
    </dgm:pt>
    <dgm:pt modelId="{14CD351C-4469-DA41-82BA-4C6678F3D356}" type="sibTrans" cxnId="{6F009639-F813-3A46-BC5D-217AEC241B7E}">
      <dgm:prSet/>
      <dgm:spPr/>
      <dgm:t>
        <a:bodyPr/>
        <a:lstStyle/>
        <a:p>
          <a:endParaRPr lang="en-US"/>
        </a:p>
      </dgm:t>
    </dgm:pt>
    <dgm:pt modelId="{71417B9C-9B27-484D-A78E-2E2EA66DA93F}">
      <dgm:prSet/>
      <dgm:spPr/>
      <dgm:t>
        <a:bodyPr/>
        <a:lstStyle/>
        <a:p>
          <a:r>
            <a:rPr lang="en-US" b="0" i="0" dirty="0">
              <a:latin typeface="Open Sans" charset="0"/>
              <a:ea typeface="Open Sans" charset="0"/>
              <a:cs typeface="Open Sans" charset="0"/>
            </a:rPr>
            <a:t>Employees don’t have access to timely training</a:t>
          </a:r>
        </a:p>
      </dgm:t>
    </dgm:pt>
    <dgm:pt modelId="{D5C920C4-572D-124C-B9A4-6ADCF2D94FD2}" type="parTrans" cxnId="{500692C9-6430-1242-BCBA-5FCBC3207A00}">
      <dgm:prSet/>
      <dgm:spPr/>
      <dgm:t>
        <a:bodyPr/>
        <a:lstStyle/>
        <a:p>
          <a:endParaRPr lang="en-US"/>
        </a:p>
      </dgm:t>
    </dgm:pt>
    <dgm:pt modelId="{F5F1994C-3480-2943-BC1A-4E71EECD9C77}" type="sibTrans" cxnId="{500692C9-6430-1242-BCBA-5FCBC3207A00}">
      <dgm:prSet/>
      <dgm:spPr/>
      <dgm:t>
        <a:bodyPr/>
        <a:lstStyle/>
        <a:p>
          <a:endParaRPr lang="en-US"/>
        </a:p>
      </dgm:t>
    </dgm:pt>
    <dgm:pt modelId="{0B0D51E7-0190-8E4D-82BC-21983991F31F}">
      <dgm:prSet custT="1"/>
      <dgm:spPr/>
      <dgm:t>
        <a:bodyPr/>
        <a:lstStyle/>
        <a:p>
          <a:r>
            <a:rPr lang="en-US" sz="2000" b="0" i="0" dirty="0">
              <a:latin typeface="Open Sans" charset="0"/>
              <a:ea typeface="Open Sans" charset="0"/>
              <a:cs typeface="Open Sans" charset="0"/>
            </a:rPr>
            <a:t>Training is not </a:t>
          </a:r>
          <a:br>
            <a:rPr lang="en-US" sz="2000" b="0" i="0" dirty="0">
              <a:latin typeface="Open Sans" charset="0"/>
              <a:ea typeface="Open Sans" charset="0"/>
              <a:cs typeface="Open Sans" charset="0"/>
            </a:rPr>
          </a:br>
          <a:r>
            <a:rPr lang="en-US" sz="2000" b="0" i="0" dirty="0">
              <a:latin typeface="Open Sans" charset="0"/>
              <a:ea typeface="Open Sans" charset="0"/>
              <a:cs typeface="Open Sans" charset="0"/>
            </a:rPr>
            <a:t>effective</a:t>
          </a:r>
        </a:p>
      </dgm:t>
    </dgm:pt>
    <dgm:pt modelId="{653527AC-2D19-B641-B8F8-66D08DB89F79}" type="parTrans" cxnId="{52B207B4-69AC-CB4F-A163-F99EEBB827FE}">
      <dgm:prSet/>
      <dgm:spPr/>
      <dgm:t>
        <a:bodyPr/>
        <a:lstStyle/>
        <a:p>
          <a:endParaRPr lang="en-US"/>
        </a:p>
      </dgm:t>
    </dgm:pt>
    <dgm:pt modelId="{9D5DB72D-B58D-8E44-ADD3-00A7C72AB2C1}" type="sibTrans" cxnId="{52B207B4-69AC-CB4F-A163-F99EEBB827FE}">
      <dgm:prSet/>
      <dgm:spPr/>
      <dgm:t>
        <a:bodyPr/>
        <a:lstStyle/>
        <a:p>
          <a:endParaRPr lang="en-US"/>
        </a:p>
      </dgm:t>
    </dgm:pt>
    <dgm:pt modelId="{8B19D6F9-179C-DB4C-B64C-31EAFEB8D39E}">
      <dgm:prSet custT="1"/>
      <dgm:spPr/>
      <dgm:t>
        <a:bodyPr/>
        <a:lstStyle/>
        <a:p>
          <a:r>
            <a:rPr lang="en-US" sz="2000" b="0" i="0" dirty="0">
              <a:latin typeface="Open Sans" charset="0"/>
              <a:ea typeface="Open Sans" charset="0"/>
              <a:cs typeface="Open Sans" charset="0"/>
            </a:rPr>
            <a:t>Employees display </a:t>
          </a:r>
          <a:br>
            <a:rPr lang="en-US" sz="2000" b="0" i="0" dirty="0">
              <a:latin typeface="Open Sans" charset="0"/>
              <a:ea typeface="Open Sans" charset="0"/>
              <a:cs typeface="Open Sans" charset="0"/>
            </a:rPr>
          </a:br>
          <a:r>
            <a:rPr lang="en-US" sz="2000" b="0" i="0" dirty="0">
              <a:latin typeface="Open Sans" charset="0"/>
              <a:ea typeface="Open Sans" charset="0"/>
              <a:cs typeface="Open Sans" charset="0"/>
            </a:rPr>
            <a:t>poor job skills</a:t>
          </a:r>
        </a:p>
      </dgm:t>
    </dgm:pt>
    <dgm:pt modelId="{1B5E75EB-8324-2546-AF09-E6F7C1A1EE3D}" type="parTrans" cxnId="{4D8FCEE6-3BA9-B240-B2EB-EC96A628A408}">
      <dgm:prSet/>
      <dgm:spPr/>
      <dgm:t>
        <a:bodyPr/>
        <a:lstStyle/>
        <a:p>
          <a:endParaRPr lang="en-US"/>
        </a:p>
      </dgm:t>
    </dgm:pt>
    <dgm:pt modelId="{9325656B-8700-3142-A96E-DA129C54011A}" type="sibTrans" cxnId="{4D8FCEE6-3BA9-B240-B2EB-EC96A628A408}">
      <dgm:prSet/>
      <dgm:spPr/>
      <dgm:t>
        <a:bodyPr/>
        <a:lstStyle/>
        <a:p>
          <a:endParaRPr lang="en-US"/>
        </a:p>
      </dgm:t>
    </dgm:pt>
    <dgm:pt modelId="{3AC262DB-09AB-6741-BB2F-30A2A18E2D8F}">
      <dgm:prSet custT="1"/>
      <dgm:spPr>
        <a:solidFill>
          <a:schemeClr val="accent3">
            <a:hueOff val="0"/>
            <a:satOff val="0"/>
            <a:lumOff val="0"/>
            <a:alpha val="50000"/>
          </a:schemeClr>
        </a:solidFill>
      </dgm:spPr>
      <dgm:t>
        <a:bodyPr/>
        <a:lstStyle/>
        <a:p>
          <a:r>
            <a:rPr lang="en-US" sz="1800" b="0" i="0" dirty="0">
              <a:solidFill>
                <a:schemeClr val="tx1"/>
              </a:solidFill>
              <a:latin typeface="Open Sans" charset="0"/>
              <a:ea typeface="Open Sans" charset="0"/>
              <a:cs typeface="Open Sans" charset="0"/>
            </a:rPr>
            <a:t>Employees do not </a:t>
          </a:r>
          <a:br>
            <a:rPr lang="en-US" sz="1800" b="0" i="0" dirty="0">
              <a:solidFill>
                <a:schemeClr val="tx1"/>
              </a:solidFill>
              <a:latin typeface="Open Sans" charset="0"/>
              <a:ea typeface="Open Sans" charset="0"/>
              <a:cs typeface="Open Sans" charset="0"/>
            </a:rPr>
          </a:br>
          <a:r>
            <a:rPr lang="en-US" sz="1800" b="0" i="0" dirty="0">
              <a:solidFill>
                <a:schemeClr val="tx1"/>
              </a:solidFill>
              <a:latin typeface="Open Sans" charset="0"/>
              <a:ea typeface="Open Sans" charset="0"/>
              <a:cs typeface="Open Sans" charset="0"/>
            </a:rPr>
            <a:t>get along with each other or the people they support</a:t>
          </a:r>
        </a:p>
      </dgm:t>
    </dgm:pt>
    <dgm:pt modelId="{BFAC2737-0E1F-DF4B-BD3C-4E47E4583DAD}" type="parTrans" cxnId="{9972C402-9B91-3D4E-84C3-792CBA5E71F3}">
      <dgm:prSet/>
      <dgm:spPr/>
      <dgm:t>
        <a:bodyPr/>
        <a:lstStyle/>
        <a:p>
          <a:endParaRPr lang="en-US"/>
        </a:p>
      </dgm:t>
    </dgm:pt>
    <dgm:pt modelId="{8FD14888-583A-9541-9B02-9F259FF469C8}" type="sibTrans" cxnId="{9972C402-9B91-3D4E-84C3-792CBA5E71F3}">
      <dgm:prSet/>
      <dgm:spPr/>
      <dgm:t>
        <a:bodyPr/>
        <a:lstStyle/>
        <a:p>
          <a:endParaRPr lang="en-US"/>
        </a:p>
      </dgm:t>
    </dgm:pt>
    <dgm:pt modelId="{ED0E4003-EFF6-0140-85FB-46CB80ABED6A}">
      <dgm:prSet/>
      <dgm:spPr/>
      <dgm:t>
        <a:bodyPr/>
        <a:lstStyle/>
        <a:p>
          <a:r>
            <a:rPr lang="en-US" b="0" i="0" dirty="0">
              <a:solidFill>
                <a:schemeClr val="tx1"/>
              </a:solidFill>
              <a:latin typeface="Open Sans" charset="0"/>
              <a:ea typeface="Open Sans" charset="0"/>
              <a:cs typeface="Open Sans" charset="0"/>
            </a:rPr>
            <a:t>There is conflict between employees </a:t>
          </a:r>
          <a:br>
            <a:rPr lang="en-US" b="0" i="0" dirty="0">
              <a:solidFill>
                <a:schemeClr val="tx1"/>
              </a:solidFill>
              <a:latin typeface="Open Sans" charset="0"/>
              <a:ea typeface="Open Sans" charset="0"/>
              <a:cs typeface="Open Sans" charset="0"/>
            </a:rPr>
          </a:br>
          <a:r>
            <a:rPr lang="en-US" b="0" i="0" dirty="0">
              <a:solidFill>
                <a:schemeClr val="tx1"/>
              </a:solidFill>
              <a:latin typeface="Open Sans" charset="0"/>
              <a:ea typeface="Open Sans" charset="0"/>
              <a:cs typeface="Open Sans" charset="0"/>
            </a:rPr>
            <a:t>and supervisors or employers</a:t>
          </a:r>
        </a:p>
      </dgm:t>
    </dgm:pt>
    <dgm:pt modelId="{B78E0316-ADFF-D744-8713-F72A77FA7DDF}" type="parTrans" cxnId="{D152431E-F6C9-5046-9ADC-B0F9BC446B70}">
      <dgm:prSet/>
      <dgm:spPr/>
      <dgm:t>
        <a:bodyPr/>
        <a:lstStyle/>
        <a:p>
          <a:endParaRPr lang="en-US"/>
        </a:p>
      </dgm:t>
    </dgm:pt>
    <dgm:pt modelId="{8F9C2E1F-1F47-9D4A-9D2A-EE3F948D7056}" type="sibTrans" cxnId="{D152431E-F6C9-5046-9ADC-B0F9BC446B70}">
      <dgm:prSet/>
      <dgm:spPr/>
      <dgm:t>
        <a:bodyPr/>
        <a:lstStyle/>
        <a:p>
          <a:endParaRPr lang="en-US"/>
        </a:p>
      </dgm:t>
    </dgm:pt>
    <dgm:pt modelId="{2E84F6FC-9144-804A-8C22-71988A95269D}">
      <dgm:prSet custT="1"/>
      <dgm:spPr/>
      <dgm:t>
        <a:bodyPr/>
        <a:lstStyle/>
        <a:p>
          <a:r>
            <a:rPr lang="en-US" sz="2000" b="0" i="0" dirty="0">
              <a:latin typeface="Open Sans" charset="0"/>
              <a:ea typeface="Open Sans" charset="0"/>
              <a:cs typeface="Open Sans" charset="0"/>
            </a:rPr>
            <a:t>Low employee </a:t>
          </a:r>
          <a:br>
            <a:rPr lang="en-US" sz="2000" b="0" i="0" dirty="0">
              <a:latin typeface="Open Sans" charset="0"/>
              <a:ea typeface="Open Sans" charset="0"/>
              <a:cs typeface="Open Sans" charset="0"/>
            </a:rPr>
          </a:br>
          <a:r>
            <a:rPr lang="en-US" sz="2000" b="0" i="0" dirty="0">
              <a:latin typeface="Open Sans" charset="0"/>
              <a:ea typeface="Open Sans" charset="0"/>
              <a:cs typeface="Open Sans" charset="0"/>
            </a:rPr>
            <a:t>morale</a:t>
          </a:r>
        </a:p>
      </dgm:t>
    </dgm:pt>
    <dgm:pt modelId="{FA88B104-2949-2E4C-89D6-52335EE60F6F}" type="parTrans" cxnId="{AFD3A142-24C5-1E44-AE1E-1986DB9ABD40}">
      <dgm:prSet/>
      <dgm:spPr/>
      <dgm:t>
        <a:bodyPr/>
        <a:lstStyle/>
        <a:p>
          <a:endParaRPr lang="en-US"/>
        </a:p>
      </dgm:t>
    </dgm:pt>
    <dgm:pt modelId="{5EA6B8CF-1B8C-B84F-A212-0E0A95516ACD}" type="sibTrans" cxnId="{AFD3A142-24C5-1E44-AE1E-1986DB9ABD40}">
      <dgm:prSet/>
      <dgm:spPr/>
      <dgm:t>
        <a:bodyPr/>
        <a:lstStyle/>
        <a:p>
          <a:endParaRPr lang="en-US"/>
        </a:p>
      </dgm:t>
    </dgm:pt>
    <dgm:pt modelId="{FF31BE22-853E-3243-AA14-24561DA15545}">
      <dgm:prSet custT="1"/>
      <dgm:spPr/>
      <dgm:t>
        <a:bodyPr/>
        <a:lstStyle/>
        <a:p>
          <a:r>
            <a:rPr lang="en-US" sz="2000" b="0" i="0" dirty="0">
              <a:latin typeface="Open Sans" charset="0"/>
              <a:ea typeface="Open Sans" charset="0"/>
              <a:cs typeface="Open Sans" charset="0"/>
            </a:rPr>
            <a:t>Wages or benefits don’t meet the needs of </a:t>
          </a:r>
          <a:br>
            <a:rPr lang="en-US" sz="2000" b="0" i="0" dirty="0">
              <a:latin typeface="Open Sans" charset="0"/>
              <a:ea typeface="Open Sans" charset="0"/>
              <a:cs typeface="Open Sans" charset="0"/>
            </a:rPr>
          </a:br>
          <a:r>
            <a:rPr lang="en-US" sz="2000" b="0" i="0" dirty="0">
              <a:latin typeface="Open Sans" charset="0"/>
              <a:ea typeface="Open Sans" charset="0"/>
              <a:cs typeface="Open Sans" charset="0"/>
            </a:rPr>
            <a:t>employees</a:t>
          </a:r>
        </a:p>
      </dgm:t>
    </dgm:pt>
    <dgm:pt modelId="{18C078CF-740C-EB41-8CCA-B8510AFC1ECD}" type="parTrans" cxnId="{3F2C3C02-8A99-1746-842A-CA83A86AF24F}">
      <dgm:prSet/>
      <dgm:spPr/>
      <dgm:t>
        <a:bodyPr/>
        <a:lstStyle/>
        <a:p>
          <a:endParaRPr lang="en-US"/>
        </a:p>
      </dgm:t>
    </dgm:pt>
    <dgm:pt modelId="{B706A965-AC63-B544-BAEB-31986322F99F}" type="sibTrans" cxnId="{3F2C3C02-8A99-1746-842A-CA83A86AF24F}">
      <dgm:prSet/>
      <dgm:spPr/>
      <dgm:t>
        <a:bodyPr/>
        <a:lstStyle/>
        <a:p>
          <a:endParaRPr lang="en-US"/>
        </a:p>
      </dgm:t>
    </dgm:pt>
    <dgm:pt modelId="{CE7F5123-3E06-8C4D-965E-4542F44DEDCA}">
      <dgm:prSet custT="1"/>
      <dgm:spPr/>
      <dgm:t>
        <a:bodyPr/>
        <a:lstStyle/>
        <a:p>
          <a:r>
            <a:rPr lang="en-US" sz="2000" b="0" i="0" dirty="0">
              <a:latin typeface="Open Sans" charset="0"/>
              <a:ea typeface="Open Sans" charset="0"/>
              <a:cs typeface="Open Sans" charset="0"/>
            </a:rPr>
            <a:t>Lack of employee engagement</a:t>
          </a:r>
        </a:p>
      </dgm:t>
    </dgm:pt>
    <dgm:pt modelId="{FBEDE4E5-660C-7845-8CA7-27390CD30C22}" type="parTrans" cxnId="{5A1EFABD-B7EB-1845-A3E7-C83703C8F765}">
      <dgm:prSet/>
      <dgm:spPr/>
      <dgm:t>
        <a:bodyPr/>
        <a:lstStyle/>
        <a:p>
          <a:endParaRPr lang="en-US"/>
        </a:p>
      </dgm:t>
    </dgm:pt>
    <dgm:pt modelId="{B44F6BCC-6ABE-D042-9F84-424673344F6C}" type="sibTrans" cxnId="{5A1EFABD-B7EB-1845-A3E7-C83703C8F765}">
      <dgm:prSet/>
      <dgm:spPr/>
      <dgm:t>
        <a:bodyPr/>
        <a:lstStyle/>
        <a:p>
          <a:endParaRPr lang="en-US"/>
        </a:p>
      </dgm:t>
    </dgm:pt>
    <dgm:pt modelId="{78C8E9EE-971D-C94B-A17F-BE063ABA6C10}" type="pres">
      <dgm:prSet presAssocID="{C198765F-A994-624E-9C44-0D1EB591D3B2}" presName="diagram" presStyleCnt="0">
        <dgm:presLayoutVars>
          <dgm:dir/>
          <dgm:resizeHandles val="exact"/>
        </dgm:presLayoutVars>
      </dgm:prSet>
      <dgm:spPr/>
    </dgm:pt>
    <dgm:pt modelId="{1C0754A5-1145-E041-A3A7-7169B81B2F66}" type="pres">
      <dgm:prSet presAssocID="{A8951AE2-EAB7-F34E-87F9-7C26B5B2AE97}" presName="node" presStyleLbl="node1" presStyleIdx="0" presStyleCnt="11">
        <dgm:presLayoutVars>
          <dgm:bulletEnabled val="1"/>
        </dgm:presLayoutVars>
      </dgm:prSet>
      <dgm:spPr/>
    </dgm:pt>
    <dgm:pt modelId="{37088D3B-F0EE-5249-99B0-0C1195E15E83}" type="pres">
      <dgm:prSet presAssocID="{9EAB3EE0-448B-0A47-B4D9-E3391A215166}" presName="sibTrans" presStyleCnt="0"/>
      <dgm:spPr/>
    </dgm:pt>
    <dgm:pt modelId="{36445E01-66B5-D241-A599-7D5B99FB9397}" type="pres">
      <dgm:prSet presAssocID="{97C214FE-DCCC-1A40-B4F7-40539D1DAC19}" presName="node" presStyleLbl="node1" presStyleIdx="1" presStyleCnt="11">
        <dgm:presLayoutVars>
          <dgm:bulletEnabled val="1"/>
        </dgm:presLayoutVars>
      </dgm:prSet>
      <dgm:spPr/>
    </dgm:pt>
    <dgm:pt modelId="{0FF63338-955A-9A46-BAF0-68F551E327AA}" type="pres">
      <dgm:prSet presAssocID="{83087D60-0C37-8B43-A07B-EA841A23418F}" presName="sibTrans" presStyleCnt="0"/>
      <dgm:spPr/>
    </dgm:pt>
    <dgm:pt modelId="{388EBF5B-2524-7847-8CBF-FDDC36305033}" type="pres">
      <dgm:prSet presAssocID="{557521EA-EB39-064D-A518-B17F9B60BDBF}" presName="node" presStyleLbl="node1" presStyleIdx="2" presStyleCnt="11">
        <dgm:presLayoutVars>
          <dgm:bulletEnabled val="1"/>
        </dgm:presLayoutVars>
      </dgm:prSet>
      <dgm:spPr/>
    </dgm:pt>
    <dgm:pt modelId="{233E2219-483F-CA42-9F6C-2139270B73AB}" type="pres">
      <dgm:prSet presAssocID="{14CD351C-4469-DA41-82BA-4C6678F3D356}" presName="sibTrans" presStyleCnt="0"/>
      <dgm:spPr/>
    </dgm:pt>
    <dgm:pt modelId="{E0ED5B45-402F-F047-A847-1FB9851B95C1}" type="pres">
      <dgm:prSet presAssocID="{71417B9C-9B27-484D-A78E-2E2EA66DA93F}" presName="node" presStyleLbl="node1" presStyleIdx="3" presStyleCnt="11">
        <dgm:presLayoutVars>
          <dgm:bulletEnabled val="1"/>
        </dgm:presLayoutVars>
      </dgm:prSet>
      <dgm:spPr/>
    </dgm:pt>
    <dgm:pt modelId="{C05EAF52-2B05-BE44-834D-0650C5DCD4B5}" type="pres">
      <dgm:prSet presAssocID="{F5F1994C-3480-2943-BC1A-4E71EECD9C77}" presName="sibTrans" presStyleCnt="0"/>
      <dgm:spPr/>
    </dgm:pt>
    <dgm:pt modelId="{F5962490-8908-6A40-8545-4BE289573587}" type="pres">
      <dgm:prSet presAssocID="{0B0D51E7-0190-8E4D-82BC-21983991F31F}" presName="node" presStyleLbl="node1" presStyleIdx="4" presStyleCnt="11">
        <dgm:presLayoutVars>
          <dgm:bulletEnabled val="1"/>
        </dgm:presLayoutVars>
      </dgm:prSet>
      <dgm:spPr/>
    </dgm:pt>
    <dgm:pt modelId="{ECECA2F7-488F-1847-A99D-A20BEB05F7E1}" type="pres">
      <dgm:prSet presAssocID="{9D5DB72D-B58D-8E44-ADD3-00A7C72AB2C1}" presName="sibTrans" presStyleCnt="0"/>
      <dgm:spPr/>
    </dgm:pt>
    <dgm:pt modelId="{938B3732-D694-8044-B809-9A256246837F}" type="pres">
      <dgm:prSet presAssocID="{8B19D6F9-179C-DB4C-B64C-31EAFEB8D39E}" presName="node" presStyleLbl="node1" presStyleIdx="5" presStyleCnt="11">
        <dgm:presLayoutVars>
          <dgm:bulletEnabled val="1"/>
        </dgm:presLayoutVars>
      </dgm:prSet>
      <dgm:spPr/>
    </dgm:pt>
    <dgm:pt modelId="{83E80379-D59C-AC4E-92A2-3A1D0B875A61}" type="pres">
      <dgm:prSet presAssocID="{9325656B-8700-3142-A96E-DA129C54011A}" presName="sibTrans" presStyleCnt="0"/>
      <dgm:spPr/>
    </dgm:pt>
    <dgm:pt modelId="{948DCD66-59D3-7F4D-9BA9-52C62F8E401B}" type="pres">
      <dgm:prSet presAssocID="{3AC262DB-09AB-6741-BB2F-30A2A18E2D8F}" presName="node" presStyleLbl="node1" presStyleIdx="6" presStyleCnt="11">
        <dgm:presLayoutVars>
          <dgm:bulletEnabled val="1"/>
        </dgm:presLayoutVars>
      </dgm:prSet>
      <dgm:spPr/>
    </dgm:pt>
    <dgm:pt modelId="{9BB994F5-78E3-FC4A-9763-30D0DAE2954C}" type="pres">
      <dgm:prSet presAssocID="{8FD14888-583A-9541-9B02-9F259FF469C8}" presName="sibTrans" presStyleCnt="0"/>
      <dgm:spPr/>
    </dgm:pt>
    <dgm:pt modelId="{3A1974C5-9247-A446-9D02-1B8D8990E760}" type="pres">
      <dgm:prSet presAssocID="{ED0E4003-EFF6-0140-85FB-46CB80ABED6A}" presName="node" presStyleLbl="node1" presStyleIdx="7" presStyleCnt="11">
        <dgm:presLayoutVars>
          <dgm:bulletEnabled val="1"/>
        </dgm:presLayoutVars>
      </dgm:prSet>
      <dgm:spPr/>
    </dgm:pt>
    <dgm:pt modelId="{6F765811-61E1-BD4E-ADA4-9B217900E627}" type="pres">
      <dgm:prSet presAssocID="{8F9C2E1F-1F47-9D4A-9D2A-EE3F948D7056}" presName="sibTrans" presStyleCnt="0"/>
      <dgm:spPr/>
    </dgm:pt>
    <dgm:pt modelId="{9FC22ADD-1EA9-C84A-9E07-AF9820AFC0B8}" type="pres">
      <dgm:prSet presAssocID="{2E84F6FC-9144-804A-8C22-71988A95269D}" presName="node" presStyleLbl="node1" presStyleIdx="8" presStyleCnt="11">
        <dgm:presLayoutVars>
          <dgm:bulletEnabled val="1"/>
        </dgm:presLayoutVars>
      </dgm:prSet>
      <dgm:spPr/>
    </dgm:pt>
    <dgm:pt modelId="{762B2C15-5242-A940-AC1E-620B19DB204D}" type="pres">
      <dgm:prSet presAssocID="{5EA6B8CF-1B8C-B84F-A212-0E0A95516ACD}" presName="sibTrans" presStyleCnt="0"/>
      <dgm:spPr/>
    </dgm:pt>
    <dgm:pt modelId="{20C71D59-67C0-9B41-BF42-3B4BF9FB3B7A}" type="pres">
      <dgm:prSet presAssocID="{FF31BE22-853E-3243-AA14-24561DA15545}" presName="node" presStyleLbl="node1" presStyleIdx="9" presStyleCnt="11">
        <dgm:presLayoutVars>
          <dgm:bulletEnabled val="1"/>
        </dgm:presLayoutVars>
      </dgm:prSet>
      <dgm:spPr/>
    </dgm:pt>
    <dgm:pt modelId="{1B792477-2E4E-874C-88F2-D495F2AC24AF}" type="pres">
      <dgm:prSet presAssocID="{B706A965-AC63-B544-BAEB-31986322F99F}" presName="sibTrans" presStyleCnt="0"/>
      <dgm:spPr/>
    </dgm:pt>
    <dgm:pt modelId="{C900D349-CB95-6D45-954B-FEDE399AAEAF}" type="pres">
      <dgm:prSet presAssocID="{CE7F5123-3E06-8C4D-965E-4542F44DEDCA}" presName="node" presStyleLbl="node1" presStyleIdx="10" presStyleCnt="11">
        <dgm:presLayoutVars>
          <dgm:bulletEnabled val="1"/>
        </dgm:presLayoutVars>
      </dgm:prSet>
      <dgm:spPr/>
    </dgm:pt>
  </dgm:ptLst>
  <dgm:cxnLst>
    <dgm:cxn modelId="{A5163000-9D25-574A-93D6-E5903111A180}" type="presOf" srcId="{71417B9C-9B27-484D-A78E-2E2EA66DA93F}" destId="{E0ED5B45-402F-F047-A847-1FB9851B95C1}" srcOrd="0" destOrd="0" presId="urn:microsoft.com/office/officeart/2005/8/layout/default"/>
    <dgm:cxn modelId="{3F2C3C02-8A99-1746-842A-CA83A86AF24F}" srcId="{C198765F-A994-624E-9C44-0D1EB591D3B2}" destId="{FF31BE22-853E-3243-AA14-24561DA15545}" srcOrd="9" destOrd="0" parTransId="{18C078CF-740C-EB41-8CCA-B8510AFC1ECD}" sibTransId="{B706A965-AC63-B544-BAEB-31986322F99F}"/>
    <dgm:cxn modelId="{9972C402-9B91-3D4E-84C3-792CBA5E71F3}" srcId="{C198765F-A994-624E-9C44-0D1EB591D3B2}" destId="{3AC262DB-09AB-6741-BB2F-30A2A18E2D8F}" srcOrd="6" destOrd="0" parTransId="{BFAC2737-0E1F-DF4B-BD3C-4E47E4583DAD}" sibTransId="{8FD14888-583A-9541-9B02-9F259FF469C8}"/>
    <dgm:cxn modelId="{D7DD7D13-E898-E441-A1D7-310BCAA75B67}" srcId="{C198765F-A994-624E-9C44-0D1EB591D3B2}" destId="{A8951AE2-EAB7-F34E-87F9-7C26B5B2AE97}" srcOrd="0" destOrd="0" parTransId="{FC2E4B14-47D9-4A4A-B90A-83BC8DD09CC0}" sibTransId="{9EAB3EE0-448B-0A47-B4D9-E3391A215166}"/>
    <dgm:cxn modelId="{D152431E-F6C9-5046-9ADC-B0F9BC446B70}" srcId="{C198765F-A994-624E-9C44-0D1EB591D3B2}" destId="{ED0E4003-EFF6-0140-85FB-46CB80ABED6A}" srcOrd="7" destOrd="0" parTransId="{B78E0316-ADFF-D744-8713-F72A77FA7DDF}" sibTransId="{8F9C2E1F-1F47-9D4A-9D2A-EE3F948D7056}"/>
    <dgm:cxn modelId="{6F009639-F813-3A46-BC5D-217AEC241B7E}" srcId="{C198765F-A994-624E-9C44-0D1EB591D3B2}" destId="{557521EA-EB39-064D-A518-B17F9B60BDBF}" srcOrd="2" destOrd="0" parTransId="{77F35E48-347F-B04F-BE97-BD6BF7DCC088}" sibTransId="{14CD351C-4469-DA41-82BA-4C6678F3D356}"/>
    <dgm:cxn modelId="{AFD3A142-24C5-1E44-AE1E-1986DB9ABD40}" srcId="{C198765F-A994-624E-9C44-0D1EB591D3B2}" destId="{2E84F6FC-9144-804A-8C22-71988A95269D}" srcOrd="8" destOrd="0" parTransId="{FA88B104-2949-2E4C-89D6-52335EE60F6F}" sibTransId="{5EA6B8CF-1B8C-B84F-A212-0E0A95516ACD}"/>
    <dgm:cxn modelId="{37BAA56A-1721-3A46-BDFC-C013366035E5}" srcId="{C198765F-A994-624E-9C44-0D1EB591D3B2}" destId="{97C214FE-DCCC-1A40-B4F7-40539D1DAC19}" srcOrd="1" destOrd="0" parTransId="{38FF1F0D-554C-BB45-9715-A025B42E77C2}" sibTransId="{83087D60-0C37-8B43-A07B-EA841A23418F}"/>
    <dgm:cxn modelId="{35B57E6B-9F14-604E-AA5D-6A74F69C9C05}" type="presOf" srcId="{FF31BE22-853E-3243-AA14-24561DA15545}" destId="{20C71D59-67C0-9B41-BF42-3B4BF9FB3B7A}" srcOrd="0" destOrd="0" presId="urn:microsoft.com/office/officeart/2005/8/layout/default"/>
    <dgm:cxn modelId="{8952244F-1ADC-C544-8EB1-F63771A17F58}" type="presOf" srcId="{557521EA-EB39-064D-A518-B17F9B60BDBF}" destId="{388EBF5B-2524-7847-8CBF-FDDC36305033}" srcOrd="0" destOrd="0" presId="urn:microsoft.com/office/officeart/2005/8/layout/default"/>
    <dgm:cxn modelId="{01AC0254-C29D-104B-91B1-834E438DC4E2}" type="presOf" srcId="{8B19D6F9-179C-DB4C-B64C-31EAFEB8D39E}" destId="{938B3732-D694-8044-B809-9A256246837F}" srcOrd="0" destOrd="0" presId="urn:microsoft.com/office/officeart/2005/8/layout/default"/>
    <dgm:cxn modelId="{B4AD497A-D622-F74F-8050-89A697951272}" type="presOf" srcId="{0B0D51E7-0190-8E4D-82BC-21983991F31F}" destId="{F5962490-8908-6A40-8545-4BE289573587}" srcOrd="0" destOrd="0" presId="urn:microsoft.com/office/officeart/2005/8/layout/default"/>
    <dgm:cxn modelId="{07191D8A-AD2E-E043-A098-CD205E167C51}" type="presOf" srcId="{97C214FE-DCCC-1A40-B4F7-40539D1DAC19}" destId="{36445E01-66B5-D241-A599-7D5B99FB9397}" srcOrd="0" destOrd="0" presId="urn:microsoft.com/office/officeart/2005/8/layout/default"/>
    <dgm:cxn modelId="{D1681890-18BE-E24A-8F20-E8FB14F0E2FD}" type="presOf" srcId="{3AC262DB-09AB-6741-BB2F-30A2A18E2D8F}" destId="{948DCD66-59D3-7F4D-9BA9-52C62F8E401B}" srcOrd="0" destOrd="0" presId="urn:microsoft.com/office/officeart/2005/8/layout/default"/>
    <dgm:cxn modelId="{3C6016A2-C6D9-BD42-BC4B-EAAE133483A4}" type="presOf" srcId="{A8951AE2-EAB7-F34E-87F9-7C26B5B2AE97}" destId="{1C0754A5-1145-E041-A3A7-7169B81B2F66}" srcOrd="0" destOrd="0" presId="urn:microsoft.com/office/officeart/2005/8/layout/default"/>
    <dgm:cxn modelId="{EF403CAB-781C-ED4A-8E76-57EE3BDABCEF}" type="presOf" srcId="{CE7F5123-3E06-8C4D-965E-4542F44DEDCA}" destId="{C900D349-CB95-6D45-954B-FEDE399AAEAF}" srcOrd="0" destOrd="0" presId="urn:microsoft.com/office/officeart/2005/8/layout/default"/>
    <dgm:cxn modelId="{52B207B4-69AC-CB4F-A163-F99EEBB827FE}" srcId="{C198765F-A994-624E-9C44-0D1EB591D3B2}" destId="{0B0D51E7-0190-8E4D-82BC-21983991F31F}" srcOrd="4" destOrd="0" parTransId="{653527AC-2D19-B641-B8F8-66D08DB89F79}" sibTransId="{9D5DB72D-B58D-8E44-ADD3-00A7C72AB2C1}"/>
    <dgm:cxn modelId="{5A1EFABD-B7EB-1845-A3E7-C83703C8F765}" srcId="{C198765F-A994-624E-9C44-0D1EB591D3B2}" destId="{CE7F5123-3E06-8C4D-965E-4542F44DEDCA}" srcOrd="10" destOrd="0" parTransId="{FBEDE4E5-660C-7845-8CA7-27390CD30C22}" sibTransId="{B44F6BCC-6ABE-D042-9F84-424673344F6C}"/>
    <dgm:cxn modelId="{A17366C3-5EA4-284D-9E69-6640755E31F2}" type="presOf" srcId="{ED0E4003-EFF6-0140-85FB-46CB80ABED6A}" destId="{3A1974C5-9247-A446-9D02-1B8D8990E760}" srcOrd="0" destOrd="0" presId="urn:microsoft.com/office/officeart/2005/8/layout/default"/>
    <dgm:cxn modelId="{3C6CA0C7-C11B-804E-862C-8D3318B05C1B}" type="presOf" srcId="{C198765F-A994-624E-9C44-0D1EB591D3B2}" destId="{78C8E9EE-971D-C94B-A17F-BE063ABA6C10}" srcOrd="0" destOrd="0" presId="urn:microsoft.com/office/officeart/2005/8/layout/default"/>
    <dgm:cxn modelId="{500692C9-6430-1242-BCBA-5FCBC3207A00}" srcId="{C198765F-A994-624E-9C44-0D1EB591D3B2}" destId="{71417B9C-9B27-484D-A78E-2E2EA66DA93F}" srcOrd="3" destOrd="0" parTransId="{D5C920C4-572D-124C-B9A4-6ADCF2D94FD2}" sibTransId="{F5F1994C-3480-2943-BC1A-4E71EECD9C77}"/>
    <dgm:cxn modelId="{0F8B21CB-7482-B148-867C-35C60403235A}" type="presOf" srcId="{2E84F6FC-9144-804A-8C22-71988A95269D}" destId="{9FC22ADD-1EA9-C84A-9E07-AF9820AFC0B8}" srcOrd="0" destOrd="0" presId="urn:microsoft.com/office/officeart/2005/8/layout/default"/>
    <dgm:cxn modelId="{4D8FCEE6-3BA9-B240-B2EB-EC96A628A408}" srcId="{C198765F-A994-624E-9C44-0D1EB591D3B2}" destId="{8B19D6F9-179C-DB4C-B64C-31EAFEB8D39E}" srcOrd="5" destOrd="0" parTransId="{1B5E75EB-8324-2546-AF09-E6F7C1A1EE3D}" sibTransId="{9325656B-8700-3142-A96E-DA129C54011A}"/>
    <dgm:cxn modelId="{4855FFD7-288F-A045-9AA8-9334EC39D4CE}" type="presParOf" srcId="{78C8E9EE-971D-C94B-A17F-BE063ABA6C10}" destId="{1C0754A5-1145-E041-A3A7-7169B81B2F66}" srcOrd="0" destOrd="0" presId="urn:microsoft.com/office/officeart/2005/8/layout/default"/>
    <dgm:cxn modelId="{238F81C3-0D8B-2A4C-9CDE-587A408E1E63}" type="presParOf" srcId="{78C8E9EE-971D-C94B-A17F-BE063ABA6C10}" destId="{37088D3B-F0EE-5249-99B0-0C1195E15E83}" srcOrd="1" destOrd="0" presId="urn:microsoft.com/office/officeart/2005/8/layout/default"/>
    <dgm:cxn modelId="{441C7A7A-CBA5-D74D-9A65-99C4BBB4E8FA}" type="presParOf" srcId="{78C8E9EE-971D-C94B-A17F-BE063ABA6C10}" destId="{36445E01-66B5-D241-A599-7D5B99FB9397}" srcOrd="2" destOrd="0" presId="urn:microsoft.com/office/officeart/2005/8/layout/default"/>
    <dgm:cxn modelId="{E95519AD-22EF-6A42-8E7F-794BD1012417}" type="presParOf" srcId="{78C8E9EE-971D-C94B-A17F-BE063ABA6C10}" destId="{0FF63338-955A-9A46-BAF0-68F551E327AA}" srcOrd="3" destOrd="0" presId="urn:microsoft.com/office/officeart/2005/8/layout/default"/>
    <dgm:cxn modelId="{34924073-5648-6A45-AB4C-CD70BC01CC84}" type="presParOf" srcId="{78C8E9EE-971D-C94B-A17F-BE063ABA6C10}" destId="{388EBF5B-2524-7847-8CBF-FDDC36305033}" srcOrd="4" destOrd="0" presId="urn:microsoft.com/office/officeart/2005/8/layout/default"/>
    <dgm:cxn modelId="{CE21C6FF-70DD-CD49-B1C9-025308EFFF5D}" type="presParOf" srcId="{78C8E9EE-971D-C94B-A17F-BE063ABA6C10}" destId="{233E2219-483F-CA42-9F6C-2139270B73AB}" srcOrd="5" destOrd="0" presId="urn:microsoft.com/office/officeart/2005/8/layout/default"/>
    <dgm:cxn modelId="{DE51767B-86F3-3B4D-B8BF-7E9FF25D044C}" type="presParOf" srcId="{78C8E9EE-971D-C94B-A17F-BE063ABA6C10}" destId="{E0ED5B45-402F-F047-A847-1FB9851B95C1}" srcOrd="6" destOrd="0" presId="urn:microsoft.com/office/officeart/2005/8/layout/default"/>
    <dgm:cxn modelId="{DC509F66-5BCA-7345-9AF2-1BA6841BF40F}" type="presParOf" srcId="{78C8E9EE-971D-C94B-A17F-BE063ABA6C10}" destId="{C05EAF52-2B05-BE44-834D-0650C5DCD4B5}" srcOrd="7" destOrd="0" presId="urn:microsoft.com/office/officeart/2005/8/layout/default"/>
    <dgm:cxn modelId="{B943B5EB-0DDD-2B4C-A4BE-D51F785C174C}" type="presParOf" srcId="{78C8E9EE-971D-C94B-A17F-BE063ABA6C10}" destId="{F5962490-8908-6A40-8545-4BE289573587}" srcOrd="8" destOrd="0" presId="urn:microsoft.com/office/officeart/2005/8/layout/default"/>
    <dgm:cxn modelId="{AB42EF24-6B85-B142-BA9D-95238B1F3368}" type="presParOf" srcId="{78C8E9EE-971D-C94B-A17F-BE063ABA6C10}" destId="{ECECA2F7-488F-1847-A99D-A20BEB05F7E1}" srcOrd="9" destOrd="0" presId="urn:microsoft.com/office/officeart/2005/8/layout/default"/>
    <dgm:cxn modelId="{13EE17F0-CF17-304D-9048-5F91AAE332A9}" type="presParOf" srcId="{78C8E9EE-971D-C94B-A17F-BE063ABA6C10}" destId="{938B3732-D694-8044-B809-9A256246837F}" srcOrd="10" destOrd="0" presId="urn:microsoft.com/office/officeart/2005/8/layout/default"/>
    <dgm:cxn modelId="{E2A9D81A-796C-1A4B-AB92-83B51E355002}" type="presParOf" srcId="{78C8E9EE-971D-C94B-A17F-BE063ABA6C10}" destId="{83E80379-D59C-AC4E-92A2-3A1D0B875A61}" srcOrd="11" destOrd="0" presId="urn:microsoft.com/office/officeart/2005/8/layout/default"/>
    <dgm:cxn modelId="{75C4E8F4-6821-3F44-ACB6-5A6E60382A98}" type="presParOf" srcId="{78C8E9EE-971D-C94B-A17F-BE063ABA6C10}" destId="{948DCD66-59D3-7F4D-9BA9-52C62F8E401B}" srcOrd="12" destOrd="0" presId="urn:microsoft.com/office/officeart/2005/8/layout/default"/>
    <dgm:cxn modelId="{7E9B6B9A-C310-8F47-BB24-3C3C6B02BE0A}" type="presParOf" srcId="{78C8E9EE-971D-C94B-A17F-BE063ABA6C10}" destId="{9BB994F5-78E3-FC4A-9763-30D0DAE2954C}" srcOrd="13" destOrd="0" presId="urn:microsoft.com/office/officeart/2005/8/layout/default"/>
    <dgm:cxn modelId="{D0D4B162-471C-5A40-8FF9-59FE040D3D45}" type="presParOf" srcId="{78C8E9EE-971D-C94B-A17F-BE063ABA6C10}" destId="{3A1974C5-9247-A446-9D02-1B8D8990E760}" srcOrd="14" destOrd="0" presId="urn:microsoft.com/office/officeart/2005/8/layout/default"/>
    <dgm:cxn modelId="{21765280-0785-DD47-BDE8-D0511C167CEC}" type="presParOf" srcId="{78C8E9EE-971D-C94B-A17F-BE063ABA6C10}" destId="{6F765811-61E1-BD4E-ADA4-9B217900E627}" srcOrd="15" destOrd="0" presId="urn:microsoft.com/office/officeart/2005/8/layout/default"/>
    <dgm:cxn modelId="{5548534E-173E-954A-A35A-6E372D4C9497}" type="presParOf" srcId="{78C8E9EE-971D-C94B-A17F-BE063ABA6C10}" destId="{9FC22ADD-1EA9-C84A-9E07-AF9820AFC0B8}" srcOrd="16" destOrd="0" presId="urn:microsoft.com/office/officeart/2005/8/layout/default"/>
    <dgm:cxn modelId="{A8F721E3-AF7B-1F46-9FC7-B64C5B5D8165}" type="presParOf" srcId="{78C8E9EE-971D-C94B-A17F-BE063ABA6C10}" destId="{762B2C15-5242-A940-AC1E-620B19DB204D}" srcOrd="17" destOrd="0" presId="urn:microsoft.com/office/officeart/2005/8/layout/default"/>
    <dgm:cxn modelId="{41C7E964-EC54-0E4B-B8D2-4765F2277B89}" type="presParOf" srcId="{78C8E9EE-971D-C94B-A17F-BE063ABA6C10}" destId="{20C71D59-67C0-9B41-BF42-3B4BF9FB3B7A}" srcOrd="18" destOrd="0" presId="urn:microsoft.com/office/officeart/2005/8/layout/default"/>
    <dgm:cxn modelId="{DF845B9C-A05C-E141-8642-00237C9DA0BA}" type="presParOf" srcId="{78C8E9EE-971D-C94B-A17F-BE063ABA6C10}" destId="{1B792477-2E4E-874C-88F2-D495F2AC24AF}" srcOrd="19" destOrd="0" presId="urn:microsoft.com/office/officeart/2005/8/layout/default"/>
    <dgm:cxn modelId="{C4785B8A-8D94-6845-BBC9-43372CE2026C}" type="presParOf" srcId="{78C8E9EE-971D-C94B-A17F-BE063ABA6C10}" destId="{C900D349-CB95-6D45-954B-FEDE399AAEAF}" srcOrd="2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BAF8E4F-EA9A-C34E-84F3-54170CF34C67}"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D5FA4FC9-1089-3E49-B468-0DA449CE497B}">
      <dgm:prSet custT="1"/>
      <dgm:spPr>
        <a:solidFill>
          <a:srgbClr val="00B0F0"/>
        </a:solidFill>
        <a:ln>
          <a:noFill/>
        </a:ln>
      </dgm:spPr>
      <dgm:t>
        <a:bodyPr/>
        <a:lstStyle/>
        <a:p>
          <a:r>
            <a:rPr lang="en-US" sz="2200" b="0" i="0" dirty="0">
              <a:solidFill>
                <a:schemeClr val="bg1"/>
              </a:solidFill>
              <a:latin typeface="Open Sans" charset="0"/>
              <a:ea typeface="Open Sans" charset="0"/>
              <a:cs typeface="Open Sans" charset="0"/>
            </a:rPr>
            <a:t>Option C</a:t>
          </a:r>
        </a:p>
      </dgm:t>
    </dgm:pt>
    <dgm:pt modelId="{166677ED-4B5D-3946-B659-8AB5EC18BE5E}" type="parTrans" cxnId="{B150F3C9-483C-FF49-A30B-1D4DD6FC8258}">
      <dgm:prSet/>
      <dgm:spPr/>
      <dgm:t>
        <a:bodyPr/>
        <a:lstStyle/>
        <a:p>
          <a:endParaRPr lang="en-US"/>
        </a:p>
      </dgm:t>
    </dgm:pt>
    <dgm:pt modelId="{6AF05AB9-69A7-0346-AE00-B35939B6839C}" type="sibTrans" cxnId="{B150F3C9-483C-FF49-A30B-1D4DD6FC8258}">
      <dgm:prSet/>
      <dgm:spPr/>
      <dgm:t>
        <a:bodyPr/>
        <a:lstStyle/>
        <a:p>
          <a:endParaRPr lang="en-US"/>
        </a:p>
      </dgm:t>
    </dgm:pt>
    <dgm:pt modelId="{B46ADF22-8028-DF46-8024-2B87FD2F10BE}">
      <dgm:prSet/>
      <dgm:spPr>
        <a:solidFill>
          <a:srgbClr val="00B0F0">
            <a:alpha val="12000"/>
          </a:srgbClr>
        </a:solidFill>
        <a:ln>
          <a:noFill/>
        </a:ln>
      </dgm:spPr>
      <dgm:t>
        <a:bodyPr/>
        <a:lstStyle/>
        <a:p>
          <a:r>
            <a:rPr lang="en-US" b="0" i="0" dirty="0">
              <a:solidFill>
                <a:schemeClr val="tx1"/>
              </a:solidFill>
              <a:latin typeface="Open Sans" charset="0"/>
              <a:ea typeface="Open Sans" charset="0"/>
              <a:cs typeface="Open Sans" charset="0"/>
            </a:rPr>
            <a:t>Access to online Tennessee Workforce Toolkit</a:t>
          </a:r>
        </a:p>
      </dgm:t>
    </dgm:pt>
    <dgm:pt modelId="{6757B0FD-CB1D-EA4A-9D33-EBBBFC4D6665}" type="parTrans" cxnId="{3BED67EE-3E33-6F4D-9C52-3D021325FE9C}">
      <dgm:prSet/>
      <dgm:spPr/>
      <dgm:t>
        <a:bodyPr/>
        <a:lstStyle/>
        <a:p>
          <a:endParaRPr lang="en-US"/>
        </a:p>
      </dgm:t>
    </dgm:pt>
    <dgm:pt modelId="{FBF45CF9-2225-AF46-9113-BBB8845057B4}" type="sibTrans" cxnId="{3BED67EE-3E33-6F4D-9C52-3D021325FE9C}">
      <dgm:prSet/>
      <dgm:spPr/>
      <dgm:t>
        <a:bodyPr/>
        <a:lstStyle/>
        <a:p>
          <a:endParaRPr lang="en-US"/>
        </a:p>
      </dgm:t>
    </dgm:pt>
    <dgm:pt modelId="{7B42D595-8FD7-DE4B-BCE7-4ABE7E18F5A0}">
      <dgm:prSet custT="1"/>
      <dgm:spPr>
        <a:solidFill>
          <a:srgbClr val="00B050"/>
        </a:solidFill>
        <a:ln>
          <a:noFill/>
        </a:ln>
      </dgm:spPr>
      <dgm:t>
        <a:bodyPr/>
        <a:lstStyle/>
        <a:p>
          <a:r>
            <a:rPr lang="en-US" sz="2200" b="0" i="0" dirty="0">
              <a:solidFill>
                <a:schemeClr val="bg1"/>
              </a:solidFill>
              <a:latin typeface="Open Sans" charset="0"/>
              <a:ea typeface="Open Sans" charset="0"/>
              <a:cs typeface="Open Sans" charset="0"/>
            </a:rPr>
            <a:t>Option B</a:t>
          </a:r>
        </a:p>
      </dgm:t>
    </dgm:pt>
    <dgm:pt modelId="{CCA1FFF8-285E-FE49-89B0-EC863B20D6C1}" type="parTrans" cxnId="{B57F0F2F-B126-F742-B196-50FA21D73D4B}">
      <dgm:prSet/>
      <dgm:spPr/>
      <dgm:t>
        <a:bodyPr/>
        <a:lstStyle/>
        <a:p>
          <a:endParaRPr lang="en-US"/>
        </a:p>
      </dgm:t>
    </dgm:pt>
    <dgm:pt modelId="{78EFEFF5-358C-0343-A6CB-914FF7048580}" type="sibTrans" cxnId="{B57F0F2F-B126-F742-B196-50FA21D73D4B}">
      <dgm:prSet/>
      <dgm:spPr/>
      <dgm:t>
        <a:bodyPr/>
        <a:lstStyle/>
        <a:p>
          <a:endParaRPr lang="en-US"/>
        </a:p>
      </dgm:t>
    </dgm:pt>
    <dgm:pt modelId="{BDF25C5B-AAA3-B746-88FD-54144028696A}">
      <dgm:prSet/>
      <dgm:spPr>
        <a:solidFill>
          <a:srgbClr val="92D050">
            <a:alpha val="40000"/>
          </a:srgbClr>
        </a:solidFill>
        <a:ln>
          <a:noFill/>
        </a:ln>
      </dgm:spPr>
      <dgm:t>
        <a:bodyPr/>
        <a:lstStyle/>
        <a:p>
          <a:r>
            <a:rPr lang="en-US" b="0" i="0" dirty="0">
              <a:solidFill>
                <a:schemeClr val="tx1"/>
              </a:solidFill>
              <a:latin typeface="Open Sans" charset="0"/>
              <a:ea typeface="Open Sans" charset="0"/>
              <a:cs typeface="Open Sans" charset="0"/>
            </a:rPr>
            <a:t>Consultation from U of M workforce consultants upon request</a:t>
          </a:r>
        </a:p>
      </dgm:t>
    </dgm:pt>
    <dgm:pt modelId="{DB799110-3046-D14D-85E9-DF1751F6EAC9}" type="parTrans" cxnId="{249D9D6C-C7D9-3140-A816-A2C5E22503C9}">
      <dgm:prSet/>
      <dgm:spPr/>
      <dgm:t>
        <a:bodyPr/>
        <a:lstStyle/>
        <a:p>
          <a:endParaRPr lang="en-US"/>
        </a:p>
      </dgm:t>
    </dgm:pt>
    <dgm:pt modelId="{D7533D0A-E582-7841-A645-CDE50B22C3A3}" type="sibTrans" cxnId="{249D9D6C-C7D9-3140-A816-A2C5E22503C9}">
      <dgm:prSet/>
      <dgm:spPr/>
      <dgm:t>
        <a:bodyPr/>
        <a:lstStyle/>
        <a:p>
          <a:endParaRPr lang="en-US"/>
        </a:p>
      </dgm:t>
    </dgm:pt>
    <dgm:pt modelId="{637BACC9-A846-0448-ABE7-E14FA1B36B30}">
      <dgm:prSet custT="1"/>
      <dgm:spPr>
        <a:solidFill>
          <a:schemeClr val="accent2"/>
        </a:solidFill>
        <a:ln>
          <a:noFill/>
        </a:ln>
      </dgm:spPr>
      <dgm:t>
        <a:bodyPr/>
        <a:lstStyle/>
        <a:p>
          <a:r>
            <a:rPr lang="en-US" sz="2200" b="0" i="0" dirty="0">
              <a:solidFill>
                <a:schemeClr val="bg1"/>
              </a:solidFill>
              <a:latin typeface="Open Sans" charset="0"/>
              <a:ea typeface="Open Sans" charset="0"/>
              <a:cs typeface="Open Sans" charset="0"/>
            </a:rPr>
            <a:t>Option A </a:t>
          </a:r>
        </a:p>
      </dgm:t>
    </dgm:pt>
    <dgm:pt modelId="{262FD3AD-1FE9-854B-8AFB-B28B45D75C7B}" type="parTrans" cxnId="{37521C5A-F836-A049-8639-AD4F067A6BCC}">
      <dgm:prSet/>
      <dgm:spPr/>
      <dgm:t>
        <a:bodyPr/>
        <a:lstStyle/>
        <a:p>
          <a:endParaRPr lang="en-US"/>
        </a:p>
      </dgm:t>
    </dgm:pt>
    <dgm:pt modelId="{BD00FC1D-7A39-A048-94A6-4F47092C4CA6}" type="sibTrans" cxnId="{37521C5A-F836-A049-8639-AD4F067A6BCC}">
      <dgm:prSet/>
      <dgm:spPr/>
      <dgm:t>
        <a:bodyPr/>
        <a:lstStyle/>
        <a:p>
          <a:endParaRPr lang="en-US"/>
        </a:p>
      </dgm:t>
    </dgm:pt>
    <dgm:pt modelId="{E34EF310-D76A-404D-B6FA-3EA68456D6FC}">
      <dgm:prSet/>
      <dgm:spPr>
        <a:solidFill>
          <a:schemeClr val="accent2">
            <a:alpha val="14000"/>
          </a:schemeClr>
        </a:solidFill>
        <a:ln>
          <a:noFill/>
        </a:ln>
      </dgm:spPr>
      <dgm:t>
        <a:bodyPr/>
        <a:lstStyle/>
        <a:p>
          <a:r>
            <a:rPr lang="en-US" b="0" i="0" dirty="0">
              <a:solidFill>
                <a:schemeClr val="tx1"/>
              </a:solidFill>
              <a:latin typeface="Open Sans" charset="0"/>
              <a:ea typeface="Open Sans" charset="0"/>
              <a:cs typeface="Open Sans" charset="0"/>
            </a:rPr>
            <a:t>Regular monthly individualized consultation with U of M workforce consultants and TN Regional Coaches</a:t>
          </a:r>
        </a:p>
      </dgm:t>
    </dgm:pt>
    <dgm:pt modelId="{97416F99-5882-2744-95DB-612CF39B1100}" type="parTrans" cxnId="{5290B32D-A177-B345-A9CB-387396A74E62}">
      <dgm:prSet/>
      <dgm:spPr/>
      <dgm:t>
        <a:bodyPr/>
        <a:lstStyle/>
        <a:p>
          <a:endParaRPr lang="en-US"/>
        </a:p>
      </dgm:t>
    </dgm:pt>
    <dgm:pt modelId="{7C40879C-FB0C-0E49-9483-2DC3188815C1}" type="sibTrans" cxnId="{5290B32D-A177-B345-A9CB-387396A74E62}">
      <dgm:prSet/>
      <dgm:spPr/>
      <dgm:t>
        <a:bodyPr/>
        <a:lstStyle/>
        <a:p>
          <a:endParaRPr lang="en-US"/>
        </a:p>
      </dgm:t>
    </dgm:pt>
    <dgm:pt modelId="{D6CC51AF-737A-4C42-8E52-184D95FEF571}">
      <dgm:prSet/>
      <dgm:spPr>
        <a:solidFill>
          <a:schemeClr val="accent2">
            <a:alpha val="14000"/>
          </a:schemeClr>
        </a:solidFill>
        <a:ln>
          <a:noFill/>
        </a:ln>
      </dgm:spPr>
      <dgm:t>
        <a:bodyPr/>
        <a:lstStyle/>
        <a:p>
          <a:r>
            <a:rPr lang="en-US" b="0" i="0" dirty="0">
              <a:solidFill>
                <a:schemeClr val="tx1"/>
              </a:solidFill>
              <a:latin typeface="Open Sans" charset="0"/>
              <a:ea typeface="Open Sans" charset="0"/>
              <a:cs typeface="Open Sans" charset="0"/>
            </a:rPr>
            <a:t>Access to online Tennessee Workforce Toolkit</a:t>
          </a:r>
        </a:p>
      </dgm:t>
    </dgm:pt>
    <dgm:pt modelId="{BC321352-4D4E-9443-B9D0-EA4AB1E5D22F}" type="parTrans" cxnId="{3E168F8C-D093-314C-A54C-57352492A2DF}">
      <dgm:prSet/>
      <dgm:spPr/>
      <dgm:t>
        <a:bodyPr/>
        <a:lstStyle/>
        <a:p>
          <a:endParaRPr lang="en-US"/>
        </a:p>
      </dgm:t>
    </dgm:pt>
    <dgm:pt modelId="{594D201C-30DB-914E-BBAF-1562E4978E94}" type="sibTrans" cxnId="{3E168F8C-D093-314C-A54C-57352492A2DF}">
      <dgm:prSet/>
      <dgm:spPr/>
      <dgm:t>
        <a:bodyPr/>
        <a:lstStyle/>
        <a:p>
          <a:endParaRPr lang="en-US"/>
        </a:p>
      </dgm:t>
    </dgm:pt>
    <dgm:pt modelId="{F7FEE581-1916-4D4C-B6D7-49DEFD68B9CB}">
      <dgm:prSet/>
      <dgm:spPr>
        <a:solidFill>
          <a:schemeClr val="accent2">
            <a:alpha val="14000"/>
          </a:schemeClr>
        </a:solidFill>
        <a:ln>
          <a:noFill/>
        </a:ln>
      </dgm:spPr>
      <dgm:t>
        <a:bodyPr/>
        <a:lstStyle/>
        <a:p>
          <a:r>
            <a:rPr lang="en-US" b="0" i="0" dirty="0">
              <a:solidFill>
                <a:schemeClr val="tx1"/>
              </a:solidFill>
              <a:latin typeface="Open Sans" charset="0"/>
              <a:ea typeface="Open Sans" charset="0"/>
              <a:cs typeface="Open Sans" charset="0"/>
            </a:rPr>
            <a:t>Option to participate in Regional Workforce Community of Practice</a:t>
          </a:r>
        </a:p>
      </dgm:t>
    </dgm:pt>
    <dgm:pt modelId="{376963B3-CD02-274E-952C-A67BEAA0E7FC}" type="parTrans" cxnId="{A10764EC-BB8D-FA41-9E29-514CA563200F}">
      <dgm:prSet/>
      <dgm:spPr/>
      <dgm:t>
        <a:bodyPr/>
        <a:lstStyle/>
        <a:p>
          <a:endParaRPr lang="en-US"/>
        </a:p>
      </dgm:t>
    </dgm:pt>
    <dgm:pt modelId="{E94D4AB6-0A8C-DE4E-A74A-CBD6CF27EDE1}" type="sibTrans" cxnId="{A10764EC-BB8D-FA41-9E29-514CA563200F}">
      <dgm:prSet/>
      <dgm:spPr/>
      <dgm:t>
        <a:bodyPr/>
        <a:lstStyle/>
        <a:p>
          <a:endParaRPr lang="en-US"/>
        </a:p>
      </dgm:t>
    </dgm:pt>
    <dgm:pt modelId="{F345EC69-92A8-434C-A8A7-1A0054D62F82}">
      <dgm:prSet/>
      <dgm:spPr>
        <a:solidFill>
          <a:srgbClr val="92D050">
            <a:alpha val="40000"/>
          </a:srgbClr>
        </a:solidFill>
        <a:ln>
          <a:noFill/>
        </a:ln>
      </dgm:spPr>
      <dgm:t>
        <a:bodyPr/>
        <a:lstStyle/>
        <a:p>
          <a:r>
            <a:rPr lang="en-US" b="0" i="0" dirty="0">
              <a:solidFill>
                <a:schemeClr val="tx1"/>
              </a:solidFill>
              <a:latin typeface="Open Sans" charset="0"/>
              <a:ea typeface="Open Sans" charset="0"/>
              <a:cs typeface="Open Sans" charset="0"/>
            </a:rPr>
            <a:t>Access to online Tennessee Workforce Toolkit</a:t>
          </a:r>
        </a:p>
      </dgm:t>
    </dgm:pt>
    <dgm:pt modelId="{5D10CA4B-FE58-8045-991E-30E23EA2EB51}" type="parTrans" cxnId="{7380D870-2593-1C4D-A0BC-656F6E0D321B}">
      <dgm:prSet/>
      <dgm:spPr/>
      <dgm:t>
        <a:bodyPr/>
        <a:lstStyle/>
        <a:p>
          <a:endParaRPr lang="en-US"/>
        </a:p>
      </dgm:t>
    </dgm:pt>
    <dgm:pt modelId="{117B6308-45E1-AA49-AA04-922876FB0818}" type="sibTrans" cxnId="{7380D870-2593-1C4D-A0BC-656F6E0D321B}">
      <dgm:prSet/>
      <dgm:spPr/>
      <dgm:t>
        <a:bodyPr/>
        <a:lstStyle/>
        <a:p>
          <a:endParaRPr lang="en-US"/>
        </a:p>
      </dgm:t>
    </dgm:pt>
    <dgm:pt modelId="{4AA07213-1D7E-D640-BE12-501D9C0FB5C0}">
      <dgm:prSet/>
      <dgm:spPr>
        <a:solidFill>
          <a:srgbClr val="92D050">
            <a:alpha val="40000"/>
          </a:srgbClr>
        </a:solidFill>
        <a:ln>
          <a:noFill/>
        </a:ln>
      </dgm:spPr>
      <dgm:t>
        <a:bodyPr/>
        <a:lstStyle/>
        <a:p>
          <a:r>
            <a:rPr lang="en-US" b="0" i="0" dirty="0">
              <a:solidFill>
                <a:schemeClr val="tx1"/>
              </a:solidFill>
              <a:latin typeface="Open Sans" charset="0"/>
              <a:ea typeface="Open Sans" charset="0"/>
              <a:cs typeface="Open Sans" charset="0"/>
            </a:rPr>
            <a:t>Option to participate in Regional Workforce Community of Practice</a:t>
          </a:r>
        </a:p>
      </dgm:t>
    </dgm:pt>
    <dgm:pt modelId="{307CD131-3031-0B44-9693-557BA2AB1222}" type="parTrans" cxnId="{A5065D1A-66B7-5146-9F2B-561BB26ABF15}">
      <dgm:prSet/>
      <dgm:spPr/>
      <dgm:t>
        <a:bodyPr/>
        <a:lstStyle/>
        <a:p>
          <a:endParaRPr lang="en-US"/>
        </a:p>
      </dgm:t>
    </dgm:pt>
    <dgm:pt modelId="{AAC137B2-429D-5940-9E2E-0FBF21A7E03C}" type="sibTrans" cxnId="{A5065D1A-66B7-5146-9F2B-561BB26ABF15}">
      <dgm:prSet/>
      <dgm:spPr/>
      <dgm:t>
        <a:bodyPr/>
        <a:lstStyle/>
        <a:p>
          <a:endParaRPr lang="en-US"/>
        </a:p>
      </dgm:t>
    </dgm:pt>
    <dgm:pt modelId="{C68AB0EF-B30C-1C4F-A7E1-13D9F71F2196}">
      <dgm:prSet/>
      <dgm:spPr>
        <a:solidFill>
          <a:srgbClr val="00B0F0">
            <a:alpha val="12000"/>
          </a:srgbClr>
        </a:solidFill>
        <a:ln>
          <a:noFill/>
        </a:ln>
      </dgm:spPr>
      <dgm:t>
        <a:bodyPr/>
        <a:lstStyle/>
        <a:p>
          <a:r>
            <a:rPr lang="en-US" b="0" i="0" dirty="0">
              <a:solidFill>
                <a:schemeClr val="tx1"/>
              </a:solidFill>
              <a:latin typeface="Open Sans" charset="0"/>
              <a:ea typeface="Open Sans" charset="0"/>
              <a:cs typeface="Open Sans" charset="0"/>
            </a:rPr>
            <a:t>Option to participate in Regional Workforce Community of Practice</a:t>
          </a:r>
        </a:p>
      </dgm:t>
    </dgm:pt>
    <dgm:pt modelId="{5F688C98-1A3F-7349-9467-20A60EE61FE7}" type="parTrans" cxnId="{C1B91AD7-0699-5D49-9818-99B3E542A492}">
      <dgm:prSet/>
      <dgm:spPr/>
      <dgm:t>
        <a:bodyPr/>
        <a:lstStyle/>
        <a:p>
          <a:endParaRPr lang="en-US"/>
        </a:p>
      </dgm:t>
    </dgm:pt>
    <dgm:pt modelId="{40C1CB85-6687-C14C-A9F0-FB320FF85F93}" type="sibTrans" cxnId="{C1B91AD7-0699-5D49-9818-99B3E542A492}">
      <dgm:prSet/>
      <dgm:spPr/>
      <dgm:t>
        <a:bodyPr/>
        <a:lstStyle/>
        <a:p>
          <a:endParaRPr lang="en-US"/>
        </a:p>
      </dgm:t>
    </dgm:pt>
    <dgm:pt modelId="{4A45C9DF-520E-5F4C-A272-D699DF039661}" type="pres">
      <dgm:prSet presAssocID="{9BAF8E4F-EA9A-C34E-84F3-54170CF34C67}" presName="Name0" presStyleCnt="0">
        <dgm:presLayoutVars>
          <dgm:dir/>
          <dgm:animLvl val="lvl"/>
          <dgm:resizeHandles val="exact"/>
        </dgm:presLayoutVars>
      </dgm:prSet>
      <dgm:spPr/>
    </dgm:pt>
    <dgm:pt modelId="{4FF24704-1349-4244-95D0-8F28D5FAD018}" type="pres">
      <dgm:prSet presAssocID="{637BACC9-A846-0448-ABE7-E14FA1B36B30}" presName="composite" presStyleCnt="0"/>
      <dgm:spPr/>
    </dgm:pt>
    <dgm:pt modelId="{9AA93AE5-B0E8-7C47-B699-2A28B22B4B01}" type="pres">
      <dgm:prSet presAssocID="{637BACC9-A846-0448-ABE7-E14FA1B36B30}" presName="parTx" presStyleLbl="alignNode1" presStyleIdx="0" presStyleCnt="3">
        <dgm:presLayoutVars>
          <dgm:chMax val="0"/>
          <dgm:chPref val="0"/>
          <dgm:bulletEnabled val="1"/>
        </dgm:presLayoutVars>
      </dgm:prSet>
      <dgm:spPr/>
    </dgm:pt>
    <dgm:pt modelId="{0C4F8143-F066-4E41-8DB0-F85209427A65}" type="pres">
      <dgm:prSet presAssocID="{637BACC9-A846-0448-ABE7-E14FA1B36B30}" presName="desTx" presStyleLbl="alignAccFollowNode1" presStyleIdx="0" presStyleCnt="3">
        <dgm:presLayoutVars>
          <dgm:bulletEnabled val="1"/>
        </dgm:presLayoutVars>
      </dgm:prSet>
      <dgm:spPr/>
    </dgm:pt>
    <dgm:pt modelId="{4076268F-4B83-4540-A91B-FD3E7CB8C3EF}" type="pres">
      <dgm:prSet presAssocID="{BD00FC1D-7A39-A048-94A6-4F47092C4CA6}" presName="space" presStyleCnt="0"/>
      <dgm:spPr/>
    </dgm:pt>
    <dgm:pt modelId="{72B0D6B9-2636-D541-BE34-A9B9F579838A}" type="pres">
      <dgm:prSet presAssocID="{7B42D595-8FD7-DE4B-BCE7-4ABE7E18F5A0}" presName="composite" presStyleCnt="0"/>
      <dgm:spPr/>
    </dgm:pt>
    <dgm:pt modelId="{5CFD14D9-8486-7043-AAB6-B6FACB30825B}" type="pres">
      <dgm:prSet presAssocID="{7B42D595-8FD7-DE4B-BCE7-4ABE7E18F5A0}" presName="parTx" presStyleLbl="alignNode1" presStyleIdx="1" presStyleCnt="3" custLinFactNeighborY="-3617">
        <dgm:presLayoutVars>
          <dgm:chMax val="0"/>
          <dgm:chPref val="0"/>
          <dgm:bulletEnabled val="1"/>
        </dgm:presLayoutVars>
      </dgm:prSet>
      <dgm:spPr/>
    </dgm:pt>
    <dgm:pt modelId="{07F1DC89-F2B6-104E-8988-76E43C115B86}" type="pres">
      <dgm:prSet presAssocID="{7B42D595-8FD7-DE4B-BCE7-4ABE7E18F5A0}" presName="desTx" presStyleLbl="alignAccFollowNode1" presStyleIdx="1" presStyleCnt="3" custLinFactNeighborY="-603">
        <dgm:presLayoutVars>
          <dgm:bulletEnabled val="1"/>
        </dgm:presLayoutVars>
      </dgm:prSet>
      <dgm:spPr/>
    </dgm:pt>
    <dgm:pt modelId="{B42C89F9-FBC4-3847-BE0D-F8E66AFC0A09}" type="pres">
      <dgm:prSet presAssocID="{78EFEFF5-358C-0343-A6CB-914FF7048580}" presName="space" presStyleCnt="0"/>
      <dgm:spPr/>
    </dgm:pt>
    <dgm:pt modelId="{C50DD45E-8CBE-A545-B89E-C9EC74840CF2}" type="pres">
      <dgm:prSet presAssocID="{D5FA4FC9-1089-3E49-B468-0DA449CE497B}" presName="composite" presStyleCnt="0"/>
      <dgm:spPr/>
    </dgm:pt>
    <dgm:pt modelId="{7792B7E3-0E88-C044-A7B5-E0393919D0D9}" type="pres">
      <dgm:prSet presAssocID="{D5FA4FC9-1089-3E49-B468-0DA449CE497B}" presName="parTx" presStyleLbl="alignNode1" presStyleIdx="2" presStyleCnt="3">
        <dgm:presLayoutVars>
          <dgm:chMax val="0"/>
          <dgm:chPref val="0"/>
          <dgm:bulletEnabled val="1"/>
        </dgm:presLayoutVars>
      </dgm:prSet>
      <dgm:spPr/>
    </dgm:pt>
    <dgm:pt modelId="{251EBC66-680D-9247-82D9-EBCB30035165}" type="pres">
      <dgm:prSet presAssocID="{D5FA4FC9-1089-3E49-B468-0DA449CE497B}" presName="desTx" presStyleLbl="alignAccFollowNode1" presStyleIdx="2" presStyleCnt="3">
        <dgm:presLayoutVars>
          <dgm:bulletEnabled val="1"/>
        </dgm:presLayoutVars>
      </dgm:prSet>
      <dgm:spPr/>
    </dgm:pt>
  </dgm:ptLst>
  <dgm:cxnLst>
    <dgm:cxn modelId="{84B27508-8EC4-C348-87C2-36F63F975CFB}" type="presOf" srcId="{E34EF310-D76A-404D-B6FA-3EA68456D6FC}" destId="{0C4F8143-F066-4E41-8DB0-F85209427A65}" srcOrd="0" destOrd="0" presId="urn:microsoft.com/office/officeart/2005/8/layout/hList1"/>
    <dgm:cxn modelId="{B7CF3E0C-84D7-8B43-83FE-26A3AA90501E}" type="presOf" srcId="{B46ADF22-8028-DF46-8024-2B87FD2F10BE}" destId="{251EBC66-680D-9247-82D9-EBCB30035165}" srcOrd="0" destOrd="0" presId="urn:microsoft.com/office/officeart/2005/8/layout/hList1"/>
    <dgm:cxn modelId="{A5065D1A-66B7-5146-9F2B-561BB26ABF15}" srcId="{7B42D595-8FD7-DE4B-BCE7-4ABE7E18F5A0}" destId="{4AA07213-1D7E-D640-BE12-501D9C0FB5C0}" srcOrd="2" destOrd="0" parTransId="{307CD131-3031-0B44-9693-557BA2AB1222}" sibTransId="{AAC137B2-429D-5940-9E2E-0FBF21A7E03C}"/>
    <dgm:cxn modelId="{3F926D28-45C2-BC4A-9392-3A9F0368A045}" type="presOf" srcId="{D6CC51AF-737A-4C42-8E52-184D95FEF571}" destId="{0C4F8143-F066-4E41-8DB0-F85209427A65}" srcOrd="0" destOrd="1" presId="urn:microsoft.com/office/officeart/2005/8/layout/hList1"/>
    <dgm:cxn modelId="{5290B32D-A177-B345-A9CB-387396A74E62}" srcId="{637BACC9-A846-0448-ABE7-E14FA1B36B30}" destId="{E34EF310-D76A-404D-B6FA-3EA68456D6FC}" srcOrd="0" destOrd="0" parTransId="{97416F99-5882-2744-95DB-612CF39B1100}" sibTransId="{7C40879C-FB0C-0E49-9483-2DC3188815C1}"/>
    <dgm:cxn modelId="{B57F0F2F-B126-F742-B196-50FA21D73D4B}" srcId="{9BAF8E4F-EA9A-C34E-84F3-54170CF34C67}" destId="{7B42D595-8FD7-DE4B-BCE7-4ABE7E18F5A0}" srcOrd="1" destOrd="0" parTransId="{CCA1FFF8-285E-FE49-89B0-EC863B20D6C1}" sibTransId="{78EFEFF5-358C-0343-A6CB-914FF7048580}"/>
    <dgm:cxn modelId="{FAD65F49-B8F3-D541-B05A-572100AD2774}" type="presOf" srcId="{F345EC69-92A8-434C-A8A7-1A0054D62F82}" destId="{07F1DC89-F2B6-104E-8988-76E43C115B86}" srcOrd="0" destOrd="1" presId="urn:microsoft.com/office/officeart/2005/8/layout/hList1"/>
    <dgm:cxn modelId="{249D9D6C-C7D9-3140-A816-A2C5E22503C9}" srcId="{7B42D595-8FD7-DE4B-BCE7-4ABE7E18F5A0}" destId="{BDF25C5B-AAA3-B746-88FD-54144028696A}" srcOrd="0" destOrd="0" parTransId="{DB799110-3046-D14D-85E9-DF1751F6EAC9}" sibTransId="{D7533D0A-E582-7841-A645-CDE50B22C3A3}"/>
    <dgm:cxn modelId="{7380D870-2593-1C4D-A0BC-656F6E0D321B}" srcId="{7B42D595-8FD7-DE4B-BCE7-4ABE7E18F5A0}" destId="{F345EC69-92A8-434C-A8A7-1A0054D62F82}" srcOrd="1" destOrd="0" parTransId="{5D10CA4B-FE58-8045-991E-30E23EA2EB51}" sibTransId="{117B6308-45E1-AA49-AA04-922876FB0818}"/>
    <dgm:cxn modelId="{F0469773-C70C-5343-AFF0-A77C65A7439D}" type="presOf" srcId="{637BACC9-A846-0448-ABE7-E14FA1B36B30}" destId="{9AA93AE5-B0E8-7C47-B699-2A28B22B4B01}" srcOrd="0" destOrd="0" presId="urn:microsoft.com/office/officeart/2005/8/layout/hList1"/>
    <dgm:cxn modelId="{37521C5A-F836-A049-8639-AD4F067A6BCC}" srcId="{9BAF8E4F-EA9A-C34E-84F3-54170CF34C67}" destId="{637BACC9-A846-0448-ABE7-E14FA1B36B30}" srcOrd="0" destOrd="0" parTransId="{262FD3AD-1FE9-854B-8AFB-B28B45D75C7B}" sibTransId="{BD00FC1D-7A39-A048-94A6-4F47092C4CA6}"/>
    <dgm:cxn modelId="{1668BF80-19BA-A24C-8FDC-520AB47F05BC}" type="presOf" srcId="{D5FA4FC9-1089-3E49-B468-0DA449CE497B}" destId="{7792B7E3-0E88-C044-A7B5-E0393919D0D9}" srcOrd="0" destOrd="0" presId="urn:microsoft.com/office/officeart/2005/8/layout/hList1"/>
    <dgm:cxn modelId="{1C964F81-A834-4E44-9D81-FE7C66CE8BA1}" type="presOf" srcId="{7B42D595-8FD7-DE4B-BCE7-4ABE7E18F5A0}" destId="{5CFD14D9-8486-7043-AAB6-B6FACB30825B}" srcOrd="0" destOrd="0" presId="urn:microsoft.com/office/officeart/2005/8/layout/hList1"/>
    <dgm:cxn modelId="{3E168F8C-D093-314C-A54C-57352492A2DF}" srcId="{637BACC9-A846-0448-ABE7-E14FA1B36B30}" destId="{D6CC51AF-737A-4C42-8E52-184D95FEF571}" srcOrd="1" destOrd="0" parTransId="{BC321352-4D4E-9443-B9D0-EA4AB1E5D22F}" sibTransId="{594D201C-30DB-914E-BBAF-1562E4978E94}"/>
    <dgm:cxn modelId="{8E8A0399-2A3C-094D-934A-2700C76081D9}" type="presOf" srcId="{4AA07213-1D7E-D640-BE12-501D9C0FB5C0}" destId="{07F1DC89-F2B6-104E-8988-76E43C115B86}" srcOrd="0" destOrd="2" presId="urn:microsoft.com/office/officeart/2005/8/layout/hList1"/>
    <dgm:cxn modelId="{5E70EFB6-63C7-1B45-BD5C-96EF1CA5D212}" type="presOf" srcId="{BDF25C5B-AAA3-B746-88FD-54144028696A}" destId="{07F1DC89-F2B6-104E-8988-76E43C115B86}" srcOrd="0" destOrd="0" presId="urn:microsoft.com/office/officeart/2005/8/layout/hList1"/>
    <dgm:cxn modelId="{857A7BC7-DFDF-D64D-917A-50ED532847A6}" type="presOf" srcId="{C68AB0EF-B30C-1C4F-A7E1-13D9F71F2196}" destId="{251EBC66-680D-9247-82D9-EBCB30035165}" srcOrd="0" destOrd="1" presId="urn:microsoft.com/office/officeart/2005/8/layout/hList1"/>
    <dgm:cxn modelId="{B150F3C9-483C-FF49-A30B-1D4DD6FC8258}" srcId="{9BAF8E4F-EA9A-C34E-84F3-54170CF34C67}" destId="{D5FA4FC9-1089-3E49-B468-0DA449CE497B}" srcOrd="2" destOrd="0" parTransId="{166677ED-4B5D-3946-B659-8AB5EC18BE5E}" sibTransId="{6AF05AB9-69A7-0346-AE00-B35939B6839C}"/>
    <dgm:cxn modelId="{C1B91AD7-0699-5D49-9818-99B3E542A492}" srcId="{D5FA4FC9-1089-3E49-B468-0DA449CE497B}" destId="{C68AB0EF-B30C-1C4F-A7E1-13D9F71F2196}" srcOrd="1" destOrd="0" parTransId="{5F688C98-1A3F-7349-9467-20A60EE61FE7}" sibTransId="{40C1CB85-6687-C14C-A9F0-FB320FF85F93}"/>
    <dgm:cxn modelId="{A10764EC-BB8D-FA41-9E29-514CA563200F}" srcId="{637BACC9-A846-0448-ABE7-E14FA1B36B30}" destId="{F7FEE581-1916-4D4C-B6D7-49DEFD68B9CB}" srcOrd="2" destOrd="0" parTransId="{376963B3-CD02-274E-952C-A67BEAA0E7FC}" sibTransId="{E94D4AB6-0A8C-DE4E-A74A-CBD6CF27EDE1}"/>
    <dgm:cxn modelId="{3BED67EE-3E33-6F4D-9C52-3D021325FE9C}" srcId="{D5FA4FC9-1089-3E49-B468-0DA449CE497B}" destId="{B46ADF22-8028-DF46-8024-2B87FD2F10BE}" srcOrd="0" destOrd="0" parTransId="{6757B0FD-CB1D-EA4A-9D33-EBBBFC4D6665}" sibTransId="{FBF45CF9-2225-AF46-9113-BBB8845057B4}"/>
    <dgm:cxn modelId="{FCA5B6F8-BDD4-4D49-B95D-2260E7728560}" type="presOf" srcId="{9BAF8E4F-EA9A-C34E-84F3-54170CF34C67}" destId="{4A45C9DF-520E-5F4C-A272-D699DF039661}" srcOrd="0" destOrd="0" presId="urn:microsoft.com/office/officeart/2005/8/layout/hList1"/>
    <dgm:cxn modelId="{3FE21EFB-1C0A-D94A-A95D-ABF9AA2699DC}" type="presOf" srcId="{F7FEE581-1916-4D4C-B6D7-49DEFD68B9CB}" destId="{0C4F8143-F066-4E41-8DB0-F85209427A65}" srcOrd="0" destOrd="2" presId="urn:microsoft.com/office/officeart/2005/8/layout/hList1"/>
    <dgm:cxn modelId="{84ADA735-5B27-ED44-9CAF-94BAB7B85ABC}" type="presParOf" srcId="{4A45C9DF-520E-5F4C-A272-D699DF039661}" destId="{4FF24704-1349-4244-95D0-8F28D5FAD018}" srcOrd="0" destOrd="0" presId="urn:microsoft.com/office/officeart/2005/8/layout/hList1"/>
    <dgm:cxn modelId="{89319ACE-A9D7-8243-BEF2-388E94F91AFF}" type="presParOf" srcId="{4FF24704-1349-4244-95D0-8F28D5FAD018}" destId="{9AA93AE5-B0E8-7C47-B699-2A28B22B4B01}" srcOrd="0" destOrd="0" presId="urn:microsoft.com/office/officeart/2005/8/layout/hList1"/>
    <dgm:cxn modelId="{17DFD06F-8B7B-5D49-B789-FCC0DC4EFC01}" type="presParOf" srcId="{4FF24704-1349-4244-95D0-8F28D5FAD018}" destId="{0C4F8143-F066-4E41-8DB0-F85209427A65}" srcOrd="1" destOrd="0" presId="urn:microsoft.com/office/officeart/2005/8/layout/hList1"/>
    <dgm:cxn modelId="{8985C26D-F09E-6649-8AAC-EC69F898F4FE}" type="presParOf" srcId="{4A45C9DF-520E-5F4C-A272-D699DF039661}" destId="{4076268F-4B83-4540-A91B-FD3E7CB8C3EF}" srcOrd="1" destOrd="0" presId="urn:microsoft.com/office/officeart/2005/8/layout/hList1"/>
    <dgm:cxn modelId="{2327C533-3343-254D-94B2-4FE3E64D98E3}" type="presParOf" srcId="{4A45C9DF-520E-5F4C-A272-D699DF039661}" destId="{72B0D6B9-2636-D541-BE34-A9B9F579838A}" srcOrd="2" destOrd="0" presId="urn:microsoft.com/office/officeart/2005/8/layout/hList1"/>
    <dgm:cxn modelId="{07D598F0-D743-A243-BC9A-AC79DF05F263}" type="presParOf" srcId="{72B0D6B9-2636-D541-BE34-A9B9F579838A}" destId="{5CFD14D9-8486-7043-AAB6-B6FACB30825B}" srcOrd="0" destOrd="0" presId="urn:microsoft.com/office/officeart/2005/8/layout/hList1"/>
    <dgm:cxn modelId="{E1BA4FCA-4A06-A84A-8E25-5AD59CD32EDC}" type="presParOf" srcId="{72B0D6B9-2636-D541-BE34-A9B9F579838A}" destId="{07F1DC89-F2B6-104E-8988-76E43C115B86}" srcOrd="1" destOrd="0" presId="urn:microsoft.com/office/officeart/2005/8/layout/hList1"/>
    <dgm:cxn modelId="{42F8AB3C-1BD2-D049-B1B7-C92224F33D9C}" type="presParOf" srcId="{4A45C9DF-520E-5F4C-A272-D699DF039661}" destId="{B42C89F9-FBC4-3847-BE0D-F8E66AFC0A09}" srcOrd="3" destOrd="0" presId="urn:microsoft.com/office/officeart/2005/8/layout/hList1"/>
    <dgm:cxn modelId="{EE60F3BF-F002-C64C-A283-ABAB1770A80A}" type="presParOf" srcId="{4A45C9DF-520E-5F4C-A272-D699DF039661}" destId="{C50DD45E-8CBE-A545-B89E-C9EC74840CF2}" srcOrd="4" destOrd="0" presId="urn:microsoft.com/office/officeart/2005/8/layout/hList1"/>
    <dgm:cxn modelId="{CE4B21FF-3081-AD46-BA05-E45743F0F15F}" type="presParOf" srcId="{C50DD45E-8CBE-A545-B89E-C9EC74840CF2}" destId="{7792B7E3-0E88-C044-A7B5-E0393919D0D9}" srcOrd="0" destOrd="0" presId="urn:microsoft.com/office/officeart/2005/8/layout/hList1"/>
    <dgm:cxn modelId="{579C4E54-C6E5-1143-A0CC-7B05B653DC9D}" type="presParOf" srcId="{C50DD45E-8CBE-A545-B89E-C9EC74840CF2}" destId="{251EBC66-680D-9247-82D9-EBCB30035165}" srcOrd="1" destOrd="0" presId="urn:microsoft.com/office/officeart/2005/8/layout/h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A2305CE-E67D-4A47-8873-A0E655A7E245}" type="doc">
      <dgm:prSet loTypeId="urn:microsoft.com/office/officeart/2011/layout/CircleProcess" loCatId="process" qsTypeId="urn:microsoft.com/office/officeart/2005/8/quickstyle/simple1" qsCatId="simple" csTypeId="urn:microsoft.com/office/officeart/2005/8/colors/accent1_2" csCatId="accent1" phldr="1"/>
      <dgm:spPr/>
      <dgm:t>
        <a:bodyPr/>
        <a:lstStyle/>
        <a:p>
          <a:endParaRPr lang="en-US"/>
        </a:p>
      </dgm:t>
    </dgm:pt>
    <dgm:pt modelId="{F6E9B7B1-F9AC-4DCA-AFA9-4749F1DFE242}">
      <dgm:prSet phldrT="[Text]"/>
      <dgm:spPr>
        <a:solidFill>
          <a:schemeClr val="accent1">
            <a:lumMod val="20000"/>
            <a:lumOff val="80000"/>
          </a:schemeClr>
        </a:solidFill>
        <a:ln>
          <a:noFill/>
        </a:ln>
      </dgm:spPr>
      <dgm:t>
        <a:bodyPr/>
        <a:lstStyle/>
        <a:p>
          <a:r>
            <a:rPr lang="en-US" dirty="0"/>
            <a:t>U of M Technical Consultation</a:t>
          </a:r>
        </a:p>
      </dgm:t>
    </dgm:pt>
    <dgm:pt modelId="{F258D38A-9A3A-4A5A-8AE3-07030379977F}" type="parTrans" cxnId="{5BB530FC-8AF4-4EE9-8430-E363E03E7F51}">
      <dgm:prSet/>
      <dgm:spPr/>
      <dgm:t>
        <a:bodyPr/>
        <a:lstStyle/>
        <a:p>
          <a:endParaRPr lang="en-US"/>
        </a:p>
      </dgm:t>
    </dgm:pt>
    <dgm:pt modelId="{C6405C9B-5B5D-4CD5-8675-ACEDB9DACECF}" type="sibTrans" cxnId="{5BB530FC-8AF4-4EE9-8430-E363E03E7F51}">
      <dgm:prSet/>
      <dgm:spPr/>
      <dgm:t>
        <a:bodyPr/>
        <a:lstStyle/>
        <a:p>
          <a:endParaRPr lang="en-US"/>
        </a:p>
      </dgm:t>
    </dgm:pt>
    <dgm:pt modelId="{DE7799A0-E28A-4D04-9689-C7DDC28A6AC1}">
      <dgm:prSet phldrT="[Text]"/>
      <dgm:spPr>
        <a:ln>
          <a:noFill/>
        </a:ln>
      </dgm:spPr>
      <dgm:t>
        <a:bodyPr/>
        <a:lstStyle/>
        <a:p>
          <a:r>
            <a:rPr lang="en-US" dirty="0"/>
            <a:t>Workforce Coach Technical Consultation</a:t>
          </a:r>
        </a:p>
      </dgm:t>
    </dgm:pt>
    <dgm:pt modelId="{B48F3A29-B5FA-4F5D-BBCA-673D774BF855}" type="parTrans" cxnId="{3716E5CF-EB09-4A11-9609-A0F33A0C6AC0}">
      <dgm:prSet/>
      <dgm:spPr/>
      <dgm:t>
        <a:bodyPr/>
        <a:lstStyle/>
        <a:p>
          <a:endParaRPr lang="en-US"/>
        </a:p>
      </dgm:t>
    </dgm:pt>
    <dgm:pt modelId="{708C6D41-59E6-489B-9A87-252246767328}" type="sibTrans" cxnId="{3716E5CF-EB09-4A11-9609-A0F33A0C6AC0}">
      <dgm:prSet/>
      <dgm:spPr/>
      <dgm:t>
        <a:bodyPr/>
        <a:lstStyle/>
        <a:p>
          <a:endParaRPr lang="en-US"/>
        </a:p>
      </dgm:t>
    </dgm:pt>
    <dgm:pt modelId="{C58966C4-3795-4B48-91A7-A951A9F186D4}">
      <dgm:prSet phldrT="[Text]" custT="1"/>
      <dgm:spPr>
        <a:solidFill>
          <a:schemeClr val="bg1"/>
        </a:solidFill>
        <a:ln>
          <a:noFill/>
        </a:ln>
      </dgm:spPr>
      <dgm:t>
        <a:bodyPr/>
        <a:lstStyle/>
        <a:p>
          <a:r>
            <a:rPr lang="en-US" sz="3200" dirty="0"/>
            <a:t>DSP Workforce Community of Practice</a:t>
          </a:r>
        </a:p>
        <a:p>
          <a:r>
            <a:rPr lang="en-US" sz="2400" dirty="0"/>
            <a:t>Survey &amp; Toolkit of Strategies</a:t>
          </a:r>
        </a:p>
      </dgm:t>
    </dgm:pt>
    <dgm:pt modelId="{D8B45DB9-E437-433F-9430-137CC5DD6EB7}" type="parTrans" cxnId="{6409E2F8-1C3A-4413-A2F1-8DDC6C5BE7DD}">
      <dgm:prSet/>
      <dgm:spPr/>
      <dgm:t>
        <a:bodyPr/>
        <a:lstStyle/>
        <a:p>
          <a:endParaRPr lang="en-US"/>
        </a:p>
      </dgm:t>
    </dgm:pt>
    <dgm:pt modelId="{8AAF08FC-5911-4081-9914-177FB300A81A}" type="sibTrans" cxnId="{6409E2F8-1C3A-4413-A2F1-8DDC6C5BE7DD}">
      <dgm:prSet/>
      <dgm:spPr/>
      <dgm:t>
        <a:bodyPr/>
        <a:lstStyle/>
        <a:p>
          <a:endParaRPr lang="en-US"/>
        </a:p>
      </dgm:t>
    </dgm:pt>
    <dgm:pt modelId="{D696C88C-2DB3-4E0C-B7C2-EAA9AAD13CFA}" type="pres">
      <dgm:prSet presAssocID="{AA2305CE-E67D-4A47-8873-A0E655A7E245}" presName="Name0" presStyleCnt="0">
        <dgm:presLayoutVars>
          <dgm:chMax val="11"/>
          <dgm:chPref val="11"/>
          <dgm:dir/>
          <dgm:resizeHandles/>
        </dgm:presLayoutVars>
      </dgm:prSet>
      <dgm:spPr/>
    </dgm:pt>
    <dgm:pt modelId="{A48911BC-A669-4D00-A8ED-C96C9B6A5510}" type="pres">
      <dgm:prSet presAssocID="{C58966C4-3795-4B48-91A7-A951A9F186D4}" presName="Accent3" presStyleCnt="0"/>
      <dgm:spPr/>
    </dgm:pt>
    <dgm:pt modelId="{7E0A51D9-860A-41C2-A795-5480D473349D}" type="pres">
      <dgm:prSet presAssocID="{C58966C4-3795-4B48-91A7-A951A9F186D4}" presName="Accent" presStyleLbl="node1" presStyleIdx="0" presStyleCnt="3" custScaleX="168346" custScaleY="169727"/>
      <dgm:spPr>
        <a:solidFill>
          <a:srgbClr val="FFC000"/>
        </a:solidFill>
      </dgm:spPr>
    </dgm:pt>
    <dgm:pt modelId="{ED2002B9-DD6D-437E-AD7D-173A61A72954}" type="pres">
      <dgm:prSet presAssocID="{C58966C4-3795-4B48-91A7-A951A9F186D4}" presName="ParentBackground3" presStyleCnt="0"/>
      <dgm:spPr/>
    </dgm:pt>
    <dgm:pt modelId="{98251F8C-48D7-4F4A-A8F0-B13DBDAA4131}" type="pres">
      <dgm:prSet presAssocID="{C58966C4-3795-4B48-91A7-A951A9F186D4}" presName="ParentBackground" presStyleLbl="fgAcc1" presStyleIdx="0" presStyleCnt="3" custScaleX="134379" custScaleY="133049"/>
      <dgm:spPr/>
    </dgm:pt>
    <dgm:pt modelId="{E48C6060-98DB-4CB7-9B67-CDF839B2093C}" type="pres">
      <dgm:prSet presAssocID="{C58966C4-3795-4B48-91A7-A951A9F186D4}" presName="Parent3" presStyleLbl="revTx" presStyleIdx="0" presStyleCnt="0">
        <dgm:presLayoutVars>
          <dgm:chMax val="1"/>
          <dgm:chPref val="1"/>
          <dgm:bulletEnabled val="1"/>
        </dgm:presLayoutVars>
      </dgm:prSet>
      <dgm:spPr/>
    </dgm:pt>
    <dgm:pt modelId="{727C7A4D-BBE6-492C-B260-B5F7CC2034C2}" type="pres">
      <dgm:prSet presAssocID="{DE7799A0-E28A-4D04-9689-C7DDC28A6AC1}" presName="Accent2" presStyleCnt="0"/>
      <dgm:spPr/>
    </dgm:pt>
    <dgm:pt modelId="{A977ACF5-B71D-45AB-8F55-830EB7C38A7E}" type="pres">
      <dgm:prSet presAssocID="{DE7799A0-E28A-4D04-9689-C7DDC28A6AC1}" presName="Accent" presStyleLbl="node1" presStyleIdx="1" presStyleCnt="3" custLinFactNeighborX="-7358" custLinFactNeighborY="0"/>
      <dgm:spPr>
        <a:solidFill>
          <a:srgbClr val="92D050"/>
        </a:solidFill>
        <a:ln>
          <a:noFill/>
        </a:ln>
      </dgm:spPr>
    </dgm:pt>
    <dgm:pt modelId="{6344ADE7-BD50-4265-A97A-795D51411F84}" type="pres">
      <dgm:prSet presAssocID="{DE7799A0-E28A-4D04-9689-C7DDC28A6AC1}" presName="ParentBackground2" presStyleCnt="0"/>
      <dgm:spPr/>
    </dgm:pt>
    <dgm:pt modelId="{2131292C-25DF-4799-8454-045D63187AF5}" type="pres">
      <dgm:prSet presAssocID="{DE7799A0-E28A-4D04-9689-C7DDC28A6AC1}" presName="ParentBackground" presStyleLbl="fgAcc1" presStyleIdx="1" presStyleCnt="3" custLinFactNeighborX="-10325"/>
      <dgm:spPr/>
    </dgm:pt>
    <dgm:pt modelId="{1CC7ED8F-EEF5-490E-94D2-490E71B77F2B}" type="pres">
      <dgm:prSet presAssocID="{DE7799A0-E28A-4D04-9689-C7DDC28A6AC1}" presName="Parent2" presStyleLbl="revTx" presStyleIdx="0" presStyleCnt="0">
        <dgm:presLayoutVars>
          <dgm:chMax val="1"/>
          <dgm:chPref val="1"/>
          <dgm:bulletEnabled val="1"/>
        </dgm:presLayoutVars>
      </dgm:prSet>
      <dgm:spPr/>
    </dgm:pt>
    <dgm:pt modelId="{99B28326-0991-4332-957A-0CA2EE40D8CE}" type="pres">
      <dgm:prSet presAssocID="{F6E9B7B1-F9AC-4DCA-AFA9-4749F1DFE242}" presName="Accent1" presStyleCnt="0"/>
      <dgm:spPr/>
    </dgm:pt>
    <dgm:pt modelId="{36C22376-2D4E-4667-811B-B6B7F1F98F35}" type="pres">
      <dgm:prSet presAssocID="{F6E9B7B1-F9AC-4DCA-AFA9-4749F1DFE242}" presName="Accent" presStyleLbl="node1" presStyleIdx="2" presStyleCnt="3" custLinFactNeighborX="-9986"/>
      <dgm:spPr>
        <a:solidFill>
          <a:srgbClr val="00B0F0"/>
        </a:solidFill>
        <a:ln>
          <a:noFill/>
        </a:ln>
      </dgm:spPr>
    </dgm:pt>
    <dgm:pt modelId="{B79FD343-E940-4997-BAD5-875CDD4BBF49}" type="pres">
      <dgm:prSet presAssocID="{F6E9B7B1-F9AC-4DCA-AFA9-4749F1DFE242}" presName="ParentBackground1" presStyleCnt="0"/>
      <dgm:spPr/>
    </dgm:pt>
    <dgm:pt modelId="{39D812D1-B6C3-4044-8CF4-9F5C69F1D6D5}" type="pres">
      <dgm:prSet presAssocID="{F6E9B7B1-F9AC-4DCA-AFA9-4749F1DFE242}" presName="ParentBackground" presStyleLbl="fgAcc1" presStyleIdx="2" presStyleCnt="3" custLinFactNeighborX="-15091"/>
      <dgm:spPr/>
    </dgm:pt>
    <dgm:pt modelId="{79EAFAD3-CFA5-4A0D-82EF-68DD43DCE1F4}" type="pres">
      <dgm:prSet presAssocID="{F6E9B7B1-F9AC-4DCA-AFA9-4749F1DFE242}" presName="Parent1" presStyleLbl="revTx" presStyleIdx="0" presStyleCnt="0">
        <dgm:presLayoutVars>
          <dgm:chMax val="1"/>
          <dgm:chPref val="1"/>
          <dgm:bulletEnabled val="1"/>
        </dgm:presLayoutVars>
      </dgm:prSet>
      <dgm:spPr/>
    </dgm:pt>
  </dgm:ptLst>
  <dgm:cxnLst>
    <dgm:cxn modelId="{D890CC0E-C3A4-4F13-A131-62A739C99B3E}" type="presOf" srcId="{DE7799A0-E28A-4D04-9689-C7DDC28A6AC1}" destId="{1CC7ED8F-EEF5-490E-94D2-490E71B77F2B}" srcOrd="1" destOrd="0" presId="urn:microsoft.com/office/officeart/2011/layout/CircleProcess"/>
    <dgm:cxn modelId="{B8317F14-F445-479C-BB86-3DCAA149F236}" type="presOf" srcId="{C58966C4-3795-4B48-91A7-A951A9F186D4}" destId="{98251F8C-48D7-4F4A-A8F0-B13DBDAA4131}" srcOrd="0" destOrd="0" presId="urn:microsoft.com/office/officeart/2011/layout/CircleProcess"/>
    <dgm:cxn modelId="{ED091E2C-9E4E-4549-998D-7809CC22E3B9}" type="presOf" srcId="{F6E9B7B1-F9AC-4DCA-AFA9-4749F1DFE242}" destId="{39D812D1-B6C3-4044-8CF4-9F5C69F1D6D5}" srcOrd="0" destOrd="0" presId="urn:microsoft.com/office/officeart/2011/layout/CircleProcess"/>
    <dgm:cxn modelId="{A73FCA34-5432-4B67-BA0C-002C8191FC12}" type="presOf" srcId="{AA2305CE-E67D-4A47-8873-A0E655A7E245}" destId="{D696C88C-2DB3-4E0C-B7C2-EAA9AAD13CFA}" srcOrd="0" destOrd="0" presId="urn:microsoft.com/office/officeart/2011/layout/CircleProcess"/>
    <dgm:cxn modelId="{81994E45-404C-40D9-94E5-38F8B9AAB140}" type="presOf" srcId="{F6E9B7B1-F9AC-4DCA-AFA9-4749F1DFE242}" destId="{79EAFAD3-CFA5-4A0D-82EF-68DD43DCE1F4}" srcOrd="1" destOrd="0" presId="urn:microsoft.com/office/officeart/2011/layout/CircleProcess"/>
    <dgm:cxn modelId="{DA089869-EDE9-4217-A8A8-F060629C7370}" type="presOf" srcId="{C58966C4-3795-4B48-91A7-A951A9F186D4}" destId="{E48C6060-98DB-4CB7-9B67-CDF839B2093C}" srcOrd="1" destOrd="0" presId="urn:microsoft.com/office/officeart/2011/layout/CircleProcess"/>
    <dgm:cxn modelId="{3716E5CF-EB09-4A11-9609-A0F33A0C6AC0}" srcId="{AA2305CE-E67D-4A47-8873-A0E655A7E245}" destId="{DE7799A0-E28A-4D04-9689-C7DDC28A6AC1}" srcOrd="1" destOrd="0" parTransId="{B48F3A29-B5FA-4F5D-BBCA-673D774BF855}" sibTransId="{708C6D41-59E6-489B-9A87-252246767328}"/>
    <dgm:cxn modelId="{21B031DB-2FE1-43C5-95FD-76552812AEAC}" type="presOf" srcId="{DE7799A0-E28A-4D04-9689-C7DDC28A6AC1}" destId="{2131292C-25DF-4799-8454-045D63187AF5}" srcOrd="0" destOrd="0" presId="urn:microsoft.com/office/officeart/2011/layout/CircleProcess"/>
    <dgm:cxn modelId="{6409E2F8-1C3A-4413-A2F1-8DDC6C5BE7DD}" srcId="{AA2305CE-E67D-4A47-8873-A0E655A7E245}" destId="{C58966C4-3795-4B48-91A7-A951A9F186D4}" srcOrd="2" destOrd="0" parTransId="{D8B45DB9-E437-433F-9430-137CC5DD6EB7}" sibTransId="{8AAF08FC-5911-4081-9914-177FB300A81A}"/>
    <dgm:cxn modelId="{5BB530FC-8AF4-4EE9-8430-E363E03E7F51}" srcId="{AA2305CE-E67D-4A47-8873-A0E655A7E245}" destId="{F6E9B7B1-F9AC-4DCA-AFA9-4749F1DFE242}" srcOrd="0" destOrd="0" parTransId="{F258D38A-9A3A-4A5A-8AE3-07030379977F}" sibTransId="{C6405C9B-5B5D-4CD5-8675-ACEDB9DACECF}"/>
    <dgm:cxn modelId="{01490361-3684-4AE1-9A63-62E36CF2E173}" type="presParOf" srcId="{D696C88C-2DB3-4E0C-B7C2-EAA9AAD13CFA}" destId="{A48911BC-A669-4D00-A8ED-C96C9B6A5510}" srcOrd="0" destOrd="0" presId="urn:microsoft.com/office/officeart/2011/layout/CircleProcess"/>
    <dgm:cxn modelId="{D6540DBC-6874-482B-8A16-7A9E7423156F}" type="presParOf" srcId="{A48911BC-A669-4D00-A8ED-C96C9B6A5510}" destId="{7E0A51D9-860A-41C2-A795-5480D473349D}" srcOrd="0" destOrd="0" presId="urn:microsoft.com/office/officeart/2011/layout/CircleProcess"/>
    <dgm:cxn modelId="{BC932760-0D40-4E59-ACE8-B932FB16AF07}" type="presParOf" srcId="{D696C88C-2DB3-4E0C-B7C2-EAA9AAD13CFA}" destId="{ED2002B9-DD6D-437E-AD7D-173A61A72954}" srcOrd="1" destOrd="0" presId="urn:microsoft.com/office/officeart/2011/layout/CircleProcess"/>
    <dgm:cxn modelId="{955E6502-8661-452A-8CB3-9DB297A86D51}" type="presParOf" srcId="{ED2002B9-DD6D-437E-AD7D-173A61A72954}" destId="{98251F8C-48D7-4F4A-A8F0-B13DBDAA4131}" srcOrd="0" destOrd="0" presId="urn:microsoft.com/office/officeart/2011/layout/CircleProcess"/>
    <dgm:cxn modelId="{2F101DBC-14B7-4BED-85C7-D2AA116B6CB9}" type="presParOf" srcId="{D696C88C-2DB3-4E0C-B7C2-EAA9AAD13CFA}" destId="{E48C6060-98DB-4CB7-9B67-CDF839B2093C}" srcOrd="2" destOrd="0" presId="urn:microsoft.com/office/officeart/2011/layout/CircleProcess"/>
    <dgm:cxn modelId="{5880B716-6291-4364-BAAE-09BAFE7D6863}" type="presParOf" srcId="{D696C88C-2DB3-4E0C-B7C2-EAA9AAD13CFA}" destId="{727C7A4D-BBE6-492C-B260-B5F7CC2034C2}" srcOrd="3" destOrd="0" presId="urn:microsoft.com/office/officeart/2011/layout/CircleProcess"/>
    <dgm:cxn modelId="{98056D8A-7A0D-4324-9DDF-25A68DB3B038}" type="presParOf" srcId="{727C7A4D-BBE6-492C-B260-B5F7CC2034C2}" destId="{A977ACF5-B71D-45AB-8F55-830EB7C38A7E}" srcOrd="0" destOrd="0" presId="urn:microsoft.com/office/officeart/2011/layout/CircleProcess"/>
    <dgm:cxn modelId="{A6463AE9-8C17-474B-B1D1-01528B3E4A3C}" type="presParOf" srcId="{D696C88C-2DB3-4E0C-B7C2-EAA9AAD13CFA}" destId="{6344ADE7-BD50-4265-A97A-795D51411F84}" srcOrd="4" destOrd="0" presId="urn:microsoft.com/office/officeart/2011/layout/CircleProcess"/>
    <dgm:cxn modelId="{B1330054-2844-4B4D-A7B6-49D08240F00B}" type="presParOf" srcId="{6344ADE7-BD50-4265-A97A-795D51411F84}" destId="{2131292C-25DF-4799-8454-045D63187AF5}" srcOrd="0" destOrd="0" presId="urn:microsoft.com/office/officeart/2011/layout/CircleProcess"/>
    <dgm:cxn modelId="{332603BE-3FCC-4873-B202-A003766A2C62}" type="presParOf" srcId="{D696C88C-2DB3-4E0C-B7C2-EAA9AAD13CFA}" destId="{1CC7ED8F-EEF5-490E-94D2-490E71B77F2B}" srcOrd="5" destOrd="0" presId="urn:microsoft.com/office/officeart/2011/layout/CircleProcess"/>
    <dgm:cxn modelId="{CC36736F-BD78-4FF3-A7DA-8B44EA3BE421}" type="presParOf" srcId="{D696C88C-2DB3-4E0C-B7C2-EAA9AAD13CFA}" destId="{99B28326-0991-4332-957A-0CA2EE40D8CE}" srcOrd="6" destOrd="0" presId="urn:microsoft.com/office/officeart/2011/layout/CircleProcess"/>
    <dgm:cxn modelId="{C0D978A9-EABD-4E8D-AA1C-F6124AB103C7}" type="presParOf" srcId="{99B28326-0991-4332-957A-0CA2EE40D8CE}" destId="{36C22376-2D4E-4667-811B-B6B7F1F98F35}" srcOrd="0" destOrd="0" presId="urn:microsoft.com/office/officeart/2011/layout/CircleProcess"/>
    <dgm:cxn modelId="{557BFCBE-D589-4437-8F81-B96F26B54B52}" type="presParOf" srcId="{D696C88C-2DB3-4E0C-B7C2-EAA9AAD13CFA}" destId="{B79FD343-E940-4997-BAD5-875CDD4BBF49}" srcOrd="7" destOrd="0" presId="urn:microsoft.com/office/officeart/2011/layout/CircleProcess"/>
    <dgm:cxn modelId="{F2BD485E-8631-4F37-80EC-5D5DC2D7A784}" type="presParOf" srcId="{B79FD343-E940-4997-BAD5-875CDD4BBF49}" destId="{39D812D1-B6C3-4044-8CF4-9F5C69F1D6D5}" srcOrd="0" destOrd="0" presId="urn:microsoft.com/office/officeart/2011/layout/CircleProcess"/>
    <dgm:cxn modelId="{0BE1F1F9-D1AA-460D-8D5C-EA18F83E9A60}" type="presParOf" srcId="{D696C88C-2DB3-4E0C-B7C2-EAA9AAD13CFA}" destId="{79EAFAD3-CFA5-4A0D-82EF-68DD43DCE1F4}" srcOrd="8" destOrd="0" presId="urn:microsoft.com/office/officeart/2011/layout/Circle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0754A5-1145-E041-A3A7-7169B81B2F66}">
      <dsp:nvSpPr>
        <dsp:cNvPr id="0" name=""/>
        <dsp:cNvSpPr/>
      </dsp:nvSpPr>
      <dsp:spPr>
        <a:xfrm>
          <a:off x="3080" y="389297"/>
          <a:ext cx="2444055" cy="1466433"/>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0" i="0" kern="1200" dirty="0">
              <a:latin typeface="Open Sans" charset="0"/>
              <a:ea typeface="Open Sans" charset="0"/>
              <a:cs typeface="Open Sans" charset="0"/>
            </a:rPr>
            <a:t>Finding qualified employees </a:t>
          </a:r>
        </a:p>
      </dsp:txBody>
      <dsp:txXfrm>
        <a:off x="3080" y="389297"/>
        <a:ext cx="2444055" cy="1466433"/>
      </dsp:txXfrm>
    </dsp:sp>
    <dsp:sp modelId="{36445E01-66B5-D241-A599-7D5B99FB9397}">
      <dsp:nvSpPr>
        <dsp:cNvPr id="0" name=""/>
        <dsp:cNvSpPr/>
      </dsp:nvSpPr>
      <dsp:spPr>
        <a:xfrm>
          <a:off x="2691541" y="389297"/>
          <a:ext cx="2444055" cy="1466433"/>
        </a:xfrm>
        <a:prstGeom prst="rect">
          <a:avLst/>
        </a:prstGeom>
        <a:solidFill>
          <a:schemeClr val="accent3">
            <a:hueOff val="0"/>
            <a:satOff val="0"/>
            <a:lumOff val="0"/>
            <a:alpha val="49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0" i="0" kern="1200" dirty="0">
              <a:solidFill>
                <a:schemeClr val="tx1"/>
              </a:solidFill>
              <a:latin typeface="Open Sans" charset="0"/>
              <a:ea typeface="Open Sans" charset="0"/>
              <a:cs typeface="Open Sans" charset="0"/>
            </a:rPr>
            <a:t>Employees do not understand their job roles</a:t>
          </a:r>
        </a:p>
      </dsp:txBody>
      <dsp:txXfrm>
        <a:off x="2691541" y="389297"/>
        <a:ext cx="2444055" cy="1466433"/>
      </dsp:txXfrm>
    </dsp:sp>
    <dsp:sp modelId="{388EBF5B-2524-7847-8CBF-FDDC36305033}">
      <dsp:nvSpPr>
        <dsp:cNvPr id="0" name=""/>
        <dsp:cNvSpPr/>
      </dsp:nvSpPr>
      <dsp:spPr>
        <a:xfrm>
          <a:off x="5380002" y="389297"/>
          <a:ext cx="2444055" cy="1466433"/>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ts val="0"/>
            </a:spcAft>
            <a:buNone/>
          </a:pPr>
          <a:r>
            <a:rPr lang="en-US" sz="1800" b="0" i="0" kern="1200" dirty="0">
              <a:solidFill>
                <a:schemeClr val="tx1"/>
              </a:solidFill>
              <a:latin typeface="Open Sans" charset="0"/>
              <a:ea typeface="Open Sans" charset="0"/>
              <a:cs typeface="Open Sans" charset="0"/>
            </a:rPr>
            <a:t>Employees quit within a few weeks </a:t>
          </a:r>
          <a:br>
            <a:rPr lang="en-US" sz="1800" b="0" i="0" kern="1200" dirty="0">
              <a:solidFill>
                <a:schemeClr val="tx1"/>
              </a:solidFill>
              <a:latin typeface="Open Sans" charset="0"/>
              <a:ea typeface="Open Sans" charset="0"/>
              <a:cs typeface="Open Sans" charset="0"/>
            </a:rPr>
          </a:br>
          <a:r>
            <a:rPr lang="en-US" sz="1800" b="0" i="0" kern="1200" dirty="0">
              <a:solidFill>
                <a:schemeClr val="tx1"/>
              </a:solidFill>
              <a:latin typeface="Open Sans" charset="0"/>
              <a:ea typeface="Open Sans" charset="0"/>
              <a:cs typeface="Open Sans" charset="0"/>
            </a:rPr>
            <a:t>or months </a:t>
          </a:r>
        </a:p>
        <a:p>
          <a:pPr marL="0" lvl="0" indent="0" algn="ctr" defTabSz="800100">
            <a:lnSpc>
              <a:spcPct val="90000"/>
            </a:lnSpc>
            <a:spcBef>
              <a:spcPct val="0"/>
            </a:spcBef>
            <a:spcAft>
              <a:spcPct val="35000"/>
            </a:spcAft>
            <a:buNone/>
          </a:pPr>
          <a:r>
            <a:rPr lang="en-US" sz="1400" b="0" i="0" kern="1200" dirty="0">
              <a:solidFill>
                <a:schemeClr val="tx1"/>
              </a:solidFill>
              <a:latin typeface="Open Sans" charset="0"/>
              <a:ea typeface="Open Sans" charset="0"/>
              <a:cs typeface="Open Sans" charset="0"/>
            </a:rPr>
            <a:t>(significant effort must be spent to replace them).</a:t>
          </a:r>
        </a:p>
      </dsp:txBody>
      <dsp:txXfrm>
        <a:off x="5380002" y="389297"/>
        <a:ext cx="2444055" cy="1466433"/>
      </dsp:txXfrm>
    </dsp:sp>
    <dsp:sp modelId="{E0ED5B45-402F-F047-A847-1FB9851B95C1}">
      <dsp:nvSpPr>
        <dsp:cNvPr id="0" name=""/>
        <dsp:cNvSpPr/>
      </dsp:nvSpPr>
      <dsp:spPr>
        <a:xfrm>
          <a:off x="8068463" y="389297"/>
          <a:ext cx="2444055" cy="1466433"/>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b="0" i="0" kern="1200" dirty="0">
              <a:latin typeface="Open Sans" charset="0"/>
              <a:ea typeface="Open Sans" charset="0"/>
              <a:cs typeface="Open Sans" charset="0"/>
            </a:rPr>
            <a:t>Employees don’t have access to timely training</a:t>
          </a:r>
        </a:p>
      </dsp:txBody>
      <dsp:txXfrm>
        <a:off x="8068463" y="389297"/>
        <a:ext cx="2444055" cy="1466433"/>
      </dsp:txXfrm>
    </dsp:sp>
    <dsp:sp modelId="{F5962490-8908-6A40-8545-4BE289573587}">
      <dsp:nvSpPr>
        <dsp:cNvPr id="0" name=""/>
        <dsp:cNvSpPr/>
      </dsp:nvSpPr>
      <dsp:spPr>
        <a:xfrm>
          <a:off x="3080" y="2100135"/>
          <a:ext cx="2444055" cy="1466433"/>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0" i="0" kern="1200" dirty="0">
              <a:latin typeface="Open Sans" charset="0"/>
              <a:ea typeface="Open Sans" charset="0"/>
              <a:cs typeface="Open Sans" charset="0"/>
            </a:rPr>
            <a:t>Training is not </a:t>
          </a:r>
          <a:br>
            <a:rPr lang="en-US" sz="2000" b="0" i="0" kern="1200" dirty="0">
              <a:latin typeface="Open Sans" charset="0"/>
              <a:ea typeface="Open Sans" charset="0"/>
              <a:cs typeface="Open Sans" charset="0"/>
            </a:rPr>
          </a:br>
          <a:r>
            <a:rPr lang="en-US" sz="2000" b="0" i="0" kern="1200" dirty="0">
              <a:latin typeface="Open Sans" charset="0"/>
              <a:ea typeface="Open Sans" charset="0"/>
              <a:cs typeface="Open Sans" charset="0"/>
            </a:rPr>
            <a:t>effective</a:t>
          </a:r>
        </a:p>
      </dsp:txBody>
      <dsp:txXfrm>
        <a:off x="3080" y="2100135"/>
        <a:ext cx="2444055" cy="1466433"/>
      </dsp:txXfrm>
    </dsp:sp>
    <dsp:sp modelId="{938B3732-D694-8044-B809-9A256246837F}">
      <dsp:nvSpPr>
        <dsp:cNvPr id="0" name=""/>
        <dsp:cNvSpPr/>
      </dsp:nvSpPr>
      <dsp:spPr>
        <a:xfrm>
          <a:off x="2691541" y="2100135"/>
          <a:ext cx="2444055" cy="1466433"/>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0" i="0" kern="1200" dirty="0">
              <a:latin typeface="Open Sans" charset="0"/>
              <a:ea typeface="Open Sans" charset="0"/>
              <a:cs typeface="Open Sans" charset="0"/>
            </a:rPr>
            <a:t>Employees display </a:t>
          </a:r>
          <a:br>
            <a:rPr lang="en-US" sz="2000" b="0" i="0" kern="1200" dirty="0">
              <a:latin typeface="Open Sans" charset="0"/>
              <a:ea typeface="Open Sans" charset="0"/>
              <a:cs typeface="Open Sans" charset="0"/>
            </a:rPr>
          </a:br>
          <a:r>
            <a:rPr lang="en-US" sz="2000" b="0" i="0" kern="1200" dirty="0">
              <a:latin typeface="Open Sans" charset="0"/>
              <a:ea typeface="Open Sans" charset="0"/>
              <a:cs typeface="Open Sans" charset="0"/>
            </a:rPr>
            <a:t>poor job skills</a:t>
          </a:r>
        </a:p>
      </dsp:txBody>
      <dsp:txXfrm>
        <a:off x="2691541" y="2100135"/>
        <a:ext cx="2444055" cy="1466433"/>
      </dsp:txXfrm>
    </dsp:sp>
    <dsp:sp modelId="{948DCD66-59D3-7F4D-9BA9-52C62F8E401B}">
      <dsp:nvSpPr>
        <dsp:cNvPr id="0" name=""/>
        <dsp:cNvSpPr/>
      </dsp:nvSpPr>
      <dsp:spPr>
        <a:xfrm>
          <a:off x="5380002" y="2100135"/>
          <a:ext cx="2444055" cy="1466433"/>
        </a:xfrm>
        <a:prstGeom prst="rect">
          <a:avLst/>
        </a:prstGeom>
        <a:solidFill>
          <a:schemeClr val="accent3">
            <a:hueOff val="0"/>
            <a:satOff val="0"/>
            <a:lumOff val="0"/>
            <a:alpha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0" i="0" kern="1200" dirty="0">
              <a:solidFill>
                <a:schemeClr val="tx1"/>
              </a:solidFill>
              <a:latin typeface="Open Sans" charset="0"/>
              <a:ea typeface="Open Sans" charset="0"/>
              <a:cs typeface="Open Sans" charset="0"/>
            </a:rPr>
            <a:t>Employees do not </a:t>
          </a:r>
          <a:br>
            <a:rPr lang="en-US" sz="1800" b="0" i="0" kern="1200" dirty="0">
              <a:solidFill>
                <a:schemeClr val="tx1"/>
              </a:solidFill>
              <a:latin typeface="Open Sans" charset="0"/>
              <a:ea typeface="Open Sans" charset="0"/>
              <a:cs typeface="Open Sans" charset="0"/>
            </a:rPr>
          </a:br>
          <a:r>
            <a:rPr lang="en-US" sz="1800" b="0" i="0" kern="1200" dirty="0">
              <a:solidFill>
                <a:schemeClr val="tx1"/>
              </a:solidFill>
              <a:latin typeface="Open Sans" charset="0"/>
              <a:ea typeface="Open Sans" charset="0"/>
              <a:cs typeface="Open Sans" charset="0"/>
            </a:rPr>
            <a:t>get along with each other or the people they support</a:t>
          </a:r>
        </a:p>
      </dsp:txBody>
      <dsp:txXfrm>
        <a:off x="5380002" y="2100135"/>
        <a:ext cx="2444055" cy="1466433"/>
      </dsp:txXfrm>
    </dsp:sp>
    <dsp:sp modelId="{3A1974C5-9247-A446-9D02-1B8D8990E760}">
      <dsp:nvSpPr>
        <dsp:cNvPr id="0" name=""/>
        <dsp:cNvSpPr/>
      </dsp:nvSpPr>
      <dsp:spPr>
        <a:xfrm>
          <a:off x="8068463" y="2100135"/>
          <a:ext cx="2444055" cy="1466433"/>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b="0" i="0" kern="1200" dirty="0">
              <a:solidFill>
                <a:schemeClr val="tx1"/>
              </a:solidFill>
              <a:latin typeface="Open Sans" charset="0"/>
              <a:ea typeface="Open Sans" charset="0"/>
              <a:cs typeface="Open Sans" charset="0"/>
            </a:rPr>
            <a:t>There is conflict between employees </a:t>
          </a:r>
          <a:br>
            <a:rPr lang="en-US" sz="1900" b="0" i="0" kern="1200" dirty="0">
              <a:solidFill>
                <a:schemeClr val="tx1"/>
              </a:solidFill>
              <a:latin typeface="Open Sans" charset="0"/>
              <a:ea typeface="Open Sans" charset="0"/>
              <a:cs typeface="Open Sans" charset="0"/>
            </a:rPr>
          </a:br>
          <a:r>
            <a:rPr lang="en-US" sz="1900" b="0" i="0" kern="1200" dirty="0">
              <a:solidFill>
                <a:schemeClr val="tx1"/>
              </a:solidFill>
              <a:latin typeface="Open Sans" charset="0"/>
              <a:ea typeface="Open Sans" charset="0"/>
              <a:cs typeface="Open Sans" charset="0"/>
            </a:rPr>
            <a:t>and supervisors or employers</a:t>
          </a:r>
        </a:p>
      </dsp:txBody>
      <dsp:txXfrm>
        <a:off x="8068463" y="2100135"/>
        <a:ext cx="2444055" cy="1466433"/>
      </dsp:txXfrm>
    </dsp:sp>
    <dsp:sp modelId="{9FC22ADD-1EA9-C84A-9E07-AF9820AFC0B8}">
      <dsp:nvSpPr>
        <dsp:cNvPr id="0" name=""/>
        <dsp:cNvSpPr/>
      </dsp:nvSpPr>
      <dsp:spPr>
        <a:xfrm>
          <a:off x="1347311" y="3810974"/>
          <a:ext cx="2444055" cy="1466433"/>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0" i="0" kern="1200" dirty="0">
              <a:latin typeface="Open Sans" charset="0"/>
              <a:ea typeface="Open Sans" charset="0"/>
              <a:cs typeface="Open Sans" charset="0"/>
            </a:rPr>
            <a:t>Low employee </a:t>
          </a:r>
          <a:br>
            <a:rPr lang="en-US" sz="2000" b="0" i="0" kern="1200" dirty="0">
              <a:latin typeface="Open Sans" charset="0"/>
              <a:ea typeface="Open Sans" charset="0"/>
              <a:cs typeface="Open Sans" charset="0"/>
            </a:rPr>
          </a:br>
          <a:r>
            <a:rPr lang="en-US" sz="2000" b="0" i="0" kern="1200" dirty="0">
              <a:latin typeface="Open Sans" charset="0"/>
              <a:ea typeface="Open Sans" charset="0"/>
              <a:cs typeface="Open Sans" charset="0"/>
            </a:rPr>
            <a:t>morale</a:t>
          </a:r>
        </a:p>
      </dsp:txBody>
      <dsp:txXfrm>
        <a:off x="1347311" y="3810974"/>
        <a:ext cx="2444055" cy="1466433"/>
      </dsp:txXfrm>
    </dsp:sp>
    <dsp:sp modelId="{20C71D59-67C0-9B41-BF42-3B4BF9FB3B7A}">
      <dsp:nvSpPr>
        <dsp:cNvPr id="0" name=""/>
        <dsp:cNvSpPr/>
      </dsp:nvSpPr>
      <dsp:spPr>
        <a:xfrm>
          <a:off x="4035772" y="3810974"/>
          <a:ext cx="2444055" cy="1466433"/>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0" i="0" kern="1200" dirty="0">
              <a:latin typeface="Open Sans" charset="0"/>
              <a:ea typeface="Open Sans" charset="0"/>
              <a:cs typeface="Open Sans" charset="0"/>
            </a:rPr>
            <a:t>Wages or benefits don’t meet the needs of </a:t>
          </a:r>
          <a:br>
            <a:rPr lang="en-US" sz="2000" b="0" i="0" kern="1200" dirty="0">
              <a:latin typeface="Open Sans" charset="0"/>
              <a:ea typeface="Open Sans" charset="0"/>
              <a:cs typeface="Open Sans" charset="0"/>
            </a:rPr>
          </a:br>
          <a:r>
            <a:rPr lang="en-US" sz="2000" b="0" i="0" kern="1200" dirty="0">
              <a:latin typeface="Open Sans" charset="0"/>
              <a:ea typeface="Open Sans" charset="0"/>
              <a:cs typeface="Open Sans" charset="0"/>
            </a:rPr>
            <a:t>employees</a:t>
          </a:r>
        </a:p>
      </dsp:txBody>
      <dsp:txXfrm>
        <a:off x="4035772" y="3810974"/>
        <a:ext cx="2444055" cy="1466433"/>
      </dsp:txXfrm>
    </dsp:sp>
    <dsp:sp modelId="{C900D349-CB95-6D45-954B-FEDE399AAEAF}">
      <dsp:nvSpPr>
        <dsp:cNvPr id="0" name=""/>
        <dsp:cNvSpPr/>
      </dsp:nvSpPr>
      <dsp:spPr>
        <a:xfrm>
          <a:off x="6724233" y="3810974"/>
          <a:ext cx="2444055" cy="1466433"/>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0" i="0" kern="1200" dirty="0">
              <a:latin typeface="Open Sans" charset="0"/>
              <a:ea typeface="Open Sans" charset="0"/>
              <a:cs typeface="Open Sans" charset="0"/>
            </a:rPr>
            <a:t>Lack of employee engagement</a:t>
          </a:r>
        </a:p>
      </dsp:txBody>
      <dsp:txXfrm>
        <a:off x="6724233" y="3810974"/>
        <a:ext cx="2444055" cy="146643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A93AE5-B0E8-7C47-B699-2A28B22B4B01}">
      <dsp:nvSpPr>
        <dsp:cNvPr id="0" name=""/>
        <dsp:cNvSpPr/>
      </dsp:nvSpPr>
      <dsp:spPr>
        <a:xfrm>
          <a:off x="3286" y="242662"/>
          <a:ext cx="3203971" cy="542249"/>
        </a:xfrm>
        <a:prstGeom prst="rect">
          <a:avLst/>
        </a:prstGeom>
        <a:solidFill>
          <a:schemeClr val="accent2"/>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89408" rIns="156464" bIns="89408" numCol="1" spcCol="1270" anchor="ctr" anchorCtr="0">
          <a:noAutofit/>
        </a:bodyPr>
        <a:lstStyle/>
        <a:p>
          <a:pPr marL="0" lvl="0" indent="0" algn="ctr" defTabSz="977900">
            <a:lnSpc>
              <a:spcPct val="90000"/>
            </a:lnSpc>
            <a:spcBef>
              <a:spcPct val="0"/>
            </a:spcBef>
            <a:spcAft>
              <a:spcPct val="35000"/>
            </a:spcAft>
            <a:buNone/>
          </a:pPr>
          <a:r>
            <a:rPr lang="en-US" sz="2200" b="0" i="0" kern="1200" dirty="0">
              <a:solidFill>
                <a:schemeClr val="bg1"/>
              </a:solidFill>
              <a:latin typeface="Open Sans" charset="0"/>
              <a:ea typeface="Open Sans" charset="0"/>
              <a:cs typeface="Open Sans" charset="0"/>
            </a:rPr>
            <a:t>Option A </a:t>
          </a:r>
        </a:p>
      </dsp:txBody>
      <dsp:txXfrm>
        <a:off x="3286" y="242662"/>
        <a:ext cx="3203971" cy="542249"/>
      </dsp:txXfrm>
    </dsp:sp>
    <dsp:sp modelId="{0C4F8143-F066-4E41-8DB0-F85209427A65}">
      <dsp:nvSpPr>
        <dsp:cNvPr id="0" name=""/>
        <dsp:cNvSpPr/>
      </dsp:nvSpPr>
      <dsp:spPr>
        <a:xfrm>
          <a:off x="3286" y="784912"/>
          <a:ext cx="3203971" cy="3458699"/>
        </a:xfrm>
        <a:prstGeom prst="rect">
          <a:avLst/>
        </a:prstGeom>
        <a:solidFill>
          <a:schemeClr val="accent2">
            <a:alpha val="14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en-US" sz="1800" b="0" i="0" kern="1200" dirty="0">
              <a:solidFill>
                <a:schemeClr val="tx1"/>
              </a:solidFill>
              <a:latin typeface="Open Sans" charset="0"/>
              <a:ea typeface="Open Sans" charset="0"/>
              <a:cs typeface="Open Sans" charset="0"/>
            </a:rPr>
            <a:t>Regular monthly individualized consultation with U of M workforce consultants and TN Regional Coaches</a:t>
          </a:r>
        </a:p>
        <a:p>
          <a:pPr marL="171450" lvl="1" indent="-171450" algn="l" defTabSz="800100">
            <a:lnSpc>
              <a:spcPct val="90000"/>
            </a:lnSpc>
            <a:spcBef>
              <a:spcPct val="0"/>
            </a:spcBef>
            <a:spcAft>
              <a:spcPct val="15000"/>
            </a:spcAft>
            <a:buChar char="•"/>
          </a:pPr>
          <a:r>
            <a:rPr lang="en-US" sz="1800" b="0" i="0" kern="1200" dirty="0">
              <a:solidFill>
                <a:schemeClr val="tx1"/>
              </a:solidFill>
              <a:latin typeface="Open Sans" charset="0"/>
              <a:ea typeface="Open Sans" charset="0"/>
              <a:cs typeface="Open Sans" charset="0"/>
            </a:rPr>
            <a:t>Access to online Tennessee Workforce Toolkit</a:t>
          </a:r>
        </a:p>
        <a:p>
          <a:pPr marL="171450" lvl="1" indent="-171450" algn="l" defTabSz="800100">
            <a:lnSpc>
              <a:spcPct val="90000"/>
            </a:lnSpc>
            <a:spcBef>
              <a:spcPct val="0"/>
            </a:spcBef>
            <a:spcAft>
              <a:spcPct val="15000"/>
            </a:spcAft>
            <a:buChar char="•"/>
          </a:pPr>
          <a:r>
            <a:rPr lang="en-US" sz="1800" b="0" i="0" kern="1200" dirty="0">
              <a:solidFill>
                <a:schemeClr val="tx1"/>
              </a:solidFill>
              <a:latin typeface="Open Sans" charset="0"/>
              <a:ea typeface="Open Sans" charset="0"/>
              <a:cs typeface="Open Sans" charset="0"/>
            </a:rPr>
            <a:t>Option to participate in Regional Workforce Community of Practice</a:t>
          </a:r>
        </a:p>
      </dsp:txBody>
      <dsp:txXfrm>
        <a:off x="3286" y="784912"/>
        <a:ext cx="3203971" cy="3458699"/>
      </dsp:txXfrm>
    </dsp:sp>
    <dsp:sp modelId="{5CFD14D9-8486-7043-AAB6-B6FACB30825B}">
      <dsp:nvSpPr>
        <dsp:cNvPr id="0" name=""/>
        <dsp:cNvSpPr/>
      </dsp:nvSpPr>
      <dsp:spPr>
        <a:xfrm>
          <a:off x="3655814" y="223049"/>
          <a:ext cx="3203971" cy="542249"/>
        </a:xfrm>
        <a:prstGeom prst="rect">
          <a:avLst/>
        </a:prstGeom>
        <a:solidFill>
          <a:srgbClr val="00B050"/>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89408" rIns="156464" bIns="89408" numCol="1" spcCol="1270" anchor="ctr" anchorCtr="0">
          <a:noAutofit/>
        </a:bodyPr>
        <a:lstStyle/>
        <a:p>
          <a:pPr marL="0" lvl="0" indent="0" algn="ctr" defTabSz="977900">
            <a:lnSpc>
              <a:spcPct val="90000"/>
            </a:lnSpc>
            <a:spcBef>
              <a:spcPct val="0"/>
            </a:spcBef>
            <a:spcAft>
              <a:spcPct val="35000"/>
            </a:spcAft>
            <a:buNone/>
          </a:pPr>
          <a:r>
            <a:rPr lang="en-US" sz="2200" b="0" i="0" kern="1200" dirty="0">
              <a:solidFill>
                <a:schemeClr val="bg1"/>
              </a:solidFill>
              <a:latin typeface="Open Sans" charset="0"/>
              <a:ea typeface="Open Sans" charset="0"/>
              <a:cs typeface="Open Sans" charset="0"/>
            </a:rPr>
            <a:t>Option B</a:t>
          </a:r>
        </a:p>
      </dsp:txBody>
      <dsp:txXfrm>
        <a:off x="3655814" y="223049"/>
        <a:ext cx="3203971" cy="542249"/>
      </dsp:txXfrm>
    </dsp:sp>
    <dsp:sp modelId="{07F1DC89-F2B6-104E-8988-76E43C115B86}">
      <dsp:nvSpPr>
        <dsp:cNvPr id="0" name=""/>
        <dsp:cNvSpPr/>
      </dsp:nvSpPr>
      <dsp:spPr>
        <a:xfrm>
          <a:off x="3655814" y="764056"/>
          <a:ext cx="3203971" cy="3458699"/>
        </a:xfrm>
        <a:prstGeom prst="rect">
          <a:avLst/>
        </a:prstGeom>
        <a:solidFill>
          <a:srgbClr val="92D050">
            <a:alpha val="40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en-US" sz="1800" b="0" i="0" kern="1200" dirty="0">
              <a:solidFill>
                <a:schemeClr val="tx1"/>
              </a:solidFill>
              <a:latin typeface="Open Sans" charset="0"/>
              <a:ea typeface="Open Sans" charset="0"/>
              <a:cs typeface="Open Sans" charset="0"/>
            </a:rPr>
            <a:t>Consultation from U of M workforce consultants upon request</a:t>
          </a:r>
        </a:p>
        <a:p>
          <a:pPr marL="171450" lvl="1" indent="-171450" algn="l" defTabSz="800100">
            <a:lnSpc>
              <a:spcPct val="90000"/>
            </a:lnSpc>
            <a:spcBef>
              <a:spcPct val="0"/>
            </a:spcBef>
            <a:spcAft>
              <a:spcPct val="15000"/>
            </a:spcAft>
            <a:buChar char="•"/>
          </a:pPr>
          <a:r>
            <a:rPr lang="en-US" sz="1800" b="0" i="0" kern="1200" dirty="0">
              <a:solidFill>
                <a:schemeClr val="tx1"/>
              </a:solidFill>
              <a:latin typeface="Open Sans" charset="0"/>
              <a:ea typeface="Open Sans" charset="0"/>
              <a:cs typeface="Open Sans" charset="0"/>
            </a:rPr>
            <a:t>Access to online Tennessee Workforce Toolkit</a:t>
          </a:r>
        </a:p>
        <a:p>
          <a:pPr marL="171450" lvl="1" indent="-171450" algn="l" defTabSz="800100">
            <a:lnSpc>
              <a:spcPct val="90000"/>
            </a:lnSpc>
            <a:spcBef>
              <a:spcPct val="0"/>
            </a:spcBef>
            <a:spcAft>
              <a:spcPct val="15000"/>
            </a:spcAft>
            <a:buChar char="•"/>
          </a:pPr>
          <a:r>
            <a:rPr lang="en-US" sz="1800" b="0" i="0" kern="1200" dirty="0">
              <a:solidFill>
                <a:schemeClr val="tx1"/>
              </a:solidFill>
              <a:latin typeface="Open Sans" charset="0"/>
              <a:ea typeface="Open Sans" charset="0"/>
              <a:cs typeface="Open Sans" charset="0"/>
            </a:rPr>
            <a:t>Option to participate in Regional Workforce Community of Practice</a:t>
          </a:r>
        </a:p>
      </dsp:txBody>
      <dsp:txXfrm>
        <a:off x="3655814" y="764056"/>
        <a:ext cx="3203971" cy="3458699"/>
      </dsp:txXfrm>
    </dsp:sp>
    <dsp:sp modelId="{7792B7E3-0E88-C044-A7B5-E0393919D0D9}">
      <dsp:nvSpPr>
        <dsp:cNvPr id="0" name=""/>
        <dsp:cNvSpPr/>
      </dsp:nvSpPr>
      <dsp:spPr>
        <a:xfrm>
          <a:off x="7308342" y="242662"/>
          <a:ext cx="3203971" cy="542249"/>
        </a:xfrm>
        <a:prstGeom prst="rect">
          <a:avLst/>
        </a:prstGeom>
        <a:solidFill>
          <a:srgbClr val="00B0F0"/>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89408" rIns="156464" bIns="89408" numCol="1" spcCol="1270" anchor="ctr" anchorCtr="0">
          <a:noAutofit/>
        </a:bodyPr>
        <a:lstStyle/>
        <a:p>
          <a:pPr marL="0" lvl="0" indent="0" algn="ctr" defTabSz="977900">
            <a:lnSpc>
              <a:spcPct val="90000"/>
            </a:lnSpc>
            <a:spcBef>
              <a:spcPct val="0"/>
            </a:spcBef>
            <a:spcAft>
              <a:spcPct val="35000"/>
            </a:spcAft>
            <a:buNone/>
          </a:pPr>
          <a:r>
            <a:rPr lang="en-US" sz="2200" b="0" i="0" kern="1200" dirty="0">
              <a:solidFill>
                <a:schemeClr val="bg1"/>
              </a:solidFill>
              <a:latin typeface="Open Sans" charset="0"/>
              <a:ea typeface="Open Sans" charset="0"/>
              <a:cs typeface="Open Sans" charset="0"/>
            </a:rPr>
            <a:t>Option C</a:t>
          </a:r>
        </a:p>
      </dsp:txBody>
      <dsp:txXfrm>
        <a:off x="7308342" y="242662"/>
        <a:ext cx="3203971" cy="542249"/>
      </dsp:txXfrm>
    </dsp:sp>
    <dsp:sp modelId="{251EBC66-680D-9247-82D9-EBCB30035165}">
      <dsp:nvSpPr>
        <dsp:cNvPr id="0" name=""/>
        <dsp:cNvSpPr/>
      </dsp:nvSpPr>
      <dsp:spPr>
        <a:xfrm>
          <a:off x="7308342" y="784912"/>
          <a:ext cx="3203971" cy="3458699"/>
        </a:xfrm>
        <a:prstGeom prst="rect">
          <a:avLst/>
        </a:prstGeom>
        <a:solidFill>
          <a:srgbClr val="00B0F0">
            <a:alpha val="12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en-US" sz="1800" b="0" i="0" kern="1200" dirty="0">
              <a:solidFill>
                <a:schemeClr val="tx1"/>
              </a:solidFill>
              <a:latin typeface="Open Sans" charset="0"/>
              <a:ea typeface="Open Sans" charset="0"/>
              <a:cs typeface="Open Sans" charset="0"/>
            </a:rPr>
            <a:t>Access to online Tennessee Workforce Toolkit</a:t>
          </a:r>
        </a:p>
        <a:p>
          <a:pPr marL="171450" lvl="1" indent="-171450" algn="l" defTabSz="800100">
            <a:lnSpc>
              <a:spcPct val="90000"/>
            </a:lnSpc>
            <a:spcBef>
              <a:spcPct val="0"/>
            </a:spcBef>
            <a:spcAft>
              <a:spcPct val="15000"/>
            </a:spcAft>
            <a:buChar char="•"/>
          </a:pPr>
          <a:r>
            <a:rPr lang="en-US" sz="1800" b="0" i="0" kern="1200" dirty="0">
              <a:solidFill>
                <a:schemeClr val="tx1"/>
              </a:solidFill>
              <a:latin typeface="Open Sans" charset="0"/>
              <a:ea typeface="Open Sans" charset="0"/>
              <a:cs typeface="Open Sans" charset="0"/>
            </a:rPr>
            <a:t>Option to participate in Regional Workforce Community of Practice</a:t>
          </a:r>
        </a:p>
      </dsp:txBody>
      <dsp:txXfrm>
        <a:off x="7308342" y="784912"/>
        <a:ext cx="3203971" cy="345869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0A51D9-860A-41C2-A795-5480D473349D}">
      <dsp:nvSpPr>
        <dsp:cNvPr id="0" name=""/>
        <dsp:cNvSpPr/>
      </dsp:nvSpPr>
      <dsp:spPr>
        <a:xfrm>
          <a:off x="5562721" y="82295"/>
          <a:ext cx="4151912" cy="4186747"/>
        </a:xfrm>
        <a:prstGeom prst="ellipse">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8251F8C-48D7-4F4A-A8F0-B13DBDAA4131}">
      <dsp:nvSpPr>
        <dsp:cNvPr id="0" name=""/>
        <dsp:cNvSpPr/>
      </dsp:nvSpPr>
      <dsp:spPr>
        <a:xfrm>
          <a:off x="6091626" y="644092"/>
          <a:ext cx="3094103" cy="3063153"/>
        </a:xfrm>
        <a:prstGeom prst="ellipse">
          <a:avLst/>
        </a:prstGeom>
        <a:solidFill>
          <a:schemeClr val="bg1"/>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DSP Workforce Community of Practice</a:t>
          </a:r>
        </a:p>
        <a:p>
          <a:pPr marL="0" lvl="0" indent="0" algn="ctr" defTabSz="1422400">
            <a:lnSpc>
              <a:spcPct val="90000"/>
            </a:lnSpc>
            <a:spcBef>
              <a:spcPct val="0"/>
            </a:spcBef>
            <a:spcAft>
              <a:spcPct val="35000"/>
            </a:spcAft>
            <a:buNone/>
          </a:pPr>
          <a:r>
            <a:rPr lang="en-US" sz="2400" kern="1200" dirty="0"/>
            <a:t>Survey &amp; Toolkit of Strategies</a:t>
          </a:r>
        </a:p>
      </dsp:txBody>
      <dsp:txXfrm>
        <a:off x="6533949" y="1081767"/>
        <a:ext cx="2209457" cy="2187802"/>
      </dsp:txXfrm>
    </dsp:sp>
    <dsp:sp modelId="{A977ACF5-B71D-45AB-8F55-830EB7C38A7E}">
      <dsp:nvSpPr>
        <dsp:cNvPr id="0" name=""/>
        <dsp:cNvSpPr/>
      </dsp:nvSpPr>
      <dsp:spPr>
        <a:xfrm rot="2700000">
          <a:off x="3603491" y="945274"/>
          <a:ext cx="2460357" cy="2460357"/>
        </a:xfrm>
        <a:prstGeom prst="teardrop">
          <a:avLst>
            <a:gd name="adj" fmla="val 100000"/>
          </a:avLst>
        </a:prstGeom>
        <a:solidFill>
          <a:srgbClr val="92D050"/>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131292C-25DF-4799-8454-045D63187AF5}">
      <dsp:nvSpPr>
        <dsp:cNvPr id="0" name=""/>
        <dsp:cNvSpPr/>
      </dsp:nvSpPr>
      <dsp:spPr>
        <a:xfrm>
          <a:off x="3700694" y="1024531"/>
          <a:ext cx="2302519" cy="2302274"/>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kern="1200" dirty="0"/>
            <a:t>Workforce Coach Technical Consultation</a:t>
          </a:r>
        </a:p>
      </dsp:txBody>
      <dsp:txXfrm>
        <a:off x="4029855" y="1353489"/>
        <a:ext cx="1644198" cy="1644358"/>
      </dsp:txXfrm>
    </dsp:sp>
    <dsp:sp modelId="{36C22376-2D4E-4667-811B-B6B7F1F98F35}">
      <dsp:nvSpPr>
        <dsp:cNvPr id="0" name=""/>
        <dsp:cNvSpPr/>
      </dsp:nvSpPr>
      <dsp:spPr>
        <a:xfrm rot="2700000">
          <a:off x="963061" y="945274"/>
          <a:ext cx="2460357" cy="2460357"/>
        </a:xfrm>
        <a:prstGeom prst="teardrop">
          <a:avLst>
            <a:gd name="adj" fmla="val 100000"/>
          </a:avLst>
        </a:prstGeom>
        <a:solidFill>
          <a:srgbClr val="00B0F0"/>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9D812D1-B6C3-4044-8CF4-9F5C69F1D6D5}">
      <dsp:nvSpPr>
        <dsp:cNvPr id="0" name=""/>
        <dsp:cNvSpPr/>
      </dsp:nvSpPr>
      <dsp:spPr>
        <a:xfrm>
          <a:off x="1041967" y="1024531"/>
          <a:ext cx="2302519" cy="2302274"/>
        </a:xfrm>
        <a:prstGeom prst="ellipse">
          <a:avLst/>
        </a:prstGeom>
        <a:solidFill>
          <a:schemeClr val="accent1">
            <a:lumMod val="20000"/>
            <a:lumOff val="8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kern="1200" dirty="0"/>
            <a:t>U of M Technical Consultation</a:t>
          </a:r>
        </a:p>
      </dsp:txBody>
      <dsp:txXfrm>
        <a:off x="1371128" y="1353489"/>
        <a:ext cx="1644198" cy="1644358"/>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E3E5196-8469-4FD3-88E2-15649FDE16B1}" type="datetimeFigureOut">
              <a:rPr lang="en-US" smtClean="0"/>
              <a:t>7/21/2021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940E140-93E8-471F-9349-F0BB6098DEA7}" type="slidenum">
              <a:rPr lang="en-US" smtClean="0"/>
              <a:t>‹#›</a:t>
            </a:fld>
            <a:endParaRPr lang="en-US"/>
          </a:p>
        </p:txBody>
      </p:sp>
    </p:spTree>
    <p:extLst>
      <p:ext uri="{BB962C8B-B14F-4D97-AF65-F5344CB8AC3E}">
        <p14:creationId xmlns:p14="http://schemas.microsoft.com/office/powerpoint/2010/main" val="3218490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28663" y="1162050"/>
            <a:ext cx="5576887" cy="3136900"/>
          </a:xfrm>
        </p:spPr>
      </p:sp>
      <p:sp>
        <p:nvSpPr>
          <p:cNvPr id="3" name="Notes Placeholder 2"/>
          <p:cNvSpPr>
            <a:spLocks noGrp="1"/>
          </p:cNvSpPr>
          <p:nvPr>
            <p:ph type="body" idx="1"/>
          </p:nvPr>
        </p:nvSpPr>
        <p:spPr/>
        <p:txBody>
          <a:bodyPr/>
          <a:lstStyle/>
          <a:p>
            <a:pPr marL="0" indent="0">
              <a:buFont typeface="Wingdings" panose="05000000000000000000" pitchFamily="2" charset="2"/>
              <a:buNone/>
            </a:pPr>
            <a:r>
              <a:rPr lang="en-US" i="1" dirty="0"/>
              <a:t>Host</a:t>
            </a:r>
            <a:r>
              <a:rPr lang="en-US" i="1" baseline="0" dirty="0"/>
              <a:t> and Co-host notes for pre-meeting setup</a:t>
            </a:r>
          </a:p>
          <a:p>
            <a:r>
              <a:rPr lang="en-US" i="1" dirty="0"/>
              <a:t>Actions before the session:</a:t>
            </a:r>
          </a:p>
          <a:p>
            <a:pPr marL="635227" lvl="1" indent="-178027">
              <a:buFont typeface="Wingdings" panose="05000000000000000000" pitchFamily="2" charset="2"/>
              <a:buChar char="Ø"/>
            </a:pPr>
            <a:r>
              <a:rPr lang="en-US" i="1" dirty="0"/>
              <a:t>Slide #1 – Update presenter names</a:t>
            </a:r>
            <a:endParaRPr lang="en-US" i="1" dirty="0">
              <a:cs typeface="Calibri"/>
            </a:endParaRPr>
          </a:p>
          <a:p>
            <a:pPr marL="635227" lvl="1" indent="-178027">
              <a:buFont typeface="Wingdings" panose="05000000000000000000" pitchFamily="2" charset="2"/>
              <a:buChar char="Ø"/>
            </a:pPr>
            <a:r>
              <a:rPr lang="en-US" i="1" dirty="0"/>
              <a:t>Hide other region consultant slide, as applicable</a:t>
            </a:r>
          </a:p>
          <a:p>
            <a:pPr marL="635227" lvl="1" indent="-178027">
              <a:buFont typeface="Wingdings" panose="05000000000000000000" pitchFamily="2" charset="2"/>
              <a:buChar char="Ø"/>
            </a:pPr>
            <a:r>
              <a:rPr lang="en-US" i="1" dirty="0"/>
              <a:t>Hide other regions workshop slide for Upcoming Workshops,</a:t>
            </a:r>
            <a:r>
              <a:rPr lang="en-US" i="1" baseline="0" dirty="0"/>
              <a:t> as applicable</a:t>
            </a:r>
            <a:endParaRPr lang="en-US" i="1" dirty="0">
              <a:cs typeface="Calibri"/>
            </a:endParaRPr>
          </a:p>
          <a:p>
            <a:pPr marL="0" indent="0">
              <a:buFont typeface="Wingdings" panose="05000000000000000000" pitchFamily="2" charset="2"/>
              <a:buNone/>
            </a:pPr>
            <a:r>
              <a:rPr lang="en-US" i="1" dirty="0">
                <a:cs typeface="Calibri"/>
              </a:rPr>
              <a:t>In the Practice session before participants log on</a:t>
            </a:r>
            <a:endParaRPr lang="en-US" i="1" dirty="0"/>
          </a:p>
          <a:p>
            <a:pPr marL="635227" lvl="1" indent="-178027">
              <a:buFont typeface="Wingdings" panose="05000000000000000000" pitchFamily="2" charset="2"/>
              <a:buChar char="Ø"/>
            </a:pPr>
            <a:r>
              <a:rPr lang="en-US" i="1" dirty="0"/>
              <a:t>Check that the presenter can share their screen and run videos as needed</a:t>
            </a:r>
            <a:endParaRPr lang="en-US" i="1" dirty="0">
              <a:cs typeface="Calibri" panose="020F0502020204030204"/>
            </a:endParaRPr>
          </a:p>
          <a:p>
            <a:pPr marL="635227" lvl="1" indent="-178027">
              <a:buFont typeface="Wingdings" panose="05000000000000000000" pitchFamily="2" charset="2"/>
              <a:buChar char="Ø"/>
            </a:pPr>
            <a:r>
              <a:rPr lang="en-US" i="1" dirty="0"/>
              <a:t>Check that the presenter marks “Share Computer sounds” and “Optimize Screen sharing for video clip” so that any videos shown can be heard by others – it is on the same screen that you choose which screen to share. </a:t>
            </a:r>
          </a:p>
          <a:p>
            <a:pPr marL="635143" lvl="1" indent="-177943">
              <a:buFont typeface="Wingdings" panose="05000000000000000000" pitchFamily="2" charset="2"/>
              <a:buChar char="Ø"/>
              <a:defRPr/>
            </a:pPr>
            <a:r>
              <a:rPr lang="en-US" i="1" dirty="0">
                <a:cs typeface="Calibri"/>
              </a:rPr>
              <a:t>Make Coaches "Co-hosts"</a:t>
            </a:r>
            <a:endParaRPr lang="en-US" i="1" dirty="0"/>
          </a:p>
          <a:p>
            <a:pPr marL="635143" lvl="1" indent="-177943">
              <a:buFont typeface="Wingdings" panose="05000000000000000000" pitchFamily="2" charset="2"/>
              <a:buChar char="Ø"/>
              <a:defRPr/>
            </a:pPr>
            <a:r>
              <a:rPr lang="en-US" i="1" dirty="0"/>
              <a:t>Confirm polls are loaded</a:t>
            </a:r>
            <a:endParaRPr lang="en-US" i="1" dirty="0">
              <a:cs typeface="Calibri"/>
            </a:endParaRPr>
          </a:p>
          <a:p>
            <a:pPr marL="635000" lvl="1" indent="-177800">
              <a:buFont typeface="Wingdings" panose="05000000000000000000" pitchFamily="2" charset="2"/>
              <a:buChar char="Ø"/>
            </a:pPr>
            <a:r>
              <a:rPr lang="en-US" i="1" dirty="0"/>
              <a:t>Turn on transcript</a:t>
            </a:r>
            <a:endParaRPr lang="en-US" i="1" dirty="0">
              <a:cs typeface="Calibri" panose="020F0502020204030204"/>
            </a:endParaRPr>
          </a:p>
          <a:p>
            <a:pPr marL="635000" lvl="1" indent="-177800">
              <a:buFont typeface="Wingdings" panose="05000000000000000000" pitchFamily="2" charset="2"/>
              <a:buChar char="Ø"/>
            </a:pPr>
            <a:r>
              <a:rPr lang="en-US" i="1" dirty="0">
                <a:cs typeface="Calibri" panose="020F0502020204030204"/>
              </a:rPr>
              <a:t>Break-out Groups</a:t>
            </a:r>
          </a:p>
          <a:p>
            <a:pPr marL="635000" lvl="1" indent="-177800">
              <a:buFont typeface="Wingdings" panose="05000000000000000000" pitchFamily="2" charset="2"/>
              <a:buChar char="Ø"/>
            </a:pPr>
            <a:r>
              <a:rPr lang="en-US" i="1" dirty="0">
                <a:cs typeface="Calibri" panose="020F0502020204030204"/>
              </a:rPr>
              <a:t>Take attendance</a:t>
            </a:r>
            <a:r>
              <a:rPr lang="en-US" i="1" baseline="0" dirty="0">
                <a:cs typeface="Calibri" panose="020F0502020204030204"/>
              </a:rPr>
              <a:t> </a:t>
            </a:r>
          </a:p>
          <a:p>
            <a:pPr marL="635000" lvl="1" indent="-177800">
              <a:buFont typeface="Wingdings" panose="05000000000000000000" pitchFamily="2" charset="2"/>
              <a:buChar char="Ø"/>
            </a:pPr>
            <a:r>
              <a:rPr lang="en-US" i="1" dirty="0">
                <a:cs typeface="Calibri" panose="020F0502020204030204"/>
              </a:rPr>
              <a:t>Timekeeper </a:t>
            </a:r>
          </a:p>
          <a:p>
            <a:pPr marL="635000" lvl="1" indent="-177800">
              <a:buFont typeface="Wingdings" panose="05000000000000000000" pitchFamily="2" charset="2"/>
              <a:buChar char="Ø"/>
            </a:pPr>
            <a:r>
              <a:rPr lang="en-US" i="1" dirty="0">
                <a:cs typeface="Calibri" panose="020F0502020204030204"/>
              </a:rPr>
              <a:t>Host</a:t>
            </a:r>
            <a:r>
              <a:rPr lang="en-US" i="1" baseline="0" dirty="0">
                <a:cs typeface="Calibri"/>
              </a:rPr>
              <a:t> / Welcome people as they arrive &amp; arrive late </a:t>
            </a:r>
          </a:p>
          <a:p>
            <a:pPr marL="635000" lvl="1" indent="-177800">
              <a:buFont typeface="Wingdings" panose="05000000000000000000" pitchFamily="2" charset="2"/>
              <a:buChar char="Ø"/>
            </a:pPr>
            <a:r>
              <a:rPr lang="en-US" i="1" dirty="0">
                <a:cs typeface="Calibri"/>
              </a:rPr>
              <a:t>Monitor Chat </a:t>
            </a:r>
          </a:p>
          <a:p>
            <a:pPr marL="635000" lvl="1" indent="-177800">
              <a:buFont typeface="Wingdings" panose="05000000000000000000" pitchFamily="2" charset="2"/>
              <a:buChar char="Ø"/>
            </a:pPr>
            <a:r>
              <a:rPr lang="en-US" i="1" dirty="0"/>
              <a:t>Turn on record, as desired </a:t>
            </a:r>
          </a:p>
          <a:p>
            <a:pPr marL="635000" lvl="1" indent="-177800">
              <a:buFont typeface="Wingdings" panose="05000000000000000000" pitchFamily="2" charset="2"/>
              <a:buChar char="Ø"/>
            </a:pPr>
            <a:r>
              <a:rPr lang="en-US" i="1" dirty="0"/>
              <a:t>Subtitles</a:t>
            </a:r>
            <a:r>
              <a:rPr lang="en-US" i="1" baseline="0" dirty="0"/>
              <a:t> – turned on, each participant can control turning on and off </a:t>
            </a:r>
          </a:p>
          <a:p>
            <a:r>
              <a:rPr lang="en-US" i="1" baseline="0" dirty="0"/>
              <a:t>At end of presentation:</a:t>
            </a:r>
            <a:endParaRPr lang="en-US" i="1" dirty="0"/>
          </a:p>
          <a:p>
            <a:pPr marL="178027" indent="-178027">
              <a:buFont typeface="Wingdings" panose="05000000000000000000" pitchFamily="2" charset="2"/>
              <a:buChar char="Ø"/>
            </a:pPr>
            <a:r>
              <a:rPr lang="en-US" i="1" dirty="0"/>
              <a:t>MAKE</a:t>
            </a:r>
            <a:r>
              <a:rPr lang="en-US" i="1" baseline="0" dirty="0"/>
              <a:t> SURE TO STOP RECORDING AT THANK YOU SLIDE</a:t>
            </a:r>
          </a:p>
          <a:p>
            <a:pPr marL="178027" indent="-178027">
              <a:buFont typeface="Wingdings" panose="05000000000000000000" pitchFamily="2" charset="2"/>
              <a:buChar char="Ø"/>
            </a:pPr>
            <a:endParaRPr lang="en-US" baseline="0" dirty="0"/>
          </a:p>
          <a:p>
            <a:r>
              <a:rPr lang="en-US" sz="1200" b="0" i="1" u="none" strike="noStrike" kern="1200" dirty="0">
                <a:solidFill>
                  <a:schemeClr val="tx1"/>
                </a:solidFill>
                <a:effectLst/>
                <a:latin typeface="+mn-lt"/>
                <a:ea typeface="+mn-ea"/>
                <a:cs typeface="+mn-cs"/>
              </a:rPr>
              <a:t>Note to Facilitator</a:t>
            </a:r>
          </a:p>
          <a:p>
            <a:r>
              <a:rPr lang="en-US" dirty="0"/>
              <a:t> </a:t>
            </a:r>
            <a:r>
              <a:rPr lang="en-US" sz="1200" b="1" i="0" u="none" strike="noStrike" kern="1200" dirty="0">
                <a:solidFill>
                  <a:schemeClr val="tx1"/>
                </a:solidFill>
                <a:effectLst/>
                <a:latin typeface="+mn-lt"/>
                <a:ea typeface="+mn-ea"/>
                <a:cs typeface="+mn-cs"/>
              </a:rPr>
              <a:t>Bold Text = Timing</a:t>
            </a:r>
            <a:r>
              <a:rPr lang="en-US" dirty="0"/>
              <a:t> </a:t>
            </a:r>
          </a:p>
          <a:p>
            <a:r>
              <a:rPr lang="en-US" sz="1200" b="0" i="1" u="none" strike="noStrike" kern="1200" dirty="0">
                <a:solidFill>
                  <a:schemeClr val="tx1"/>
                </a:solidFill>
                <a:effectLst/>
                <a:latin typeface="+mn-lt"/>
                <a:ea typeface="+mn-ea"/>
                <a:cs typeface="+mn-cs"/>
              </a:rPr>
              <a:t>Italicized Text = Notes – do not read</a:t>
            </a:r>
            <a:r>
              <a:rPr lang="en-US" dirty="0"/>
              <a:t> </a:t>
            </a:r>
          </a:p>
          <a:p>
            <a:r>
              <a:rPr lang="en-US" sz="1200" b="0" i="0" u="none" strike="noStrike" kern="1200" dirty="0">
                <a:solidFill>
                  <a:schemeClr val="tx1"/>
                </a:solidFill>
                <a:effectLst/>
                <a:latin typeface="+mn-lt"/>
                <a:ea typeface="+mn-ea"/>
                <a:cs typeface="+mn-cs"/>
              </a:rPr>
              <a:t>Regular Text = Talking Points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7D6291-FB8F-4913-892F-08B16A588B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47351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93486" y="4473893"/>
            <a:ext cx="5927634" cy="4493379"/>
          </a:xfrm>
        </p:spPr>
        <p:txBody>
          <a:bodyPr>
            <a:normAutofit/>
          </a:bodyPr>
          <a:lstStyle/>
          <a:p>
            <a:pPr marL="0" indent="0">
              <a:buFont typeface="Wingdings" panose="05000000000000000000" pitchFamily="2" charset="2"/>
              <a:buNone/>
            </a:pPr>
            <a:r>
              <a:rPr lang="en-US" dirty="0"/>
              <a:t>Talking Points:</a:t>
            </a:r>
          </a:p>
          <a:p>
            <a:pPr marL="171450" indent="-171450">
              <a:buFont typeface="Wingdings" panose="05000000000000000000" pitchFamily="2" charset="2"/>
              <a:buChar char="Ø"/>
            </a:pPr>
            <a:r>
              <a:rPr lang="en-US" dirty="0"/>
              <a:t>From an organizational perspective, we hear the challenges listed on your screen from many organizations. </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i="1" dirty="0"/>
              <a:t>Note to facilitators: Use what you</a:t>
            </a:r>
            <a:r>
              <a:rPr lang="en-US" i="1" baseline="0" dirty="0"/>
              <a:t> have heard in past region meetings to give examples.</a:t>
            </a:r>
            <a:endParaRPr lang="en-US" i="1" dirty="0"/>
          </a:p>
          <a:p>
            <a:pPr marL="171450" indent="-171450">
              <a:buFont typeface="Wingdings" panose="05000000000000000000" pitchFamily="2" charset="2"/>
              <a:buChar char="Ø"/>
            </a:pPr>
            <a:r>
              <a:rPr lang="en-US" b="0" i="0" dirty="0">
                <a:solidFill>
                  <a:srgbClr val="FF0000"/>
                </a:solidFill>
              </a:rPr>
              <a:t>There may be additional challenges you are experiencing related the location of your organization, or other things. One aim of this webinar is to help you define a challenge that you can address in your efforts to implement person-centered positive supports in your organization. We will revisit this slide later.</a:t>
            </a:r>
          </a:p>
          <a:p>
            <a:endParaRPr lang="en-US" dirty="0"/>
          </a:p>
        </p:txBody>
      </p:sp>
      <p:sp>
        <p:nvSpPr>
          <p:cNvPr id="4" name="Slide Number Placeholder 3"/>
          <p:cNvSpPr>
            <a:spLocks noGrp="1"/>
          </p:cNvSpPr>
          <p:nvPr>
            <p:ph type="sldNum" sz="quarter" idx="10"/>
          </p:nvPr>
        </p:nvSpPr>
        <p:spPr/>
        <p:txBody>
          <a:bodyPr/>
          <a:lstStyle/>
          <a:p>
            <a:fld id="{487D6291-FB8F-4913-892F-08B16A588B0E}" type="slidenum">
              <a:rPr lang="en-US" smtClean="0"/>
              <a:t>10</a:t>
            </a:fld>
            <a:endParaRPr lang="en-US"/>
          </a:p>
        </p:txBody>
      </p:sp>
    </p:spTree>
    <p:extLst>
      <p:ext uri="{BB962C8B-B14F-4D97-AF65-F5344CB8AC3E}">
        <p14:creationId xmlns:p14="http://schemas.microsoft.com/office/powerpoint/2010/main" val="9751800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Wingdings" panose="05000000000000000000" pitchFamily="2" charset="2"/>
              <a:buNone/>
            </a:pPr>
            <a:r>
              <a:rPr lang="en-US" b="1" dirty="0"/>
              <a:t>Timing for section (slides 11-12): 2 minutes</a:t>
            </a:r>
          </a:p>
          <a:p>
            <a:pPr marL="171450" indent="-171450">
              <a:buFont typeface="Wingdings" panose="05000000000000000000" pitchFamily="2" charset="2"/>
              <a:buChar char="Ø"/>
            </a:pPr>
            <a:r>
              <a:rPr lang="en-US" dirty="0"/>
              <a:t>Let’s move into step 2: </a:t>
            </a:r>
            <a:r>
              <a:rPr lang="en-US" baseline="0" dirty="0"/>
              <a:t>selecting an intervention strategy</a:t>
            </a:r>
            <a:endParaRPr lang="x-non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40E140-93E8-471F-9349-F0BB6098DEA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930224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E58D255-18D9-4A4C-B4DF-ED26CA062485}"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S PGothic"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mn-cs"/>
            </a:endParaRPr>
          </a:p>
        </p:txBody>
      </p:sp>
      <p:sp>
        <p:nvSpPr>
          <p:cNvPr id="103427"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103428" name="Rectangle 3"/>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0" lang="en-US" altLang="en-US" sz="1200" b="0" i="0" u="none" strike="noStrike" kern="1200" cap="none" spc="0" normalizeH="0" baseline="0" noProof="0" dirty="0">
                <a:ln>
                  <a:noFill/>
                </a:ln>
                <a:solidFill>
                  <a:prstClr val="black"/>
                </a:solidFill>
                <a:effectLst/>
                <a:uLnTx/>
                <a:uFillTx/>
                <a:latin typeface="+mn-lt"/>
                <a:ea typeface="+mn-ea"/>
                <a:cs typeface="Calibri"/>
              </a:rPr>
              <a:t>Talking Points:</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altLang="en-US" sz="1200" b="0" i="0" u="none" strike="noStrike" kern="1200" cap="none" spc="0" normalizeH="0" baseline="0" noProof="0" dirty="0">
                <a:ln>
                  <a:noFill/>
                </a:ln>
                <a:solidFill>
                  <a:prstClr val="black"/>
                </a:solidFill>
                <a:effectLst/>
                <a:uLnTx/>
                <a:uFillTx/>
                <a:latin typeface="+mn-lt"/>
                <a:ea typeface="+mn-ea"/>
                <a:cs typeface="Calibri"/>
              </a:rPr>
              <a:t>Throughout our kickoff sessions, we covered strategies in the areas of Recruitment, Selection, and Retention</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altLang="en-US" sz="1200" b="0" i="0" u="none" strike="noStrike" kern="1200" cap="none" spc="0" normalizeH="0" baseline="0" noProof="0" dirty="0">
                <a:ln>
                  <a:noFill/>
                </a:ln>
                <a:solidFill>
                  <a:prstClr val="black"/>
                </a:solidFill>
                <a:effectLst/>
                <a:uLnTx/>
                <a:uFillTx/>
                <a:latin typeface="+mn-lt"/>
                <a:ea typeface="+mn-ea"/>
                <a:cs typeface="Calibri"/>
              </a:rPr>
              <a:t>More details and information on these strategies are all in the TN workforce toolkit at tenncare.ici.umn.edu. </a:t>
            </a:r>
            <a:r>
              <a:rPr lang="en-US" altLang="en-US" dirty="0"/>
              <a:t>  </a:t>
            </a:r>
          </a:p>
          <a:p>
            <a:pPr marL="171450" indent="-171450">
              <a:buFont typeface="Wingdings" panose="05000000000000000000" pitchFamily="2" charset="2"/>
              <a:buChar char="Ø"/>
            </a:pPr>
            <a:endParaRPr lang="en-US" dirty="0"/>
          </a:p>
          <a:p>
            <a:pPr marL="171450" indent="-171450">
              <a:buFont typeface="Wingdings" panose="05000000000000000000" pitchFamily="2" charset="2"/>
              <a:buChar char="Ø"/>
            </a:pPr>
            <a:r>
              <a:rPr lang="en-US" i="1" dirty="0"/>
              <a:t>Facilitator</a:t>
            </a:r>
            <a:r>
              <a:rPr lang="en-US" i="1" baseline="0" dirty="0"/>
              <a:t> note: You may add additional scripting as desired. </a:t>
            </a:r>
            <a:endParaRPr lang="en-US" i="1" dirty="0"/>
          </a:p>
        </p:txBody>
      </p:sp>
    </p:spTree>
    <p:extLst>
      <p:ext uri="{BB962C8B-B14F-4D97-AF65-F5344CB8AC3E}">
        <p14:creationId xmlns:p14="http://schemas.microsoft.com/office/powerpoint/2010/main" val="13491597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99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ct val="0"/>
              </a:spcBef>
              <a:spcAft>
                <a:spcPts val="0"/>
              </a:spcAft>
              <a:buClrTx/>
              <a:buSzTx/>
              <a:buFont typeface="Wingdings" panose="05000000000000000000" pitchFamily="2" charset="2"/>
              <a:buNone/>
              <a:tabLst/>
              <a:defRPr/>
            </a:pPr>
            <a:r>
              <a:rPr kumimoji="0" lang="en-US" altLang="en-US" sz="1200" b="1" i="0" u="none" strike="noStrike" kern="1200" cap="none" spc="0" normalizeH="0" baseline="0" noProof="0" dirty="0">
                <a:ln>
                  <a:noFill/>
                </a:ln>
                <a:solidFill>
                  <a:prstClr val="black"/>
                </a:solidFill>
                <a:effectLst/>
                <a:uLnTx/>
                <a:uFillTx/>
                <a:latin typeface="+mn-lt"/>
                <a:ea typeface="+mn-ea"/>
                <a:cs typeface="Calibri"/>
              </a:rPr>
              <a:t>Timing for section (slides 13-18): 8 minutes</a:t>
            </a:r>
          </a:p>
          <a:p>
            <a:pPr marL="0" marR="0" lvl="0" indent="0" algn="l" defTabSz="914400" rtl="0" eaLnBrk="1" fontAlgn="auto" latinLnBrk="0" hangingPunct="1">
              <a:lnSpc>
                <a:spcPct val="100000"/>
              </a:lnSpc>
              <a:spcBef>
                <a:spcPct val="0"/>
              </a:spcBef>
              <a:spcAft>
                <a:spcPts val="0"/>
              </a:spcAft>
              <a:buClrTx/>
              <a:buSzTx/>
              <a:buFont typeface="Wingdings" panose="05000000000000000000" pitchFamily="2" charset="2"/>
              <a:buNone/>
              <a:tabLst/>
              <a:defRPr/>
            </a:pPr>
            <a:r>
              <a:rPr kumimoji="0" lang="en-US" altLang="en-US" sz="1200" b="0" i="0" u="none" strike="noStrike" kern="1200" cap="none" spc="0" normalizeH="0" baseline="0" noProof="0" dirty="0">
                <a:ln>
                  <a:noFill/>
                </a:ln>
                <a:solidFill>
                  <a:prstClr val="black"/>
                </a:solidFill>
                <a:effectLst/>
                <a:uLnTx/>
                <a:uFillTx/>
                <a:latin typeface="+mn-lt"/>
                <a:ea typeface="+mn-ea"/>
                <a:cs typeface="Calibri"/>
              </a:rPr>
              <a:t>Talking Points:</a:t>
            </a:r>
          </a:p>
          <a:p>
            <a:pPr marL="171450" indent="-171450" eaLnBrk="1" hangingPunct="1">
              <a:spcBef>
                <a:spcPct val="0"/>
              </a:spcBef>
              <a:buFont typeface="Wingdings" panose="05000000000000000000" pitchFamily="2" charset="2"/>
              <a:buChar char="Ø"/>
            </a:pPr>
            <a:r>
              <a:rPr lang="en-US" altLang="en-US" dirty="0"/>
              <a:t>When you’re thinking about steps 6 and 7, where you plan for and implement the strategy you choose, it may be intimidating. You can work in consultation with UMN team members to implement your strategy to make a plan of action for evidence-based practice. </a:t>
            </a:r>
          </a:p>
          <a:p>
            <a:pPr marL="171450" indent="-171450" eaLnBrk="1" hangingPunct="1">
              <a:spcBef>
                <a:spcPct val="0"/>
              </a:spcBef>
              <a:buFont typeface="Wingdings" panose="05000000000000000000" pitchFamily="2" charset="2"/>
              <a:buChar char="Ø"/>
            </a:pPr>
            <a:r>
              <a:rPr lang="en-US" altLang="en-US" dirty="0"/>
              <a:t>It’s important at this point that you have a vision of the change you want to see, but short-term and long-term change. These will both look different. </a:t>
            </a:r>
          </a:p>
          <a:p>
            <a:pPr marL="171450" indent="-171450" eaLnBrk="1" hangingPunct="1">
              <a:spcBef>
                <a:spcPct val="0"/>
              </a:spcBef>
              <a:buFont typeface="Wingdings" panose="05000000000000000000" pitchFamily="2" charset="2"/>
              <a:buChar char="Ø"/>
            </a:pPr>
            <a:r>
              <a:rPr lang="en-US" altLang="en-US" dirty="0"/>
              <a:t>Consider how you are going to ensure staff buy-in and feasibility for implementation.</a:t>
            </a:r>
          </a:p>
        </p:txBody>
      </p:sp>
      <p:sp>
        <p:nvSpPr>
          <p:cNvPr id="2099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55650" indent="-290513">
              <a:defRPr>
                <a:solidFill>
                  <a:schemeClr val="tx1"/>
                </a:solidFill>
                <a:latin typeface="Calibri" panose="020F0502020204030204" pitchFamily="34" charset="0"/>
              </a:defRPr>
            </a:lvl2pPr>
            <a:lvl3pPr marL="1163638" indent="-231775">
              <a:defRPr>
                <a:solidFill>
                  <a:schemeClr val="tx1"/>
                </a:solidFill>
                <a:latin typeface="Calibri" panose="020F0502020204030204" pitchFamily="34" charset="0"/>
              </a:defRPr>
            </a:lvl3pPr>
            <a:lvl4pPr marL="1630363" indent="-231775">
              <a:defRPr>
                <a:solidFill>
                  <a:schemeClr val="tx1"/>
                </a:solidFill>
                <a:latin typeface="Calibri" panose="020F0502020204030204" pitchFamily="34" charset="0"/>
              </a:defRPr>
            </a:lvl4pPr>
            <a:lvl5pPr marL="2095500" indent="-231775">
              <a:defRPr>
                <a:solidFill>
                  <a:schemeClr val="tx1"/>
                </a:solidFill>
                <a:latin typeface="Calibri" panose="020F0502020204030204" pitchFamily="34" charset="0"/>
              </a:defRPr>
            </a:lvl5pPr>
            <a:lvl6pPr marL="2552700" indent="-231775" eaLnBrk="0" fontAlgn="base" hangingPunct="0">
              <a:spcBef>
                <a:spcPct val="0"/>
              </a:spcBef>
              <a:spcAft>
                <a:spcPct val="0"/>
              </a:spcAft>
              <a:defRPr>
                <a:solidFill>
                  <a:schemeClr val="tx1"/>
                </a:solidFill>
                <a:latin typeface="Calibri" panose="020F0502020204030204" pitchFamily="34" charset="0"/>
              </a:defRPr>
            </a:lvl6pPr>
            <a:lvl7pPr marL="3009900" indent="-231775" eaLnBrk="0" fontAlgn="base" hangingPunct="0">
              <a:spcBef>
                <a:spcPct val="0"/>
              </a:spcBef>
              <a:spcAft>
                <a:spcPct val="0"/>
              </a:spcAft>
              <a:defRPr>
                <a:solidFill>
                  <a:schemeClr val="tx1"/>
                </a:solidFill>
                <a:latin typeface="Calibri" panose="020F0502020204030204" pitchFamily="34" charset="0"/>
              </a:defRPr>
            </a:lvl7pPr>
            <a:lvl8pPr marL="3467100" indent="-231775" eaLnBrk="0" fontAlgn="base" hangingPunct="0">
              <a:spcBef>
                <a:spcPct val="0"/>
              </a:spcBef>
              <a:spcAft>
                <a:spcPct val="0"/>
              </a:spcAft>
              <a:defRPr>
                <a:solidFill>
                  <a:schemeClr val="tx1"/>
                </a:solidFill>
                <a:latin typeface="Calibri" panose="020F0502020204030204" pitchFamily="34" charset="0"/>
              </a:defRPr>
            </a:lvl8pPr>
            <a:lvl9pPr marL="3924300" indent="-231775"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EE5ED45-3BA4-42D9-BE8B-EB4A6CC3EF97}"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6386054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19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indent="0" eaLnBrk="1" hangingPunct="1">
              <a:spcBef>
                <a:spcPct val="0"/>
              </a:spcBef>
              <a:buFont typeface="Wingdings" panose="05000000000000000000" pitchFamily="2" charset="2"/>
              <a:buNone/>
            </a:pPr>
            <a:r>
              <a:rPr lang="en-US" altLang="en-US" dirty="0"/>
              <a:t>Talking Points: </a:t>
            </a:r>
          </a:p>
          <a:p>
            <a:pPr marL="171450" indent="-171450" eaLnBrk="1" hangingPunct="1">
              <a:spcBef>
                <a:spcPct val="0"/>
              </a:spcBef>
              <a:buFont typeface="Wingdings" panose="05000000000000000000" pitchFamily="2" charset="2"/>
              <a:buChar char="Ø"/>
            </a:pPr>
            <a:r>
              <a:rPr lang="en-US" altLang="en-US" dirty="0"/>
              <a:t>The</a:t>
            </a:r>
            <a:r>
              <a:rPr lang="en-US" altLang="en-US" baseline="0" dirty="0"/>
              <a:t> action planning worksheet can be used to develop your strategies and divide the work among your team. You may already have a strategic plan, but the action planning worksheet will provide a more detailed plan for you to implement with your team.</a:t>
            </a:r>
            <a:endParaRPr lang="x-none" altLang="en-US" dirty="0"/>
          </a:p>
        </p:txBody>
      </p:sp>
      <p:sp>
        <p:nvSpPr>
          <p:cNvPr id="2119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55650" indent="-290513">
              <a:defRPr>
                <a:solidFill>
                  <a:schemeClr val="tx1"/>
                </a:solidFill>
                <a:latin typeface="Calibri" panose="020F0502020204030204" pitchFamily="34" charset="0"/>
              </a:defRPr>
            </a:lvl2pPr>
            <a:lvl3pPr marL="1163638" indent="-231775">
              <a:defRPr>
                <a:solidFill>
                  <a:schemeClr val="tx1"/>
                </a:solidFill>
                <a:latin typeface="Calibri" panose="020F0502020204030204" pitchFamily="34" charset="0"/>
              </a:defRPr>
            </a:lvl3pPr>
            <a:lvl4pPr marL="1630363" indent="-231775">
              <a:defRPr>
                <a:solidFill>
                  <a:schemeClr val="tx1"/>
                </a:solidFill>
                <a:latin typeface="Calibri" panose="020F0502020204030204" pitchFamily="34" charset="0"/>
              </a:defRPr>
            </a:lvl4pPr>
            <a:lvl5pPr marL="2095500" indent="-231775">
              <a:defRPr>
                <a:solidFill>
                  <a:schemeClr val="tx1"/>
                </a:solidFill>
                <a:latin typeface="Calibri" panose="020F0502020204030204" pitchFamily="34" charset="0"/>
              </a:defRPr>
            </a:lvl5pPr>
            <a:lvl6pPr marL="2552700" indent="-231775" eaLnBrk="0" fontAlgn="base" hangingPunct="0">
              <a:spcBef>
                <a:spcPct val="0"/>
              </a:spcBef>
              <a:spcAft>
                <a:spcPct val="0"/>
              </a:spcAft>
              <a:defRPr>
                <a:solidFill>
                  <a:schemeClr val="tx1"/>
                </a:solidFill>
                <a:latin typeface="Calibri" panose="020F0502020204030204" pitchFamily="34" charset="0"/>
              </a:defRPr>
            </a:lvl6pPr>
            <a:lvl7pPr marL="3009900" indent="-231775" eaLnBrk="0" fontAlgn="base" hangingPunct="0">
              <a:spcBef>
                <a:spcPct val="0"/>
              </a:spcBef>
              <a:spcAft>
                <a:spcPct val="0"/>
              </a:spcAft>
              <a:defRPr>
                <a:solidFill>
                  <a:schemeClr val="tx1"/>
                </a:solidFill>
                <a:latin typeface="Calibri" panose="020F0502020204030204" pitchFamily="34" charset="0"/>
              </a:defRPr>
            </a:lvl7pPr>
            <a:lvl8pPr marL="3467100" indent="-231775" eaLnBrk="0" fontAlgn="base" hangingPunct="0">
              <a:spcBef>
                <a:spcPct val="0"/>
              </a:spcBef>
              <a:spcAft>
                <a:spcPct val="0"/>
              </a:spcAft>
              <a:defRPr>
                <a:solidFill>
                  <a:schemeClr val="tx1"/>
                </a:solidFill>
                <a:latin typeface="Calibri" panose="020F0502020204030204" pitchFamily="34" charset="0"/>
              </a:defRPr>
            </a:lvl8pPr>
            <a:lvl9pPr marL="3924300" indent="-231775"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B2B3F77-19AE-4FFA-85F6-82CFBBB9F7E6}"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8838357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Wingdings" panose="05000000000000000000" pitchFamily="2" charset="2"/>
              <a:buNone/>
            </a:pPr>
            <a:r>
              <a:rPr lang="en-US" i="1" dirty="0"/>
              <a:t>Note to facilitators: Give time to fill out each part of this slide (2</a:t>
            </a:r>
            <a:r>
              <a:rPr lang="en-US" i="1" baseline="0" dirty="0"/>
              <a:t> min/slide)</a:t>
            </a:r>
            <a:r>
              <a:rPr lang="en-US" i="1" dirty="0"/>
              <a:t>. Come up with your own “desired outcome” (example: improve orientation and onboarding to reduce 6 month turnover). </a:t>
            </a:r>
          </a:p>
          <a:p>
            <a:pPr marL="0" indent="0">
              <a:buFont typeface="Wingdings" panose="05000000000000000000" pitchFamily="2" charset="2"/>
              <a:buNone/>
            </a:pPr>
            <a:r>
              <a:rPr lang="en-US" i="0" dirty="0"/>
              <a:t>Talking Points:</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dirty="0"/>
              <a:t>How</a:t>
            </a:r>
            <a:r>
              <a:rPr lang="en-US" baseline="0" dirty="0"/>
              <a:t> many of you are starting to think about action plans?  You may already have a similar planning process within your organization that you will use.  For others, using the action planning worksheet on page 26-27 may be a way to bring focus to some of your current and future workforce activities. </a:t>
            </a:r>
            <a:endParaRPr lang="x-none" dirty="0"/>
          </a:p>
          <a:p>
            <a:pPr marL="171450" indent="-171450">
              <a:buFont typeface="Wingdings" panose="05000000000000000000" pitchFamily="2" charset="2"/>
              <a:buChar char="Ø"/>
            </a:pPr>
            <a:r>
              <a:rPr lang="en-US" i="1" dirty="0"/>
              <a:t>Explain the sheet and that we will be working through it together. </a:t>
            </a:r>
            <a:r>
              <a:rPr lang="en-US" i="0" dirty="0"/>
              <a:t>First, i</a:t>
            </a:r>
            <a:r>
              <a:rPr lang="en-US" dirty="0"/>
              <a:t>dentify</a:t>
            </a:r>
            <a:r>
              <a:rPr lang="en-US" baseline="0" dirty="0"/>
              <a:t> what the strategy is and the desired outcome. Page 24 in the self assessment workbook can give inspiration or ideas for desired outcomes.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40E140-93E8-471F-9349-F0BB6098DEA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72801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Wingdings" panose="05000000000000000000" pitchFamily="2" charset="2"/>
              <a:buNone/>
            </a:pPr>
            <a:r>
              <a:rPr lang="en-US" dirty="0"/>
              <a:t>Talking Points:</a:t>
            </a:r>
          </a:p>
          <a:p>
            <a:pPr marL="171450" indent="-171450">
              <a:buFont typeface="Wingdings" panose="05000000000000000000" pitchFamily="2" charset="2"/>
              <a:buChar char="Ø"/>
            </a:pPr>
            <a:r>
              <a:rPr lang="en-US" dirty="0"/>
              <a:t>Now we have time to answer the following questions: </a:t>
            </a:r>
            <a:endParaRPr lang="en-US" baseline="0" dirty="0"/>
          </a:p>
          <a:p>
            <a:pPr marL="628650" lvl="1" indent="-171450">
              <a:buFont typeface="Wingdings" panose="05000000000000000000" pitchFamily="2" charset="2"/>
              <a:buChar char="Ø"/>
            </a:pPr>
            <a:r>
              <a:rPr lang="en-US" baseline="0" dirty="0"/>
              <a:t>What steps will need to be done to accomplish the outcome?</a:t>
            </a:r>
          </a:p>
          <a:p>
            <a:pPr marL="628650" lvl="1" indent="-171450">
              <a:buFont typeface="Wingdings" panose="05000000000000000000" pitchFamily="2" charset="2"/>
              <a:buChar char="Ø"/>
            </a:pPr>
            <a:r>
              <a:rPr lang="en-US" baseline="0" dirty="0"/>
              <a:t>How often or when will you start the working on that step? </a:t>
            </a:r>
          </a:p>
          <a:p>
            <a:pPr marL="628650" lvl="1" indent="-171450">
              <a:buFont typeface="Wingdings" panose="05000000000000000000" pitchFamily="2" charset="2"/>
              <a:buChar char="Ø"/>
            </a:pPr>
            <a:r>
              <a:rPr lang="en-US" baseline="0" dirty="0"/>
              <a:t>How long will it take?</a:t>
            </a:r>
          </a:p>
          <a:p>
            <a:pPr marL="628650" lvl="1" indent="-171450">
              <a:buFont typeface="Wingdings" panose="05000000000000000000" pitchFamily="2" charset="2"/>
              <a:buChar char="Ø"/>
            </a:pPr>
            <a:r>
              <a:rPr lang="en-US" baseline="0" dirty="0"/>
              <a:t>Who will be responsible for it?</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endParaRPr lang="en-US" baseline="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40E140-93E8-471F-9349-F0BB6098DEA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21488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Wingdings" panose="05000000000000000000" pitchFamily="2" charset="2"/>
              <a:buChar char="Ø"/>
            </a:pPr>
            <a:r>
              <a:rPr lang="en-US" dirty="0"/>
              <a:t>Now, how will you know you are making progress? This is where you think about measuring the desired outcomes that you want as a result of the strategy you chose. </a:t>
            </a:r>
          </a:p>
          <a:p>
            <a:pPr marL="171450" indent="-171450">
              <a:buFont typeface="Wingdings" panose="05000000000000000000" pitchFamily="2" charset="2"/>
              <a:buChar char="Ø"/>
            </a:pPr>
            <a:r>
              <a:rPr lang="en-US" dirty="0"/>
              <a:t>If you aren’t sure how to measure your outcomes, we will be talking more about this later today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40E140-93E8-471F-9349-F0BB6098DEA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51109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Wingdings" panose="05000000000000000000" pitchFamily="2" charset="2"/>
              <a:buNone/>
            </a:pPr>
            <a:r>
              <a:rPr lang="en-US" dirty="0"/>
              <a:t>Talking Points:</a:t>
            </a:r>
          </a:p>
          <a:p>
            <a:pPr marL="171450" indent="-171450">
              <a:buFont typeface="Wingdings" panose="05000000000000000000" pitchFamily="2" charset="2"/>
              <a:buChar char="Ø"/>
            </a:pPr>
            <a:r>
              <a:rPr lang="en-US" dirty="0"/>
              <a:t>This action plan is a good start for any plan to help you move forward in implementing a strategy.</a:t>
            </a:r>
            <a:endParaRPr lang="x-non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40E140-93E8-471F-9349-F0BB6098DEA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9181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Wingdings" panose="05000000000000000000" pitchFamily="2" charset="2"/>
              <a:buNone/>
            </a:pPr>
            <a:r>
              <a:rPr lang="en-US" b="1" baseline="0" dirty="0"/>
              <a:t>Timing for section (slides 19-25): 13 minutes</a:t>
            </a:r>
          </a:p>
          <a:p>
            <a:pPr marL="0" indent="0">
              <a:buFont typeface="Wingdings" panose="05000000000000000000" pitchFamily="2" charset="2"/>
              <a:buNone/>
            </a:pPr>
            <a:r>
              <a:rPr lang="en-US" baseline="0" dirty="0"/>
              <a:t>Talking Points:</a:t>
            </a:r>
          </a:p>
          <a:p>
            <a:pPr marL="171450" indent="-171450">
              <a:buFont typeface="Wingdings" panose="05000000000000000000" pitchFamily="2" charset="2"/>
              <a:buChar char="Ø"/>
            </a:pPr>
            <a:r>
              <a:rPr lang="en-US" baseline="0" dirty="0"/>
              <a:t>Regular assessment will provide information about your workforce, and evaluation can determine the quality or effectiveness of your strategy. </a:t>
            </a:r>
            <a:r>
              <a:rPr lang="en-US" dirty="0"/>
              <a:t>You may already be</a:t>
            </a:r>
            <a:r>
              <a:rPr lang="en-US" baseline="0" dirty="0"/>
              <a:t> collecting workforce data. In Assessment and Evaluation, you can use that data to find out if your intervention is working, or if it would be worth trying a different strategy. </a:t>
            </a:r>
            <a:endParaRPr lang="en-US" dirty="0"/>
          </a:p>
        </p:txBody>
      </p:sp>
      <p:sp>
        <p:nvSpPr>
          <p:cNvPr id="4" name="Slide Number Placeholder 3"/>
          <p:cNvSpPr>
            <a:spLocks noGrp="1"/>
          </p:cNvSpPr>
          <p:nvPr>
            <p:ph type="sldNum" sz="quarter" idx="10"/>
          </p:nvPr>
        </p:nvSpPr>
        <p:spPr/>
        <p:txBody>
          <a:bodyPr/>
          <a:lstStyle/>
          <a:p>
            <a:fld id="{C940E140-93E8-471F-9349-F0BB6098DEA7}" type="slidenum">
              <a:rPr lang="en-US" smtClean="0"/>
              <a:t>19</a:t>
            </a:fld>
            <a:endParaRPr lang="en-US"/>
          </a:p>
        </p:txBody>
      </p:sp>
    </p:spTree>
    <p:extLst>
      <p:ext uri="{BB962C8B-B14F-4D97-AF65-F5344CB8AC3E}">
        <p14:creationId xmlns:p14="http://schemas.microsoft.com/office/powerpoint/2010/main" val="19571885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US" i="1" dirty="0"/>
              <a:t>Facilitator’s Notes:</a:t>
            </a:r>
          </a:p>
          <a:p>
            <a:pPr marL="171450" indent="-171450" rtl="0" fontAlgn="base">
              <a:buFont typeface="Wingdings" panose="05000000000000000000" pitchFamily="2" charset="2"/>
              <a:buChar char="Ø"/>
            </a:pPr>
            <a:r>
              <a:rPr lang="en-US" b="0" i="1" dirty="0">
                <a:solidFill>
                  <a:srgbClr val="FF0000"/>
                </a:solidFill>
              </a:rPr>
              <a:t>Start to Record​</a:t>
            </a:r>
          </a:p>
          <a:p>
            <a:pPr marL="0" marR="0" lvl="0" indent="0" algn="l" defTabSz="914400" rtl="0" eaLnBrk="1" fontAlgn="base" latinLnBrk="0" hangingPunct="1">
              <a:lnSpc>
                <a:spcPct val="100000"/>
              </a:lnSpc>
              <a:spcBef>
                <a:spcPts val="0"/>
              </a:spcBef>
              <a:spcAft>
                <a:spcPts val="0"/>
              </a:spcAft>
              <a:buClrTx/>
              <a:buSzTx/>
              <a:buFont typeface="Wingdings" panose="05000000000000000000" pitchFamily="2" charset="2"/>
              <a:buNone/>
              <a:tabLst/>
              <a:defRPr/>
            </a:pPr>
            <a:r>
              <a:rPr lang="en-US" b="1" i="0" dirty="0">
                <a:solidFill>
                  <a:srgbClr val="000000"/>
                </a:solidFill>
                <a:effectLst/>
                <a:latin typeface="Calibri" panose="020F0502020204030204" pitchFamily="34" charset="0"/>
              </a:rPr>
              <a:t>Timing for Intro/Welcome (slides 2-10): 10-15 minutes</a:t>
            </a:r>
            <a:endParaRPr lang="en-US" sz="1200" b="0" i="1" u="none" strike="noStrike" kern="1200" dirty="0">
              <a:solidFill>
                <a:schemeClr val="tx1"/>
              </a:solidFill>
              <a:effectLst/>
              <a:latin typeface="+mn-lt"/>
              <a:ea typeface="+mn-ea"/>
              <a:cs typeface="+mn-cs"/>
            </a:endParaRPr>
          </a:p>
          <a:p>
            <a:pPr marL="171450" indent="-171450" rtl="0" fontAlgn="base">
              <a:buFont typeface="Wingdings" panose="05000000000000000000" pitchFamily="2" charset="2"/>
              <a:buChar char="Ø"/>
            </a:pPr>
            <a:r>
              <a:rPr lang="en-US" sz="1200" b="0" i="1" u="none" strike="noStrike" kern="1200" dirty="0">
                <a:solidFill>
                  <a:schemeClr val="tx1"/>
                </a:solidFill>
                <a:effectLst/>
                <a:latin typeface="+mn-lt"/>
                <a:ea typeface="+mn-ea"/>
                <a:cs typeface="+mn-cs"/>
              </a:rPr>
              <a:t>Action – Record as desired</a:t>
            </a:r>
          </a:p>
          <a:p>
            <a:pPr marL="171450" indent="-171450" rtl="0" fontAlgn="base">
              <a:buFont typeface="Wingdings" panose="05000000000000000000" pitchFamily="2" charset="2"/>
              <a:buChar char="Ø"/>
            </a:pPr>
            <a:r>
              <a:rPr lang="en-US" sz="1200" b="0" i="0" u="none" strike="noStrike" kern="1200" dirty="0">
                <a:solidFill>
                  <a:schemeClr val="tx1"/>
                </a:solidFill>
                <a:effectLst/>
                <a:latin typeface="+mn-lt"/>
                <a:ea typeface="+mn-ea"/>
                <a:cs typeface="+mn-cs"/>
              </a:rPr>
              <a:t>Welcome to session # in our </a:t>
            </a:r>
            <a:r>
              <a:rPr lang="en-US" sz="1200" b="0" i="0" u="none" strike="noStrike" kern="1200" dirty="0" err="1">
                <a:solidFill>
                  <a:schemeClr val="tx1"/>
                </a:solidFill>
                <a:effectLst/>
                <a:latin typeface="+mn-lt"/>
                <a:ea typeface="+mn-ea"/>
                <a:cs typeface="+mn-cs"/>
              </a:rPr>
              <a:t>QuILTSS</a:t>
            </a:r>
            <a:r>
              <a:rPr lang="en-US" sz="1200" b="0" i="0" u="none" strike="noStrike" kern="1200" dirty="0">
                <a:solidFill>
                  <a:schemeClr val="tx1"/>
                </a:solidFill>
                <a:effectLst/>
                <a:latin typeface="+mn-lt"/>
                <a:ea typeface="+mn-ea"/>
                <a:cs typeface="+mn-cs"/>
              </a:rPr>
              <a:t> Initiative kickoff workshop series</a:t>
            </a:r>
            <a:r>
              <a:rPr lang="en-US" sz="1200" b="1" i="0" u="none" strike="noStrike" kern="1200" dirty="0">
                <a:solidFill>
                  <a:schemeClr val="tx1"/>
                </a:solidFill>
                <a:effectLst/>
                <a:latin typeface="+mn-lt"/>
                <a:ea typeface="+mn-ea"/>
                <a:cs typeface="+mn-cs"/>
              </a:rPr>
              <a:t>.</a:t>
            </a:r>
            <a:endParaRPr lang="en-US" sz="1200" b="0" i="0" u="none" strike="noStrike" kern="1200" dirty="0">
              <a:solidFill>
                <a:schemeClr val="tx1"/>
              </a:solidFill>
              <a:effectLst/>
              <a:latin typeface="+mn-lt"/>
              <a:ea typeface="+mn-ea"/>
              <a:cs typeface="+mn-cs"/>
            </a:endParaRPr>
          </a:p>
          <a:p>
            <a:pPr marL="171450" indent="-171450" rtl="0" fontAlgn="base">
              <a:buFont typeface="Wingdings" panose="05000000000000000000" pitchFamily="2" charset="2"/>
              <a:buChar char="Ø"/>
            </a:pPr>
            <a:r>
              <a:rPr lang="en-US" sz="1200" b="0" i="0" u="none" strike="noStrike" kern="1200" dirty="0">
                <a:solidFill>
                  <a:schemeClr val="tx1"/>
                </a:solidFill>
                <a:effectLst/>
                <a:latin typeface="+mn-lt"/>
                <a:ea typeface="+mn-ea"/>
                <a:cs typeface="+mn-cs"/>
              </a:rPr>
              <a:t>My name is xx and I am a xx with the Institute on Community Integration at the University of Minnesota. I am here today</a:t>
            </a:r>
            <a:r>
              <a:rPr lang="en-US" sz="1200" b="0" i="0" u="none" strike="noStrike" kern="1200" baseline="0" dirty="0">
                <a:solidFill>
                  <a:schemeClr val="tx1"/>
                </a:solidFill>
                <a:effectLst/>
                <a:latin typeface="+mn-lt"/>
                <a:ea typeface="+mn-ea"/>
                <a:cs typeface="+mn-cs"/>
              </a:rPr>
              <a:t> with my colleagues from the University of MN, __________ and ________________. Also Regional Coaches from Tennessee ____________________ and ___________________.</a:t>
            </a:r>
            <a:endParaRPr lang="en-US" sz="1200" b="0" i="0" u="none" strike="noStrike" kern="1200" dirty="0">
              <a:solidFill>
                <a:schemeClr val="tx1"/>
              </a:solidFill>
              <a:effectLst/>
              <a:latin typeface="+mn-lt"/>
              <a:ea typeface="+mn-ea"/>
              <a:cs typeface="+mn-cs"/>
            </a:endParaRPr>
          </a:p>
          <a:p>
            <a:pPr marL="628650" lvl="1" indent="-171450" rtl="0" fontAlgn="base">
              <a:buFont typeface="Wingdings" panose="05000000000000000000" pitchFamily="2" charset="2"/>
              <a:buChar char="Ø"/>
            </a:pPr>
            <a:r>
              <a:rPr lang="en-US" sz="1200" b="0" i="0" u="none" strike="noStrike" kern="1200" dirty="0">
                <a:solidFill>
                  <a:schemeClr val="tx1"/>
                </a:solidFill>
                <a:effectLst/>
                <a:latin typeface="+mn-lt"/>
                <a:ea typeface="+mn-ea"/>
                <a:cs typeface="+mn-cs"/>
              </a:rPr>
              <a:t>Thank you so much for joining us today. Today is our final session, and we will be discussing next steps and action plans after learning about all of the tools available to you. </a:t>
            </a:r>
          </a:p>
          <a:p>
            <a:pPr marL="171450" indent="-171450" rtl="0" fontAlgn="base">
              <a:buFont typeface="Wingdings" panose="05000000000000000000" pitchFamily="2" charset="2"/>
              <a:buChar char="Ø"/>
            </a:pPr>
            <a:r>
              <a:rPr lang="en-US" sz="1200" b="0" i="1" u="none" strike="noStrike" kern="1200" dirty="0">
                <a:solidFill>
                  <a:schemeClr val="tx1"/>
                </a:solidFill>
                <a:effectLst/>
                <a:latin typeface="+mn-lt"/>
                <a:ea typeface="+mn-ea"/>
                <a:cs typeface="+mn-cs"/>
              </a:rPr>
              <a:t>If</a:t>
            </a:r>
            <a:r>
              <a:rPr lang="en-US" sz="1200" b="0" i="1" u="none" strike="noStrike" kern="1200" baseline="0" dirty="0">
                <a:solidFill>
                  <a:schemeClr val="tx1"/>
                </a:solidFill>
                <a:effectLst/>
                <a:latin typeface="+mn-lt"/>
                <a:ea typeface="+mn-ea"/>
                <a:cs typeface="+mn-cs"/>
              </a:rPr>
              <a:t> being recorded: </a:t>
            </a:r>
            <a:r>
              <a:rPr lang="en-US" sz="1200" b="0" i="0" u="none" strike="noStrike" kern="1200" dirty="0">
                <a:solidFill>
                  <a:schemeClr val="tx1"/>
                </a:solidFill>
                <a:effectLst/>
                <a:latin typeface="+mn-lt"/>
                <a:ea typeface="+mn-ea"/>
                <a:cs typeface="+mn-cs"/>
              </a:rPr>
              <a:t>This webinar is currently being </a:t>
            </a:r>
            <a:r>
              <a:rPr lang="en-US" sz="1200" b="1" i="0" u="none" strike="noStrike" kern="1200" dirty="0">
                <a:solidFill>
                  <a:schemeClr val="tx1"/>
                </a:solidFill>
                <a:effectLst/>
                <a:latin typeface="+mn-lt"/>
                <a:ea typeface="+mn-ea"/>
                <a:cs typeface="+mn-cs"/>
              </a:rPr>
              <a:t>recorded</a:t>
            </a:r>
            <a:r>
              <a:rPr lang="en-US" sz="1200" b="0" i="0" u="none" strike="noStrike" kern="1200" dirty="0">
                <a:solidFill>
                  <a:schemeClr val="tx1"/>
                </a:solidFill>
                <a:effectLst/>
                <a:latin typeface="+mn-lt"/>
                <a:ea typeface="+mn-ea"/>
                <a:cs typeface="+mn-cs"/>
              </a:rPr>
              <a:t>. We will send the recording to you if you would like to view again or share with others</a:t>
            </a:r>
            <a:r>
              <a:rPr lang="en-US" sz="1200" b="0" i="0" u="none" strike="noStrike" kern="1200" baseline="0" dirty="0">
                <a:solidFill>
                  <a:schemeClr val="tx1"/>
                </a:solidFill>
                <a:effectLst/>
                <a:latin typeface="+mn-lt"/>
                <a:ea typeface="+mn-ea"/>
                <a:cs typeface="+mn-cs"/>
              </a:rPr>
              <a:t> in your organization. </a:t>
            </a:r>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7D6291-FB8F-4913-892F-08B16A588B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748977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63575" y="358775"/>
            <a:ext cx="5578475" cy="3138488"/>
          </a:xfrm>
        </p:spPr>
      </p:sp>
      <p:sp>
        <p:nvSpPr>
          <p:cNvPr id="3" name="Notes Placeholder 2"/>
          <p:cNvSpPr>
            <a:spLocks noGrp="1"/>
          </p:cNvSpPr>
          <p:nvPr>
            <p:ph type="body" idx="1"/>
          </p:nvPr>
        </p:nvSpPr>
        <p:spPr>
          <a:xfrm>
            <a:off x="600504" y="3699654"/>
            <a:ext cx="6105096" cy="5105942"/>
          </a:xfrm>
        </p:spPr>
        <p:txBody>
          <a:bodyPr>
            <a:normAutofit/>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dirty="0"/>
              <a:t>Talking Points:</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200" b="0" i="0" u="none" strike="noStrike" kern="1200" cap="none" spc="0" normalizeH="0" baseline="0" noProof="0" dirty="0">
                <a:ln>
                  <a:noFill/>
                </a:ln>
                <a:solidFill>
                  <a:prstClr val="black"/>
                </a:solidFill>
                <a:effectLst/>
                <a:uLnTx/>
                <a:uFillTx/>
                <a:latin typeface="+mn-lt"/>
                <a:ea typeface="+mn-ea"/>
                <a:cs typeface="Calibri"/>
              </a:rPr>
              <a:t>You’ve seen this set of slides every week – but right now we’re focusing on steps 1, identifying and assessing the problem…</a:t>
            </a:r>
          </a:p>
        </p:txBody>
      </p:sp>
      <p:sp>
        <p:nvSpPr>
          <p:cNvPr id="4" name="Slide Number Placeholder 3"/>
          <p:cNvSpPr>
            <a:spLocks noGrp="1"/>
          </p:cNvSpPr>
          <p:nvPr>
            <p:ph type="sldNum" sz="quarter" idx="10"/>
          </p:nvPr>
        </p:nvSpPr>
        <p:spPr/>
        <p:txBody>
          <a:bodyPr/>
          <a:lstStyle/>
          <a:p>
            <a:pPr marL="0" marR="0" lvl="0" indent="0" algn="r" defTabSz="949478" rtl="0" eaLnBrk="1" fontAlgn="auto" latinLnBrk="0" hangingPunct="1">
              <a:lnSpc>
                <a:spcPct val="100000"/>
              </a:lnSpc>
              <a:spcBef>
                <a:spcPts val="0"/>
              </a:spcBef>
              <a:spcAft>
                <a:spcPts val="0"/>
              </a:spcAft>
              <a:buClrTx/>
              <a:buSzTx/>
              <a:buFontTx/>
              <a:buNone/>
              <a:tabLst/>
              <a:defRPr/>
            </a:pPr>
            <a:fld id="{C940E140-93E8-471F-9349-F0BB6098DEA7}"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49478"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30608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7700" y="527050"/>
            <a:ext cx="5576888" cy="3136900"/>
          </a:xfrm>
        </p:spPr>
      </p:sp>
      <p:sp>
        <p:nvSpPr>
          <p:cNvPr id="3" name="Notes Placeholder 2"/>
          <p:cNvSpPr>
            <a:spLocks noGrp="1"/>
          </p:cNvSpPr>
          <p:nvPr>
            <p:ph type="body" idx="1"/>
          </p:nvPr>
        </p:nvSpPr>
        <p:spPr>
          <a:xfrm>
            <a:off x="565670" y="3901750"/>
            <a:ext cx="6215404" cy="5036652"/>
          </a:xfrm>
        </p:spPr>
        <p:txBody>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dirty="0"/>
              <a:t>Talking Points:</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200" b="0" i="0" u="none" strike="noStrike" kern="1200" cap="none" spc="0" normalizeH="0" baseline="0" noProof="0" dirty="0">
                <a:ln>
                  <a:noFill/>
                </a:ln>
                <a:solidFill>
                  <a:prstClr val="black"/>
                </a:solidFill>
                <a:effectLst/>
                <a:uLnTx/>
                <a:uFillTx/>
                <a:latin typeface="+mn-lt"/>
                <a:ea typeface="+mn-ea"/>
                <a:cs typeface="Calibri"/>
              </a:rPr>
              <a:t>…and step 8, evaluating success. Both are key to measuring your problems and evaluating your successes. </a:t>
            </a:r>
          </a:p>
        </p:txBody>
      </p:sp>
      <p:sp>
        <p:nvSpPr>
          <p:cNvPr id="4" name="Slide Number Placeholder 3"/>
          <p:cNvSpPr>
            <a:spLocks noGrp="1"/>
          </p:cNvSpPr>
          <p:nvPr>
            <p:ph type="sldNum" sz="quarter" idx="10"/>
          </p:nvPr>
        </p:nvSpPr>
        <p:spPr/>
        <p:txBody>
          <a:bodyPr/>
          <a:lstStyle/>
          <a:p>
            <a:pPr marL="0" marR="0" lvl="0" indent="0" algn="r" defTabSz="949478" rtl="0" eaLnBrk="1" fontAlgn="auto" latinLnBrk="0" hangingPunct="1">
              <a:lnSpc>
                <a:spcPct val="100000"/>
              </a:lnSpc>
              <a:spcBef>
                <a:spcPts val="0"/>
              </a:spcBef>
              <a:spcAft>
                <a:spcPts val="0"/>
              </a:spcAft>
              <a:buClrTx/>
              <a:buSzTx/>
              <a:buFontTx/>
              <a:buNone/>
              <a:tabLst/>
              <a:defRPr/>
            </a:pPr>
            <a:fld id="{C940E140-93E8-471F-9349-F0BB6098DEA7}"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49478"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0179080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Poll</a:t>
            </a:r>
          </a:p>
          <a:p>
            <a:r>
              <a:rPr lang="en-US" dirty="0"/>
              <a:t>Let’s take a quick </a:t>
            </a:r>
            <a:r>
              <a:rPr lang="x-none" dirty="0"/>
              <a:t>poll. </a:t>
            </a:r>
            <a:r>
              <a:rPr lang="en-US" dirty="0"/>
              <a:t> - you can pick</a:t>
            </a:r>
            <a:r>
              <a:rPr lang="en-US" baseline="0" dirty="0"/>
              <a:t> multiple answers. Your answer are anonymous. </a:t>
            </a:r>
            <a:r>
              <a:rPr lang="en-US" i="1" baseline="0" dirty="0"/>
              <a:t>Read slide.</a:t>
            </a:r>
            <a:endParaRPr lang="en-US" i="1" dirty="0"/>
          </a:p>
          <a:p>
            <a:r>
              <a:rPr lang="en-US" i="1" dirty="0"/>
              <a:t>In</a:t>
            </a:r>
            <a:r>
              <a:rPr lang="en-US" i="1" baseline="0" dirty="0"/>
              <a:t> debrief poll, review results.</a:t>
            </a:r>
          </a:p>
          <a:p>
            <a:r>
              <a:rPr lang="en-US" i="1" baseline="0" dirty="0"/>
              <a:t>Ask: Anything surprise or jump out at you – spend no more than 3 minutes on this-watch/resist the deep dive conversation</a:t>
            </a:r>
          </a:p>
        </p:txBody>
      </p:sp>
      <p:sp>
        <p:nvSpPr>
          <p:cNvPr id="4" name="Slide Number Placeholder 3"/>
          <p:cNvSpPr>
            <a:spLocks noGrp="1"/>
          </p:cNvSpPr>
          <p:nvPr>
            <p:ph type="sldNum" sz="quarter" idx="5"/>
          </p:nvPr>
        </p:nvSpPr>
        <p:spPr/>
        <p:txBody>
          <a:bodyPr/>
          <a:lstStyle/>
          <a:p>
            <a:pPr defTabSz="931774">
              <a:defRPr/>
            </a:pPr>
            <a:fld id="{C940E140-93E8-471F-9349-F0BB6098DEA7}" type="slidenum">
              <a:rPr lang="en-US">
                <a:solidFill>
                  <a:prstClr val="black"/>
                </a:solidFill>
                <a:latin typeface="Calibri" panose="020F0502020204030204"/>
              </a:rPr>
              <a:pPr defTabSz="931774">
                <a:defRPr/>
              </a:pPr>
              <a:t>22</a:t>
            </a:fld>
            <a:endParaRPr lang="en-US">
              <a:solidFill>
                <a:prstClr val="black"/>
              </a:solidFill>
              <a:latin typeface="Calibri" panose="020F0502020204030204"/>
            </a:endParaRPr>
          </a:p>
        </p:txBody>
      </p:sp>
    </p:spTree>
    <p:extLst>
      <p:ext uri="{BB962C8B-B14F-4D97-AF65-F5344CB8AC3E}">
        <p14:creationId xmlns:p14="http://schemas.microsoft.com/office/powerpoint/2010/main" val="25879639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80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ct val="0"/>
              </a:spcBef>
              <a:spcAft>
                <a:spcPts val="0"/>
              </a:spcAft>
              <a:buClrTx/>
              <a:buSzTx/>
              <a:buFont typeface="Wingdings" panose="05000000000000000000" pitchFamily="2" charset="2"/>
              <a:buNone/>
              <a:tabLst/>
              <a:defRPr/>
            </a:pPr>
            <a:r>
              <a:rPr lang="en-US" dirty="0"/>
              <a:t>Talking Points:</a:t>
            </a:r>
          </a:p>
          <a:p>
            <a:pPr marL="171450" indent="-171450" eaLnBrk="1" hangingPunct="1">
              <a:spcBef>
                <a:spcPct val="0"/>
              </a:spcBef>
              <a:buFont typeface="Wingdings" panose="05000000000000000000" pitchFamily="2" charset="2"/>
              <a:buChar char="Ø"/>
            </a:pPr>
            <a:r>
              <a:rPr lang="en-US" altLang="en-US" baseline="0" dirty="0"/>
              <a:t>Page 23 of your workbook will help determine measurement areas for workforce challenges. </a:t>
            </a:r>
          </a:p>
          <a:p>
            <a:pPr marL="171450" indent="-171450" eaLnBrk="1" hangingPunct="1">
              <a:spcBef>
                <a:spcPct val="0"/>
              </a:spcBef>
              <a:buFont typeface="Wingdings" panose="05000000000000000000" pitchFamily="2" charset="2"/>
              <a:buChar char="Ø"/>
            </a:pPr>
            <a:r>
              <a:rPr lang="en-US" altLang="en-US" baseline="0" dirty="0"/>
              <a:t>You can see on this page how challenges are clearly connected to assessment strategies. </a:t>
            </a:r>
          </a:p>
          <a:p>
            <a:pPr eaLnBrk="1" hangingPunct="1">
              <a:spcBef>
                <a:spcPct val="0"/>
              </a:spcBef>
            </a:pPr>
            <a:endParaRPr lang="en-US" altLang="en-US" baseline="0" dirty="0"/>
          </a:p>
          <a:p>
            <a:pPr eaLnBrk="1" hangingPunct="1">
              <a:spcBef>
                <a:spcPct val="0"/>
              </a:spcBef>
            </a:pPr>
            <a:endParaRPr lang="x-none" altLang="en-US" dirty="0"/>
          </a:p>
        </p:txBody>
      </p:sp>
      <p:sp>
        <p:nvSpPr>
          <p:cNvPr id="1280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70007" indent="-296033">
              <a:defRPr>
                <a:solidFill>
                  <a:schemeClr val="tx1"/>
                </a:solidFill>
                <a:latin typeface="Calibri" panose="020F0502020204030204" pitchFamily="34" charset="0"/>
              </a:defRPr>
            </a:lvl2pPr>
            <a:lvl3pPr marL="1185747" indent="-236179">
              <a:defRPr>
                <a:solidFill>
                  <a:schemeClr val="tx1"/>
                </a:solidFill>
                <a:latin typeface="Calibri" panose="020F0502020204030204" pitchFamily="34" charset="0"/>
              </a:defRPr>
            </a:lvl3pPr>
            <a:lvl4pPr marL="1661340" indent="-236179">
              <a:defRPr>
                <a:solidFill>
                  <a:schemeClr val="tx1"/>
                </a:solidFill>
                <a:latin typeface="Calibri" panose="020F0502020204030204" pitchFamily="34" charset="0"/>
              </a:defRPr>
            </a:lvl4pPr>
            <a:lvl5pPr marL="2135315" indent="-236179">
              <a:defRPr>
                <a:solidFill>
                  <a:schemeClr val="tx1"/>
                </a:solidFill>
                <a:latin typeface="Calibri" panose="020F0502020204030204" pitchFamily="34" charset="0"/>
              </a:defRPr>
            </a:lvl5pPr>
            <a:lvl6pPr marL="2601201" indent="-236179" eaLnBrk="0" fontAlgn="base" hangingPunct="0">
              <a:spcBef>
                <a:spcPct val="0"/>
              </a:spcBef>
              <a:spcAft>
                <a:spcPct val="0"/>
              </a:spcAft>
              <a:defRPr>
                <a:solidFill>
                  <a:schemeClr val="tx1"/>
                </a:solidFill>
                <a:latin typeface="Calibri" panose="020F0502020204030204" pitchFamily="34" charset="0"/>
              </a:defRPr>
            </a:lvl6pPr>
            <a:lvl7pPr marL="3067088" indent="-236179" eaLnBrk="0" fontAlgn="base" hangingPunct="0">
              <a:spcBef>
                <a:spcPct val="0"/>
              </a:spcBef>
              <a:spcAft>
                <a:spcPct val="0"/>
              </a:spcAft>
              <a:defRPr>
                <a:solidFill>
                  <a:schemeClr val="tx1"/>
                </a:solidFill>
                <a:latin typeface="Calibri" panose="020F0502020204030204" pitchFamily="34" charset="0"/>
              </a:defRPr>
            </a:lvl7pPr>
            <a:lvl8pPr marL="3532975" indent="-236179" eaLnBrk="0" fontAlgn="base" hangingPunct="0">
              <a:spcBef>
                <a:spcPct val="0"/>
              </a:spcBef>
              <a:spcAft>
                <a:spcPct val="0"/>
              </a:spcAft>
              <a:defRPr>
                <a:solidFill>
                  <a:schemeClr val="tx1"/>
                </a:solidFill>
                <a:latin typeface="Calibri" panose="020F0502020204030204" pitchFamily="34" charset="0"/>
              </a:defRPr>
            </a:lvl8pPr>
            <a:lvl9pPr marL="3998862" indent="-236179" eaLnBrk="0" fontAlgn="base" hangingPunct="0">
              <a:spcBef>
                <a:spcPct val="0"/>
              </a:spcBef>
              <a:spcAft>
                <a:spcPct val="0"/>
              </a:spcAft>
              <a:defRPr>
                <a:solidFill>
                  <a:schemeClr val="tx1"/>
                </a:solidFill>
                <a:latin typeface="Calibri" panose="020F0502020204030204" pitchFamily="34" charset="0"/>
              </a:defRPr>
            </a:lvl9pPr>
          </a:lstStyle>
          <a:p>
            <a:pPr defTabSz="931774" fontAlgn="base">
              <a:spcBef>
                <a:spcPct val="0"/>
              </a:spcBef>
              <a:spcAft>
                <a:spcPct val="0"/>
              </a:spcAft>
              <a:defRPr/>
            </a:pPr>
            <a:fld id="{4D55356C-B018-4E94-95BF-DF3BFF7128E5}" type="slidenum">
              <a:rPr lang="en-US" altLang="en-US">
                <a:solidFill>
                  <a:prstClr val="black"/>
                </a:solidFill>
              </a:rPr>
              <a:pPr defTabSz="931774" fontAlgn="base">
                <a:spcBef>
                  <a:spcPct val="0"/>
                </a:spcBef>
                <a:spcAft>
                  <a:spcPct val="0"/>
                </a:spcAft>
                <a:defRPr/>
              </a:pPr>
              <a:t>23</a:t>
            </a:fld>
            <a:endParaRPr lang="en-US" altLang="en-US">
              <a:solidFill>
                <a:prstClr val="black"/>
              </a:solidFill>
            </a:endParaRPr>
          </a:p>
        </p:txBody>
      </p:sp>
    </p:spTree>
    <p:extLst>
      <p:ext uri="{BB962C8B-B14F-4D97-AF65-F5344CB8AC3E}">
        <p14:creationId xmlns:p14="http://schemas.microsoft.com/office/powerpoint/2010/main" val="173304903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dirty="0"/>
              <a:t>Talking Points:</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altLang="en-US" i="1" dirty="0">
                <a:cs typeface="Calibri"/>
              </a:rPr>
              <a:t>Read slide and allow time for responses, hinting that page 23 will give them the answer if they’re unsure. </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x-none" altLang="en-US" i="1" dirty="0">
                <a:cs typeface="Calibri"/>
              </a:rPr>
              <a:t>ANSWERS = A,B, D</a:t>
            </a:r>
            <a:r>
              <a:rPr lang="en-US" altLang="en-US" i="1" dirty="0">
                <a:cs typeface="Calibri"/>
              </a:rPr>
              <a:t>,</a:t>
            </a:r>
            <a:r>
              <a:rPr lang="x-none" altLang="en-US" i="1" dirty="0">
                <a:cs typeface="Calibri"/>
              </a:rPr>
              <a:t> F</a:t>
            </a:r>
            <a:endParaRPr lang="x-none" altLang="en-US" i="1" dirty="0"/>
          </a:p>
          <a:p>
            <a:endParaRPr lang="en-US" dirty="0"/>
          </a:p>
          <a:p>
            <a:endParaRPr lang="en-US" dirty="0"/>
          </a:p>
        </p:txBody>
      </p:sp>
      <p:sp>
        <p:nvSpPr>
          <p:cNvPr id="4" name="Slide Number Placeholder 3"/>
          <p:cNvSpPr>
            <a:spLocks noGrp="1"/>
          </p:cNvSpPr>
          <p:nvPr>
            <p:ph type="sldNum" sz="quarter" idx="5"/>
          </p:nvPr>
        </p:nvSpPr>
        <p:spPr/>
        <p:txBody>
          <a:bodyPr/>
          <a:lstStyle/>
          <a:p>
            <a:pPr defTabSz="931774">
              <a:defRPr/>
            </a:pPr>
            <a:fld id="{C940E140-93E8-471F-9349-F0BB6098DEA7}" type="slidenum">
              <a:rPr lang="en-US">
                <a:solidFill>
                  <a:prstClr val="black"/>
                </a:solidFill>
                <a:latin typeface="Calibri" panose="020F0502020204030204"/>
              </a:rPr>
              <a:pPr defTabSz="931774">
                <a:defRPr/>
              </a:pPr>
              <a:t>24</a:t>
            </a:fld>
            <a:endParaRPr lang="en-US">
              <a:solidFill>
                <a:prstClr val="black"/>
              </a:solidFill>
              <a:latin typeface="Calibri" panose="020F0502020204030204"/>
            </a:endParaRPr>
          </a:p>
        </p:txBody>
      </p:sp>
    </p:spTree>
    <p:extLst>
      <p:ext uri="{BB962C8B-B14F-4D97-AF65-F5344CB8AC3E}">
        <p14:creationId xmlns:p14="http://schemas.microsoft.com/office/powerpoint/2010/main" val="37253187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dirty="0"/>
              <a:t>Talking Points:</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altLang="en-US" i="1" dirty="0">
                <a:cs typeface="Calibri"/>
              </a:rPr>
              <a:t>Read slide and allow time for responses, hinting that page 23 will give them the answer if they’re unsure. </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x-none" altLang="en-US" i="1" dirty="0">
                <a:cs typeface="Calibri"/>
              </a:rPr>
              <a:t>ANSWERS = A,C</a:t>
            </a:r>
            <a:endParaRPr lang="x-none" altLang="en-US" i="1" dirty="0"/>
          </a:p>
          <a:p>
            <a:endParaRPr lang="en-US" dirty="0"/>
          </a:p>
          <a:p>
            <a:endParaRPr lang="en-US" dirty="0"/>
          </a:p>
        </p:txBody>
      </p:sp>
      <p:sp>
        <p:nvSpPr>
          <p:cNvPr id="4" name="Slide Number Placeholder 3"/>
          <p:cNvSpPr>
            <a:spLocks noGrp="1"/>
          </p:cNvSpPr>
          <p:nvPr>
            <p:ph type="sldNum" sz="quarter" idx="5"/>
          </p:nvPr>
        </p:nvSpPr>
        <p:spPr/>
        <p:txBody>
          <a:bodyPr/>
          <a:lstStyle/>
          <a:p>
            <a:pPr defTabSz="931774">
              <a:defRPr/>
            </a:pPr>
            <a:fld id="{C940E140-93E8-471F-9349-F0BB6098DEA7}" type="slidenum">
              <a:rPr lang="en-US">
                <a:solidFill>
                  <a:prstClr val="black"/>
                </a:solidFill>
                <a:latin typeface="Calibri" panose="020F0502020204030204"/>
              </a:rPr>
              <a:pPr defTabSz="931774">
                <a:defRPr/>
              </a:pPr>
              <a:t>25</a:t>
            </a:fld>
            <a:endParaRPr lang="en-US">
              <a:solidFill>
                <a:prstClr val="black"/>
              </a:solidFill>
              <a:latin typeface="Calibri" panose="020F0502020204030204"/>
            </a:endParaRPr>
          </a:p>
        </p:txBody>
      </p:sp>
    </p:spTree>
    <p:extLst>
      <p:ext uri="{BB962C8B-B14F-4D97-AF65-F5344CB8AC3E}">
        <p14:creationId xmlns:p14="http://schemas.microsoft.com/office/powerpoint/2010/main" val="198949748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73892"/>
            <a:ext cx="5836194" cy="4245092"/>
          </a:xfrm>
        </p:spPr>
        <p:txBody>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b="1" baseline="0" dirty="0"/>
              <a:t>Timing for section (slides 26-29): 11 minutes</a:t>
            </a: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baseline="0" dirty="0"/>
              <a:t>Talking Points:</a:t>
            </a:r>
          </a:p>
          <a:p>
            <a:pPr marL="171450" indent="-171450">
              <a:buFont typeface="Wingdings" panose="05000000000000000000" pitchFamily="2" charset="2"/>
              <a:buChar char="Ø"/>
            </a:pPr>
            <a:r>
              <a:rPr lang="en-US" dirty="0"/>
              <a:t>Let’s talk about how to evaluate.</a:t>
            </a:r>
            <a:r>
              <a:rPr lang="en-US" baseline="0" dirty="0"/>
              <a:t> It’s important to see what assessment tools you already have in place that you can also use to evaluate progress.</a:t>
            </a:r>
            <a:endParaRPr lang="en-US" dirty="0"/>
          </a:p>
          <a:p>
            <a:pPr marL="171450" indent="-171450">
              <a:buFont typeface="Wingdings" panose="05000000000000000000" pitchFamily="2" charset="2"/>
              <a:buChar char="Ø"/>
            </a:pPr>
            <a:r>
              <a:rPr lang="en-US" dirty="0"/>
              <a:t>Evaluating</a:t>
            </a:r>
            <a:r>
              <a:rPr lang="en-US" baseline="0" dirty="0"/>
              <a:t> any implemented workforce strategy is essential to ensure the efficacy of your efforts. It provides needed feedback for your implementation team about your progress toward the desired outcome we discussed earlier. Collecting baseline information that is useful for informing your efforts and regularly collecting and reflecting as a team upon information related to your progress is needed. This practice will help you determine when you need additional supports, to shift directions, or to stay the course so that you can remain on track to achieve your goals.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94951F-DB89-46A0-8245-A40C626A4F1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072376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534126" y="4473893"/>
            <a:ext cx="6049554" cy="4470283"/>
          </a:xfrm>
        </p:spPr>
        <p:txBody>
          <a:bodyPr>
            <a:normAutofit/>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dirty="0"/>
              <a:t>Talking Points:</a:t>
            </a:r>
          </a:p>
          <a:p>
            <a:pPr marL="171450" indent="-171450">
              <a:buFont typeface="Wingdings" panose="05000000000000000000" pitchFamily="2" charset="2"/>
              <a:buChar char="Ø"/>
            </a:pPr>
            <a:r>
              <a:rPr lang="en-US" dirty="0"/>
              <a:t>On page 16 of your Self-Assessment workbook we ask you to examine</a:t>
            </a:r>
            <a:r>
              <a:rPr lang="en-US" baseline="0" dirty="0"/>
              <a:t> your current evaluation practices.  It</a:t>
            </a:r>
            <a:r>
              <a:rPr lang="en-US" dirty="0"/>
              <a:t> looks like the images on your screen</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dirty="0"/>
              <a:t>Section 6</a:t>
            </a:r>
            <a:r>
              <a:rPr lang="en-US" baseline="0" dirty="0"/>
              <a:t> </a:t>
            </a:r>
            <a:r>
              <a:rPr lang="en-US" dirty="0"/>
              <a:t>is about reflecting on the organizational practices and processes that can</a:t>
            </a:r>
            <a:r>
              <a:rPr lang="en-US" baseline="0" dirty="0"/>
              <a:t> support your evaluation efforts and</a:t>
            </a:r>
            <a:r>
              <a:rPr lang="en-US" dirty="0"/>
              <a:t> processes</a:t>
            </a:r>
            <a:r>
              <a:rPr lang="en-US" baseline="0" dirty="0"/>
              <a:t> you may already have in place</a:t>
            </a:r>
            <a:r>
              <a:rPr lang="en-US" dirty="0"/>
              <a:t>. </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dirty="0"/>
              <a:t>This is intended to be a simple tool to help you start thinking about what you’re currently doing.</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i="1" dirty="0"/>
              <a:t>Optional activity: read each statement and give time for providers to fill out form. </a:t>
            </a:r>
          </a:p>
          <a:p>
            <a:endParaRPr lang="en-US" dirty="0"/>
          </a:p>
        </p:txBody>
      </p:sp>
      <p:sp>
        <p:nvSpPr>
          <p:cNvPr id="4" name="Slide Number Placeholder 3"/>
          <p:cNvSpPr>
            <a:spLocks noGrp="1"/>
          </p:cNvSpPr>
          <p:nvPr>
            <p:ph type="sldNum" sz="quarter" idx="5"/>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C940E140-93E8-471F-9349-F0BB6098DEA7}"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595111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2625" y="452438"/>
            <a:ext cx="5575300" cy="3136900"/>
          </a:xfrm>
        </p:spPr>
      </p:sp>
      <p:sp>
        <p:nvSpPr>
          <p:cNvPr id="3" name="Notes Placeholder 2"/>
          <p:cNvSpPr>
            <a:spLocks noGrp="1"/>
          </p:cNvSpPr>
          <p:nvPr>
            <p:ph type="body" idx="1"/>
          </p:nvPr>
        </p:nvSpPr>
        <p:spPr>
          <a:xfrm>
            <a:off x="648787" y="3734800"/>
            <a:ext cx="5969728" cy="5255569"/>
          </a:xfrm>
        </p:spPr>
        <p:txBody>
          <a:bodyPr>
            <a:normAutofit/>
          </a:bodyPr>
          <a:lstStyle/>
          <a:p>
            <a:r>
              <a:rPr lang="en-US" sz="1400" b="0" i="1" dirty="0"/>
              <a:t>Note to facilitators: Give time for</a:t>
            </a:r>
            <a:r>
              <a:rPr lang="en-US" sz="1400" b="0" i="1" baseline="0" dirty="0"/>
              <a:t> reflection/recording in the workbook before jumping into discussion</a:t>
            </a:r>
            <a:endParaRPr lang="en-US" sz="1400" b="0" i="1" dirty="0"/>
          </a:p>
          <a:p>
            <a:pPr marL="0" indent="0">
              <a:buFont typeface="Wingdings" panose="05000000000000000000" pitchFamily="2" charset="2"/>
              <a:buNone/>
            </a:pPr>
            <a:r>
              <a:rPr lang="en-US" i="1" dirty="0"/>
              <a:t>Activity:  (5 minutes) – 5 people per breakout, each person gets one minute, assign 1 consultant or coach to each breakout group</a:t>
            </a:r>
          </a:p>
          <a:p>
            <a:pPr marL="0" indent="0">
              <a:buFont typeface="Wingdings" panose="05000000000000000000" pitchFamily="2" charset="2"/>
              <a:buNone/>
            </a:pPr>
            <a:r>
              <a:rPr lang="en-US" i="1" dirty="0"/>
              <a:t>Purpose: Gives consultants and coaches  opportunity to learn who is in the room. </a:t>
            </a:r>
          </a:p>
          <a:p>
            <a:pPr marL="0" indent="0">
              <a:buFont typeface="Wingdings" panose="05000000000000000000" pitchFamily="2" charset="2"/>
              <a:buNone/>
            </a:pPr>
            <a:endParaRPr lang="en-US" dirty="0"/>
          </a:p>
          <a:p>
            <a:pPr marL="0" indent="0">
              <a:buFont typeface="Wingdings" panose="05000000000000000000" pitchFamily="2" charset="2"/>
              <a:buNone/>
            </a:pPr>
            <a:r>
              <a:rPr lang="en-US" dirty="0"/>
              <a:t>Talking Points:</a:t>
            </a:r>
          </a:p>
          <a:p>
            <a:pPr marL="178027" indent="-178027">
              <a:buFont typeface="Wingdings" panose="05000000000000000000" pitchFamily="2" charset="2"/>
              <a:buChar char="Ø"/>
            </a:pPr>
            <a:r>
              <a:rPr lang="en-US" dirty="0"/>
              <a:t>We are going to have the opportunity to get to know who is in the workshop today.  In a moment but not yet, you will be send to a Breakout room with 5-6 others. </a:t>
            </a:r>
          </a:p>
          <a:p>
            <a:pPr marL="178027" indent="-178027">
              <a:buFont typeface="Wingdings" panose="05000000000000000000" pitchFamily="2" charset="2"/>
              <a:buChar char="Ø"/>
            </a:pPr>
            <a:r>
              <a:rPr lang="en-US" dirty="0"/>
              <a:t>Everyone will have the opportunity to answer these questions on the slide </a:t>
            </a:r>
            <a:r>
              <a:rPr lang="en-US" i="1" dirty="0"/>
              <a:t>(put questions into chat so that they have access during breakout)</a:t>
            </a:r>
          </a:p>
          <a:p>
            <a:pPr marL="178027" indent="-178027">
              <a:buFont typeface="Wingdings" panose="05000000000000000000" pitchFamily="2" charset="2"/>
              <a:buChar char="Ø"/>
            </a:pPr>
            <a:r>
              <a:rPr lang="en-US" dirty="0"/>
              <a:t>When you get to your group, find one facilitator and another person to report back for the group the responses to the two questions. </a:t>
            </a:r>
          </a:p>
          <a:p>
            <a:pPr marL="0" indent="0">
              <a:buFont typeface="Wingdings" panose="05000000000000000000" pitchFamily="2" charset="2"/>
              <a:buNone/>
            </a:pPr>
            <a:r>
              <a:rPr lang="en-US" i="1" dirty="0"/>
              <a:t>When the group returns call on the reporter from each group to report back on themes for questions #1 and #2. </a:t>
            </a:r>
          </a:p>
          <a:p>
            <a:endParaRPr lang="x-none" dirty="0"/>
          </a:p>
        </p:txBody>
      </p:sp>
      <p:sp>
        <p:nvSpPr>
          <p:cNvPr id="4" name="Slide Number Placeholder 3"/>
          <p:cNvSpPr>
            <a:spLocks noGrp="1"/>
          </p:cNvSpPr>
          <p:nvPr>
            <p:ph type="sldNum" sz="quarter" idx="5"/>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C940E140-93E8-471F-9349-F0BB6098DEA7}"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954733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dirty="0"/>
              <a:t>Talking Points:</a:t>
            </a:r>
          </a:p>
          <a:p>
            <a:pPr marL="171450" indent="-171450">
              <a:buFont typeface="Wingdings" panose="05000000000000000000" pitchFamily="2" charset="2"/>
              <a:buChar char="Ø"/>
            </a:pPr>
            <a:r>
              <a:rPr lang="en-US" dirty="0"/>
              <a:t>When</a:t>
            </a:r>
            <a:r>
              <a:rPr lang="en-US" baseline="0" dirty="0"/>
              <a:t> you have your evaluation methods to measure your progress, you can fill that in on your action planning sheet on page 26-27 if you haven’t already. </a:t>
            </a:r>
            <a:endParaRPr lang="x-non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40E140-93E8-471F-9349-F0BB6098DEA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088717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baseline="0" dirty="0"/>
              <a:t>Talking Points:</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baseline="0" dirty="0"/>
              <a:t>The past 6 weeks we have reviewed processes and tools for recruitment, selection, and retention.</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baseline="0" dirty="0"/>
              <a:t>Today, we will be talking about next steps, and giving you resources for creation of an action plan. We will also be reviewing the options you have to work in collaboration with us moving forward.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7D6291-FB8F-4913-892F-08B16A588B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743486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dirty="0"/>
              <a:t>Talking Points:</a:t>
            </a:r>
          </a:p>
          <a:p>
            <a:pPr marL="174708" indent="-174708">
              <a:buFont typeface="Wingdings" panose="05000000000000000000" pitchFamily="2" charset="2"/>
              <a:buChar char="Ø"/>
            </a:pPr>
            <a:r>
              <a:rPr lang="en-US" dirty="0"/>
              <a:t>Turn off</a:t>
            </a:r>
            <a:r>
              <a:rPr lang="en-US" baseline="0" dirty="0"/>
              <a:t> video and audio when you leave. Turn video back on when you return so we know you are back.</a:t>
            </a:r>
          </a:p>
          <a:p>
            <a:pPr marL="174708" indent="-174708">
              <a:buFont typeface="Wingdings" panose="05000000000000000000" pitchFamily="2" charset="2"/>
              <a:buChar char="Ø"/>
            </a:pPr>
            <a:r>
              <a:rPr lang="en-US" i="1" baseline="0" dirty="0"/>
              <a:t>To check in with folks who don’t have their video on, ask for reactions</a:t>
            </a:r>
            <a:endParaRPr lang="en-US" baseline="0" dirty="0"/>
          </a:p>
          <a:p>
            <a:endParaRPr lang="en-US" dirty="0"/>
          </a:p>
        </p:txBody>
      </p:sp>
      <p:sp>
        <p:nvSpPr>
          <p:cNvPr id="4" name="Slide Number Placeholder 3"/>
          <p:cNvSpPr>
            <a:spLocks noGrp="1"/>
          </p:cNvSpPr>
          <p:nvPr>
            <p:ph type="sldNum" sz="quarter" idx="10"/>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C940E140-93E8-471F-9349-F0BB6098DEA7}"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2154989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b="1" baseline="0" dirty="0"/>
              <a:t>Timing for section (slides 31-36): 7-15 minutes (depending on optional activity)</a:t>
            </a: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baseline="0" dirty="0"/>
              <a:t>Talking Points:</a:t>
            </a:r>
          </a:p>
          <a:p>
            <a:pPr marL="171450" indent="-171450">
              <a:buFont typeface="Wingdings" panose="05000000000000000000" pitchFamily="2" charset="2"/>
              <a:buChar char="Ø"/>
            </a:pPr>
            <a:r>
              <a:rPr lang="en-US" baseline="0" dirty="0"/>
              <a:t>After pulling everything from the last 7 sessions together, it might be hard to determine next steps and may feel like the road has given out. We are looking forward to working with each of you one-on-one to determine the new road ahead.</a:t>
            </a:r>
          </a:p>
        </p:txBody>
      </p:sp>
      <p:sp>
        <p:nvSpPr>
          <p:cNvPr id="4" name="Slide Number Placeholder 3"/>
          <p:cNvSpPr>
            <a:spLocks noGrp="1"/>
          </p:cNvSpPr>
          <p:nvPr>
            <p:ph type="sldNum" sz="quarter" idx="10"/>
          </p:nvPr>
        </p:nvSpPr>
        <p:spPr/>
        <p:txBody>
          <a:bodyPr/>
          <a:lstStyle/>
          <a:p>
            <a:fld id="{34E55579-990D-4D7E-8DFA-53C9D1C26300}" type="slidenum">
              <a:rPr lang="en-US" smtClean="0"/>
              <a:t>31</a:t>
            </a:fld>
            <a:endParaRPr lang="en-US"/>
          </a:p>
        </p:txBody>
      </p:sp>
    </p:spTree>
    <p:extLst>
      <p:ext uri="{BB962C8B-B14F-4D97-AF65-F5344CB8AC3E}">
        <p14:creationId xmlns:p14="http://schemas.microsoft.com/office/powerpoint/2010/main" val="105324058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dirty="0"/>
              <a:t>Talking Points:</a:t>
            </a:r>
          </a:p>
          <a:p>
            <a:pPr marL="171450" indent="-171450">
              <a:buFont typeface="Wingdings" panose="05000000000000000000" pitchFamily="2" charset="2"/>
              <a:buChar char="Ø"/>
            </a:pPr>
            <a:r>
              <a:rPr lang="en-US" dirty="0"/>
              <a:t>When</a:t>
            </a:r>
            <a:r>
              <a:rPr lang="en-US" baseline="0" dirty="0"/>
              <a:t> one road washes out, we pause, look at our map and then find a new route to our destination. If I’m using my handy GPS there would likely be several prompts to make a U-turn at the next light to resume original route, but eventually even the GPS person gives up and maps out a new route to my destination.</a:t>
            </a:r>
          </a:p>
          <a:p>
            <a:pPr marL="171450" indent="-171450" defTabSz="931774">
              <a:buFont typeface="Wingdings" panose="05000000000000000000" pitchFamily="2" charset="2"/>
              <a:buChar char="Ø"/>
            </a:pPr>
            <a:r>
              <a:rPr lang="en-US" baseline="0" dirty="0"/>
              <a:t>Some things to consider during your process:</a:t>
            </a:r>
          </a:p>
          <a:p>
            <a:pPr marL="631908" lvl="1" indent="-174708" defTabSz="931774">
              <a:buFont typeface="Wingdings" panose="05000000000000000000" pitchFamily="2" charset="2"/>
              <a:buChar char="Ø"/>
            </a:pPr>
            <a:r>
              <a:rPr lang="en-US" baseline="0" dirty="0"/>
              <a:t>Planning takes more time than you think. </a:t>
            </a:r>
          </a:p>
          <a:p>
            <a:pPr marL="631908" lvl="1" indent="-174708" defTabSz="931774">
              <a:buFont typeface="Wingdings" panose="05000000000000000000" pitchFamily="2" charset="2"/>
              <a:buChar char="Ø"/>
            </a:pPr>
            <a:r>
              <a:rPr lang="en-US" baseline="0" dirty="0"/>
              <a:t>Learning curves are a real thing!</a:t>
            </a:r>
          </a:p>
          <a:p>
            <a:pPr marL="631908" lvl="1" indent="-174708" defTabSz="931774">
              <a:buFont typeface="Wingdings" panose="05000000000000000000" pitchFamily="2" charset="2"/>
              <a:buChar char="Ø"/>
            </a:pPr>
            <a:r>
              <a:rPr lang="en-US" baseline="0" dirty="0"/>
              <a:t>New training environments/platforms requires learning new technical skills.</a:t>
            </a:r>
          </a:p>
          <a:p>
            <a:pPr marL="631908" lvl="1" indent="-174708" defTabSz="931774">
              <a:buFont typeface="Wingdings" panose="05000000000000000000" pitchFamily="2" charset="2"/>
              <a:buChar char="Ø"/>
            </a:pPr>
            <a:r>
              <a:rPr lang="en-US" baseline="0" dirty="0"/>
              <a:t>Connecting in a virtual environment can work.</a:t>
            </a:r>
          </a:p>
          <a:p>
            <a:pPr marL="631908" lvl="1" indent="-174708" defTabSz="931774">
              <a:buFont typeface="Wingdings" panose="05000000000000000000" pitchFamily="2" charset="2"/>
              <a:buChar char="Ø"/>
            </a:pPr>
            <a:r>
              <a:rPr lang="en-US" baseline="0" dirty="0"/>
              <a:t>Everything takes 3 times longer than what we think. </a:t>
            </a:r>
          </a:p>
          <a:p>
            <a:pPr marL="631908" lvl="1" indent="-174708" defTabSz="931774">
              <a:buFont typeface="Wingdings" panose="05000000000000000000" pitchFamily="2" charset="2"/>
              <a:buChar char="Ø"/>
            </a:pPr>
            <a:r>
              <a:rPr lang="en-US" baseline="0" dirty="0"/>
              <a:t>Communication and reminder prompts work</a:t>
            </a:r>
          </a:p>
          <a:p>
            <a:pPr defTabSz="931774"/>
            <a:endParaRPr lang="en-US" baseline="0" dirty="0"/>
          </a:p>
          <a:p>
            <a:pPr defTabSz="931774"/>
            <a:endParaRPr lang="en-US" baseline="0" dirty="0"/>
          </a:p>
          <a:p>
            <a:pPr defTabSz="931774"/>
            <a:endParaRPr lang="en-US" baseline="0" dirty="0"/>
          </a:p>
          <a:p>
            <a:pPr defTabSz="931774"/>
            <a:endParaRPr lang="en-US" baseline="0" dirty="0"/>
          </a:p>
          <a:p>
            <a:endParaRPr lang="en-US" dirty="0"/>
          </a:p>
        </p:txBody>
      </p:sp>
      <p:sp>
        <p:nvSpPr>
          <p:cNvPr id="4" name="Slide Number Placeholder 3"/>
          <p:cNvSpPr>
            <a:spLocks noGrp="1"/>
          </p:cNvSpPr>
          <p:nvPr>
            <p:ph type="sldNum" sz="quarter" idx="10"/>
          </p:nvPr>
        </p:nvSpPr>
        <p:spPr/>
        <p:txBody>
          <a:bodyPr/>
          <a:lstStyle/>
          <a:p>
            <a:fld id="{34E55579-990D-4D7E-8DFA-53C9D1C26300}" type="slidenum">
              <a:rPr lang="en-US" smtClean="0"/>
              <a:t>32</a:t>
            </a:fld>
            <a:endParaRPr lang="en-US"/>
          </a:p>
        </p:txBody>
      </p:sp>
    </p:spTree>
    <p:extLst>
      <p:ext uri="{BB962C8B-B14F-4D97-AF65-F5344CB8AC3E}">
        <p14:creationId xmlns:p14="http://schemas.microsoft.com/office/powerpoint/2010/main" val="136464040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18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dirty="0"/>
              <a:t>Talking Points:</a:t>
            </a:r>
          </a:p>
          <a:p>
            <a:pPr marL="228600" indent="-228600" eaLnBrk="1" hangingPunct="1">
              <a:buFont typeface="Wingdings" panose="05000000000000000000" pitchFamily="2" charset="2"/>
              <a:buChar char="Ø"/>
            </a:pPr>
            <a:r>
              <a:rPr lang="en-US" altLang="en-US" i="1" dirty="0"/>
              <a:t>Transition slide</a:t>
            </a:r>
            <a:endParaRPr lang="en-US" altLang="en-US" i="0" dirty="0"/>
          </a:p>
          <a:p>
            <a:pPr marL="228600" indent="-228600" eaLnBrk="1" hangingPunct="1">
              <a:buFont typeface="Wingdings" panose="05000000000000000000" pitchFamily="2" charset="2"/>
              <a:buChar char="Ø"/>
            </a:pPr>
            <a:r>
              <a:rPr lang="en-US" altLang="en-US" i="0" dirty="0"/>
              <a:t>It’s important to keep everything we’ve discussed today in mind for your plan to move towards improvement.</a:t>
            </a:r>
            <a:endParaRPr lang="x-none" altLang="en-US" i="0" dirty="0"/>
          </a:p>
        </p:txBody>
      </p:sp>
      <p:sp>
        <p:nvSpPr>
          <p:cNvPr id="1218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57066" indent="-291179">
              <a:defRPr>
                <a:solidFill>
                  <a:schemeClr val="tx1"/>
                </a:solidFill>
                <a:latin typeface="Calibri" panose="020F0502020204030204" pitchFamily="34" charset="0"/>
              </a:defRPr>
            </a:lvl2pPr>
            <a:lvl3pPr marL="1164717" indent="-232943">
              <a:defRPr>
                <a:solidFill>
                  <a:schemeClr val="tx1"/>
                </a:solidFill>
                <a:latin typeface="Calibri" panose="020F0502020204030204" pitchFamily="34" charset="0"/>
              </a:defRPr>
            </a:lvl3pPr>
            <a:lvl4pPr marL="1630604" indent="-232943">
              <a:defRPr>
                <a:solidFill>
                  <a:schemeClr val="tx1"/>
                </a:solidFill>
                <a:latin typeface="Calibri" panose="020F0502020204030204" pitchFamily="34" charset="0"/>
              </a:defRPr>
            </a:lvl4pPr>
            <a:lvl5pPr marL="2096491" indent="-232943">
              <a:defRPr>
                <a:solidFill>
                  <a:schemeClr val="tx1"/>
                </a:solidFill>
                <a:latin typeface="Calibri" panose="020F0502020204030204" pitchFamily="34" charset="0"/>
              </a:defRPr>
            </a:lvl5pPr>
            <a:lvl6pPr marL="2562377" indent="-232943" eaLnBrk="0" fontAlgn="base" hangingPunct="0">
              <a:spcBef>
                <a:spcPct val="0"/>
              </a:spcBef>
              <a:spcAft>
                <a:spcPct val="0"/>
              </a:spcAft>
              <a:defRPr>
                <a:solidFill>
                  <a:schemeClr val="tx1"/>
                </a:solidFill>
                <a:latin typeface="Calibri" panose="020F0502020204030204" pitchFamily="34" charset="0"/>
              </a:defRPr>
            </a:lvl6pPr>
            <a:lvl7pPr marL="3028264" indent="-232943" eaLnBrk="0" fontAlgn="base" hangingPunct="0">
              <a:spcBef>
                <a:spcPct val="0"/>
              </a:spcBef>
              <a:spcAft>
                <a:spcPct val="0"/>
              </a:spcAft>
              <a:defRPr>
                <a:solidFill>
                  <a:schemeClr val="tx1"/>
                </a:solidFill>
                <a:latin typeface="Calibri" panose="020F0502020204030204" pitchFamily="34" charset="0"/>
              </a:defRPr>
            </a:lvl7pPr>
            <a:lvl8pPr marL="3494151" indent="-232943" eaLnBrk="0" fontAlgn="base" hangingPunct="0">
              <a:spcBef>
                <a:spcPct val="0"/>
              </a:spcBef>
              <a:spcAft>
                <a:spcPct val="0"/>
              </a:spcAft>
              <a:defRPr>
                <a:solidFill>
                  <a:schemeClr val="tx1"/>
                </a:solidFill>
                <a:latin typeface="Calibri" panose="020F0502020204030204" pitchFamily="34" charset="0"/>
              </a:defRPr>
            </a:lvl8pPr>
            <a:lvl9pPr marL="3960038" indent="-232943" eaLnBrk="0" fontAlgn="base" hangingPunct="0">
              <a:spcBef>
                <a:spcPct val="0"/>
              </a:spcBef>
              <a:spcAft>
                <a:spcPct val="0"/>
              </a:spcAft>
              <a:defRPr>
                <a:solidFill>
                  <a:schemeClr val="tx1"/>
                </a:solidFill>
                <a:latin typeface="Calibri" panose="020F0502020204030204" pitchFamily="34" charset="0"/>
              </a:defRPr>
            </a:lvl9pPr>
          </a:lstStyle>
          <a:p>
            <a:pPr defTabSz="931774" fontAlgn="base">
              <a:spcBef>
                <a:spcPct val="0"/>
              </a:spcBef>
              <a:spcAft>
                <a:spcPct val="0"/>
              </a:spcAft>
              <a:defRPr/>
            </a:pPr>
            <a:fld id="{FAA11A6D-9A8C-4DE7-BF46-5FFCE7739D1F}" type="slidenum">
              <a:rPr lang="en-US" altLang="en-US">
                <a:solidFill>
                  <a:srgbClr val="000000"/>
                </a:solidFill>
              </a:rPr>
              <a:pPr defTabSz="931774" fontAlgn="base">
                <a:spcBef>
                  <a:spcPct val="0"/>
                </a:spcBef>
                <a:spcAft>
                  <a:spcPct val="0"/>
                </a:spcAft>
                <a:defRPr/>
              </a:pPr>
              <a:t>33</a:t>
            </a:fld>
            <a:endParaRPr lang="en-US" altLang="en-US">
              <a:solidFill>
                <a:srgbClr val="000000"/>
              </a:solidFill>
            </a:endParaRPr>
          </a:p>
        </p:txBody>
      </p:sp>
    </p:spTree>
    <p:extLst>
      <p:ext uri="{BB962C8B-B14F-4D97-AF65-F5344CB8AC3E}">
        <p14:creationId xmlns:p14="http://schemas.microsoft.com/office/powerpoint/2010/main" val="93590136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dirty="0"/>
              <a:t>Talking Points:</a:t>
            </a:r>
          </a:p>
          <a:p>
            <a:pPr marL="171450" indent="-171450">
              <a:buFont typeface="Wingdings" panose="05000000000000000000" pitchFamily="2" charset="2"/>
              <a:buChar char="Ø"/>
            </a:pPr>
            <a:r>
              <a:rPr lang="en-US" i="0" dirty="0"/>
              <a:t>During the past kickoff sessions, we’ve discussed different strategies and techniques for recruitment, selection, and retention. You’ve worked through most of the self-assessment workbook and have developed a very thorough knowledge of what you’re doing well and areas for improvement. </a:t>
            </a:r>
          </a:p>
          <a:p>
            <a:pPr marL="171450" indent="-171450">
              <a:buFont typeface="Wingdings" panose="05000000000000000000" pitchFamily="2" charset="2"/>
              <a:buChar char="Ø"/>
            </a:pPr>
            <a:r>
              <a:rPr lang="en-US" i="0" dirty="0"/>
              <a:t>Use these questions to reflect upon everything you’ve learned and discussed so far, on page 18 of your SAW. </a:t>
            </a:r>
          </a:p>
          <a:p>
            <a:pPr marL="171450" indent="-171450">
              <a:buFont typeface="Wingdings" panose="05000000000000000000" pitchFamily="2" charset="2"/>
              <a:buChar char="Ø"/>
            </a:pPr>
            <a:r>
              <a:rPr lang="en-US" i="1" dirty="0"/>
              <a:t>Note for facilitators: Give time for folks</a:t>
            </a:r>
            <a:r>
              <a:rPr lang="en-US" i="1" baseline="0" dirty="0"/>
              <a:t> to fill out self assessment workbook, then have discussion around these questions.</a:t>
            </a:r>
            <a:endParaRPr lang="en-US" i="1" dirty="0"/>
          </a:p>
        </p:txBody>
      </p:sp>
      <p:sp>
        <p:nvSpPr>
          <p:cNvPr id="4" name="Slide Number Placeholder 3"/>
          <p:cNvSpPr>
            <a:spLocks noGrp="1"/>
          </p:cNvSpPr>
          <p:nvPr>
            <p:ph type="sldNum" sz="quarter" idx="10"/>
          </p:nvPr>
        </p:nvSpPr>
        <p:spPr/>
        <p:txBody>
          <a:bodyPr/>
          <a:lstStyle/>
          <a:p>
            <a:fld id="{C940E140-93E8-471F-9349-F0BB6098DEA7}" type="slidenum">
              <a:rPr lang="en-US" smtClean="0"/>
              <a:t>34</a:t>
            </a:fld>
            <a:endParaRPr lang="en-US"/>
          </a:p>
        </p:txBody>
      </p:sp>
    </p:spTree>
    <p:extLst>
      <p:ext uri="{BB962C8B-B14F-4D97-AF65-F5344CB8AC3E}">
        <p14:creationId xmlns:p14="http://schemas.microsoft.com/office/powerpoint/2010/main" val="362543628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Poll</a:t>
            </a:r>
          </a:p>
          <a:p>
            <a:r>
              <a:rPr lang="en-US" dirty="0"/>
              <a:t>Let’s take a quick </a:t>
            </a:r>
            <a:r>
              <a:rPr lang="x-none" dirty="0"/>
              <a:t>poll. </a:t>
            </a:r>
            <a:r>
              <a:rPr lang="en-US" dirty="0"/>
              <a:t> - you can pick</a:t>
            </a:r>
            <a:r>
              <a:rPr lang="en-US" baseline="0" dirty="0"/>
              <a:t> multiple answers. Your answer are anonymous. </a:t>
            </a:r>
            <a:r>
              <a:rPr lang="en-US" i="1" baseline="0" dirty="0"/>
              <a:t>Read slide.</a:t>
            </a:r>
            <a:endParaRPr lang="en-US" i="1" dirty="0"/>
          </a:p>
          <a:p>
            <a:r>
              <a:rPr lang="en-US" i="1" dirty="0"/>
              <a:t>In</a:t>
            </a:r>
            <a:r>
              <a:rPr lang="en-US" i="1" baseline="0" dirty="0"/>
              <a:t> debrief poll, review results.</a:t>
            </a:r>
          </a:p>
          <a:p>
            <a:r>
              <a:rPr lang="en-US" i="1" baseline="0" dirty="0"/>
              <a:t>Ask: Anything surprise or jump out at you – spend no more than 3 minutes on this-watch/resist the deep dive conversation</a:t>
            </a:r>
          </a:p>
          <a:p>
            <a:endParaRPr lang="en-US" baseline="0" dirty="0"/>
          </a:p>
          <a:p>
            <a:endParaRPr lang="en-US" baseline="0" dirty="0"/>
          </a:p>
          <a:p>
            <a:endParaRPr lang="en-US" baseline="0" dirty="0"/>
          </a:p>
        </p:txBody>
      </p:sp>
      <p:sp>
        <p:nvSpPr>
          <p:cNvPr id="4" name="Slide Number Placeholder 3"/>
          <p:cNvSpPr>
            <a:spLocks noGrp="1"/>
          </p:cNvSpPr>
          <p:nvPr>
            <p:ph type="sldNum" sz="quarter" idx="5"/>
          </p:nvPr>
        </p:nvSpPr>
        <p:spPr/>
        <p:txBody>
          <a:bodyPr/>
          <a:lstStyle/>
          <a:p>
            <a:fld id="{C940E140-93E8-471F-9349-F0BB6098DEA7}" type="slidenum">
              <a:rPr lang="en-US" smtClean="0"/>
              <a:t>35</a:t>
            </a:fld>
            <a:endParaRPr lang="en-US"/>
          </a:p>
        </p:txBody>
      </p:sp>
    </p:spTree>
    <p:extLst>
      <p:ext uri="{BB962C8B-B14F-4D97-AF65-F5344CB8AC3E}">
        <p14:creationId xmlns:p14="http://schemas.microsoft.com/office/powerpoint/2010/main" val="415239214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dirty="0"/>
              <a:t>Talking Points:</a:t>
            </a:r>
          </a:p>
          <a:p>
            <a:pPr marL="171450" indent="-171450">
              <a:buFont typeface="Wingdings" panose="05000000000000000000" pitchFamily="2" charset="2"/>
              <a:buChar char="Ø"/>
            </a:pPr>
            <a:r>
              <a:rPr lang="en-US" i="1" dirty="0"/>
              <a:t>If time, do breakout to answer these questions. Otherwise, talk through them before moving on. Use an example if you can think of one. </a:t>
            </a:r>
          </a:p>
          <a:p>
            <a:pPr marL="171450" indent="-171450">
              <a:buFont typeface="Wingdings" panose="05000000000000000000" pitchFamily="2" charset="2"/>
              <a:buChar char="Ø"/>
            </a:pPr>
            <a:r>
              <a:rPr lang="en-US" i="0" dirty="0"/>
              <a:t>Many of these questions we have discussed before. These are all important questions to consider when planning for implementation. They will help you address any barriers you may have and plan for success. </a:t>
            </a:r>
          </a:p>
        </p:txBody>
      </p:sp>
      <p:sp>
        <p:nvSpPr>
          <p:cNvPr id="4" name="Slide Number Placeholder 3"/>
          <p:cNvSpPr>
            <a:spLocks noGrp="1"/>
          </p:cNvSpPr>
          <p:nvPr>
            <p:ph type="sldNum" sz="quarter" idx="10"/>
          </p:nvPr>
        </p:nvSpPr>
        <p:spPr/>
        <p:txBody>
          <a:bodyPr/>
          <a:lstStyle/>
          <a:p>
            <a:fld id="{C940E140-93E8-471F-9349-F0BB6098DEA7}" type="slidenum">
              <a:rPr lang="en-US" smtClean="0"/>
              <a:t>36</a:t>
            </a:fld>
            <a:endParaRPr lang="en-US"/>
          </a:p>
        </p:txBody>
      </p:sp>
    </p:spTree>
    <p:extLst>
      <p:ext uri="{BB962C8B-B14F-4D97-AF65-F5344CB8AC3E}">
        <p14:creationId xmlns:p14="http://schemas.microsoft.com/office/powerpoint/2010/main" val="105347609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73893"/>
            <a:ext cx="5783943" cy="4562670"/>
          </a:xfrm>
        </p:spPr>
        <p:txBody>
          <a:bodyPr/>
          <a:lstStyle/>
          <a:p>
            <a:pPr marL="0" indent="0">
              <a:buFont typeface="Wingdings" panose="05000000000000000000" pitchFamily="2" charset="2"/>
              <a:buNone/>
            </a:pPr>
            <a:r>
              <a:rPr lang="en-US" b="1" i="0" dirty="0"/>
              <a:t>Conclusion Sides timing (slides 37-49): 8 minutes</a:t>
            </a:r>
          </a:p>
          <a:p>
            <a:pPr marL="0" indent="0">
              <a:buFont typeface="Wingdings" panose="05000000000000000000" pitchFamily="2" charset="2"/>
              <a:buNone/>
            </a:pPr>
            <a:r>
              <a:rPr lang="en-US" i="1" dirty="0"/>
              <a:t>Transition slide</a:t>
            </a: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dirty="0"/>
              <a:t>Talking Points:</a:t>
            </a:r>
          </a:p>
          <a:p>
            <a:pPr marL="171450" indent="-171450">
              <a:buFont typeface="Wingdings" panose="05000000000000000000" pitchFamily="2" charset="2"/>
              <a:buChar char="Ø"/>
            </a:pPr>
            <a:r>
              <a:rPr lang="en-US" i="0" dirty="0"/>
              <a:t>We will talk about your next steps and how we are able to support you. </a:t>
            </a:r>
          </a:p>
        </p:txBody>
      </p:sp>
      <p:sp>
        <p:nvSpPr>
          <p:cNvPr id="4" name="Slide Number Placeholder 3"/>
          <p:cNvSpPr>
            <a:spLocks noGrp="1"/>
          </p:cNvSpPr>
          <p:nvPr>
            <p:ph type="sldNum" sz="quarter" idx="10"/>
          </p:nvPr>
        </p:nvSpPr>
        <p:spPr/>
        <p:txBody>
          <a:bodyPr/>
          <a:lstStyle/>
          <a:p>
            <a:fld id="{487D6291-FB8F-4913-892F-08B16A588B0E}" type="slidenum">
              <a:rPr lang="en-US" smtClean="0"/>
              <a:t>37</a:t>
            </a:fld>
            <a:endParaRPr lang="en-US"/>
          </a:p>
        </p:txBody>
      </p:sp>
    </p:spTree>
    <p:extLst>
      <p:ext uri="{BB962C8B-B14F-4D97-AF65-F5344CB8AC3E}">
        <p14:creationId xmlns:p14="http://schemas.microsoft.com/office/powerpoint/2010/main" val="67298679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1350" y="300038"/>
            <a:ext cx="5575300" cy="3136900"/>
          </a:xfrm>
        </p:spPr>
      </p:sp>
      <p:sp>
        <p:nvSpPr>
          <p:cNvPr id="3" name="Notes Placeholder 2"/>
          <p:cNvSpPr>
            <a:spLocks noGrp="1"/>
          </p:cNvSpPr>
          <p:nvPr>
            <p:ph type="body" idx="1"/>
          </p:nvPr>
        </p:nvSpPr>
        <p:spPr>
          <a:xfrm>
            <a:off x="518354" y="3652679"/>
            <a:ext cx="5905743" cy="5304946"/>
          </a:xfrm>
        </p:spPr>
        <p:txBody>
          <a:bodyPr>
            <a:normAutofit/>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dirty="0"/>
              <a:t>Talking Points:</a:t>
            </a:r>
          </a:p>
          <a:p>
            <a:pPr marL="171450" indent="-171450">
              <a:buFont typeface="Wingdings" panose="05000000000000000000" pitchFamily="2" charset="2"/>
              <a:buChar char="Ø"/>
            </a:pPr>
            <a:r>
              <a:rPr lang="en-US" i="1" baseline="0" dirty="0"/>
              <a:t>Timeline slide to refresh memory. Summarize timeline and where we are in the timeline, assert that orgs may each be at different points, which is why the steps are overlapping. </a:t>
            </a:r>
            <a:endParaRPr lang="en-US" i="1" dirty="0">
              <a:cs typeface="Calibri"/>
            </a:endParaRPr>
          </a:p>
          <a:p>
            <a:pPr marL="174708" indent="-174708">
              <a:buFont typeface="Wingdings" panose="05000000000000000000" pitchFamily="2" charset="2"/>
              <a:buChar char="Ø"/>
            </a:pPr>
            <a:r>
              <a:rPr lang="en-US" dirty="0"/>
              <a:t>Are there any questions?</a:t>
            </a:r>
            <a:endParaRPr lang="en-US" dirty="0">
              <a:cs typeface="Calibri"/>
            </a:endParaRPr>
          </a:p>
          <a:p>
            <a:endParaRPr lang="en-US" dirty="0">
              <a:cs typeface="Calibri"/>
            </a:endParaRPr>
          </a:p>
        </p:txBody>
      </p:sp>
      <p:sp>
        <p:nvSpPr>
          <p:cNvPr id="4" name="Slide Number Placeholder 3"/>
          <p:cNvSpPr>
            <a:spLocks noGrp="1"/>
          </p:cNvSpPr>
          <p:nvPr>
            <p:ph type="sldNum" sz="quarter" idx="10"/>
          </p:nvPr>
        </p:nvSpPr>
        <p:spPr/>
        <p:txBody>
          <a:bodyPr/>
          <a:lstStyle/>
          <a:p>
            <a:pPr defTabSz="931774">
              <a:defRPr/>
            </a:pPr>
            <a:fld id="{7C7EF461-0DA1-49B8-9494-EA2A34B00B64}" type="slidenum">
              <a:rPr lang="en-US">
                <a:solidFill>
                  <a:prstClr val="black"/>
                </a:solidFill>
                <a:latin typeface="Calibri" panose="020F0502020204030204"/>
              </a:rPr>
              <a:pPr defTabSz="931774">
                <a:defRPr/>
              </a:pPr>
              <a:t>38</a:t>
            </a:fld>
            <a:endParaRPr lang="en-US">
              <a:solidFill>
                <a:prstClr val="black"/>
              </a:solidFill>
              <a:latin typeface="Calibri" panose="020F0502020204030204"/>
            </a:endParaRPr>
          </a:p>
        </p:txBody>
      </p:sp>
    </p:spTree>
    <p:extLst>
      <p:ext uri="{BB962C8B-B14F-4D97-AF65-F5344CB8AC3E}">
        <p14:creationId xmlns:p14="http://schemas.microsoft.com/office/powerpoint/2010/main" val="313164472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dirty="0"/>
              <a:t>Talking Points:</a:t>
            </a:r>
          </a:p>
          <a:p>
            <a:pPr marL="171450" indent="-171450">
              <a:buFont typeface="Wingdings" panose="05000000000000000000" pitchFamily="2" charset="2"/>
              <a:buChar char="Ø"/>
            </a:pPr>
            <a:r>
              <a:rPr lang="en-US" dirty="0"/>
              <a:t>When you’re thinking about the next steps, these are some of the things we ask you to complete</a:t>
            </a:r>
            <a:r>
              <a:rPr lang="en-US" baseline="0" dirty="0"/>
              <a:t> and work on so that the coaches/consultants can work with you through consultation. </a:t>
            </a:r>
            <a:r>
              <a:rPr lang="en-US" i="0" baseline="0" dirty="0"/>
              <a:t>We’ll review them now</a:t>
            </a:r>
            <a:r>
              <a:rPr lang="en-US" i="1" baseline="0" dirty="0"/>
              <a:t>.</a:t>
            </a:r>
            <a:endParaRPr lang="en-US" dirty="0"/>
          </a:p>
        </p:txBody>
      </p:sp>
      <p:sp>
        <p:nvSpPr>
          <p:cNvPr id="4" name="Slide Number Placeholder 3"/>
          <p:cNvSpPr>
            <a:spLocks noGrp="1"/>
          </p:cNvSpPr>
          <p:nvPr>
            <p:ph type="sldNum" sz="quarter" idx="10"/>
          </p:nvPr>
        </p:nvSpPr>
        <p:spPr/>
        <p:txBody>
          <a:bodyPr/>
          <a:lstStyle/>
          <a:p>
            <a:fld id="{C940E140-93E8-471F-9349-F0BB6098DEA7}" type="slidenum">
              <a:rPr lang="en-US" smtClean="0"/>
              <a:t>39</a:t>
            </a:fld>
            <a:endParaRPr lang="en-US"/>
          </a:p>
        </p:txBody>
      </p:sp>
    </p:spTree>
    <p:extLst>
      <p:ext uri="{BB962C8B-B14F-4D97-AF65-F5344CB8AC3E}">
        <p14:creationId xmlns:p14="http://schemas.microsoft.com/office/powerpoint/2010/main" val="24926614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Wingdings" panose="05000000000000000000" pitchFamily="2" charset="2"/>
              <a:buNone/>
            </a:pPr>
            <a:r>
              <a:rPr lang="en-US" dirty="0"/>
              <a:t>Talking Points:</a:t>
            </a:r>
          </a:p>
          <a:p>
            <a:pPr marL="174708" indent="-174708">
              <a:buFont typeface="Wingdings" panose="05000000000000000000" pitchFamily="2" charset="2"/>
              <a:buChar char="Ø"/>
            </a:pPr>
            <a:r>
              <a:rPr lang="en-US" dirty="0"/>
              <a:t>Some of us are used to working on Zoom in a group, while others are less familiar. </a:t>
            </a:r>
          </a:p>
          <a:p>
            <a:pPr marL="174708" indent="-174708">
              <a:buFont typeface="Wingdings" panose="05000000000000000000" pitchFamily="2" charset="2"/>
              <a:buChar char="Ø"/>
            </a:pPr>
            <a:r>
              <a:rPr lang="en-US" dirty="0"/>
              <a:t>Please keep your microphone on mute when you’re not speaking today to help reduce background noise. When you’re in breakout groups, feel free to unmute and discuss the topic within your group.</a:t>
            </a:r>
            <a:r>
              <a:rPr lang="en-US" baseline="0" dirty="0"/>
              <a:t> If you are able, w</a:t>
            </a:r>
            <a:r>
              <a:rPr lang="en-US" dirty="0"/>
              <a:t>e’d appreciate it if you keep your video on today. Its important for all of us to be able to see and get to know one another in these meetings. We understand if you need to shut off your video for a few moments if you need to step away, but please turn your video back on when you return.</a:t>
            </a:r>
          </a:p>
          <a:p>
            <a:pPr marL="174708" indent="-174708" fontAlgn="base">
              <a:buFont typeface="Wingdings" panose="05000000000000000000" pitchFamily="2" charset="2"/>
              <a:buChar char="Ø"/>
            </a:pPr>
            <a:r>
              <a:rPr lang="en-US" dirty="0"/>
              <a:t>When you logged into Zoom today, you might have typed in a name for yourself. To help us get to know one another, we ask you to rename yourself with this information on your screen:</a:t>
            </a:r>
          </a:p>
          <a:p>
            <a:pPr marL="640594" lvl="1" indent="-174708" fontAlgn="base">
              <a:buFont typeface="Wingdings" panose="05000000000000000000" pitchFamily="2" charset="2"/>
              <a:buChar char="Ø"/>
            </a:pPr>
            <a:r>
              <a:rPr lang="en-US" dirty="0"/>
              <a:t>Your name, your organization name. If you are a group of people watching from one computer in an organization, you can shorten to first names and your organization name.</a:t>
            </a:r>
          </a:p>
          <a:p>
            <a:pPr marL="640594" lvl="1" indent="-174708" fontAlgn="base">
              <a:buFont typeface="Wingdings" panose="05000000000000000000" pitchFamily="2" charset="2"/>
              <a:buChar char="Ø"/>
            </a:pPr>
            <a:r>
              <a:rPr lang="en-US" dirty="0"/>
              <a:t>To do this, look on the bottom of your screen for participants, click on that and on the right side of your screen a white column will appear. Hoover over your name and two buttons will appear mute and more. Click on more, then click on rename. Rename yourself then click OK. </a:t>
            </a:r>
          </a:p>
          <a:p>
            <a:pPr marL="174708" indent="-174708" fontAlgn="base">
              <a:buFont typeface="Wingdings" panose="05000000000000000000" pitchFamily="2" charset="2"/>
              <a:buChar char="Ø"/>
            </a:pPr>
            <a:r>
              <a:rPr lang="en-US" dirty="0"/>
              <a:t>The Chat function is at the bottom of the page.  It looks like a little speaking bubble. If you have a questions or something you want to add to the discussion you can use Chat.  We will be monitoring Chat throughout the session. </a:t>
            </a:r>
            <a:endParaRPr lang="en-US" dirty="0">
              <a:cs typeface="Calibri"/>
            </a:endParaRPr>
          </a:p>
          <a:p>
            <a:pPr marL="174708" indent="-174708">
              <a:buFont typeface="Wingdings" panose="05000000000000000000" pitchFamily="2" charset="2"/>
              <a:buChar char="Ø"/>
            </a:pPr>
            <a:r>
              <a:rPr lang="en-US" b="0" i="0" u="none" dirty="0"/>
              <a:t>Using Chat to submit a question, simply click on the button that looks like this in your toolbar.</a:t>
            </a:r>
            <a:endParaRPr lang="en-US" b="0" i="0" u="none" dirty="0">
              <a:cs typeface="Calibri"/>
            </a:endParaRPr>
          </a:p>
          <a:p>
            <a:pPr marL="640594" lvl="1" indent="-174708" fontAlgn="base">
              <a:buFont typeface="Wingdings" panose="05000000000000000000" pitchFamily="2" charset="2"/>
              <a:buChar char="Ø"/>
            </a:pPr>
            <a:r>
              <a:rPr lang="en-US" b="0" i="0" u="none" dirty="0"/>
              <a:t>Please feel free to send questions at </a:t>
            </a:r>
            <a:r>
              <a:rPr lang="en-US" dirty="0"/>
              <a:t>any time during the presentation. We will have time at the</a:t>
            </a:r>
            <a:r>
              <a:rPr lang="en-US" baseline="0" dirty="0"/>
              <a:t> end for discussion and questions, so you can type them in the chat and we’ll go over them at the end. </a:t>
            </a:r>
            <a:endParaRPr lang="en-US" dirty="0"/>
          </a:p>
          <a:p>
            <a:pPr marL="183394" lvl="0" indent="-174708" fontAlgn="base">
              <a:buFont typeface="Wingdings" panose="05000000000000000000" pitchFamily="2" charset="2"/>
              <a:buChar char="Ø"/>
            </a:pPr>
            <a:r>
              <a:rPr lang="en-US" dirty="0"/>
              <a:t>When  you click on “Participants,” you’ll see some buttons to interact with the presentation. You can say yes, no, go slower, go faster, and when you click on “More” you will find that you can use the thumbs up or thumbs down buttons. You can also let us know if you need to step away for a quick break to use the rest room or fill your coffee cup. Suffering is optional.</a:t>
            </a:r>
          </a:p>
          <a:p>
            <a:pPr marL="174708" indent="-174708">
              <a:buFont typeface="Wingdings" panose="05000000000000000000" pitchFamily="2" charset="2"/>
              <a:buChar char="Ø"/>
            </a:pPr>
            <a:r>
              <a:rPr lang="en-US" dirty="0"/>
              <a:t>When we take breaks, we do ask that everyone turn their camera during the break then turn it back on when you return or use reactions when you return so that we know when we are ready to start again. </a:t>
            </a:r>
          </a:p>
          <a:p>
            <a:pPr marL="174708" indent="-174708">
              <a:buFont typeface="Wingdings" panose="05000000000000000000" pitchFamily="2" charset="2"/>
              <a:buChar char="Ø"/>
            </a:pPr>
            <a:r>
              <a:rPr lang="en-US" dirty="0">
                <a:cs typeface="Calibri" panose="020F0502020204030204"/>
              </a:rPr>
              <a:t>Finally, we are all still working from home</a:t>
            </a:r>
            <a:r>
              <a:rPr lang="en-US" baseline="0" dirty="0">
                <a:cs typeface="Calibri" panose="020F0502020204030204"/>
              </a:rPr>
              <a:t> at the University of Minnesota. </a:t>
            </a:r>
            <a:r>
              <a:rPr lang="en-US" i="1" baseline="0" dirty="0">
                <a:cs typeface="Calibri" panose="020F0502020204030204"/>
              </a:rPr>
              <a:t>Explain “coworkers” you share your space with. </a:t>
            </a:r>
            <a:endParaRPr lang="en-US" dirty="0">
              <a:cs typeface="Calibri" panose="020F0502020204030204"/>
            </a:endParaRPr>
          </a:p>
        </p:txBody>
      </p:sp>
      <p:sp>
        <p:nvSpPr>
          <p:cNvPr id="4" name="Slide Number Placeholder 3"/>
          <p:cNvSpPr>
            <a:spLocks noGrp="1"/>
          </p:cNvSpPr>
          <p:nvPr>
            <p:ph type="sldNum" sz="quarter" idx="10"/>
          </p:nvPr>
        </p:nvSpPr>
        <p:spPr/>
        <p:txBody>
          <a:bodyPr/>
          <a:lstStyle/>
          <a:p>
            <a:fld id="{487D6291-FB8F-4913-892F-08B16A588B0E}" type="slidenum">
              <a:rPr lang="en-US" smtClean="0"/>
              <a:t>4</a:t>
            </a:fld>
            <a:endParaRPr lang="en-US"/>
          </a:p>
        </p:txBody>
      </p:sp>
    </p:spTree>
    <p:extLst>
      <p:ext uri="{BB962C8B-B14F-4D97-AF65-F5344CB8AC3E}">
        <p14:creationId xmlns:p14="http://schemas.microsoft.com/office/powerpoint/2010/main" val="520887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58503" y="4525861"/>
            <a:ext cx="6341292" cy="4458735"/>
          </a:xfrm>
        </p:spPr>
        <p:txBody>
          <a:bodyPr>
            <a:normAutofit/>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dirty="0"/>
              <a:t>Talking Points:</a:t>
            </a:r>
          </a:p>
          <a:p>
            <a:pPr marL="171450" indent="-171450">
              <a:buFont typeface="Wingdings" panose="05000000000000000000" pitchFamily="2" charset="2"/>
              <a:buChar char="Ø"/>
            </a:pPr>
            <a:r>
              <a:rPr lang="en-US" dirty="0"/>
              <a:t>The self-assessment workbook was intended to be an important discovery tool for your team to understand your areas of strength and areas for growth. This information is intended to help you and your consultant team to understand your priorities and needs. During the kickoff workshop, we have completed most of the workbook together.</a:t>
            </a:r>
          </a:p>
          <a:p>
            <a:pPr marL="171450" indent="-171450">
              <a:buFont typeface="Wingdings" panose="05000000000000000000" pitchFamily="2" charset="2"/>
              <a:buChar char="Ø"/>
            </a:pPr>
            <a:r>
              <a:rPr lang="en-US" dirty="0"/>
              <a:t>The link on the screen is a place for your team to enter the information to provide you with an electronic record and to communicate with your consultants. Please complete the online self assessment workbook and submit using the link by the end of the Kickoff Workshop session 7. </a:t>
            </a:r>
          </a:p>
          <a:p>
            <a:pPr marL="171450" indent="-171450">
              <a:buFont typeface="Wingdings" panose="05000000000000000000" pitchFamily="2" charset="2"/>
              <a:buChar char="q"/>
            </a:pPr>
            <a:endParaRPr lang="en-US" dirty="0"/>
          </a:p>
          <a:p>
            <a:endParaRPr lang="en-US" dirty="0"/>
          </a:p>
        </p:txBody>
      </p:sp>
      <p:sp>
        <p:nvSpPr>
          <p:cNvPr id="4" name="Slide Number Placeholder 3"/>
          <p:cNvSpPr>
            <a:spLocks noGrp="1"/>
          </p:cNvSpPr>
          <p:nvPr>
            <p:ph type="sldNum" sz="quarter" idx="10"/>
          </p:nvPr>
        </p:nvSpPr>
        <p:spPr/>
        <p:txBody>
          <a:bodyPr/>
          <a:lstStyle/>
          <a:p>
            <a:fld id="{487D6291-FB8F-4913-892F-08B16A588B0E}" type="slidenum">
              <a:rPr lang="en-US" smtClean="0"/>
              <a:t>40</a:t>
            </a:fld>
            <a:endParaRPr lang="en-US"/>
          </a:p>
        </p:txBody>
      </p:sp>
    </p:spTree>
    <p:extLst>
      <p:ext uri="{BB962C8B-B14F-4D97-AF65-F5344CB8AC3E}">
        <p14:creationId xmlns:p14="http://schemas.microsoft.com/office/powerpoint/2010/main" val="353340799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37178" y="4445021"/>
            <a:ext cx="5882639" cy="4250866"/>
          </a:xfrm>
        </p:spPr>
        <p:txBody>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dirty="0"/>
              <a:t>Talking Points:</a:t>
            </a:r>
          </a:p>
          <a:p>
            <a:pPr marL="171450" indent="-171450">
              <a:buFont typeface="Wingdings" panose="05000000000000000000" pitchFamily="2" charset="2"/>
              <a:buChar char="Ø"/>
            </a:pPr>
            <a:r>
              <a:rPr lang="en-US" dirty="0"/>
              <a:t>As we have discussed throughout the Kickoff Workshop, there are opportunities to continue the conversation by accessing resources related to this project after the workshop is finished. There are three options that your organization can choose from. </a:t>
            </a:r>
          </a:p>
          <a:p>
            <a:pPr marL="171450" indent="-171450">
              <a:buFont typeface="Wingdings" panose="05000000000000000000" pitchFamily="2" charset="2"/>
              <a:buChar char="Ø"/>
            </a:pPr>
            <a:r>
              <a:rPr lang="en-US" dirty="0"/>
              <a:t>All the options include access to the online TN Workforce Toolkit and the option to participation in the Regional Workforce Community of Practice. Option C includes these items.</a:t>
            </a:r>
          </a:p>
          <a:p>
            <a:pPr marL="171450" indent="-171450">
              <a:buFont typeface="Wingdings" panose="05000000000000000000" pitchFamily="2" charset="2"/>
              <a:buChar char="Ø"/>
            </a:pPr>
            <a:r>
              <a:rPr lang="en-US" dirty="0"/>
              <a:t>Option B gives you access to consultation from UMN workforce consultants (that’s us) upon request. That means that you can reach out to consultants to schedule a phone call or virtual meeting as desired.</a:t>
            </a:r>
          </a:p>
          <a:p>
            <a:pPr marL="171450" indent="-171450">
              <a:buFont typeface="Wingdings" panose="05000000000000000000" pitchFamily="2" charset="2"/>
              <a:buChar char="Ø"/>
            </a:pPr>
            <a:r>
              <a:rPr lang="en-US" dirty="0"/>
              <a:t>In Option A, you can receive monthly individualized consultation with UMN Workforce Consultants to help you move through selecting, implementing and evaluating the strategy you choose. </a:t>
            </a:r>
          </a:p>
          <a:p>
            <a:pPr marL="171450" indent="-171450">
              <a:buFont typeface="Wingdings" panose="05000000000000000000" pitchFamily="2" charset="2"/>
              <a:buChar char="Ø"/>
            </a:pPr>
            <a:r>
              <a:rPr lang="en-US" dirty="0"/>
              <a:t>Please complete the survey for your organization by the end of today. Consult with your organization to determine the level of technical assistance that is best for your team. You can change the level of Technical Assistance that you would like to receive at any time during the consultation year by emailing your consultant or </a:t>
            </a:r>
            <a:r>
              <a:rPr lang="en-US" dirty="0" err="1"/>
              <a:t>dsp-tn@umn.edu</a:t>
            </a:r>
            <a:r>
              <a:rPr lang="en-US" dirty="0"/>
              <a:t>. </a:t>
            </a:r>
          </a:p>
        </p:txBody>
      </p:sp>
      <p:sp>
        <p:nvSpPr>
          <p:cNvPr id="4" name="Slide Number Placeholder 3"/>
          <p:cNvSpPr>
            <a:spLocks noGrp="1"/>
          </p:cNvSpPr>
          <p:nvPr>
            <p:ph type="sldNum" sz="quarter" idx="10"/>
          </p:nvPr>
        </p:nvSpPr>
        <p:spPr/>
        <p:txBody>
          <a:bodyPr/>
          <a:lstStyle/>
          <a:p>
            <a:fld id="{7C7EF461-0DA1-49B8-9494-EA2A34B00B64}" type="slidenum">
              <a:rPr lang="en-US" smtClean="0"/>
              <a:t>41</a:t>
            </a:fld>
            <a:endParaRPr lang="en-US"/>
          </a:p>
        </p:txBody>
      </p:sp>
    </p:spTree>
    <p:extLst>
      <p:ext uri="{BB962C8B-B14F-4D97-AF65-F5344CB8AC3E}">
        <p14:creationId xmlns:p14="http://schemas.microsoft.com/office/powerpoint/2010/main" val="231118247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18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dirty="0"/>
              <a:t>Talking Points:</a:t>
            </a:r>
          </a:p>
          <a:p>
            <a:pPr marL="171450" indent="-171450" eaLnBrk="1" hangingPunct="1">
              <a:buFont typeface="Wingdings" panose="05000000000000000000" pitchFamily="2" charset="2"/>
              <a:buChar char="Ø"/>
            </a:pPr>
            <a:r>
              <a:rPr lang="en-US" altLang="en-US" i="0" dirty="0"/>
              <a:t>We have focused on change and growth in these kickoff workshops. However, we also acknowledge the importance of celebrating what you have learned, tried, and what has been successful! We have created opportunity to celebrate your successes and be kept up-to-date on what’s going on in the Tennessee DSW through Communities of Practice.</a:t>
            </a:r>
            <a:endParaRPr lang="x-none" altLang="en-US" i="0" dirty="0"/>
          </a:p>
        </p:txBody>
      </p:sp>
      <p:sp>
        <p:nvSpPr>
          <p:cNvPr id="1218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57066" indent="-291179">
              <a:defRPr>
                <a:solidFill>
                  <a:schemeClr val="tx1"/>
                </a:solidFill>
                <a:latin typeface="Calibri" panose="020F0502020204030204" pitchFamily="34" charset="0"/>
              </a:defRPr>
            </a:lvl2pPr>
            <a:lvl3pPr marL="1164717" indent="-232943">
              <a:defRPr>
                <a:solidFill>
                  <a:schemeClr val="tx1"/>
                </a:solidFill>
                <a:latin typeface="Calibri" panose="020F0502020204030204" pitchFamily="34" charset="0"/>
              </a:defRPr>
            </a:lvl3pPr>
            <a:lvl4pPr marL="1630604" indent="-232943">
              <a:defRPr>
                <a:solidFill>
                  <a:schemeClr val="tx1"/>
                </a:solidFill>
                <a:latin typeface="Calibri" panose="020F0502020204030204" pitchFamily="34" charset="0"/>
              </a:defRPr>
            </a:lvl4pPr>
            <a:lvl5pPr marL="2096491" indent="-232943">
              <a:defRPr>
                <a:solidFill>
                  <a:schemeClr val="tx1"/>
                </a:solidFill>
                <a:latin typeface="Calibri" panose="020F0502020204030204" pitchFamily="34" charset="0"/>
              </a:defRPr>
            </a:lvl5pPr>
            <a:lvl6pPr marL="2562377" indent="-232943" eaLnBrk="0" fontAlgn="base" hangingPunct="0">
              <a:spcBef>
                <a:spcPct val="0"/>
              </a:spcBef>
              <a:spcAft>
                <a:spcPct val="0"/>
              </a:spcAft>
              <a:defRPr>
                <a:solidFill>
                  <a:schemeClr val="tx1"/>
                </a:solidFill>
                <a:latin typeface="Calibri" panose="020F0502020204030204" pitchFamily="34" charset="0"/>
              </a:defRPr>
            </a:lvl6pPr>
            <a:lvl7pPr marL="3028264" indent="-232943" eaLnBrk="0" fontAlgn="base" hangingPunct="0">
              <a:spcBef>
                <a:spcPct val="0"/>
              </a:spcBef>
              <a:spcAft>
                <a:spcPct val="0"/>
              </a:spcAft>
              <a:defRPr>
                <a:solidFill>
                  <a:schemeClr val="tx1"/>
                </a:solidFill>
                <a:latin typeface="Calibri" panose="020F0502020204030204" pitchFamily="34" charset="0"/>
              </a:defRPr>
            </a:lvl7pPr>
            <a:lvl8pPr marL="3494151" indent="-232943" eaLnBrk="0" fontAlgn="base" hangingPunct="0">
              <a:spcBef>
                <a:spcPct val="0"/>
              </a:spcBef>
              <a:spcAft>
                <a:spcPct val="0"/>
              </a:spcAft>
              <a:defRPr>
                <a:solidFill>
                  <a:schemeClr val="tx1"/>
                </a:solidFill>
                <a:latin typeface="Calibri" panose="020F0502020204030204" pitchFamily="34" charset="0"/>
              </a:defRPr>
            </a:lvl8pPr>
            <a:lvl9pPr marL="3960038" indent="-232943" eaLnBrk="0" fontAlgn="base" hangingPunct="0">
              <a:spcBef>
                <a:spcPct val="0"/>
              </a:spcBef>
              <a:spcAft>
                <a:spcPct val="0"/>
              </a:spcAft>
              <a:defRPr>
                <a:solidFill>
                  <a:schemeClr val="tx1"/>
                </a:solidFill>
                <a:latin typeface="Calibri" panose="020F0502020204030204" pitchFamily="34" charset="0"/>
              </a:defRPr>
            </a:lvl9pPr>
          </a:lstStyle>
          <a:p>
            <a:pPr defTabSz="931774" fontAlgn="base">
              <a:spcBef>
                <a:spcPct val="0"/>
              </a:spcBef>
              <a:spcAft>
                <a:spcPct val="0"/>
              </a:spcAft>
              <a:defRPr/>
            </a:pPr>
            <a:fld id="{FAA11A6D-9A8C-4DE7-BF46-5FFCE7739D1F}" type="slidenum">
              <a:rPr lang="en-US" altLang="en-US">
                <a:solidFill>
                  <a:srgbClr val="000000"/>
                </a:solidFill>
              </a:rPr>
              <a:pPr defTabSz="931774" fontAlgn="base">
                <a:spcBef>
                  <a:spcPct val="0"/>
                </a:spcBef>
                <a:spcAft>
                  <a:spcPct val="0"/>
                </a:spcAft>
                <a:defRPr/>
              </a:pPr>
              <a:t>42</a:t>
            </a:fld>
            <a:endParaRPr lang="en-US" altLang="en-US">
              <a:solidFill>
                <a:srgbClr val="000000"/>
              </a:solidFill>
            </a:endParaRPr>
          </a:p>
        </p:txBody>
      </p:sp>
    </p:spTree>
    <p:extLst>
      <p:ext uri="{BB962C8B-B14F-4D97-AF65-F5344CB8AC3E}">
        <p14:creationId xmlns:p14="http://schemas.microsoft.com/office/powerpoint/2010/main" val="183022083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dirty="0"/>
              <a:t>Talking Points:</a:t>
            </a:r>
          </a:p>
          <a:p>
            <a:pPr marL="171450" indent="-171450">
              <a:buFont typeface="Wingdings" panose="05000000000000000000" pitchFamily="2" charset="2"/>
              <a:buChar char="Ø"/>
            </a:pPr>
            <a:r>
              <a:rPr lang="en-US" baseline="0" dirty="0"/>
              <a:t>As a reminder, these are your East Tennessee Consultants and Coaches. </a:t>
            </a:r>
          </a:p>
          <a:p>
            <a:pPr marL="171450" indent="-171450">
              <a:buFont typeface="Wingdings" panose="05000000000000000000" pitchFamily="2" charset="2"/>
              <a:buChar char="Ø"/>
            </a:pPr>
            <a:r>
              <a:rPr lang="en-US" baseline="0" dirty="0"/>
              <a:t>For organizations who are going to participate in individual consultation, we are available for monthly meetings at your convenience. We will also be leading the East Community of Practice.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7D6291-FB8F-4913-892F-08B16A588B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4943178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dirty="0"/>
              <a:t>Talking Points:</a:t>
            </a:r>
          </a:p>
          <a:p>
            <a:pPr marL="171450" indent="-171450">
              <a:buFont typeface="Wingdings" panose="05000000000000000000" pitchFamily="2" charset="2"/>
              <a:buChar char="Ø"/>
            </a:pPr>
            <a:r>
              <a:rPr lang="en-US" baseline="0" dirty="0"/>
              <a:t>As a reminder, these are your Middle Tennessee Consultants and Coaches. </a:t>
            </a:r>
          </a:p>
          <a:p>
            <a:pPr marL="171450" indent="-171450">
              <a:buFont typeface="Wingdings" panose="05000000000000000000" pitchFamily="2" charset="2"/>
              <a:buChar char="Ø"/>
            </a:pPr>
            <a:r>
              <a:rPr lang="en-US" baseline="0" dirty="0"/>
              <a:t>For organizations who are going to participate in individual consultation, we are available for monthly meetings at your convenience. We will also be leading the Middle Community of Practice.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7D6291-FB8F-4913-892F-08B16A588B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303053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dirty="0"/>
              <a:t>Talking Points:</a:t>
            </a:r>
          </a:p>
          <a:p>
            <a:pPr marL="171450" indent="-171450">
              <a:buFont typeface="Wingdings" panose="05000000000000000000" pitchFamily="2" charset="2"/>
              <a:buChar char="Ø"/>
            </a:pPr>
            <a:r>
              <a:rPr lang="en-US" baseline="0" dirty="0"/>
              <a:t>As a reminder, these are your West Tennessee Consultants and Coaches. </a:t>
            </a:r>
          </a:p>
          <a:p>
            <a:pPr marL="171450" indent="-171450">
              <a:buFont typeface="Wingdings" panose="05000000000000000000" pitchFamily="2" charset="2"/>
              <a:buChar char="Ø"/>
            </a:pPr>
            <a:r>
              <a:rPr lang="en-US" baseline="0" dirty="0"/>
              <a:t>For organizations who are going to participate in individual consultation, we are available for monthly meetings at your convenience. We will also be leading the West Community of Practice. </a:t>
            </a:r>
          </a:p>
          <a:p>
            <a:r>
              <a:rPr lang="en-US" baseline="0" dirty="0"/>
              <a:t>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7D6291-FB8F-4913-892F-08B16A588B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191221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Talking Points:</a:t>
            </a:r>
          </a:p>
          <a:p>
            <a:r>
              <a:rPr lang="en-US" i="1" dirty="0"/>
              <a:t>Read purpose of COP on slide. </a:t>
            </a:r>
          </a:p>
        </p:txBody>
      </p:sp>
      <p:sp>
        <p:nvSpPr>
          <p:cNvPr id="4" name="Slide Number Placeholder 3"/>
          <p:cNvSpPr>
            <a:spLocks noGrp="1"/>
          </p:cNvSpPr>
          <p:nvPr>
            <p:ph type="sldNum" sz="quarter" idx="10"/>
          </p:nvPr>
        </p:nvSpPr>
        <p:spPr/>
        <p:txBody>
          <a:bodyPr/>
          <a:lstStyle/>
          <a:p>
            <a:fld id="{C940E140-93E8-471F-9349-F0BB6098DEA7}" type="slidenum">
              <a:rPr lang="en-US" smtClean="0"/>
              <a:t>46</a:t>
            </a:fld>
            <a:endParaRPr lang="en-US"/>
          </a:p>
        </p:txBody>
      </p:sp>
    </p:spTree>
    <p:extLst>
      <p:ext uri="{BB962C8B-B14F-4D97-AF65-F5344CB8AC3E}">
        <p14:creationId xmlns:p14="http://schemas.microsoft.com/office/powerpoint/2010/main" val="257596031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dirty="0"/>
              <a:t>Talking Points:</a:t>
            </a:r>
          </a:p>
          <a:p>
            <a:pPr marL="171450" indent="-171450">
              <a:buFont typeface="Wingdings" panose="05000000000000000000" pitchFamily="2" charset="2"/>
              <a:buChar char="Ø"/>
            </a:pPr>
            <a:r>
              <a:rPr lang="en-US" dirty="0"/>
              <a:t>We provide technical assistance, but the COP is a way to continue reflecting on your strategies even after we complete technical assistance. It gives time for you to work with </a:t>
            </a:r>
            <a:r>
              <a:rPr lang="en-US" dirty="0" err="1"/>
              <a:t>ther</a:t>
            </a:r>
            <a:r>
              <a:rPr lang="en-US" dirty="0"/>
              <a:t> organizations and find out what is working and not working for them. </a:t>
            </a:r>
          </a:p>
        </p:txBody>
      </p:sp>
      <p:sp>
        <p:nvSpPr>
          <p:cNvPr id="4" name="Slide Number Placeholder 3"/>
          <p:cNvSpPr>
            <a:spLocks noGrp="1"/>
          </p:cNvSpPr>
          <p:nvPr>
            <p:ph type="sldNum" sz="quarter" idx="10"/>
          </p:nvPr>
        </p:nvSpPr>
        <p:spPr/>
        <p:txBody>
          <a:bodyPr/>
          <a:lstStyle/>
          <a:p>
            <a:fld id="{C940E140-93E8-471F-9349-F0BB6098DEA7}" type="slidenum">
              <a:rPr lang="en-US" smtClean="0"/>
              <a:t>47</a:t>
            </a:fld>
            <a:endParaRPr lang="en-US"/>
          </a:p>
        </p:txBody>
      </p:sp>
    </p:spTree>
    <p:extLst>
      <p:ext uri="{BB962C8B-B14F-4D97-AF65-F5344CB8AC3E}">
        <p14:creationId xmlns:p14="http://schemas.microsoft.com/office/powerpoint/2010/main" val="102653294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dirty="0"/>
              <a:t>Talking Points:</a:t>
            </a:r>
          </a:p>
          <a:p>
            <a:pPr marL="171450" indent="-171450">
              <a:buFont typeface="Wingdings" panose="05000000000000000000" pitchFamily="2" charset="2"/>
              <a:buChar char="Ø"/>
            </a:pPr>
            <a:r>
              <a:rPr lang="en-US" dirty="0"/>
              <a:t>Our first COP for you to participate in is…</a:t>
            </a:r>
            <a:r>
              <a:rPr lang="en-US" i="1" dirty="0"/>
              <a:t>read slide.</a:t>
            </a:r>
          </a:p>
          <a:p>
            <a:pPr marL="171450" indent="-171450">
              <a:buFont typeface="Wingdings" panose="05000000000000000000" pitchFamily="2" charset="2"/>
              <a:buChar char="Ø"/>
            </a:pPr>
            <a:r>
              <a:rPr lang="en-US" i="0" dirty="0"/>
              <a:t>Later dates are not yet scheduled due to the nature of the pandemic, but COPs will occur on a quarterly basis in these months (read months)</a:t>
            </a:r>
            <a:endParaRPr lang="en-US" dirty="0"/>
          </a:p>
        </p:txBody>
      </p:sp>
      <p:sp>
        <p:nvSpPr>
          <p:cNvPr id="4" name="Slide Number Placeholder 3"/>
          <p:cNvSpPr>
            <a:spLocks noGrp="1"/>
          </p:cNvSpPr>
          <p:nvPr>
            <p:ph type="sldNum" sz="quarter" idx="10"/>
          </p:nvPr>
        </p:nvSpPr>
        <p:spPr/>
        <p:txBody>
          <a:bodyPr/>
          <a:lstStyle/>
          <a:p>
            <a:fld id="{C940E140-93E8-471F-9349-F0BB6098DEA7}" type="slidenum">
              <a:rPr lang="en-US" smtClean="0"/>
              <a:t>48</a:t>
            </a:fld>
            <a:endParaRPr lang="en-US"/>
          </a:p>
        </p:txBody>
      </p:sp>
    </p:spTree>
    <p:extLst>
      <p:ext uri="{BB962C8B-B14F-4D97-AF65-F5344CB8AC3E}">
        <p14:creationId xmlns:p14="http://schemas.microsoft.com/office/powerpoint/2010/main" val="195630255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dirty="0"/>
              <a:t>Talking Points:</a:t>
            </a:r>
          </a:p>
          <a:p>
            <a:pPr marL="171450" indent="-171450">
              <a:buFont typeface="Wingdings" panose="05000000000000000000" pitchFamily="2" charset="2"/>
              <a:buChar char="Ø"/>
            </a:pPr>
            <a:r>
              <a:rPr lang="en-US" dirty="0"/>
              <a:t>This is an example of a COP agenda to give you an idea of what we will be talking about during the two hours.</a:t>
            </a:r>
          </a:p>
        </p:txBody>
      </p:sp>
      <p:sp>
        <p:nvSpPr>
          <p:cNvPr id="4" name="Slide Number Placeholder 3"/>
          <p:cNvSpPr>
            <a:spLocks noGrp="1"/>
          </p:cNvSpPr>
          <p:nvPr>
            <p:ph type="sldNum" sz="quarter" idx="10"/>
          </p:nvPr>
        </p:nvSpPr>
        <p:spPr/>
        <p:txBody>
          <a:bodyPr/>
          <a:lstStyle/>
          <a:p>
            <a:fld id="{C940E140-93E8-471F-9349-F0BB6098DEA7}" type="slidenum">
              <a:rPr lang="en-US" smtClean="0"/>
              <a:t>49</a:t>
            </a:fld>
            <a:endParaRPr lang="en-US"/>
          </a:p>
        </p:txBody>
      </p:sp>
    </p:spTree>
    <p:extLst>
      <p:ext uri="{BB962C8B-B14F-4D97-AF65-F5344CB8AC3E}">
        <p14:creationId xmlns:p14="http://schemas.microsoft.com/office/powerpoint/2010/main" val="13175536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39" y="4473892"/>
            <a:ext cx="5801360" cy="4210447"/>
          </a:xfrm>
        </p:spPr>
        <p:txBody>
          <a:bodyPr/>
          <a:lstStyle/>
          <a:p>
            <a:pPr marL="0" indent="0">
              <a:buFont typeface="Wingdings" panose="05000000000000000000" pitchFamily="2" charset="2"/>
              <a:buNone/>
            </a:pPr>
            <a:r>
              <a:rPr lang="en-US" dirty="0"/>
              <a:t>Talking Points:</a:t>
            </a:r>
          </a:p>
          <a:p>
            <a:pPr marL="171450" indent="-171450">
              <a:buFont typeface="Wingdings" panose="05000000000000000000" pitchFamily="2" charset="2"/>
              <a:buChar char="Ø"/>
            </a:pPr>
            <a:r>
              <a:rPr lang="en-US" dirty="0"/>
              <a:t>During</a:t>
            </a:r>
            <a:r>
              <a:rPr lang="en-US" baseline="0" dirty="0"/>
              <a:t> today’s session we will be using the </a:t>
            </a:r>
            <a:r>
              <a:rPr lang="en-US" dirty="0">
                <a:latin typeface="Open Sans Light"/>
              </a:rPr>
              <a:t>2020 TN Workforce Initiative Organizational Self Assessment Workbook.  You will also want to have a copy of your organization’s profile with you for reference. </a:t>
            </a:r>
          </a:p>
          <a:p>
            <a:pPr marL="171450" indent="-171450">
              <a:buFont typeface="Wingdings" panose="05000000000000000000" pitchFamily="2" charset="2"/>
              <a:buChar char="Ø"/>
            </a:pPr>
            <a:r>
              <a:rPr lang="en-US" dirty="0">
                <a:latin typeface="Open Sans Light"/>
              </a:rPr>
              <a:t>Do you have your copy with you?  If not, take a moment to get it.  I’ll ask one</a:t>
            </a:r>
            <a:r>
              <a:rPr lang="en-US" baseline="0" dirty="0">
                <a:latin typeface="Open Sans Light"/>
              </a:rPr>
              <a:t> of my UMN team member</a:t>
            </a:r>
            <a:r>
              <a:rPr lang="en-US" dirty="0">
                <a:latin typeface="Open Sans Light"/>
              </a:rPr>
              <a:t> to put the link in the chat for you to download from the TennCare Workforce Toolkit.</a:t>
            </a:r>
          </a:p>
          <a:p>
            <a:pPr marL="0" indent="0">
              <a:buFont typeface="Wingdings" panose="05000000000000000000" pitchFamily="2" charset="2"/>
              <a:buNone/>
            </a:pPr>
            <a:r>
              <a:rPr lang="en-US" i="1" dirty="0">
                <a:latin typeface="Open Sans Light"/>
              </a:rPr>
              <a:t>Action: Put self assessment workbook link in chat: https://tenncare.ici.umn.edu/dsp-workforce-toolkit/organizational-readiness/tenncare-self-assessment-workbook-and-action-plan</a:t>
            </a:r>
            <a:endParaRPr lang="en-US" i="1" dirty="0"/>
          </a:p>
          <a:p>
            <a:endParaRPr lang="en-US" dirty="0"/>
          </a:p>
        </p:txBody>
      </p:sp>
      <p:sp>
        <p:nvSpPr>
          <p:cNvPr id="4" name="Slide Number Placeholder 3"/>
          <p:cNvSpPr>
            <a:spLocks noGrp="1"/>
          </p:cNvSpPr>
          <p:nvPr>
            <p:ph type="sldNum" sz="quarter" idx="5"/>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1794951F-DB89-46A0-8245-A40C626A4F19}"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1418685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dirty="0"/>
              <a:t>Talking Points:</a:t>
            </a:r>
          </a:p>
          <a:p>
            <a:pPr marL="171450" indent="-171450">
              <a:buFont typeface="Wingdings" panose="05000000000000000000" pitchFamily="2" charset="2"/>
              <a:buChar char="Ø"/>
            </a:pPr>
            <a:r>
              <a:rPr lang="en-US" i="1" dirty="0"/>
              <a:t>Note to facilitator: this survey is now closed; replace this slide with any other TN/national opportunities around the DSP workforce.</a:t>
            </a:r>
          </a:p>
        </p:txBody>
      </p:sp>
      <p:sp>
        <p:nvSpPr>
          <p:cNvPr id="4" name="Slide Number Placeholder 3"/>
          <p:cNvSpPr>
            <a:spLocks noGrp="1"/>
          </p:cNvSpPr>
          <p:nvPr>
            <p:ph type="sldNum" sz="quarter" idx="5"/>
          </p:nvPr>
        </p:nvSpPr>
        <p:spPr/>
        <p:txBody>
          <a:bodyPr/>
          <a:lstStyle/>
          <a:p>
            <a:fld id="{C940E140-93E8-471F-9349-F0BB6098DEA7}" type="slidenum">
              <a:rPr lang="en-US" smtClean="0"/>
              <a:t>50</a:t>
            </a:fld>
            <a:endParaRPr lang="en-US"/>
          </a:p>
        </p:txBody>
      </p:sp>
    </p:spTree>
    <p:extLst>
      <p:ext uri="{BB962C8B-B14F-4D97-AF65-F5344CB8AC3E}">
        <p14:creationId xmlns:p14="http://schemas.microsoft.com/office/powerpoint/2010/main" val="247646417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Wingdings" panose="05000000000000000000" pitchFamily="2" charset="2"/>
              <a:buNone/>
            </a:pPr>
            <a:r>
              <a:rPr lang="en-US" i="1" dirty="0"/>
              <a:t>Facilitator</a:t>
            </a:r>
            <a:r>
              <a:rPr lang="en-US" i="1" baseline="0" dirty="0"/>
              <a:t> Note: improvised based upon the amount of time left. Take questions if time, otherwise give contact info. Need 2 minutes for the last slides.</a:t>
            </a:r>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A677A1-90BB-BF4C-9B1D-1923743CB92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909553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dirty="0"/>
              <a:t>Talking Points:</a:t>
            </a:r>
          </a:p>
          <a:p>
            <a:pPr marL="171450" indent="-171450">
              <a:buFont typeface="Wingdings" panose="05000000000000000000" pitchFamily="2" charset="2"/>
              <a:buChar char="Ø"/>
            </a:pPr>
            <a:r>
              <a:rPr lang="en-US" dirty="0"/>
              <a:t>Please take a minute to share with us about your experiences and any recommendations for the Kickoff Workshop. This will help us understand what was helpful to you as well as ways we can improve the experience in the future. </a:t>
            </a:r>
          </a:p>
          <a:p>
            <a:pPr marL="171450" indent="-171450">
              <a:buFont typeface="Wingdings" panose="05000000000000000000" pitchFamily="2" charset="2"/>
              <a:buChar char="Ø"/>
            </a:pPr>
            <a:r>
              <a:rPr lang="en-US" dirty="0"/>
              <a:t>Type the text into your browser and complete the survey there. </a:t>
            </a:r>
          </a:p>
        </p:txBody>
      </p:sp>
      <p:sp>
        <p:nvSpPr>
          <p:cNvPr id="4" name="Slide Number Placeholder 3"/>
          <p:cNvSpPr>
            <a:spLocks noGrp="1"/>
          </p:cNvSpPr>
          <p:nvPr>
            <p:ph type="sldNum" sz="quarter" idx="5"/>
          </p:nvPr>
        </p:nvSpPr>
        <p:spPr/>
        <p:txBody>
          <a:bodyPr/>
          <a:lstStyle/>
          <a:p>
            <a:fld id="{487D6291-FB8F-4913-892F-08B16A588B0E}" type="slidenum">
              <a:rPr lang="en-US" smtClean="0"/>
              <a:t>52</a:t>
            </a:fld>
            <a:endParaRPr lang="en-US"/>
          </a:p>
        </p:txBody>
      </p:sp>
    </p:spTree>
    <p:extLst>
      <p:ext uri="{BB962C8B-B14F-4D97-AF65-F5344CB8AC3E}">
        <p14:creationId xmlns:p14="http://schemas.microsoft.com/office/powerpoint/2010/main" val="171442538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1"/>
              <a:t>Thank you </a:t>
            </a:r>
            <a:r>
              <a:rPr lang="en-US" i="1" dirty="0"/>
              <a:t>and goodbyes – reminder to see them in consultation/at COP.</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7EF461-0DA1-49B8-9494-EA2A34B00B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9666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Wingdings" panose="05000000000000000000" pitchFamily="2" charset="2"/>
              <a:buNone/>
            </a:pPr>
            <a:r>
              <a:rPr lang="en-US" i="1" baseline="0" dirty="0"/>
              <a:t>Transition slide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7D6291-FB8F-4913-892F-08B16A588B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32667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76069" y="4473893"/>
            <a:ext cx="6130834" cy="4452961"/>
          </a:xfrm>
        </p:spPr>
        <p:txBody>
          <a:bodyPr/>
          <a:lstStyle/>
          <a:p>
            <a:pPr marL="0" indent="0">
              <a:buFont typeface="Wingdings" panose="05000000000000000000" pitchFamily="2" charset="2"/>
              <a:buNone/>
            </a:pPr>
            <a:r>
              <a:rPr lang="en-US" i="1" dirty="0"/>
              <a:t>Activity:  (5 minutes) – 5 people per breakout, each person gets one minute, assign 1 consultant or coach to each breakout group</a:t>
            </a:r>
          </a:p>
          <a:p>
            <a:pPr marL="0" indent="0">
              <a:buFont typeface="Wingdings" panose="05000000000000000000" pitchFamily="2" charset="2"/>
              <a:buNone/>
            </a:pPr>
            <a:r>
              <a:rPr lang="en-US" i="1" dirty="0"/>
              <a:t>Purpose: Gives consultants and coaches  opportunity to learn who is in the room. </a:t>
            </a:r>
          </a:p>
          <a:p>
            <a:pPr marL="0" indent="0">
              <a:buFont typeface="Wingdings" panose="05000000000000000000" pitchFamily="2" charset="2"/>
              <a:buNone/>
            </a:pPr>
            <a:r>
              <a:rPr lang="en-US" dirty="0"/>
              <a:t>Talking Points:</a:t>
            </a:r>
          </a:p>
          <a:p>
            <a:pPr marL="178027" indent="-178027">
              <a:buFont typeface="Wingdings" panose="05000000000000000000" pitchFamily="2" charset="2"/>
              <a:buChar char="Ø"/>
            </a:pPr>
            <a:r>
              <a:rPr lang="en-US" dirty="0"/>
              <a:t>We are going to have the opportunity to get to know who is in the workshop today.  In a moment but not yet, you will be send to a Breakout room with 5-6 others. </a:t>
            </a:r>
          </a:p>
          <a:p>
            <a:pPr marL="178027" indent="-178027">
              <a:buFont typeface="Wingdings" panose="05000000000000000000" pitchFamily="2" charset="2"/>
              <a:buChar char="Ø"/>
            </a:pPr>
            <a:r>
              <a:rPr lang="en-US" dirty="0"/>
              <a:t>Everyone will have the:</a:t>
            </a:r>
          </a:p>
          <a:p>
            <a:pPr marL="652765" lvl="1" indent="-178027">
              <a:buFont typeface="Wingdings" panose="05000000000000000000" pitchFamily="2" charset="2"/>
              <a:buChar char="Ø"/>
            </a:pPr>
            <a:r>
              <a:rPr lang="en-US" dirty="0"/>
              <a:t>Opportunity to introduce your self with your name, your organization and your role in the organization. </a:t>
            </a:r>
          </a:p>
          <a:p>
            <a:pPr marL="652765" lvl="1" indent="-178027">
              <a:buFont typeface="Wingdings" panose="05000000000000000000" pitchFamily="2" charset="2"/>
              <a:buChar char="Ø"/>
            </a:pPr>
            <a:r>
              <a:rPr lang="en-US" dirty="0"/>
              <a:t>And answer the questions on the screen. </a:t>
            </a:r>
          </a:p>
          <a:p>
            <a:pPr marL="1127504" lvl="2" indent="-178027">
              <a:buFont typeface="Wingdings" panose="05000000000000000000" pitchFamily="2" charset="2"/>
              <a:buChar char="Ø"/>
            </a:pPr>
            <a:r>
              <a:rPr lang="en-US" dirty="0"/>
              <a:t>What is one recent success you’ve had in your organization?</a:t>
            </a:r>
          </a:p>
          <a:p>
            <a:pPr marL="178027" indent="-178027">
              <a:buFont typeface="Wingdings" panose="05000000000000000000" pitchFamily="2" charset="2"/>
              <a:buChar char="Ø"/>
            </a:pPr>
            <a:r>
              <a:rPr lang="en-US" dirty="0"/>
              <a:t>When you get to your group, find one facilitator and another person to report back for the group the responses to the two questions. </a:t>
            </a:r>
          </a:p>
          <a:p>
            <a:pPr marL="0" indent="0">
              <a:buFont typeface="Wingdings" panose="05000000000000000000" pitchFamily="2" charset="2"/>
              <a:buNone/>
            </a:pPr>
            <a:r>
              <a:rPr lang="en-US" i="1" dirty="0"/>
              <a:t>When the group returns call on the reporter from each group to report back on themes for questions #1 and #2. </a:t>
            </a:r>
          </a:p>
        </p:txBody>
      </p:sp>
      <p:sp>
        <p:nvSpPr>
          <p:cNvPr id="4" name="Slide Number Placeholder 3"/>
          <p:cNvSpPr>
            <a:spLocks noGrp="1"/>
          </p:cNvSpPr>
          <p:nvPr>
            <p:ph type="sldNum" sz="quarter" idx="5"/>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C940E140-93E8-471F-9349-F0BB6098DEA7}"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28119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baseline="0" dirty="0"/>
              <a:t>Talking Points:</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baseline="0" dirty="0"/>
              <a:t>During our last session we talked about retention strategies and how workforce strategies can impact the turnover that occurs during the first six months of employment. </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baseline="0" dirty="0"/>
              <a:t>For today’s session we’ll look closer at the implementation process to better understand the connection between assessment and evaluation – what will success look like and how will you measure your progress during implementation of the workforce strategy you’ve selected.  </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baseline="0" dirty="0"/>
              <a:t>We will also share information about the workforce community of practice in each region to support your efforts to improve workforce stability in your organization. </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baseline="0" dirty="0"/>
              <a:t>Finally, you’ll have a chance to being to prepare for your first 1:1 meeting with workforce consultants and coaches.</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baseline="0" dirty="0"/>
              <a:t>This final session will be more of a working session with time for you to reflect on where you’re headed. </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endParaRPr lang="en-US" baseline="0" dirty="0"/>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endParaRPr lang="en-US" baseline="0"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7D6291-FB8F-4913-892F-08B16A588B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03612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58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eaLnBrk="1" hangingPunct="1">
              <a:buFont typeface="Wingdings" panose="05000000000000000000" pitchFamily="2" charset="2"/>
              <a:buChar char="Ø"/>
            </a:pPr>
            <a:r>
              <a:rPr lang="en-US" altLang="en-US" dirty="0"/>
              <a:t>We’ve spent this kickoff workshop looking at your profile, looking at your turnover for DSPs and the tools you can use to improve your recruitment, retention, and selection.</a:t>
            </a:r>
          </a:p>
        </p:txBody>
      </p:sp>
      <p:sp>
        <p:nvSpPr>
          <p:cNvPr id="4" name="Slide Number Placeholder 3"/>
          <p:cNvSpPr>
            <a:spLocks noGrp="1"/>
          </p:cNvSpPr>
          <p:nvPr>
            <p:ph type="sldNum" sz="quarter" idx="5"/>
          </p:nvPr>
        </p:nvSpPr>
        <p:spPr/>
        <p:txBody>
          <a:bodyPr/>
          <a:lstStyle/>
          <a:p>
            <a:pPr defTabSz="931774">
              <a:defRPr/>
            </a:pPr>
            <a:fld id="{C49145C4-F9A9-45A7-8D0C-5492CCBBEE43}" type="slidenum">
              <a:rPr lang="en-US">
                <a:solidFill>
                  <a:prstClr val="black"/>
                </a:solidFill>
                <a:latin typeface="Calibri" panose="020F0502020204030204"/>
              </a:rPr>
              <a:pPr defTabSz="931774">
                <a:defRPr/>
              </a:pPr>
              <a:t>9</a:t>
            </a:fld>
            <a:endParaRPr lang="en-US">
              <a:solidFill>
                <a:prstClr val="black"/>
              </a:solidFill>
              <a:latin typeface="Calibri" panose="020F0502020204030204"/>
            </a:endParaRPr>
          </a:p>
        </p:txBody>
      </p:sp>
    </p:spTree>
    <p:extLst>
      <p:ext uri="{BB962C8B-B14F-4D97-AF65-F5344CB8AC3E}">
        <p14:creationId xmlns:p14="http://schemas.microsoft.com/office/powerpoint/2010/main" val="124690188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3.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D4095D5-6B0B-E541-B3B3-DE7CE23F9517}"/>
              </a:ext>
            </a:extLst>
          </p:cNvPr>
          <p:cNvSpPr/>
          <p:nvPr userDrawn="1"/>
        </p:nvSpPr>
        <p:spPr>
          <a:xfrm>
            <a:off x="817563" y="0"/>
            <a:ext cx="5351462" cy="404813"/>
          </a:xfrm>
          <a:prstGeom prst="rect">
            <a:avLst/>
          </a:prstGeom>
          <a:solidFill>
            <a:srgbClr val="8EC7D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4" name="Rectangle 3">
            <a:extLst>
              <a:ext uri="{FF2B5EF4-FFF2-40B4-BE49-F238E27FC236}">
                <a16:creationId xmlns:a16="http://schemas.microsoft.com/office/drawing/2014/main" id="{02327A38-3038-524C-B488-896D7EE9ABBB}"/>
              </a:ext>
            </a:extLst>
          </p:cNvPr>
          <p:cNvSpPr/>
          <p:nvPr userDrawn="1"/>
        </p:nvSpPr>
        <p:spPr>
          <a:xfrm>
            <a:off x="817563" y="4468813"/>
            <a:ext cx="5351462" cy="2389187"/>
          </a:xfrm>
          <a:prstGeom prst="rect">
            <a:avLst/>
          </a:prstGeom>
          <a:solidFill>
            <a:srgbClr val="4C768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5" name="Rectangle 4">
            <a:extLst>
              <a:ext uri="{FF2B5EF4-FFF2-40B4-BE49-F238E27FC236}">
                <a16:creationId xmlns:a16="http://schemas.microsoft.com/office/drawing/2014/main" id="{4E11E13D-5495-2E4E-B8E9-8278BCBBA209}"/>
              </a:ext>
            </a:extLst>
          </p:cNvPr>
          <p:cNvSpPr/>
          <p:nvPr userDrawn="1"/>
        </p:nvSpPr>
        <p:spPr>
          <a:xfrm>
            <a:off x="6737350" y="4545013"/>
            <a:ext cx="5454650" cy="74612"/>
          </a:xfrm>
          <a:prstGeom prst="rect">
            <a:avLst/>
          </a:prstGeom>
          <a:solidFill>
            <a:srgbClr val="8EC7D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6" name="Picture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159750" y="6275388"/>
            <a:ext cx="1487488"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7"/>
          <p:cNvPicPr>
            <a:picLocks noChangeAspect="1"/>
          </p:cNvPicPr>
          <p:nvPr userDrawn="1"/>
        </p:nvPicPr>
        <p:blipFill>
          <a:blip r:embed="rId3">
            <a:extLst>
              <a:ext uri="{28A0092B-C50C-407E-A947-70E740481C1C}">
                <a14:useLocalDpi xmlns:a14="http://schemas.microsoft.com/office/drawing/2010/main" val="0"/>
              </a:ext>
            </a:extLst>
          </a:blip>
          <a:srcRect l="13451" t="19894" r="22003" b="36357"/>
          <a:stretch>
            <a:fillRect/>
          </a:stretch>
        </p:blipFill>
        <p:spPr bwMode="auto">
          <a:xfrm>
            <a:off x="6170613" y="6042025"/>
            <a:ext cx="1830387"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8"/>
          <p:cNvPicPr>
            <a:picLocks noChangeAspect="1"/>
          </p:cNvPicPr>
          <p:nvPr userDrawn="1"/>
        </p:nvPicPr>
        <p:blipFill>
          <a:blip r:embed="rId4">
            <a:extLst>
              <a:ext uri="{28A0092B-C50C-407E-A947-70E740481C1C}">
                <a14:useLocalDpi xmlns:a14="http://schemas.microsoft.com/office/drawing/2010/main" val="0"/>
              </a:ext>
            </a:extLst>
          </a:blip>
          <a:srcRect l="26517"/>
          <a:stretch>
            <a:fillRect/>
          </a:stretch>
        </p:blipFill>
        <p:spPr bwMode="auto">
          <a:xfrm>
            <a:off x="9886950" y="6332538"/>
            <a:ext cx="2173288" cy="388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838200" y="531765"/>
            <a:ext cx="5331593" cy="3801015"/>
          </a:xfrm>
        </p:spPr>
        <p:txBody>
          <a:bodyPr/>
          <a:lstStyle>
            <a:lvl1pPr algn="l">
              <a:defRPr sz="6000"/>
            </a:lvl1pPr>
          </a:lstStyle>
          <a:p>
            <a:r>
              <a:rPr lang="en-US" dirty="0"/>
              <a:t>Click to edit Master title style</a:t>
            </a:r>
          </a:p>
        </p:txBody>
      </p:sp>
      <p:sp>
        <p:nvSpPr>
          <p:cNvPr id="9" name="Date Placeholder 3"/>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a:latin typeface="+mn-lt"/>
              </a:defRPr>
            </a:lvl1pPr>
          </a:lstStyle>
          <a:p>
            <a:pPr>
              <a:defRPr/>
            </a:pPr>
            <a:fld id="{4A04C2AE-4BC9-402A-8895-623695BA75A0}" type="datetimeFigureOut">
              <a:rPr lang="en-US"/>
              <a:pPr>
                <a:defRPr/>
              </a:pPr>
              <a:t>7/21/2021</a:t>
            </a:fld>
            <a:endParaRPr lang="en-US" dirty="0"/>
          </a:p>
        </p:txBody>
      </p:sp>
    </p:spTree>
    <p:extLst>
      <p:ext uri="{BB962C8B-B14F-4D97-AF65-F5344CB8AC3E}">
        <p14:creationId xmlns:p14="http://schemas.microsoft.com/office/powerpoint/2010/main" val="39723003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a:latin typeface="+mn-lt"/>
              </a:defRPr>
            </a:lvl1pPr>
          </a:lstStyle>
          <a:p>
            <a:pPr>
              <a:defRPr/>
            </a:pPr>
            <a:fld id="{61E2DDD7-1171-497A-8171-6AB2C938AF39}" type="datetimeFigureOut">
              <a:rPr lang="en-US"/>
              <a:pPr>
                <a:defRPr/>
              </a:pPr>
              <a:t>7/21/2021</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a:latin typeface="+mn-lt"/>
              </a:defRPr>
            </a:lvl1pPr>
          </a:lstStyle>
          <a:p>
            <a:pPr>
              <a:defRPr/>
            </a:pPr>
            <a:fld id="{A67FFA5E-49A0-4926-892D-FE36CB073545}" type="slidenum">
              <a:rPr lang="en-US"/>
              <a:pPr>
                <a:defRPr/>
              </a:pPr>
              <a:t>‹#›</a:t>
            </a:fld>
            <a:endParaRPr lang="en-US"/>
          </a:p>
        </p:txBody>
      </p:sp>
    </p:spTree>
    <p:extLst>
      <p:ext uri="{BB962C8B-B14F-4D97-AF65-F5344CB8AC3E}">
        <p14:creationId xmlns:p14="http://schemas.microsoft.com/office/powerpoint/2010/main" val="18952930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a:latin typeface="+mn-lt"/>
              </a:defRPr>
            </a:lvl1pPr>
          </a:lstStyle>
          <a:p>
            <a:pPr>
              <a:defRPr/>
            </a:pPr>
            <a:fld id="{A5967FB8-0B23-47C4-9437-6C4B52BE17BF}" type="datetimeFigureOut">
              <a:rPr lang="en-US"/>
              <a:pPr>
                <a:defRPr/>
              </a:pPr>
              <a:t>7/21/2021</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a:latin typeface="+mn-lt"/>
              </a:defRPr>
            </a:lvl1pPr>
          </a:lstStyle>
          <a:p>
            <a:pPr>
              <a:defRPr/>
            </a:pPr>
            <a:fld id="{C108A85E-2347-4020-A6AF-B42229874572}" type="slidenum">
              <a:rPr lang="en-US"/>
              <a:pPr>
                <a:defRPr/>
              </a:pPr>
              <a:t>‹#›</a:t>
            </a:fld>
            <a:endParaRPr lang="en-US"/>
          </a:p>
        </p:txBody>
      </p:sp>
    </p:spTree>
    <p:extLst>
      <p:ext uri="{BB962C8B-B14F-4D97-AF65-F5344CB8AC3E}">
        <p14:creationId xmlns:p14="http://schemas.microsoft.com/office/powerpoint/2010/main" val="28247488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a:latin typeface="+mn-lt"/>
              </a:defRPr>
            </a:lvl1pPr>
          </a:lstStyle>
          <a:p>
            <a:pPr>
              <a:defRPr/>
            </a:pPr>
            <a:fld id="{A61023FD-29C7-42D0-A734-1B128221580F}" type="datetimeFigureOut">
              <a:rPr lang="en-US"/>
              <a:pPr>
                <a:defRPr/>
              </a:pPr>
              <a:t>7/21/2021</a:t>
            </a:fld>
            <a:endParaRPr lang="en-US" dirty="0"/>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a:latin typeface="+mn-lt"/>
              </a:defRPr>
            </a:lvl1pPr>
          </a:lstStyle>
          <a:p>
            <a:pPr>
              <a:defRPr/>
            </a:pPr>
            <a:fld id="{DD1D41DB-6C98-47B4-A627-6DA3E4ED7CFE}" type="slidenum">
              <a:rPr lang="en-US"/>
              <a:pPr>
                <a:defRPr/>
              </a:pPr>
              <a:t>‹#›</a:t>
            </a:fld>
            <a:endParaRPr lang="en-US" dirty="0"/>
          </a:p>
        </p:txBody>
      </p:sp>
    </p:spTree>
    <p:extLst>
      <p:ext uri="{BB962C8B-B14F-4D97-AF65-F5344CB8AC3E}">
        <p14:creationId xmlns:p14="http://schemas.microsoft.com/office/powerpoint/2010/main" val="30301498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a:latin typeface="+mn-lt"/>
              </a:defRPr>
            </a:lvl1pPr>
          </a:lstStyle>
          <a:p>
            <a:pPr>
              <a:defRPr/>
            </a:pPr>
            <a:fld id="{37CE1D68-25DF-418A-AECB-5FC42FA340F4}" type="datetimeFigureOut">
              <a:rPr lang="en-US"/>
              <a:pPr>
                <a:defRPr/>
              </a:pPr>
              <a:t>7/21/2021</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a:latin typeface="+mn-lt"/>
              </a:defRPr>
            </a:lvl1pPr>
          </a:lstStyle>
          <a:p>
            <a:pPr>
              <a:defRPr/>
            </a:pPr>
            <a:fld id="{84CF7C65-9DBD-4E9E-8B71-7691300D4CBB}" type="slidenum">
              <a:rPr lang="en-US"/>
              <a:pPr>
                <a:defRPr/>
              </a:pPr>
              <a:t>‹#›</a:t>
            </a:fld>
            <a:endParaRPr lang="en-US"/>
          </a:p>
        </p:txBody>
      </p:sp>
    </p:spTree>
    <p:extLst>
      <p:ext uri="{BB962C8B-B14F-4D97-AF65-F5344CB8AC3E}">
        <p14:creationId xmlns:p14="http://schemas.microsoft.com/office/powerpoint/2010/main" val="3335547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a:latin typeface="+mn-lt"/>
              </a:defRPr>
            </a:lvl1pPr>
          </a:lstStyle>
          <a:p>
            <a:pPr>
              <a:defRPr/>
            </a:pPr>
            <a:fld id="{98BB4D0B-F7F3-4D73-BFE1-02F8E9790975}" type="datetimeFigureOut">
              <a:rPr lang="en-US"/>
              <a:pPr>
                <a:defRPr/>
              </a:pPr>
              <a:t>7/21/2021</a:t>
            </a:fld>
            <a:endParaRPr lang="en-US"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a:latin typeface="+mn-lt"/>
              </a:defRPr>
            </a:lvl1pPr>
          </a:lstStyle>
          <a:p>
            <a:pPr>
              <a:defRPr/>
            </a:pPr>
            <a:fld id="{32178091-3036-4387-881A-2BDF28CA50C6}" type="slidenum">
              <a:rPr lang="en-US"/>
              <a:pPr>
                <a:defRPr/>
              </a:pPr>
              <a:t>‹#›</a:t>
            </a:fld>
            <a:endParaRPr lang="en-US"/>
          </a:p>
        </p:txBody>
      </p:sp>
    </p:spTree>
    <p:extLst>
      <p:ext uri="{BB962C8B-B14F-4D97-AF65-F5344CB8AC3E}">
        <p14:creationId xmlns:p14="http://schemas.microsoft.com/office/powerpoint/2010/main" val="11402371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3" name="Holder 3"/>
          <p:cNvSpPr>
            <a:spLocks noGrp="1"/>
          </p:cNvSpPr>
          <p:nvPr>
            <p:ph sz="half" idx="2"/>
          </p:nvPr>
        </p:nvSpPr>
        <p:spPr>
          <a:xfrm>
            <a:off x="1432967" y="1537495"/>
            <a:ext cx="4505325" cy="290849"/>
          </a:xfrm>
          <a:prstGeom prst="rect">
            <a:avLst/>
          </a:prstGeom>
        </p:spPr>
        <p:txBody>
          <a:bodyPr lIns="0" tIns="0" rIns="0" bIns="0">
            <a:spAutoFit/>
          </a:bodyPr>
          <a:lstStyle>
            <a:lvl1pPr>
              <a:defRPr sz="2100" b="0" i="0">
                <a:solidFill>
                  <a:schemeClr val="tx1"/>
                </a:solidFill>
                <a:latin typeface="Arial"/>
                <a:cs typeface="Arial"/>
              </a:defRPr>
            </a:lvl1pPr>
          </a:lstStyle>
          <a:p>
            <a:endParaRPr/>
          </a:p>
        </p:txBody>
      </p:sp>
      <p:sp>
        <p:nvSpPr>
          <p:cNvPr id="4" name="Holder 4"/>
          <p:cNvSpPr>
            <a:spLocks noGrp="1"/>
          </p:cNvSpPr>
          <p:nvPr>
            <p:ph sz="half" idx="3"/>
          </p:nvPr>
        </p:nvSpPr>
        <p:spPr>
          <a:xfrm>
            <a:off x="6190117" y="1544782"/>
            <a:ext cx="5449571" cy="290849"/>
          </a:xfrm>
          <a:prstGeom prst="rect">
            <a:avLst/>
          </a:prstGeom>
        </p:spPr>
        <p:txBody>
          <a:bodyPr lIns="0" tIns="0" rIns="0" bIns="0">
            <a:spAutoFit/>
          </a:bodyPr>
          <a:lstStyle>
            <a:lvl1pPr>
              <a:defRPr sz="2100" b="0" i="0">
                <a:solidFill>
                  <a:schemeClr val="tx1"/>
                </a:solidFill>
                <a:latin typeface="Arial"/>
                <a:cs typeface="Arial"/>
              </a:defRPr>
            </a:lvl1pPr>
          </a:lstStyle>
          <a:p>
            <a:endParaRPr/>
          </a:p>
        </p:txBody>
      </p:sp>
      <p:sp>
        <p:nvSpPr>
          <p:cNvPr id="5" name="Holder 5"/>
          <p:cNvSpPr>
            <a:spLocks noGrp="1"/>
          </p:cNvSpPr>
          <p:nvPr>
            <p:ph type="ftr" sz="quarter" idx="10"/>
          </p:nvPr>
        </p:nvSpPr>
        <p:spPr>
          <a:xfrm>
            <a:off x="0" y="0"/>
            <a:ext cx="0" cy="0"/>
          </a:xfrm>
        </p:spPr>
        <p:txBody>
          <a:bodyPr lIns="0" tIns="0" rIns="0" bIns="0"/>
          <a:lstStyle>
            <a:lvl1pPr algn="ctr" eaLnBrk="1" fontAlgn="auto" hangingPunct="1">
              <a:spcBef>
                <a:spcPts val="0"/>
              </a:spcBef>
              <a:spcAft>
                <a:spcPts val="0"/>
              </a:spcAft>
              <a:defRPr>
                <a:solidFill>
                  <a:schemeClr val="tx1">
                    <a:tint val="75000"/>
                  </a:schemeClr>
                </a:solidFill>
                <a:latin typeface="+mn-lt"/>
              </a:defRPr>
            </a:lvl1pPr>
          </a:lstStyle>
          <a:p>
            <a:pPr>
              <a:defRPr/>
            </a:pPr>
            <a:endParaRPr/>
          </a:p>
        </p:txBody>
      </p:sp>
      <p:sp>
        <p:nvSpPr>
          <p:cNvPr id="6" name="Holder 6"/>
          <p:cNvSpPr>
            <a:spLocks noGrp="1"/>
          </p:cNvSpPr>
          <p:nvPr>
            <p:ph type="dt" sz="half" idx="11"/>
          </p:nvPr>
        </p:nvSpPr>
        <p:spPr>
          <a:xfrm>
            <a:off x="0" y="0"/>
            <a:ext cx="0" cy="0"/>
          </a:xfrm>
        </p:spPr>
        <p:txBody>
          <a:bodyPr lIns="0" tIns="0" rIns="0" bIns="0"/>
          <a:lstStyle>
            <a:lvl1pPr algn="l" eaLnBrk="1" fontAlgn="auto" hangingPunct="1">
              <a:spcBef>
                <a:spcPts val="0"/>
              </a:spcBef>
              <a:spcAft>
                <a:spcPts val="0"/>
              </a:spcAft>
              <a:defRPr>
                <a:solidFill>
                  <a:schemeClr val="tx1">
                    <a:tint val="75000"/>
                  </a:schemeClr>
                </a:solidFill>
                <a:latin typeface="+mn-lt"/>
              </a:defRPr>
            </a:lvl1pPr>
          </a:lstStyle>
          <a:p>
            <a:pPr>
              <a:defRPr/>
            </a:pPr>
            <a:endParaRPr lang="en-US"/>
          </a:p>
        </p:txBody>
      </p:sp>
      <p:sp>
        <p:nvSpPr>
          <p:cNvPr id="7" name="Holder 7"/>
          <p:cNvSpPr>
            <a:spLocks noGrp="1"/>
          </p:cNvSpPr>
          <p:nvPr>
            <p:ph type="sldNum" sz="quarter" idx="12"/>
          </p:nvPr>
        </p:nvSpPr>
        <p:spPr>
          <a:xfrm>
            <a:off x="0" y="0"/>
            <a:ext cx="0" cy="0"/>
          </a:xfrm>
        </p:spPr>
        <p:txBody>
          <a:bodyPr lIns="0" tIns="0" rIns="0" bIns="0"/>
          <a:lstStyle>
            <a:lvl1pPr algn="r" eaLnBrk="1" fontAlgn="auto" hangingPunct="1">
              <a:spcBef>
                <a:spcPts val="0"/>
              </a:spcBef>
              <a:spcAft>
                <a:spcPts val="0"/>
              </a:spcAft>
              <a:defRPr>
                <a:solidFill>
                  <a:schemeClr val="tx1">
                    <a:tint val="75000"/>
                  </a:schemeClr>
                </a:solidFill>
                <a:latin typeface="+mn-lt"/>
              </a:defRPr>
            </a:lvl1pPr>
          </a:lstStyle>
          <a:p>
            <a:pPr>
              <a:defRPr/>
            </a:pPr>
            <a:endParaRPr/>
          </a:p>
        </p:txBody>
      </p:sp>
    </p:spTree>
    <p:extLst>
      <p:ext uri="{BB962C8B-B14F-4D97-AF65-F5344CB8AC3E}">
        <p14:creationId xmlns:p14="http://schemas.microsoft.com/office/powerpoint/2010/main" val="42399810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609600" y="274638"/>
            <a:ext cx="10972800" cy="1141785"/>
          </a:xfrm>
          <a:prstGeom prst="rect">
            <a:avLst/>
          </a:prstGeom>
        </p:spPr>
        <p:txBody>
          <a:bodyPr bIns="182880" anchor="b">
            <a:normAutofit/>
          </a:bodyPr>
          <a:lstStyle>
            <a:lvl1pPr algn="l">
              <a:defRPr sz="3200" b="0">
                <a:solidFill>
                  <a:srgbClr val="800000"/>
                </a:solidFill>
                <a:latin typeface="Open Sans"/>
                <a:cs typeface="Open Sans"/>
              </a:defRPr>
            </a:lvl1pPr>
          </a:lstStyle>
          <a:p>
            <a:r>
              <a:rPr lang="en-US" dirty="0"/>
              <a:t>Click to edit Master title style</a:t>
            </a:r>
          </a:p>
        </p:txBody>
      </p:sp>
      <p:sp>
        <p:nvSpPr>
          <p:cNvPr id="3" name="Content Placeholder 2"/>
          <p:cNvSpPr>
            <a:spLocks noGrp="1"/>
          </p:cNvSpPr>
          <p:nvPr>
            <p:ph sz="quarter" idx="13"/>
          </p:nvPr>
        </p:nvSpPr>
        <p:spPr>
          <a:xfrm>
            <a:off x="609600" y="1416423"/>
            <a:ext cx="10972800" cy="4211269"/>
          </a:xfrm>
          <a:prstGeom prst="rect">
            <a:avLst/>
          </a:prstGeom>
        </p:spPr>
        <p:txBody>
          <a:bodyPr tIns="182880"/>
          <a:lstStyle>
            <a:lvl1pPr marL="174621" indent="-174621">
              <a:spcBef>
                <a:spcPts val="600"/>
              </a:spcBef>
              <a:spcAft>
                <a:spcPts val="600"/>
              </a:spcAft>
              <a:tabLst/>
              <a:defRPr sz="2400">
                <a:solidFill>
                  <a:schemeClr val="tx1"/>
                </a:solidFill>
                <a:latin typeface="Open Sans"/>
                <a:cs typeface="Open Sans"/>
              </a:defRPr>
            </a:lvl1pPr>
            <a:lvl2pPr marL="347663" indent="-231775">
              <a:tabLst/>
              <a:defRPr sz="2400">
                <a:solidFill>
                  <a:schemeClr val="tx1"/>
                </a:solidFill>
                <a:latin typeface="Open Sans"/>
                <a:cs typeface="Open Sans"/>
              </a:defRPr>
            </a:lvl2pPr>
            <a:lvl3pPr marL="687388" indent="-223838">
              <a:buClr>
                <a:schemeClr val="tx1">
                  <a:lumMod val="50000"/>
                  <a:lumOff val="50000"/>
                </a:schemeClr>
              </a:buClr>
              <a:buSzPct val="90000"/>
              <a:buFont typeface="System Font Regular"/>
              <a:buChar char="»"/>
              <a:tabLst/>
              <a:defRPr sz="2400" b="0" i="1">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a:defRPr sz="2400">
                <a:solidFill>
                  <a:srgbClr val="0F3F59"/>
                </a:solidFill>
                <a:latin typeface="Open Sans"/>
                <a:cs typeface="Open Sans"/>
              </a:defRPr>
            </a:lvl4pPr>
            <a:lvl5pPr>
              <a:defRPr sz="2400">
                <a:solidFill>
                  <a:srgbClr val="0F3F59"/>
                </a:solidFill>
                <a:latin typeface="Open Sans"/>
                <a:cs typeface="Open Sans"/>
              </a:defRPr>
            </a:lvl5p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391289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948A568-EAB6-44B3-ACC3-AAC7C3B2D858}" type="datetimeFigureOut">
              <a:rPr lang="en-US" smtClean="0"/>
              <a:t>7/21/2021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E0C117-791C-4675-BB2E-97E0CB113645}" type="slidenum">
              <a:rPr lang="en-US" smtClean="0"/>
              <a:t>‹#›</a:t>
            </a:fld>
            <a:endParaRPr lang="en-US"/>
          </a:p>
        </p:txBody>
      </p:sp>
    </p:spTree>
    <p:extLst>
      <p:ext uri="{BB962C8B-B14F-4D97-AF65-F5344CB8AC3E}">
        <p14:creationId xmlns:p14="http://schemas.microsoft.com/office/powerpoint/2010/main" val="34427077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948A568-EAB6-44B3-ACC3-AAC7C3B2D858}" type="datetimeFigureOut">
              <a:rPr lang="en-US" smtClean="0"/>
              <a:t>7/21/2021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E0C117-791C-4675-BB2E-97E0CB113645}" type="slidenum">
              <a:rPr lang="en-US" smtClean="0"/>
              <a:t>‹#›</a:t>
            </a:fld>
            <a:endParaRPr lang="en-US"/>
          </a:p>
        </p:txBody>
      </p:sp>
    </p:spTree>
    <p:extLst>
      <p:ext uri="{BB962C8B-B14F-4D97-AF65-F5344CB8AC3E}">
        <p14:creationId xmlns:p14="http://schemas.microsoft.com/office/powerpoint/2010/main" val="259224892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948A568-EAB6-44B3-ACC3-AAC7C3B2D858}" type="datetimeFigureOut">
              <a:rPr lang="en-US" smtClean="0"/>
              <a:t>7/21/2021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E0C117-791C-4675-BB2E-97E0CB113645}" type="slidenum">
              <a:rPr lang="en-US" smtClean="0"/>
              <a:t>‹#›</a:t>
            </a:fld>
            <a:endParaRPr lang="en-US"/>
          </a:p>
        </p:txBody>
      </p:sp>
    </p:spTree>
    <p:extLst>
      <p:ext uri="{BB962C8B-B14F-4D97-AF65-F5344CB8AC3E}">
        <p14:creationId xmlns:p14="http://schemas.microsoft.com/office/powerpoint/2010/main" val="17532451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6A0920D-EFD8-D840-B054-5D23C248CBFF}"/>
              </a:ext>
            </a:extLst>
          </p:cNvPr>
          <p:cNvSpPr/>
          <p:nvPr userDrawn="1"/>
        </p:nvSpPr>
        <p:spPr>
          <a:xfrm>
            <a:off x="847725" y="358775"/>
            <a:ext cx="11344275" cy="50800"/>
          </a:xfrm>
          <a:prstGeom prst="rect">
            <a:avLst/>
          </a:prstGeom>
          <a:solidFill>
            <a:srgbClr val="8EC7D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5" name="Rectangle 4">
            <a:extLst>
              <a:ext uri="{FF2B5EF4-FFF2-40B4-BE49-F238E27FC236}">
                <a16:creationId xmlns:a16="http://schemas.microsoft.com/office/drawing/2014/main" id="{C644F66F-3F35-AE4F-8217-CF6C93567902}"/>
              </a:ext>
            </a:extLst>
          </p:cNvPr>
          <p:cNvSpPr/>
          <p:nvPr userDrawn="1"/>
        </p:nvSpPr>
        <p:spPr>
          <a:xfrm>
            <a:off x="2192338" y="6259513"/>
            <a:ext cx="7793037" cy="598487"/>
          </a:xfrm>
          <a:prstGeom prst="rect">
            <a:avLst/>
          </a:prstGeom>
          <a:solidFill>
            <a:srgbClr val="FFFFF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1pPr>
              <a:lnSpc>
                <a:spcPct val="100000"/>
              </a:lnSpc>
              <a:spcAft>
                <a:spcPts val="1200"/>
              </a:spcAft>
              <a:defRPr/>
            </a:lvl1pPr>
            <a:lvl2pPr>
              <a:lnSpc>
                <a:spcPct val="100000"/>
              </a:lnSpc>
              <a:spcAft>
                <a:spcPts val="1200"/>
              </a:spcAft>
              <a:defRPr/>
            </a:lvl2pPr>
            <a:lvl3pPr>
              <a:lnSpc>
                <a:spcPct val="100000"/>
              </a:lnSpc>
              <a:spcAft>
                <a:spcPts val="1200"/>
              </a:spcAft>
              <a:defRPr/>
            </a:lvl3pPr>
            <a:lvl4pPr>
              <a:lnSpc>
                <a:spcPct val="100000"/>
              </a:lnSpc>
              <a:spcAft>
                <a:spcPts val="1200"/>
              </a:spcAft>
              <a:defRPr/>
            </a:lvl4pPr>
            <a:lvl5pPr>
              <a:lnSpc>
                <a:spcPct val="100000"/>
              </a:lnSpc>
              <a:spcAft>
                <a:spcPts val="1200"/>
              </a:spcAf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Date Placeholder 3"/>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a:latin typeface="+mn-lt"/>
              </a:defRPr>
            </a:lvl1pPr>
          </a:lstStyle>
          <a:p>
            <a:pPr>
              <a:defRPr/>
            </a:pPr>
            <a:fld id="{32027D21-2CA0-482A-AA46-7F07DC315F73}" type="datetimeFigureOut">
              <a:rPr lang="en-US"/>
              <a:pPr>
                <a:defRPr/>
              </a:pPr>
              <a:t>7/21/2021</a:t>
            </a:fld>
            <a:endParaRPr lang="en-US"/>
          </a:p>
        </p:txBody>
      </p:sp>
      <p:sp>
        <p:nvSpPr>
          <p:cNvPr id="7" name="Footer Placeholder 4"/>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en-US"/>
          </a:p>
        </p:txBody>
      </p:sp>
      <p:sp>
        <p:nvSpPr>
          <p:cNvPr id="8" name="Slide Number Placeholder 5"/>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a:latin typeface="+mn-lt"/>
              </a:defRPr>
            </a:lvl1pPr>
          </a:lstStyle>
          <a:p>
            <a:pPr>
              <a:defRPr/>
            </a:pPr>
            <a:fld id="{396C2A21-C2F4-48EF-99D2-69C88CEE4327}" type="slidenum">
              <a:rPr lang="en-US"/>
              <a:pPr>
                <a:defRPr/>
              </a:pPr>
              <a:t>‹#›</a:t>
            </a:fld>
            <a:endParaRPr lang="en-US"/>
          </a:p>
        </p:txBody>
      </p:sp>
    </p:spTree>
    <p:extLst>
      <p:ext uri="{BB962C8B-B14F-4D97-AF65-F5344CB8AC3E}">
        <p14:creationId xmlns:p14="http://schemas.microsoft.com/office/powerpoint/2010/main" val="7691811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948A568-EAB6-44B3-ACC3-AAC7C3B2D858}" type="datetimeFigureOut">
              <a:rPr lang="en-US" smtClean="0"/>
              <a:t>7/21/2021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AE0C117-791C-4675-BB2E-97E0CB113645}" type="slidenum">
              <a:rPr lang="en-US" smtClean="0"/>
              <a:t>‹#›</a:t>
            </a:fld>
            <a:endParaRPr lang="en-US"/>
          </a:p>
        </p:txBody>
      </p:sp>
    </p:spTree>
    <p:extLst>
      <p:ext uri="{BB962C8B-B14F-4D97-AF65-F5344CB8AC3E}">
        <p14:creationId xmlns:p14="http://schemas.microsoft.com/office/powerpoint/2010/main" val="278427494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948A568-EAB6-44B3-ACC3-AAC7C3B2D858}" type="datetimeFigureOut">
              <a:rPr lang="en-US" smtClean="0"/>
              <a:t>7/21/2021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AE0C117-791C-4675-BB2E-97E0CB113645}" type="slidenum">
              <a:rPr lang="en-US" smtClean="0"/>
              <a:t>‹#›</a:t>
            </a:fld>
            <a:endParaRPr lang="en-US"/>
          </a:p>
        </p:txBody>
      </p:sp>
    </p:spTree>
    <p:extLst>
      <p:ext uri="{BB962C8B-B14F-4D97-AF65-F5344CB8AC3E}">
        <p14:creationId xmlns:p14="http://schemas.microsoft.com/office/powerpoint/2010/main" val="186306587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948A568-EAB6-44B3-ACC3-AAC7C3B2D858}" type="datetimeFigureOut">
              <a:rPr lang="en-US" smtClean="0"/>
              <a:t>7/21/2021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AE0C117-791C-4675-BB2E-97E0CB113645}" type="slidenum">
              <a:rPr lang="en-US" smtClean="0"/>
              <a:t>‹#›</a:t>
            </a:fld>
            <a:endParaRPr lang="en-US"/>
          </a:p>
        </p:txBody>
      </p:sp>
    </p:spTree>
    <p:extLst>
      <p:ext uri="{BB962C8B-B14F-4D97-AF65-F5344CB8AC3E}">
        <p14:creationId xmlns:p14="http://schemas.microsoft.com/office/powerpoint/2010/main" val="342711191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948A568-EAB6-44B3-ACC3-AAC7C3B2D858}" type="datetimeFigureOut">
              <a:rPr lang="en-US" smtClean="0"/>
              <a:t>7/21/2021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AE0C117-791C-4675-BB2E-97E0CB113645}" type="slidenum">
              <a:rPr lang="en-US" smtClean="0"/>
              <a:t>‹#›</a:t>
            </a:fld>
            <a:endParaRPr lang="en-US"/>
          </a:p>
        </p:txBody>
      </p:sp>
    </p:spTree>
    <p:extLst>
      <p:ext uri="{BB962C8B-B14F-4D97-AF65-F5344CB8AC3E}">
        <p14:creationId xmlns:p14="http://schemas.microsoft.com/office/powerpoint/2010/main" val="14115420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948A568-EAB6-44B3-ACC3-AAC7C3B2D858}" type="datetimeFigureOut">
              <a:rPr lang="en-US" smtClean="0"/>
              <a:t>7/21/2021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AE0C117-791C-4675-BB2E-97E0CB113645}" type="slidenum">
              <a:rPr lang="en-US" smtClean="0"/>
              <a:t>‹#›</a:t>
            </a:fld>
            <a:endParaRPr lang="en-US"/>
          </a:p>
        </p:txBody>
      </p:sp>
    </p:spTree>
    <p:extLst>
      <p:ext uri="{BB962C8B-B14F-4D97-AF65-F5344CB8AC3E}">
        <p14:creationId xmlns:p14="http://schemas.microsoft.com/office/powerpoint/2010/main" val="420828313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948A568-EAB6-44B3-ACC3-AAC7C3B2D858}" type="datetimeFigureOut">
              <a:rPr lang="en-US" smtClean="0"/>
              <a:t>7/21/2021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AE0C117-791C-4675-BB2E-97E0CB113645}" type="slidenum">
              <a:rPr lang="en-US" smtClean="0"/>
              <a:t>‹#›</a:t>
            </a:fld>
            <a:endParaRPr lang="en-US"/>
          </a:p>
        </p:txBody>
      </p:sp>
    </p:spTree>
    <p:extLst>
      <p:ext uri="{BB962C8B-B14F-4D97-AF65-F5344CB8AC3E}">
        <p14:creationId xmlns:p14="http://schemas.microsoft.com/office/powerpoint/2010/main" val="231951312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948A568-EAB6-44B3-ACC3-AAC7C3B2D858}" type="datetimeFigureOut">
              <a:rPr lang="en-US" smtClean="0"/>
              <a:t>7/21/2021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E0C117-791C-4675-BB2E-97E0CB113645}" type="slidenum">
              <a:rPr lang="en-US" smtClean="0"/>
              <a:t>‹#›</a:t>
            </a:fld>
            <a:endParaRPr lang="en-US"/>
          </a:p>
        </p:txBody>
      </p:sp>
    </p:spTree>
    <p:extLst>
      <p:ext uri="{BB962C8B-B14F-4D97-AF65-F5344CB8AC3E}">
        <p14:creationId xmlns:p14="http://schemas.microsoft.com/office/powerpoint/2010/main" val="189786876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948A568-EAB6-44B3-ACC3-AAC7C3B2D858}" type="datetimeFigureOut">
              <a:rPr lang="en-US" smtClean="0"/>
              <a:t>7/21/2021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E0C117-791C-4675-BB2E-97E0CB113645}" type="slidenum">
              <a:rPr lang="en-US" smtClean="0"/>
              <a:t>‹#›</a:t>
            </a:fld>
            <a:endParaRPr lang="en-US"/>
          </a:p>
        </p:txBody>
      </p:sp>
    </p:spTree>
    <p:extLst>
      <p:ext uri="{BB962C8B-B14F-4D97-AF65-F5344CB8AC3E}">
        <p14:creationId xmlns:p14="http://schemas.microsoft.com/office/powerpoint/2010/main" val="143059161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Content">
  <p:cSld name="1_Title and Content">
    <p:spTree>
      <p:nvGrpSpPr>
        <p:cNvPr id="1" name="Shape 156"/>
        <p:cNvGrpSpPr/>
        <p:nvPr/>
      </p:nvGrpSpPr>
      <p:grpSpPr>
        <a:xfrm>
          <a:off x="0" y="0"/>
          <a:ext cx="0" cy="0"/>
          <a:chOff x="0" y="0"/>
          <a:chExt cx="0" cy="0"/>
        </a:xfrm>
      </p:grpSpPr>
      <p:sp>
        <p:nvSpPr>
          <p:cNvPr id="158" name="Google Shape;158;p119"/>
          <p:cNvSpPr txBox="1">
            <a:spLocks noGrp="1"/>
          </p:cNvSpPr>
          <p:nvPr>
            <p:ph type="title"/>
          </p:nvPr>
        </p:nvSpPr>
        <p:spPr>
          <a:xfrm>
            <a:off x="609600" y="274638"/>
            <a:ext cx="10972800" cy="838124"/>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rgbClr val="0F3F59"/>
              </a:buClr>
              <a:buSzPts val="2800"/>
              <a:buFont typeface="Open Sans"/>
              <a:buNone/>
              <a:defRPr sz="2800" b="1">
                <a:solidFill>
                  <a:srgbClr val="0F3F59"/>
                </a:solidFill>
                <a:latin typeface="Open Sans"/>
                <a:ea typeface="Open Sans"/>
                <a:cs typeface="Open Sans"/>
                <a:sym typeface="Open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9" name="Google Shape;159;p119"/>
          <p:cNvSpPr txBox="1">
            <a:spLocks noGrp="1"/>
          </p:cNvSpPr>
          <p:nvPr>
            <p:ph type="body" idx="1"/>
          </p:nvPr>
        </p:nvSpPr>
        <p:spPr>
          <a:xfrm>
            <a:off x="609600" y="1743076"/>
            <a:ext cx="10972800" cy="388461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rgbClr val="0F3F59"/>
              </a:buClr>
              <a:buSzPts val="2800"/>
              <a:buChar char="•"/>
              <a:defRPr>
                <a:solidFill>
                  <a:srgbClr val="0F3F59"/>
                </a:solidFill>
                <a:latin typeface="Open Sans"/>
                <a:ea typeface="Open Sans"/>
                <a:cs typeface="Open Sans"/>
                <a:sym typeface="Open Sans"/>
              </a:defRPr>
            </a:lvl1pPr>
            <a:lvl2pPr marL="914400" lvl="1" indent="-406400" algn="l">
              <a:spcBef>
                <a:spcPts val="560"/>
              </a:spcBef>
              <a:spcAft>
                <a:spcPts val="0"/>
              </a:spcAft>
              <a:buClr>
                <a:srgbClr val="0F3F59"/>
              </a:buClr>
              <a:buSzPts val="2800"/>
              <a:buChar char="–"/>
              <a:defRPr>
                <a:solidFill>
                  <a:srgbClr val="0F3F59"/>
                </a:solidFill>
                <a:latin typeface="Open Sans"/>
                <a:ea typeface="Open Sans"/>
                <a:cs typeface="Open Sans"/>
                <a:sym typeface="Open Sans"/>
              </a:defRPr>
            </a:lvl2pPr>
            <a:lvl3pPr marL="1371600" lvl="2" indent="-406400" algn="l">
              <a:spcBef>
                <a:spcPts val="560"/>
              </a:spcBef>
              <a:spcAft>
                <a:spcPts val="0"/>
              </a:spcAft>
              <a:buClr>
                <a:srgbClr val="0F3F59"/>
              </a:buClr>
              <a:buSzPts val="2800"/>
              <a:buChar char="•"/>
              <a:defRPr>
                <a:solidFill>
                  <a:srgbClr val="0F3F59"/>
                </a:solidFill>
                <a:latin typeface="Open Sans"/>
                <a:ea typeface="Open Sans"/>
                <a:cs typeface="Open Sans"/>
                <a:sym typeface="Open Sans"/>
              </a:defRPr>
            </a:lvl3pPr>
            <a:lvl4pPr marL="1828800" lvl="3" indent="-406400" algn="l">
              <a:spcBef>
                <a:spcPts val="560"/>
              </a:spcBef>
              <a:spcAft>
                <a:spcPts val="0"/>
              </a:spcAft>
              <a:buClr>
                <a:srgbClr val="0F3F59"/>
              </a:buClr>
              <a:buSzPts val="2800"/>
              <a:buChar char="–"/>
              <a:defRPr>
                <a:solidFill>
                  <a:srgbClr val="0F3F59"/>
                </a:solidFill>
                <a:latin typeface="Open Sans"/>
                <a:ea typeface="Open Sans"/>
                <a:cs typeface="Open Sans"/>
                <a:sym typeface="Open Sans"/>
              </a:defRPr>
            </a:lvl4pPr>
            <a:lvl5pPr marL="2286000" lvl="4" indent="-406400" algn="l">
              <a:spcBef>
                <a:spcPts val="560"/>
              </a:spcBef>
              <a:spcAft>
                <a:spcPts val="0"/>
              </a:spcAft>
              <a:buClr>
                <a:srgbClr val="0F3F59"/>
              </a:buClr>
              <a:buSzPts val="2800"/>
              <a:buChar char="»"/>
              <a:defRPr>
                <a:solidFill>
                  <a:srgbClr val="0F3F59"/>
                </a:solidFill>
                <a:latin typeface="Open Sans"/>
                <a:ea typeface="Open Sans"/>
                <a:cs typeface="Open Sans"/>
                <a:sym typeface="Open Sans"/>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15986232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_Title on black, logo on black">
    <p:spTree>
      <p:nvGrpSpPr>
        <p:cNvPr id="1" name=""/>
        <p:cNvGrpSpPr/>
        <p:nvPr/>
      </p:nvGrpSpPr>
      <p:grpSpPr>
        <a:xfrm>
          <a:off x="0" y="0"/>
          <a:ext cx="0" cy="0"/>
          <a:chOff x="0" y="0"/>
          <a:chExt cx="0" cy="0"/>
        </a:xfrm>
      </p:grpSpPr>
      <p:sp>
        <p:nvSpPr>
          <p:cNvPr id="6" name="Rectangle 5"/>
          <p:cNvSpPr/>
          <p:nvPr userDrawn="1"/>
        </p:nvSpPr>
        <p:spPr>
          <a:xfrm>
            <a:off x="0" y="0"/>
            <a:ext cx="12192000" cy="1219200"/>
          </a:xfrm>
          <a:prstGeom prst="rect">
            <a:avLst/>
          </a:prstGeom>
          <a:solidFill>
            <a:srgbClr val="10728A">
              <a:alpha val="84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8" name="Content Placeholder 7"/>
          <p:cNvSpPr>
            <a:spLocks noGrp="1"/>
          </p:cNvSpPr>
          <p:nvPr>
            <p:ph sz="quarter" idx="10" hasCustomPrompt="1"/>
          </p:nvPr>
        </p:nvSpPr>
        <p:spPr>
          <a:xfrm>
            <a:off x="304800" y="228600"/>
            <a:ext cx="11277600" cy="685800"/>
          </a:xfrm>
          <a:prstGeom prst="rect">
            <a:avLst/>
          </a:prstGeom>
        </p:spPr>
        <p:txBody>
          <a:bodyPr/>
          <a:lstStyle>
            <a:lvl1pPr marL="0" indent="0">
              <a:buFontTx/>
              <a:buNone/>
              <a:defRPr sz="3400" b="1" baseline="0">
                <a:solidFill>
                  <a:schemeClr val="bg1"/>
                </a:solidFill>
                <a:latin typeface="Bitter" charset="0"/>
                <a:ea typeface="Bitter" charset="0"/>
                <a:cs typeface="Bitter" charset="0"/>
              </a:defRPr>
            </a:lvl1pPr>
          </a:lstStyle>
          <a:p>
            <a:pPr lvl="0"/>
            <a:r>
              <a:rPr lang="en-US" dirty="0"/>
              <a:t>INSERT TITLE ALL CAPS</a:t>
            </a:r>
          </a:p>
        </p:txBody>
      </p:sp>
    </p:spTree>
    <p:extLst>
      <p:ext uri="{BB962C8B-B14F-4D97-AF65-F5344CB8AC3E}">
        <p14:creationId xmlns:p14="http://schemas.microsoft.com/office/powerpoint/2010/main" val="39426122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BD24011-C832-684A-8DD1-47FDC5EA7202}"/>
              </a:ext>
            </a:extLst>
          </p:cNvPr>
          <p:cNvSpPr/>
          <p:nvPr userDrawn="1"/>
        </p:nvSpPr>
        <p:spPr>
          <a:xfrm>
            <a:off x="847725" y="403225"/>
            <a:ext cx="3594100" cy="493713"/>
          </a:xfrm>
          <a:prstGeom prst="rect">
            <a:avLst/>
          </a:prstGeom>
          <a:solidFill>
            <a:srgbClr val="4C768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7" name="Rectangle 6">
            <a:extLst>
              <a:ext uri="{FF2B5EF4-FFF2-40B4-BE49-F238E27FC236}">
                <a16:creationId xmlns:a16="http://schemas.microsoft.com/office/drawing/2014/main" id="{FE2B2CE5-86D5-A64B-B556-C42CD68907F1}"/>
              </a:ext>
            </a:extLst>
          </p:cNvPr>
          <p:cNvSpPr/>
          <p:nvPr userDrawn="1"/>
        </p:nvSpPr>
        <p:spPr>
          <a:xfrm>
            <a:off x="847725" y="358775"/>
            <a:ext cx="11344275" cy="50800"/>
          </a:xfrm>
          <a:prstGeom prst="rect">
            <a:avLst/>
          </a:prstGeom>
          <a:solidFill>
            <a:srgbClr val="8EC7D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5" name="Content Placeholder 2">
            <a:extLst>
              <a:ext uri="{FF2B5EF4-FFF2-40B4-BE49-F238E27FC236}">
                <a16:creationId xmlns:a16="http://schemas.microsoft.com/office/drawing/2014/main" id="{CAACBB2F-09A0-AD40-9777-EE1E77A81F7A}"/>
              </a:ext>
            </a:extLst>
          </p:cNvPr>
          <p:cNvSpPr>
            <a:spLocks noGrp="1"/>
          </p:cNvSpPr>
          <p:nvPr>
            <p:ph idx="1"/>
          </p:nvPr>
        </p:nvSpPr>
        <p:spPr>
          <a:xfrm>
            <a:off x="838200" y="1188053"/>
            <a:ext cx="10515600" cy="4988910"/>
          </a:xfrm>
        </p:spPr>
        <p:txBody>
          <a:bodyPr/>
          <a:lstStyle>
            <a:lvl1pPr>
              <a:lnSpc>
                <a:spcPct val="100000"/>
              </a:lnSpc>
              <a:spcAft>
                <a:spcPts val="1200"/>
              </a:spcAft>
              <a:defRPr/>
            </a:lvl1pPr>
            <a:lvl2pPr>
              <a:lnSpc>
                <a:spcPct val="100000"/>
              </a:lnSpc>
              <a:spcAft>
                <a:spcPts val="1200"/>
              </a:spcAft>
              <a:defRPr/>
            </a:lvl2pPr>
            <a:lvl3pPr>
              <a:lnSpc>
                <a:spcPct val="100000"/>
              </a:lnSpc>
              <a:spcAft>
                <a:spcPts val="1200"/>
              </a:spcAft>
              <a:defRPr/>
            </a:lvl3pPr>
            <a:lvl4pPr>
              <a:lnSpc>
                <a:spcPct val="100000"/>
              </a:lnSpc>
              <a:spcAft>
                <a:spcPts val="1200"/>
              </a:spcAft>
              <a:defRPr/>
            </a:lvl4pPr>
            <a:lvl5pPr>
              <a:lnSpc>
                <a:spcPct val="100000"/>
              </a:lnSpc>
              <a:spcAft>
                <a:spcPts val="1200"/>
              </a:spcAf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1">
            <a:extLst>
              <a:ext uri="{FF2B5EF4-FFF2-40B4-BE49-F238E27FC236}">
                <a16:creationId xmlns:a16="http://schemas.microsoft.com/office/drawing/2014/main" id="{FF74080A-7183-D044-8F23-50E787BC444B}"/>
              </a:ext>
            </a:extLst>
          </p:cNvPr>
          <p:cNvSpPr>
            <a:spLocks noGrp="1"/>
          </p:cNvSpPr>
          <p:nvPr>
            <p:ph type="title"/>
          </p:nvPr>
        </p:nvSpPr>
        <p:spPr>
          <a:xfrm>
            <a:off x="944988" y="476439"/>
            <a:ext cx="3353356" cy="344515"/>
          </a:xfrm>
        </p:spPr>
        <p:txBody>
          <a:bodyPr>
            <a:noAutofit/>
          </a:bodyPr>
          <a:lstStyle>
            <a:lvl1pPr>
              <a:defRPr sz="18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p>
        </p:txBody>
      </p:sp>
    </p:spTree>
    <p:extLst>
      <p:ext uri="{BB962C8B-B14F-4D97-AF65-F5344CB8AC3E}">
        <p14:creationId xmlns:p14="http://schemas.microsoft.com/office/powerpoint/2010/main" val="240584333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BD24011-C832-684A-8DD1-47FDC5EA7202}"/>
              </a:ext>
            </a:extLst>
          </p:cNvPr>
          <p:cNvSpPr/>
          <p:nvPr userDrawn="1"/>
        </p:nvSpPr>
        <p:spPr>
          <a:xfrm>
            <a:off x="847252" y="402937"/>
            <a:ext cx="3594226" cy="493354"/>
          </a:xfrm>
          <a:prstGeom prst="rect">
            <a:avLst/>
          </a:prstGeom>
          <a:solidFill>
            <a:srgbClr val="4C7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4" name="Rectangle 3">
            <a:extLst>
              <a:ext uri="{FF2B5EF4-FFF2-40B4-BE49-F238E27FC236}">
                <a16:creationId xmlns:a16="http://schemas.microsoft.com/office/drawing/2014/main" id="{FE2B2CE5-86D5-A64B-B556-C42CD68907F1}"/>
              </a:ext>
            </a:extLst>
          </p:cNvPr>
          <p:cNvSpPr/>
          <p:nvPr userDrawn="1"/>
        </p:nvSpPr>
        <p:spPr>
          <a:xfrm>
            <a:off x="847023" y="358540"/>
            <a:ext cx="11344978" cy="51159"/>
          </a:xfrm>
          <a:prstGeom prst="rect">
            <a:avLst/>
          </a:prstGeom>
          <a:solidFill>
            <a:srgbClr val="8EC7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Content Placeholder 2">
            <a:extLst>
              <a:ext uri="{FF2B5EF4-FFF2-40B4-BE49-F238E27FC236}">
                <a16:creationId xmlns:a16="http://schemas.microsoft.com/office/drawing/2014/main" id="{CAACBB2F-09A0-AD40-9777-EE1E77A81F7A}"/>
              </a:ext>
            </a:extLst>
          </p:cNvPr>
          <p:cNvSpPr>
            <a:spLocks noGrp="1"/>
          </p:cNvSpPr>
          <p:nvPr>
            <p:ph idx="1"/>
          </p:nvPr>
        </p:nvSpPr>
        <p:spPr>
          <a:xfrm>
            <a:off x="838200" y="1188053"/>
            <a:ext cx="10515600" cy="4988910"/>
          </a:xfrm>
        </p:spPr>
        <p:txBody>
          <a:bodyPr/>
          <a:lstStyle>
            <a:lvl1pPr>
              <a:lnSpc>
                <a:spcPct val="100000"/>
              </a:lnSpc>
              <a:spcAft>
                <a:spcPts val="1200"/>
              </a:spcAft>
              <a:defRPr/>
            </a:lvl1pPr>
            <a:lvl2pPr>
              <a:lnSpc>
                <a:spcPct val="100000"/>
              </a:lnSpc>
              <a:spcAft>
                <a:spcPts val="1200"/>
              </a:spcAft>
              <a:defRPr/>
            </a:lvl2pPr>
            <a:lvl3pPr>
              <a:lnSpc>
                <a:spcPct val="100000"/>
              </a:lnSpc>
              <a:spcAft>
                <a:spcPts val="1200"/>
              </a:spcAft>
              <a:defRPr/>
            </a:lvl3pPr>
            <a:lvl4pPr>
              <a:lnSpc>
                <a:spcPct val="100000"/>
              </a:lnSpc>
              <a:spcAft>
                <a:spcPts val="1200"/>
              </a:spcAft>
              <a:defRPr/>
            </a:lvl4pPr>
            <a:lvl5pPr>
              <a:lnSpc>
                <a:spcPct val="100000"/>
              </a:lnSpc>
              <a:spcAft>
                <a:spcPts val="1200"/>
              </a:spcAf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1">
            <a:extLst>
              <a:ext uri="{FF2B5EF4-FFF2-40B4-BE49-F238E27FC236}">
                <a16:creationId xmlns:a16="http://schemas.microsoft.com/office/drawing/2014/main" id="{FF74080A-7183-D044-8F23-50E787BC444B}"/>
              </a:ext>
            </a:extLst>
          </p:cNvPr>
          <p:cNvSpPr>
            <a:spLocks noGrp="1"/>
          </p:cNvSpPr>
          <p:nvPr>
            <p:ph type="title"/>
          </p:nvPr>
        </p:nvSpPr>
        <p:spPr>
          <a:xfrm>
            <a:off x="944988" y="476439"/>
            <a:ext cx="3353356" cy="344515"/>
          </a:xfrm>
        </p:spPr>
        <p:txBody>
          <a:bodyPr>
            <a:noAutofit/>
          </a:bodyPr>
          <a:lstStyle>
            <a:lvl1pPr>
              <a:defRPr sz="18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p>
        </p:txBody>
      </p:sp>
    </p:spTree>
    <p:extLst>
      <p:ext uri="{BB962C8B-B14F-4D97-AF65-F5344CB8AC3E}">
        <p14:creationId xmlns:p14="http://schemas.microsoft.com/office/powerpoint/2010/main" val="1394993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948A568-EAB6-44B3-ACC3-AAC7C3B2D858}" type="datetimeFigureOut">
              <a:rPr lang="en-US" smtClean="0"/>
              <a:t>7/21/2021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E0C117-791C-4675-BB2E-97E0CB113645}" type="slidenum">
              <a:rPr lang="en-US" smtClean="0"/>
              <a:t>‹#›</a:t>
            </a:fld>
            <a:endParaRPr lang="en-US"/>
          </a:p>
        </p:txBody>
      </p:sp>
    </p:spTree>
    <p:extLst>
      <p:ext uri="{BB962C8B-B14F-4D97-AF65-F5344CB8AC3E}">
        <p14:creationId xmlns:p14="http://schemas.microsoft.com/office/powerpoint/2010/main" val="404539886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948A568-EAB6-44B3-ACC3-AAC7C3B2D858}" type="datetimeFigureOut">
              <a:rPr lang="en-US" smtClean="0"/>
              <a:t>7/21/2021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E0C117-791C-4675-BB2E-97E0CB113645}" type="slidenum">
              <a:rPr lang="en-US" smtClean="0"/>
              <a:t>‹#›</a:t>
            </a:fld>
            <a:endParaRPr lang="en-US"/>
          </a:p>
        </p:txBody>
      </p:sp>
    </p:spTree>
    <p:extLst>
      <p:ext uri="{BB962C8B-B14F-4D97-AF65-F5344CB8AC3E}">
        <p14:creationId xmlns:p14="http://schemas.microsoft.com/office/powerpoint/2010/main" val="207998812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948A568-EAB6-44B3-ACC3-AAC7C3B2D858}" type="datetimeFigureOut">
              <a:rPr lang="en-US" smtClean="0"/>
              <a:t>7/21/2021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E0C117-791C-4675-BB2E-97E0CB113645}" type="slidenum">
              <a:rPr lang="en-US" smtClean="0"/>
              <a:t>‹#›</a:t>
            </a:fld>
            <a:endParaRPr lang="en-US"/>
          </a:p>
        </p:txBody>
      </p:sp>
    </p:spTree>
    <p:extLst>
      <p:ext uri="{BB962C8B-B14F-4D97-AF65-F5344CB8AC3E}">
        <p14:creationId xmlns:p14="http://schemas.microsoft.com/office/powerpoint/2010/main" val="87069187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948A568-EAB6-44B3-ACC3-AAC7C3B2D858}" type="datetimeFigureOut">
              <a:rPr lang="en-US" smtClean="0"/>
              <a:t>7/21/2021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AE0C117-791C-4675-BB2E-97E0CB113645}" type="slidenum">
              <a:rPr lang="en-US" smtClean="0"/>
              <a:t>‹#›</a:t>
            </a:fld>
            <a:endParaRPr lang="en-US"/>
          </a:p>
        </p:txBody>
      </p:sp>
    </p:spTree>
    <p:extLst>
      <p:ext uri="{BB962C8B-B14F-4D97-AF65-F5344CB8AC3E}">
        <p14:creationId xmlns:p14="http://schemas.microsoft.com/office/powerpoint/2010/main" val="160685117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948A568-EAB6-44B3-ACC3-AAC7C3B2D858}" type="datetimeFigureOut">
              <a:rPr lang="en-US" smtClean="0"/>
              <a:t>7/21/2021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AE0C117-791C-4675-BB2E-97E0CB113645}" type="slidenum">
              <a:rPr lang="en-US" smtClean="0"/>
              <a:t>‹#›</a:t>
            </a:fld>
            <a:endParaRPr lang="en-US"/>
          </a:p>
        </p:txBody>
      </p:sp>
    </p:spTree>
    <p:extLst>
      <p:ext uri="{BB962C8B-B14F-4D97-AF65-F5344CB8AC3E}">
        <p14:creationId xmlns:p14="http://schemas.microsoft.com/office/powerpoint/2010/main" val="68098117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948A568-EAB6-44B3-ACC3-AAC7C3B2D858}" type="datetimeFigureOut">
              <a:rPr lang="en-US" smtClean="0"/>
              <a:t>7/21/2021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AE0C117-791C-4675-BB2E-97E0CB113645}" type="slidenum">
              <a:rPr lang="en-US" smtClean="0"/>
              <a:t>‹#›</a:t>
            </a:fld>
            <a:endParaRPr lang="en-US"/>
          </a:p>
        </p:txBody>
      </p:sp>
    </p:spTree>
    <p:extLst>
      <p:ext uri="{BB962C8B-B14F-4D97-AF65-F5344CB8AC3E}">
        <p14:creationId xmlns:p14="http://schemas.microsoft.com/office/powerpoint/2010/main" val="135626718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948A568-EAB6-44B3-ACC3-AAC7C3B2D858}" type="datetimeFigureOut">
              <a:rPr lang="en-US" smtClean="0"/>
              <a:t>7/21/2021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AE0C117-791C-4675-BB2E-97E0CB113645}" type="slidenum">
              <a:rPr lang="en-US" smtClean="0"/>
              <a:t>‹#›</a:t>
            </a:fld>
            <a:endParaRPr lang="en-US"/>
          </a:p>
        </p:txBody>
      </p:sp>
    </p:spTree>
    <p:extLst>
      <p:ext uri="{BB962C8B-B14F-4D97-AF65-F5344CB8AC3E}">
        <p14:creationId xmlns:p14="http://schemas.microsoft.com/office/powerpoint/2010/main" val="35250661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948A568-EAB6-44B3-ACC3-AAC7C3B2D858}" type="datetimeFigureOut">
              <a:rPr lang="en-US" smtClean="0"/>
              <a:t>7/21/2021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AE0C117-791C-4675-BB2E-97E0CB113645}" type="slidenum">
              <a:rPr lang="en-US" smtClean="0"/>
              <a:t>‹#›</a:t>
            </a:fld>
            <a:endParaRPr lang="en-US"/>
          </a:p>
        </p:txBody>
      </p:sp>
    </p:spTree>
    <p:extLst>
      <p:ext uri="{BB962C8B-B14F-4D97-AF65-F5344CB8AC3E}">
        <p14:creationId xmlns:p14="http://schemas.microsoft.com/office/powerpoint/2010/main" val="100239256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948A568-EAB6-44B3-ACC3-AAC7C3B2D858}" type="datetimeFigureOut">
              <a:rPr lang="en-US" smtClean="0"/>
              <a:t>7/21/2021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AE0C117-791C-4675-BB2E-97E0CB113645}" type="slidenum">
              <a:rPr lang="en-US" smtClean="0"/>
              <a:t>‹#›</a:t>
            </a:fld>
            <a:endParaRPr lang="en-US"/>
          </a:p>
        </p:txBody>
      </p:sp>
    </p:spTree>
    <p:extLst>
      <p:ext uri="{BB962C8B-B14F-4D97-AF65-F5344CB8AC3E}">
        <p14:creationId xmlns:p14="http://schemas.microsoft.com/office/powerpoint/2010/main" val="21308718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06A1A6F-789C-7C44-9179-157E0BCAEA32}"/>
              </a:ext>
            </a:extLst>
          </p:cNvPr>
          <p:cNvSpPr/>
          <p:nvPr userDrawn="1"/>
        </p:nvSpPr>
        <p:spPr>
          <a:xfrm>
            <a:off x="817563" y="1663700"/>
            <a:ext cx="10529887" cy="46038"/>
          </a:xfrm>
          <a:prstGeom prst="rect">
            <a:avLst/>
          </a:prstGeom>
          <a:solidFill>
            <a:srgbClr val="8EC7D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5" name="Rectangle 4">
            <a:extLst>
              <a:ext uri="{FF2B5EF4-FFF2-40B4-BE49-F238E27FC236}">
                <a16:creationId xmlns:a16="http://schemas.microsoft.com/office/drawing/2014/main" id="{A49FE60B-4005-CA44-89C5-CA8B7CEC5705}"/>
              </a:ext>
            </a:extLst>
          </p:cNvPr>
          <p:cNvSpPr/>
          <p:nvPr userDrawn="1"/>
        </p:nvSpPr>
        <p:spPr>
          <a:xfrm>
            <a:off x="817563" y="4589463"/>
            <a:ext cx="10529887" cy="46037"/>
          </a:xfrm>
          <a:prstGeom prst="rect">
            <a:avLst/>
          </a:prstGeom>
          <a:solidFill>
            <a:srgbClr val="4C768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6" name="Date Placeholder 3"/>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a:latin typeface="+mn-lt"/>
              </a:defRPr>
            </a:lvl1pPr>
          </a:lstStyle>
          <a:p>
            <a:pPr>
              <a:defRPr/>
            </a:pPr>
            <a:fld id="{097824E1-F423-4CAF-B9FB-B939680944A5}" type="datetimeFigureOut">
              <a:rPr lang="en-US"/>
              <a:pPr>
                <a:defRPr/>
              </a:pPr>
              <a:t>7/21/2021</a:t>
            </a:fld>
            <a:endParaRPr lang="en-US"/>
          </a:p>
        </p:txBody>
      </p:sp>
      <p:sp>
        <p:nvSpPr>
          <p:cNvPr id="7" name="Footer Placeholder 4"/>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en-US"/>
          </a:p>
        </p:txBody>
      </p:sp>
      <p:sp>
        <p:nvSpPr>
          <p:cNvPr id="8" name="Slide Number Placeholder 5"/>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a:latin typeface="+mn-lt"/>
              </a:defRPr>
            </a:lvl1pPr>
          </a:lstStyle>
          <a:p>
            <a:pPr>
              <a:defRPr/>
            </a:pPr>
            <a:fld id="{8FF14529-4176-4D69-90B7-076AE806E314}" type="slidenum">
              <a:rPr lang="en-US"/>
              <a:pPr>
                <a:defRPr/>
              </a:pPr>
              <a:t>‹#›</a:t>
            </a:fld>
            <a:endParaRPr lang="en-US"/>
          </a:p>
        </p:txBody>
      </p:sp>
    </p:spTree>
    <p:extLst>
      <p:ext uri="{BB962C8B-B14F-4D97-AF65-F5344CB8AC3E}">
        <p14:creationId xmlns:p14="http://schemas.microsoft.com/office/powerpoint/2010/main" val="269618610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948A568-EAB6-44B3-ACC3-AAC7C3B2D858}" type="datetimeFigureOut">
              <a:rPr lang="en-US" smtClean="0"/>
              <a:t>7/21/2021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E0C117-791C-4675-BB2E-97E0CB113645}" type="slidenum">
              <a:rPr lang="en-US" smtClean="0"/>
              <a:t>‹#›</a:t>
            </a:fld>
            <a:endParaRPr lang="en-US"/>
          </a:p>
        </p:txBody>
      </p:sp>
    </p:spTree>
    <p:extLst>
      <p:ext uri="{BB962C8B-B14F-4D97-AF65-F5344CB8AC3E}">
        <p14:creationId xmlns:p14="http://schemas.microsoft.com/office/powerpoint/2010/main" val="222180380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948A568-EAB6-44B3-ACC3-AAC7C3B2D858}" type="datetimeFigureOut">
              <a:rPr lang="en-US" smtClean="0"/>
              <a:t>7/21/2021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E0C117-791C-4675-BB2E-97E0CB113645}" type="slidenum">
              <a:rPr lang="en-US" smtClean="0"/>
              <a:t>‹#›</a:t>
            </a:fld>
            <a:endParaRPr lang="en-US"/>
          </a:p>
        </p:txBody>
      </p:sp>
    </p:spTree>
    <p:extLst>
      <p:ext uri="{BB962C8B-B14F-4D97-AF65-F5344CB8AC3E}">
        <p14:creationId xmlns:p14="http://schemas.microsoft.com/office/powerpoint/2010/main" val="119467196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3" name="Holder 3"/>
          <p:cNvSpPr>
            <a:spLocks noGrp="1"/>
          </p:cNvSpPr>
          <p:nvPr>
            <p:ph sz="half" idx="2"/>
          </p:nvPr>
        </p:nvSpPr>
        <p:spPr>
          <a:xfrm>
            <a:off x="1432967" y="1537495"/>
            <a:ext cx="4505325" cy="290849"/>
          </a:xfrm>
          <a:prstGeom prst="rect">
            <a:avLst/>
          </a:prstGeom>
        </p:spPr>
        <p:txBody>
          <a:bodyPr lIns="0" tIns="0" rIns="0" bIns="0">
            <a:spAutoFit/>
          </a:bodyPr>
          <a:lstStyle>
            <a:lvl1pPr>
              <a:defRPr sz="2100" b="0" i="0">
                <a:solidFill>
                  <a:schemeClr val="tx1"/>
                </a:solidFill>
                <a:latin typeface="Arial"/>
                <a:cs typeface="Arial"/>
              </a:defRPr>
            </a:lvl1pPr>
          </a:lstStyle>
          <a:p>
            <a:endParaRPr/>
          </a:p>
        </p:txBody>
      </p:sp>
      <p:sp>
        <p:nvSpPr>
          <p:cNvPr id="4" name="Holder 4"/>
          <p:cNvSpPr>
            <a:spLocks noGrp="1"/>
          </p:cNvSpPr>
          <p:nvPr>
            <p:ph sz="half" idx="3"/>
          </p:nvPr>
        </p:nvSpPr>
        <p:spPr>
          <a:xfrm>
            <a:off x="6190117" y="1544782"/>
            <a:ext cx="5449571" cy="290849"/>
          </a:xfrm>
          <a:prstGeom prst="rect">
            <a:avLst/>
          </a:prstGeom>
        </p:spPr>
        <p:txBody>
          <a:bodyPr lIns="0" tIns="0" rIns="0" bIns="0">
            <a:spAutoFit/>
          </a:bodyPr>
          <a:lstStyle>
            <a:lvl1pPr>
              <a:defRPr sz="2100" b="0" i="0">
                <a:solidFill>
                  <a:schemeClr val="tx1"/>
                </a:solidFill>
                <a:latin typeface="Arial"/>
                <a:cs typeface="Arial"/>
              </a:defRPr>
            </a:lvl1pPr>
          </a:lstStyle>
          <a:p>
            <a:endParaRPr/>
          </a:p>
        </p:txBody>
      </p:sp>
      <p:sp>
        <p:nvSpPr>
          <p:cNvPr id="5" name="Holder 5"/>
          <p:cNvSpPr>
            <a:spLocks noGrp="1"/>
          </p:cNvSpPr>
          <p:nvPr>
            <p:ph type="ftr" sz="quarter" idx="10"/>
          </p:nvPr>
        </p:nvSpPr>
        <p:spPr>
          <a:xfrm>
            <a:off x="0" y="0"/>
            <a:ext cx="0" cy="0"/>
          </a:xfrm>
        </p:spPr>
        <p:txBody>
          <a:bodyPr lIns="0" tIns="0" rIns="0" bIns="0"/>
          <a:lstStyle>
            <a:lvl1pPr algn="ctr" eaLnBrk="1" fontAlgn="auto" hangingPunct="1">
              <a:spcBef>
                <a:spcPts val="0"/>
              </a:spcBef>
              <a:spcAft>
                <a:spcPts val="0"/>
              </a:spcAft>
              <a:defRPr>
                <a:solidFill>
                  <a:schemeClr val="tx1">
                    <a:tint val="75000"/>
                  </a:schemeClr>
                </a:solidFill>
                <a:latin typeface="+mn-lt"/>
              </a:defRPr>
            </a:lvl1pPr>
          </a:lstStyle>
          <a:p>
            <a:pPr>
              <a:defRPr/>
            </a:pPr>
            <a:endParaRPr/>
          </a:p>
        </p:txBody>
      </p:sp>
      <p:sp>
        <p:nvSpPr>
          <p:cNvPr id="6" name="Holder 6"/>
          <p:cNvSpPr>
            <a:spLocks noGrp="1"/>
          </p:cNvSpPr>
          <p:nvPr>
            <p:ph type="dt" sz="half" idx="11"/>
          </p:nvPr>
        </p:nvSpPr>
        <p:spPr>
          <a:xfrm>
            <a:off x="0" y="0"/>
            <a:ext cx="0" cy="0"/>
          </a:xfrm>
        </p:spPr>
        <p:txBody>
          <a:bodyPr lIns="0" tIns="0" rIns="0" bIns="0"/>
          <a:lstStyle>
            <a:lvl1pPr algn="l" eaLnBrk="1" fontAlgn="auto" hangingPunct="1">
              <a:spcBef>
                <a:spcPts val="0"/>
              </a:spcBef>
              <a:spcAft>
                <a:spcPts val="0"/>
              </a:spcAft>
              <a:defRPr>
                <a:solidFill>
                  <a:schemeClr val="tx1">
                    <a:tint val="75000"/>
                  </a:schemeClr>
                </a:solidFill>
                <a:latin typeface="+mn-lt"/>
              </a:defRPr>
            </a:lvl1pPr>
          </a:lstStyle>
          <a:p>
            <a:pPr>
              <a:defRPr/>
            </a:pPr>
            <a:endParaRPr lang="en-US"/>
          </a:p>
        </p:txBody>
      </p:sp>
      <p:sp>
        <p:nvSpPr>
          <p:cNvPr id="7" name="Holder 7"/>
          <p:cNvSpPr>
            <a:spLocks noGrp="1"/>
          </p:cNvSpPr>
          <p:nvPr>
            <p:ph type="sldNum" sz="quarter" idx="12"/>
          </p:nvPr>
        </p:nvSpPr>
        <p:spPr>
          <a:xfrm>
            <a:off x="0" y="0"/>
            <a:ext cx="0" cy="0"/>
          </a:xfrm>
        </p:spPr>
        <p:txBody>
          <a:bodyPr lIns="0" tIns="0" rIns="0" bIns="0"/>
          <a:lstStyle>
            <a:lvl1pPr algn="r" eaLnBrk="1" fontAlgn="auto" hangingPunct="1">
              <a:spcBef>
                <a:spcPts val="0"/>
              </a:spcBef>
              <a:spcAft>
                <a:spcPts val="0"/>
              </a:spcAft>
              <a:defRPr>
                <a:solidFill>
                  <a:schemeClr val="tx1">
                    <a:tint val="75000"/>
                  </a:schemeClr>
                </a:solidFill>
                <a:latin typeface="+mn-lt"/>
              </a:defRPr>
            </a:lvl1pPr>
          </a:lstStyle>
          <a:p>
            <a:pPr>
              <a:defRPr/>
            </a:pPr>
            <a:endParaRPr/>
          </a:p>
        </p:txBody>
      </p:sp>
    </p:spTree>
    <p:extLst>
      <p:ext uri="{BB962C8B-B14F-4D97-AF65-F5344CB8AC3E}">
        <p14:creationId xmlns:p14="http://schemas.microsoft.com/office/powerpoint/2010/main" val="179966909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609600" y="274638"/>
            <a:ext cx="10972800" cy="1141785"/>
          </a:xfrm>
          <a:prstGeom prst="rect">
            <a:avLst/>
          </a:prstGeom>
        </p:spPr>
        <p:txBody>
          <a:bodyPr bIns="182880" anchor="b">
            <a:normAutofit/>
          </a:bodyPr>
          <a:lstStyle>
            <a:lvl1pPr algn="l">
              <a:defRPr sz="3200" b="0">
                <a:solidFill>
                  <a:srgbClr val="800000"/>
                </a:solidFill>
                <a:latin typeface="Open Sans"/>
                <a:cs typeface="Open Sans"/>
              </a:defRPr>
            </a:lvl1pPr>
          </a:lstStyle>
          <a:p>
            <a:r>
              <a:rPr lang="en-US" dirty="0"/>
              <a:t>Click to edit Master title style</a:t>
            </a:r>
          </a:p>
        </p:txBody>
      </p:sp>
      <p:sp>
        <p:nvSpPr>
          <p:cNvPr id="3" name="Content Placeholder 2"/>
          <p:cNvSpPr>
            <a:spLocks noGrp="1"/>
          </p:cNvSpPr>
          <p:nvPr>
            <p:ph sz="quarter" idx="13"/>
          </p:nvPr>
        </p:nvSpPr>
        <p:spPr>
          <a:xfrm>
            <a:off x="609600" y="1416423"/>
            <a:ext cx="10972800" cy="4211269"/>
          </a:xfrm>
          <a:prstGeom prst="rect">
            <a:avLst/>
          </a:prstGeom>
        </p:spPr>
        <p:txBody>
          <a:bodyPr tIns="182880"/>
          <a:lstStyle>
            <a:lvl1pPr marL="174621" indent="-174621">
              <a:spcBef>
                <a:spcPts val="600"/>
              </a:spcBef>
              <a:spcAft>
                <a:spcPts val="600"/>
              </a:spcAft>
              <a:tabLst/>
              <a:defRPr sz="2400">
                <a:solidFill>
                  <a:schemeClr val="tx1"/>
                </a:solidFill>
                <a:latin typeface="Open Sans"/>
                <a:cs typeface="Open Sans"/>
              </a:defRPr>
            </a:lvl1pPr>
            <a:lvl2pPr marL="347663" indent="-231775">
              <a:tabLst/>
              <a:defRPr sz="2400">
                <a:solidFill>
                  <a:schemeClr val="tx1"/>
                </a:solidFill>
                <a:latin typeface="Open Sans"/>
                <a:cs typeface="Open Sans"/>
              </a:defRPr>
            </a:lvl2pPr>
            <a:lvl3pPr marL="687388" indent="-223838">
              <a:buClr>
                <a:schemeClr val="tx1">
                  <a:lumMod val="50000"/>
                  <a:lumOff val="50000"/>
                </a:schemeClr>
              </a:buClr>
              <a:buSzPct val="90000"/>
              <a:buFont typeface="System Font Regular"/>
              <a:buChar char="»"/>
              <a:tabLst/>
              <a:defRPr sz="2400" b="0" i="1">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a:defRPr sz="2400">
                <a:solidFill>
                  <a:srgbClr val="0F3F59"/>
                </a:solidFill>
                <a:latin typeface="Open Sans"/>
                <a:cs typeface="Open Sans"/>
              </a:defRPr>
            </a:lvl4pPr>
            <a:lvl5pPr>
              <a:defRPr sz="2400">
                <a:solidFill>
                  <a:srgbClr val="0F3F59"/>
                </a:solidFill>
                <a:latin typeface="Open Sans"/>
                <a:cs typeface="Open Sans"/>
              </a:defRPr>
            </a:lvl5p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88984022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18146" y="735318"/>
            <a:ext cx="5351647" cy="3648779"/>
          </a:xfrm>
        </p:spPr>
        <p:txBody>
          <a:bodyPr anchor="ctr"/>
          <a:lstStyle>
            <a:lvl1pPr algn="ctr">
              <a:defRPr sz="6000" b="0" i="0">
                <a:latin typeface="Open Sans Light" charset="0"/>
                <a:ea typeface="Open Sans Light" charset="0"/>
                <a:cs typeface="Open Sans Light" charset="0"/>
              </a:defRPr>
            </a:lvl1pPr>
          </a:lstStyle>
          <a:p>
            <a:r>
              <a:rPr lang="en-US" dirty="0"/>
              <a:t>Click to edit Master title style</a:t>
            </a:r>
          </a:p>
        </p:txBody>
      </p:sp>
      <p:sp>
        <p:nvSpPr>
          <p:cNvPr id="7" name="Rectangle 6">
            <a:extLst>
              <a:ext uri="{FF2B5EF4-FFF2-40B4-BE49-F238E27FC236}">
                <a16:creationId xmlns:a16="http://schemas.microsoft.com/office/drawing/2014/main" id="{5D4095D5-6B0B-E541-B3B3-DE7CE23F9517}"/>
              </a:ext>
            </a:extLst>
          </p:cNvPr>
          <p:cNvSpPr/>
          <p:nvPr userDrawn="1"/>
        </p:nvSpPr>
        <p:spPr>
          <a:xfrm>
            <a:off x="818147" y="-1"/>
            <a:ext cx="5351647" cy="404261"/>
          </a:xfrm>
          <a:prstGeom prst="rect">
            <a:avLst/>
          </a:prstGeom>
          <a:solidFill>
            <a:srgbClr val="8EC7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02327A38-3038-524C-B488-896D7EE9ABBB}"/>
              </a:ext>
            </a:extLst>
          </p:cNvPr>
          <p:cNvSpPr/>
          <p:nvPr userDrawn="1"/>
        </p:nvSpPr>
        <p:spPr>
          <a:xfrm>
            <a:off x="818146" y="4469307"/>
            <a:ext cx="5351647" cy="2388694"/>
          </a:xfrm>
          <a:prstGeom prst="rect">
            <a:avLst/>
          </a:prstGeom>
          <a:solidFill>
            <a:srgbClr val="4C7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E11E13D-5495-2E4E-B8E9-8278BCBBA209}"/>
              </a:ext>
            </a:extLst>
          </p:cNvPr>
          <p:cNvSpPr/>
          <p:nvPr userDrawn="1"/>
        </p:nvSpPr>
        <p:spPr>
          <a:xfrm>
            <a:off x="6737684" y="4544715"/>
            <a:ext cx="5454316" cy="75411"/>
          </a:xfrm>
          <a:prstGeom prst="rect">
            <a:avLst/>
          </a:prstGeom>
          <a:solidFill>
            <a:srgbClr val="8EC7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21B0B003-7E13-BC4D-AB56-0F75B198ED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59720" y="6276081"/>
            <a:ext cx="1487776" cy="462521"/>
          </a:xfrm>
          <a:prstGeom prst="rect">
            <a:avLst/>
          </a:prstGeom>
        </p:spPr>
      </p:pic>
      <p:pic>
        <p:nvPicPr>
          <p:cNvPr id="11" name="Picture 10">
            <a:extLst>
              <a:ext uri="{FF2B5EF4-FFF2-40B4-BE49-F238E27FC236}">
                <a16:creationId xmlns:a16="http://schemas.microsoft.com/office/drawing/2014/main" id="{F76BAF2D-1416-6F4C-946E-29510DD9A958}"/>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13450" t="19894" r="22003" b="36357"/>
          <a:stretch/>
        </p:blipFill>
        <p:spPr>
          <a:xfrm>
            <a:off x="6170988" y="6041922"/>
            <a:ext cx="1830010" cy="730870"/>
          </a:xfrm>
          <a:prstGeom prst="rect">
            <a:avLst/>
          </a:prstGeom>
        </p:spPr>
      </p:pic>
      <p:sp>
        <p:nvSpPr>
          <p:cNvPr id="13" name="Freeform 2"/>
          <p:cNvSpPr>
            <a:spLocks noChangeArrowheads="1"/>
          </p:cNvSpPr>
          <p:nvPr userDrawn="1"/>
        </p:nvSpPr>
        <p:spPr bwMode="auto">
          <a:xfrm>
            <a:off x="9901355" y="6311504"/>
            <a:ext cx="2172791" cy="391674"/>
          </a:xfrm>
          <a:custGeom>
            <a:avLst/>
            <a:gdLst>
              <a:gd name="T0" fmla="*/ 2616 w 33515"/>
              <a:gd name="T1" fmla="*/ 2507 h 6042"/>
              <a:gd name="T2" fmla="*/ 2458 w 33515"/>
              <a:gd name="T3" fmla="*/ 1033 h 6042"/>
              <a:gd name="T4" fmla="*/ 4937 w 33515"/>
              <a:gd name="T5" fmla="*/ 1186 h 6042"/>
              <a:gd name="T6" fmla="*/ 7481 w 33515"/>
              <a:gd name="T7" fmla="*/ 1150 h 6042"/>
              <a:gd name="T8" fmla="*/ 9928 w 33515"/>
              <a:gd name="T9" fmla="*/ 911 h 6042"/>
              <a:gd name="T10" fmla="*/ 11228 w 33515"/>
              <a:gd name="T11" fmla="*/ 2567 h 6042"/>
              <a:gd name="T12" fmla="*/ 14214 w 33515"/>
              <a:gd name="T13" fmla="*/ 1012 h 6042"/>
              <a:gd name="T14" fmla="*/ 14574 w 33515"/>
              <a:gd name="T15" fmla="*/ 1571 h 6042"/>
              <a:gd name="T16" fmla="*/ 16275 w 33515"/>
              <a:gd name="T17" fmla="*/ 960 h 6042"/>
              <a:gd name="T18" fmla="*/ 18506 w 33515"/>
              <a:gd name="T19" fmla="*/ 1304 h 6042"/>
              <a:gd name="T20" fmla="*/ 20350 w 33515"/>
              <a:gd name="T21" fmla="*/ 960 h 6042"/>
              <a:gd name="T22" fmla="*/ 21958 w 33515"/>
              <a:gd name="T23" fmla="*/ 1296 h 6042"/>
              <a:gd name="T24" fmla="*/ 22845 w 33515"/>
              <a:gd name="T25" fmla="*/ 745 h 6042"/>
              <a:gd name="T26" fmla="*/ 23388 w 33515"/>
              <a:gd name="T27" fmla="*/ 2802 h 6042"/>
              <a:gd name="T28" fmla="*/ 27062 w 33515"/>
              <a:gd name="T29" fmla="*/ 745 h 6042"/>
              <a:gd name="T30" fmla="*/ 29310 w 33515"/>
              <a:gd name="T31" fmla="*/ 745 h 6042"/>
              <a:gd name="T32" fmla="*/ 31453 w 33515"/>
              <a:gd name="T33" fmla="*/ 2802 h 6042"/>
              <a:gd name="T34" fmla="*/ 33284 w 33515"/>
              <a:gd name="T35" fmla="*/ 960 h 6042"/>
              <a:gd name="T36" fmla="*/ 33077 w 33515"/>
              <a:gd name="T37" fmla="*/ 1357 h 6042"/>
              <a:gd name="T38" fmla="*/ 32866 w 33515"/>
              <a:gd name="T39" fmla="*/ 5272 h 6042"/>
              <a:gd name="T40" fmla="*/ 33332 w 33515"/>
              <a:gd name="T41" fmla="*/ 5725 h 6042"/>
              <a:gd name="T42" fmla="*/ 33259 w 33515"/>
              <a:gd name="T43" fmla="*/ 5519 h 6042"/>
              <a:gd name="T44" fmla="*/ 30894 w 33515"/>
              <a:gd name="T45" fmla="*/ 5089 h 6042"/>
              <a:gd name="T46" fmla="*/ 31096 w 33515"/>
              <a:gd name="T47" fmla="*/ 5579 h 6042"/>
              <a:gd name="T48" fmla="*/ 30144 w 33515"/>
              <a:gd name="T49" fmla="*/ 5592 h 6042"/>
              <a:gd name="T50" fmla="*/ 30055 w 33515"/>
              <a:gd name="T51" fmla="*/ 5089 h 6042"/>
              <a:gd name="T52" fmla="*/ 29399 w 33515"/>
              <a:gd name="T53" fmla="*/ 5806 h 6042"/>
              <a:gd name="T54" fmla="*/ 27475 w 33515"/>
              <a:gd name="T55" fmla="*/ 5604 h 6042"/>
              <a:gd name="T56" fmla="*/ 28496 w 33515"/>
              <a:gd name="T57" fmla="*/ 5207 h 6042"/>
              <a:gd name="T58" fmla="*/ 26912 w 33515"/>
              <a:gd name="T59" fmla="*/ 5089 h 6042"/>
              <a:gd name="T60" fmla="*/ 26584 w 33515"/>
              <a:gd name="T61" fmla="*/ 5166 h 6042"/>
              <a:gd name="T62" fmla="*/ 24550 w 33515"/>
              <a:gd name="T63" fmla="*/ 5272 h 6042"/>
              <a:gd name="T64" fmla="*/ 25133 w 33515"/>
              <a:gd name="T65" fmla="*/ 5770 h 6042"/>
              <a:gd name="T66" fmla="*/ 23027 w 33515"/>
              <a:gd name="T67" fmla="*/ 5579 h 6042"/>
              <a:gd name="T68" fmla="*/ 23618 w 33515"/>
              <a:gd name="T69" fmla="*/ 5114 h 6042"/>
              <a:gd name="T70" fmla="*/ 22087 w 33515"/>
              <a:gd name="T71" fmla="*/ 5304 h 6042"/>
              <a:gd name="T72" fmla="*/ 22934 w 33515"/>
              <a:gd name="T73" fmla="*/ 5778 h 6042"/>
              <a:gd name="T74" fmla="*/ 22934 w 33515"/>
              <a:gd name="T75" fmla="*/ 5778 h 6042"/>
              <a:gd name="T76" fmla="*/ 20690 w 33515"/>
              <a:gd name="T77" fmla="*/ 5681 h 6042"/>
              <a:gd name="T78" fmla="*/ 21087 w 33515"/>
              <a:gd name="T79" fmla="*/ 5158 h 6042"/>
              <a:gd name="T80" fmla="*/ 19106 w 33515"/>
              <a:gd name="T81" fmla="*/ 4867 h 6042"/>
              <a:gd name="T82" fmla="*/ 19815 w 33515"/>
              <a:gd name="T83" fmla="*/ 5664 h 6042"/>
              <a:gd name="T84" fmla="*/ 243 w 33515"/>
              <a:gd name="T85" fmla="*/ 5077 h 6042"/>
              <a:gd name="T86" fmla="*/ 947 w 33515"/>
              <a:gd name="T87" fmla="*/ 5413 h 6042"/>
              <a:gd name="T88" fmla="*/ 1717 w 33515"/>
              <a:gd name="T89" fmla="*/ 5814 h 6042"/>
              <a:gd name="T90" fmla="*/ 3240 w 33515"/>
              <a:gd name="T91" fmla="*/ 5563 h 6042"/>
              <a:gd name="T92" fmla="*/ 4468 w 33515"/>
              <a:gd name="T93" fmla="*/ 5737 h 6042"/>
              <a:gd name="T94" fmla="*/ 4808 w 33515"/>
              <a:gd name="T95" fmla="*/ 5527 h 6042"/>
              <a:gd name="T96" fmla="*/ 5355 w 33515"/>
              <a:gd name="T97" fmla="*/ 5195 h 6042"/>
              <a:gd name="T98" fmla="*/ 6546 w 33515"/>
              <a:gd name="T99" fmla="*/ 5288 h 6042"/>
              <a:gd name="T100" fmla="*/ 7036 w 33515"/>
              <a:gd name="T101" fmla="*/ 5689 h 6042"/>
              <a:gd name="T102" fmla="*/ 7854 w 33515"/>
              <a:gd name="T103" fmla="*/ 5268 h 6042"/>
              <a:gd name="T104" fmla="*/ 9389 w 33515"/>
              <a:gd name="T105" fmla="*/ 5073 h 6042"/>
              <a:gd name="T106" fmla="*/ 9648 w 33515"/>
              <a:gd name="T107" fmla="*/ 5231 h 6042"/>
              <a:gd name="T108" fmla="*/ 11362 w 33515"/>
              <a:gd name="T109" fmla="*/ 5814 h 6042"/>
              <a:gd name="T110" fmla="*/ 12622 w 33515"/>
              <a:gd name="T111" fmla="*/ 5077 h 6042"/>
              <a:gd name="T112" fmla="*/ 13108 w 33515"/>
              <a:gd name="T113" fmla="*/ 5814 h 6042"/>
              <a:gd name="T114" fmla="*/ 14218 w 33515"/>
              <a:gd name="T115" fmla="*/ 5502 h 6042"/>
              <a:gd name="T116" fmla="*/ 14935 w 33515"/>
              <a:gd name="T117" fmla="*/ 5482 h 6042"/>
              <a:gd name="T118" fmla="*/ 15538 w 33515"/>
              <a:gd name="T119" fmla="*/ 5073 h 6042"/>
              <a:gd name="T120" fmla="*/ 15955 w 33515"/>
              <a:gd name="T121" fmla="*/ 5146 h 6042"/>
              <a:gd name="T122" fmla="*/ 16979 w 33515"/>
              <a:gd name="T123" fmla="*/ 5446 h 6042"/>
              <a:gd name="T124" fmla="*/ 17737 w 33515"/>
              <a:gd name="T125" fmla="*/ 5810 h 60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3515" h="6042">
                <a:moveTo>
                  <a:pt x="1028" y="1178"/>
                </a:moveTo>
                <a:cubicBezTo>
                  <a:pt x="680" y="1191"/>
                  <a:pt x="490" y="1446"/>
                  <a:pt x="490" y="1717"/>
                </a:cubicBezTo>
                <a:lnTo>
                  <a:pt x="490" y="2798"/>
                </a:lnTo>
                <a:lnTo>
                  <a:pt x="0" y="2798"/>
                </a:lnTo>
                <a:lnTo>
                  <a:pt x="0" y="405"/>
                </a:lnTo>
                <a:lnTo>
                  <a:pt x="457" y="405"/>
                </a:lnTo>
                <a:lnTo>
                  <a:pt x="461" y="862"/>
                </a:lnTo>
                <a:cubicBezTo>
                  <a:pt x="631" y="777"/>
                  <a:pt x="725" y="725"/>
                  <a:pt x="1032" y="729"/>
                </a:cubicBezTo>
                <a:lnTo>
                  <a:pt x="1028" y="1178"/>
                </a:lnTo>
                <a:close/>
                <a:moveTo>
                  <a:pt x="4273" y="1523"/>
                </a:moveTo>
                <a:cubicBezTo>
                  <a:pt x="4220" y="1300"/>
                  <a:pt x="4107" y="1122"/>
                  <a:pt x="3937" y="988"/>
                </a:cubicBezTo>
                <a:cubicBezTo>
                  <a:pt x="3767" y="854"/>
                  <a:pt x="3568" y="790"/>
                  <a:pt x="3333" y="790"/>
                </a:cubicBezTo>
                <a:cubicBezTo>
                  <a:pt x="3192" y="790"/>
                  <a:pt x="3058" y="818"/>
                  <a:pt x="2932" y="871"/>
                </a:cubicBezTo>
                <a:cubicBezTo>
                  <a:pt x="2811" y="923"/>
                  <a:pt x="2697" y="1004"/>
                  <a:pt x="2600" y="1110"/>
                </a:cubicBezTo>
                <a:cubicBezTo>
                  <a:pt x="2511" y="1203"/>
                  <a:pt x="2442" y="1307"/>
                  <a:pt x="2398" y="1425"/>
                </a:cubicBezTo>
                <a:cubicBezTo>
                  <a:pt x="2353" y="1542"/>
                  <a:pt x="2329" y="1668"/>
                  <a:pt x="2329" y="1802"/>
                </a:cubicBezTo>
                <a:cubicBezTo>
                  <a:pt x="2329" y="1932"/>
                  <a:pt x="2357" y="2057"/>
                  <a:pt x="2406" y="2183"/>
                </a:cubicBezTo>
                <a:cubicBezTo>
                  <a:pt x="2454" y="2304"/>
                  <a:pt x="2527" y="2414"/>
                  <a:pt x="2616" y="2507"/>
                </a:cubicBezTo>
                <a:cubicBezTo>
                  <a:pt x="2714" y="2604"/>
                  <a:pt x="2819" y="2681"/>
                  <a:pt x="2940" y="2729"/>
                </a:cubicBezTo>
                <a:cubicBezTo>
                  <a:pt x="3058" y="2778"/>
                  <a:pt x="3187" y="2802"/>
                  <a:pt x="3329" y="2802"/>
                </a:cubicBezTo>
                <a:cubicBezTo>
                  <a:pt x="3568" y="2802"/>
                  <a:pt x="3771" y="2738"/>
                  <a:pt x="3937" y="2604"/>
                </a:cubicBezTo>
                <a:cubicBezTo>
                  <a:pt x="4103" y="2470"/>
                  <a:pt x="4216" y="2288"/>
                  <a:pt x="4273" y="2057"/>
                </a:cubicBezTo>
                <a:lnTo>
                  <a:pt x="3803" y="2057"/>
                </a:lnTo>
                <a:cubicBezTo>
                  <a:pt x="3763" y="2158"/>
                  <a:pt x="3706" y="2235"/>
                  <a:pt x="3625" y="2288"/>
                </a:cubicBezTo>
                <a:cubicBezTo>
                  <a:pt x="3544" y="2341"/>
                  <a:pt x="3447" y="2365"/>
                  <a:pt x="3325" y="2365"/>
                </a:cubicBezTo>
                <a:cubicBezTo>
                  <a:pt x="3171" y="2365"/>
                  <a:pt x="3042" y="2312"/>
                  <a:pt x="2936" y="2203"/>
                </a:cubicBezTo>
                <a:cubicBezTo>
                  <a:pt x="2835" y="2094"/>
                  <a:pt x="2782" y="1960"/>
                  <a:pt x="2782" y="1798"/>
                </a:cubicBezTo>
                <a:cubicBezTo>
                  <a:pt x="2782" y="1636"/>
                  <a:pt x="2830" y="1498"/>
                  <a:pt x="2932" y="1389"/>
                </a:cubicBezTo>
                <a:cubicBezTo>
                  <a:pt x="3033" y="1280"/>
                  <a:pt x="3159" y="1227"/>
                  <a:pt x="3309" y="1227"/>
                </a:cubicBezTo>
                <a:cubicBezTo>
                  <a:pt x="3422" y="1227"/>
                  <a:pt x="3520" y="1251"/>
                  <a:pt x="3601" y="1300"/>
                </a:cubicBezTo>
                <a:cubicBezTo>
                  <a:pt x="3686" y="1348"/>
                  <a:pt x="3751" y="1425"/>
                  <a:pt x="3803" y="1523"/>
                </a:cubicBezTo>
                <a:lnTo>
                  <a:pt x="4273" y="1523"/>
                </a:lnTo>
                <a:close/>
                <a:moveTo>
                  <a:pt x="1993" y="2802"/>
                </a:moveTo>
                <a:lnTo>
                  <a:pt x="1993" y="1182"/>
                </a:lnTo>
                <a:lnTo>
                  <a:pt x="2337" y="1182"/>
                </a:lnTo>
                <a:cubicBezTo>
                  <a:pt x="2373" y="1130"/>
                  <a:pt x="2414" y="1077"/>
                  <a:pt x="2458" y="1033"/>
                </a:cubicBezTo>
                <a:cubicBezTo>
                  <a:pt x="2560" y="923"/>
                  <a:pt x="2677" y="842"/>
                  <a:pt x="2803" y="786"/>
                </a:cubicBezTo>
                <a:cubicBezTo>
                  <a:pt x="2863" y="757"/>
                  <a:pt x="2924" y="737"/>
                  <a:pt x="2989" y="725"/>
                </a:cubicBezTo>
                <a:lnTo>
                  <a:pt x="1988" y="725"/>
                </a:lnTo>
                <a:lnTo>
                  <a:pt x="1988" y="0"/>
                </a:lnTo>
                <a:lnTo>
                  <a:pt x="1502" y="0"/>
                </a:lnTo>
                <a:lnTo>
                  <a:pt x="1506" y="725"/>
                </a:lnTo>
                <a:lnTo>
                  <a:pt x="1182" y="725"/>
                </a:lnTo>
                <a:lnTo>
                  <a:pt x="1178" y="1182"/>
                </a:lnTo>
                <a:lnTo>
                  <a:pt x="1502" y="1182"/>
                </a:lnTo>
                <a:lnTo>
                  <a:pt x="1506" y="2802"/>
                </a:lnTo>
                <a:lnTo>
                  <a:pt x="1993" y="2802"/>
                </a:lnTo>
                <a:close/>
                <a:moveTo>
                  <a:pt x="4937" y="2567"/>
                </a:moveTo>
                <a:cubicBezTo>
                  <a:pt x="5120" y="2758"/>
                  <a:pt x="5347" y="2855"/>
                  <a:pt x="5610" y="2855"/>
                </a:cubicBezTo>
                <a:cubicBezTo>
                  <a:pt x="5873" y="2855"/>
                  <a:pt x="6096" y="2757"/>
                  <a:pt x="6278" y="2563"/>
                </a:cubicBezTo>
                <a:cubicBezTo>
                  <a:pt x="6460" y="2368"/>
                  <a:pt x="6554" y="2134"/>
                  <a:pt x="6554" y="1859"/>
                </a:cubicBezTo>
                <a:cubicBezTo>
                  <a:pt x="6554" y="1600"/>
                  <a:pt x="6460" y="1372"/>
                  <a:pt x="6274" y="1182"/>
                </a:cubicBezTo>
                <a:cubicBezTo>
                  <a:pt x="6088" y="991"/>
                  <a:pt x="5861" y="899"/>
                  <a:pt x="5594" y="899"/>
                </a:cubicBezTo>
                <a:cubicBezTo>
                  <a:pt x="5342" y="899"/>
                  <a:pt x="5124" y="996"/>
                  <a:pt x="4937" y="1186"/>
                </a:cubicBezTo>
                <a:cubicBezTo>
                  <a:pt x="4755" y="1377"/>
                  <a:pt x="4662" y="1608"/>
                  <a:pt x="4662" y="1879"/>
                </a:cubicBezTo>
                <a:cubicBezTo>
                  <a:pt x="4662" y="2150"/>
                  <a:pt x="4751" y="2381"/>
                  <a:pt x="4937" y="2567"/>
                </a:cubicBezTo>
                <a:close/>
                <a:moveTo>
                  <a:pt x="5108" y="1348"/>
                </a:moveTo>
                <a:cubicBezTo>
                  <a:pt x="5241" y="1203"/>
                  <a:pt x="5403" y="1134"/>
                  <a:pt x="5590" y="1134"/>
                </a:cubicBezTo>
                <a:cubicBezTo>
                  <a:pt x="5800" y="1134"/>
                  <a:pt x="5970" y="1203"/>
                  <a:pt x="6104" y="1344"/>
                </a:cubicBezTo>
                <a:cubicBezTo>
                  <a:pt x="6238" y="1486"/>
                  <a:pt x="6307" y="1664"/>
                  <a:pt x="6307" y="1879"/>
                </a:cubicBezTo>
                <a:cubicBezTo>
                  <a:pt x="6307" y="2094"/>
                  <a:pt x="6242" y="2272"/>
                  <a:pt x="6108" y="2418"/>
                </a:cubicBezTo>
                <a:cubicBezTo>
                  <a:pt x="5974" y="2559"/>
                  <a:pt x="5808" y="2632"/>
                  <a:pt x="5610" y="2632"/>
                </a:cubicBezTo>
                <a:cubicBezTo>
                  <a:pt x="5411" y="2632"/>
                  <a:pt x="5241" y="2559"/>
                  <a:pt x="5108" y="2418"/>
                </a:cubicBezTo>
                <a:cubicBezTo>
                  <a:pt x="4974" y="2276"/>
                  <a:pt x="4905" y="2098"/>
                  <a:pt x="4905" y="1883"/>
                </a:cubicBezTo>
                <a:cubicBezTo>
                  <a:pt x="4905" y="1668"/>
                  <a:pt x="4974" y="1490"/>
                  <a:pt x="5108" y="1348"/>
                </a:cubicBezTo>
                <a:close/>
                <a:moveTo>
                  <a:pt x="6708" y="2802"/>
                </a:moveTo>
                <a:lnTo>
                  <a:pt x="6934" y="2802"/>
                </a:lnTo>
                <a:lnTo>
                  <a:pt x="6934" y="1907"/>
                </a:lnTo>
                <a:cubicBezTo>
                  <a:pt x="6934" y="1749"/>
                  <a:pt x="6938" y="1636"/>
                  <a:pt x="6951" y="1571"/>
                </a:cubicBezTo>
                <a:cubicBezTo>
                  <a:pt x="6963" y="1506"/>
                  <a:pt x="6983" y="1450"/>
                  <a:pt x="7011" y="1401"/>
                </a:cubicBezTo>
                <a:cubicBezTo>
                  <a:pt x="7060" y="1320"/>
                  <a:pt x="7121" y="1259"/>
                  <a:pt x="7202" y="1215"/>
                </a:cubicBezTo>
                <a:cubicBezTo>
                  <a:pt x="7283" y="1174"/>
                  <a:pt x="7376" y="1150"/>
                  <a:pt x="7481" y="1150"/>
                </a:cubicBezTo>
                <a:cubicBezTo>
                  <a:pt x="7664" y="1150"/>
                  <a:pt x="7797" y="1199"/>
                  <a:pt x="7878" y="1296"/>
                </a:cubicBezTo>
                <a:cubicBezTo>
                  <a:pt x="7963" y="1393"/>
                  <a:pt x="8004" y="1551"/>
                  <a:pt x="8004" y="1770"/>
                </a:cubicBezTo>
                <a:lnTo>
                  <a:pt x="8004" y="2802"/>
                </a:lnTo>
                <a:lnTo>
                  <a:pt x="8235" y="2802"/>
                </a:lnTo>
                <a:lnTo>
                  <a:pt x="8235" y="1843"/>
                </a:lnTo>
                <a:cubicBezTo>
                  <a:pt x="8235" y="1668"/>
                  <a:pt x="8226" y="1539"/>
                  <a:pt x="8206" y="1450"/>
                </a:cubicBezTo>
                <a:cubicBezTo>
                  <a:pt x="8185" y="1361"/>
                  <a:pt x="8158" y="1284"/>
                  <a:pt x="8117" y="1219"/>
                </a:cubicBezTo>
                <a:cubicBezTo>
                  <a:pt x="8056" y="1126"/>
                  <a:pt x="7971" y="1052"/>
                  <a:pt x="7866" y="1004"/>
                </a:cubicBezTo>
                <a:cubicBezTo>
                  <a:pt x="7761" y="955"/>
                  <a:pt x="7639" y="931"/>
                  <a:pt x="7506" y="931"/>
                </a:cubicBezTo>
                <a:cubicBezTo>
                  <a:pt x="7384" y="931"/>
                  <a:pt x="7275" y="951"/>
                  <a:pt x="7182" y="992"/>
                </a:cubicBezTo>
                <a:cubicBezTo>
                  <a:pt x="7088" y="1032"/>
                  <a:pt x="7003" y="1093"/>
                  <a:pt x="6930" y="1178"/>
                </a:cubicBezTo>
                <a:lnTo>
                  <a:pt x="6930" y="960"/>
                </a:lnTo>
                <a:lnTo>
                  <a:pt x="6704" y="960"/>
                </a:lnTo>
                <a:lnTo>
                  <a:pt x="6704" y="2802"/>
                </a:lnTo>
                <a:lnTo>
                  <a:pt x="6708" y="2802"/>
                </a:lnTo>
                <a:close/>
                <a:moveTo>
                  <a:pt x="10795" y="1527"/>
                </a:moveTo>
                <a:cubicBezTo>
                  <a:pt x="10718" y="1332"/>
                  <a:pt x="10604" y="1178"/>
                  <a:pt x="10455" y="1073"/>
                </a:cubicBezTo>
                <a:cubicBezTo>
                  <a:pt x="10305" y="964"/>
                  <a:pt x="10126" y="911"/>
                  <a:pt x="9928" y="911"/>
                </a:cubicBezTo>
                <a:cubicBezTo>
                  <a:pt x="9665" y="911"/>
                  <a:pt x="9437" y="1004"/>
                  <a:pt x="9251" y="1195"/>
                </a:cubicBezTo>
                <a:cubicBezTo>
                  <a:pt x="9064" y="1385"/>
                  <a:pt x="8976" y="1616"/>
                  <a:pt x="8976" y="1887"/>
                </a:cubicBezTo>
                <a:cubicBezTo>
                  <a:pt x="8976" y="2154"/>
                  <a:pt x="9068" y="2380"/>
                  <a:pt x="9251" y="2571"/>
                </a:cubicBezTo>
                <a:cubicBezTo>
                  <a:pt x="9433" y="2761"/>
                  <a:pt x="9661" y="2855"/>
                  <a:pt x="9924" y="2855"/>
                </a:cubicBezTo>
                <a:cubicBezTo>
                  <a:pt x="10130" y="2855"/>
                  <a:pt x="10309" y="2798"/>
                  <a:pt x="10463" y="2689"/>
                </a:cubicBezTo>
                <a:cubicBezTo>
                  <a:pt x="10617" y="2580"/>
                  <a:pt x="10726" y="2426"/>
                  <a:pt x="10799" y="2223"/>
                </a:cubicBezTo>
                <a:lnTo>
                  <a:pt x="10540" y="2223"/>
                </a:lnTo>
                <a:cubicBezTo>
                  <a:pt x="10483" y="2349"/>
                  <a:pt x="10402" y="2450"/>
                  <a:pt x="10293" y="2519"/>
                </a:cubicBezTo>
                <a:cubicBezTo>
                  <a:pt x="10183" y="2588"/>
                  <a:pt x="10058" y="2624"/>
                  <a:pt x="9916" y="2624"/>
                </a:cubicBezTo>
                <a:cubicBezTo>
                  <a:pt x="9721" y="2624"/>
                  <a:pt x="9555" y="2551"/>
                  <a:pt x="9426" y="2409"/>
                </a:cubicBezTo>
                <a:cubicBezTo>
                  <a:pt x="9292" y="2268"/>
                  <a:pt x="9227" y="2090"/>
                  <a:pt x="9227" y="1879"/>
                </a:cubicBezTo>
                <a:cubicBezTo>
                  <a:pt x="9227" y="1668"/>
                  <a:pt x="9296" y="1490"/>
                  <a:pt x="9426" y="1344"/>
                </a:cubicBezTo>
                <a:cubicBezTo>
                  <a:pt x="9559" y="1199"/>
                  <a:pt x="9717" y="1130"/>
                  <a:pt x="9908" y="1130"/>
                </a:cubicBezTo>
                <a:cubicBezTo>
                  <a:pt x="10049" y="1130"/>
                  <a:pt x="10175" y="1162"/>
                  <a:pt x="10280" y="1227"/>
                </a:cubicBezTo>
                <a:cubicBezTo>
                  <a:pt x="10386" y="1292"/>
                  <a:pt x="10471" y="1389"/>
                  <a:pt x="10544" y="1523"/>
                </a:cubicBezTo>
                <a:lnTo>
                  <a:pt x="10795" y="1523"/>
                </a:lnTo>
                <a:lnTo>
                  <a:pt x="10795" y="1527"/>
                </a:lnTo>
                <a:close/>
                <a:moveTo>
                  <a:pt x="11228" y="2567"/>
                </a:moveTo>
                <a:cubicBezTo>
                  <a:pt x="11415" y="2758"/>
                  <a:pt x="11637" y="2855"/>
                  <a:pt x="11901" y="2855"/>
                </a:cubicBezTo>
                <a:cubicBezTo>
                  <a:pt x="12164" y="2855"/>
                  <a:pt x="12383" y="2758"/>
                  <a:pt x="12565" y="2563"/>
                </a:cubicBezTo>
                <a:cubicBezTo>
                  <a:pt x="12751" y="2369"/>
                  <a:pt x="12840" y="2134"/>
                  <a:pt x="12840" y="1859"/>
                </a:cubicBezTo>
                <a:cubicBezTo>
                  <a:pt x="12840" y="1600"/>
                  <a:pt x="12747" y="1373"/>
                  <a:pt x="12561" y="1182"/>
                </a:cubicBezTo>
                <a:cubicBezTo>
                  <a:pt x="12375" y="992"/>
                  <a:pt x="12148" y="899"/>
                  <a:pt x="11880" y="899"/>
                </a:cubicBezTo>
                <a:cubicBezTo>
                  <a:pt x="11629" y="899"/>
                  <a:pt x="11411" y="996"/>
                  <a:pt x="11224" y="1186"/>
                </a:cubicBezTo>
                <a:cubicBezTo>
                  <a:pt x="11038" y="1377"/>
                  <a:pt x="10945" y="1608"/>
                  <a:pt x="10945" y="1879"/>
                </a:cubicBezTo>
                <a:cubicBezTo>
                  <a:pt x="10953" y="2150"/>
                  <a:pt x="11042" y="2381"/>
                  <a:pt x="11228" y="2567"/>
                </a:cubicBezTo>
                <a:close/>
                <a:moveTo>
                  <a:pt x="11398" y="1348"/>
                </a:moveTo>
                <a:cubicBezTo>
                  <a:pt x="11532" y="1203"/>
                  <a:pt x="11694" y="1134"/>
                  <a:pt x="11880" y="1134"/>
                </a:cubicBezTo>
                <a:cubicBezTo>
                  <a:pt x="12087" y="1134"/>
                  <a:pt x="12261" y="1202"/>
                  <a:pt x="12395" y="1344"/>
                </a:cubicBezTo>
                <a:cubicBezTo>
                  <a:pt x="12529" y="1485"/>
                  <a:pt x="12597" y="1664"/>
                  <a:pt x="12597" y="1879"/>
                </a:cubicBezTo>
                <a:cubicBezTo>
                  <a:pt x="12597" y="2094"/>
                  <a:pt x="12529" y="2272"/>
                  <a:pt x="12399" y="2418"/>
                </a:cubicBezTo>
                <a:cubicBezTo>
                  <a:pt x="12265" y="2559"/>
                  <a:pt x="12099" y="2632"/>
                  <a:pt x="11905" y="2632"/>
                </a:cubicBezTo>
                <a:cubicBezTo>
                  <a:pt x="11702" y="2632"/>
                  <a:pt x="11536" y="2559"/>
                  <a:pt x="11402" y="2418"/>
                </a:cubicBezTo>
                <a:cubicBezTo>
                  <a:pt x="11269" y="2276"/>
                  <a:pt x="11200" y="2098"/>
                  <a:pt x="11200" y="1883"/>
                </a:cubicBezTo>
                <a:cubicBezTo>
                  <a:pt x="11200" y="1668"/>
                  <a:pt x="11265" y="1490"/>
                  <a:pt x="11398" y="1348"/>
                </a:cubicBezTo>
                <a:close/>
                <a:moveTo>
                  <a:pt x="14214" y="1012"/>
                </a:moveTo>
                <a:cubicBezTo>
                  <a:pt x="14100" y="956"/>
                  <a:pt x="13975" y="923"/>
                  <a:pt x="13833" y="923"/>
                </a:cubicBezTo>
                <a:cubicBezTo>
                  <a:pt x="13715" y="923"/>
                  <a:pt x="13606" y="943"/>
                  <a:pt x="13509" y="984"/>
                </a:cubicBezTo>
                <a:cubicBezTo>
                  <a:pt x="13416" y="1024"/>
                  <a:pt x="13331" y="1085"/>
                  <a:pt x="13262" y="1166"/>
                </a:cubicBezTo>
                <a:lnTo>
                  <a:pt x="13262" y="960"/>
                </a:lnTo>
                <a:lnTo>
                  <a:pt x="13031" y="960"/>
                </a:lnTo>
                <a:lnTo>
                  <a:pt x="13031" y="2802"/>
                </a:lnTo>
                <a:lnTo>
                  <a:pt x="13262" y="2802"/>
                </a:lnTo>
                <a:lnTo>
                  <a:pt x="13262" y="1907"/>
                </a:lnTo>
                <a:cubicBezTo>
                  <a:pt x="13262" y="1749"/>
                  <a:pt x="13266" y="1636"/>
                  <a:pt x="13278" y="1571"/>
                </a:cubicBezTo>
                <a:cubicBezTo>
                  <a:pt x="13290" y="1506"/>
                  <a:pt x="13310" y="1450"/>
                  <a:pt x="13339" y="1401"/>
                </a:cubicBezTo>
                <a:cubicBezTo>
                  <a:pt x="13383" y="1320"/>
                  <a:pt x="13448" y="1259"/>
                  <a:pt x="13529" y="1215"/>
                </a:cubicBezTo>
                <a:cubicBezTo>
                  <a:pt x="13610" y="1174"/>
                  <a:pt x="13703" y="1150"/>
                  <a:pt x="13809" y="1150"/>
                </a:cubicBezTo>
                <a:cubicBezTo>
                  <a:pt x="13987" y="1150"/>
                  <a:pt x="14116" y="1199"/>
                  <a:pt x="14201" y="1300"/>
                </a:cubicBezTo>
                <a:cubicBezTo>
                  <a:pt x="14287" y="1401"/>
                  <a:pt x="14331" y="1559"/>
                  <a:pt x="14331" y="1770"/>
                </a:cubicBezTo>
                <a:lnTo>
                  <a:pt x="14331" y="2802"/>
                </a:lnTo>
                <a:lnTo>
                  <a:pt x="14554" y="2802"/>
                </a:lnTo>
                <a:lnTo>
                  <a:pt x="14554" y="1907"/>
                </a:lnTo>
                <a:cubicBezTo>
                  <a:pt x="14554" y="1749"/>
                  <a:pt x="14558" y="1636"/>
                  <a:pt x="14574" y="1571"/>
                </a:cubicBezTo>
                <a:cubicBezTo>
                  <a:pt x="14586" y="1506"/>
                  <a:pt x="14607" y="1450"/>
                  <a:pt x="14635" y="1401"/>
                </a:cubicBezTo>
                <a:cubicBezTo>
                  <a:pt x="14679" y="1320"/>
                  <a:pt x="14744" y="1259"/>
                  <a:pt x="14825" y="1215"/>
                </a:cubicBezTo>
                <a:cubicBezTo>
                  <a:pt x="14906" y="1174"/>
                  <a:pt x="14995" y="1150"/>
                  <a:pt x="15101" y="1150"/>
                </a:cubicBezTo>
                <a:cubicBezTo>
                  <a:pt x="15279" y="1150"/>
                  <a:pt x="15413" y="1203"/>
                  <a:pt x="15490" y="1304"/>
                </a:cubicBezTo>
                <a:cubicBezTo>
                  <a:pt x="15571" y="1405"/>
                  <a:pt x="15611" y="1579"/>
                  <a:pt x="15611" y="1822"/>
                </a:cubicBezTo>
                <a:lnTo>
                  <a:pt x="15611" y="2798"/>
                </a:lnTo>
                <a:lnTo>
                  <a:pt x="15838" y="2798"/>
                </a:lnTo>
                <a:lnTo>
                  <a:pt x="15838" y="1875"/>
                </a:lnTo>
                <a:cubicBezTo>
                  <a:pt x="15838" y="1543"/>
                  <a:pt x="15781" y="1300"/>
                  <a:pt x="15668" y="1150"/>
                </a:cubicBezTo>
                <a:cubicBezTo>
                  <a:pt x="15554" y="1000"/>
                  <a:pt x="15372" y="927"/>
                  <a:pt x="15125" y="927"/>
                </a:cubicBezTo>
                <a:cubicBezTo>
                  <a:pt x="14987" y="927"/>
                  <a:pt x="14866" y="956"/>
                  <a:pt x="14756" y="1008"/>
                </a:cubicBezTo>
                <a:cubicBezTo>
                  <a:pt x="14647" y="1065"/>
                  <a:pt x="14554" y="1146"/>
                  <a:pt x="14477" y="1251"/>
                </a:cubicBezTo>
                <a:cubicBezTo>
                  <a:pt x="14416" y="1150"/>
                  <a:pt x="14327" y="1073"/>
                  <a:pt x="14214" y="1012"/>
                </a:cubicBezTo>
                <a:close/>
                <a:moveTo>
                  <a:pt x="17222" y="1012"/>
                </a:moveTo>
                <a:cubicBezTo>
                  <a:pt x="17109" y="956"/>
                  <a:pt x="16979" y="923"/>
                  <a:pt x="16842" y="923"/>
                </a:cubicBezTo>
                <a:cubicBezTo>
                  <a:pt x="16721" y="923"/>
                  <a:pt x="16616" y="943"/>
                  <a:pt x="16523" y="984"/>
                </a:cubicBezTo>
                <a:cubicBezTo>
                  <a:pt x="16425" y="1024"/>
                  <a:pt x="16344" y="1085"/>
                  <a:pt x="16275" y="1166"/>
                </a:cubicBezTo>
                <a:lnTo>
                  <a:pt x="16275" y="960"/>
                </a:lnTo>
                <a:lnTo>
                  <a:pt x="16045" y="960"/>
                </a:lnTo>
                <a:lnTo>
                  <a:pt x="16045" y="2802"/>
                </a:lnTo>
                <a:lnTo>
                  <a:pt x="16275" y="2802"/>
                </a:lnTo>
                <a:lnTo>
                  <a:pt x="16275" y="1907"/>
                </a:lnTo>
                <a:cubicBezTo>
                  <a:pt x="16275" y="1749"/>
                  <a:pt x="16284" y="1636"/>
                  <a:pt x="16292" y="1571"/>
                </a:cubicBezTo>
                <a:cubicBezTo>
                  <a:pt x="16304" y="1506"/>
                  <a:pt x="16324" y="1450"/>
                  <a:pt x="16352" y="1401"/>
                </a:cubicBezTo>
                <a:cubicBezTo>
                  <a:pt x="16397" y="1320"/>
                  <a:pt x="16462" y="1259"/>
                  <a:pt x="16543" y="1215"/>
                </a:cubicBezTo>
                <a:cubicBezTo>
                  <a:pt x="16624" y="1174"/>
                  <a:pt x="16717" y="1150"/>
                  <a:pt x="16821" y="1150"/>
                </a:cubicBezTo>
                <a:cubicBezTo>
                  <a:pt x="17000" y="1150"/>
                  <a:pt x="17129" y="1199"/>
                  <a:pt x="17214" y="1300"/>
                </a:cubicBezTo>
                <a:cubicBezTo>
                  <a:pt x="17299" y="1401"/>
                  <a:pt x="17344" y="1559"/>
                  <a:pt x="17344" y="1770"/>
                </a:cubicBezTo>
                <a:lnTo>
                  <a:pt x="17344" y="2802"/>
                </a:lnTo>
                <a:lnTo>
                  <a:pt x="17567" y="2802"/>
                </a:lnTo>
                <a:lnTo>
                  <a:pt x="17567" y="1907"/>
                </a:lnTo>
                <a:cubicBezTo>
                  <a:pt x="17567" y="1749"/>
                  <a:pt x="17571" y="1636"/>
                  <a:pt x="17587" y="1571"/>
                </a:cubicBezTo>
                <a:cubicBezTo>
                  <a:pt x="17599" y="1506"/>
                  <a:pt x="17619" y="1450"/>
                  <a:pt x="17648" y="1401"/>
                </a:cubicBezTo>
                <a:cubicBezTo>
                  <a:pt x="17696" y="1320"/>
                  <a:pt x="17757" y="1259"/>
                  <a:pt x="17838" y="1215"/>
                </a:cubicBezTo>
                <a:cubicBezTo>
                  <a:pt x="17919" y="1174"/>
                  <a:pt x="18008" y="1150"/>
                  <a:pt x="18114" y="1150"/>
                </a:cubicBezTo>
                <a:cubicBezTo>
                  <a:pt x="18296" y="1150"/>
                  <a:pt x="18425" y="1203"/>
                  <a:pt x="18506" y="1304"/>
                </a:cubicBezTo>
                <a:cubicBezTo>
                  <a:pt x="18587" y="1405"/>
                  <a:pt x="18628" y="1579"/>
                  <a:pt x="18628" y="1822"/>
                </a:cubicBezTo>
                <a:lnTo>
                  <a:pt x="18628" y="2798"/>
                </a:lnTo>
                <a:lnTo>
                  <a:pt x="18855" y="2798"/>
                </a:lnTo>
                <a:lnTo>
                  <a:pt x="18855" y="1875"/>
                </a:lnTo>
                <a:cubicBezTo>
                  <a:pt x="18855" y="1543"/>
                  <a:pt x="18799" y="1300"/>
                  <a:pt x="18685" y="1150"/>
                </a:cubicBezTo>
                <a:cubicBezTo>
                  <a:pt x="18572" y="1000"/>
                  <a:pt x="18389" y="927"/>
                  <a:pt x="18142" y="927"/>
                </a:cubicBezTo>
                <a:cubicBezTo>
                  <a:pt x="18004" y="927"/>
                  <a:pt x="17879" y="956"/>
                  <a:pt x="17769" y="1008"/>
                </a:cubicBezTo>
                <a:cubicBezTo>
                  <a:pt x="17660" y="1065"/>
                  <a:pt x="17567" y="1146"/>
                  <a:pt x="17490" y="1251"/>
                </a:cubicBezTo>
                <a:cubicBezTo>
                  <a:pt x="17425" y="1150"/>
                  <a:pt x="17336" y="1073"/>
                  <a:pt x="17222" y="1012"/>
                </a:cubicBezTo>
                <a:close/>
                <a:moveTo>
                  <a:pt x="19045" y="1924"/>
                </a:moveTo>
                <a:cubicBezTo>
                  <a:pt x="19045" y="2256"/>
                  <a:pt x="19102" y="2495"/>
                  <a:pt x="19219" y="2636"/>
                </a:cubicBezTo>
                <a:cubicBezTo>
                  <a:pt x="19337" y="2782"/>
                  <a:pt x="19527" y="2851"/>
                  <a:pt x="19791" y="2851"/>
                </a:cubicBezTo>
                <a:cubicBezTo>
                  <a:pt x="19916" y="2851"/>
                  <a:pt x="20021" y="2831"/>
                  <a:pt x="20111" y="2794"/>
                </a:cubicBezTo>
                <a:cubicBezTo>
                  <a:pt x="20200" y="2754"/>
                  <a:pt x="20277" y="2693"/>
                  <a:pt x="20350" y="2604"/>
                </a:cubicBezTo>
                <a:lnTo>
                  <a:pt x="20350" y="2802"/>
                </a:lnTo>
                <a:lnTo>
                  <a:pt x="20584" y="2802"/>
                </a:lnTo>
                <a:lnTo>
                  <a:pt x="20584" y="960"/>
                </a:lnTo>
                <a:lnTo>
                  <a:pt x="20350" y="960"/>
                </a:lnTo>
                <a:lnTo>
                  <a:pt x="20350" y="1867"/>
                </a:lnTo>
                <a:cubicBezTo>
                  <a:pt x="20350" y="2029"/>
                  <a:pt x="20345" y="2142"/>
                  <a:pt x="20333" y="2207"/>
                </a:cubicBezTo>
                <a:cubicBezTo>
                  <a:pt x="20321" y="2272"/>
                  <a:pt x="20301" y="2328"/>
                  <a:pt x="20273" y="2377"/>
                </a:cubicBezTo>
                <a:cubicBezTo>
                  <a:pt x="20224" y="2458"/>
                  <a:pt x="20159" y="2518"/>
                  <a:pt x="20078" y="2563"/>
                </a:cubicBezTo>
                <a:cubicBezTo>
                  <a:pt x="19997" y="2607"/>
                  <a:pt x="19904" y="2628"/>
                  <a:pt x="19799" y="2628"/>
                </a:cubicBezTo>
                <a:cubicBezTo>
                  <a:pt x="19612" y="2628"/>
                  <a:pt x="19479" y="2575"/>
                  <a:pt x="19398" y="2470"/>
                </a:cubicBezTo>
                <a:cubicBezTo>
                  <a:pt x="19317" y="2364"/>
                  <a:pt x="19276" y="2187"/>
                  <a:pt x="19276" y="1936"/>
                </a:cubicBezTo>
                <a:lnTo>
                  <a:pt x="19276" y="960"/>
                </a:lnTo>
                <a:lnTo>
                  <a:pt x="19045" y="960"/>
                </a:lnTo>
                <a:lnTo>
                  <a:pt x="19045" y="1924"/>
                </a:lnTo>
                <a:close/>
                <a:moveTo>
                  <a:pt x="20787" y="2802"/>
                </a:moveTo>
                <a:lnTo>
                  <a:pt x="21014" y="2802"/>
                </a:lnTo>
                <a:lnTo>
                  <a:pt x="21014" y="1907"/>
                </a:lnTo>
                <a:cubicBezTo>
                  <a:pt x="21014" y="1749"/>
                  <a:pt x="21022" y="1636"/>
                  <a:pt x="21030" y="1571"/>
                </a:cubicBezTo>
                <a:cubicBezTo>
                  <a:pt x="21042" y="1506"/>
                  <a:pt x="21062" y="1450"/>
                  <a:pt x="21091" y="1401"/>
                </a:cubicBezTo>
                <a:cubicBezTo>
                  <a:pt x="21135" y="1320"/>
                  <a:pt x="21200" y="1259"/>
                  <a:pt x="21281" y="1215"/>
                </a:cubicBezTo>
                <a:cubicBezTo>
                  <a:pt x="21362" y="1174"/>
                  <a:pt x="21455" y="1150"/>
                  <a:pt x="21561" y="1150"/>
                </a:cubicBezTo>
                <a:cubicBezTo>
                  <a:pt x="21743" y="1150"/>
                  <a:pt x="21877" y="1199"/>
                  <a:pt x="21958" y="1296"/>
                </a:cubicBezTo>
                <a:cubicBezTo>
                  <a:pt x="22039" y="1393"/>
                  <a:pt x="22083" y="1551"/>
                  <a:pt x="22083" y="1770"/>
                </a:cubicBezTo>
                <a:lnTo>
                  <a:pt x="22083" y="2802"/>
                </a:lnTo>
                <a:lnTo>
                  <a:pt x="22314" y="2802"/>
                </a:lnTo>
                <a:lnTo>
                  <a:pt x="22314" y="1843"/>
                </a:lnTo>
                <a:cubicBezTo>
                  <a:pt x="22314" y="1668"/>
                  <a:pt x="22306" y="1539"/>
                  <a:pt x="22286" y="1450"/>
                </a:cubicBezTo>
                <a:cubicBezTo>
                  <a:pt x="22266" y="1361"/>
                  <a:pt x="22237" y="1284"/>
                  <a:pt x="22193" y="1219"/>
                </a:cubicBezTo>
                <a:cubicBezTo>
                  <a:pt x="22132" y="1126"/>
                  <a:pt x="22047" y="1053"/>
                  <a:pt x="21946" y="1004"/>
                </a:cubicBezTo>
                <a:cubicBezTo>
                  <a:pt x="21840" y="956"/>
                  <a:pt x="21719" y="931"/>
                  <a:pt x="21585" y="931"/>
                </a:cubicBezTo>
                <a:cubicBezTo>
                  <a:pt x="21463" y="931"/>
                  <a:pt x="21354" y="951"/>
                  <a:pt x="21261" y="992"/>
                </a:cubicBezTo>
                <a:cubicBezTo>
                  <a:pt x="21168" y="1032"/>
                  <a:pt x="21083" y="1093"/>
                  <a:pt x="21010" y="1178"/>
                </a:cubicBezTo>
                <a:lnTo>
                  <a:pt x="21010" y="960"/>
                </a:lnTo>
                <a:lnTo>
                  <a:pt x="20783" y="960"/>
                </a:lnTo>
                <a:lnTo>
                  <a:pt x="20783" y="2802"/>
                </a:lnTo>
                <a:lnTo>
                  <a:pt x="20787" y="2802"/>
                </a:lnTo>
                <a:close/>
                <a:moveTo>
                  <a:pt x="22845" y="364"/>
                </a:moveTo>
                <a:lnTo>
                  <a:pt x="22610" y="364"/>
                </a:lnTo>
                <a:lnTo>
                  <a:pt x="22610" y="745"/>
                </a:lnTo>
                <a:lnTo>
                  <a:pt x="22845" y="745"/>
                </a:lnTo>
                <a:lnTo>
                  <a:pt x="22845" y="364"/>
                </a:lnTo>
                <a:close/>
                <a:moveTo>
                  <a:pt x="22845" y="2802"/>
                </a:moveTo>
                <a:lnTo>
                  <a:pt x="22845" y="960"/>
                </a:lnTo>
                <a:lnTo>
                  <a:pt x="22610" y="960"/>
                </a:lnTo>
                <a:lnTo>
                  <a:pt x="22610" y="2802"/>
                </a:lnTo>
                <a:lnTo>
                  <a:pt x="22845" y="2802"/>
                </a:lnTo>
                <a:close/>
                <a:moveTo>
                  <a:pt x="23623" y="2802"/>
                </a:moveTo>
                <a:lnTo>
                  <a:pt x="23623" y="1199"/>
                </a:lnTo>
                <a:lnTo>
                  <a:pt x="23971" y="1199"/>
                </a:lnTo>
                <a:lnTo>
                  <a:pt x="23971" y="960"/>
                </a:lnTo>
                <a:lnTo>
                  <a:pt x="23623" y="960"/>
                </a:lnTo>
                <a:lnTo>
                  <a:pt x="23623" y="364"/>
                </a:lnTo>
                <a:lnTo>
                  <a:pt x="23388" y="364"/>
                </a:lnTo>
                <a:lnTo>
                  <a:pt x="23388" y="960"/>
                </a:lnTo>
                <a:lnTo>
                  <a:pt x="23039" y="960"/>
                </a:lnTo>
                <a:lnTo>
                  <a:pt x="23039" y="1199"/>
                </a:lnTo>
                <a:lnTo>
                  <a:pt x="23388" y="1199"/>
                </a:lnTo>
                <a:lnTo>
                  <a:pt x="23388" y="2802"/>
                </a:lnTo>
                <a:lnTo>
                  <a:pt x="23623" y="2802"/>
                </a:lnTo>
                <a:close/>
                <a:moveTo>
                  <a:pt x="24793" y="2798"/>
                </a:moveTo>
                <a:lnTo>
                  <a:pt x="24550" y="3397"/>
                </a:lnTo>
                <a:lnTo>
                  <a:pt x="24801" y="3397"/>
                </a:lnTo>
                <a:lnTo>
                  <a:pt x="25790" y="960"/>
                </a:lnTo>
                <a:lnTo>
                  <a:pt x="25518" y="960"/>
                </a:lnTo>
                <a:lnTo>
                  <a:pt x="24923" y="2458"/>
                </a:lnTo>
                <a:lnTo>
                  <a:pt x="24356" y="964"/>
                </a:lnTo>
                <a:lnTo>
                  <a:pt x="24084" y="964"/>
                </a:lnTo>
                <a:lnTo>
                  <a:pt x="24793" y="2798"/>
                </a:lnTo>
                <a:close/>
                <a:moveTo>
                  <a:pt x="26766" y="2802"/>
                </a:moveTo>
                <a:lnTo>
                  <a:pt x="26766" y="364"/>
                </a:lnTo>
                <a:lnTo>
                  <a:pt x="26531" y="364"/>
                </a:lnTo>
                <a:lnTo>
                  <a:pt x="26531" y="2802"/>
                </a:lnTo>
                <a:lnTo>
                  <a:pt x="26766" y="2802"/>
                </a:lnTo>
                <a:close/>
                <a:moveTo>
                  <a:pt x="27297" y="364"/>
                </a:moveTo>
                <a:lnTo>
                  <a:pt x="27062" y="364"/>
                </a:lnTo>
                <a:lnTo>
                  <a:pt x="27062" y="745"/>
                </a:lnTo>
                <a:lnTo>
                  <a:pt x="27297" y="745"/>
                </a:lnTo>
                <a:lnTo>
                  <a:pt x="27297" y="364"/>
                </a:lnTo>
                <a:close/>
                <a:moveTo>
                  <a:pt x="27297" y="2802"/>
                </a:moveTo>
                <a:lnTo>
                  <a:pt x="27297" y="960"/>
                </a:lnTo>
                <a:lnTo>
                  <a:pt x="27062" y="960"/>
                </a:lnTo>
                <a:lnTo>
                  <a:pt x="27062" y="2802"/>
                </a:lnTo>
                <a:lnTo>
                  <a:pt x="27297" y="2802"/>
                </a:lnTo>
                <a:close/>
                <a:moveTo>
                  <a:pt x="29144" y="960"/>
                </a:moveTo>
                <a:lnTo>
                  <a:pt x="28889" y="960"/>
                </a:lnTo>
                <a:lnTo>
                  <a:pt x="28297" y="2446"/>
                </a:lnTo>
                <a:lnTo>
                  <a:pt x="27710" y="960"/>
                </a:lnTo>
                <a:lnTo>
                  <a:pt x="27459" y="960"/>
                </a:lnTo>
                <a:lnTo>
                  <a:pt x="28180" y="2802"/>
                </a:lnTo>
                <a:lnTo>
                  <a:pt x="28394" y="2802"/>
                </a:lnTo>
                <a:lnTo>
                  <a:pt x="29144" y="960"/>
                </a:lnTo>
                <a:close/>
                <a:moveTo>
                  <a:pt x="29545" y="364"/>
                </a:moveTo>
                <a:lnTo>
                  <a:pt x="29310" y="364"/>
                </a:lnTo>
                <a:lnTo>
                  <a:pt x="29310" y="745"/>
                </a:lnTo>
                <a:lnTo>
                  <a:pt x="29545" y="745"/>
                </a:lnTo>
                <a:lnTo>
                  <a:pt x="29545" y="364"/>
                </a:lnTo>
                <a:close/>
                <a:moveTo>
                  <a:pt x="29545" y="2802"/>
                </a:moveTo>
                <a:lnTo>
                  <a:pt x="29545" y="960"/>
                </a:lnTo>
                <a:lnTo>
                  <a:pt x="29310" y="960"/>
                </a:lnTo>
                <a:lnTo>
                  <a:pt x="29310" y="2802"/>
                </a:lnTo>
                <a:lnTo>
                  <a:pt x="29545" y="2802"/>
                </a:lnTo>
                <a:close/>
                <a:moveTo>
                  <a:pt x="29925" y="2802"/>
                </a:moveTo>
                <a:lnTo>
                  <a:pt x="30152" y="2802"/>
                </a:lnTo>
                <a:lnTo>
                  <a:pt x="30152" y="1907"/>
                </a:lnTo>
                <a:cubicBezTo>
                  <a:pt x="30152" y="1749"/>
                  <a:pt x="30157" y="1636"/>
                  <a:pt x="30169" y="1571"/>
                </a:cubicBezTo>
                <a:cubicBezTo>
                  <a:pt x="30182" y="1506"/>
                  <a:pt x="30201" y="1450"/>
                  <a:pt x="30229" y="1401"/>
                </a:cubicBezTo>
                <a:cubicBezTo>
                  <a:pt x="30278" y="1320"/>
                  <a:pt x="30339" y="1259"/>
                  <a:pt x="30420" y="1215"/>
                </a:cubicBezTo>
                <a:cubicBezTo>
                  <a:pt x="30501" y="1174"/>
                  <a:pt x="30594" y="1150"/>
                  <a:pt x="30699" y="1150"/>
                </a:cubicBezTo>
                <a:cubicBezTo>
                  <a:pt x="30881" y="1150"/>
                  <a:pt x="31015" y="1199"/>
                  <a:pt x="31096" y="1296"/>
                </a:cubicBezTo>
                <a:cubicBezTo>
                  <a:pt x="31177" y="1393"/>
                  <a:pt x="31222" y="1551"/>
                  <a:pt x="31222" y="1770"/>
                </a:cubicBezTo>
                <a:lnTo>
                  <a:pt x="31222" y="2802"/>
                </a:lnTo>
                <a:lnTo>
                  <a:pt x="31453" y="2802"/>
                </a:lnTo>
                <a:lnTo>
                  <a:pt x="31453" y="1843"/>
                </a:lnTo>
                <a:cubicBezTo>
                  <a:pt x="31453" y="1668"/>
                  <a:pt x="31445" y="1539"/>
                  <a:pt x="31424" y="1450"/>
                </a:cubicBezTo>
                <a:cubicBezTo>
                  <a:pt x="31404" y="1361"/>
                  <a:pt x="31376" y="1284"/>
                  <a:pt x="31335" y="1219"/>
                </a:cubicBezTo>
                <a:cubicBezTo>
                  <a:pt x="31274" y="1126"/>
                  <a:pt x="31189" y="1052"/>
                  <a:pt x="31084" y="1004"/>
                </a:cubicBezTo>
                <a:cubicBezTo>
                  <a:pt x="30979" y="955"/>
                  <a:pt x="30857" y="931"/>
                  <a:pt x="30723" y="931"/>
                </a:cubicBezTo>
                <a:cubicBezTo>
                  <a:pt x="30602" y="931"/>
                  <a:pt x="30493" y="952"/>
                  <a:pt x="30395" y="992"/>
                </a:cubicBezTo>
                <a:cubicBezTo>
                  <a:pt x="30302" y="1033"/>
                  <a:pt x="30217" y="1093"/>
                  <a:pt x="30144" y="1178"/>
                </a:cubicBezTo>
                <a:lnTo>
                  <a:pt x="30144" y="960"/>
                </a:lnTo>
                <a:lnTo>
                  <a:pt x="29917" y="960"/>
                </a:lnTo>
                <a:lnTo>
                  <a:pt x="29917" y="2802"/>
                </a:lnTo>
                <a:lnTo>
                  <a:pt x="29925" y="2802"/>
                </a:lnTo>
                <a:close/>
                <a:moveTo>
                  <a:pt x="31785" y="2952"/>
                </a:moveTo>
                <a:cubicBezTo>
                  <a:pt x="31829" y="3125"/>
                  <a:pt x="31923" y="3263"/>
                  <a:pt x="32072" y="3364"/>
                </a:cubicBezTo>
                <a:cubicBezTo>
                  <a:pt x="32222" y="3465"/>
                  <a:pt x="32401" y="3518"/>
                  <a:pt x="32607" y="3518"/>
                </a:cubicBezTo>
                <a:cubicBezTo>
                  <a:pt x="32891" y="3518"/>
                  <a:pt x="33113" y="3429"/>
                  <a:pt x="33271" y="3247"/>
                </a:cubicBezTo>
                <a:cubicBezTo>
                  <a:pt x="33433" y="3065"/>
                  <a:pt x="33510" y="2814"/>
                  <a:pt x="33510" y="2495"/>
                </a:cubicBezTo>
                <a:lnTo>
                  <a:pt x="33510" y="960"/>
                </a:lnTo>
                <a:lnTo>
                  <a:pt x="33284" y="960"/>
                </a:lnTo>
                <a:lnTo>
                  <a:pt x="33284" y="1259"/>
                </a:lnTo>
                <a:cubicBezTo>
                  <a:pt x="33199" y="1142"/>
                  <a:pt x="33097" y="1053"/>
                  <a:pt x="32984" y="1000"/>
                </a:cubicBezTo>
                <a:cubicBezTo>
                  <a:pt x="32870" y="943"/>
                  <a:pt x="32737" y="915"/>
                  <a:pt x="32583" y="915"/>
                </a:cubicBezTo>
                <a:cubicBezTo>
                  <a:pt x="32315" y="915"/>
                  <a:pt x="32093" y="1008"/>
                  <a:pt x="31914" y="1191"/>
                </a:cubicBezTo>
                <a:cubicBezTo>
                  <a:pt x="31736" y="1373"/>
                  <a:pt x="31643" y="1604"/>
                  <a:pt x="31643" y="1875"/>
                </a:cubicBezTo>
                <a:cubicBezTo>
                  <a:pt x="31643" y="2150"/>
                  <a:pt x="31732" y="2381"/>
                  <a:pt x="31918" y="2567"/>
                </a:cubicBezTo>
                <a:cubicBezTo>
                  <a:pt x="32101" y="2754"/>
                  <a:pt x="32328" y="2843"/>
                  <a:pt x="32607" y="2843"/>
                </a:cubicBezTo>
                <a:cubicBezTo>
                  <a:pt x="32745" y="2843"/>
                  <a:pt x="32871" y="2810"/>
                  <a:pt x="32984" y="2750"/>
                </a:cubicBezTo>
                <a:cubicBezTo>
                  <a:pt x="33098" y="2689"/>
                  <a:pt x="33199" y="2596"/>
                  <a:pt x="33288" y="2474"/>
                </a:cubicBezTo>
                <a:lnTo>
                  <a:pt x="33288" y="2523"/>
                </a:lnTo>
                <a:cubicBezTo>
                  <a:pt x="33288" y="2758"/>
                  <a:pt x="33223" y="2944"/>
                  <a:pt x="33097" y="3081"/>
                </a:cubicBezTo>
                <a:cubicBezTo>
                  <a:pt x="32972" y="3222"/>
                  <a:pt x="32802" y="3291"/>
                  <a:pt x="32595" y="3291"/>
                </a:cubicBezTo>
                <a:cubicBezTo>
                  <a:pt x="32461" y="3291"/>
                  <a:pt x="32348" y="3263"/>
                  <a:pt x="32255" y="3202"/>
                </a:cubicBezTo>
                <a:cubicBezTo>
                  <a:pt x="32162" y="3141"/>
                  <a:pt x="32097" y="3060"/>
                  <a:pt x="32060" y="2952"/>
                </a:cubicBezTo>
                <a:lnTo>
                  <a:pt x="31785" y="2952"/>
                </a:lnTo>
                <a:close/>
                <a:moveTo>
                  <a:pt x="32101" y="1344"/>
                </a:moveTo>
                <a:cubicBezTo>
                  <a:pt x="32238" y="1203"/>
                  <a:pt x="32401" y="1134"/>
                  <a:pt x="32595" y="1134"/>
                </a:cubicBezTo>
                <a:cubicBezTo>
                  <a:pt x="32781" y="1134"/>
                  <a:pt x="32943" y="1207"/>
                  <a:pt x="33077" y="1357"/>
                </a:cubicBezTo>
                <a:cubicBezTo>
                  <a:pt x="33215" y="1506"/>
                  <a:pt x="33284" y="1685"/>
                  <a:pt x="33284" y="1895"/>
                </a:cubicBezTo>
                <a:cubicBezTo>
                  <a:pt x="33284" y="2094"/>
                  <a:pt x="33215" y="2264"/>
                  <a:pt x="33073" y="2409"/>
                </a:cubicBezTo>
                <a:cubicBezTo>
                  <a:pt x="32935" y="2555"/>
                  <a:pt x="32773" y="2628"/>
                  <a:pt x="32595" y="2628"/>
                </a:cubicBezTo>
                <a:cubicBezTo>
                  <a:pt x="32405" y="2628"/>
                  <a:pt x="32238" y="2555"/>
                  <a:pt x="32101" y="2409"/>
                </a:cubicBezTo>
                <a:cubicBezTo>
                  <a:pt x="31963" y="2264"/>
                  <a:pt x="31894" y="2086"/>
                  <a:pt x="31894" y="1871"/>
                </a:cubicBezTo>
                <a:cubicBezTo>
                  <a:pt x="31894" y="1660"/>
                  <a:pt x="31963" y="1486"/>
                  <a:pt x="32101" y="1344"/>
                </a:cubicBezTo>
                <a:close/>
                <a:moveTo>
                  <a:pt x="32344" y="5089"/>
                </a:moveTo>
                <a:lnTo>
                  <a:pt x="32340" y="5272"/>
                </a:lnTo>
                <a:lnTo>
                  <a:pt x="32364" y="5272"/>
                </a:lnTo>
                <a:cubicBezTo>
                  <a:pt x="32388" y="5154"/>
                  <a:pt x="32417" y="5134"/>
                  <a:pt x="32567" y="5134"/>
                </a:cubicBezTo>
                <a:lnTo>
                  <a:pt x="32567" y="5681"/>
                </a:lnTo>
                <a:cubicBezTo>
                  <a:pt x="32567" y="5745"/>
                  <a:pt x="32534" y="5774"/>
                  <a:pt x="32473" y="5774"/>
                </a:cubicBezTo>
                <a:lnTo>
                  <a:pt x="32473" y="5798"/>
                </a:lnTo>
                <a:lnTo>
                  <a:pt x="32757" y="5798"/>
                </a:lnTo>
                <a:lnTo>
                  <a:pt x="32757" y="5774"/>
                </a:lnTo>
                <a:cubicBezTo>
                  <a:pt x="32696" y="5774"/>
                  <a:pt x="32664" y="5745"/>
                  <a:pt x="32664" y="5681"/>
                </a:cubicBezTo>
                <a:lnTo>
                  <a:pt x="32664" y="5134"/>
                </a:lnTo>
                <a:cubicBezTo>
                  <a:pt x="32818" y="5134"/>
                  <a:pt x="32846" y="5154"/>
                  <a:pt x="32866" y="5272"/>
                </a:cubicBezTo>
                <a:lnTo>
                  <a:pt x="32891" y="5272"/>
                </a:lnTo>
                <a:lnTo>
                  <a:pt x="32887" y="5089"/>
                </a:lnTo>
                <a:lnTo>
                  <a:pt x="32344" y="5089"/>
                </a:lnTo>
                <a:close/>
                <a:moveTo>
                  <a:pt x="32259" y="5442"/>
                </a:moveTo>
                <a:cubicBezTo>
                  <a:pt x="32259" y="5664"/>
                  <a:pt x="32117" y="5810"/>
                  <a:pt x="31943" y="5810"/>
                </a:cubicBezTo>
                <a:cubicBezTo>
                  <a:pt x="31769" y="5810"/>
                  <a:pt x="31627" y="5665"/>
                  <a:pt x="31627" y="5442"/>
                </a:cubicBezTo>
                <a:cubicBezTo>
                  <a:pt x="31627" y="5220"/>
                  <a:pt x="31769" y="5073"/>
                  <a:pt x="31943" y="5073"/>
                </a:cubicBezTo>
                <a:cubicBezTo>
                  <a:pt x="32117" y="5077"/>
                  <a:pt x="32259" y="5219"/>
                  <a:pt x="32259" y="5442"/>
                </a:cubicBezTo>
                <a:close/>
                <a:moveTo>
                  <a:pt x="32153" y="5442"/>
                </a:moveTo>
                <a:cubicBezTo>
                  <a:pt x="32153" y="5243"/>
                  <a:pt x="32076" y="5118"/>
                  <a:pt x="31947" y="5118"/>
                </a:cubicBezTo>
                <a:cubicBezTo>
                  <a:pt x="31813" y="5118"/>
                  <a:pt x="31736" y="5244"/>
                  <a:pt x="31736" y="5442"/>
                </a:cubicBezTo>
                <a:cubicBezTo>
                  <a:pt x="31736" y="5641"/>
                  <a:pt x="31813" y="5766"/>
                  <a:pt x="31947" y="5766"/>
                </a:cubicBezTo>
                <a:cubicBezTo>
                  <a:pt x="32076" y="5770"/>
                  <a:pt x="32153" y="5640"/>
                  <a:pt x="32153" y="5442"/>
                </a:cubicBezTo>
                <a:close/>
                <a:moveTo>
                  <a:pt x="33514" y="5774"/>
                </a:moveTo>
                <a:lnTo>
                  <a:pt x="33514" y="5798"/>
                </a:lnTo>
                <a:lnTo>
                  <a:pt x="33267" y="5798"/>
                </a:lnTo>
                <a:lnTo>
                  <a:pt x="33267" y="5774"/>
                </a:lnTo>
                <a:cubicBezTo>
                  <a:pt x="33308" y="5774"/>
                  <a:pt x="33332" y="5750"/>
                  <a:pt x="33332" y="5725"/>
                </a:cubicBezTo>
                <a:cubicBezTo>
                  <a:pt x="33332" y="5717"/>
                  <a:pt x="33328" y="5705"/>
                  <a:pt x="33324" y="5693"/>
                </a:cubicBezTo>
                <a:cubicBezTo>
                  <a:pt x="33324" y="5689"/>
                  <a:pt x="33304" y="5636"/>
                  <a:pt x="33280" y="5571"/>
                </a:cubicBezTo>
                <a:lnTo>
                  <a:pt x="33032" y="5571"/>
                </a:lnTo>
                <a:cubicBezTo>
                  <a:pt x="33008" y="5640"/>
                  <a:pt x="32988" y="5693"/>
                  <a:pt x="32984" y="5701"/>
                </a:cubicBezTo>
                <a:cubicBezTo>
                  <a:pt x="32980" y="5709"/>
                  <a:pt x="32980" y="5717"/>
                  <a:pt x="32980" y="5729"/>
                </a:cubicBezTo>
                <a:cubicBezTo>
                  <a:pt x="32980" y="5762"/>
                  <a:pt x="33012" y="5778"/>
                  <a:pt x="33041" y="5778"/>
                </a:cubicBezTo>
                <a:lnTo>
                  <a:pt x="33041" y="5802"/>
                </a:lnTo>
                <a:lnTo>
                  <a:pt x="32846" y="5802"/>
                </a:lnTo>
                <a:lnTo>
                  <a:pt x="32846" y="5778"/>
                </a:lnTo>
                <a:cubicBezTo>
                  <a:pt x="32870" y="5778"/>
                  <a:pt x="32903" y="5762"/>
                  <a:pt x="32927" y="5697"/>
                </a:cubicBezTo>
                <a:cubicBezTo>
                  <a:pt x="32951" y="5632"/>
                  <a:pt x="33162" y="5085"/>
                  <a:pt x="33162" y="5085"/>
                </a:cubicBezTo>
                <a:lnTo>
                  <a:pt x="33186" y="5085"/>
                </a:lnTo>
                <a:cubicBezTo>
                  <a:pt x="33186" y="5085"/>
                  <a:pt x="33421" y="5685"/>
                  <a:pt x="33437" y="5717"/>
                </a:cubicBezTo>
                <a:cubicBezTo>
                  <a:pt x="33454" y="5745"/>
                  <a:pt x="33486" y="5774"/>
                  <a:pt x="33514" y="5774"/>
                </a:cubicBezTo>
                <a:close/>
                <a:moveTo>
                  <a:pt x="33259" y="5519"/>
                </a:moveTo>
                <a:cubicBezTo>
                  <a:pt x="33211" y="5389"/>
                  <a:pt x="33154" y="5235"/>
                  <a:pt x="33154" y="5235"/>
                </a:cubicBezTo>
                <a:cubicBezTo>
                  <a:pt x="33154" y="5235"/>
                  <a:pt x="33097" y="5389"/>
                  <a:pt x="33049" y="5519"/>
                </a:cubicBezTo>
                <a:lnTo>
                  <a:pt x="33259" y="5519"/>
                </a:lnTo>
                <a:close/>
                <a:moveTo>
                  <a:pt x="30922" y="5616"/>
                </a:moveTo>
                <a:cubicBezTo>
                  <a:pt x="30890" y="5689"/>
                  <a:pt x="30849" y="5754"/>
                  <a:pt x="30740" y="5754"/>
                </a:cubicBezTo>
                <a:cubicBezTo>
                  <a:pt x="30715" y="5754"/>
                  <a:pt x="30667" y="5754"/>
                  <a:pt x="30626" y="5754"/>
                </a:cubicBezTo>
                <a:cubicBezTo>
                  <a:pt x="30586" y="5754"/>
                  <a:pt x="30566" y="5737"/>
                  <a:pt x="30566" y="5705"/>
                </a:cubicBezTo>
                <a:cubicBezTo>
                  <a:pt x="30566" y="5693"/>
                  <a:pt x="30566" y="5575"/>
                  <a:pt x="30566" y="5454"/>
                </a:cubicBezTo>
                <a:cubicBezTo>
                  <a:pt x="30594" y="5454"/>
                  <a:pt x="30679" y="5454"/>
                  <a:pt x="30719" y="5454"/>
                </a:cubicBezTo>
                <a:cubicBezTo>
                  <a:pt x="30780" y="5454"/>
                  <a:pt x="30809" y="5486"/>
                  <a:pt x="30821" y="5551"/>
                </a:cubicBezTo>
                <a:lnTo>
                  <a:pt x="30845" y="5551"/>
                </a:lnTo>
                <a:lnTo>
                  <a:pt x="30845" y="5304"/>
                </a:lnTo>
                <a:lnTo>
                  <a:pt x="30821" y="5304"/>
                </a:lnTo>
                <a:cubicBezTo>
                  <a:pt x="30817" y="5373"/>
                  <a:pt x="30780" y="5405"/>
                  <a:pt x="30728" y="5405"/>
                </a:cubicBezTo>
                <a:cubicBezTo>
                  <a:pt x="30683" y="5405"/>
                  <a:pt x="30594" y="5405"/>
                  <a:pt x="30570" y="5405"/>
                </a:cubicBezTo>
                <a:cubicBezTo>
                  <a:pt x="30570" y="5288"/>
                  <a:pt x="30570" y="5179"/>
                  <a:pt x="30570" y="5166"/>
                </a:cubicBezTo>
                <a:cubicBezTo>
                  <a:pt x="30570" y="5142"/>
                  <a:pt x="30586" y="5134"/>
                  <a:pt x="30610" y="5134"/>
                </a:cubicBezTo>
                <a:cubicBezTo>
                  <a:pt x="30630" y="5134"/>
                  <a:pt x="30683" y="5134"/>
                  <a:pt x="30744" y="5134"/>
                </a:cubicBezTo>
                <a:cubicBezTo>
                  <a:pt x="30829" y="5134"/>
                  <a:pt x="30857" y="5170"/>
                  <a:pt x="30877" y="5247"/>
                </a:cubicBezTo>
                <a:lnTo>
                  <a:pt x="30902" y="5247"/>
                </a:lnTo>
                <a:lnTo>
                  <a:pt x="30894" y="5089"/>
                </a:lnTo>
                <a:lnTo>
                  <a:pt x="30383" y="5089"/>
                </a:lnTo>
                <a:lnTo>
                  <a:pt x="30383" y="5114"/>
                </a:lnTo>
                <a:cubicBezTo>
                  <a:pt x="30444" y="5114"/>
                  <a:pt x="30468" y="5142"/>
                  <a:pt x="30468" y="5207"/>
                </a:cubicBezTo>
                <a:lnTo>
                  <a:pt x="30468" y="5681"/>
                </a:lnTo>
                <a:cubicBezTo>
                  <a:pt x="30468" y="5745"/>
                  <a:pt x="30440" y="5774"/>
                  <a:pt x="30383" y="5774"/>
                </a:cubicBezTo>
                <a:lnTo>
                  <a:pt x="30383" y="5798"/>
                </a:lnTo>
                <a:lnTo>
                  <a:pt x="30906" y="5798"/>
                </a:lnTo>
                <a:lnTo>
                  <a:pt x="30950" y="5616"/>
                </a:lnTo>
                <a:lnTo>
                  <a:pt x="30922" y="5616"/>
                </a:lnTo>
                <a:close/>
                <a:moveTo>
                  <a:pt x="31436" y="5077"/>
                </a:moveTo>
                <a:cubicBezTo>
                  <a:pt x="31432" y="5093"/>
                  <a:pt x="31424" y="5110"/>
                  <a:pt x="31404" y="5110"/>
                </a:cubicBezTo>
                <a:cubicBezTo>
                  <a:pt x="31376" y="5110"/>
                  <a:pt x="31323" y="5077"/>
                  <a:pt x="31274" y="5077"/>
                </a:cubicBezTo>
                <a:cubicBezTo>
                  <a:pt x="31165" y="5077"/>
                  <a:pt x="31100" y="5158"/>
                  <a:pt x="31100" y="5255"/>
                </a:cubicBezTo>
                <a:cubicBezTo>
                  <a:pt x="31100" y="5336"/>
                  <a:pt x="31133" y="5389"/>
                  <a:pt x="31189" y="5426"/>
                </a:cubicBezTo>
                <a:cubicBezTo>
                  <a:pt x="31226" y="5450"/>
                  <a:pt x="31282" y="5490"/>
                  <a:pt x="31331" y="5523"/>
                </a:cubicBezTo>
                <a:cubicBezTo>
                  <a:pt x="31372" y="5551"/>
                  <a:pt x="31408" y="5583"/>
                  <a:pt x="31408" y="5652"/>
                </a:cubicBezTo>
                <a:cubicBezTo>
                  <a:pt x="31408" y="5725"/>
                  <a:pt x="31359" y="5770"/>
                  <a:pt x="31291" y="5770"/>
                </a:cubicBezTo>
                <a:cubicBezTo>
                  <a:pt x="31201" y="5770"/>
                  <a:pt x="31141" y="5701"/>
                  <a:pt x="31096" y="5579"/>
                </a:cubicBezTo>
                <a:lnTo>
                  <a:pt x="31072" y="5579"/>
                </a:lnTo>
                <a:lnTo>
                  <a:pt x="31100" y="5814"/>
                </a:lnTo>
                <a:lnTo>
                  <a:pt x="31125" y="5814"/>
                </a:lnTo>
                <a:cubicBezTo>
                  <a:pt x="31129" y="5798"/>
                  <a:pt x="31137" y="5778"/>
                  <a:pt x="31157" y="5778"/>
                </a:cubicBezTo>
                <a:cubicBezTo>
                  <a:pt x="31193" y="5778"/>
                  <a:pt x="31238" y="5814"/>
                  <a:pt x="31307" y="5814"/>
                </a:cubicBezTo>
                <a:cubicBezTo>
                  <a:pt x="31420" y="5814"/>
                  <a:pt x="31505" y="5729"/>
                  <a:pt x="31505" y="5616"/>
                </a:cubicBezTo>
                <a:cubicBezTo>
                  <a:pt x="31505" y="5539"/>
                  <a:pt x="31457" y="5474"/>
                  <a:pt x="31404" y="5438"/>
                </a:cubicBezTo>
                <a:cubicBezTo>
                  <a:pt x="31384" y="5426"/>
                  <a:pt x="31347" y="5397"/>
                  <a:pt x="31291" y="5361"/>
                </a:cubicBezTo>
                <a:cubicBezTo>
                  <a:pt x="31234" y="5320"/>
                  <a:pt x="31189" y="5284"/>
                  <a:pt x="31189" y="5223"/>
                </a:cubicBezTo>
                <a:cubicBezTo>
                  <a:pt x="31189" y="5166"/>
                  <a:pt x="31226" y="5126"/>
                  <a:pt x="31287" y="5126"/>
                </a:cubicBezTo>
                <a:cubicBezTo>
                  <a:pt x="31372" y="5126"/>
                  <a:pt x="31428" y="5199"/>
                  <a:pt x="31465" y="5312"/>
                </a:cubicBezTo>
                <a:lnTo>
                  <a:pt x="31489" y="5312"/>
                </a:lnTo>
                <a:lnTo>
                  <a:pt x="31469" y="5077"/>
                </a:lnTo>
                <a:lnTo>
                  <a:pt x="31436" y="5077"/>
                </a:lnTo>
                <a:close/>
                <a:moveTo>
                  <a:pt x="30055" y="5089"/>
                </a:moveTo>
                <a:lnTo>
                  <a:pt x="30055" y="5114"/>
                </a:lnTo>
                <a:cubicBezTo>
                  <a:pt x="30112" y="5114"/>
                  <a:pt x="30144" y="5154"/>
                  <a:pt x="30144" y="5219"/>
                </a:cubicBezTo>
                <a:cubicBezTo>
                  <a:pt x="30144" y="5264"/>
                  <a:pt x="30144" y="5466"/>
                  <a:pt x="30144" y="5592"/>
                </a:cubicBezTo>
                <a:lnTo>
                  <a:pt x="29776" y="5085"/>
                </a:lnTo>
                <a:lnTo>
                  <a:pt x="29618" y="5085"/>
                </a:lnTo>
                <a:lnTo>
                  <a:pt x="29618" y="5110"/>
                </a:lnTo>
                <a:cubicBezTo>
                  <a:pt x="29650" y="5110"/>
                  <a:pt x="29674" y="5126"/>
                  <a:pt x="29686" y="5142"/>
                </a:cubicBezTo>
                <a:cubicBezTo>
                  <a:pt x="29686" y="5142"/>
                  <a:pt x="29695" y="5154"/>
                  <a:pt x="29707" y="5170"/>
                </a:cubicBezTo>
                <a:cubicBezTo>
                  <a:pt x="29707" y="5247"/>
                  <a:pt x="29707" y="5583"/>
                  <a:pt x="29707" y="5644"/>
                </a:cubicBezTo>
                <a:cubicBezTo>
                  <a:pt x="29707" y="5725"/>
                  <a:pt x="29678" y="5766"/>
                  <a:pt x="29614" y="5766"/>
                </a:cubicBezTo>
                <a:lnTo>
                  <a:pt x="29614" y="5790"/>
                </a:lnTo>
                <a:lnTo>
                  <a:pt x="29840" y="5790"/>
                </a:lnTo>
                <a:lnTo>
                  <a:pt x="29840" y="5766"/>
                </a:lnTo>
                <a:cubicBezTo>
                  <a:pt x="29784" y="5766"/>
                  <a:pt x="29751" y="5729"/>
                  <a:pt x="29751" y="5664"/>
                </a:cubicBezTo>
                <a:cubicBezTo>
                  <a:pt x="29751" y="5612"/>
                  <a:pt x="29751" y="5332"/>
                  <a:pt x="29751" y="5231"/>
                </a:cubicBezTo>
                <a:cubicBezTo>
                  <a:pt x="29885" y="5413"/>
                  <a:pt x="30173" y="5802"/>
                  <a:pt x="30173" y="5802"/>
                </a:cubicBezTo>
                <a:lnTo>
                  <a:pt x="30189" y="5802"/>
                </a:lnTo>
                <a:cubicBezTo>
                  <a:pt x="30189" y="5802"/>
                  <a:pt x="30189" y="5304"/>
                  <a:pt x="30189" y="5231"/>
                </a:cubicBezTo>
                <a:cubicBezTo>
                  <a:pt x="30189" y="5142"/>
                  <a:pt x="30225" y="5110"/>
                  <a:pt x="30282" y="5110"/>
                </a:cubicBezTo>
                <a:lnTo>
                  <a:pt x="30282" y="5089"/>
                </a:lnTo>
                <a:lnTo>
                  <a:pt x="30055" y="5089"/>
                </a:lnTo>
                <a:close/>
                <a:moveTo>
                  <a:pt x="29269" y="5089"/>
                </a:moveTo>
                <a:lnTo>
                  <a:pt x="29269" y="5114"/>
                </a:lnTo>
                <a:cubicBezTo>
                  <a:pt x="29326" y="5114"/>
                  <a:pt x="29358" y="5154"/>
                  <a:pt x="29358" y="5219"/>
                </a:cubicBezTo>
                <a:cubicBezTo>
                  <a:pt x="29358" y="5264"/>
                  <a:pt x="29358" y="5466"/>
                  <a:pt x="29358" y="5592"/>
                </a:cubicBezTo>
                <a:lnTo>
                  <a:pt x="28990" y="5089"/>
                </a:lnTo>
                <a:lnTo>
                  <a:pt x="28828" y="5089"/>
                </a:lnTo>
                <a:lnTo>
                  <a:pt x="28828" y="5114"/>
                </a:lnTo>
                <a:cubicBezTo>
                  <a:pt x="28860" y="5114"/>
                  <a:pt x="28884" y="5130"/>
                  <a:pt x="28897" y="5146"/>
                </a:cubicBezTo>
                <a:cubicBezTo>
                  <a:pt x="28897" y="5146"/>
                  <a:pt x="28905" y="5158"/>
                  <a:pt x="28917" y="5174"/>
                </a:cubicBezTo>
                <a:cubicBezTo>
                  <a:pt x="28917" y="5251"/>
                  <a:pt x="28917" y="5588"/>
                  <a:pt x="28917" y="5648"/>
                </a:cubicBezTo>
                <a:cubicBezTo>
                  <a:pt x="28917" y="5729"/>
                  <a:pt x="28889" y="5770"/>
                  <a:pt x="28824" y="5770"/>
                </a:cubicBezTo>
                <a:lnTo>
                  <a:pt x="28824" y="5794"/>
                </a:lnTo>
                <a:lnTo>
                  <a:pt x="29051" y="5794"/>
                </a:lnTo>
                <a:lnTo>
                  <a:pt x="29051" y="5770"/>
                </a:lnTo>
                <a:cubicBezTo>
                  <a:pt x="28998" y="5770"/>
                  <a:pt x="28961" y="5733"/>
                  <a:pt x="28961" y="5669"/>
                </a:cubicBezTo>
                <a:cubicBezTo>
                  <a:pt x="28961" y="5616"/>
                  <a:pt x="28961" y="5336"/>
                  <a:pt x="28961" y="5235"/>
                </a:cubicBezTo>
                <a:cubicBezTo>
                  <a:pt x="29095" y="5417"/>
                  <a:pt x="29383" y="5806"/>
                  <a:pt x="29383" y="5806"/>
                </a:cubicBezTo>
                <a:lnTo>
                  <a:pt x="29399" y="5806"/>
                </a:lnTo>
                <a:cubicBezTo>
                  <a:pt x="29399" y="5806"/>
                  <a:pt x="29399" y="5308"/>
                  <a:pt x="29399" y="5235"/>
                </a:cubicBezTo>
                <a:cubicBezTo>
                  <a:pt x="29399" y="5146"/>
                  <a:pt x="29435" y="5114"/>
                  <a:pt x="29492" y="5114"/>
                </a:cubicBezTo>
                <a:lnTo>
                  <a:pt x="29492" y="5089"/>
                </a:lnTo>
                <a:lnTo>
                  <a:pt x="29269" y="5089"/>
                </a:lnTo>
                <a:close/>
                <a:moveTo>
                  <a:pt x="28321" y="4887"/>
                </a:moveTo>
                <a:lnTo>
                  <a:pt x="28321" y="4863"/>
                </a:lnTo>
                <a:lnTo>
                  <a:pt x="28103" y="4863"/>
                </a:lnTo>
                <a:lnTo>
                  <a:pt x="27819" y="5628"/>
                </a:lnTo>
                <a:lnTo>
                  <a:pt x="27531" y="4863"/>
                </a:lnTo>
                <a:lnTo>
                  <a:pt x="27309" y="4863"/>
                </a:lnTo>
                <a:lnTo>
                  <a:pt x="27309" y="4887"/>
                </a:lnTo>
                <a:cubicBezTo>
                  <a:pt x="27402" y="4887"/>
                  <a:pt x="27430" y="4940"/>
                  <a:pt x="27430" y="5029"/>
                </a:cubicBezTo>
                <a:cubicBezTo>
                  <a:pt x="27430" y="5122"/>
                  <a:pt x="27430" y="5588"/>
                  <a:pt x="27430" y="5604"/>
                </a:cubicBezTo>
                <a:cubicBezTo>
                  <a:pt x="27430" y="5737"/>
                  <a:pt x="27394" y="5770"/>
                  <a:pt x="27309" y="5770"/>
                </a:cubicBezTo>
                <a:lnTo>
                  <a:pt x="27309" y="5794"/>
                </a:lnTo>
                <a:lnTo>
                  <a:pt x="27596" y="5794"/>
                </a:lnTo>
                <a:lnTo>
                  <a:pt x="27596" y="5770"/>
                </a:lnTo>
                <a:cubicBezTo>
                  <a:pt x="27515" y="5770"/>
                  <a:pt x="27475" y="5733"/>
                  <a:pt x="27475" y="5604"/>
                </a:cubicBezTo>
                <a:cubicBezTo>
                  <a:pt x="27475" y="5470"/>
                  <a:pt x="27475" y="5000"/>
                  <a:pt x="27475" y="5000"/>
                </a:cubicBezTo>
                <a:lnTo>
                  <a:pt x="27770" y="5798"/>
                </a:lnTo>
                <a:lnTo>
                  <a:pt x="27799" y="5798"/>
                </a:lnTo>
                <a:lnTo>
                  <a:pt x="28103" y="4988"/>
                </a:lnTo>
                <a:cubicBezTo>
                  <a:pt x="28103" y="4988"/>
                  <a:pt x="28103" y="5579"/>
                  <a:pt x="28103" y="5604"/>
                </a:cubicBezTo>
                <a:cubicBezTo>
                  <a:pt x="28103" y="5737"/>
                  <a:pt x="28074" y="5770"/>
                  <a:pt x="27989" y="5770"/>
                </a:cubicBezTo>
                <a:lnTo>
                  <a:pt x="27989" y="5794"/>
                </a:lnTo>
                <a:lnTo>
                  <a:pt x="28321" y="5794"/>
                </a:lnTo>
                <a:lnTo>
                  <a:pt x="28321" y="5770"/>
                </a:lnTo>
                <a:cubicBezTo>
                  <a:pt x="28240" y="5770"/>
                  <a:pt x="28208" y="5733"/>
                  <a:pt x="28208" y="5604"/>
                </a:cubicBezTo>
                <a:cubicBezTo>
                  <a:pt x="28208" y="5551"/>
                  <a:pt x="28208" y="5093"/>
                  <a:pt x="28208" y="5017"/>
                </a:cubicBezTo>
                <a:cubicBezTo>
                  <a:pt x="28208" y="4911"/>
                  <a:pt x="28265" y="4887"/>
                  <a:pt x="28321" y="4887"/>
                </a:cubicBezTo>
                <a:close/>
                <a:moveTo>
                  <a:pt x="28593" y="5207"/>
                </a:moveTo>
                <a:cubicBezTo>
                  <a:pt x="28593" y="5142"/>
                  <a:pt x="28625" y="5114"/>
                  <a:pt x="28686" y="5114"/>
                </a:cubicBezTo>
                <a:lnTo>
                  <a:pt x="28686" y="5089"/>
                </a:lnTo>
                <a:lnTo>
                  <a:pt x="28402" y="5089"/>
                </a:lnTo>
                <a:lnTo>
                  <a:pt x="28402" y="5114"/>
                </a:lnTo>
                <a:cubicBezTo>
                  <a:pt x="28463" y="5114"/>
                  <a:pt x="28496" y="5142"/>
                  <a:pt x="28496" y="5207"/>
                </a:cubicBezTo>
                <a:lnTo>
                  <a:pt x="28496" y="5681"/>
                </a:lnTo>
                <a:cubicBezTo>
                  <a:pt x="28496" y="5745"/>
                  <a:pt x="28463" y="5774"/>
                  <a:pt x="28402" y="5774"/>
                </a:cubicBezTo>
                <a:lnTo>
                  <a:pt x="28402" y="5798"/>
                </a:lnTo>
                <a:lnTo>
                  <a:pt x="28686" y="5798"/>
                </a:lnTo>
                <a:lnTo>
                  <a:pt x="28686" y="5774"/>
                </a:lnTo>
                <a:cubicBezTo>
                  <a:pt x="28625" y="5774"/>
                  <a:pt x="28593" y="5745"/>
                  <a:pt x="28593" y="5681"/>
                </a:cubicBezTo>
                <a:lnTo>
                  <a:pt x="28593" y="5207"/>
                </a:lnTo>
                <a:close/>
                <a:moveTo>
                  <a:pt x="26300" y="5446"/>
                </a:moveTo>
                <a:cubicBezTo>
                  <a:pt x="26300" y="5669"/>
                  <a:pt x="26158" y="5814"/>
                  <a:pt x="25984" y="5814"/>
                </a:cubicBezTo>
                <a:cubicBezTo>
                  <a:pt x="25810" y="5814"/>
                  <a:pt x="25668" y="5669"/>
                  <a:pt x="25668" y="5446"/>
                </a:cubicBezTo>
                <a:cubicBezTo>
                  <a:pt x="25668" y="5223"/>
                  <a:pt x="25810" y="5077"/>
                  <a:pt x="25984" y="5077"/>
                </a:cubicBezTo>
                <a:cubicBezTo>
                  <a:pt x="26158" y="5077"/>
                  <a:pt x="26300" y="5223"/>
                  <a:pt x="26300" y="5446"/>
                </a:cubicBezTo>
                <a:close/>
                <a:moveTo>
                  <a:pt x="26191" y="5446"/>
                </a:moveTo>
                <a:cubicBezTo>
                  <a:pt x="26191" y="5247"/>
                  <a:pt x="26114" y="5122"/>
                  <a:pt x="25984" y="5122"/>
                </a:cubicBezTo>
                <a:cubicBezTo>
                  <a:pt x="25850" y="5122"/>
                  <a:pt x="25778" y="5248"/>
                  <a:pt x="25778" y="5446"/>
                </a:cubicBezTo>
                <a:cubicBezTo>
                  <a:pt x="25778" y="5645"/>
                  <a:pt x="25854" y="5770"/>
                  <a:pt x="25984" y="5770"/>
                </a:cubicBezTo>
                <a:cubicBezTo>
                  <a:pt x="26114" y="5770"/>
                  <a:pt x="26191" y="5640"/>
                  <a:pt x="26191" y="5446"/>
                </a:cubicBezTo>
                <a:close/>
                <a:moveTo>
                  <a:pt x="26912" y="5089"/>
                </a:moveTo>
                <a:lnTo>
                  <a:pt x="26397" y="5089"/>
                </a:lnTo>
                <a:lnTo>
                  <a:pt x="26397" y="5114"/>
                </a:lnTo>
                <a:cubicBezTo>
                  <a:pt x="26458" y="5114"/>
                  <a:pt x="26482" y="5142"/>
                  <a:pt x="26482" y="5207"/>
                </a:cubicBezTo>
                <a:lnTo>
                  <a:pt x="26482" y="5681"/>
                </a:lnTo>
                <a:cubicBezTo>
                  <a:pt x="26482" y="5745"/>
                  <a:pt x="26454" y="5774"/>
                  <a:pt x="26397" y="5774"/>
                </a:cubicBezTo>
                <a:lnTo>
                  <a:pt x="26397" y="5798"/>
                </a:lnTo>
                <a:lnTo>
                  <a:pt x="26673" y="5798"/>
                </a:lnTo>
                <a:lnTo>
                  <a:pt x="26673" y="5774"/>
                </a:lnTo>
                <a:cubicBezTo>
                  <a:pt x="26616" y="5774"/>
                  <a:pt x="26584" y="5745"/>
                  <a:pt x="26584" y="5681"/>
                </a:cubicBezTo>
                <a:cubicBezTo>
                  <a:pt x="26584" y="5669"/>
                  <a:pt x="26584" y="5563"/>
                  <a:pt x="26584" y="5454"/>
                </a:cubicBezTo>
                <a:cubicBezTo>
                  <a:pt x="26612" y="5454"/>
                  <a:pt x="26689" y="5454"/>
                  <a:pt x="26729" y="5454"/>
                </a:cubicBezTo>
                <a:cubicBezTo>
                  <a:pt x="26790" y="5454"/>
                  <a:pt x="26819" y="5486"/>
                  <a:pt x="26831" y="5551"/>
                </a:cubicBezTo>
                <a:lnTo>
                  <a:pt x="26855" y="5551"/>
                </a:lnTo>
                <a:lnTo>
                  <a:pt x="26855" y="5304"/>
                </a:lnTo>
                <a:lnTo>
                  <a:pt x="26831" y="5304"/>
                </a:lnTo>
                <a:cubicBezTo>
                  <a:pt x="26827" y="5373"/>
                  <a:pt x="26794" y="5405"/>
                  <a:pt x="26738" y="5405"/>
                </a:cubicBezTo>
                <a:cubicBezTo>
                  <a:pt x="26693" y="5405"/>
                  <a:pt x="26612" y="5405"/>
                  <a:pt x="26584" y="5405"/>
                </a:cubicBezTo>
                <a:cubicBezTo>
                  <a:pt x="26584" y="5292"/>
                  <a:pt x="26584" y="5179"/>
                  <a:pt x="26584" y="5166"/>
                </a:cubicBezTo>
                <a:cubicBezTo>
                  <a:pt x="26584" y="5142"/>
                  <a:pt x="26600" y="5134"/>
                  <a:pt x="26620" y="5134"/>
                </a:cubicBezTo>
                <a:cubicBezTo>
                  <a:pt x="26644" y="5134"/>
                  <a:pt x="26697" y="5134"/>
                  <a:pt x="26762" y="5134"/>
                </a:cubicBezTo>
                <a:cubicBezTo>
                  <a:pt x="26847" y="5134"/>
                  <a:pt x="26875" y="5170"/>
                  <a:pt x="26896" y="5247"/>
                </a:cubicBezTo>
                <a:lnTo>
                  <a:pt x="26920" y="5247"/>
                </a:lnTo>
                <a:lnTo>
                  <a:pt x="26912" y="5089"/>
                </a:lnTo>
                <a:close/>
                <a:moveTo>
                  <a:pt x="24003" y="5089"/>
                </a:moveTo>
                <a:lnTo>
                  <a:pt x="23999" y="5272"/>
                </a:lnTo>
                <a:lnTo>
                  <a:pt x="24024" y="5272"/>
                </a:lnTo>
                <a:cubicBezTo>
                  <a:pt x="24048" y="5154"/>
                  <a:pt x="24076" y="5134"/>
                  <a:pt x="24226" y="5134"/>
                </a:cubicBezTo>
                <a:lnTo>
                  <a:pt x="24226" y="5677"/>
                </a:lnTo>
                <a:cubicBezTo>
                  <a:pt x="24226" y="5741"/>
                  <a:pt x="24194" y="5770"/>
                  <a:pt x="24133" y="5770"/>
                </a:cubicBezTo>
                <a:lnTo>
                  <a:pt x="24133" y="5794"/>
                </a:lnTo>
                <a:lnTo>
                  <a:pt x="24416" y="5794"/>
                </a:lnTo>
                <a:lnTo>
                  <a:pt x="24416" y="5770"/>
                </a:lnTo>
                <a:cubicBezTo>
                  <a:pt x="24356" y="5770"/>
                  <a:pt x="24323" y="5741"/>
                  <a:pt x="24323" y="5677"/>
                </a:cubicBezTo>
                <a:lnTo>
                  <a:pt x="24323" y="5134"/>
                </a:lnTo>
                <a:cubicBezTo>
                  <a:pt x="24477" y="5134"/>
                  <a:pt x="24506" y="5154"/>
                  <a:pt x="24526" y="5272"/>
                </a:cubicBezTo>
                <a:lnTo>
                  <a:pt x="24550" y="5272"/>
                </a:lnTo>
                <a:lnTo>
                  <a:pt x="24546" y="5089"/>
                </a:lnTo>
                <a:lnTo>
                  <a:pt x="24003" y="5089"/>
                </a:lnTo>
                <a:close/>
                <a:moveTo>
                  <a:pt x="25158" y="5158"/>
                </a:moveTo>
                <a:cubicBezTo>
                  <a:pt x="25158" y="5166"/>
                  <a:pt x="25158" y="5175"/>
                  <a:pt x="25154" y="5183"/>
                </a:cubicBezTo>
                <a:cubicBezTo>
                  <a:pt x="25150" y="5192"/>
                  <a:pt x="25016" y="5426"/>
                  <a:pt x="25016" y="5426"/>
                </a:cubicBezTo>
                <a:cubicBezTo>
                  <a:pt x="25016" y="5426"/>
                  <a:pt x="24878" y="5199"/>
                  <a:pt x="24874" y="5191"/>
                </a:cubicBezTo>
                <a:cubicBezTo>
                  <a:pt x="24870" y="5183"/>
                  <a:pt x="24862" y="5166"/>
                  <a:pt x="24862" y="5154"/>
                </a:cubicBezTo>
                <a:cubicBezTo>
                  <a:pt x="24862" y="5134"/>
                  <a:pt x="24890" y="5118"/>
                  <a:pt x="24927" y="5118"/>
                </a:cubicBezTo>
                <a:lnTo>
                  <a:pt x="24927" y="5089"/>
                </a:lnTo>
                <a:lnTo>
                  <a:pt x="24647" y="5089"/>
                </a:lnTo>
                <a:lnTo>
                  <a:pt x="24647" y="5114"/>
                </a:lnTo>
                <a:cubicBezTo>
                  <a:pt x="24688" y="5114"/>
                  <a:pt x="24724" y="5150"/>
                  <a:pt x="24745" y="5183"/>
                </a:cubicBezTo>
                <a:cubicBezTo>
                  <a:pt x="24765" y="5215"/>
                  <a:pt x="24931" y="5482"/>
                  <a:pt x="24931" y="5482"/>
                </a:cubicBezTo>
                <a:lnTo>
                  <a:pt x="24931" y="5677"/>
                </a:lnTo>
                <a:cubicBezTo>
                  <a:pt x="24931" y="5745"/>
                  <a:pt x="24907" y="5770"/>
                  <a:pt x="24834" y="5770"/>
                </a:cubicBezTo>
                <a:lnTo>
                  <a:pt x="24834" y="5794"/>
                </a:lnTo>
                <a:lnTo>
                  <a:pt x="25133" y="5794"/>
                </a:lnTo>
                <a:lnTo>
                  <a:pt x="25133" y="5770"/>
                </a:lnTo>
                <a:cubicBezTo>
                  <a:pt x="25061" y="5770"/>
                  <a:pt x="25032" y="5745"/>
                  <a:pt x="25032" y="5677"/>
                </a:cubicBezTo>
                <a:lnTo>
                  <a:pt x="25032" y="5470"/>
                </a:lnTo>
                <a:cubicBezTo>
                  <a:pt x="25032" y="5470"/>
                  <a:pt x="25182" y="5219"/>
                  <a:pt x="25206" y="5179"/>
                </a:cubicBezTo>
                <a:cubicBezTo>
                  <a:pt x="25227" y="5146"/>
                  <a:pt x="25275" y="5110"/>
                  <a:pt x="25308" y="5110"/>
                </a:cubicBezTo>
                <a:lnTo>
                  <a:pt x="25308" y="5089"/>
                </a:lnTo>
                <a:lnTo>
                  <a:pt x="25093" y="5089"/>
                </a:lnTo>
                <a:lnTo>
                  <a:pt x="25093" y="5114"/>
                </a:lnTo>
                <a:cubicBezTo>
                  <a:pt x="25150" y="5118"/>
                  <a:pt x="25158" y="5138"/>
                  <a:pt x="25158" y="5158"/>
                </a:cubicBezTo>
                <a:close/>
                <a:moveTo>
                  <a:pt x="23396" y="5077"/>
                </a:moveTo>
                <a:cubicBezTo>
                  <a:pt x="23392" y="5093"/>
                  <a:pt x="23384" y="5110"/>
                  <a:pt x="23363" y="5110"/>
                </a:cubicBezTo>
                <a:cubicBezTo>
                  <a:pt x="23335" y="5110"/>
                  <a:pt x="23282" y="5077"/>
                  <a:pt x="23234" y="5077"/>
                </a:cubicBezTo>
                <a:cubicBezTo>
                  <a:pt x="23124" y="5077"/>
                  <a:pt x="23059" y="5158"/>
                  <a:pt x="23059" y="5255"/>
                </a:cubicBezTo>
                <a:cubicBezTo>
                  <a:pt x="23059" y="5336"/>
                  <a:pt x="23092" y="5389"/>
                  <a:pt x="23149" y="5426"/>
                </a:cubicBezTo>
                <a:cubicBezTo>
                  <a:pt x="23181" y="5450"/>
                  <a:pt x="23242" y="5490"/>
                  <a:pt x="23286" y="5523"/>
                </a:cubicBezTo>
                <a:cubicBezTo>
                  <a:pt x="23327" y="5551"/>
                  <a:pt x="23363" y="5583"/>
                  <a:pt x="23363" y="5652"/>
                </a:cubicBezTo>
                <a:cubicBezTo>
                  <a:pt x="23363" y="5725"/>
                  <a:pt x="23315" y="5770"/>
                  <a:pt x="23246" y="5770"/>
                </a:cubicBezTo>
                <a:cubicBezTo>
                  <a:pt x="23157" y="5770"/>
                  <a:pt x="23092" y="5701"/>
                  <a:pt x="23051" y="5579"/>
                </a:cubicBezTo>
                <a:lnTo>
                  <a:pt x="23027" y="5579"/>
                </a:lnTo>
                <a:lnTo>
                  <a:pt x="23055" y="5814"/>
                </a:lnTo>
                <a:lnTo>
                  <a:pt x="23080" y="5814"/>
                </a:lnTo>
                <a:cubicBezTo>
                  <a:pt x="23084" y="5798"/>
                  <a:pt x="23092" y="5778"/>
                  <a:pt x="23112" y="5778"/>
                </a:cubicBezTo>
                <a:cubicBezTo>
                  <a:pt x="23149" y="5778"/>
                  <a:pt x="23189" y="5814"/>
                  <a:pt x="23262" y="5814"/>
                </a:cubicBezTo>
                <a:cubicBezTo>
                  <a:pt x="23375" y="5814"/>
                  <a:pt x="23465" y="5729"/>
                  <a:pt x="23465" y="5616"/>
                </a:cubicBezTo>
                <a:cubicBezTo>
                  <a:pt x="23465" y="5539"/>
                  <a:pt x="23416" y="5474"/>
                  <a:pt x="23359" y="5438"/>
                </a:cubicBezTo>
                <a:cubicBezTo>
                  <a:pt x="23343" y="5426"/>
                  <a:pt x="23303" y="5397"/>
                  <a:pt x="23246" y="5361"/>
                </a:cubicBezTo>
                <a:cubicBezTo>
                  <a:pt x="23189" y="5320"/>
                  <a:pt x="23145" y="5284"/>
                  <a:pt x="23145" y="5223"/>
                </a:cubicBezTo>
                <a:cubicBezTo>
                  <a:pt x="23145" y="5166"/>
                  <a:pt x="23181" y="5126"/>
                  <a:pt x="23242" y="5126"/>
                </a:cubicBezTo>
                <a:cubicBezTo>
                  <a:pt x="23327" y="5126"/>
                  <a:pt x="23384" y="5199"/>
                  <a:pt x="23420" y="5312"/>
                </a:cubicBezTo>
                <a:lnTo>
                  <a:pt x="23444" y="5312"/>
                </a:lnTo>
                <a:lnTo>
                  <a:pt x="23424" y="5077"/>
                </a:lnTo>
                <a:lnTo>
                  <a:pt x="23396" y="5077"/>
                </a:lnTo>
                <a:close/>
                <a:moveTo>
                  <a:pt x="23809" y="5207"/>
                </a:moveTo>
                <a:cubicBezTo>
                  <a:pt x="23809" y="5142"/>
                  <a:pt x="23841" y="5114"/>
                  <a:pt x="23902" y="5114"/>
                </a:cubicBezTo>
                <a:lnTo>
                  <a:pt x="23902" y="5089"/>
                </a:lnTo>
                <a:lnTo>
                  <a:pt x="23618" y="5089"/>
                </a:lnTo>
                <a:lnTo>
                  <a:pt x="23618" y="5114"/>
                </a:lnTo>
                <a:cubicBezTo>
                  <a:pt x="23679" y="5114"/>
                  <a:pt x="23712" y="5142"/>
                  <a:pt x="23712" y="5207"/>
                </a:cubicBezTo>
                <a:lnTo>
                  <a:pt x="23712" y="5681"/>
                </a:lnTo>
                <a:cubicBezTo>
                  <a:pt x="23712" y="5745"/>
                  <a:pt x="23679" y="5774"/>
                  <a:pt x="23618" y="5774"/>
                </a:cubicBezTo>
                <a:lnTo>
                  <a:pt x="23618" y="5798"/>
                </a:lnTo>
                <a:lnTo>
                  <a:pt x="23902" y="5798"/>
                </a:lnTo>
                <a:lnTo>
                  <a:pt x="23902" y="5774"/>
                </a:lnTo>
                <a:cubicBezTo>
                  <a:pt x="23841" y="5774"/>
                  <a:pt x="23809" y="5745"/>
                  <a:pt x="23809" y="5681"/>
                </a:cubicBezTo>
                <a:lnTo>
                  <a:pt x="23809" y="5207"/>
                </a:lnTo>
                <a:close/>
                <a:moveTo>
                  <a:pt x="22189" y="5616"/>
                </a:moveTo>
                <a:cubicBezTo>
                  <a:pt x="22156" y="5689"/>
                  <a:pt x="22116" y="5754"/>
                  <a:pt x="22006" y="5754"/>
                </a:cubicBezTo>
                <a:cubicBezTo>
                  <a:pt x="21982" y="5754"/>
                  <a:pt x="21934" y="5754"/>
                  <a:pt x="21893" y="5754"/>
                </a:cubicBezTo>
                <a:cubicBezTo>
                  <a:pt x="21853" y="5754"/>
                  <a:pt x="21832" y="5737"/>
                  <a:pt x="21832" y="5705"/>
                </a:cubicBezTo>
                <a:cubicBezTo>
                  <a:pt x="21832" y="5693"/>
                  <a:pt x="21832" y="5575"/>
                  <a:pt x="21832" y="5454"/>
                </a:cubicBezTo>
                <a:cubicBezTo>
                  <a:pt x="21860" y="5454"/>
                  <a:pt x="21946" y="5454"/>
                  <a:pt x="21986" y="5454"/>
                </a:cubicBezTo>
                <a:cubicBezTo>
                  <a:pt x="22047" y="5454"/>
                  <a:pt x="22075" y="5486"/>
                  <a:pt x="22087" y="5551"/>
                </a:cubicBezTo>
                <a:lnTo>
                  <a:pt x="22112" y="5551"/>
                </a:lnTo>
                <a:lnTo>
                  <a:pt x="22112" y="5304"/>
                </a:lnTo>
                <a:lnTo>
                  <a:pt x="22087" y="5304"/>
                </a:lnTo>
                <a:cubicBezTo>
                  <a:pt x="22083" y="5373"/>
                  <a:pt x="22047" y="5405"/>
                  <a:pt x="21994" y="5405"/>
                </a:cubicBezTo>
                <a:cubicBezTo>
                  <a:pt x="21950" y="5405"/>
                  <a:pt x="21860" y="5405"/>
                  <a:pt x="21836" y="5405"/>
                </a:cubicBezTo>
                <a:cubicBezTo>
                  <a:pt x="21836" y="5288"/>
                  <a:pt x="21836" y="5179"/>
                  <a:pt x="21836" y="5166"/>
                </a:cubicBezTo>
                <a:cubicBezTo>
                  <a:pt x="21836" y="5142"/>
                  <a:pt x="21852" y="5134"/>
                  <a:pt x="21877" y="5134"/>
                </a:cubicBezTo>
                <a:cubicBezTo>
                  <a:pt x="21897" y="5134"/>
                  <a:pt x="21950" y="5134"/>
                  <a:pt x="22014" y="5134"/>
                </a:cubicBezTo>
                <a:cubicBezTo>
                  <a:pt x="22099" y="5134"/>
                  <a:pt x="22128" y="5170"/>
                  <a:pt x="22148" y="5247"/>
                </a:cubicBezTo>
                <a:lnTo>
                  <a:pt x="22172" y="5247"/>
                </a:lnTo>
                <a:lnTo>
                  <a:pt x="22168" y="5089"/>
                </a:lnTo>
                <a:lnTo>
                  <a:pt x="21658" y="5089"/>
                </a:lnTo>
                <a:lnTo>
                  <a:pt x="21658" y="5114"/>
                </a:lnTo>
                <a:cubicBezTo>
                  <a:pt x="21719" y="5114"/>
                  <a:pt x="21743" y="5142"/>
                  <a:pt x="21743" y="5207"/>
                </a:cubicBezTo>
                <a:lnTo>
                  <a:pt x="21743" y="5681"/>
                </a:lnTo>
                <a:cubicBezTo>
                  <a:pt x="21743" y="5745"/>
                  <a:pt x="21715" y="5774"/>
                  <a:pt x="21658" y="5774"/>
                </a:cubicBezTo>
                <a:lnTo>
                  <a:pt x="21658" y="5798"/>
                </a:lnTo>
                <a:lnTo>
                  <a:pt x="22180" y="5798"/>
                </a:lnTo>
                <a:lnTo>
                  <a:pt x="22225" y="5616"/>
                </a:lnTo>
                <a:lnTo>
                  <a:pt x="22189" y="5616"/>
                </a:lnTo>
                <a:close/>
                <a:moveTo>
                  <a:pt x="22934" y="5778"/>
                </a:moveTo>
                <a:lnTo>
                  <a:pt x="22934" y="5798"/>
                </a:lnTo>
                <a:lnTo>
                  <a:pt x="22780" y="5798"/>
                </a:lnTo>
                <a:lnTo>
                  <a:pt x="22549" y="5470"/>
                </a:lnTo>
                <a:cubicBezTo>
                  <a:pt x="22533" y="5470"/>
                  <a:pt x="22513" y="5470"/>
                  <a:pt x="22496" y="5470"/>
                </a:cubicBezTo>
                <a:lnTo>
                  <a:pt x="22496" y="5677"/>
                </a:lnTo>
                <a:cubicBezTo>
                  <a:pt x="22496" y="5741"/>
                  <a:pt x="22525" y="5770"/>
                  <a:pt x="22586" y="5770"/>
                </a:cubicBezTo>
                <a:lnTo>
                  <a:pt x="22586" y="5794"/>
                </a:lnTo>
                <a:lnTo>
                  <a:pt x="22306" y="5794"/>
                </a:lnTo>
                <a:lnTo>
                  <a:pt x="22306" y="5770"/>
                </a:lnTo>
                <a:cubicBezTo>
                  <a:pt x="22367" y="5770"/>
                  <a:pt x="22391" y="5741"/>
                  <a:pt x="22391" y="5677"/>
                </a:cubicBezTo>
                <a:lnTo>
                  <a:pt x="22391" y="5203"/>
                </a:lnTo>
                <a:cubicBezTo>
                  <a:pt x="22391" y="5138"/>
                  <a:pt x="22363" y="5110"/>
                  <a:pt x="22306" y="5110"/>
                </a:cubicBezTo>
                <a:lnTo>
                  <a:pt x="22306" y="5089"/>
                </a:lnTo>
                <a:cubicBezTo>
                  <a:pt x="22306" y="5089"/>
                  <a:pt x="22569" y="5089"/>
                  <a:pt x="22590" y="5089"/>
                </a:cubicBezTo>
                <a:cubicBezTo>
                  <a:pt x="22739" y="5089"/>
                  <a:pt x="22825" y="5162"/>
                  <a:pt x="22825" y="5276"/>
                </a:cubicBezTo>
                <a:cubicBezTo>
                  <a:pt x="22825" y="5369"/>
                  <a:pt x="22780" y="5434"/>
                  <a:pt x="22654" y="5458"/>
                </a:cubicBezTo>
                <a:cubicBezTo>
                  <a:pt x="22691" y="5507"/>
                  <a:pt x="22845" y="5721"/>
                  <a:pt x="22861" y="5741"/>
                </a:cubicBezTo>
                <a:cubicBezTo>
                  <a:pt x="22877" y="5762"/>
                  <a:pt x="22906" y="5778"/>
                  <a:pt x="22934" y="5778"/>
                </a:cubicBezTo>
                <a:close/>
                <a:moveTo>
                  <a:pt x="22521" y="5430"/>
                </a:moveTo>
                <a:cubicBezTo>
                  <a:pt x="22642" y="5430"/>
                  <a:pt x="22723" y="5385"/>
                  <a:pt x="22723" y="5276"/>
                </a:cubicBezTo>
                <a:cubicBezTo>
                  <a:pt x="22723" y="5187"/>
                  <a:pt x="22679" y="5130"/>
                  <a:pt x="22561" y="5130"/>
                </a:cubicBezTo>
                <a:cubicBezTo>
                  <a:pt x="22509" y="5130"/>
                  <a:pt x="22496" y="5142"/>
                  <a:pt x="22496" y="5191"/>
                </a:cubicBezTo>
                <a:lnTo>
                  <a:pt x="22496" y="5430"/>
                </a:lnTo>
                <a:cubicBezTo>
                  <a:pt x="22500" y="5430"/>
                  <a:pt x="22509" y="5430"/>
                  <a:pt x="22521" y="5430"/>
                </a:cubicBezTo>
                <a:close/>
                <a:moveTo>
                  <a:pt x="20690" y="5207"/>
                </a:moveTo>
                <a:cubicBezTo>
                  <a:pt x="20690" y="5142"/>
                  <a:pt x="20722" y="5114"/>
                  <a:pt x="20783" y="5114"/>
                </a:cubicBezTo>
                <a:lnTo>
                  <a:pt x="20783" y="5089"/>
                </a:lnTo>
                <a:lnTo>
                  <a:pt x="20499" y="5089"/>
                </a:lnTo>
                <a:lnTo>
                  <a:pt x="20499" y="5114"/>
                </a:lnTo>
                <a:cubicBezTo>
                  <a:pt x="20560" y="5114"/>
                  <a:pt x="20593" y="5142"/>
                  <a:pt x="20593" y="5207"/>
                </a:cubicBezTo>
                <a:lnTo>
                  <a:pt x="20593" y="5681"/>
                </a:lnTo>
                <a:cubicBezTo>
                  <a:pt x="20593" y="5745"/>
                  <a:pt x="20560" y="5774"/>
                  <a:pt x="20499" y="5774"/>
                </a:cubicBezTo>
                <a:lnTo>
                  <a:pt x="20499" y="5798"/>
                </a:lnTo>
                <a:lnTo>
                  <a:pt x="20783" y="5798"/>
                </a:lnTo>
                <a:lnTo>
                  <a:pt x="20783" y="5774"/>
                </a:lnTo>
                <a:cubicBezTo>
                  <a:pt x="20722" y="5774"/>
                  <a:pt x="20690" y="5745"/>
                  <a:pt x="20690" y="5681"/>
                </a:cubicBezTo>
                <a:lnTo>
                  <a:pt x="20690" y="5207"/>
                </a:lnTo>
                <a:close/>
                <a:moveTo>
                  <a:pt x="21156" y="5118"/>
                </a:moveTo>
                <a:lnTo>
                  <a:pt x="21156" y="5089"/>
                </a:lnTo>
                <a:lnTo>
                  <a:pt x="20896" y="5089"/>
                </a:lnTo>
                <a:lnTo>
                  <a:pt x="20896" y="5114"/>
                </a:lnTo>
                <a:cubicBezTo>
                  <a:pt x="20929" y="5114"/>
                  <a:pt x="20961" y="5134"/>
                  <a:pt x="20981" y="5187"/>
                </a:cubicBezTo>
                <a:cubicBezTo>
                  <a:pt x="21006" y="5239"/>
                  <a:pt x="21237" y="5806"/>
                  <a:pt x="21237" y="5806"/>
                </a:cubicBezTo>
                <a:lnTo>
                  <a:pt x="21253" y="5806"/>
                </a:lnTo>
                <a:cubicBezTo>
                  <a:pt x="21253" y="5806"/>
                  <a:pt x="21455" y="5235"/>
                  <a:pt x="21476" y="5187"/>
                </a:cubicBezTo>
                <a:cubicBezTo>
                  <a:pt x="21492" y="5138"/>
                  <a:pt x="21524" y="5114"/>
                  <a:pt x="21553" y="5114"/>
                </a:cubicBezTo>
                <a:lnTo>
                  <a:pt x="21553" y="5089"/>
                </a:lnTo>
                <a:lnTo>
                  <a:pt x="21354" y="5089"/>
                </a:lnTo>
                <a:lnTo>
                  <a:pt x="21354" y="5114"/>
                </a:lnTo>
                <a:cubicBezTo>
                  <a:pt x="21399" y="5114"/>
                  <a:pt x="21423" y="5138"/>
                  <a:pt x="21423" y="5170"/>
                </a:cubicBezTo>
                <a:cubicBezTo>
                  <a:pt x="21423" y="5179"/>
                  <a:pt x="21419" y="5191"/>
                  <a:pt x="21419" y="5199"/>
                </a:cubicBezTo>
                <a:cubicBezTo>
                  <a:pt x="21415" y="5211"/>
                  <a:pt x="21269" y="5616"/>
                  <a:pt x="21269" y="5616"/>
                </a:cubicBezTo>
                <a:cubicBezTo>
                  <a:pt x="21269" y="5616"/>
                  <a:pt x="21099" y="5207"/>
                  <a:pt x="21091" y="5191"/>
                </a:cubicBezTo>
                <a:cubicBezTo>
                  <a:pt x="21087" y="5183"/>
                  <a:pt x="21087" y="5170"/>
                  <a:pt x="21087" y="5158"/>
                </a:cubicBezTo>
                <a:cubicBezTo>
                  <a:pt x="21087" y="5134"/>
                  <a:pt x="21111" y="5118"/>
                  <a:pt x="21156" y="5118"/>
                </a:cubicBezTo>
                <a:close/>
                <a:moveTo>
                  <a:pt x="18778" y="4887"/>
                </a:moveTo>
                <a:cubicBezTo>
                  <a:pt x="18855" y="4887"/>
                  <a:pt x="18895" y="4928"/>
                  <a:pt x="18895" y="5037"/>
                </a:cubicBezTo>
                <a:cubicBezTo>
                  <a:pt x="18895" y="5147"/>
                  <a:pt x="18895" y="5292"/>
                  <a:pt x="18895" y="5474"/>
                </a:cubicBezTo>
                <a:cubicBezTo>
                  <a:pt x="18895" y="5697"/>
                  <a:pt x="19017" y="5814"/>
                  <a:pt x="19227" y="5814"/>
                </a:cubicBezTo>
                <a:cubicBezTo>
                  <a:pt x="19410" y="5814"/>
                  <a:pt x="19547" y="5705"/>
                  <a:pt x="19547" y="5490"/>
                </a:cubicBezTo>
                <a:cubicBezTo>
                  <a:pt x="19547" y="5292"/>
                  <a:pt x="19547" y="5085"/>
                  <a:pt x="19547" y="5012"/>
                </a:cubicBezTo>
                <a:cubicBezTo>
                  <a:pt x="19547" y="4940"/>
                  <a:pt x="19568" y="4891"/>
                  <a:pt x="19657" y="4891"/>
                </a:cubicBezTo>
                <a:lnTo>
                  <a:pt x="19657" y="4867"/>
                </a:lnTo>
                <a:lnTo>
                  <a:pt x="19377" y="4867"/>
                </a:lnTo>
                <a:lnTo>
                  <a:pt x="19377" y="4891"/>
                </a:lnTo>
                <a:cubicBezTo>
                  <a:pt x="19458" y="4891"/>
                  <a:pt x="19491" y="4927"/>
                  <a:pt x="19491" y="5021"/>
                </a:cubicBezTo>
                <a:cubicBezTo>
                  <a:pt x="19495" y="5118"/>
                  <a:pt x="19499" y="5366"/>
                  <a:pt x="19499" y="5515"/>
                </a:cubicBezTo>
                <a:cubicBezTo>
                  <a:pt x="19499" y="5665"/>
                  <a:pt x="19394" y="5758"/>
                  <a:pt x="19248" y="5758"/>
                </a:cubicBezTo>
                <a:cubicBezTo>
                  <a:pt x="19110" y="5758"/>
                  <a:pt x="18997" y="5677"/>
                  <a:pt x="18997" y="5502"/>
                </a:cubicBezTo>
                <a:cubicBezTo>
                  <a:pt x="18997" y="5328"/>
                  <a:pt x="18997" y="5089"/>
                  <a:pt x="18997" y="5012"/>
                </a:cubicBezTo>
                <a:cubicBezTo>
                  <a:pt x="18997" y="4940"/>
                  <a:pt x="19025" y="4891"/>
                  <a:pt x="19106" y="4891"/>
                </a:cubicBezTo>
                <a:lnTo>
                  <a:pt x="19106" y="4867"/>
                </a:lnTo>
                <a:lnTo>
                  <a:pt x="18774" y="4867"/>
                </a:lnTo>
                <a:lnTo>
                  <a:pt x="18774" y="4887"/>
                </a:lnTo>
                <a:lnTo>
                  <a:pt x="18778" y="4887"/>
                </a:lnTo>
                <a:close/>
                <a:moveTo>
                  <a:pt x="20123" y="5089"/>
                </a:moveTo>
                <a:lnTo>
                  <a:pt x="20123" y="5114"/>
                </a:lnTo>
                <a:cubicBezTo>
                  <a:pt x="20179" y="5114"/>
                  <a:pt x="20212" y="5154"/>
                  <a:pt x="20212" y="5219"/>
                </a:cubicBezTo>
                <a:cubicBezTo>
                  <a:pt x="20212" y="5264"/>
                  <a:pt x="20212" y="5466"/>
                  <a:pt x="20212" y="5592"/>
                </a:cubicBezTo>
                <a:lnTo>
                  <a:pt x="19843" y="5085"/>
                </a:lnTo>
                <a:lnTo>
                  <a:pt x="19681" y="5085"/>
                </a:lnTo>
                <a:lnTo>
                  <a:pt x="19681" y="5110"/>
                </a:lnTo>
                <a:cubicBezTo>
                  <a:pt x="19714" y="5110"/>
                  <a:pt x="19738" y="5126"/>
                  <a:pt x="19750" y="5142"/>
                </a:cubicBezTo>
                <a:cubicBezTo>
                  <a:pt x="19750" y="5142"/>
                  <a:pt x="19758" y="5154"/>
                  <a:pt x="19770" y="5170"/>
                </a:cubicBezTo>
                <a:cubicBezTo>
                  <a:pt x="19770" y="5247"/>
                  <a:pt x="19770" y="5583"/>
                  <a:pt x="19770" y="5644"/>
                </a:cubicBezTo>
                <a:cubicBezTo>
                  <a:pt x="19770" y="5725"/>
                  <a:pt x="19742" y="5766"/>
                  <a:pt x="19677" y="5766"/>
                </a:cubicBezTo>
                <a:lnTo>
                  <a:pt x="19677" y="5790"/>
                </a:lnTo>
                <a:lnTo>
                  <a:pt x="19904" y="5790"/>
                </a:lnTo>
                <a:lnTo>
                  <a:pt x="19904" y="5766"/>
                </a:lnTo>
                <a:cubicBezTo>
                  <a:pt x="19847" y="5766"/>
                  <a:pt x="19815" y="5729"/>
                  <a:pt x="19815" y="5664"/>
                </a:cubicBezTo>
                <a:cubicBezTo>
                  <a:pt x="19815" y="5612"/>
                  <a:pt x="19815" y="5332"/>
                  <a:pt x="19815" y="5231"/>
                </a:cubicBezTo>
                <a:cubicBezTo>
                  <a:pt x="19948" y="5413"/>
                  <a:pt x="20236" y="5802"/>
                  <a:pt x="20236" y="5802"/>
                </a:cubicBezTo>
                <a:lnTo>
                  <a:pt x="20252" y="5802"/>
                </a:lnTo>
                <a:cubicBezTo>
                  <a:pt x="20252" y="5802"/>
                  <a:pt x="20252" y="5304"/>
                  <a:pt x="20252" y="5231"/>
                </a:cubicBezTo>
                <a:cubicBezTo>
                  <a:pt x="20252" y="5142"/>
                  <a:pt x="20289" y="5110"/>
                  <a:pt x="20345" y="5110"/>
                </a:cubicBezTo>
                <a:lnTo>
                  <a:pt x="20345" y="5089"/>
                </a:lnTo>
                <a:lnTo>
                  <a:pt x="20123" y="5089"/>
                </a:lnTo>
                <a:close/>
                <a:moveTo>
                  <a:pt x="85" y="5814"/>
                </a:moveTo>
                <a:lnTo>
                  <a:pt x="81" y="5073"/>
                </a:lnTo>
                <a:lnTo>
                  <a:pt x="0" y="5077"/>
                </a:lnTo>
                <a:lnTo>
                  <a:pt x="4" y="5814"/>
                </a:lnTo>
                <a:lnTo>
                  <a:pt x="85" y="5814"/>
                </a:lnTo>
                <a:close/>
                <a:moveTo>
                  <a:pt x="789" y="5814"/>
                </a:moveTo>
                <a:lnTo>
                  <a:pt x="785" y="5073"/>
                </a:lnTo>
                <a:lnTo>
                  <a:pt x="704" y="5077"/>
                </a:lnTo>
                <a:lnTo>
                  <a:pt x="704" y="5652"/>
                </a:lnTo>
                <a:lnTo>
                  <a:pt x="320" y="5073"/>
                </a:lnTo>
                <a:lnTo>
                  <a:pt x="243" y="5077"/>
                </a:lnTo>
                <a:lnTo>
                  <a:pt x="247" y="5814"/>
                </a:lnTo>
                <a:lnTo>
                  <a:pt x="328" y="5810"/>
                </a:lnTo>
                <a:lnTo>
                  <a:pt x="328" y="5231"/>
                </a:lnTo>
                <a:lnTo>
                  <a:pt x="712" y="5810"/>
                </a:lnTo>
                <a:lnTo>
                  <a:pt x="789" y="5810"/>
                </a:lnTo>
                <a:lnTo>
                  <a:pt x="789" y="5814"/>
                </a:lnTo>
                <a:close/>
                <a:moveTo>
                  <a:pt x="1393" y="5608"/>
                </a:moveTo>
                <a:cubicBezTo>
                  <a:pt x="1393" y="5547"/>
                  <a:pt x="1373" y="5494"/>
                  <a:pt x="1328" y="5458"/>
                </a:cubicBezTo>
                <a:cubicBezTo>
                  <a:pt x="1296" y="5430"/>
                  <a:pt x="1259" y="5417"/>
                  <a:pt x="1190" y="5405"/>
                </a:cubicBezTo>
                <a:lnTo>
                  <a:pt x="1109" y="5393"/>
                </a:lnTo>
                <a:cubicBezTo>
                  <a:pt x="1069" y="5385"/>
                  <a:pt x="1032" y="5374"/>
                  <a:pt x="1012" y="5353"/>
                </a:cubicBezTo>
                <a:cubicBezTo>
                  <a:pt x="992" y="5333"/>
                  <a:pt x="980" y="5308"/>
                  <a:pt x="980" y="5272"/>
                </a:cubicBezTo>
                <a:cubicBezTo>
                  <a:pt x="980" y="5191"/>
                  <a:pt x="1037" y="5138"/>
                  <a:pt x="1130" y="5138"/>
                </a:cubicBezTo>
                <a:cubicBezTo>
                  <a:pt x="1203" y="5138"/>
                  <a:pt x="1251" y="5154"/>
                  <a:pt x="1304" y="5199"/>
                </a:cubicBezTo>
                <a:lnTo>
                  <a:pt x="1352" y="5142"/>
                </a:lnTo>
                <a:cubicBezTo>
                  <a:pt x="1288" y="5085"/>
                  <a:pt x="1223" y="5061"/>
                  <a:pt x="1130" y="5061"/>
                </a:cubicBezTo>
                <a:cubicBezTo>
                  <a:pt x="984" y="5061"/>
                  <a:pt x="891" y="5142"/>
                  <a:pt x="891" y="5272"/>
                </a:cubicBezTo>
                <a:cubicBezTo>
                  <a:pt x="891" y="5332"/>
                  <a:pt x="911" y="5377"/>
                  <a:pt x="947" y="5413"/>
                </a:cubicBezTo>
                <a:cubicBezTo>
                  <a:pt x="980" y="5442"/>
                  <a:pt x="1024" y="5462"/>
                  <a:pt x="1085" y="5470"/>
                </a:cubicBezTo>
                <a:lnTo>
                  <a:pt x="1170" y="5482"/>
                </a:lnTo>
                <a:cubicBezTo>
                  <a:pt x="1223" y="5490"/>
                  <a:pt x="1243" y="5498"/>
                  <a:pt x="1263" y="5515"/>
                </a:cubicBezTo>
                <a:cubicBezTo>
                  <a:pt x="1284" y="5535"/>
                  <a:pt x="1296" y="5563"/>
                  <a:pt x="1296" y="5604"/>
                </a:cubicBezTo>
                <a:cubicBezTo>
                  <a:pt x="1296" y="5689"/>
                  <a:pt x="1231" y="5737"/>
                  <a:pt x="1126" y="5737"/>
                </a:cubicBezTo>
                <a:cubicBezTo>
                  <a:pt x="1041" y="5737"/>
                  <a:pt x="984" y="5717"/>
                  <a:pt x="923" y="5656"/>
                </a:cubicBezTo>
                <a:lnTo>
                  <a:pt x="870" y="5713"/>
                </a:lnTo>
                <a:cubicBezTo>
                  <a:pt x="939" y="5782"/>
                  <a:pt x="1012" y="5810"/>
                  <a:pt x="1126" y="5810"/>
                </a:cubicBezTo>
                <a:cubicBezTo>
                  <a:pt x="1292" y="5818"/>
                  <a:pt x="1393" y="5737"/>
                  <a:pt x="1393" y="5608"/>
                </a:cubicBezTo>
                <a:close/>
                <a:moveTo>
                  <a:pt x="1717" y="5814"/>
                </a:moveTo>
                <a:lnTo>
                  <a:pt x="1713" y="5150"/>
                </a:lnTo>
                <a:lnTo>
                  <a:pt x="1928" y="5146"/>
                </a:lnTo>
                <a:lnTo>
                  <a:pt x="1924" y="5073"/>
                </a:lnTo>
                <a:lnTo>
                  <a:pt x="1417" y="5077"/>
                </a:lnTo>
                <a:lnTo>
                  <a:pt x="1421" y="5150"/>
                </a:lnTo>
                <a:lnTo>
                  <a:pt x="1632" y="5146"/>
                </a:lnTo>
                <a:lnTo>
                  <a:pt x="1636" y="5814"/>
                </a:lnTo>
                <a:lnTo>
                  <a:pt x="1717" y="5814"/>
                </a:lnTo>
                <a:close/>
                <a:moveTo>
                  <a:pt x="2122" y="5814"/>
                </a:moveTo>
                <a:lnTo>
                  <a:pt x="2118" y="5073"/>
                </a:lnTo>
                <a:lnTo>
                  <a:pt x="2037" y="5077"/>
                </a:lnTo>
                <a:lnTo>
                  <a:pt x="2041" y="5814"/>
                </a:lnTo>
                <a:lnTo>
                  <a:pt x="2122" y="5814"/>
                </a:lnTo>
                <a:close/>
                <a:moveTo>
                  <a:pt x="2523" y="5814"/>
                </a:moveTo>
                <a:lnTo>
                  <a:pt x="2519" y="5150"/>
                </a:lnTo>
                <a:lnTo>
                  <a:pt x="2734" y="5146"/>
                </a:lnTo>
                <a:lnTo>
                  <a:pt x="2730" y="5073"/>
                </a:lnTo>
                <a:lnTo>
                  <a:pt x="2223" y="5077"/>
                </a:lnTo>
                <a:lnTo>
                  <a:pt x="2227" y="5150"/>
                </a:lnTo>
                <a:lnTo>
                  <a:pt x="2438" y="5146"/>
                </a:lnTo>
                <a:lnTo>
                  <a:pt x="2442" y="5814"/>
                </a:lnTo>
                <a:lnTo>
                  <a:pt x="2523" y="5814"/>
                </a:lnTo>
                <a:close/>
                <a:moveTo>
                  <a:pt x="3325" y="5567"/>
                </a:moveTo>
                <a:lnTo>
                  <a:pt x="3321" y="5073"/>
                </a:lnTo>
                <a:lnTo>
                  <a:pt x="3240" y="5077"/>
                </a:lnTo>
                <a:lnTo>
                  <a:pt x="3240" y="5563"/>
                </a:lnTo>
                <a:cubicBezTo>
                  <a:pt x="3240" y="5673"/>
                  <a:pt x="3171" y="5745"/>
                  <a:pt x="3066" y="5745"/>
                </a:cubicBezTo>
                <a:cubicBezTo>
                  <a:pt x="2961" y="5745"/>
                  <a:pt x="2892" y="5673"/>
                  <a:pt x="2892" y="5563"/>
                </a:cubicBezTo>
                <a:lnTo>
                  <a:pt x="2888" y="5073"/>
                </a:lnTo>
                <a:lnTo>
                  <a:pt x="2807" y="5077"/>
                </a:lnTo>
                <a:lnTo>
                  <a:pt x="2807" y="5567"/>
                </a:lnTo>
                <a:cubicBezTo>
                  <a:pt x="2807" y="5717"/>
                  <a:pt x="2912" y="5818"/>
                  <a:pt x="3066" y="5818"/>
                </a:cubicBezTo>
                <a:cubicBezTo>
                  <a:pt x="3216" y="5818"/>
                  <a:pt x="3325" y="5713"/>
                  <a:pt x="3325" y="5567"/>
                </a:cubicBezTo>
                <a:close/>
                <a:moveTo>
                  <a:pt x="3690" y="5814"/>
                </a:moveTo>
                <a:lnTo>
                  <a:pt x="3686" y="5150"/>
                </a:lnTo>
                <a:lnTo>
                  <a:pt x="3900" y="5146"/>
                </a:lnTo>
                <a:lnTo>
                  <a:pt x="3896" y="5073"/>
                </a:lnTo>
                <a:lnTo>
                  <a:pt x="3390" y="5077"/>
                </a:lnTo>
                <a:lnTo>
                  <a:pt x="3394" y="5150"/>
                </a:lnTo>
                <a:lnTo>
                  <a:pt x="3605" y="5146"/>
                </a:lnTo>
                <a:lnTo>
                  <a:pt x="3609" y="5814"/>
                </a:lnTo>
                <a:lnTo>
                  <a:pt x="3690" y="5814"/>
                </a:lnTo>
                <a:close/>
                <a:moveTo>
                  <a:pt x="4472" y="5814"/>
                </a:moveTo>
                <a:lnTo>
                  <a:pt x="4468" y="5737"/>
                </a:lnTo>
                <a:lnTo>
                  <a:pt x="4095" y="5741"/>
                </a:lnTo>
                <a:lnTo>
                  <a:pt x="4091" y="5478"/>
                </a:lnTo>
                <a:lnTo>
                  <a:pt x="4415" y="5474"/>
                </a:lnTo>
                <a:lnTo>
                  <a:pt x="4411" y="5401"/>
                </a:lnTo>
                <a:lnTo>
                  <a:pt x="4091" y="5405"/>
                </a:lnTo>
                <a:lnTo>
                  <a:pt x="4087" y="5150"/>
                </a:lnTo>
                <a:lnTo>
                  <a:pt x="4468" y="5146"/>
                </a:lnTo>
                <a:lnTo>
                  <a:pt x="4463" y="5073"/>
                </a:lnTo>
                <a:lnTo>
                  <a:pt x="4006" y="5077"/>
                </a:lnTo>
                <a:lnTo>
                  <a:pt x="4010" y="5814"/>
                </a:lnTo>
                <a:lnTo>
                  <a:pt x="4472" y="5814"/>
                </a:lnTo>
                <a:close/>
                <a:moveTo>
                  <a:pt x="5120" y="5644"/>
                </a:moveTo>
                <a:cubicBezTo>
                  <a:pt x="5168" y="5604"/>
                  <a:pt x="5197" y="5539"/>
                  <a:pt x="5213" y="5442"/>
                </a:cubicBezTo>
                <a:cubicBezTo>
                  <a:pt x="5217" y="5426"/>
                  <a:pt x="5221" y="5385"/>
                  <a:pt x="5221" y="5353"/>
                </a:cubicBezTo>
                <a:cubicBezTo>
                  <a:pt x="5221" y="5191"/>
                  <a:pt x="5083" y="5183"/>
                  <a:pt x="5055" y="5183"/>
                </a:cubicBezTo>
                <a:cubicBezTo>
                  <a:pt x="4998" y="5183"/>
                  <a:pt x="4950" y="5203"/>
                  <a:pt x="4909" y="5235"/>
                </a:cubicBezTo>
                <a:cubicBezTo>
                  <a:pt x="4864" y="5276"/>
                  <a:pt x="4832" y="5341"/>
                  <a:pt x="4816" y="5438"/>
                </a:cubicBezTo>
                <a:cubicBezTo>
                  <a:pt x="4812" y="5454"/>
                  <a:pt x="4808" y="5494"/>
                  <a:pt x="4808" y="5527"/>
                </a:cubicBezTo>
                <a:cubicBezTo>
                  <a:pt x="4808" y="5652"/>
                  <a:pt x="4897" y="5697"/>
                  <a:pt x="4974" y="5697"/>
                </a:cubicBezTo>
                <a:cubicBezTo>
                  <a:pt x="5031" y="5701"/>
                  <a:pt x="5079" y="5681"/>
                  <a:pt x="5120" y="5644"/>
                </a:cubicBezTo>
                <a:close/>
                <a:moveTo>
                  <a:pt x="5148" y="5357"/>
                </a:moveTo>
                <a:cubicBezTo>
                  <a:pt x="5148" y="5377"/>
                  <a:pt x="5144" y="5405"/>
                  <a:pt x="5136" y="5442"/>
                </a:cubicBezTo>
                <a:cubicBezTo>
                  <a:pt x="5120" y="5519"/>
                  <a:pt x="5103" y="5563"/>
                  <a:pt x="5071" y="5596"/>
                </a:cubicBezTo>
                <a:cubicBezTo>
                  <a:pt x="5047" y="5620"/>
                  <a:pt x="5014" y="5632"/>
                  <a:pt x="4982" y="5632"/>
                </a:cubicBezTo>
                <a:cubicBezTo>
                  <a:pt x="4962" y="5632"/>
                  <a:pt x="4889" y="5624"/>
                  <a:pt x="4889" y="5531"/>
                </a:cubicBezTo>
                <a:cubicBezTo>
                  <a:pt x="4889" y="5511"/>
                  <a:pt x="4893" y="5478"/>
                  <a:pt x="4901" y="5442"/>
                </a:cubicBezTo>
                <a:cubicBezTo>
                  <a:pt x="4917" y="5365"/>
                  <a:pt x="4933" y="5320"/>
                  <a:pt x="4966" y="5288"/>
                </a:cubicBezTo>
                <a:cubicBezTo>
                  <a:pt x="4990" y="5264"/>
                  <a:pt x="5022" y="5251"/>
                  <a:pt x="5055" y="5251"/>
                </a:cubicBezTo>
                <a:cubicBezTo>
                  <a:pt x="5075" y="5251"/>
                  <a:pt x="5148" y="5260"/>
                  <a:pt x="5148" y="5357"/>
                </a:cubicBezTo>
                <a:close/>
                <a:moveTo>
                  <a:pt x="5634" y="5693"/>
                </a:moveTo>
                <a:lnTo>
                  <a:pt x="5699" y="5377"/>
                </a:lnTo>
                <a:cubicBezTo>
                  <a:pt x="5703" y="5361"/>
                  <a:pt x="5703" y="5345"/>
                  <a:pt x="5703" y="5328"/>
                </a:cubicBezTo>
                <a:cubicBezTo>
                  <a:pt x="5703" y="5243"/>
                  <a:pt x="5646" y="5183"/>
                  <a:pt x="5561" y="5183"/>
                </a:cubicBezTo>
                <a:cubicBezTo>
                  <a:pt x="5500" y="5183"/>
                  <a:pt x="5456" y="5203"/>
                  <a:pt x="5419" y="5239"/>
                </a:cubicBezTo>
                <a:lnTo>
                  <a:pt x="5428" y="5191"/>
                </a:lnTo>
                <a:lnTo>
                  <a:pt x="5355" y="5195"/>
                </a:lnTo>
                <a:lnTo>
                  <a:pt x="5257" y="5697"/>
                </a:lnTo>
                <a:lnTo>
                  <a:pt x="5330" y="5693"/>
                </a:lnTo>
                <a:lnTo>
                  <a:pt x="5391" y="5389"/>
                </a:lnTo>
                <a:cubicBezTo>
                  <a:pt x="5415" y="5264"/>
                  <a:pt x="5517" y="5255"/>
                  <a:pt x="5537" y="5255"/>
                </a:cubicBezTo>
                <a:cubicBezTo>
                  <a:pt x="5590" y="5255"/>
                  <a:pt x="5622" y="5288"/>
                  <a:pt x="5622" y="5341"/>
                </a:cubicBezTo>
                <a:cubicBezTo>
                  <a:pt x="5622" y="5353"/>
                  <a:pt x="5622" y="5369"/>
                  <a:pt x="5618" y="5385"/>
                </a:cubicBezTo>
                <a:lnTo>
                  <a:pt x="5561" y="5697"/>
                </a:lnTo>
                <a:lnTo>
                  <a:pt x="5634" y="5697"/>
                </a:lnTo>
                <a:lnTo>
                  <a:pt x="5634" y="5693"/>
                </a:lnTo>
                <a:close/>
                <a:moveTo>
                  <a:pt x="6542" y="5592"/>
                </a:moveTo>
                <a:lnTo>
                  <a:pt x="6460" y="5596"/>
                </a:lnTo>
                <a:cubicBezTo>
                  <a:pt x="6440" y="5689"/>
                  <a:pt x="6375" y="5741"/>
                  <a:pt x="6286" y="5741"/>
                </a:cubicBezTo>
                <a:cubicBezTo>
                  <a:pt x="6238" y="5741"/>
                  <a:pt x="6193" y="5721"/>
                  <a:pt x="6161" y="5693"/>
                </a:cubicBezTo>
                <a:cubicBezTo>
                  <a:pt x="6116" y="5648"/>
                  <a:pt x="6112" y="5600"/>
                  <a:pt x="6112" y="5442"/>
                </a:cubicBezTo>
                <a:cubicBezTo>
                  <a:pt x="6112" y="5284"/>
                  <a:pt x="6116" y="5239"/>
                  <a:pt x="6161" y="5191"/>
                </a:cubicBezTo>
                <a:cubicBezTo>
                  <a:pt x="6193" y="5158"/>
                  <a:pt x="6238" y="5142"/>
                  <a:pt x="6286" y="5142"/>
                </a:cubicBezTo>
                <a:cubicBezTo>
                  <a:pt x="6371" y="5142"/>
                  <a:pt x="6436" y="5195"/>
                  <a:pt x="6460" y="5292"/>
                </a:cubicBezTo>
                <a:lnTo>
                  <a:pt x="6546" y="5288"/>
                </a:lnTo>
                <a:cubicBezTo>
                  <a:pt x="6521" y="5150"/>
                  <a:pt x="6424" y="5065"/>
                  <a:pt x="6286" y="5065"/>
                </a:cubicBezTo>
                <a:cubicBezTo>
                  <a:pt x="6213" y="5065"/>
                  <a:pt x="6145" y="5093"/>
                  <a:pt x="6096" y="5142"/>
                </a:cubicBezTo>
                <a:cubicBezTo>
                  <a:pt x="6027" y="5211"/>
                  <a:pt x="6027" y="5284"/>
                  <a:pt x="6027" y="5442"/>
                </a:cubicBezTo>
                <a:cubicBezTo>
                  <a:pt x="6027" y="5600"/>
                  <a:pt x="6027" y="5673"/>
                  <a:pt x="6096" y="5741"/>
                </a:cubicBezTo>
                <a:cubicBezTo>
                  <a:pt x="6145" y="5790"/>
                  <a:pt x="6213" y="5818"/>
                  <a:pt x="6286" y="5818"/>
                </a:cubicBezTo>
                <a:cubicBezTo>
                  <a:pt x="6420" y="5818"/>
                  <a:pt x="6521" y="5733"/>
                  <a:pt x="6542" y="5592"/>
                </a:cubicBezTo>
                <a:close/>
                <a:moveTo>
                  <a:pt x="7109" y="5741"/>
                </a:moveTo>
                <a:cubicBezTo>
                  <a:pt x="7177" y="5673"/>
                  <a:pt x="7177" y="5600"/>
                  <a:pt x="7177" y="5442"/>
                </a:cubicBezTo>
                <a:cubicBezTo>
                  <a:pt x="7177" y="5284"/>
                  <a:pt x="7177" y="5211"/>
                  <a:pt x="7109" y="5142"/>
                </a:cubicBezTo>
                <a:cubicBezTo>
                  <a:pt x="7060" y="5093"/>
                  <a:pt x="6991" y="5065"/>
                  <a:pt x="6918" y="5065"/>
                </a:cubicBezTo>
                <a:cubicBezTo>
                  <a:pt x="6845" y="5065"/>
                  <a:pt x="6780" y="5093"/>
                  <a:pt x="6728" y="5142"/>
                </a:cubicBezTo>
                <a:cubicBezTo>
                  <a:pt x="6659" y="5211"/>
                  <a:pt x="6659" y="5284"/>
                  <a:pt x="6659" y="5442"/>
                </a:cubicBezTo>
                <a:cubicBezTo>
                  <a:pt x="6659" y="5600"/>
                  <a:pt x="6659" y="5673"/>
                  <a:pt x="6728" y="5741"/>
                </a:cubicBezTo>
                <a:cubicBezTo>
                  <a:pt x="6776" y="5790"/>
                  <a:pt x="6845" y="5818"/>
                  <a:pt x="6918" y="5818"/>
                </a:cubicBezTo>
                <a:cubicBezTo>
                  <a:pt x="6991" y="5818"/>
                  <a:pt x="7056" y="5794"/>
                  <a:pt x="7109" y="5741"/>
                </a:cubicBezTo>
                <a:close/>
                <a:moveTo>
                  <a:pt x="7040" y="5195"/>
                </a:moveTo>
                <a:cubicBezTo>
                  <a:pt x="7084" y="5239"/>
                  <a:pt x="7088" y="5288"/>
                  <a:pt x="7088" y="5442"/>
                </a:cubicBezTo>
                <a:cubicBezTo>
                  <a:pt x="7088" y="5600"/>
                  <a:pt x="7084" y="5644"/>
                  <a:pt x="7036" y="5689"/>
                </a:cubicBezTo>
                <a:cubicBezTo>
                  <a:pt x="7003" y="5721"/>
                  <a:pt x="6958" y="5741"/>
                  <a:pt x="6910" y="5741"/>
                </a:cubicBezTo>
                <a:cubicBezTo>
                  <a:pt x="6861" y="5741"/>
                  <a:pt x="6817" y="5721"/>
                  <a:pt x="6785" y="5689"/>
                </a:cubicBezTo>
                <a:cubicBezTo>
                  <a:pt x="6740" y="5644"/>
                  <a:pt x="6736" y="5596"/>
                  <a:pt x="6736" y="5442"/>
                </a:cubicBezTo>
                <a:cubicBezTo>
                  <a:pt x="6736" y="5284"/>
                  <a:pt x="6740" y="5239"/>
                  <a:pt x="6789" y="5195"/>
                </a:cubicBezTo>
                <a:cubicBezTo>
                  <a:pt x="6821" y="5162"/>
                  <a:pt x="6866" y="5142"/>
                  <a:pt x="6914" y="5142"/>
                </a:cubicBezTo>
                <a:cubicBezTo>
                  <a:pt x="6963" y="5142"/>
                  <a:pt x="7011" y="5162"/>
                  <a:pt x="7040" y="5195"/>
                </a:cubicBezTo>
                <a:close/>
                <a:moveTo>
                  <a:pt x="7939" y="5814"/>
                </a:moveTo>
                <a:lnTo>
                  <a:pt x="7935" y="5073"/>
                </a:lnTo>
                <a:lnTo>
                  <a:pt x="7854" y="5073"/>
                </a:lnTo>
                <a:lnTo>
                  <a:pt x="7623" y="5588"/>
                </a:lnTo>
                <a:lnTo>
                  <a:pt x="7384" y="5073"/>
                </a:lnTo>
                <a:lnTo>
                  <a:pt x="7303" y="5077"/>
                </a:lnTo>
                <a:lnTo>
                  <a:pt x="7307" y="5814"/>
                </a:lnTo>
                <a:lnTo>
                  <a:pt x="7388" y="5810"/>
                </a:lnTo>
                <a:lnTo>
                  <a:pt x="7388" y="5268"/>
                </a:lnTo>
                <a:lnTo>
                  <a:pt x="7591" y="5697"/>
                </a:lnTo>
                <a:lnTo>
                  <a:pt x="7660" y="5697"/>
                </a:lnTo>
                <a:lnTo>
                  <a:pt x="7854" y="5268"/>
                </a:lnTo>
                <a:lnTo>
                  <a:pt x="7858" y="5814"/>
                </a:lnTo>
                <a:lnTo>
                  <a:pt x="7939" y="5814"/>
                </a:lnTo>
                <a:close/>
                <a:moveTo>
                  <a:pt x="8729" y="5814"/>
                </a:moveTo>
                <a:lnTo>
                  <a:pt x="8725" y="5073"/>
                </a:lnTo>
                <a:lnTo>
                  <a:pt x="8644" y="5073"/>
                </a:lnTo>
                <a:lnTo>
                  <a:pt x="8413" y="5588"/>
                </a:lnTo>
                <a:lnTo>
                  <a:pt x="8174" y="5073"/>
                </a:lnTo>
                <a:lnTo>
                  <a:pt x="8093" y="5077"/>
                </a:lnTo>
                <a:lnTo>
                  <a:pt x="8097" y="5814"/>
                </a:lnTo>
                <a:lnTo>
                  <a:pt x="8178" y="5810"/>
                </a:lnTo>
                <a:lnTo>
                  <a:pt x="8178" y="5268"/>
                </a:lnTo>
                <a:lnTo>
                  <a:pt x="8381" y="5697"/>
                </a:lnTo>
                <a:lnTo>
                  <a:pt x="8449" y="5697"/>
                </a:lnTo>
                <a:lnTo>
                  <a:pt x="8644" y="5268"/>
                </a:lnTo>
                <a:lnTo>
                  <a:pt x="8648" y="5814"/>
                </a:lnTo>
                <a:lnTo>
                  <a:pt x="8729" y="5814"/>
                </a:lnTo>
                <a:close/>
                <a:moveTo>
                  <a:pt x="9393" y="5567"/>
                </a:moveTo>
                <a:lnTo>
                  <a:pt x="9389" y="5073"/>
                </a:lnTo>
                <a:lnTo>
                  <a:pt x="9308" y="5077"/>
                </a:lnTo>
                <a:lnTo>
                  <a:pt x="9308" y="5563"/>
                </a:lnTo>
                <a:cubicBezTo>
                  <a:pt x="9308" y="5673"/>
                  <a:pt x="9239" y="5745"/>
                  <a:pt x="9134" y="5745"/>
                </a:cubicBezTo>
                <a:cubicBezTo>
                  <a:pt x="9029" y="5745"/>
                  <a:pt x="8960" y="5673"/>
                  <a:pt x="8960" y="5563"/>
                </a:cubicBezTo>
                <a:lnTo>
                  <a:pt x="8956" y="5073"/>
                </a:lnTo>
                <a:lnTo>
                  <a:pt x="8875" y="5077"/>
                </a:lnTo>
                <a:lnTo>
                  <a:pt x="8875" y="5567"/>
                </a:lnTo>
                <a:cubicBezTo>
                  <a:pt x="8875" y="5717"/>
                  <a:pt x="8980" y="5818"/>
                  <a:pt x="9134" y="5818"/>
                </a:cubicBezTo>
                <a:cubicBezTo>
                  <a:pt x="9284" y="5818"/>
                  <a:pt x="9393" y="5713"/>
                  <a:pt x="9393" y="5567"/>
                </a:cubicBezTo>
                <a:close/>
                <a:moveTo>
                  <a:pt x="10110" y="5814"/>
                </a:moveTo>
                <a:lnTo>
                  <a:pt x="10106" y="5073"/>
                </a:lnTo>
                <a:lnTo>
                  <a:pt x="10025" y="5077"/>
                </a:lnTo>
                <a:lnTo>
                  <a:pt x="10025" y="5652"/>
                </a:lnTo>
                <a:lnTo>
                  <a:pt x="9640" y="5073"/>
                </a:lnTo>
                <a:lnTo>
                  <a:pt x="9563" y="5077"/>
                </a:lnTo>
                <a:lnTo>
                  <a:pt x="9567" y="5814"/>
                </a:lnTo>
                <a:lnTo>
                  <a:pt x="9648" y="5810"/>
                </a:lnTo>
                <a:lnTo>
                  <a:pt x="9648" y="5231"/>
                </a:lnTo>
                <a:lnTo>
                  <a:pt x="10033" y="5810"/>
                </a:lnTo>
                <a:lnTo>
                  <a:pt x="10110" y="5810"/>
                </a:lnTo>
                <a:lnTo>
                  <a:pt x="10110" y="5814"/>
                </a:lnTo>
                <a:close/>
                <a:moveTo>
                  <a:pt x="10378" y="5814"/>
                </a:moveTo>
                <a:lnTo>
                  <a:pt x="10374" y="5073"/>
                </a:lnTo>
                <a:lnTo>
                  <a:pt x="10293" y="5077"/>
                </a:lnTo>
                <a:lnTo>
                  <a:pt x="10297" y="5814"/>
                </a:lnTo>
                <a:lnTo>
                  <a:pt x="10378" y="5814"/>
                </a:lnTo>
                <a:close/>
                <a:moveTo>
                  <a:pt x="10779" y="5814"/>
                </a:moveTo>
                <a:lnTo>
                  <a:pt x="10775" y="5150"/>
                </a:lnTo>
                <a:lnTo>
                  <a:pt x="10989" y="5146"/>
                </a:lnTo>
                <a:lnTo>
                  <a:pt x="10985" y="5073"/>
                </a:lnTo>
                <a:lnTo>
                  <a:pt x="10479" y="5077"/>
                </a:lnTo>
                <a:lnTo>
                  <a:pt x="10483" y="5150"/>
                </a:lnTo>
                <a:lnTo>
                  <a:pt x="10694" y="5146"/>
                </a:lnTo>
                <a:lnTo>
                  <a:pt x="10698" y="5814"/>
                </a:lnTo>
                <a:lnTo>
                  <a:pt x="10779" y="5814"/>
                </a:lnTo>
                <a:close/>
                <a:moveTo>
                  <a:pt x="11362" y="5814"/>
                </a:moveTo>
                <a:lnTo>
                  <a:pt x="11362" y="5511"/>
                </a:lnTo>
                <a:lnTo>
                  <a:pt x="11577" y="5073"/>
                </a:lnTo>
                <a:lnTo>
                  <a:pt x="11487" y="5073"/>
                </a:lnTo>
                <a:lnTo>
                  <a:pt x="11317" y="5417"/>
                </a:lnTo>
                <a:lnTo>
                  <a:pt x="11143" y="5069"/>
                </a:lnTo>
                <a:lnTo>
                  <a:pt x="11054" y="5073"/>
                </a:lnTo>
                <a:lnTo>
                  <a:pt x="11273" y="5502"/>
                </a:lnTo>
                <a:lnTo>
                  <a:pt x="11277" y="5810"/>
                </a:lnTo>
                <a:lnTo>
                  <a:pt x="11362" y="5810"/>
                </a:lnTo>
                <a:lnTo>
                  <a:pt x="11362" y="5814"/>
                </a:lnTo>
                <a:close/>
                <a:moveTo>
                  <a:pt x="12026" y="5814"/>
                </a:moveTo>
                <a:lnTo>
                  <a:pt x="12022" y="5073"/>
                </a:lnTo>
                <a:lnTo>
                  <a:pt x="11941" y="5077"/>
                </a:lnTo>
                <a:lnTo>
                  <a:pt x="11945" y="5814"/>
                </a:lnTo>
                <a:lnTo>
                  <a:pt x="12026" y="5814"/>
                </a:lnTo>
                <a:close/>
                <a:moveTo>
                  <a:pt x="12707" y="5814"/>
                </a:moveTo>
                <a:lnTo>
                  <a:pt x="12703" y="5073"/>
                </a:lnTo>
                <a:lnTo>
                  <a:pt x="12622" y="5077"/>
                </a:lnTo>
                <a:lnTo>
                  <a:pt x="12622" y="5652"/>
                </a:lnTo>
                <a:lnTo>
                  <a:pt x="12237" y="5073"/>
                </a:lnTo>
                <a:lnTo>
                  <a:pt x="12160" y="5077"/>
                </a:lnTo>
                <a:lnTo>
                  <a:pt x="12164" y="5814"/>
                </a:lnTo>
                <a:lnTo>
                  <a:pt x="12245" y="5810"/>
                </a:lnTo>
                <a:lnTo>
                  <a:pt x="12245" y="5231"/>
                </a:lnTo>
                <a:lnTo>
                  <a:pt x="12630" y="5810"/>
                </a:lnTo>
                <a:lnTo>
                  <a:pt x="12707" y="5810"/>
                </a:lnTo>
                <a:lnTo>
                  <a:pt x="12707" y="5814"/>
                </a:lnTo>
                <a:close/>
                <a:moveTo>
                  <a:pt x="13108" y="5814"/>
                </a:moveTo>
                <a:lnTo>
                  <a:pt x="13104" y="5150"/>
                </a:lnTo>
                <a:lnTo>
                  <a:pt x="13318" y="5146"/>
                </a:lnTo>
                <a:lnTo>
                  <a:pt x="13314" y="5073"/>
                </a:lnTo>
                <a:lnTo>
                  <a:pt x="12808" y="5077"/>
                </a:lnTo>
                <a:lnTo>
                  <a:pt x="12812" y="5150"/>
                </a:lnTo>
                <a:lnTo>
                  <a:pt x="13023" y="5146"/>
                </a:lnTo>
                <a:lnTo>
                  <a:pt x="13027" y="5814"/>
                </a:lnTo>
                <a:lnTo>
                  <a:pt x="13108" y="5814"/>
                </a:lnTo>
                <a:close/>
                <a:moveTo>
                  <a:pt x="13873" y="5814"/>
                </a:moveTo>
                <a:lnTo>
                  <a:pt x="13869" y="5737"/>
                </a:lnTo>
                <a:lnTo>
                  <a:pt x="13497" y="5741"/>
                </a:lnTo>
                <a:lnTo>
                  <a:pt x="13493" y="5478"/>
                </a:lnTo>
                <a:lnTo>
                  <a:pt x="13817" y="5474"/>
                </a:lnTo>
                <a:lnTo>
                  <a:pt x="13813" y="5401"/>
                </a:lnTo>
                <a:lnTo>
                  <a:pt x="13493" y="5405"/>
                </a:lnTo>
                <a:lnTo>
                  <a:pt x="13489" y="5150"/>
                </a:lnTo>
                <a:lnTo>
                  <a:pt x="13869" y="5146"/>
                </a:lnTo>
                <a:lnTo>
                  <a:pt x="13865" y="5073"/>
                </a:lnTo>
                <a:lnTo>
                  <a:pt x="13408" y="5077"/>
                </a:lnTo>
                <a:lnTo>
                  <a:pt x="13412" y="5814"/>
                </a:lnTo>
                <a:lnTo>
                  <a:pt x="13873" y="5814"/>
                </a:lnTo>
                <a:close/>
                <a:moveTo>
                  <a:pt x="14416" y="5737"/>
                </a:moveTo>
                <a:cubicBezTo>
                  <a:pt x="14461" y="5689"/>
                  <a:pt x="14481" y="5632"/>
                  <a:pt x="14481" y="5547"/>
                </a:cubicBezTo>
                <a:lnTo>
                  <a:pt x="14477" y="5426"/>
                </a:lnTo>
                <a:lnTo>
                  <a:pt x="14214" y="5430"/>
                </a:lnTo>
                <a:lnTo>
                  <a:pt x="14218" y="5502"/>
                </a:lnTo>
                <a:lnTo>
                  <a:pt x="14396" y="5498"/>
                </a:lnTo>
                <a:lnTo>
                  <a:pt x="14396" y="5555"/>
                </a:lnTo>
                <a:cubicBezTo>
                  <a:pt x="14396" y="5612"/>
                  <a:pt x="14384" y="5652"/>
                  <a:pt x="14355" y="5685"/>
                </a:cubicBezTo>
                <a:cubicBezTo>
                  <a:pt x="14323" y="5725"/>
                  <a:pt x="14274" y="5745"/>
                  <a:pt x="14218" y="5745"/>
                </a:cubicBezTo>
                <a:cubicBezTo>
                  <a:pt x="14169" y="5745"/>
                  <a:pt x="14125" y="5725"/>
                  <a:pt x="14092" y="5697"/>
                </a:cubicBezTo>
                <a:cubicBezTo>
                  <a:pt x="14048" y="5652"/>
                  <a:pt x="14043" y="5604"/>
                  <a:pt x="14043" y="5446"/>
                </a:cubicBezTo>
                <a:cubicBezTo>
                  <a:pt x="14043" y="5288"/>
                  <a:pt x="14048" y="5243"/>
                  <a:pt x="14096" y="5199"/>
                </a:cubicBezTo>
                <a:cubicBezTo>
                  <a:pt x="14129" y="5166"/>
                  <a:pt x="14173" y="5146"/>
                  <a:pt x="14222" y="5146"/>
                </a:cubicBezTo>
                <a:cubicBezTo>
                  <a:pt x="14311" y="5146"/>
                  <a:pt x="14376" y="5203"/>
                  <a:pt x="14400" y="5296"/>
                </a:cubicBezTo>
                <a:lnTo>
                  <a:pt x="14481" y="5292"/>
                </a:lnTo>
                <a:cubicBezTo>
                  <a:pt x="14457" y="5154"/>
                  <a:pt x="14359" y="5069"/>
                  <a:pt x="14222" y="5069"/>
                </a:cubicBezTo>
                <a:cubicBezTo>
                  <a:pt x="14149" y="5069"/>
                  <a:pt x="14084" y="5098"/>
                  <a:pt x="14031" y="5146"/>
                </a:cubicBezTo>
                <a:cubicBezTo>
                  <a:pt x="13962" y="5215"/>
                  <a:pt x="13962" y="5288"/>
                  <a:pt x="13962" y="5446"/>
                </a:cubicBezTo>
                <a:cubicBezTo>
                  <a:pt x="13962" y="5604"/>
                  <a:pt x="13962" y="5677"/>
                  <a:pt x="14031" y="5745"/>
                </a:cubicBezTo>
                <a:cubicBezTo>
                  <a:pt x="14080" y="5794"/>
                  <a:pt x="14149" y="5822"/>
                  <a:pt x="14222" y="5822"/>
                </a:cubicBezTo>
                <a:cubicBezTo>
                  <a:pt x="14295" y="5822"/>
                  <a:pt x="14368" y="5790"/>
                  <a:pt x="14416" y="5737"/>
                </a:cubicBezTo>
                <a:close/>
                <a:moveTo>
                  <a:pt x="15113" y="5814"/>
                </a:moveTo>
                <a:lnTo>
                  <a:pt x="14935" y="5482"/>
                </a:lnTo>
                <a:cubicBezTo>
                  <a:pt x="15036" y="5462"/>
                  <a:pt x="15097" y="5385"/>
                  <a:pt x="15097" y="5284"/>
                </a:cubicBezTo>
                <a:cubicBezTo>
                  <a:pt x="15097" y="5158"/>
                  <a:pt x="15012" y="5077"/>
                  <a:pt x="14874" y="5077"/>
                </a:cubicBezTo>
                <a:lnTo>
                  <a:pt x="14590" y="5081"/>
                </a:lnTo>
                <a:lnTo>
                  <a:pt x="14594" y="5818"/>
                </a:lnTo>
                <a:lnTo>
                  <a:pt x="14675" y="5814"/>
                </a:lnTo>
                <a:lnTo>
                  <a:pt x="14671" y="5490"/>
                </a:lnTo>
                <a:lnTo>
                  <a:pt x="14846" y="5490"/>
                </a:lnTo>
                <a:lnTo>
                  <a:pt x="15016" y="5818"/>
                </a:lnTo>
                <a:lnTo>
                  <a:pt x="15113" y="5818"/>
                </a:lnTo>
                <a:lnTo>
                  <a:pt x="15113" y="5814"/>
                </a:lnTo>
                <a:close/>
                <a:moveTo>
                  <a:pt x="14675" y="5150"/>
                </a:moveTo>
                <a:lnTo>
                  <a:pt x="14870" y="5150"/>
                </a:lnTo>
                <a:cubicBezTo>
                  <a:pt x="14959" y="5150"/>
                  <a:pt x="15012" y="5199"/>
                  <a:pt x="15012" y="5284"/>
                </a:cubicBezTo>
                <a:cubicBezTo>
                  <a:pt x="15012" y="5365"/>
                  <a:pt x="14959" y="5413"/>
                  <a:pt x="14870" y="5413"/>
                </a:cubicBezTo>
                <a:lnTo>
                  <a:pt x="14675" y="5417"/>
                </a:lnTo>
                <a:lnTo>
                  <a:pt x="14675" y="5150"/>
                </a:lnTo>
                <a:close/>
                <a:moveTo>
                  <a:pt x="15814" y="5814"/>
                </a:moveTo>
                <a:lnTo>
                  <a:pt x="15538" y="5073"/>
                </a:lnTo>
                <a:lnTo>
                  <a:pt x="15469" y="5077"/>
                </a:lnTo>
                <a:lnTo>
                  <a:pt x="15202" y="5814"/>
                </a:lnTo>
                <a:lnTo>
                  <a:pt x="15287" y="5810"/>
                </a:lnTo>
                <a:lnTo>
                  <a:pt x="15344" y="5648"/>
                </a:lnTo>
                <a:lnTo>
                  <a:pt x="15660" y="5644"/>
                </a:lnTo>
                <a:lnTo>
                  <a:pt x="15721" y="5814"/>
                </a:lnTo>
                <a:lnTo>
                  <a:pt x="15814" y="5814"/>
                </a:lnTo>
                <a:close/>
                <a:moveTo>
                  <a:pt x="15506" y="5199"/>
                </a:moveTo>
                <a:lnTo>
                  <a:pt x="15644" y="5571"/>
                </a:lnTo>
                <a:lnTo>
                  <a:pt x="15372" y="5575"/>
                </a:lnTo>
                <a:lnTo>
                  <a:pt x="15506" y="5199"/>
                </a:lnTo>
                <a:close/>
                <a:moveTo>
                  <a:pt x="16041" y="5814"/>
                </a:moveTo>
                <a:lnTo>
                  <a:pt x="16036" y="5150"/>
                </a:lnTo>
                <a:lnTo>
                  <a:pt x="16251" y="5146"/>
                </a:lnTo>
                <a:lnTo>
                  <a:pt x="16247" y="5073"/>
                </a:lnTo>
                <a:lnTo>
                  <a:pt x="15741" y="5077"/>
                </a:lnTo>
                <a:lnTo>
                  <a:pt x="15745" y="5150"/>
                </a:lnTo>
                <a:lnTo>
                  <a:pt x="15955" y="5146"/>
                </a:lnTo>
                <a:lnTo>
                  <a:pt x="15960" y="5814"/>
                </a:lnTo>
                <a:lnTo>
                  <a:pt x="16041" y="5814"/>
                </a:lnTo>
                <a:close/>
                <a:moveTo>
                  <a:pt x="16446" y="5814"/>
                </a:moveTo>
                <a:lnTo>
                  <a:pt x="16442" y="5073"/>
                </a:lnTo>
                <a:lnTo>
                  <a:pt x="16361" y="5077"/>
                </a:lnTo>
                <a:lnTo>
                  <a:pt x="16365" y="5814"/>
                </a:lnTo>
                <a:lnTo>
                  <a:pt x="16446" y="5814"/>
                </a:lnTo>
                <a:close/>
                <a:moveTo>
                  <a:pt x="16995" y="5745"/>
                </a:moveTo>
                <a:cubicBezTo>
                  <a:pt x="17064" y="5677"/>
                  <a:pt x="17064" y="5604"/>
                  <a:pt x="17064" y="5446"/>
                </a:cubicBezTo>
                <a:cubicBezTo>
                  <a:pt x="17064" y="5288"/>
                  <a:pt x="17064" y="5215"/>
                  <a:pt x="16995" y="5146"/>
                </a:cubicBezTo>
                <a:cubicBezTo>
                  <a:pt x="16947" y="5098"/>
                  <a:pt x="16878" y="5069"/>
                  <a:pt x="16805" y="5069"/>
                </a:cubicBezTo>
                <a:cubicBezTo>
                  <a:pt x="16733" y="5069"/>
                  <a:pt x="16668" y="5098"/>
                  <a:pt x="16616" y="5146"/>
                </a:cubicBezTo>
                <a:cubicBezTo>
                  <a:pt x="16547" y="5215"/>
                  <a:pt x="16547" y="5288"/>
                  <a:pt x="16547" y="5446"/>
                </a:cubicBezTo>
                <a:cubicBezTo>
                  <a:pt x="16547" y="5604"/>
                  <a:pt x="16547" y="5677"/>
                  <a:pt x="16616" y="5745"/>
                </a:cubicBezTo>
                <a:cubicBezTo>
                  <a:pt x="16664" y="5794"/>
                  <a:pt x="16733" y="5822"/>
                  <a:pt x="16805" y="5822"/>
                </a:cubicBezTo>
                <a:cubicBezTo>
                  <a:pt x="16882" y="5822"/>
                  <a:pt x="16947" y="5794"/>
                  <a:pt x="16995" y="5745"/>
                </a:cubicBezTo>
                <a:close/>
                <a:moveTo>
                  <a:pt x="16931" y="5199"/>
                </a:moveTo>
                <a:cubicBezTo>
                  <a:pt x="16975" y="5243"/>
                  <a:pt x="16979" y="5292"/>
                  <a:pt x="16979" y="5446"/>
                </a:cubicBezTo>
                <a:cubicBezTo>
                  <a:pt x="16979" y="5604"/>
                  <a:pt x="16975" y="5648"/>
                  <a:pt x="16927" y="5693"/>
                </a:cubicBezTo>
                <a:cubicBezTo>
                  <a:pt x="16894" y="5725"/>
                  <a:pt x="16850" y="5745"/>
                  <a:pt x="16801" y="5745"/>
                </a:cubicBezTo>
                <a:cubicBezTo>
                  <a:pt x="16753" y="5745"/>
                  <a:pt x="16709" y="5725"/>
                  <a:pt x="16676" y="5693"/>
                </a:cubicBezTo>
                <a:cubicBezTo>
                  <a:pt x="16632" y="5648"/>
                  <a:pt x="16628" y="5600"/>
                  <a:pt x="16628" y="5446"/>
                </a:cubicBezTo>
                <a:cubicBezTo>
                  <a:pt x="16628" y="5288"/>
                  <a:pt x="16632" y="5243"/>
                  <a:pt x="16681" y="5199"/>
                </a:cubicBezTo>
                <a:cubicBezTo>
                  <a:pt x="16713" y="5166"/>
                  <a:pt x="16758" y="5146"/>
                  <a:pt x="16805" y="5146"/>
                </a:cubicBezTo>
                <a:cubicBezTo>
                  <a:pt x="16854" y="5146"/>
                  <a:pt x="16898" y="5162"/>
                  <a:pt x="16931" y="5199"/>
                </a:cubicBezTo>
                <a:close/>
                <a:moveTo>
                  <a:pt x="17737" y="5814"/>
                </a:moveTo>
                <a:lnTo>
                  <a:pt x="17733" y="5073"/>
                </a:lnTo>
                <a:lnTo>
                  <a:pt x="17652" y="5077"/>
                </a:lnTo>
                <a:lnTo>
                  <a:pt x="17652" y="5652"/>
                </a:lnTo>
                <a:lnTo>
                  <a:pt x="17267" y="5073"/>
                </a:lnTo>
                <a:lnTo>
                  <a:pt x="17190" y="5077"/>
                </a:lnTo>
                <a:lnTo>
                  <a:pt x="17194" y="5814"/>
                </a:lnTo>
                <a:lnTo>
                  <a:pt x="17275" y="5810"/>
                </a:lnTo>
                <a:lnTo>
                  <a:pt x="17275" y="5231"/>
                </a:lnTo>
                <a:lnTo>
                  <a:pt x="17660" y="5810"/>
                </a:lnTo>
                <a:lnTo>
                  <a:pt x="17737" y="5810"/>
                </a:lnTo>
                <a:lnTo>
                  <a:pt x="17737" y="5814"/>
                </a:lnTo>
                <a:close/>
                <a:moveTo>
                  <a:pt x="18316" y="4664"/>
                </a:moveTo>
                <a:lnTo>
                  <a:pt x="18271" y="4664"/>
                </a:lnTo>
                <a:lnTo>
                  <a:pt x="18271" y="6041"/>
                </a:lnTo>
                <a:lnTo>
                  <a:pt x="18316" y="6041"/>
                </a:lnTo>
                <a:lnTo>
                  <a:pt x="18316" y="4664"/>
                </a:lnTo>
                <a:close/>
              </a:path>
            </a:pathLst>
          </a:custGeom>
          <a:solidFill>
            <a:srgbClr val="8A2432"/>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32338758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BD24011-C832-684A-8DD1-47FDC5EA7202}"/>
              </a:ext>
            </a:extLst>
          </p:cNvPr>
          <p:cNvSpPr/>
          <p:nvPr userDrawn="1"/>
        </p:nvSpPr>
        <p:spPr>
          <a:xfrm>
            <a:off x="847252" y="402937"/>
            <a:ext cx="3594226" cy="493354"/>
          </a:xfrm>
          <a:prstGeom prst="rect">
            <a:avLst/>
          </a:prstGeom>
          <a:solidFill>
            <a:srgbClr val="4C7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Rectangle 3">
            <a:extLst>
              <a:ext uri="{FF2B5EF4-FFF2-40B4-BE49-F238E27FC236}">
                <a16:creationId xmlns:a16="http://schemas.microsoft.com/office/drawing/2014/main" id="{FE2B2CE5-86D5-A64B-B556-C42CD68907F1}"/>
              </a:ext>
            </a:extLst>
          </p:cNvPr>
          <p:cNvSpPr/>
          <p:nvPr userDrawn="1"/>
        </p:nvSpPr>
        <p:spPr>
          <a:xfrm>
            <a:off x="847023" y="358540"/>
            <a:ext cx="11344978" cy="51159"/>
          </a:xfrm>
          <a:prstGeom prst="rect">
            <a:avLst/>
          </a:prstGeom>
          <a:solidFill>
            <a:srgbClr val="8EC7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Content Placeholder 2">
            <a:extLst>
              <a:ext uri="{FF2B5EF4-FFF2-40B4-BE49-F238E27FC236}">
                <a16:creationId xmlns:a16="http://schemas.microsoft.com/office/drawing/2014/main" id="{CAACBB2F-09A0-AD40-9777-EE1E77A81F7A}"/>
              </a:ext>
            </a:extLst>
          </p:cNvPr>
          <p:cNvSpPr>
            <a:spLocks noGrp="1"/>
          </p:cNvSpPr>
          <p:nvPr>
            <p:ph idx="1"/>
          </p:nvPr>
        </p:nvSpPr>
        <p:spPr>
          <a:xfrm>
            <a:off x="838200" y="1188053"/>
            <a:ext cx="10515600" cy="4988910"/>
          </a:xfrm>
        </p:spPr>
        <p:txBody>
          <a:bodyPr/>
          <a:lstStyle>
            <a:lvl1pPr>
              <a:lnSpc>
                <a:spcPct val="100000"/>
              </a:lnSpc>
              <a:spcAft>
                <a:spcPts val="1200"/>
              </a:spcAft>
              <a:defRPr/>
            </a:lvl1pPr>
            <a:lvl2pPr>
              <a:lnSpc>
                <a:spcPct val="100000"/>
              </a:lnSpc>
              <a:spcAft>
                <a:spcPts val="1200"/>
              </a:spcAft>
              <a:defRPr/>
            </a:lvl2pPr>
            <a:lvl3pPr>
              <a:lnSpc>
                <a:spcPct val="100000"/>
              </a:lnSpc>
              <a:spcAft>
                <a:spcPts val="1200"/>
              </a:spcAft>
              <a:defRPr/>
            </a:lvl3pPr>
            <a:lvl4pPr>
              <a:lnSpc>
                <a:spcPct val="100000"/>
              </a:lnSpc>
              <a:spcAft>
                <a:spcPts val="1200"/>
              </a:spcAft>
              <a:defRPr/>
            </a:lvl4pPr>
            <a:lvl5pPr>
              <a:lnSpc>
                <a:spcPct val="100000"/>
              </a:lnSpc>
              <a:spcAft>
                <a:spcPts val="1200"/>
              </a:spcAf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1">
            <a:extLst>
              <a:ext uri="{FF2B5EF4-FFF2-40B4-BE49-F238E27FC236}">
                <a16:creationId xmlns:a16="http://schemas.microsoft.com/office/drawing/2014/main" id="{FF74080A-7183-D044-8F23-50E787BC444B}"/>
              </a:ext>
            </a:extLst>
          </p:cNvPr>
          <p:cNvSpPr>
            <a:spLocks noGrp="1"/>
          </p:cNvSpPr>
          <p:nvPr>
            <p:ph type="title"/>
          </p:nvPr>
        </p:nvSpPr>
        <p:spPr>
          <a:xfrm>
            <a:off x="944988" y="476439"/>
            <a:ext cx="3353356" cy="344515"/>
          </a:xfrm>
        </p:spPr>
        <p:txBody>
          <a:bodyPr>
            <a:noAutofit/>
          </a:bodyPr>
          <a:lstStyle>
            <a:lvl1pPr>
              <a:defRPr sz="18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p>
        </p:txBody>
      </p:sp>
    </p:spTree>
    <p:extLst>
      <p:ext uri="{BB962C8B-B14F-4D97-AF65-F5344CB8AC3E}">
        <p14:creationId xmlns:p14="http://schemas.microsoft.com/office/powerpoint/2010/main" val="264723047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18146" y="735318"/>
            <a:ext cx="5351647" cy="3648779"/>
          </a:xfrm>
        </p:spPr>
        <p:txBody>
          <a:bodyPr anchor="ctr"/>
          <a:lstStyle>
            <a:lvl1pPr algn="ctr">
              <a:defRPr sz="6000" b="0" i="0">
                <a:latin typeface="Open Sans Light" charset="0"/>
                <a:ea typeface="Open Sans Light" charset="0"/>
                <a:cs typeface="Open Sans Light" charset="0"/>
              </a:defRPr>
            </a:lvl1pPr>
          </a:lstStyle>
          <a:p>
            <a:r>
              <a:rPr lang="en-US" dirty="0"/>
              <a:t>Click to edit Master title style</a:t>
            </a:r>
          </a:p>
        </p:txBody>
      </p:sp>
      <p:sp>
        <p:nvSpPr>
          <p:cNvPr id="7" name="Rectangle 6">
            <a:extLst>
              <a:ext uri="{FF2B5EF4-FFF2-40B4-BE49-F238E27FC236}">
                <a16:creationId xmlns:a16="http://schemas.microsoft.com/office/drawing/2014/main" id="{5D4095D5-6B0B-E541-B3B3-DE7CE23F9517}"/>
              </a:ext>
            </a:extLst>
          </p:cNvPr>
          <p:cNvSpPr/>
          <p:nvPr userDrawn="1"/>
        </p:nvSpPr>
        <p:spPr>
          <a:xfrm>
            <a:off x="818147" y="-1"/>
            <a:ext cx="5351647" cy="404261"/>
          </a:xfrm>
          <a:prstGeom prst="rect">
            <a:avLst/>
          </a:prstGeom>
          <a:solidFill>
            <a:srgbClr val="8EC7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02327A38-3038-524C-B488-896D7EE9ABBB}"/>
              </a:ext>
            </a:extLst>
          </p:cNvPr>
          <p:cNvSpPr/>
          <p:nvPr userDrawn="1"/>
        </p:nvSpPr>
        <p:spPr>
          <a:xfrm>
            <a:off x="818146" y="4469307"/>
            <a:ext cx="5351647" cy="2388694"/>
          </a:xfrm>
          <a:prstGeom prst="rect">
            <a:avLst/>
          </a:prstGeom>
          <a:solidFill>
            <a:srgbClr val="4C7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E11E13D-5495-2E4E-B8E9-8278BCBBA209}"/>
              </a:ext>
            </a:extLst>
          </p:cNvPr>
          <p:cNvSpPr/>
          <p:nvPr userDrawn="1"/>
        </p:nvSpPr>
        <p:spPr>
          <a:xfrm>
            <a:off x="6737684" y="4544715"/>
            <a:ext cx="5454316" cy="75411"/>
          </a:xfrm>
          <a:prstGeom prst="rect">
            <a:avLst/>
          </a:prstGeom>
          <a:solidFill>
            <a:srgbClr val="8EC7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21B0B003-7E13-BC4D-AB56-0F75B198ED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59720" y="6276081"/>
            <a:ext cx="1487776" cy="462521"/>
          </a:xfrm>
          <a:prstGeom prst="rect">
            <a:avLst/>
          </a:prstGeom>
        </p:spPr>
      </p:pic>
      <p:pic>
        <p:nvPicPr>
          <p:cNvPr id="11" name="Picture 10">
            <a:extLst>
              <a:ext uri="{FF2B5EF4-FFF2-40B4-BE49-F238E27FC236}">
                <a16:creationId xmlns:a16="http://schemas.microsoft.com/office/drawing/2014/main" id="{F76BAF2D-1416-6F4C-946E-29510DD9A958}"/>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13450" t="19894" r="22003" b="36357"/>
          <a:stretch/>
        </p:blipFill>
        <p:spPr>
          <a:xfrm>
            <a:off x="6170988" y="6041922"/>
            <a:ext cx="1830010" cy="730870"/>
          </a:xfrm>
          <a:prstGeom prst="rect">
            <a:avLst/>
          </a:prstGeom>
        </p:spPr>
      </p:pic>
      <p:pic>
        <p:nvPicPr>
          <p:cNvPr id="12" name="Picture 11">
            <a:extLst>
              <a:ext uri="{FF2B5EF4-FFF2-40B4-BE49-F238E27FC236}">
                <a16:creationId xmlns:a16="http://schemas.microsoft.com/office/drawing/2014/main" id="{3A198D90-59E2-E745-AE40-BF19D75A02E5}"/>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26516"/>
          <a:stretch/>
        </p:blipFill>
        <p:spPr>
          <a:xfrm>
            <a:off x="9887501" y="6333056"/>
            <a:ext cx="2172792" cy="388419"/>
          </a:xfrm>
          <a:prstGeom prst="rect">
            <a:avLst/>
          </a:prstGeom>
        </p:spPr>
      </p:pic>
    </p:spTree>
    <p:extLst>
      <p:ext uri="{BB962C8B-B14F-4D97-AF65-F5344CB8AC3E}">
        <p14:creationId xmlns:p14="http://schemas.microsoft.com/office/powerpoint/2010/main" val="104493540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6948A568-EAB6-44B3-ACC3-AAC7C3B2D858}" type="datetimeFigureOut">
              <a:rPr lang="en-US" smtClean="0"/>
              <a:t>7/21/2021</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AE0C117-791C-4675-BB2E-97E0CB113645}" type="slidenum">
              <a:rPr lang="en-US" smtClean="0"/>
              <a:t>‹#›</a:t>
            </a:fld>
            <a:endParaRPr lang="en-US"/>
          </a:p>
        </p:txBody>
      </p:sp>
    </p:spTree>
    <p:extLst>
      <p:ext uri="{BB962C8B-B14F-4D97-AF65-F5344CB8AC3E}">
        <p14:creationId xmlns:p14="http://schemas.microsoft.com/office/powerpoint/2010/main" val="282512603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6948A568-EAB6-44B3-ACC3-AAC7C3B2D858}" type="datetimeFigureOut">
              <a:rPr lang="en-US" smtClean="0"/>
              <a:t>7/21/2021</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AE0C117-791C-4675-BB2E-97E0CB113645}" type="slidenum">
              <a:rPr lang="en-US" smtClean="0"/>
              <a:t>‹#›</a:t>
            </a:fld>
            <a:endParaRPr lang="en-US"/>
          </a:p>
        </p:txBody>
      </p:sp>
    </p:spTree>
    <p:extLst>
      <p:ext uri="{BB962C8B-B14F-4D97-AF65-F5344CB8AC3E}">
        <p14:creationId xmlns:p14="http://schemas.microsoft.com/office/powerpoint/2010/main" val="374550397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6948A568-EAB6-44B3-ACC3-AAC7C3B2D858}" type="datetimeFigureOut">
              <a:rPr lang="en-US" smtClean="0"/>
              <a:t>7/21/2021</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4AE0C117-791C-4675-BB2E-97E0CB113645}" type="slidenum">
              <a:rPr lang="en-US" smtClean="0"/>
              <a:t>‹#›</a:t>
            </a:fld>
            <a:endParaRPr lang="en-US"/>
          </a:p>
        </p:txBody>
      </p:sp>
    </p:spTree>
    <p:extLst>
      <p:ext uri="{BB962C8B-B14F-4D97-AF65-F5344CB8AC3E}">
        <p14:creationId xmlns:p14="http://schemas.microsoft.com/office/powerpoint/2010/main" val="2868550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9FD7AB8-1011-9D4B-BCE3-9AA61E5EC5B6}"/>
              </a:ext>
            </a:extLst>
          </p:cNvPr>
          <p:cNvSpPr/>
          <p:nvPr userDrawn="1"/>
        </p:nvSpPr>
        <p:spPr>
          <a:xfrm>
            <a:off x="0" y="0"/>
            <a:ext cx="12192000" cy="6858000"/>
          </a:xfrm>
          <a:prstGeom prst="rect">
            <a:avLst/>
          </a:prstGeom>
          <a:solidFill>
            <a:srgbClr val="CBCBC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4" name="Rounded Rectangle 3">
            <a:extLst>
              <a:ext uri="{FF2B5EF4-FFF2-40B4-BE49-F238E27FC236}">
                <a16:creationId xmlns:a16="http://schemas.microsoft.com/office/drawing/2014/main" id="{913F1A8E-B361-034F-905F-9E9FE732489D}"/>
              </a:ext>
            </a:extLst>
          </p:cNvPr>
          <p:cNvSpPr/>
          <p:nvPr userDrawn="1"/>
        </p:nvSpPr>
        <p:spPr>
          <a:xfrm>
            <a:off x="1095375" y="1030288"/>
            <a:ext cx="9988550" cy="4797425"/>
          </a:xfrm>
          <a:prstGeom prst="roundRect">
            <a:avLst>
              <a:gd name="adj" fmla="val 759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 name="Title 1"/>
          <p:cNvSpPr>
            <a:spLocks noGrp="1"/>
          </p:cNvSpPr>
          <p:nvPr>
            <p:ph type="title"/>
          </p:nvPr>
        </p:nvSpPr>
        <p:spPr>
          <a:xfrm>
            <a:off x="1184366" y="1353671"/>
            <a:ext cx="9805851" cy="4071768"/>
          </a:xfrm>
        </p:spPr>
        <p:txBody>
          <a:bodyPr>
            <a:normAutofit/>
          </a:bodyPr>
          <a:lstStyle>
            <a:lvl1pPr>
              <a:defRPr sz="5000"/>
            </a:lvl1pPr>
          </a:lstStyle>
          <a:p>
            <a:r>
              <a:rPr lang="en-US" dirty="0"/>
              <a:t>Click to edit Master title style</a:t>
            </a:r>
          </a:p>
        </p:txBody>
      </p:sp>
      <p:sp>
        <p:nvSpPr>
          <p:cNvPr id="5" name="Date Placeholder 3"/>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a:latin typeface="+mn-lt"/>
              </a:defRPr>
            </a:lvl1pPr>
          </a:lstStyle>
          <a:p>
            <a:pPr>
              <a:defRPr/>
            </a:pPr>
            <a:fld id="{9D4D5610-660B-4C03-A330-50C0644CA700}" type="datetimeFigureOut">
              <a:rPr lang="en-US"/>
              <a:pPr>
                <a:defRPr/>
              </a:pPr>
              <a:t>7/21/2021</a:t>
            </a:fld>
            <a:endParaRPr lang="en-US"/>
          </a:p>
        </p:txBody>
      </p:sp>
      <p:sp>
        <p:nvSpPr>
          <p:cNvPr id="6" name="Footer Placeholder 4"/>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en-US"/>
          </a:p>
        </p:txBody>
      </p:sp>
      <p:sp>
        <p:nvSpPr>
          <p:cNvPr id="7" name="Slide Number Placeholder 5"/>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a:latin typeface="+mn-lt"/>
              </a:defRPr>
            </a:lvl1pPr>
          </a:lstStyle>
          <a:p>
            <a:pPr>
              <a:defRPr/>
            </a:pPr>
            <a:fld id="{09C048ED-8461-472E-BB99-368157A7DA77}" type="slidenum">
              <a:rPr lang="en-US"/>
              <a:pPr>
                <a:defRPr/>
              </a:pPr>
              <a:t>‹#›</a:t>
            </a:fld>
            <a:endParaRPr lang="en-US"/>
          </a:p>
        </p:txBody>
      </p:sp>
    </p:spTree>
    <p:extLst>
      <p:ext uri="{BB962C8B-B14F-4D97-AF65-F5344CB8AC3E}">
        <p14:creationId xmlns:p14="http://schemas.microsoft.com/office/powerpoint/2010/main" val="66367849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6948A568-EAB6-44B3-ACC3-AAC7C3B2D858}" type="datetimeFigureOut">
              <a:rPr lang="en-US" smtClean="0"/>
              <a:t>7/21/2021</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4AE0C117-791C-4675-BB2E-97E0CB113645}" type="slidenum">
              <a:rPr lang="en-US" smtClean="0"/>
              <a:t>‹#›</a:t>
            </a:fld>
            <a:endParaRPr lang="en-US"/>
          </a:p>
        </p:txBody>
      </p:sp>
    </p:spTree>
    <p:extLst>
      <p:ext uri="{BB962C8B-B14F-4D97-AF65-F5344CB8AC3E}">
        <p14:creationId xmlns:p14="http://schemas.microsoft.com/office/powerpoint/2010/main" val="101293171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6948A568-EAB6-44B3-ACC3-AAC7C3B2D858}" type="datetimeFigureOut">
              <a:rPr lang="en-US" smtClean="0"/>
              <a:t>7/21/2021</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4AE0C117-791C-4675-BB2E-97E0CB113645}" type="slidenum">
              <a:rPr lang="en-US" smtClean="0"/>
              <a:t>‹#›</a:t>
            </a:fld>
            <a:endParaRPr lang="en-US"/>
          </a:p>
        </p:txBody>
      </p:sp>
    </p:spTree>
    <p:extLst>
      <p:ext uri="{BB962C8B-B14F-4D97-AF65-F5344CB8AC3E}">
        <p14:creationId xmlns:p14="http://schemas.microsoft.com/office/powerpoint/2010/main" val="82745792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6948A568-EAB6-44B3-ACC3-AAC7C3B2D858}" type="datetimeFigureOut">
              <a:rPr lang="en-US" smtClean="0"/>
              <a:t>7/21/2021</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4AE0C117-791C-4675-BB2E-97E0CB113645}" type="slidenum">
              <a:rPr lang="en-US" smtClean="0"/>
              <a:t>‹#›</a:t>
            </a:fld>
            <a:endParaRPr lang="en-US"/>
          </a:p>
        </p:txBody>
      </p:sp>
    </p:spTree>
    <p:extLst>
      <p:ext uri="{BB962C8B-B14F-4D97-AF65-F5344CB8AC3E}">
        <p14:creationId xmlns:p14="http://schemas.microsoft.com/office/powerpoint/2010/main" val="267631657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6948A568-EAB6-44B3-ACC3-AAC7C3B2D858}" type="datetimeFigureOut">
              <a:rPr lang="en-US" smtClean="0"/>
              <a:t>7/21/2021</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4AE0C117-791C-4675-BB2E-97E0CB113645}" type="slidenum">
              <a:rPr lang="en-US" smtClean="0"/>
              <a:t>‹#›</a:t>
            </a:fld>
            <a:endParaRPr lang="en-US"/>
          </a:p>
        </p:txBody>
      </p:sp>
    </p:spTree>
    <p:extLst>
      <p:ext uri="{BB962C8B-B14F-4D97-AF65-F5344CB8AC3E}">
        <p14:creationId xmlns:p14="http://schemas.microsoft.com/office/powerpoint/2010/main" val="233726794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6948A568-EAB6-44B3-ACC3-AAC7C3B2D858}" type="datetimeFigureOut">
              <a:rPr lang="en-US" smtClean="0"/>
              <a:t>7/21/2021</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4AE0C117-791C-4675-BB2E-97E0CB113645}" type="slidenum">
              <a:rPr lang="en-US" smtClean="0"/>
              <a:t>‹#›</a:t>
            </a:fld>
            <a:endParaRPr lang="en-US"/>
          </a:p>
        </p:txBody>
      </p:sp>
    </p:spTree>
    <p:extLst>
      <p:ext uri="{BB962C8B-B14F-4D97-AF65-F5344CB8AC3E}">
        <p14:creationId xmlns:p14="http://schemas.microsoft.com/office/powerpoint/2010/main" val="372581583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6948A568-EAB6-44B3-ACC3-AAC7C3B2D858}" type="datetimeFigureOut">
              <a:rPr lang="en-US" smtClean="0"/>
              <a:t>7/21/2021</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AE0C117-791C-4675-BB2E-97E0CB113645}" type="slidenum">
              <a:rPr lang="en-US" smtClean="0"/>
              <a:t>‹#›</a:t>
            </a:fld>
            <a:endParaRPr lang="en-US"/>
          </a:p>
        </p:txBody>
      </p:sp>
    </p:spTree>
    <p:extLst>
      <p:ext uri="{BB962C8B-B14F-4D97-AF65-F5344CB8AC3E}">
        <p14:creationId xmlns:p14="http://schemas.microsoft.com/office/powerpoint/2010/main" val="9827402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6948A568-EAB6-44B3-ACC3-AAC7C3B2D858}" type="datetimeFigureOut">
              <a:rPr lang="en-US" smtClean="0"/>
              <a:t>7/21/2021</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AE0C117-791C-4675-BB2E-97E0CB113645}" type="slidenum">
              <a:rPr lang="en-US" smtClean="0"/>
              <a:t>‹#›</a:t>
            </a:fld>
            <a:endParaRPr lang="en-US"/>
          </a:p>
        </p:txBody>
      </p:sp>
    </p:spTree>
    <p:extLst>
      <p:ext uri="{BB962C8B-B14F-4D97-AF65-F5344CB8AC3E}">
        <p14:creationId xmlns:p14="http://schemas.microsoft.com/office/powerpoint/2010/main" val="135426391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20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609600" y="274638"/>
            <a:ext cx="10972800" cy="838124"/>
          </a:xfrm>
          <a:prstGeom prst="rect">
            <a:avLst/>
          </a:prstGeom>
        </p:spPr>
        <p:txBody>
          <a:bodyPr>
            <a:normAutofit/>
          </a:bodyPr>
          <a:lstStyle>
            <a:lvl1pPr algn="l">
              <a:defRPr sz="2800" b="1">
                <a:solidFill>
                  <a:srgbClr val="0F3F59"/>
                </a:solidFill>
                <a:latin typeface="Open Sans"/>
                <a:cs typeface="Open Sans"/>
              </a:defRPr>
            </a:lvl1pPr>
          </a:lstStyle>
          <a:p>
            <a:r>
              <a:rPr lang="en-US" dirty="0"/>
              <a:t>Click to edit Master title style</a:t>
            </a:r>
          </a:p>
        </p:txBody>
      </p:sp>
      <p:sp>
        <p:nvSpPr>
          <p:cNvPr id="3" name="Content Placeholder 2"/>
          <p:cNvSpPr>
            <a:spLocks noGrp="1"/>
          </p:cNvSpPr>
          <p:nvPr>
            <p:ph sz="quarter" idx="13"/>
          </p:nvPr>
        </p:nvSpPr>
        <p:spPr>
          <a:xfrm>
            <a:off x="609600" y="1743076"/>
            <a:ext cx="10972800" cy="3884613"/>
          </a:xfrm>
          <a:prstGeom prst="rect">
            <a:avLst/>
          </a:prstGeom>
        </p:spPr>
        <p:txBody>
          <a:bodyPr vert="horz"/>
          <a:lstStyle>
            <a:lvl1pPr marL="174625" indent="-174625">
              <a:tabLst/>
              <a:defRPr sz="2400">
                <a:solidFill>
                  <a:srgbClr val="0F3F59"/>
                </a:solidFill>
                <a:latin typeface="Open Sans"/>
                <a:cs typeface="Open Sans"/>
              </a:defRPr>
            </a:lvl1pPr>
            <a:lvl2pPr>
              <a:defRPr sz="2400">
                <a:solidFill>
                  <a:srgbClr val="0F3F59"/>
                </a:solidFill>
                <a:latin typeface="Open Sans"/>
                <a:cs typeface="Open Sans"/>
              </a:defRPr>
            </a:lvl2pPr>
            <a:lvl3pPr>
              <a:defRPr sz="2400">
                <a:solidFill>
                  <a:srgbClr val="0F3F59"/>
                </a:solidFill>
                <a:latin typeface="Open Sans"/>
                <a:cs typeface="Open Sans"/>
              </a:defRPr>
            </a:lvl3pPr>
            <a:lvl4pPr>
              <a:defRPr sz="2400">
                <a:solidFill>
                  <a:srgbClr val="0F3F59"/>
                </a:solidFill>
                <a:latin typeface="Open Sans"/>
                <a:cs typeface="Open Sans"/>
              </a:defRPr>
            </a:lvl4pPr>
            <a:lvl5pPr>
              <a:defRPr sz="2400">
                <a:solidFill>
                  <a:srgbClr val="0F3F59"/>
                </a:solidFill>
                <a:latin typeface="Open Sans"/>
                <a:cs typeface="Open Sans"/>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7914535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2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77504" y="1428207"/>
            <a:ext cx="10276296" cy="3940628"/>
          </a:xfrm>
        </p:spPr>
        <p:txBody>
          <a:bodyPr anchor="ctr"/>
          <a:lstStyle>
            <a:lvl1pPr>
              <a:defRPr sz="6000"/>
            </a:lvl1pPr>
          </a:lstStyle>
          <a:p>
            <a:r>
              <a:rPr lang="en-US" dirty="0"/>
              <a:t>Click to edit Master 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2C7999D-FFF7-4B5D-A991-3BB29E6DD703}" type="datetimeFigureOut">
              <a:rPr lang="en-US" smtClean="0"/>
              <a:t>7/21/2021</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CD6A595-1AF5-448D-81BA-CFAB830FD781}" type="slidenum">
              <a:rPr lang="en-US" smtClean="0"/>
              <a:t>‹#›</a:t>
            </a:fld>
            <a:endParaRPr lang="en-US"/>
          </a:p>
        </p:txBody>
      </p:sp>
      <p:sp>
        <p:nvSpPr>
          <p:cNvPr id="12" name="Rectangle 11">
            <a:extLst>
              <a:ext uri="{FF2B5EF4-FFF2-40B4-BE49-F238E27FC236}">
                <a16:creationId xmlns:a16="http://schemas.microsoft.com/office/drawing/2014/main" id="{D9B21D71-06FB-E64D-A5F6-CCE9BAFC0BEE}"/>
              </a:ext>
            </a:extLst>
          </p:cNvPr>
          <p:cNvSpPr/>
          <p:nvPr userDrawn="1"/>
        </p:nvSpPr>
        <p:spPr>
          <a:xfrm>
            <a:off x="892537" y="1445624"/>
            <a:ext cx="10559235" cy="3923211"/>
          </a:xfrm>
          <a:prstGeom prst="rect">
            <a:avLst/>
          </a:prstGeom>
          <a:noFill/>
          <a:ln w="38100">
            <a:solidFill>
              <a:srgbClr val="8EC7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09FD7AB8-1011-9D4B-BCE3-9AA61E5EC5B6}"/>
              </a:ext>
            </a:extLst>
          </p:cNvPr>
          <p:cNvSpPr/>
          <p:nvPr userDrawn="1"/>
        </p:nvSpPr>
        <p:spPr>
          <a:xfrm>
            <a:off x="838200" y="1419498"/>
            <a:ext cx="108676" cy="3971108"/>
          </a:xfrm>
          <a:prstGeom prst="rect">
            <a:avLst/>
          </a:prstGeom>
          <a:solidFill>
            <a:srgbClr val="4C7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5617087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349624" y="304800"/>
            <a:ext cx="11435976" cy="914400"/>
          </a:xfrm>
        </p:spPr>
        <p:txBody>
          <a:bodyPr/>
          <a:lstStyle>
            <a:lvl1pPr>
              <a:defRPr>
                <a:solidFill>
                  <a:srgbClr val="800000"/>
                </a:solidFill>
              </a:defRPr>
            </a:lvl1pPr>
          </a:lstStyle>
          <a:p>
            <a:r>
              <a:rPr lang="en-US" dirty="0"/>
              <a:t>Click to edit Master title style</a:t>
            </a:r>
          </a:p>
        </p:txBody>
      </p:sp>
      <p:sp>
        <p:nvSpPr>
          <p:cNvPr id="4" name="Text Placeholder 3"/>
          <p:cNvSpPr>
            <a:spLocks noGrp="1"/>
          </p:cNvSpPr>
          <p:nvPr>
            <p:ph type="body" sz="half" idx="2" hasCustomPrompt="1"/>
          </p:nvPr>
        </p:nvSpPr>
        <p:spPr>
          <a:xfrm>
            <a:off x="349623" y="1604309"/>
            <a:ext cx="6777317" cy="4236197"/>
          </a:xfrm>
        </p:spPr>
        <p:txBody>
          <a:bodyPr/>
          <a:lstStyle/>
          <a:p>
            <a:pPr lvl="0"/>
            <a:r>
              <a:rPr lang="en-US" dirty="0"/>
              <a:t>Click to edit Master text styles</a:t>
            </a:r>
          </a:p>
          <a:p>
            <a:pPr lvl="1"/>
            <a:r>
              <a:rPr lang="en-US" dirty="0"/>
              <a:t>Second level</a:t>
            </a:r>
          </a:p>
          <a:p>
            <a:pPr lvl="2"/>
            <a:r>
              <a:rPr lang="en-US" dirty="0"/>
              <a:t>Third level</a:t>
            </a:r>
          </a:p>
        </p:txBody>
      </p:sp>
      <p:sp>
        <p:nvSpPr>
          <p:cNvPr id="6" name="Picture Placeholder 5">
            <a:extLst>
              <a:ext uri="{FF2B5EF4-FFF2-40B4-BE49-F238E27FC236}">
                <a16:creationId xmlns:a16="http://schemas.microsoft.com/office/drawing/2014/main" id="{455B1555-9EDF-FF45-985E-3942E52C207A}"/>
              </a:ext>
            </a:extLst>
          </p:cNvPr>
          <p:cNvSpPr>
            <a:spLocks noGrp="1"/>
          </p:cNvSpPr>
          <p:nvPr>
            <p:ph type="pic" sz="quarter" idx="10"/>
          </p:nvPr>
        </p:nvSpPr>
        <p:spPr>
          <a:xfrm>
            <a:off x="7401859" y="1604309"/>
            <a:ext cx="4383741" cy="4357594"/>
          </a:xfrm>
        </p:spPr>
        <p:txBody>
          <a:bodyPr/>
          <a:lstStyle/>
          <a:p>
            <a:endParaRPr lang="en-US" dirty="0"/>
          </a:p>
        </p:txBody>
      </p:sp>
    </p:spTree>
    <p:extLst>
      <p:ext uri="{BB962C8B-B14F-4D97-AF65-F5344CB8AC3E}">
        <p14:creationId xmlns:p14="http://schemas.microsoft.com/office/powerpoint/2010/main" val="9096516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9B21D71-06FB-E64D-A5F6-CCE9BAFC0BEE}"/>
              </a:ext>
            </a:extLst>
          </p:cNvPr>
          <p:cNvSpPr/>
          <p:nvPr userDrawn="1"/>
        </p:nvSpPr>
        <p:spPr>
          <a:xfrm>
            <a:off x="892175" y="1446213"/>
            <a:ext cx="10560050" cy="3922712"/>
          </a:xfrm>
          <a:prstGeom prst="rect">
            <a:avLst/>
          </a:prstGeom>
          <a:noFill/>
          <a:ln w="38100">
            <a:solidFill>
              <a:srgbClr val="8EC7D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4" name="Rectangle 3">
            <a:extLst>
              <a:ext uri="{FF2B5EF4-FFF2-40B4-BE49-F238E27FC236}">
                <a16:creationId xmlns:a16="http://schemas.microsoft.com/office/drawing/2014/main" id="{09FD7AB8-1011-9D4B-BCE3-9AA61E5EC5B6}"/>
              </a:ext>
            </a:extLst>
          </p:cNvPr>
          <p:cNvSpPr/>
          <p:nvPr userDrawn="1"/>
        </p:nvSpPr>
        <p:spPr>
          <a:xfrm>
            <a:off x="838200" y="1419225"/>
            <a:ext cx="107950" cy="3971925"/>
          </a:xfrm>
          <a:prstGeom prst="rect">
            <a:avLst/>
          </a:prstGeom>
          <a:solidFill>
            <a:srgbClr val="4C768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 name="Title 1"/>
          <p:cNvSpPr>
            <a:spLocks noGrp="1"/>
          </p:cNvSpPr>
          <p:nvPr>
            <p:ph type="title"/>
          </p:nvPr>
        </p:nvSpPr>
        <p:spPr>
          <a:xfrm>
            <a:off x="1077504" y="1428207"/>
            <a:ext cx="10276296" cy="3940628"/>
          </a:xfrm>
        </p:spPr>
        <p:txBody>
          <a:bodyPr/>
          <a:lstStyle>
            <a:lvl1pPr>
              <a:defRPr sz="6000"/>
            </a:lvl1pPr>
          </a:lstStyle>
          <a:p>
            <a:r>
              <a:rPr lang="en-US" dirty="0"/>
              <a:t>Click to edit Master title style</a:t>
            </a:r>
          </a:p>
        </p:txBody>
      </p:sp>
      <p:sp>
        <p:nvSpPr>
          <p:cNvPr id="5" name="Date Placeholder 3"/>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a:latin typeface="+mn-lt"/>
              </a:defRPr>
            </a:lvl1pPr>
          </a:lstStyle>
          <a:p>
            <a:pPr>
              <a:defRPr/>
            </a:pPr>
            <a:fld id="{CA017271-9E17-475D-8FB8-F103F3C1649E}" type="datetimeFigureOut">
              <a:rPr lang="en-US"/>
              <a:pPr>
                <a:defRPr/>
              </a:pPr>
              <a:t>7/21/2021</a:t>
            </a:fld>
            <a:endParaRPr lang="en-US"/>
          </a:p>
        </p:txBody>
      </p:sp>
      <p:sp>
        <p:nvSpPr>
          <p:cNvPr id="6" name="Footer Placeholder 4"/>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en-US"/>
          </a:p>
        </p:txBody>
      </p:sp>
      <p:sp>
        <p:nvSpPr>
          <p:cNvPr id="7" name="Slide Number Placeholder 5"/>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a:latin typeface="+mn-lt"/>
              </a:defRPr>
            </a:lvl1pPr>
          </a:lstStyle>
          <a:p>
            <a:pPr>
              <a:defRPr/>
            </a:pPr>
            <a:fld id="{CB76702B-5A65-43B2-A9CD-BB447A9F3CF5}" type="slidenum">
              <a:rPr lang="en-US"/>
              <a:pPr>
                <a:defRPr/>
              </a:pPr>
              <a:t>‹#›</a:t>
            </a:fld>
            <a:endParaRPr lang="en-US"/>
          </a:p>
        </p:txBody>
      </p:sp>
    </p:spTree>
    <p:extLst>
      <p:ext uri="{BB962C8B-B14F-4D97-AF65-F5344CB8AC3E}">
        <p14:creationId xmlns:p14="http://schemas.microsoft.com/office/powerpoint/2010/main" val="264675835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BD24011-C832-684A-8DD1-47FDC5EA7202}"/>
              </a:ext>
            </a:extLst>
          </p:cNvPr>
          <p:cNvSpPr/>
          <p:nvPr userDrawn="1"/>
        </p:nvSpPr>
        <p:spPr>
          <a:xfrm>
            <a:off x="847252" y="402937"/>
            <a:ext cx="3594226" cy="493354"/>
          </a:xfrm>
          <a:prstGeom prst="rect">
            <a:avLst/>
          </a:prstGeom>
          <a:solidFill>
            <a:srgbClr val="4C7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Rectangle 3">
            <a:extLst>
              <a:ext uri="{FF2B5EF4-FFF2-40B4-BE49-F238E27FC236}">
                <a16:creationId xmlns:a16="http://schemas.microsoft.com/office/drawing/2014/main" id="{FE2B2CE5-86D5-A64B-B556-C42CD68907F1}"/>
              </a:ext>
            </a:extLst>
          </p:cNvPr>
          <p:cNvSpPr/>
          <p:nvPr userDrawn="1"/>
        </p:nvSpPr>
        <p:spPr>
          <a:xfrm>
            <a:off x="847023" y="358540"/>
            <a:ext cx="11344978" cy="51159"/>
          </a:xfrm>
          <a:prstGeom prst="rect">
            <a:avLst/>
          </a:prstGeom>
          <a:solidFill>
            <a:srgbClr val="8EC7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Content Placeholder 2">
            <a:extLst>
              <a:ext uri="{FF2B5EF4-FFF2-40B4-BE49-F238E27FC236}">
                <a16:creationId xmlns:a16="http://schemas.microsoft.com/office/drawing/2014/main" id="{CAACBB2F-09A0-AD40-9777-EE1E77A81F7A}"/>
              </a:ext>
            </a:extLst>
          </p:cNvPr>
          <p:cNvSpPr>
            <a:spLocks noGrp="1"/>
          </p:cNvSpPr>
          <p:nvPr>
            <p:ph idx="1"/>
          </p:nvPr>
        </p:nvSpPr>
        <p:spPr>
          <a:xfrm>
            <a:off x="838200" y="1188053"/>
            <a:ext cx="10515600" cy="4988910"/>
          </a:xfrm>
        </p:spPr>
        <p:txBody>
          <a:bodyPr/>
          <a:lstStyle>
            <a:lvl1pPr>
              <a:lnSpc>
                <a:spcPct val="100000"/>
              </a:lnSpc>
              <a:spcAft>
                <a:spcPts val="1200"/>
              </a:spcAft>
              <a:defRPr/>
            </a:lvl1pPr>
            <a:lvl2pPr>
              <a:lnSpc>
                <a:spcPct val="100000"/>
              </a:lnSpc>
              <a:spcAft>
                <a:spcPts val="1200"/>
              </a:spcAft>
              <a:defRPr/>
            </a:lvl2pPr>
            <a:lvl3pPr>
              <a:lnSpc>
                <a:spcPct val="100000"/>
              </a:lnSpc>
              <a:spcAft>
                <a:spcPts val="1200"/>
              </a:spcAft>
              <a:defRPr/>
            </a:lvl3pPr>
            <a:lvl4pPr>
              <a:lnSpc>
                <a:spcPct val="100000"/>
              </a:lnSpc>
              <a:spcAft>
                <a:spcPts val="1200"/>
              </a:spcAft>
              <a:defRPr/>
            </a:lvl4pPr>
            <a:lvl5pPr>
              <a:lnSpc>
                <a:spcPct val="100000"/>
              </a:lnSpc>
              <a:spcAft>
                <a:spcPts val="1200"/>
              </a:spcAf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1">
            <a:extLst>
              <a:ext uri="{FF2B5EF4-FFF2-40B4-BE49-F238E27FC236}">
                <a16:creationId xmlns:a16="http://schemas.microsoft.com/office/drawing/2014/main" id="{FF74080A-7183-D044-8F23-50E787BC444B}"/>
              </a:ext>
            </a:extLst>
          </p:cNvPr>
          <p:cNvSpPr>
            <a:spLocks noGrp="1"/>
          </p:cNvSpPr>
          <p:nvPr>
            <p:ph type="title"/>
          </p:nvPr>
        </p:nvSpPr>
        <p:spPr>
          <a:xfrm>
            <a:off x="944988" y="476439"/>
            <a:ext cx="3353356" cy="344515"/>
          </a:xfrm>
        </p:spPr>
        <p:txBody>
          <a:bodyPr>
            <a:noAutofit/>
          </a:bodyPr>
          <a:lstStyle>
            <a:lvl1pPr>
              <a:defRPr sz="18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p>
        </p:txBody>
      </p:sp>
    </p:spTree>
    <p:extLst>
      <p:ext uri="{BB962C8B-B14F-4D97-AF65-F5344CB8AC3E}">
        <p14:creationId xmlns:p14="http://schemas.microsoft.com/office/powerpoint/2010/main" val="235736194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Title, text and image on right side">
    <p:spTree>
      <p:nvGrpSpPr>
        <p:cNvPr id="1" name=""/>
        <p:cNvGrpSpPr/>
        <p:nvPr/>
      </p:nvGrpSpPr>
      <p:grpSpPr>
        <a:xfrm>
          <a:off x="0" y="0"/>
          <a:ext cx="0" cy="0"/>
          <a:chOff x="0" y="0"/>
          <a:chExt cx="0" cy="0"/>
        </a:xfrm>
      </p:grpSpPr>
      <p:sp>
        <p:nvSpPr>
          <p:cNvPr id="10" name="Picture Placeholder 9"/>
          <p:cNvSpPr>
            <a:spLocks noGrp="1"/>
          </p:cNvSpPr>
          <p:nvPr>
            <p:ph type="pic" sz="quarter" idx="14"/>
          </p:nvPr>
        </p:nvSpPr>
        <p:spPr>
          <a:xfrm>
            <a:off x="6096000" y="0"/>
            <a:ext cx="6096000" cy="6858000"/>
          </a:xfrm>
          <a:prstGeom prst="rect">
            <a:avLst/>
          </a:prstGeom>
          <a:solidFill>
            <a:schemeClr val="bg1">
              <a:lumMod val="85000"/>
            </a:schemeClr>
          </a:solidFill>
        </p:spPr>
        <p:txBody>
          <a:bodyPr/>
          <a:lstStyle>
            <a:lvl1pPr marL="0" indent="0">
              <a:lnSpc>
                <a:spcPct val="100000"/>
              </a:lnSpc>
              <a:buFontTx/>
              <a:buNone/>
              <a:defRPr/>
            </a:lvl1pPr>
          </a:lstStyle>
          <a:p>
            <a:r>
              <a:rPr lang="en-US" noProof="0" dirty="0"/>
              <a:t>Drag picture to placeholder or click icon to add</a:t>
            </a:r>
          </a:p>
        </p:txBody>
      </p:sp>
      <p:cxnSp>
        <p:nvCxnSpPr>
          <p:cNvPr id="16" name="Straight Connector 15"/>
          <p:cNvCxnSpPr/>
          <p:nvPr userDrawn="1"/>
        </p:nvCxnSpPr>
        <p:spPr>
          <a:xfrm flipV="1">
            <a:off x="768352" y="5924553"/>
            <a:ext cx="5327649" cy="1"/>
          </a:xfrm>
          <a:prstGeom prst="line">
            <a:avLst/>
          </a:prstGeom>
          <a:ln w="12700">
            <a:solidFill>
              <a:srgbClr val="DCDCDC"/>
            </a:solidFill>
          </a:ln>
        </p:spPr>
        <p:style>
          <a:lnRef idx="1">
            <a:schemeClr val="accent1"/>
          </a:lnRef>
          <a:fillRef idx="0">
            <a:schemeClr val="accent1"/>
          </a:fillRef>
          <a:effectRef idx="0">
            <a:schemeClr val="accent1"/>
          </a:effectRef>
          <a:fontRef idx="minor">
            <a:schemeClr val="tx1"/>
          </a:fontRef>
        </p:style>
      </p:cxnSp>
      <p:sp>
        <p:nvSpPr>
          <p:cNvPr id="8" name="Title 1"/>
          <p:cNvSpPr>
            <a:spLocks noGrp="1"/>
          </p:cNvSpPr>
          <p:nvPr>
            <p:ph type="title" hasCustomPrompt="1"/>
          </p:nvPr>
        </p:nvSpPr>
        <p:spPr>
          <a:xfrm>
            <a:off x="768352" y="493834"/>
            <a:ext cx="5062529" cy="617012"/>
          </a:xfrm>
          <a:prstGeom prst="rect">
            <a:avLst/>
          </a:prstGeom>
        </p:spPr>
        <p:txBody>
          <a:bodyPr>
            <a:noAutofit/>
          </a:bodyPr>
          <a:lstStyle>
            <a:lvl1pPr>
              <a:lnSpc>
                <a:spcPct val="100000"/>
              </a:lnSpc>
              <a:defRPr sz="3733"/>
            </a:lvl1pPr>
          </a:lstStyle>
          <a:p>
            <a:r>
              <a:rPr lang="en-US" dirty="0"/>
              <a:t>Title</a:t>
            </a:r>
            <a:endParaRPr lang="de-DE" dirty="0"/>
          </a:p>
        </p:txBody>
      </p:sp>
      <p:sp>
        <p:nvSpPr>
          <p:cNvPr id="11" name="Text Placeholder 8"/>
          <p:cNvSpPr>
            <a:spLocks noGrp="1"/>
          </p:cNvSpPr>
          <p:nvPr>
            <p:ph type="body" sz="quarter" idx="24" hasCustomPrompt="1"/>
          </p:nvPr>
        </p:nvSpPr>
        <p:spPr>
          <a:xfrm>
            <a:off x="768352" y="1419805"/>
            <a:ext cx="5062529" cy="4353063"/>
          </a:xfrm>
          <a:prstGeom prst="rect">
            <a:avLst/>
          </a:prstGeom>
        </p:spPr>
        <p:txBody>
          <a:bodyPr>
            <a:normAutofit/>
          </a:bodyPr>
          <a:lstStyle>
            <a:lvl1pPr marL="0" indent="0">
              <a:lnSpc>
                <a:spcPct val="100000"/>
              </a:lnSpc>
              <a:buFont typeface="Arial" charset="0"/>
              <a:buNone/>
              <a:defRPr sz="2133" b="0"/>
            </a:lvl1pPr>
            <a:lvl2pPr marL="480472" indent="-480472">
              <a:lnSpc>
                <a:spcPct val="100000"/>
              </a:lnSpc>
              <a:buFont typeface="+mj-lt"/>
              <a:buAutoNum type="arabicPeriod"/>
              <a:defRPr sz="2133" b="0"/>
            </a:lvl2pPr>
            <a:lvl3pPr marL="486821" indent="0">
              <a:lnSpc>
                <a:spcPct val="100000"/>
              </a:lnSpc>
              <a:buFont typeface="Arial" charset="0"/>
              <a:buNone/>
              <a:defRPr sz="2133" b="0"/>
            </a:lvl3pPr>
            <a:lvl4pPr marL="732348" indent="0">
              <a:lnSpc>
                <a:spcPct val="100000"/>
              </a:lnSpc>
              <a:buNone/>
              <a:tabLst/>
              <a:defRPr sz="2133" b="0"/>
            </a:lvl4pPr>
            <a:lvl5pPr marL="967293" indent="0">
              <a:lnSpc>
                <a:spcPct val="100000"/>
              </a:lnSpc>
              <a:buFont typeface="Arial" charset="0"/>
              <a:buNone/>
              <a:defRPr sz="2133" b="0" baseline="0"/>
            </a:lvl5pPr>
          </a:lstStyle>
          <a:p>
            <a:pPr lvl="0"/>
            <a:r>
              <a:rPr lang="en-US" dirty="0"/>
              <a:t>Click to add text</a:t>
            </a:r>
          </a:p>
        </p:txBody>
      </p:sp>
    </p:spTree>
    <p:extLst>
      <p:ext uri="{BB962C8B-B14F-4D97-AF65-F5344CB8AC3E}">
        <p14:creationId xmlns:p14="http://schemas.microsoft.com/office/powerpoint/2010/main" val="2955779548"/>
      </p:ext>
    </p:extLst>
  </p:cSld>
  <p:clrMapOvr>
    <a:masterClrMapping/>
  </p:clrMapOvr>
  <p:extLst>
    <p:ext uri="{DCECCB84-F9BA-43D5-87BE-67443E8EF086}">
      <p15:sldGuideLst xmlns:p15="http://schemas.microsoft.com/office/powerpoint/2012/main">
        <p15:guide id="1" pos="363">
          <p15:clr>
            <a:srgbClr val="FBAE40"/>
          </p15:clr>
        </p15:guide>
        <p15:guide id="2" pos="2699">
          <p15:clr>
            <a:srgbClr val="FBAE40"/>
          </p15:clr>
        </p15:guide>
        <p15:guide id="3" pos="2880">
          <p15:clr>
            <a:srgbClr val="FBAE40"/>
          </p15:clr>
        </p15:guide>
        <p15:guide id="4" pos="3061">
          <p15:clr>
            <a:srgbClr val="FBAE40"/>
          </p15:clr>
        </p15:guide>
        <p15:guide id="5" pos="5397">
          <p15:clr>
            <a:srgbClr val="FBAE40"/>
          </p15:clr>
        </p15:guide>
        <p15:guide id="6" orient="horz" pos="373">
          <p15:clr>
            <a:srgbClr val="FBAE40"/>
          </p15:clr>
        </p15:guide>
        <p15:guide id="7" orient="horz" pos="2867">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2" name="Rectangle 1"/>
          <p:cNvSpPr/>
          <p:nvPr userDrawn="1"/>
        </p:nvSpPr>
        <p:spPr>
          <a:xfrm>
            <a:off x="0" y="344845"/>
            <a:ext cx="12192000" cy="155600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4" name="Text Placeholder 3"/>
          <p:cNvSpPr>
            <a:spLocks noGrp="1"/>
          </p:cNvSpPr>
          <p:nvPr>
            <p:ph type="body" sz="quarter" idx="10"/>
          </p:nvPr>
        </p:nvSpPr>
        <p:spPr>
          <a:xfrm>
            <a:off x="852481" y="664458"/>
            <a:ext cx="10787248" cy="5071181"/>
          </a:xfrm>
          <a:prstGeom prst="rect">
            <a:avLst/>
          </a:prstGeom>
          <a:noFill/>
          <a:ln>
            <a:noFill/>
          </a:ln>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Tree>
    <p:extLst>
      <p:ext uri="{BB962C8B-B14F-4D97-AF65-F5344CB8AC3E}">
        <p14:creationId xmlns:p14="http://schemas.microsoft.com/office/powerpoint/2010/main" val="195030068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878430-08A8-7A46-BC0B-8AF546ED2E1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5F7AC84-0143-2447-8325-E4097003BD8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9E7E010-2AC2-7141-A854-0A00E19AD345}"/>
              </a:ext>
            </a:extLst>
          </p:cNvPr>
          <p:cNvSpPr>
            <a:spLocks noGrp="1"/>
          </p:cNvSpPr>
          <p:nvPr>
            <p:ph type="dt" sz="half" idx="10"/>
          </p:nvPr>
        </p:nvSpPr>
        <p:spPr/>
        <p:txBody>
          <a:bodyPr/>
          <a:lstStyle/>
          <a:p>
            <a:fld id="{23F6FA1F-794E-FC4B-A466-E2BEDAF46C9C}" type="datetimeFigureOut">
              <a:rPr lang="en-US" smtClean="0"/>
              <a:t>7/21/2021</a:t>
            </a:fld>
            <a:endParaRPr lang="en-US"/>
          </a:p>
        </p:txBody>
      </p:sp>
      <p:sp>
        <p:nvSpPr>
          <p:cNvPr id="5" name="Footer Placeholder 4">
            <a:extLst>
              <a:ext uri="{FF2B5EF4-FFF2-40B4-BE49-F238E27FC236}">
                <a16:creationId xmlns:a16="http://schemas.microsoft.com/office/drawing/2014/main" id="{08D7B5EE-5A73-C64B-9705-BF49B49376A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A63903B-AFA0-6047-AF80-81F3CCBCCA0F}"/>
              </a:ext>
            </a:extLst>
          </p:cNvPr>
          <p:cNvSpPr>
            <a:spLocks noGrp="1"/>
          </p:cNvSpPr>
          <p:nvPr>
            <p:ph type="sldNum" sz="quarter" idx="12"/>
          </p:nvPr>
        </p:nvSpPr>
        <p:spPr/>
        <p:txBody>
          <a:bodyPr/>
          <a:lstStyle/>
          <a:p>
            <a:fld id="{16468DFC-6F09-164C-8AC9-5738949A60C9}" type="slidenum">
              <a:rPr lang="en-US" smtClean="0"/>
              <a:t>‹#›</a:t>
            </a:fld>
            <a:endParaRPr lang="en-US"/>
          </a:p>
        </p:txBody>
      </p:sp>
    </p:spTree>
    <p:extLst>
      <p:ext uri="{BB962C8B-B14F-4D97-AF65-F5344CB8AC3E}">
        <p14:creationId xmlns:p14="http://schemas.microsoft.com/office/powerpoint/2010/main" val="328552632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BC0BA7-3B62-F047-A477-D7633FB6B91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80BC7CB-928F-AF47-939B-CB63A3CED1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E87566-9C40-194D-947C-D79C6B19E7B9}"/>
              </a:ext>
            </a:extLst>
          </p:cNvPr>
          <p:cNvSpPr>
            <a:spLocks noGrp="1"/>
          </p:cNvSpPr>
          <p:nvPr>
            <p:ph type="dt" sz="half" idx="10"/>
          </p:nvPr>
        </p:nvSpPr>
        <p:spPr/>
        <p:txBody>
          <a:bodyPr/>
          <a:lstStyle/>
          <a:p>
            <a:fld id="{23F6FA1F-794E-FC4B-A466-E2BEDAF46C9C}" type="datetimeFigureOut">
              <a:rPr lang="en-US" smtClean="0"/>
              <a:t>7/21/2021</a:t>
            </a:fld>
            <a:endParaRPr lang="en-US"/>
          </a:p>
        </p:txBody>
      </p:sp>
      <p:sp>
        <p:nvSpPr>
          <p:cNvPr id="5" name="Footer Placeholder 4">
            <a:extLst>
              <a:ext uri="{FF2B5EF4-FFF2-40B4-BE49-F238E27FC236}">
                <a16:creationId xmlns:a16="http://schemas.microsoft.com/office/drawing/2014/main" id="{845B2672-E168-A44D-BFD8-F3A83617113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95A471-071D-F449-90FB-A4722E79309B}"/>
              </a:ext>
            </a:extLst>
          </p:cNvPr>
          <p:cNvSpPr>
            <a:spLocks noGrp="1"/>
          </p:cNvSpPr>
          <p:nvPr>
            <p:ph type="sldNum" sz="quarter" idx="12"/>
          </p:nvPr>
        </p:nvSpPr>
        <p:spPr/>
        <p:txBody>
          <a:bodyPr/>
          <a:lstStyle/>
          <a:p>
            <a:fld id="{16468DFC-6F09-164C-8AC9-5738949A60C9}" type="slidenum">
              <a:rPr lang="en-US" smtClean="0"/>
              <a:t>‹#›</a:t>
            </a:fld>
            <a:endParaRPr lang="en-US"/>
          </a:p>
        </p:txBody>
      </p:sp>
    </p:spTree>
    <p:extLst>
      <p:ext uri="{BB962C8B-B14F-4D97-AF65-F5344CB8AC3E}">
        <p14:creationId xmlns:p14="http://schemas.microsoft.com/office/powerpoint/2010/main" val="214004959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F1F23C-D3AE-A14E-92C5-4B1236C9FB0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A40D07F-3BBD-6447-AD33-A281E2A389C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BCFE4C8-D055-C045-9F2D-9EEB6DAF5200}"/>
              </a:ext>
            </a:extLst>
          </p:cNvPr>
          <p:cNvSpPr>
            <a:spLocks noGrp="1"/>
          </p:cNvSpPr>
          <p:nvPr>
            <p:ph type="dt" sz="half" idx="10"/>
          </p:nvPr>
        </p:nvSpPr>
        <p:spPr/>
        <p:txBody>
          <a:bodyPr/>
          <a:lstStyle/>
          <a:p>
            <a:fld id="{23F6FA1F-794E-FC4B-A466-E2BEDAF46C9C}" type="datetimeFigureOut">
              <a:rPr lang="en-US" smtClean="0"/>
              <a:t>7/21/2021</a:t>
            </a:fld>
            <a:endParaRPr lang="en-US"/>
          </a:p>
        </p:txBody>
      </p:sp>
      <p:sp>
        <p:nvSpPr>
          <p:cNvPr id="5" name="Footer Placeholder 4">
            <a:extLst>
              <a:ext uri="{FF2B5EF4-FFF2-40B4-BE49-F238E27FC236}">
                <a16:creationId xmlns:a16="http://schemas.microsoft.com/office/drawing/2014/main" id="{801690D8-B65A-C843-B214-A10FCCFF620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E180B0-CB5C-8743-8748-DC7B84463F0F}"/>
              </a:ext>
            </a:extLst>
          </p:cNvPr>
          <p:cNvSpPr>
            <a:spLocks noGrp="1"/>
          </p:cNvSpPr>
          <p:nvPr>
            <p:ph type="sldNum" sz="quarter" idx="12"/>
          </p:nvPr>
        </p:nvSpPr>
        <p:spPr/>
        <p:txBody>
          <a:bodyPr/>
          <a:lstStyle/>
          <a:p>
            <a:fld id="{16468DFC-6F09-164C-8AC9-5738949A60C9}" type="slidenum">
              <a:rPr lang="en-US" smtClean="0"/>
              <a:t>‹#›</a:t>
            </a:fld>
            <a:endParaRPr lang="en-US"/>
          </a:p>
        </p:txBody>
      </p:sp>
    </p:spTree>
    <p:extLst>
      <p:ext uri="{BB962C8B-B14F-4D97-AF65-F5344CB8AC3E}">
        <p14:creationId xmlns:p14="http://schemas.microsoft.com/office/powerpoint/2010/main" val="424256430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E45B5C-6957-2A47-A4CA-D71BD6F36FB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4CBCA53-4946-6445-8888-0C7A937339A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A894C24-CB5B-A649-9817-525EB3D4B39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C87EA6E-CFE2-9347-9735-0B009B4B0625}"/>
              </a:ext>
            </a:extLst>
          </p:cNvPr>
          <p:cNvSpPr>
            <a:spLocks noGrp="1"/>
          </p:cNvSpPr>
          <p:nvPr>
            <p:ph type="dt" sz="half" idx="10"/>
          </p:nvPr>
        </p:nvSpPr>
        <p:spPr/>
        <p:txBody>
          <a:bodyPr/>
          <a:lstStyle/>
          <a:p>
            <a:fld id="{23F6FA1F-794E-FC4B-A466-E2BEDAF46C9C}" type="datetimeFigureOut">
              <a:rPr lang="en-US" smtClean="0"/>
              <a:t>7/21/2021</a:t>
            </a:fld>
            <a:endParaRPr lang="en-US"/>
          </a:p>
        </p:txBody>
      </p:sp>
      <p:sp>
        <p:nvSpPr>
          <p:cNvPr id="6" name="Footer Placeholder 5">
            <a:extLst>
              <a:ext uri="{FF2B5EF4-FFF2-40B4-BE49-F238E27FC236}">
                <a16:creationId xmlns:a16="http://schemas.microsoft.com/office/drawing/2014/main" id="{FEC6E0F6-93A5-D44A-AA65-ADD4B9A09A3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11CB7A5-F5E3-4549-BBCD-1D55A7643C7A}"/>
              </a:ext>
            </a:extLst>
          </p:cNvPr>
          <p:cNvSpPr>
            <a:spLocks noGrp="1"/>
          </p:cNvSpPr>
          <p:nvPr>
            <p:ph type="sldNum" sz="quarter" idx="12"/>
          </p:nvPr>
        </p:nvSpPr>
        <p:spPr/>
        <p:txBody>
          <a:bodyPr/>
          <a:lstStyle/>
          <a:p>
            <a:fld id="{16468DFC-6F09-164C-8AC9-5738949A60C9}" type="slidenum">
              <a:rPr lang="en-US" smtClean="0"/>
              <a:t>‹#›</a:t>
            </a:fld>
            <a:endParaRPr lang="en-US"/>
          </a:p>
        </p:txBody>
      </p:sp>
    </p:spTree>
    <p:extLst>
      <p:ext uri="{BB962C8B-B14F-4D97-AF65-F5344CB8AC3E}">
        <p14:creationId xmlns:p14="http://schemas.microsoft.com/office/powerpoint/2010/main" val="414292874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5A8F5F-ED2D-4D44-B61C-0A99F3E86AB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6D00968-2EB4-874B-B5EF-930F95305DA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494D6FA-AD05-D447-957B-FE5836DF1C8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1B82444-1DFE-1E45-AA20-0AD20B33E76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446B806-EC4F-D44C-BA0C-A81132A325D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AA9C2D4-55D6-2A4F-9D83-3033E286BE1C}"/>
              </a:ext>
            </a:extLst>
          </p:cNvPr>
          <p:cNvSpPr>
            <a:spLocks noGrp="1"/>
          </p:cNvSpPr>
          <p:nvPr>
            <p:ph type="dt" sz="half" idx="10"/>
          </p:nvPr>
        </p:nvSpPr>
        <p:spPr/>
        <p:txBody>
          <a:bodyPr/>
          <a:lstStyle/>
          <a:p>
            <a:fld id="{23F6FA1F-794E-FC4B-A466-E2BEDAF46C9C}" type="datetimeFigureOut">
              <a:rPr lang="en-US" smtClean="0"/>
              <a:t>7/21/2021</a:t>
            </a:fld>
            <a:endParaRPr lang="en-US"/>
          </a:p>
        </p:txBody>
      </p:sp>
      <p:sp>
        <p:nvSpPr>
          <p:cNvPr id="8" name="Footer Placeholder 7">
            <a:extLst>
              <a:ext uri="{FF2B5EF4-FFF2-40B4-BE49-F238E27FC236}">
                <a16:creationId xmlns:a16="http://schemas.microsoft.com/office/drawing/2014/main" id="{5539A851-7D22-E643-987F-F308C5B559C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60D8451-CE3F-8342-B3B9-5FB561DEBB1C}"/>
              </a:ext>
            </a:extLst>
          </p:cNvPr>
          <p:cNvSpPr>
            <a:spLocks noGrp="1"/>
          </p:cNvSpPr>
          <p:nvPr>
            <p:ph type="sldNum" sz="quarter" idx="12"/>
          </p:nvPr>
        </p:nvSpPr>
        <p:spPr/>
        <p:txBody>
          <a:bodyPr/>
          <a:lstStyle/>
          <a:p>
            <a:fld id="{16468DFC-6F09-164C-8AC9-5738949A60C9}" type="slidenum">
              <a:rPr lang="en-US" smtClean="0"/>
              <a:t>‹#›</a:t>
            </a:fld>
            <a:endParaRPr lang="en-US"/>
          </a:p>
        </p:txBody>
      </p:sp>
    </p:spTree>
    <p:extLst>
      <p:ext uri="{BB962C8B-B14F-4D97-AF65-F5344CB8AC3E}">
        <p14:creationId xmlns:p14="http://schemas.microsoft.com/office/powerpoint/2010/main" val="75105948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83CA07-87AF-9A44-8FB2-EF1842E7564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FE4D5E1-F0F4-214C-9EE2-46E86D93AAC8}"/>
              </a:ext>
            </a:extLst>
          </p:cNvPr>
          <p:cNvSpPr>
            <a:spLocks noGrp="1"/>
          </p:cNvSpPr>
          <p:nvPr>
            <p:ph type="dt" sz="half" idx="10"/>
          </p:nvPr>
        </p:nvSpPr>
        <p:spPr/>
        <p:txBody>
          <a:bodyPr/>
          <a:lstStyle/>
          <a:p>
            <a:fld id="{23F6FA1F-794E-FC4B-A466-E2BEDAF46C9C}" type="datetimeFigureOut">
              <a:rPr lang="en-US" smtClean="0"/>
              <a:t>7/21/2021</a:t>
            </a:fld>
            <a:endParaRPr lang="en-US"/>
          </a:p>
        </p:txBody>
      </p:sp>
      <p:sp>
        <p:nvSpPr>
          <p:cNvPr id="4" name="Footer Placeholder 3">
            <a:extLst>
              <a:ext uri="{FF2B5EF4-FFF2-40B4-BE49-F238E27FC236}">
                <a16:creationId xmlns:a16="http://schemas.microsoft.com/office/drawing/2014/main" id="{F98F6EF0-E653-7148-9513-3B5A87FC534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7DAAE22-B38C-C14E-8225-84319505357E}"/>
              </a:ext>
            </a:extLst>
          </p:cNvPr>
          <p:cNvSpPr>
            <a:spLocks noGrp="1"/>
          </p:cNvSpPr>
          <p:nvPr>
            <p:ph type="sldNum" sz="quarter" idx="12"/>
          </p:nvPr>
        </p:nvSpPr>
        <p:spPr/>
        <p:txBody>
          <a:bodyPr/>
          <a:lstStyle/>
          <a:p>
            <a:fld id="{16468DFC-6F09-164C-8AC9-5738949A60C9}" type="slidenum">
              <a:rPr lang="en-US" smtClean="0"/>
              <a:t>‹#›</a:t>
            </a:fld>
            <a:endParaRPr lang="en-US"/>
          </a:p>
        </p:txBody>
      </p:sp>
    </p:spTree>
    <p:extLst>
      <p:ext uri="{BB962C8B-B14F-4D97-AF65-F5344CB8AC3E}">
        <p14:creationId xmlns:p14="http://schemas.microsoft.com/office/powerpoint/2010/main" val="143098549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0725189-69AD-AA41-A0A0-5A52C59F873F}"/>
              </a:ext>
            </a:extLst>
          </p:cNvPr>
          <p:cNvSpPr>
            <a:spLocks noGrp="1"/>
          </p:cNvSpPr>
          <p:nvPr>
            <p:ph type="dt" sz="half" idx="10"/>
          </p:nvPr>
        </p:nvSpPr>
        <p:spPr/>
        <p:txBody>
          <a:bodyPr/>
          <a:lstStyle/>
          <a:p>
            <a:fld id="{23F6FA1F-794E-FC4B-A466-E2BEDAF46C9C}" type="datetimeFigureOut">
              <a:rPr lang="en-US" smtClean="0"/>
              <a:t>7/21/2021</a:t>
            </a:fld>
            <a:endParaRPr lang="en-US"/>
          </a:p>
        </p:txBody>
      </p:sp>
      <p:sp>
        <p:nvSpPr>
          <p:cNvPr id="3" name="Footer Placeholder 2">
            <a:extLst>
              <a:ext uri="{FF2B5EF4-FFF2-40B4-BE49-F238E27FC236}">
                <a16:creationId xmlns:a16="http://schemas.microsoft.com/office/drawing/2014/main" id="{545C2C84-E9F1-AD4F-AF4A-F87F90FA432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416BAAA-09DC-BC46-95DE-1BACB8934269}"/>
              </a:ext>
            </a:extLst>
          </p:cNvPr>
          <p:cNvSpPr>
            <a:spLocks noGrp="1"/>
          </p:cNvSpPr>
          <p:nvPr>
            <p:ph type="sldNum" sz="quarter" idx="12"/>
          </p:nvPr>
        </p:nvSpPr>
        <p:spPr/>
        <p:txBody>
          <a:bodyPr/>
          <a:lstStyle/>
          <a:p>
            <a:fld id="{16468DFC-6F09-164C-8AC9-5738949A60C9}" type="slidenum">
              <a:rPr lang="en-US" smtClean="0"/>
              <a:t>‹#›</a:t>
            </a:fld>
            <a:endParaRPr lang="en-US"/>
          </a:p>
        </p:txBody>
      </p:sp>
    </p:spTree>
    <p:extLst>
      <p:ext uri="{BB962C8B-B14F-4D97-AF65-F5344CB8AC3E}">
        <p14:creationId xmlns:p14="http://schemas.microsoft.com/office/powerpoint/2010/main" val="8628998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96ECC58-DC6C-2A4F-8290-D2220A39C945}"/>
              </a:ext>
            </a:extLst>
          </p:cNvPr>
          <p:cNvSpPr/>
          <p:nvPr userDrawn="1"/>
        </p:nvSpPr>
        <p:spPr>
          <a:xfrm>
            <a:off x="847725" y="358775"/>
            <a:ext cx="11344275" cy="50800"/>
          </a:xfrm>
          <a:prstGeom prst="rect">
            <a:avLst/>
          </a:prstGeom>
          <a:solidFill>
            <a:srgbClr val="8EC7D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Date Placeholder 4"/>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a:latin typeface="+mn-lt"/>
              </a:defRPr>
            </a:lvl1pPr>
          </a:lstStyle>
          <a:p>
            <a:pPr>
              <a:defRPr/>
            </a:pPr>
            <a:fld id="{BEC5B109-7FE6-4ABE-A75A-A9FC2FD68E58}" type="datetimeFigureOut">
              <a:rPr lang="en-US"/>
              <a:pPr>
                <a:defRPr/>
              </a:pPr>
              <a:t>7/21/2021</a:t>
            </a:fld>
            <a:endParaRPr lang="en-US"/>
          </a:p>
        </p:txBody>
      </p:sp>
      <p:sp>
        <p:nvSpPr>
          <p:cNvPr id="7" name="Footer Placeholder 5"/>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en-US"/>
          </a:p>
        </p:txBody>
      </p:sp>
      <p:sp>
        <p:nvSpPr>
          <p:cNvPr id="8" name="Slide Number Placeholder 6"/>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a:latin typeface="+mn-lt"/>
              </a:defRPr>
            </a:lvl1pPr>
          </a:lstStyle>
          <a:p>
            <a:pPr>
              <a:defRPr/>
            </a:pPr>
            <a:fld id="{335C9A30-3E4B-4284-A39D-5A94D7E9C82E}" type="slidenum">
              <a:rPr lang="en-US"/>
              <a:pPr>
                <a:defRPr/>
              </a:pPr>
              <a:t>‹#›</a:t>
            </a:fld>
            <a:endParaRPr lang="en-US"/>
          </a:p>
        </p:txBody>
      </p:sp>
    </p:spTree>
    <p:extLst>
      <p:ext uri="{BB962C8B-B14F-4D97-AF65-F5344CB8AC3E}">
        <p14:creationId xmlns:p14="http://schemas.microsoft.com/office/powerpoint/2010/main" val="262239238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0285D3-69E6-F449-A2AF-0A9129A4E0F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F2877AA-DCEC-3D4E-B487-A61D2243B65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6FD4208-3465-B84D-8C4B-AC05913DE8E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C4DDCCE-54EA-774C-86F4-87065286530D}"/>
              </a:ext>
            </a:extLst>
          </p:cNvPr>
          <p:cNvSpPr>
            <a:spLocks noGrp="1"/>
          </p:cNvSpPr>
          <p:nvPr>
            <p:ph type="dt" sz="half" idx="10"/>
          </p:nvPr>
        </p:nvSpPr>
        <p:spPr/>
        <p:txBody>
          <a:bodyPr/>
          <a:lstStyle/>
          <a:p>
            <a:fld id="{23F6FA1F-794E-FC4B-A466-E2BEDAF46C9C}" type="datetimeFigureOut">
              <a:rPr lang="en-US" smtClean="0"/>
              <a:t>7/21/2021</a:t>
            </a:fld>
            <a:endParaRPr lang="en-US"/>
          </a:p>
        </p:txBody>
      </p:sp>
      <p:sp>
        <p:nvSpPr>
          <p:cNvPr id="6" name="Footer Placeholder 5">
            <a:extLst>
              <a:ext uri="{FF2B5EF4-FFF2-40B4-BE49-F238E27FC236}">
                <a16:creationId xmlns:a16="http://schemas.microsoft.com/office/drawing/2014/main" id="{C9F199C7-3A17-B04E-9671-1BDDCEC1B9A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39DB844-EAF6-364A-B324-11DE1DC99422}"/>
              </a:ext>
            </a:extLst>
          </p:cNvPr>
          <p:cNvSpPr>
            <a:spLocks noGrp="1"/>
          </p:cNvSpPr>
          <p:nvPr>
            <p:ph type="sldNum" sz="quarter" idx="12"/>
          </p:nvPr>
        </p:nvSpPr>
        <p:spPr/>
        <p:txBody>
          <a:bodyPr/>
          <a:lstStyle/>
          <a:p>
            <a:fld id="{16468DFC-6F09-164C-8AC9-5738949A60C9}" type="slidenum">
              <a:rPr lang="en-US" smtClean="0"/>
              <a:t>‹#›</a:t>
            </a:fld>
            <a:endParaRPr lang="en-US"/>
          </a:p>
        </p:txBody>
      </p:sp>
    </p:spTree>
    <p:extLst>
      <p:ext uri="{BB962C8B-B14F-4D97-AF65-F5344CB8AC3E}">
        <p14:creationId xmlns:p14="http://schemas.microsoft.com/office/powerpoint/2010/main" val="139519910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1BC5F4-3AE5-014A-8FC5-3000EAC220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CD89BFC-9515-BF43-9B21-77AFC36F813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B9BC0C4-264C-0743-A6E3-F4B33DC5B19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120C2E0-27DE-B941-9985-2778F646643A}"/>
              </a:ext>
            </a:extLst>
          </p:cNvPr>
          <p:cNvSpPr>
            <a:spLocks noGrp="1"/>
          </p:cNvSpPr>
          <p:nvPr>
            <p:ph type="dt" sz="half" idx="10"/>
          </p:nvPr>
        </p:nvSpPr>
        <p:spPr/>
        <p:txBody>
          <a:bodyPr/>
          <a:lstStyle/>
          <a:p>
            <a:fld id="{23F6FA1F-794E-FC4B-A466-E2BEDAF46C9C}" type="datetimeFigureOut">
              <a:rPr lang="en-US" smtClean="0"/>
              <a:t>7/21/2021</a:t>
            </a:fld>
            <a:endParaRPr lang="en-US"/>
          </a:p>
        </p:txBody>
      </p:sp>
      <p:sp>
        <p:nvSpPr>
          <p:cNvPr id="6" name="Footer Placeholder 5">
            <a:extLst>
              <a:ext uri="{FF2B5EF4-FFF2-40B4-BE49-F238E27FC236}">
                <a16:creationId xmlns:a16="http://schemas.microsoft.com/office/drawing/2014/main" id="{EAD1A83E-7CDD-064A-96BC-728FF0F5329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5E28643-218C-A243-A27E-1988B0AFC173}"/>
              </a:ext>
            </a:extLst>
          </p:cNvPr>
          <p:cNvSpPr>
            <a:spLocks noGrp="1"/>
          </p:cNvSpPr>
          <p:nvPr>
            <p:ph type="sldNum" sz="quarter" idx="12"/>
          </p:nvPr>
        </p:nvSpPr>
        <p:spPr/>
        <p:txBody>
          <a:bodyPr/>
          <a:lstStyle/>
          <a:p>
            <a:fld id="{16468DFC-6F09-164C-8AC9-5738949A60C9}" type="slidenum">
              <a:rPr lang="en-US" smtClean="0"/>
              <a:t>‹#›</a:t>
            </a:fld>
            <a:endParaRPr lang="en-US"/>
          </a:p>
        </p:txBody>
      </p:sp>
    </p:spTree>
    <p:extLst>
      <p:ext uri="{BB962C8B-B14F-4D97-AF65-F5344CB8AC3E}">
        <p14:creationId xmlns:p14="http://schemas.microsoft.com/office/powerpoint/2010/main" val="241688976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548F91-9239-F74E-8EA9-F59F7FDB617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0D359A4-424F-6B4D-85F3-1D19FBE7F34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4989BB-3E0E-ED43-82A9-45486826D939}"/>
              </a:ext>
            </a:extLst>
          </p:cNvPr>
          <p:cNvSpPr>
            <a:spLocks noGrp="1"/>
          </p:cNvSpPr>
          <p:nvPr>
            <p:ph type="dt" sz="half" idx="10"/>
          </p:nvPr>
        </p:nvSpPr>
        <p:spPr/>
        <p:txBody>
          <a:bodyPr/>
          <a:lstStyle/>
          <a:p>
            <a:fld id="{23F6FA1F-794E-FC4B-A466-E2BEDAF46C9C}" type="datetimeFigureOut">
              <a:rPr lang="en-US" smtClean="0"/>
              <a:t>7/21/2021</a:t>
            </a:fld>
            <a:endParaRPr lang="en-US"/>
          </a:p>
        </p:txBody>
      </p:sp>
      <p:sp>
        <p:nvSpPr>
          <p:cNvPr id="5" name="Footer Placeholder 4">
            <a:extLst>
              <a:ext uri="{FF2B5EF4-FFF2-40B4-BE49-F238E27FC236}">
                <a16:creationId xmlns:a16="http://schemas.microsoft.com/office/drawing/2014/main" id="{12B3A38C-DDFA-6D42-8221-486F7D4984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A09EC16-5104-514E-B01A-35F084400720}"/>
              </a:ext>
            </a:extLst>
          </p:cNvPr>
          <p:cNvSpPr>
            <a:spLocks noGrp="1"/>
          </p:cNvSpPr>
          <p:nvPr>
            <p:ph type="sldNum" sz="quarter" idx="12"/>
          </p:nvPr>
        </p:nvSpPr>
        <p:spPr/>
        <p:txBody>
          <a:bodyPr/>
          <a:lstStyle/>
          <a:p>
            <a:fld id="{16468DFC-6F09-164C-8AC9-5738949A60C9}" type="slidenum">
              <a:rPr lang="en-US" smtClean="0"/>
              <a:t>‹#›</a:t>
            </a:fld>
            <a:endParaRPr lang="en-US"/>
          </a:p>
        </p:txBody>
      </p:sp>
    </p:spTree>
    <p:extLst>
      <p:ext uri="{BB962C8B-B14F-4D97-AF65-F5344CB8AC3E}">
        <p14:creationId xmlns:p14="http://schemas.microsoft.com/office/powerpoint/2010/main" val="235422491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F7FA0A4-D83D-9145-9F4A-CF647B40957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1F40583-F9BC-9740-AA7A-32F326EE8DA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2E23F8-12B5-4E47-BC13-8C05752D5DC7}"/>
              </a:ext>
            </a:extLst>
          </p:cNvPr>
          <p:cNvSpPr>
            <a:spLocks noGrp="1"/>
          </p:cNvSpPr>
          <p:nvPr>
            <p:ph type="dt" sz="half" idx="10"/>
          </p:nvPr>
        </p:nvSpPr>
        <p:spPr/>
        <p:txBody>
          <a:bodyPr/>
          <a:lstStyle/>
          <a:p>
            <a:fld id="{23F6FA1F-794E-FC4B-A466-E2BEDAF46C9C}" type="datetimeFigureOut">
              <a:rPr lang="en-US" smtClean="0"/>
              <a:t>7/21/2021</a:t>
            </a:fld>
            <a:endParaRPr lang="en-US"/>
          </a:p>
        </p:txBody>
      </p:sp>
      <p:sp>
        <p:nvSpPr>
          <p:cNvPr id="5" name="Footer Placeholder 4">
            <a:extLst>
              <a:ext uri="{FF2B5EF4-FFF2-40B4-BE49-F238E27FC236}">
                <a16:creationId xmlns:a16="http://schemas.microsoft.com/office/drawing/2014/main" id="{1CFDAAAC-011C-224E-9DE5-6D9EE3D876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335CDD-B8D6-834A-81D8-240F142E2920}"/>
              </a:ext>
            </a:extLst>
          </p:cNvPr>
          <p:cNvSpPr>
            <a:spLocks noGrp="1"/>
          </p:cNvSpPr>
          <p:nvPr>
            <p:ph type="sldNum" sz="quarter" idx="12"/>
          </p:nvPr>
        </p:nvSpPr>
        <p:spPr/>
        <p:txBody>
          <a:bodyPr/>
          <a:lstStyle/>
          <a:p>
            <a:fld id="{16468DFC-6F09-164C-8AC9-5738949A60C9}" type="slidenum">
              <a:rPr lang="en-US" smtClean="0"/>
              <a:t>‹#›</a:t>
            </a:fld>
            <a:endParaRPr lang="en-US"/>
          </a:p>
        </p:txBody>
      </p:sp>
    </p:spTree>
    <p:extLst>
      <p:ext uri="{BB962C8B-B14F-4D97-AF65-F5344CB8AC3E}">
        <p14:creationId xmlns:p14="http://schemas.microsoft.com/office/powerpoint/2010/main" val="29331805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8B04E29-1FB7-2D43-9379-B7D757767005}"/>
              </a:ext>
            </a:extLst>
          </p:cNvPr>
          <p:cNvSpPr/>
          <p:nvPr userDrawn="1"/>
        </p:nvSpPr>
        <p:spPr>
          <a:xfrm>
            <a:off x="847725" y="358775"/>
            <a:ext cx="11344275" cy="50800"/>
          </a:xfrm>
          <a:prstGeom prst="rect">
            <a:avLst/>
          </a:prstGeom>
          <a:solidFill>
            <a:srgbClr val="8EC7D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i="0">
                <a:solidFill>
                  <a:srgbClr val="4C768C"/>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i="0">
                <a:solidFill>
                  <a:srgbClr val="4C768C"/>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6"/>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a:latin typeface="+mn-lt"/>
              </a:defRPr>
            </a:lvl1pPr>
          </a:lstStyle>
          <a:p>
            <a:pPr>
              <a:defRPr/>
            </a:pPr>
            <a:fld id="{7B21BAD0-089E-4FBE-936F-BBA02F30BEC1}" type="datetimeFigureOut">
              <a:rPr lang="en-US"/>
              <a:pPr>
                <a:defRPr/>
              </a:pPr>
              <a:t>7/21/2021</a:t>
            </a:fld>
            <a:endParaRPr lang="en-US" dirty="0"/>
          </a:p>
        </p:txBody>
      </p:sp>
      <p:sp>
        <p:nvSpPr>
          <p:cNvPr id="9" name="Footer Placeholder 7"/>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en-US"/>
          </a:p>
        </p:txBody>
      </p:sp>
      <p:sp>
        <p:nvSpPr>
          <p:cNvPr id="10" name="Slide Number Placeholder 8"/>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a:latin typeface="+mn-lt"/>
              </a:defRPr>
            </a:lvl1pPr>
          </a:lstStyle>
          <a:p>
            <a:pPr>
              <a:defRPr/>
            </a:pPr>
            <a:fld id="{2C60B0C7-C8CD-480F-9E4B-BB3A4F2AEA72}" type="slidenum">
              <a:rPr lang="en-US"/>
              <a:pPr>
                <a:defRPr/>
              </a:pPr>
              <a:t>‹#›</a:t>
            </a:fld>
            <a:endParaRPr lang="en-US" dirty="0"/>
          </a:p>
        </p:txBody>
      </p:sp>
    </p:spTree>
    <p:extLst>
      <p:ext uri="{BB962C8B-B14F-4D97-AF65-F5344CB8AC3E}">
        <p14:creationId xmlns:p14="http://schemas.microsoft.com/office/powerpoint/2010/main" val="7117381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8B3F4C6-A444-A14D-957A-BEC11AE76162}"/>
              </a:ext>
            </a:extLst>
          </p:cNvPr>
          <p:cNvSpPr/>
          <p:nvPr userDrawn="1"/>
        </p:nvSpPr>
        <p:spPr>
          <a:xfrm>
            <a:off x="847725" y="358775"/>
            <a:ext cx="11344275" cy="50800"/>
          </a:xfrm>
          <a:prstGeom prst="rect">
            <a:avLst/>
          </a:prstGeom>
          <a:solidFill>
            <a:srgbClr val="8EC7D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 name="Title 1"/>
          <p:cNvSpPr>
            <a:spLocks noGrp="1"/>
          </p:cNvSpPr>
          <p:nvPr>
            <p:ph type="title"/>
          </p:nvPr>
        </p:nvSpPr>
        <p:spPr/>
        <p:txBody>
          <a:bodyPr/>
          <a:lstStyle/>
          <a:p>
            <a:r>
              <a:rPr lang="en-US"/>
              <a:t>Click to edit Master title style</a:t>
            </a:r>
            <a:endParaRPr lang="en-US" dirty="0"/>
          </a:p>
        </p:txBody>
      </p:sp>
      <p:sp>
        <p:nvSpPr>
          <p:cNvPr id="4" name="Date Placeholder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a:latin typeface="+mn-lt"/>
              </a:defRPr>
            </a:lvl1pPr>
          </a:lstStyle>
          <a:p>
            <a:pPr>
              <a:defRPr/>
            </a:pPr>
            <a:fld id="{9150EB67-FCCB-414A-AD7B-3D49C8C55B21}" type="datetimeFigureOut">
              <a:rPr lang="en-US"/>
              <a:pPr>
                <a:defRPr/>
              </a:pPr>
              <a:t>7/21/2021</a:t>
            </a:fld>
            <a:endParaRPr lang="en-US"/>
          </a:p>
        </p:txBody>
      </p:sp>
      <p:sp>
        <p:nvSpPr>
          <p:cNvPr id="5" name="Footer Placeholder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en-US"/>
          </a:p>
        </p:txBody>
      </p:sp>
      <p:sp>
        <p:nvSpPr>
          <p:cNvPr id="6" name="Slide Number Placeholder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a:latin typeface="+mn-lt"/>
              </a:defRPr>
            </a:lvl1pPr>
          </a:lstStyle>
          <a:p>
            <a:pPr>
              <a:defRPr/>
            </a:pPr>
            <a:fld id="{4B4C5DDB-A632-4D55-BCBE-008B0949EE87}" type="slidenum">
              <a:rPr lang="en-US"/>
              <a:pPr>
                <a:defRPr/>
              </a:pPr>
              <a:t>‹#›</a:t>
            </a:fld>
            <a:endParaRPr lang="en-US"/>
          </a:p>
        </p:txBody>
      </p:sp>
    </p:spTree>
    <p:extLst>
      <p:ext uri="{BB962C8B-B14F-4D97-AF65-F5344CB8AC3E}">
        <p14:creationId xmlns:p14="http://schemas.microsoft.com/office/powerpoint/2010/main" val="12386138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theme" Target="../theme/theme2.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2" Type="http://schemas.openxmlformats.org/officeDocument/2006/relationships/slideLayout" Target="../slideLayouts/slideLayout32.xml"/><Relationship Id="rId16" Type="http://schemas.openxmlformats.org/officeDocument/2006/relationships/theme" Target="../theme/theme3.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5" Type="http://schemas.openxmlformats.org/officeDocument/2006/relationships/slideLayout" Target="../slideLayouts/slideLayout4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slideLayout" Target="../slideLayouts/slideLayout58.xml"/><Relationship Id="rId18" Type="http://schemas.openxmlformats.org/officeDocument/2006/relationships/theme" Target="../theme/theme4.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17" Type="http://schemas.openxmlformats.org/officeDocument/2006/relationships/slideLayout" Target="../slideLayouts/slideLayout62.xml"/><Relationship Id="rId2" Type="http://schemas.openxmlformats.org/officeDocument/2006/relationships/slideLayout" Target="../slideLayouts/slideLayout47.xml"/><Relationship Id="rId16" Type="http://schemas.openxmlformats.org/officeDocument/2006/relationships/slideLayout" Target="../slideLayouts/slideLayout61.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5" Type="http://schemas.openxmlformats.org/officeDocument/2006/relationships/slideLayout" Target="../slideLayouts/slideLayout6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slideLayout" Target="../slideLayouts/slideLayout5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0.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theme" Target="../theme/theme5.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3848221364"/>
      </p:ext>
    </p:extLst>
  </p:cSld>
  <p:clrMap bg1="lt1" tx1="dk1" bg2="lt2" tx2="dk2" accent1="accent1" accent2="accent2" accent3="accent3" accent4="accent4" accent5="accent5" accent6="accent6" hlink="hlink" folHlink="folHlink"/>
  <p:sldLayoutIdLst>
    <p:sldLayoutId id="2147484004" r:id="rId1"/>
    <p:sldLayoutId id="2147484005" r:id="rId2"/>
    <p:sldLayoutId id="2147484006" r:id="rId3"/>
    <p:sldLayoutId id="2147484007" r:id="rId4"/>
    <p:sldLayoutId id="2147484008" r:id="rId5"/>
    <p:sldLayoutId id="2147484009" r:id="rId6"/>
    <p:sldLayoutId id="2147484010" r:id="rId7"/>
    <p:sldLayoutId id="2147484011" r:id="rId8"/>
    <p:sldLayoutId id="2147484012" r:id="rId9"/>
    <p:sldLayoutId id="2147484013" r:id="rId10"/>
    <p:sldLayoutId id="2147484014" r:id="rId11"/>
    <p:sldLayoutId id="2147484015" r:id="rId12"/>
    <p:sldLayoutId id="2147484016" r:id="rId13"/>
    <p:sldLayoutId id="2147484017" r:id="rId14"/>
    <p:sldLayoutId id="2147484018" r:id="rId15"/>
    <p:sldLayoutId id="2147484019" r:id="rId16"/>
  </p:sldLayoutIdLst>
  <p:txStyles>
    <p:titleStyle>
      <a:lvl1pPr algn="l" rtl="0" eaLnBrk="0" fontAlgn="base" hangingPunct="0">
        <a:lnSpc>
          <a:spcPct val="90000"/>
        </a:lnSpc>
        <a:spcBef>
          <a:spcPct val="0"/>
        </a:spcBef>
        <a:spcAft>
          <a:spcPct val="0"/>
        </a:spcAft>
        <a:defRPr sz="44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algn="l" rtl="0" eaLnBrk="0" fontAlgn="base" hangingPunct="0">
        <a:lnSpc>
          <a:spcPct val="90000"/>
        </a:lnSpc>
        <a:spcBef>
          <a:spcPct val="0"/>
        </a:spcBef>
        <a:spcAft>
          <a:spcPct val="0"/>
        </a:spcAft>
        <a:defRPr sz="4400">
          <a:solidFill>
            <a:schemeClr val="tx1"/>
          </a:solidFill>
          <a:latin typeface="Open Sans Light"/>
          <a:ea typeface="Open Sans Light"/>
          <a:cs typeface="Open Sans Light"/>
        </a:defRPr>
      </a:lvl2pPr>
      <a:lvl3pPr algn="l" rtl="0" eaLnBrk="0" fontAlgn="base" hangingPunct="0">
        <a:lnSpc>
          <a:spcPct val="90000"/>
        </a:lnSpc>
        <a:spcBef>
          <a:spcPct val="0"/>
        </a:spcBef>
        <a:spcAft>
          <a:spcPct val="0"/>
        </a:spcAft>
        <a:defRPr sz="4400">
          <a:solidFill>
            <a:schemeClr val="tx1"/>
          </a:solidFill>
          <a:latin typeface="Open Sans Light"/>
          <a:ea typeface="Open Sans Light"/>
          <a:cs typeface="Open Sans Light"/>
        </a:defRPr>
      </a:lvl3pPr>
      <a:lvl4pPr algn="l" rtl="0" eaLnBrk="0" fontAlgn="base" hangingPunct="0">
        <a:lnSpc>
          <a:spcPct val="90000"/>
        </a:lnSpc>
        <a:spcBef>
          <a:spcPct val="0"/>
        </a:spcBef>
        <a:spcAft>
          <a:spcPct val="0"/>
        </a:spcAft>
        <a:defRPr sz="4400">
          <a:solidFill>
            <a:schemeClr val="tx1"/>
          </a:solidFill>
          <a:latin typeface="Open Sans Light"/>
          <a:ea typeface="Open Sans Light"/>
          <a:cs typeface="Open Sans Light"/>
        </a:defRPr>
      </a:lvl4pPr>
      <a:lvl5pPr algn="l" rtl="0" eaLnBrk="0" fontAlgn="base" hangingPunct="0">
        <a:lnSpc>
          <a:spcPct val="90000"/>
        </a:lnSpc>
        <a:spcBef>
          <a:spcPct val="0"/>
        </a:spcBef>
        <a:spcAft>
          <a:spcPct val="0"/>
        </a:spcAft>
        <a:defRPr sz="4400">
          <a:solidFill>
            <a:schemeClr val="tx1"/>
          </a:solidFill>
          <a:latin typeface="Open Sans Light"/>
          <a:ea typeface="Open Sans Light"/>
          <a:cs typeface="Open Sans Light"/>
        </a:defRPr>
      </a:lvl5pPr>
      <a:lvl6pPr marL="457200" algn="l" rtl="0" fontAlgn="base">
        <a:lnSpc>
          <a:spcPct val="90000"/>
        </a:lnSpc>
        <a:spcBef>
          <a:spcPct val="0"/>
        </a:spcBef>
        <a:spcAft>
          <a:spcPct val="0"/>
        </a:spcAft>
        <a:defRPr sz="4400">
          <a:solidFill>
            <a:schemeClr val="tx1"/>
          </a:solidFill>
          <a:latin typeface="Open Sans Light"/>
          <a:ea typeface="Open Sans Light"/>
          <a:cs typeface="Open Sans Light"/>
        </a:defRPr>
      </a:lvl6pPr>
      <a:lvl7pPr marL="914400" algn="l" rtl="0" fontAlgn="base">
        <a:lnSpc>
          <a:spcPct val="90000"/>
        </a:lnSpc>
        <a:spcBef>
          <a:spcPct val="0"/>
        </a:spcBef>
        <a:spcAft>
          <a:spcPct val="0"/>
        </a:spcAft>
        <a:defRPr sz="4400">
          <a:solidFill>
            <a:schemeClr val="tx1"/>
          </a:solidFill>
          <a:latin typeface="Open Sans Light"/>
          <a:ea typeface="Open Sans Light"/>
          <a:cs typeface="Open Sans Light"/>
        </a:defRPr>
      </a:lvl7pPr>
      <a:lvl8pPr marL="1371600" algn="l" rtl="0" fontAlgn="base">
        <a:lnSpc>
          <a:spcPct val="90000"/>
        </a:lnSpc>
        <a:spcBef>
          <a:spcPct val="0"/>
        </a:spcBef>
        <a:spcAft>
          <a:spcPct val="0"/>
        </a:spcAft>
        <a:defRPr sz="4400">
          <a:solidFill>
            <a:schemeClr val="tx1"/>
          </a:solidFill>
          <a:latin typeface="Open Sans Light"/>
          <a:ea typeface="Open Sans Light"/>
          <a:cs typeface="Open Sans Light"/>
        </a:defRPr>
      </a:lvl8pPr>
      <a:lvl9pPr marL="1828800" algn="l" rtl="0" fontAlgn="base">
        <a:lnSpc>
          <a:spcPct val="90000"/>
        </a:lnSpc>
        <a:spcBef>
          <a:spcPct val="0"/>
        </a:spcBef>
        <a:spcAft>
          <a:spcPct val="0"/>
        </a:spcAft>
        <a:defRPr sz="4400">
          <a:solidFill>
            <a:schemeClr val="tx1"/>
          </a:solidFill>
          <a:latin typeface="Open Sans Light"/>
          <a:ea typeface="Open Sans Light"/>
          <a:cs typeface="Open Sans Light"/>
        </a:defRPr>
      </a:lvl9pPr>
    </p:titleStyle>
    <p:bodyStyle>
      <a:lvl1pPr marL="228600" indent="-228600" algn="l" rtl="0" eaLnBrk="0" fontAlgn="base" hangingPunct="0">
        <a:lnSpc>
          <a:spcPct val="150000"/>
        </a:lnSpc>
        <a:spcBef>
          <a:spcPts val="1000"/>
        </a:spcBef>
        <a:spcAft>
          <a:spcPct val="0"/>
        </a:spcAft>
        <a:buFont typeface="Arial" panose="020B0604020202020204" pitchFamily="34" charset="0"/>
        <a:buChar char="•"/>
        <a:defRPr sz="2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rtl="0" eaLnBrk="0" fontAlgn="base" hangingPunct="0">
        <a:lnSpc>
          <a:spcPct val="150000"/>
        </a:lnSpc>
        <a:spcBef>
          <a:spcPts val="500"/>
        </a:spcBef>
        <a:spcAft>
          <a:spcPct val="0"/>
        </a:spcAft>
        <a:buFont typeface="Arial" panose="020B0604020202020204" pitchFamily="34" charset="0"/>
        <a:buChar char="•"/>
        <a:defRPr sz="24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rtl="0" eaLnBrk="0" fontAlgn="base" hangingPunct="0">
        <a:lnSpc>
          <a:spcPct val="150000"/>
        </a:lnSpc>
        <a:spcBef>
          <a:spcPts val="500"/>
        </a:spcBef>
        <a:spcAft>
          <a:spcPct val="0"/>
        </a:spcAft>
        <a:buFont typeface="Arial" panose="020B0604020202020204" pitchFamily="34" charset="0"/>
        <a:buChar char="•"/>
        <a:defRPr sz="20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rtl="0" eaLnBrk="0" fontAlgn="base" hangingPunct="0">
        <a:lnSpc>
          <a:spcPct val="150000"/>
        </a:lnSpc>
        <a:spcBef>
          <a:spcPts val="500"/>
        </a:spcBef>
        <a:spcAft>
          <a:spcPct val="0"/>
        </a:spcAft>
        <a:buFont typeface="Arial" panose="020B0604020202020204" pitchFamily="34" charset="0"/>
        <a:buChar char="•"/>
        <a:defRPr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rtl="0" eaLnBrk="0" fontAlgn="base" hangingPunct="0">
        <a:lnSpc>
          <a:spcPct val="150000"/>
        </a:lnSpc>
        <a:spcBef>
          <a:spcPts val="500"/>
        </a:spcBef>
        <a:spcAft>
          <a:spcPct val="0"/>
        </a:spcAft>
        <a:buFont typeface="Arial" panose="020B0604020202020204" pitchFamily="34" charset="0"/>
        <a:buChar char="•"/>
        <a:defRPr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948A568-EAB6-44B3-ACC3-AAC7C3B2D858}" type="datetimeFigureOut">
              <a:rPr lang="en-US" smtClean="0"/>
              <a:t>7/21/2021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AE0C117-791C-4675-BB2E-97E0CB113645}" type="slidenum">
              <a:rPr lang="en-US" smtClean="0"/>
              <a:t>‹#›</a:t>
            </a:fld>
            <a:endParaRPr lang="en-US"/>
          </a:p>
        </p:txBody>
      </p:sp>
    </p:spTree>
    <p:extLst>
      <p:ext uri="{BB962C8B-B14F-4D97-AF65-F5344CB8AC3E}">
        <p14:creationId xmlns:p14="http://schemas.microsoft.com/office/powerpoint/2010/main" val="340657308"/>
      </p:ext>
    </p:extLst>
  </p:cSld>
  <p:clrMap bg1="lt1" tx1="dk1" bg2="lt2" tx2="dk2" accent1="accent1" accent2="accent2" accent3="accent3" accent4="accent4" accent5="accent5" accent6="accent6" hlink="hlink" folHlink="folHlink"/>
  <p:sldLayoutIdLst>
    <p:sldLayoutId id="2147484023" r:id="rId1"/>
    <p:sldLayoutId id="2147484024" r:id="rId2"/>
    <p:sldLayoutId id="2147484025" r:id="rId3"/>
    <p:sldLayoutId id="2147484026" r:id="rId4"/>
    <p:sldLayoutId id="2147484027" r:id="rId5"/>
    <p:sldLayoutId id="2147484028" r:id="rId6"/>
    <p:sldLayoutId id="2147484029" r:id="rId7"/>
    <p:sldLayoutId id="2147484030" r:id="rId8"/>
    <p:sldLayoutId id="2147484031" r:id="rId9"/>
    <p:sldLayoutId id="2147484032" r:id="rId10"/>
    <p:sldLayoutId id="2147484033" r:id="rId11"/>
    <p:sldLayoutId id="2147484034" r:id="rId12"/>
    <p:sldLayoutId id="2147484035" r:id="rId13"/>
    <p:sldLayoutId id="2147484036"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948A568-EAB6-44B3-ACC3-AAC7C3B2D858}" type="datetimeFigureOut">
              <a:rPr lang="en-US" smtClean="0"/>
              <a:t>7/21/2021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AE0C117-791C-4675-BB2E-97E0CB113645}" type="slidenum">
              <a:rPr lang="en-US" smtClean="0"/>
              <a:t>‹#›</a:t>
            </a:fld>
            <a:endParaRPr lang="en-US"/>
          </a:p>
        </p:txBody>
      </p:sp>
    </p:spTree>
    <p:extLst>
      <p:ext uri="{BB962C8B-B14F-4D97-AF65-F5344CB8AC3E}">
        <p14:creationId xmlns:p14="http://schemas.microsoft.com/office/powerpoint/2010/main" val="1392363030"/>
      </p:ext>
    </p:extLst>
  </p:cSld>
  <p:clrMap bg1="lt1" tx1="dk1" bg2="lt2" tx2="dk2" accent1="accent1" accent2="accent2" accent3="accent3" accent4="accent4" accent5="accent5" accent6="accent6" hlink="hlink" folHlink="folHlink"/>
  <p:sldLayoutIdLst>
    <p:sldLayoutId id="2147484038" r:id="rId1"/>
    <p:sldLayoutId id="2147484039" r:id="rId2"/>
    <p:sldLayoutId id="2147484040" r:id="rId3"/>
    <p:sldLayoutId id="2147484041" r:id="rId4"/>
    <p:sldLayoutId id="2147484042" r:id="rId5"/>
    <p:sldLayoutId id="2147484043" r:id="rId6"/>
    <p:sldLayoutId id="2147484044" r:id="rId7"/>
    <p:sldLayoutId id="2147484045" r:id="rId8"/>
    <p:sldLayoutId id="2147484046" r:id="rId9"/>
    <p:sldLayoutId id="2147484047" r:id="rId10"/>
    <p:sldLayoutId id="2147484048" r:id="rId11"/>
    <p:sldLayoutId id="2147484049" r:id="rId12"/>
    <p:sldLayoutId id="2147484050" r:id="rId13"/>
    <p:sldLayoutId id="2147484051" r:id="rId14"/>
    <p:sldLayoutId id="2147484052"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a:extLst>
              <a:ext uri="{FF2B5EF4-FFF2-40B4-BE49-F238E27FC236}">
                <a16:creationId xmlns:a16="http://schemas.microsoft.com/office/drawing/2014/main" id="{36A0920D-EFD8-D840-B054-5D23C248CBFF}"/>
              </a:ext>
            </a:extLst>
          </p:cNvPr>
          <p:cNvSpPr/>
          <p:nvPr userDrawn="1"/>
        </p:nvSpPr>
        <p:spPr>
          <a:xfrm>
            <a:off x="847023" y="358540"/>
            <a:ext cx="11344978" cy="51159"/>
          </a:xfrm>
          <a:prstGeom prst="rect">
            <a:avLst/>
          </a:prstGeom>
          <a:solidFill>
            <a:srgbClr val="8EC7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97675027"/>
      </p:ext>
    </p:extLst>
  </p:cSld>
  <p:clrMap bg1="lt1" tx1="dk1" bg2="lt2" tx2="dk2" accent1="accent1" accent2="accent2" accent3="accent3" accent4="accent4" accent5="accent5" accent6="accent6" hlink="hlink" folHlink="folHlink"/>
  <p:sldLayoutIdLst>
    <p:sldLayoutId id="2147484054" r:id="rId1"/>
    <p:sldLayoutId id="2147484055" r:id="rId2"/>
    <p:sldLayoutId id="2147484056" r:id="rId3"/>
    <p:sldLayoutId id="2147484057" r:id="rId4"/>
    <p:sldLayoutId id="2147484058" r:id="rId5"/>
    <p:sldLayoutId id="2147484059" r:id="rId6"/>
    <p:sldLayoutId id="2147484060" r:id="rId7"/>
    <p:sldLayoutId id="2147484061" r:id="rId8"/>
    <p:sldLayoutId id="2147484062" r:id="rId9"/>
    <p:sldLayoutId id="2147484063" r:id="rId10"/>
    <p:sldLayoutId id="2147484064" r:id="rId11"/>
    <p:sldLayoutId id="2147484065" r:id="rId12"/>
    <p:sldLayoutId id="2147484066" r:id="rId13"/>
    <p:sldLayoutId id="2147484067" r:id="rId14"/>
    <p:sldLayoutId id="2147484068" r:id="rId15"/>
    <p:sldLayoutId id="2147484069" r:id="rId16"/>
    <p:sldLayoutId id="2147484070" r:id="rId17"/>
  </p:sldLayoutIdLst>
  <p:txStyles>
    <p:titleStyle>
      <a:lvl1pPr algn="l" defTabSz="914400" rtl="0" eaLnBrk="1" latinLnBrk="0" hangingPunct="1">
        <a:lnSpc>
          <a:spcPct val="90000"/>
        </a:lnSpc>
        <a:spcBef>
          <a:spcPct val="0"/>
        </a:spcBef>
        <a:buNone/>
        <a:defRPr sz="4400" b="0" i="0" kern="1200">
          <a:solidFill>
            <a:schemeClr val="tx1"/>
          </a:solidFill>
          <a:latin typeface="Open Sans Light" charset="0"/>
          <a:ea typeface="Open Sans Light" charset="0"/>
          <a:cs typeface="Open Sans Light" charset="0"/>
        </a:defRPr>
      </a:lvl1pPr>
    </p:titleStyle>
    <p:bodyStyle>
      <a:lvl1pPr marL="228600" indent="-228600" algn="l" defTabSz="914400" rtl="0" eaLnBrk="1" latinLnBrk="0" hangingPunct="1">
        <a:lnSpc>
          <a:spcPct val="100000"/>
        </a:lnSpc>
        <a:spcBef>
          <a:spcPts val="1000"/>
        </a:spcBef>
        <a:buClr>
          <a:srgbClr val="4C768C"/>
        </a:buClr>
        <a:buFont typeface="Arial" panose="020B0604020202020204" pitchFamily="34" charset="0"/>
        <a:buChar char="•"/>
        <a:defRPr sz="2800" b="0" i="0" kern="1200">
          <a:solidFill>
            <a:schemeClr val="tx1"/>
          </a:solidFill>
          <a:latin typeface="Open Sans Light" charset="0"/>
          <a:ea typeface="Open Sans Light" charset="0"/>
          <a:cs typeface="Open Sans Light" charset="0"/>
        </a:defRPr>
      </a:lvl1pPr>
      <a:lvl2pPr marL="685800" indent="-228600" algn="l" defTabSz="914400" rtl="0" eaLnBrk="1" latinLnBrk="0" hangingPunct="1">
        <a:lnSpc>
          <a:spcPct val="100000"/>
        </a:lnSpc>
        <a:spcBef>
          <a:spcPts val="500"/>
        </a:spcBef>
        <a:buClr>
          <a:srgbClr val="4C768C"/>
        </a:buClr>
        <a:buFont typeface=".AppleSystemUIFont" charset="-120"/>
        <a:buChar char="»"/>
        <a:defRPr sz="2400" b="0" i="0" kern="1200">
          <a:solidFill>
            <a:schemeClr val="tx1"/>
          </a:solidFill>
          <a:latin typeface="Open Sans Light" charset="0"/>
          <a:ea typeface="Open Sans Light" charset="0"/>
          <a:cs typeface="Open Sans Light" charset="0"/>
        </a:defRPr>
      </a:lvl2pPr>
      <a:lvl3pPr marL="1143000" indent="-228600" algn="l" defTabSz="914400" rtl="0" eaLnBrk="1" latinLnBrk="0" hangingPunct="1">
        <a:lnSpc>
          <a:spcPct val="100000"/>
        </a:lnSpc>
        <a:spcBef>
          <a:spcPts val="500"/>
        </a:spcBef>
        <a:buClr>
          <a:srgbClr val="4C768C"/>
        </a:buClr>
        <a:buFont typeface="Arial" panose="020B0604020202020204" pitchFamily="34" charset="0"/>
        <a:buChar char="•"/>
        <a:defRPr sz="2000" b="0" i="0" kern="1200">
          <a:solidFill>
            <a:schemeClr val="tx1"/>
          </a:solidFill>
          <a:latin typeface="Open Sans Light" charset="0"/>
          <a:ea typeface="Open Sans Light" charset="0"/>
          <a:cs typeface="Open Sans Light" charset="0"/>
        </a:defRPr>
      </a:lvl3pPr>
      <a:lvl4pPr marL="1600200" indent="-228600" algn="l" defTabSz="914400" rtl="0" eaLnBrk="1" latinLnBrk="0" hangingPunct="1">
        <a:lnSpc>
          <a:spcPct val="100000"/>
        </a:lnSpc>
        <a:spcBef>
          <a:spcPts val="500"/>
        </a:spcBef>
        <a:buClr>
          <a:srgbClr val="4C768C"/>
        </a:buClr>
        <a:buFont typeface="Arial" panose="020B0604020202020204" pitchFamily="34" charset="0"/>
        <a:buChar char="•"/>
        <a:defRPr sz="1800" b="0" i="0" kern="1200">
          <a:solidFill>
            <a:schemeClr val="tx1"/>
          </a:solidFill>
          <a:latin typeface="Open Sans Light" charset="0"/>
          <a:ea typeface="Open Sans Light" charset="0"/>
          <a:cs typeface="Open Sans Light" charset="0"/>
        </a:defRPr>
      </a:lvl4pPr>
      <a:lvl5pPr marL="2057400" indent="-228600" algn="l" defTabSz="914400" rtl="0" eaLnBrk="1" latinLnBrk="0" hangingPunct="1">
        <a:lnSpc>
          <a:spcPct val="100000"/>
        </a:lnSpc>
        <a:spcBef>
          <a:spcPts val="500"/>
        </a:spcBef>
        <a:buClr>
          <a:srgbClr val="4C768C"/>
        </a:buClr>
        <a:buFont typeface="Arial" panose="020B0604020202020204" pitchFamily="34" charset="0"/>
        <a:buChar char="•"/>
        <a:defRPr sz="1800" b="0" i="0" kern="1200">
          <a:solidFill>
            <a:schemeClr val="tx1"/>
          </a:solidFill>
          <a:latin typeface="Open Sans Light" charset="0"/>
          <a:ea typeface="Open Sans Light" charset="0"/>
          <a:cs typeface="Open Sans Light"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DF72B8F-590B-FD46-990B-223A6EBAC91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3E295B2-5864-5548-9E93-8E69DBF554A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21A07DA-8AE0-6E40-B1E9-FDBAD7CB43A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3F6FA1F-794E-FC4B-A466-E2BEDAF46C9C}" type="datetimeFigureOut">
              <a:rPr lang="en-US" smtClean="0"/>
              <a:t>7/21/2021</a:t>
            </a:fld>
            <a:endParaRPr lang="en-US"/>
          </a:p>
        </p:txBody>
      </p:sp>
      <p:sp>
        <p:nvSpPr>
          <p:cNvPr id="5" name="Footer Placeholder 4">
            <a:extLst>
              <a:ext uri="{FF2B5EF4-FFF2-40B4-BE49-F238E27FC236}">
                <a16:creationId xmlns:a16="http://schemas.microsoft.com/office/drawing/2014/main" id="{7D5AC3E2-B301-774B-A65B-01855587125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2094C2A-A959-4C41-891A-C99F0A242D2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468DFC-6F09-164C-8AC9-5738949A60C9}" type="slidenum">
              <a:rPr lang="en-US" smtClean="0"/>
              <a:t>‹#›</a:t>
            </a:fld>
            <a:endParaRPr lang="en-US"/>
          </a:p>
        </p:txBody>
      </p:sp>
    </p:spTree>
    <p:extLst>
      <p:ext uri="{BB962C8B-B14F-4D97-AF65-F5344CB8AC3E}">
        <p14:creationId xmlns:p14="http://schemas.microsoft.com/office/powerpoint/2010/main" val="2537334866"/>
      </p:ext>
    </p:extLst>
  </p:cSld>
  <p:clrMap bg1="lt1" tx1="dk1" bg2="lt2" tx2="dk2" accent1="accent1" accent2="accent2" accent3="accent3" accent4="accent4" accent5="accent5" accent6="accent6" hlink="hlink" folHlink="folHlink"/>
  <p:sldLayoutIdLst>
    <p:sldLayoutId id="2147484072" r:id="rId1"/>
    <p:sldLayoutId id="2147484073" r:id="rId2"/>
    <p:sldLayoutId id="2147484074" r:id="rId3"/>
    <p:sldLayoutId id="2147484075" r:id="rId4"/>
    <p:sldLayoutId id="2147484076" r:id="rId5"/>
    <p:sldLayoutId id="2147484077" r:id="rId6"/>
    <p:sldLayoutId id="2147484078" r:id="rId7"/>
    <p:sldLayoutId id="2147484079" r:id="rId8"/>
    <p:sldLayoutId id="2147484080" r:id="rId9"/>
    <p:sldLayoutId id="2147484081" r:id="rId10"/>
    <p:sldLayoutId id="214748408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23.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0.xml"/><Relationship Id="rId1" Type="http://schemas.openxmlformats.org/officeDocument/2006/relationships/slideLayout" Target="../slideLayouts/slideLayout49.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5.xml"/><Relationship Id="rId1" Type="http://schemas.openxmlformats.org/officeDocument/2006/relationships/slideLayout" Target="../slideLayouts/slideLayout51.xml"/></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6.xml"/><Relationship Id="rId1" Type="http://schemas.openxmlformats.org/officeDocument/2006/relationships/slideLayout" Target="../slideLayouts/slideLayout51.xml"/></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7.xml"/><Relationship Id="rId1" Type="http://schemas.openxmlformats.org/officeDocument/2006/relationships/slideLayout" Target="../slideLayouts/slideLayout51.xml"/></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8.xml"/><Relationship Id="rId1" Type="http://schemas.openxmlformats.org/officeDocument/2006/relationships/slideLayout" Target="../slideLayouts/slideLayout5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4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27.xml"/><Relationship Id="rId1" Type="http://schemas.openxmlformats.org/officeDocument/2006/relationships/slideLayout" Target="../slideLayouts/slideLayout22.xml"/><Relationship Id="rId4" Type="http://schemas.openxmlformats.org/officeDocument/2006/relationships/image" Target="../media/image9.emf"/></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0.xml"/></Relationships>
</file>

<file path=ppt/slides/_rels/slide2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9.xml"/><Relationship Id="rId1" Type="http://schemas.openxmlformats.org/officeDocument/2006/relationships/slideLayout" Target="../slideLayouts/slideLayout5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9.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1.xml"/><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32.xml"/><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49.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6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4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47.xml"/></Relationships>
</file>

<file path=ppt/slides/_rels/slide41.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hyperlink" Target="https://z.umn.edu/TennCareTAOptions" TargetMode="External"/><Relationship Id="rId7" Type="http://schemas.openxmlformats.org/officeDocument/2006/relationships/diagramColors" Target="../diagrams/colors2.xml"/><Relationship Id="rId2" Type="http://schemas.openxmlformats.org/officeDocument/2006/relationships/notesSlide" Target="../notesSlides/notesSlide41.xml"/><Relationship Id="rId1" Type="http://schemas.openxmlformats.org/officeDocument/2006/relationships/slideLayout" Target="../slideLayouts/slideLayout47.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2.jpeg"/><Relationship Id="rId7" Type="http://schemas.openxmlformats.org/officeDocument/2006/relationships/image" Target="../media/image16.jpe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44.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18.jpeg"/><Relationship Id="rId7" Type="http://schemas.openxmlformats.org/officeDocument/2006/relationships/image" Target="../media/image22.jp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21.jpg"/><Relationship Id="rId5" Type="http://schemas.openxmlformats.org/officeDocument/2006/relationships/image" Target="../media/image20.jpeg"/><Relationship Id="rId4" Type="http://schemas.openxmlformats.org/officeDocument/2006/relationships/image" Target="../media/image19.jpeg"/></Relationships>
</file>

<file path=ppt/slides/_rels/slide45.xml.rels><?xml version="1.0" encoding="UTF-8" standalone="yes"?>
<Relationships xmlns="http://schemas.openxmlformats.org/package/2006/relationships"><Relationship Id="rId3" Type="http://schemas.openxmlformats.org/officeDocument/2006/relationships/image" Target="../media/image24.jpg"/><Relationship Id="rId7" Type="http://schemas.openxmlformats.org/officeDocument/2006/relationships/image" Target="../media/image28.jpeg"/><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image" Target="../media/image27.jpeg"/><Relationship Id="rId5" Type="http://schemas.openxmlformats.org/officeDocument/2006/relationships/image" Target="../media/image26.png"/><Relationship Id="rId4" Type="http://schemas.openxmlformats.org/officeDocument/2006/relationships/image" Target="../media/image25.jpeg"/></Relationships>
</file>

<file path=ppt/slides/_rels/slide46.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46.xml"/><Relationship Id="rId1" Type="http://schemas.openxmlformats.org/officeDocument/2006/relationships/slideLayout" Target="../slideLayouts/slideLayout49.xml"/></Relationships>
</file>

<file path=ppt/slides/_rels/slide47.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47.xml"/><Relationship Id="rId1" Type="http://schemas.openxmlformats.org/officeDocument/2006/relationships/slideLayout" Target="../slideLayouts/slideLayout4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47.xml"/></Relationships>
</file>

<file path=ppt/slides/_rels/slide49.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49.xml"/><Relationship Id="rId1" Type="http://schemas.openxmlformats.org/officeDocument/2006/relationships/slideLayout" Target="../slideLayouts/slideLayout49.xml"/></Relationships>
</file>

<file path=ppt/slides/_rels/slide5.xml.rels><?xml version="1.0" encoding="UTF-8" standalone="yes"?>
<Relationships xmlns="http://schemas.openxmlformats.org/package/2006/relationships"><Relationship Id="rId3" Type="http://schemas.openxmlformats.org/officeDocument/2006/relationships/hyperlink" Target="http://www.tenncare.ici.umn.edu/" TargetMode="External"/><Relationship Id="rId2" Type="http://schemas.openxmlformats.org/officeDocument/2006/relationships/notesSlide" Target="../notesSlides/notesSlide5.xml"/><Relationship Id="rId1" Type="http://schemas.openxmlformats.org/officeDocument/2006/relationships/slideLayout" Target="../slideLayouts/slideLayout47.xml"/></Relationships>
</file>

<file path=ppt/slides/_rels/slide50.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50.xml"/><Relationship Id="rId1" Type="http://schemas.openxmlformats.org/officeDocument/2006/relationships/slideLayout" Target="../slideLayouts/slideLayout64.xml"/><Relationship Id="rId4" Type="http://schemas.openxmlformats.org/officeDocument/2006/relationships/hyperlink" Target="https://z.umn.edu/dsp-covid19-survey" TargetMode="External"/></Relationships>
</file>

<file path=ppt/slides/_rels/slide51.xml.rels><?xml version="1.0" encoding="UTF-8" standalone="yes"?>
<Relationships xmlns="http://schemas.openxmlformats.org/package/2006/relationships"><Relationship Id="rId3" Type="http://schemas.openxmlformats.org/officeDocument/2006/relationships/hyperlink" Target="mailto:dsp-tn@umn.edu" TargetMode="External"/><Relationship Id="rId2" Type="http://schemas.openxmlformats.org/officeDocument/2006/relationships/notesSlide" Target="../notesSlides/notesSlide51.xml"/><Relationship Id="rId1" Type="http://schemas.openxmlformats.org/officeDocument/2006/relationships/slideLayout" Target="../slideLayouts/slideLayout47.xml"/><Relationship Id="rId4" Type="http://schemas.openxmlformats.org/officeDocument/2006/relationships/hyperlink" Target="New%20Session%204%20-Recruitment%20&amp;%20Selection-%202020_Final-bkct.pptx" TargetMode="External"/></Relationships>
</file>

<file path=ppt/slides/_rels/slide52.xml.rels><?xml version="1.0" encoding="UTF-8" standalone="yes"?>
<Relationships xmlns="http://schemas.openxmlformats.org/package/2006/relationships"><Relationship Id="rId3" Type="http://schemas.openxmlformats.org/officeDocument/2006/relationships/hyperlink" Target="https://z.umn.edu/TennCareKickoffEvaluation" TargetMode="External"/><Relationship Id="rId2" Type="http://schemas.openxmlformats.org/officeDocument/2006/relationships/notesSlide" Target="../notesSlides/notesSlide52.xml"/><Relationship Id="rId1" Type="http://schemas.openxmlformats.org/officeDocument/2006/relationships/slideLayout" Target="../slideLayouts/slideLayout47.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7.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4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A picture containing outdoor, person, fence, person&#10;&#10;Description automatically generated">
            <a:extLst>
              <a:ext uri="{FF2B5EF4-FFF2-40B4-BE49-F238E27FC236}">
                <a16:creationId xmlns:a16="http://schemas.microsoft.com/office/drawing/2014/main" id="{F463BF37-914C-43A7-82B3-D56335A6192B}"/>
              </a:ext>
            </a:extLst>
          </p:cNvPr>
          <p:cNvPicPr>
            <a:picLocks noChangeAspect="1"/>
          </p:cNvPicPr>
          <p:nvPr/>
        </p:nvPicPr>
        <p:blipFill>
          <a:blip r:embed="rId3"/>
          <a:stretch>
            <a:fillRect/>
          </a:stretch>
        </p:blipFill>
        <p:spPr>
          <a:xfrm>
            <a:off x="-1814" y="54"/>
            <a:ext cx="12195627" cy="6857892"/>
          </a:xfrm>
          <a:prstGeom prst="rect">
            <a:avLst/>
          </a:prstGeom>
        </p:spPr>
      </p:pic>
    </p:spTree>
    <p:extLst>
      <p:ext uri="{BB962C8B-B14F-4D97-AF65-F5344CB8AC3E}">
        <p14:creationId xmlns:p14="http://schemas.microsoft.com/office/powerpoint/2010/main" val="1499657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91537"/>
            <a:ext cx="10515600" cy="1325563"/>
          </a:xfrm>
        </p:spPr>
        <p:txBody>
          <a:bodyPr/>
          <a:lstStyle/>
          <a:p>
            <a:r>
              <a:rPr lang="en-US" dirty="0"/>
              <a:t>Common Organizational Challenges</a:t>
            </a:r>
          </a:p>
        </p:txBody>
      </p:sp>
      <p:graphicFrame>
        <p:nvGraphicFramePr>
          <p:cNvPr id="3" name="Content Placeholder 2">
            <a:extLst>
              <a:ext uri="{FF2B5EF4-FFF2-40B4-BE49-F238E27FC236}">
                <a16:creationId xmlns:a16="http://schemas.microsoft.com/office/drawing/2014/main" id="{74E455C9-A9B1-EB48-894B-D728C81CC67A}"/>
              </a:ext>
            </a:extLst>
          </p:cNvPr>
          <p:cNvGraphicFramePr>
            <a:graphicFrameLocks noGrp="1"/>
          </p:cNvGraphicFramePr>
          <p:nvPr>
            <p:ph sz="half" idx="1"/>
            <p:extLst>
              <p:ext uri="{D42A27DB-BD31-4B8C-83A1-F6EECF244321}">
                <p14:modId xmlns:p14="http://schemas.microsoft.com/office/powerpoint/2010/main" val="778399639"/>
              </p:ext>
            </p:extLst>
          </p:nvPr>
        </p:nvGraphicFramePr>
        <p:xfrm>
          <a:off x="838200" y="978794"/>
          <a:ext cx="10515600" cy="56667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Content Placeholder 4"/>
          <p:cNvSpPr>
            <a:spLocks noGrp="1"/>
          </p:cNvSpPr>
          <p:nvPr>
            <p:ph sz="half" idx="2"/>
          </p:nvPr>
        </p:nvSpPr>
        <p:spPr>
          <a:xfrm>
            <a:off x="6110417" y="1453305"/>
            <a:ext cx="5084804" cy="4156461"/>
          </a:xfrm>
        </p:spPr>
        <p:txBody>
          <a:bodyPr>
            <a:normAutofit/>
          </a:bodyPr>
          <a:lstStyle/>
          <a:p>
            <a:pPr marL="0" indent="0">
              <a:buNone/>
            </a:pPr>
            <a:endParaRPr lang="en-US" dirty="0"/>
          </a:p>
          <a:p>
            <a:endParaRPr lang="en-US" dirty="0"/>
          </a:p>
        </p:txBody>
      </p:sp>
    </p:spTree>
    <p:extLst>
      <p:ext uri="{BB962C8B-B14F-4D97-AF65-F5344CB8AC3E}">
        <p14:creationId xmlns:p14="http://schemas.microsoft.com/office/powerpoint/2010/main" val="1385113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graphicEl>
                                              <a:dgm id="{1C0754A5-1145-E041-A3A7-7169B81B2F66}"/>
                                            </p:graphicEl>
                                          </p:spTgt>
                                        </p:tgtEl>
                                        <p:attrNameLst>
                                          <p:attrName>style.visibility</p:attrName>
                                        </p:attrNameLst>
                                      </p:cBhvr>
                                      <p:to>
                                        <p:strVal val="visible"/>
                                      </p:to>
                                    </p:set>
                                    <p:anim calcmode="lin" valueType="num">
                                      <p:cBhvr additive="base">
                                        <p:cTn id="7" dur="500" fill="hold"/>
                                        <p:tgtEl>
                                          <p:spTgt spid="3">
                                            <p:graphicEl>
                                              <a:dgm id="{1C0754A5-1145-E041-A3A7-7169B81B2F66}"/>
                                            </p:graphic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graphicEl>
                                              <a:dgm id="{1C0754A5-1145-E041-A3A7-7169B81B2F66}"/>
                                            </p:graphic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graphicEl>
                                              <a:dgm id="{36445E01-66B5-D241-A599-7D5B99FB9397}"/>
                                            </p:graphicEl>
                                          </p:spTgt>
                                        </p:tgtEl>
                                        <p:attrNameLst>
                                          <p:attrName>style.visibility</p:attrName>
                                        </p:attrNameLst>
                                      </p:cBhvr>
                                      <p:to>
                                        <p:strVal val="visible"/>
                                      </p:to>
                                    </p:set>
                                    <p:anim calcmode="lin" valueType="num">
                                      <p:cBhvr additive="base">
                                        <p:cTn id="13" dur="500" fill="hold"/>
                                        <p:tgtEl>
                                          <p:spTgt spid="3">
                                            <p:graphicEl>
                                              <a:dgm id="{36445E01-66B5-D241-A599-7D5B99FB9397}"/>
                                            </p:graphic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graphicEl>
                                              <a:dgm id="{36445E01-66B5-D241-A599-7D5B99FB9397}"/>
                                            </p:graphic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graphicEl>
                                              <a:dgm id="{388EBF5B-2524-7847-8CBF-FDDC36305033}"/>
                                            </p:graphicEl>
                                          </p:spTgt>
                                        </p:tgtEl>
                                        <p:attrNameLst>
                                          <p:attrName>style.visibility</p:attrName>
                                        </p:attrNameLst>
                                      </p:cBhvr>
                                      <p:to>
                                        <p:strVal val="visible"/>
                                      </p:to>
                                    </p:set>
                                    <p:anim calcmode="lin" valueType="num">
                                      <p:cBhvr additive="base">
                                        <p:cTn id="19" dur="500" fill="hold"/>
                                        <p:tgtEl>
                                          <p:spTgt spid="3">
                                            <p:graphicEl>
                                              <a:dgm id="{388EBF5B-2524-7847-8CBF-FDDC36305033}"/>
                                            </p:graphic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graphicEl>
                                              <a:dgm id="{388EBF5B-2524-7847-8CBF-FDDC36305033}"/>
                                            </p:graphic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graphicEl>
                                              <a:dgm id="{E0ED5B45-402F-F047-A847-1FB9851B95C1}"/>
                                            </p:graphicEl>
                                          </p:spTgt>
                                        </p:tgtEl>
                                        <p:attrNameLst>
                                          <p:attrName>style.visibility</p:attrName>
                                        </p:attrNameLst>
                                      </p:cBhvr>
                                      <p:to>
                                        <p:strVal val="visible"/>
                                      </p:to>
                                    </p:set>
                                    <p:anim calcmode="lin" valueType="num">
                                      <p:cBhvr additive="base">
                                        <p:cTn id="25" dur="500" fill="hold"/>
                                        <p:tgtEl>
                                          <p:spTgt spid="3">
                                            <p:graphicEl>
                                              <a:dgm id="{E0ED5B45-402F-F047-A847-1FB9851B95C1}"/>
                                            </p:graphic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graphicEl>
                                              <a:dgm id="{E0ED5B45-402F-F047-A847-1FB9851B95C1}"/>
                                            </p:graphic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graphicEl>
                                              <a:dgm id="{F5962490-8908-6A40-8545-4BE289573587}"/>
                                            </p:graphicEl>
                                          </p:spTgt>
                                        </p:tgtEl>
                                        <p:attrNameLst>
                                          <p:attrName>style.visibility</p:attrName>
                                        </p:attrNameLst>
                                      </p:cBhvr>
                                      <p:to>
                                        <p:strVal val="visible"/>
                                      </p:to>
                                    </p:set>
                                    <p:anim calcmode="lin" valueType="num">
                                      <p:cBhvr additive="base">
                                        <p:cTn id="31" dur="500" fill="hold"/>
                                        <p:tgtEl>
                                          <p:spTgt spid="3">
                                            <p:graphicEl>
                                              <a:dgm id="{F5962490-8908-6A40-8545-4BE289573587}"/>
                                            </p:graphic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graphicEl>
                                              <a:dgm id="{F5962490-8908-6A40-8545-4BE289573587}"/>
                                            </p:graphic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graphicEl>
                                              <a:dgm id="{938B3732-D694-8044-B809-9A256246837F}"/>
                                            </p:graphicEl>
                                          </p:spTgt>
                                        </p:tgtEl>
                                        <p:attrNameLst>
                                          <p:attrName>style.visibility</p:attrName>
                                        </p:attrNameLst>
                                      </p:cBhvr>
                                      <p:to>
                                        <p:strVal val="visible"/>
                                      </p:to>
                                    </p:set>
                                    <p:anim calcmode="lin" valueType="num">
                                      <p:cBhvr additive="base">
                                        <p:cTn id="37" dur="500" fill="hold"/>
                                        <p:tgtEl>
                                          <p:spTgt spid="3">
                                            <p:graphicEl>
                                              <a:dgm id="{938B3732-D694-8044-B809-9A256246837F}"/>
                                            </p:graphic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graphicEl>
                                              <a:dgm id="{938B3732-D694-8044-B809-9A256246837F}"/>
                                            </p:graphic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graphicEl>
                                              <a:dgm id="{948DCD66-59D3-7F4D-9BA9-52C62F8E401B}"/>
                                            </p:graphicEl>
                                          </p:spTgt>
                                        </p:tgtEl>
                                        <p:attrNameLst>
                                          <p:attrName>style.visibility</p:attrName>
                                        </p:attrNameLst>
                                      </p:cBhvr>
                                      <p:to>
                                        <p:strVal val="visible"/>
                                      </p:to>
                                    </p:set>
                                    <p:anim calcmode="lin" valueType="num">
                                      <p:cBhvr additive="base">
                                        <p:cTn id="43" dur="500" fill="hold"/>
                                        <p:tgtEl>
                                          <p:spTgt spid="3">
                                            <p:graphicEl>
                                              <a:dgm id="{948DCD66-59D3-7F4D-9BA9-52C62F8E401B}"/>
                                            </p:graphic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graphicEl>
                                              <a:dgm id="{948DCD66-59D3-7F4D-9BA9-52C62F8E401B}"/>
                                            </p:graphic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
                                            <p:graphicEl>
                                              <a:dgm id="{3A1974C5-9247-A446-9D02-1B8D8990E760}"/>
                                            </p:graphicEl>
                                          </p:spTgt>
                                        </p:tgtEl>
                                        <p:attrNameLst>
                                          <p:attrName>style.visibility</p:attrName>
                                        </p:attrNameLst>
                                      </p:cBhvr>
                                      <p:to>
                                        <p:strVal val="visible"/>
                                      </p:to>
                                    </p:set>
                                    <p:anim calcmode="lin" valueType="num">
                                      <p:cBhvr additive="base">
                                        <p:cTn id="49" dur="500" fill="hold"/>
                                        <p:tgtEl>
                                          <p:spTgt spid="3">
                                            <p:graphicEl>
                                              <a:dgm id="{3A1974C5-9247-A446-9D02-1B8D8990E760}"/>
                                            </p:graphic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graphicEl>
                                              <a:dgm id="{3A1974C5-9247-A446-9D02-1B8D8990E760}"/>
                                            </p:graphic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3">
                                            <p:graphicEl>
                                              <a:dgm id="{9FC22ADD-1EA9-C84A-9E07-AF9820AFC0B8}"/>
                                            </p:graphicEl>
                                          </p:spTgt>
                                        </p:tgtEl>
                                        <p:attrNameLst>
                                          <p:attrName>style.visibility</p:attrName>
                                        </p:attrNameLst>
                                      </p:cBhvr>
                                      <p:to>
                                        <p:strVal val="visible"/>
                                      </p:to>
                                    </p:set>
                                    <p:anim calcmode="lin" valueType="num">
                                      <p:cBhvr additive="base">
                                        <p:cTn id="55" dur="500" fill="hold"/>
                                        <p:tgtEl>
                                          <p:spTgt spid="3">
                                            <p:graphicEl>
                                              <a:dgm id="{9FC22ADD-1EA9-C84A-9E07-AF9820AFC0B8}"/>
                                            </p:graphic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graphicEl>
                                              <a:dgm id="{9FC22ADD-1EA9-C84A-9E07-AF9820AFC0B8}"/>
                                            </p:graphic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3">
                                            <p:graphicEl>
                                              <a:dgm id="{20C71D59-67C0-9B41-BF42-3B4BF9FB3B7A}"/>
                                            </p:graphicEl>
                                          </p:spTgt>
                                        </p:tgtEl>
                                        <p:attrNameLst>
                                          <p:attrName>style.visibility</p:attrName>
                                        </p:attrNameLst>
                                      </p:cBhvr>
                                      <p:to>
                                        <p:strVal val="visible"/>
                                      </p:to>
                                    </p:set>
                                    <p:anim calcmode="lin" valueType="num">
                                      <p:cBhvr additive="base">
                                        <p:cTn id="61" dur="500" fill="hold"/>
                                        <p:tgtEl>
                                          <p:spTgt spid="3">
                                            <p:graphicEl>
                                              <a:dgm id="{20C71D59-67C0-9B41-BF42-3B4BF9FB3B7A}"/>
                                            </p:graphicEl>
                                          </p:spTgt>
                                        </p:tgtEl>
                                        <p:attrNameLst>
                                          <p:attrName>ppt_x</p:attrName>
                                        </p:attrNameLst>
                                      </p:cBhvr>
                                      <p:tavLst>
                                        <p:tav tm="0">
                                          <p:val>
                                            <p:strVal val="#ppt_x"/>
                                          </p:val>
                                        </p:tav>
                                        <p:tav tm="100000">
                                          <p:val>
                                            <p:strVal val="#ppt_x"/>
                                          </p:val>
                                        </p:tav>
                                      </p:tavLst>
                                    </p:anim>
                                    <p:anim calcmode="lin" valueType="num">
                                      <p:cBhvr additive="base">
                                        <p:cTn id="62" dur="500" fill="hold"/>
                                        <p:tgtEl>
                                          <p:spTgt spid="3">
                                            <p:graphicEl>
                                              <a:dgm id="{20C71D59-67C0-9B41-BF42-3B4BF9FB3B7A}"/>
                                            </p:graphicEl>
                                          </p:spTgt>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3">
                                            <p:graphicEl>
                                              <a:dgm id="{C900D349-CB95-6D45-954B-FEDE399AAEAF}"/>
                                            </p:graphicEl>
                                          </p:spTgt>
                                        </p:tgtEl>
                                        <p:attrNameLst>
                                          <p:attrName>style.visibility</p:attrName>
                                        </p:attrNameLst>
                                      </p:cBhvr>
                                      <p:to>
                                        <p:strVal val="visible"/>
                                      </p:to>
                                    </p:set>
                                    <p:anim calcmode="lin" valueType="num">
                                      <p:cBhvr additive="base">
                                        <p:cTn id="67" dur="500" fill="hold"/>
                                        <p:tgtEl>
                                          <p:spTgt spid="3">
                                            <p:graphicEl>
                                              <a:dgm id="{C900D349-CB95-6D45-954B-FEDE399AAEAF}"/>
                                            </p:graphicEl>
                                          </p:spTgt>
                                        </p:tgtEl>
                                        <p:attrNameLst>
                                          <p:attrName>ppt_x</p:attrName>
                                        </p:attrNameLst>
                                      </p:cBhvr>
                                      <p:tavLst>
                                        <p:tav tm="0">
                                          <p:val>
                                            <p:strVal val="#ppt_x"/>
                                          </p:val>
                                        </p:tav>
                                        <p:tav tm="100000">
                                          <p:val>
                                            <p:strVal val="#ppt_x"/>
                                          </p:val>
                                        </p:tav>
                                      </p:tavLst>
                                    </p:anim>
                                    <p:anim calcmode="lin" valueType="num">
                                      <p:cBhvr additive="base">
                                        <p:cTn id="68" dur="500" fill="hold"/>
                                        <p:tgtEl>
                                          <p:spTgt spid="3">
                                            <p:graphicEl>
                                              <a:dgm id="{C900D349-CB95-6D45-954B-FEDE399AAEAF}"/>
                                            </p:graphic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Sub>
          <a:bldDgm bld="one"/>
        </p:bldSub>
      </p:bldGraphic>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AFB2013-6543-114F-93F3-6705F7BA6C16}"/>
              </a:ext>
            </a:extLst>
          </p:cNvPr>
          <p:cNvSpPr>
            <a:spLocks noGrp="1"/>
          </p:cNvSpPr>
          <p:nvPr>
            <p:ph type="title"/>
          </p:nvPr>
        </p:nvSpPr>
        <p:spPr/>
        <p:txBody>
          <a:bodyPr/>
          <a:lstStyle/>
          <a:p>
            <a:r>
              <a:rPr lang="en-US" dirty="0"/>
              <a:t>Review of </a:t>
            </a:r>
            <a:r>
              <a:rPr lang="x-none" dirty="0"/>
              <a:t>Intervention Strategies </a:t>
            </a:r>
          </a:p>
        </p:txBody>
      </p:sp>
      <p:sp>
        <p:nvSpPr>
          <p:cNvPr id="6" name="Text Placeholder 5">
            <a:extLst>
              <a:ext uri="{FF2B5EF4-FFF2-40B4-BE49-F238E27FC236}">
                <a16:creationId xmlns:a16="http://schemas.microsoft.com/office/drawing/2014/main" id="{F794CFCF-CAB4-E84E-AAAD-E62B180FD8E2}"/>
              </a:ext>
            </a:extLst>
          </p:cNvPr>
          <p:cNvSpPr>
            <a:spLocks noGrp="1"/>
          </p:cNvSpPr>
          <p:nvPr>
            <p:ph type="body" idx="1"/>
          </p:nvPr>
        </p:nvSpPr>
        <p:spPr/>
        <p:txBody>
          <a:bodyPr/>
          <a:lstStyle/>
          <a:p>
            <a:r>
              <a:rPr lang="x-none" dirty="0"/>
              <a:t>Step 2 – Select an Intervention Strateg</a:t>
            </a:r>
            <a:r>
              <a:rPr lang="en-US" dirty="0"/>
              <a:t>y</a:t>
            </a:r>
            <a:endParaRPr lang="x-none" dirty="0"/>
          </a:p>
        </p:txBody>
      </p:sp>
    </p:spTree>
    <p:extLst>
      <p:ext uri="{BB962C8B-B14F-4D97-AF65-F5344CB8AC3E}">
        <p14:creationId xmlns:p14="http://schemas.microsoft.com/office/powerpoint/2010/main" val="16473123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3"/>
          <p:cNvSpPr>
            <a:spLocks noGrp="1" noChangeArrowheads="1"/>
          </p:cNvSpPr>
          <p:nvPr>
            <p:ph type="title"/>
          </p:nvPr>
        </p:nvSpPr>
        <p:spPr>
          <a:xfrm>
            <a:off x="678750" y="281998"/>
            <a:ext cx="10536504" cy="1002429"/>
          </a:xfrm>
        </p:spPr>
        <p:txBody>
          <a:bodyPr>
            <a:normAutofit/>
          </a:bodyPr>
          <a:lstStyle/>
          <a:p>
            <a:r>
              <a:rPr lang="en-US" altLang="en-US" sz="3600" dirty="0">
                <a:latin typeface="Open Sans Light"/>
                <a:ea typeface="MS PGothic"/>
                <a:cs typeface="Open Sans Light"/>
              </a:rPr>
              <a:t>Building &amp; Strengthening the DSP Workforce </a:t>
            </a:r>
            <a:endParaRPr lang="en-US" altLang="en-US" sz="3600" dirty="0">
              <a:latin typeface="Open Sans Light"/>
              <a:ea typeface="MS PGothic" panose="020B0600070205080204" pitchFamily="34" charset="-128"/>
              <a:cs typeface="Open Sans Light"/>
            </a:endParaRPr>
          </a:p>
        </p:txBody>
      </p:sp>
      <p:graphicFrame>
        <p:nvGraphicFramePr>
          <p:cNvPr id="11" name="Content Placeholder 10"/>
          <p:cNvGraphicFramePr>
            <a:graphicFrameLocks noGrp="1"/>
          </p:cNvGraphicFramePr>
          <p:nvPr>
            <p:ph idx="1"/>
          </p:nvPr>
        </p:nvGraphicFramePr>
        <p:xfrm>
          <a:off x="741218" y="1095386"/>
          <a:ext cx="10861963" cy="5410184"/>
        </p:xfrm>
        <a:graphic>
          <a:graphicData uri="http://schemas.openxmlformats.org/drawingml/2006/table">
            <a:tbl>
              <a:tblPr firstRow="1" bandRow="1">
                <a:tableStyleId>{5940675A-B579-460E-94D1-54222C63F5DA}</a:tableStyleId>
              </a:tblPr>
              <a:tblGrid>
                <a:gridCol w="3309868">
                  <a:extLst>
                    <a:ext uri="{9D8B030D-6E8A-4147-A177-3AD203B41FA5}">
                      <a16:colId xmlns:a16="http://schemas.microsoft.com/office/drawing/2014/main" val="534955385"/>
                    </a:ext>
                  </a:extLst>
                </a:gridCol>
                <a:gridCol w="3472273">
                  <a:extLst>
                    <a:ext uri="{9D8B030D-6E8A-4147-A177-3AD203B41FA5}">
                      <a16:colId xmlns:a16="http://schemas.microsoft.com/office/drawing/2014/main" val="4117277691"/>
                    </a:ext>
                  </a:extLst>
                </a:gridCol>
                <a:gridCol w="4079822">
                  <a:extLst>
                    <a:ext uri="{9D8B030D-6E8A-4147-A177-3AD203B41FA5}">
                      <a16:colId xmlns:a16="http://schemas.microsoft.com/office/drawing/2014/main" val="942521320"/>
                    </a:ext>
                  </a:extLst>
                </a:gridCol>
              </a:tblGrid>
              <a:tr h="358702">
                <a:tc>
                  <a:txBody>
                    <a:bodyPr/>
                    <a:lstStyle/>
                    <a:p>
                      <a:r>
                        <a:rPr lang="en-US" sz="2000" b="1" dirty="0">
                          <a:latin typeface="Open Sans Light" panose="020B0306030504020204"/>
                        </a:rPr>
                        <a:t>Recruitment Strategies</a:t>
                      </a:r>
                    </a:p>
                  </a:txBody>
                  <a:tcPr marL="88930" marR="88930" marT="45716" marB="45716">
                    <a:solidFill>
                      <a:srgbClr val="D0EBF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dirty="0">
                          <a:latin typeface="Open Sans Light" panose="020B0306030504020204"/>
                        </a:rPr>
                        <a:t>Selection Strategies</a:t>
                      </a:r>
                    </a:p>
                  </a:txBody>
                  <a:tcPr marL="88930" marR="88930" marT="45716" marB="45716">
                    <a:solidFill>
                      <a:srgbClr val="48D1EC"/>
                    </a:solidFill>
                  </a:tcPr>
                </a:tc>
                <a:tc>
                  <a:txBody>
                    <a:bodyPr/>
                    <a:lstStyle/>
                    <a:p>
                      <a:r>
                        <a:rPr lang="en-US" sz="2000" b="1" dirty="0">
                          <a:latin typeface="Open Sans Light" panose="020B0306030504020204"/>
                        </a:rPr>
                        <a:t>Retention Strategies</a:t>
                      </a:r>
                    </a:p>
                  </a:txBody>
                  <a:tcPr marL="88930" marR="88930" marT="45716" marB="45716">
                    <a:solidFill>
                      <a:srgbClr val="5BBBD5"/>
                    </a:solidFill>
                  </a:tcPr>
                </a:tc>
                <a:extLst>
                  <a:ext uri="{0D108BD9-81ED-4DB2-BD59-A6C34878D82A}">
                    <a16:rowId xmlns:a16="http://schemas.microsoft.com/office/drawing/2014/main" val="935693494"/>
                  </a:ext>
                </a:extLst>
              </a:tr>
              <a:tr h="4787385">
                <a:tc>
                  <a:txBody>
                    <a:bodyPr/>
                    <a:lstStyle/>
                    <a:p>
                      <a:pPr>
                        <a:lnSpc>
                          <a:spcPct val="100000"/>
                        </a:lnSpc>
                        <a:spcAft>
                          <a:spcPts val="300"/>
                        </a:spcAft>
                        <a:buClr>
                          <a:srgbClr val="4C768C"/>
                        </a:buClr>
                      </a:pPr>
                      <a:r>
                        <a:rPr lang="en-US" sz="1800" dirty="0">
                          <a:latin typeface="Open Sans Light" panose="020B0306030504020204"/>
                        </a:rPr>
                        <a:t>Effective Marketing</a:t>
                      </a:r>
                    </a:p>
                    <a:p>
                      <a:pPr marL="288925" lvl="0" indent="-169863">
                        <a:lnSpc>
                          <a:spcPct val="100000"/>
                        </a:lnSpc>
                        <a:spcAft>
                          <a:spcPts val="300"/>
                        </a:spcAft>
                        <a:buClr>
                          <a:srgbClr val="4C768C"/>
                        </a:buClr>
                        <a:buFont typeface="Arial" panose="020B0604020202020204" pitchFamily="34" charset="0"/>
                        <a:buChar char="•"/>
                        <a:tabLst/>
                      </a:pPr>
                      <a:r>
                        <a:rPr lang="en-US" sz="1800" kern="1200" dirty="0">
                          <a:effectLst/>
                          <a:latin typeface="Open Sans Light" panose="020B0306030504020204"/>
                        </a:rPr>
                        <a:t>Public service announcements (PSA)</a:t>
                      </a:r>
                    </a:p>
                    <a:p>
                      <a:pPr marL="288925" lvl="0" indent="-169863">
                        <a:lnSpc>
                          <a:spcPct val="100000"/>
                        </a:lnSpc>
                        <a:spcAft>
                          <a:spcPts val="300"/>
                        </a:spcAft>
                        <a:buClr>
                          <a:srgbClr val="4C768C"/>
                        </a:buClr>
                        <a:buFont typeface="Arial" panose="020B0604020202020204" pitchFamily="34" charset="0"/>
                        <a:buChar char="•"/>
                        <a:tabLst/>
                      </a:pPr>
                      <a:r>
                        <a:rPr lang="en-US" sz="1800" kern="1200" dirty="0">
                          <a:effectLst/>
                          <a:latin typeface="Open Sans Light" panose="020B0306030504020204"/>
                        </a:rPr>
                        <a:t>Targeted marketing</a:t>
                      </a:r>
                    </a:p>
                    <a:p>
                      <a:pPr marL="288925" lvl="0" indent="-169863">
                        <a:lnSpc>
                          <a:spcPct val="100000"/>
                        </a:lnSpc>
                        <a:spcAft>
                          <a:spcPts val="300"/>
                        </a:spcAft>
                        <a:buClr>
                          <a:srgbClr val="4C768C"/>
                        </a:buClr>
                        <a:buFont typeface="Arial" panose="020B0604020202020204" pitchFamily="34" charset="0"/>
                        <a:buChar char="•"/>
                        <a:tabLst/>
                      </a:pPr>
                      <a:r>
                        <a:rPr lang="en-US" sz="1800" kern="1200" dirty="0">
                          <a:effectLst/>
                          <a:latin typeface="Open Sans Light" panose="020B0306030504020204"/>
                        </a:rPr>
                        <a:t>Recruitment and hiring bonuses</a:t>
                      </a:r>
                    </a:p>
                    <a:p>
                      <a:pPr marL="288925" lvl="0" indent="-169863">
                        <a:lnSpc>
                          <a:spcPct val="100000"/>
                        </a:lnSpc>
                        <a:spcAft>
                          <a:spcPts val="300"/>
                        </a:spcAft>
                        <a:buClr>
                          <a:srgbClr val="4C768C"/>
                        </a:buClr>
                        <a:buFont typeface="Arial" panose="020B0604020202020204" pitchFamily="34" charset="0"/>
                        <a:buChar char="•"/>
                        <a:tabLst/>
                      </a:pPr>
                      <a:r>
                        <a:rPr lang="en-US" sz="1800" kern="1200" dirty="0">
                          <a:effectLst/>
                          <a:latin typeface="Open Sans Light" panose="020B0306030504020204"/>
                        </a:rPr>
                        <a:t>Recruitments sources</a:t>
                      </a:r>
                    </a:p>
                    <a:p>
                      <a:pPr>
                        <a:spcAft>
                          <a:spcPts val="300"/>
                        </a:spcAft>
                        <a:buClr>
                          <a:srgbClr val="4C768C"/>
                        </a:buClr>
                      </a:pPr>
                      <a:endParaRPr lang="en-US" sz="2000" dirty="0">
                        <a:latin typeface="Open Sans Light" panose="020B0306030504020204"/>
                      </a:endParaRPr>
                    </a:p>
                    <a:p>
                      <a:pPr>
                        <a:spcAft>
                          <a:spcPts val="300"/>
                        </a:spcAft>
                        <a:buClr>
                          <a:srgbClr val="4C768C"/>
                        </a:buClr>
                      </a:pPr>
                      <a:endParaRPr lang="en-US" sz="2000" dirty="0">
                        <a:latin typeface="Open Sans Light" panose="020B0306030504020204"/>
                      </a:endParaRPr>
                    </a:p>
                  </a:txBody>
                  <a:tcPr marL="88930" marR="88930" marT="45716" marB="45716"/>
                </a:tc>
                <a:tc>
                  <a:txBody>
                    <a:bodyPr/>
                    <a:lstStyle/>
                    <a:p>
                      <a:pPr marL="176213" lvl="0" indent="-176213">
                        <a:spcAft>
                          <a:spcPts val="300"/>
                        </a:spcAft>
                        <a:buClr>
                          <a:srgbClr val="4C768C"/>
                        </a:buClr>
                        <a:buFont typeface="Arial" panose="020B0604020202020204" pitchFamily="34" charset="0"/>
                        <a:buChar char="•"/>
                        <a:tabLst/>
                      </a:pPr>
                      <a:r>
                        <a:rPr lang="en-US" sz="1800" kern="1200" dirty="0">
                          <a:effectLst/>
                          <a:latin typeface="Open Sans Light" panose="020B0306030504020204"/>
                        </a:rPr>
                        <a:t>Structured behavioral interviews</a:t>
                      </a:r>
                    </a:p>
                    <a:p>
                      <a:pPr marL="176213" lvl="0" indent="-176213">
                        <a:spcAft>
                          <a:spcPts val="300"/>
                        </a:spcAft>
                        <a:buClr>
                          <a:srgbClr val="4C768C"/>
                        </a:buClr>
                        <a:buFont typeface="Arial" panose="020B0604020202020204" pitchFamily="34" charset="0"/>
                        <a:buChar char="•"/>
                        <a:tabLst/>
                      </a:pPr>
                      <a:r>
                        <a:rPr lang="en-US" sz="1800" kern="1200" dirty="0">
                          <a:effectLst/>
                          <a:latin typeface="Open Sans Light" panose="020B0306030504020204"/>
                        </a:rPr>
                        <a:t>Realistic job preview</a:t>
                      </a:r>
                    </a:p>
                  </a:txBody>
                  <a:tcPr marL="88930" marR="88930" marT="45716" marB="45716"/>
                </a:tc>
                <a:tc>
                  <a:txBody>
                    <a:bodyPr/>
                    <a:lstStyle/>
                    <a:p>
                      <a:pPr marL="119063" marR="0" lvl="0" indent="-119063" algn="l" defTabSz="914400" rtl="0" eaLnBrk="1" fontAlgn="auto" latinLnBrk="0" hangingPunct="1">
                        <a:lnSpc>
                          <a:spcPct val="100000"/>
                        </a:lnSpc>
                        <a:spcBef>
                          <a:spcPts val="0"/>
                        </a:spcBef>
                        <a:spcAft>
                          <a:spcPts val="300"/>
                        </a:spcAft>
                        <a:buClr>
                          <a:srgbClr val="4C768C"/>
                        </a:buClr>
                        <a:buSzTx/>
                        <a:buFont typeface="Arial" panose="020B0604020202020204" pitchFamily="34" charset="0"/>
                        <a:buChar char="•"/>
                        <a:tabLst/>
                        <a:defRPr/>
                      </a:pPr>
                      <a:r>
                        <a:rPr lang="en-US" sz="1800" kern="1200" dirty="0">
                          <a:effectLst/>
                          <a:latin typeface="Open Sans Light" panose="020B0306030504020204"/>
                        </a:rPr>
                        <a:t>Orientation and onboarding</a:t>
                      </a:r>
                    </a:p>
                    <a:p>
                      <a:pPr marL="119063" marR="0" lvl="0" indent="-119063" algn="l" defTabSz="914400" rtl="0" eaLnBrk="1" fontAlgn="auto" latinLnBrk="0" hangingPunct="1">
                        <a:lnSpc>
                          <a:spcPct val="100000"/>
                        </a:lnSpc>
                        <a:spcBef>
                          <a:spcPts val="0"/>
                        </a:spcBef>
                        <a:spcAft>
                          <a:spcPts val="300"/>
                        </a:spcAft>
                        <a:buClr>
                          <a:srgbClr val="4C768C"/>
                        </a:buClr>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Open Sans Light" panose="020B0306030504020204"/>
                          <a:ea typeface="+mn-ea"/>
                          <a:cs typeface="+mn-cs"/>
                        </a:rPr>
                        <a:t>Competency-based training</a:t>
                      </a:r>
                    </a:p>
                    <a:p>
                      <a:pPr marL="119063" marR="0" lvl="0" indent="-119063" algn="l" defTabSz="914400" rtl="0" eaLnBrk="1" fontAlgn="auto" latinLnBrk="0" hangingPunct="1">
                        <a:lnSpc>
                          <a:spcPct val="100000"/>
                        </a:lnSpc>
                        <a:spcBef>
                          <a:spcPts val="0"/>
                        </a:spcBef>
                        <a:spcAft>
                          <a:spcPts val="300"/>
                        </a:spcAft>
                        <a:buClr>
                          <a:srgbClr val="4C768C"/>
                        </a:buClr>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Open Sans Light" panose="020B0306030504020204"/>
                          <a:ea typeface="+mn-ea"/>
                          <a:cs typeface="+mn-cs"/>
                        </a:rPr>
                        <a:t>Employee Development</a:t>
                      </a:r>
                    </a:p>
                    <a:p>
                      <a:pPr marL="571500" marR="0" lvl="1" indent="-228600" algn="l" defTabSz="914400" rtl="0" eaLnBrk="1" fontAlgn="auto" latinLnBrk="0" hangingPunct="1">
                        <a:lnSpc>
                          <a:spcPct val="100000"/>
                        </a:lnSpc>
                        <a:spcBef>
                          <a:spcPts val="0"/>
                        </a:spcBef>
                        <a:spcAft>
                          <a:spcPts val="300"/>
                        </a:spcAft>
                        <a:buClr>
                          <a:srgbClr val="4C768C"/>
                        </a:buClr>
                        <a:buSzTx/>
                        <a:buFont typeface=".AppleSystemUIFont" charset="-120"/>
                        <a:buChar char="»"/>
                        <a:tabLst/>
                        <a:defRPr/>
                      </a:pPr>
                      <a:r>
                        <a:rPr kumimoji="0" lang="en-US" sz="1800" b="0" i="0" u="none" strike="noStrike" kern="1200" cap="none" spc="0" normalizeH="0" baseline="0" noProof="0" dirty="0">
                          <a:ln>
                            <a:noFill/>
                          </a:ln>
                          <a:solidFill>
                            <a:prstClr val="black"/>
                          </a:solidFill>
                          <a:effectLst/>
                          <a:uLnTx/>
                          <a:uFillTx/>
                          <a:latin typeface="Open Sans Light" panose="020B0306030504020204"/>
                          <a:ea typeface="+mn-ea"/>
                          <a:cs typeface="+mn-cs"/>
                        </a:rPr>
                        <a:t>Job Analysis</a:t>
                      </a:r>
                    </a:p>
                    <a:p>
                      <a:pPr marL="571500" marR="0" lvl="1" indent="-228600" algn="l" defTabSz="914400" rtl="0" eaLnBrk="1" fontAlgn="auto" latinLnBrk="0" hangingPunct="1">
                        <a:lnSpc>
                          <a:spcPct val="100000"/>
                        </a:lnSpc>
                        <a:spcBef>
                          <a:spcPts val="0"/>
                        </a:spcBef>
                        <a:spcAft>
                          <a:spcPts val="300"/>
                        </a:spcAft>
                        <a:buClr>
                          <a:srgbClr val="4C768C"/>
                        </a:buClr>
                        <a:buSzTx/>
                        <a:buFont typeface=".AppleSystemUIFont" charset="-120"/>
                        <a:buChar char="»"/>
                        <a:tabLst/>
                        <a:defRPr/>
                      </a:pPr>
                      <a:r>
                        <a:rPr kumimoji="0" lang="en-US" sz="1800" b="0" i="0" u="none" strike="noStrike" kern="1200" cap="none" spc="0" normalizeH="0" baseline="0" noProof="0" dirty="0">
                          <a:ln>
                            <a:noFill/>
                          </a:ln>
                          <a:solidFill>
                            <a:prstClr val="black"/>
                          </a:solidFill>
                          <a:effectLst/>
                          <a:uLnTx/>
                          <a:uFillTx/>
                          <a:latin typeface="Open Sans Light" panose="020B0306030504020204"/>
                          <a:ea typeface="+mn-ea"/>
                          <a:cs typeface="+mn-cs"/>
                        </a:rPr>
                        <a:t>Job Descriptions</a:t>
                      </a:r>
                    </a:p>
                    <a:p>
                      <a:pPr marL="114300" indent="-114300">
                        <a:spcAft>
                          <a:spcPts val="300"/>
                        </a:spcAft>
                        <a:buClr>
                          <a:srgbClr val="4C768C"/>
                        </a:buClr>
                        <a:buFont typeface="Arial" panose="020B0604020202020204" pitchFamily="34" charset="0"/>
                        <a:buChar char="•"/>
                        <a:tabLst/>
                      </a:pPr>
                      <a:r>
                        <a:rPr lang="en-US" sz="1800" kern="1200" dirty="0">
                          <a:effectLst/>
                          <a:latin typeface="Open Sans Light" panose="020B0306030504020204"/>
                        </a:rPr>
                        <a:t>Recognition Programs</a:t>
                      </a:r>
                    </a:p>
                    <a:p>
                      <a:pPr marL="114300" indent="-114300">
                        <a:spcAft>
                          <a:spcPts val="300"/>
                        </a:spcAft>
                        <a:buClr>
                          <a:srgbClr val="4C768C"/>
                        </a:buClr>
                        <a:buFont typeface="Arial" panose="020B0604020202020204" pitchFamily="34" charset="0"/>
                        <a:buChar char="•"/>
                        <a:tabLst/>
                      </a:pPr>
                      <a:r>
                        <a:rPr lang="en-US" sz="1800" kern="1200" dirty="0">
                          <a:effectLst/>
                          <a:latin typeface="Open Sans Light" panose="020B0306030504020204"/>
                        </a:rPr>
                        <a:t>Coaching &amp; Mentoring</a:t>
                      </a:r>
                    </a:p>
                    <a:p>
                      <a:pPr marL="571500" lvl="1" indent="-228600">
                        <a:spcAft>
                          <a:spcPts val="300"/>
                        </a:spcAft>
                        <a:buClr>
                          <a:srgbClr val="4C768C"/>
                        </a:buClr>
                        <a:buFont typeface=".AppleSystemUIFont" charset="-120"/>
                        <a:buChar char="»"/>
                        <a:tabLst/>
                      </a:pPr>
                      <a:r>
                        <a:rPr lang="en-US" sz="1800" kern="1200" dirty="0">
                          <a:effectLst/>
                          <a:latin typeface="Open Sans Light" panose="020B0306030504020204"/>
                        </a:rPr>
                        <a:t>Mentoring</a:t>
                      </a:r>
                    </a:p>
                    <a:p>
                      <a:pPr marL="571500" lvl="1" indent="-228600">
                        <a:spcAft>
                          <a:spcPts val="300"/>
                        </a:spcAft>
                        <a:buClr>
                          <a:srgbClr val="4C768C"/>
                        </a:buClr>
                        <a:buFont typeface=".AppleSystemUIFont" charset="-120"/>
                        <a:buChar char="»"/>
                        <a:tabLst/>
                      </a:pPr>
                      <a:r>
                        <a:rPr lang="en-US" sz="1800" kern="1200" dirty="0">
                          <a:effectLst/>
                          <a:latin typeface="Open Sans Light" panose="020B0306030504020204"/>
                        </a:rPr>
                        <a:t>Performance coaching</a:t>
                      </a:r>
                    </a:p>
                    <a:p>
                      <a:pPr marL="571500" lvl="1" indent="-228600">
                        <a:spcAft>
                          <a:spcPts val="300"/>
                        </a:spcAft>
                        <a:buClr>
                          <a:srgbClr val="4C768C"/>
                        </a:buClr>
                        <a:buFont typeface=".AppleSystemUIFont" charset="-120"/>
                        <a:buChar char="»"/>
                        <a:tabLst/>
                      </a:pPr>
                      <a:r>
                        <a:rPr lang="en-US" sz="1800" kern="1200" dirty="0">
                          <a:effectLst/>
                          <a:latin typeface="Open Sans Light" panose="020B0306030504020204"/>
                        </a:rPr>
                        <a:t>Networking</a:t>
                      </a:r>
                    </a:p>
                    <a:p>
                      <a:pPr marL="114300" indent="-114300">
                        <a:spcAft>
                          <a:spcPts val="300"/>
                        </a:spcAft>
                        <a:buClr>
                          <a:srgbClr val="4C768C"/>
                        </a:buClr>
                        <a:buFont typeface="Arial" panose="020B0604020202020204" pitchFamily="34" charset="0"/>
                        <a:buChar char="•"/>
                        <a:tabLst/>
                      </a:pPr>
                      <a:r>
                        <a:rPr lang="en-US" sz="1800" kern="1200" dirty="0">
                          <a:effectLst/>
                          <a:latin typeface="Open Sans Light" panose="020B0306030504020204"/>
                        </a:rPr>
                        <a:t>Employee Engagement &amp;</a:t>
                      </a:r>
                      <a:r>
                        <a:rPr lang="en-US" sz="1800" kern="1200" baseline="0" dirty="0">
                          <a:effectLst/>
                          <a:latin typeface="Open Sans Light" panose="020B0306030504020204"/>
                        </a:rPr>
                        <a:t> </a:t>
                      </a:r>
                      <a:br>
                        <a:rPr lang="en-US" sz="1800" kern="1200" baseline="0" dirty="0">
                          <a:effectLst/>
                          <a:latin typeface="Open Sans Light" panose="020B0306030504020204"/>
                        </a:rPr>
                      </a:br>
                      <a:r>
                        <a:rPr lang="en-US" sz="1800" kern="1200" dirty="0">
                          <a:effectLst/>
                          <a:latin typeface="Open Sans Light" panose="020B0306030504020204"/>
                        </a:rPr>
                        <a:t>Organizational Participation</a:t>
                      </a:r>
                    </a:p>
                    <a:p>
                      <a:pPr marL="114300" indent="-114300">
                        <a:spcAft>
                          <a:spcPts val="300"/>
                        </a:spcAft>
                        <a:buClr>
                          <a:srgbClr val="4C768C"/>
                        </a:buClr>
                        <a:buFont typeface="Arial" panose="020B0604020202020204" pitchFamily="34" charset="0"/>
                        <a:buChar char="•"/>
                        <a:tabLst/>
                      </a:pPr>
                      <a:r>
                        <a:rPr lang="en-US" sz="1800" kern="1200" dirty="0">
                          <a:effectLst/>
                          <a:latin typeface="Open Sans Light" panose="020B0306030504020204"/>
                        </a:rPr>
                        <a:t>Professional</a:t>
                      </a:r>
                      <a:r>
                        <a:rPr lang="en-US" sz="1800" kern="1200" baseline="0" dirty="0">
                          <a:effectLst/>
                          <a:latin typeface="Open Sans Light" panose="020B0306030504020204"/>
                        </a:rPr>
                        <a:t> Development </a:t>
                      </a:r>
                      <a:endParaRPr lang="en-US" sz="1800" kern="1200" dirty="0">
                        <a:effectLst/>
                        <a:latin typeface="Open Sans Light" panose="020B0306030504020204"/>
                      </a:endParaRPr>
                    </a:p>
                    <a:p>
                      <a:pPr marL="571500" lvl="1" indent="-228600">
                        <a:spcAft>
                          <a:spcPts val="300"/>
                        </a:spcAft>
                        <a:buClr>
                          <a:srgbClr val="4C768C"/>
                        </a:buClr>
                        <a:buFont typeface=".AppleSystemUIFont" charset="-120"/>
                        <a:buChar char="»"/>
                        <a:tabLst/>
                      </a:pPr>
                      <a:r>
                        <a:rPr lang="en-US" sz="1800" kern="1200" dirty="0">
                          <a:effectLst/>
                          <a:latin typeface="Open Sans Light" panose="020B0306030504020204"/>
                        </a:rPr>
                        <a:t>Developing career paths</a:t>
                      </a:r>
                    </a:p>
                    <a:p>
                      <a:pPr marL="571500" lvl="1" indent="-228600">
                        <a:spcAft>
                          <a:spcPts val="300"/>
                        </a:spcAft>
                        <a:buClr>
                          <a:srgbClr val="4C768C"/>
                        </a:buClr>
                        <a:buFont typeface=".AppleSystemUIFont" charset="-120"/>
                        <a:buChar char="»"/>
                        <a:tabLst/>
                      </a:pPr>
                      <a:r>
                        <a:rPr lang="en-US" sz="1800" kern="1200" dirty="0">
                          <a:effectLst/>
                          <a:latin typeface="Open Sans Light" panose="020B0306030504020204"/>
                        </a:rPr>
                        <a:t>Professionalizing DSP roles</a:t>
                      </a:r>
                    </a:p>
                    <a:p>
                      <a:pPr marL="571500" lvl="1" indent="-228600">
                        <a:spcAft>
                          <a:spcPts val="300"/>
                        </a:spcAft>
                        <a:buClr>
                          <a:srgbClr val="4C768C"/>
                        </a:buClr>
                        <a:buFont typeface=".AppleSystemUIFont" charset="-120"/>
                        <a:buChar char="»"/>
                        <a:tabLst/>
                      </a:pPr>
                      <a:r>
                        <a:rPr lang="en-US" sz="1800" kern="1200" dirty="0">
                          <a:effectLst/>
                          <a:latin typeface="Open Sans Light" panose="020B0306030504020204"/>
                        </a:rPr>
                        <a:t>Wage and Benefit</a:t>
                      </a:r>
                      <a:r>
                        <a:rPr lang="en-US" sz="1800" kern="1200" baseline="0" dirty="0">
                          <a:effectLst/>
                          <a:latin typeface="Open Sans Light" panose="020B0306030504020204"/>
                        </a:rPr>
                        <a:t> Policy Change</a:t>
                      </a:r>
                      <a:endParaRPr lang="en-US" sz="1800" kern="1200" dirty="0">
                        <a:effectLst/>
                        <a:latin typeface="Open Sans Light" panose="020B0306030504020204"/>
                      </a:endParaRPr>
                    </a:p>
                  </a:txBody>
                  <a:tcPr marL="88930" marR="88930" marT="45716" marB="45716"/>
                </a:tc>
                <a:extLst>
                  <a:ext uri="{0D108BD9-81ED-4DB2-BD59-A6C34878D82A}">
                    <a16:rowId xmlns:a16="http://schemas.microsoft.com/office/drawing/2014/main" val="635582646"/>
                  </a:ext>
                </a:extLst>
              </a:tr>
            </a:tbl>
          </a:graphicData>
        </a:graphic>
      </p:graphicFrame>
    </p:spTree>
    <p:extLst>
      <p:ext uri="{BB962C8B-B14F-4D97-AF65-F5344CB8AC3E}">
        <p14:creationId xmlns:p14="http://schemas.microsoft.com/office/powerpoint/2010/main" val="38608925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Title 1"/>
          <p:cNvSpPr>
            <a:spLocks noGrp="1"/>
          </p:cNvSpPr>
          <p:nvPr>
            <p:ph type="title"/>
          </p:nvPr>
        </p:nvSpPr>
        <p:spPr/>
        <p:txBody>
          <a:bodyPr/>
          <a:lstStyle/>
          <a:p>
            <a:pPr eaLnBrk="1" hangingPunct="1"/>
            <a:r>
              <a:rPr lang="en-US" dirty="0">
                <a:cs typeface="Calibri" panose="020F0502020204030204"/>
              </a:rPr>
              <a:t>Creating A Practical Action Plan for Change In Your Organization</a:t>
            </a:r>
            <a:endParaRPr lang="x-none" altLang="en-US" dirty="0">
              <a:latin typeface="Open Sans Light"/>
              <a:ea typeface="Open Sans Light"/>
              <a:cs typeface="Open Sans Light"/>
            </a:endParaRPr>
          </a:p>
        </p:txBody>
      </p:sp>
      <p:sp>
        <p:nvSpPr>
          <p:cNvPr id="3" name="Text Placeholder 2">
            <a:extLst>
              <a:ext uri="{FF2B5EF4-FFF2-40B4-BE49-F238E27FC236}">
                <a16:creationId xmlns:a16="http://schemas.microsoft.com/office/drawing/2014/main" id="{FC11F893-0CB0-214A-BF59-B5AFF94E7747}"/>
              </a:ext>
            </a:extLst>
          </p:cNvPr>
          <p:cNvSpPr>
            <a:spLocks noGrp="1"/>
          </p:cNvSpPr>
          <p:nvPr>
            <p:ph type="body" idx="1"/>
          </p:nvPr>
        </p:nvSpPr>
        <p:spPr/>
        <p:txBody>
          <a:bodyPr rtlCol="0">
            <a:normAutofit/>
          </a:bodyPr>
          <a:lstStyle/>
          <a:p>
            <a:pPr eaLnBrk="1" fontAlgn="auto" hangingPunct="1">
              <a:spcAft>
                <a:spcPts val="0"/>
              </a:spcAft>
              <a:defRPr/>
            </a:pPr>
            <a:r>
              <a:rPr lang="en-US" dirty="0"/>
              <a:t>Step 6 - Set goals, measure progress &amp; establish a time frame</a:t>
            </a:r>
          </a:p>
          <a:p>
            <a:pPr eaLnBrk="1" fontAlgn="auto" hangingPunct="1">
              <a:spcAft>
                <a:spcPts val="0"/>
              </a:spcAft>
              <a:defRPr/>
            </a:pPr>
            <a:r>
              <a:rPr lang="x-none" dirty="0"/>
              <a:t>Step 7 – </a:t>
            </a:r>
            <a:r>
              <a:rPr lang="en-US" dirty="0"/>
              <a:t>Implement the strategy</a:t>
            </a:r>
            <a:endParaRPr lang="x-none" dirty="0"/>
          </a:p>
        </p:txBody>
      </p:sp>
    </p:spTree>
    <p:extLst>
      <p:ext uri="{BB962C8B-B14F-4D97-AF65-F5344CB8AC3E}">
        <p14:creationId xmlns:p14="http://schemas.microsoft.com/office/powerpoint/2010/main" val="4122405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Title 1"/>
          <p:cNvSpPr>
            <a:spLocks noGrp="1"/>
          </p:cNvSpPr>
          <p:nvPr>
            <p:ph type="title"/>
          </p:nvPr>
        </p:nvSpPr>
        <p:spPr/>
        <p:txBody>
          <a:bodyPr/>
          <a:lstStyle/>
          <a:p>
            <a:pPr eaLnBrk="1" hangingPunct="1"/>
            <a:r>
              <a:rPr lang="x-none" altLang="en-US" dirty="0">
                <a:latin typeface="Open Sans Light"/>
                <a:ea typeface="Open Sans Light"/>
                <a:cs typeface="Open Sans Light"/>
              </a:rPr>
              <a:t>Organization </a:t>
            </a:r>
            <a:r>
              <a:rPr lang="en-US" altLang="en-US" dirty="0">
                <a:latin typeface="Open Sans Light"/>
                <a:ea typeface="Open Sans Light"/>
                <a:cs typeface="Open Sans Light"/>
              </a:rPr>
              <a:t>Self-Assessment </a:t>
            </a:r>
            <a:r>
              <a:rPr lang="x-none" altLang="en-US" dirty="0">
                <a:latin typeface="Open Sans Light"/>
                <a:ea typeface="Open Sans Light"/>
                <a:cs typeface="Open Sans Light"/>
              </a:rPr>
              <a:t>Workbook </a:t>
            </a:r>
          </a:p>
        </p:txBody>
      </p:sp>
      <p:sp>
        <p:nvSpPr>
          <p:cNvPr id="3" name="Text Placeholder 2">
            <a:extLst>
              <a:ext uri="{FF2B5EF4-FFF2-40B4-BE49-F238E27FC236}">
                <a16:creationId xmlns:a16="http://schemas.microsoft.com/office/drawing/2014/main" id="{BEB88745-C803-E847-8629-01F2A70C2D6F}"/>
              </a:ext>
            </a:extLst>
          </p:cNvPr>
          <p:cNvSpPr>
            <a:spLocks noGrp="1"/>
          </p:cNvSpPr>
          <p:nvPr>
            <p:ph type="body" idx="1"/>
          </p:nvPr>
        </p:nvSpPr>
        <p:spPr/>
        <p:txBody>
          <a:bodyPr rtlCol="0">
            <a:normAutofit/>
          </a:bodyPr>
          <a:lstStyle/>
          <a:p>
            <a:pPr eaLnBrk="1" fontAlgn="auto" hangingPunct="1">
              <a:spcAft>
                <a:spcPts val="0"/>
              </a:spcAft>
              <a:defRPr/>
            </a:pPr>
            <a:r>
              <a:rPr lang="x-none" dirty="0"/>
              <a:t>Pages: 2</a:t>
            </a:r>
            <a:r>
              <a:rPr lang="en-US" dirty="0"/>
              <a:t>6</a:t>
            </a:r>
            <a:r>
              <a:rPr lang="x-none" dirty="0"/>
              <a:t> – 2</a:t>
            </a:r>
            <a:r>
              <a:rPr lang="en-US" dirty="0"/>
              <a:t>7</a:t>
            </a:r>
            <a:endParaRPr lang="x-none" dirty="0"/>
          </a:p>
          <a:p>
            <a:pPr eaLnBrk="1" fontAlgn="auto" hangingPunct="1">
              <a:spcAft>
                <a:spcPts val="0"/>
              </a:spcAft>
              <a:defRPr/>
            </a:pPr>
            <a:r>
              <a:rPr lang="x-none" dirty="0"/>
              <a:t>A</a:t>
            </a:r>
            <a:r>
              <a:rPr lang="en-US" dirty="0"/>
              <a:t>c</a:t>
            </a:r>
            <a:r>
              <a:rPr lang="x-none" dirty="0"/>
              <a:t>tion Planning Worksheet</a:t>
            </a:r>
          </a:p>
        </p:txBody>
      </p:sp>
    </p:spTree>
    <p:extLst>
      <p:ext uri="{BB962C8B-B14F-4D97-AF65-F5344CB8AC3E}">
        <p14:creationId xmlns:p14="http://schemas.microsoft.com/office/powerpoint/2010/main" val="15823715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D3E13325-2BE3-AD40-8C98-55A9976D0423}"/>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tretch>
            <a:fillRect/>
          </a:stretch>
        </p:blipFill>
        <p:spPr>
          <a:xfrm>
            <a:off x="1529466" y="403225"/>
            <a:ext cx="9618662" cy="6454775"/>
          </a:xfrm>
          <a:prstGeom prst="rect">
            <a:avLst/>
          </a:prstGeom>
        </p:spPr>
      </p:pic>
      <p:sp>
        <p:nvSpPr>
          <p:cNvPr id="2" name="Right Arrow 1"/>
          <p:cNvSpPr/>
          <p:nvPr/>
        </p:nvSpPr>
        <p:spPr>
          <a:xfrm>
            <a:off x="453005" y="2206303"/>
            <a:ext cx="1275127" cy="562063"/>
          </a:xfrm>
          <a:prstGeom prst="righ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377140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D3E13325-2BE3-AD40-8C98-55A9976D0423}"/>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tretch>
            <a:fillRect/>
          </a:stretch>
        </p:blipFill>
        <p:spPr>
          <a:xfrm>
            <a:off x="1529466" y="403225"/>
            <a:ext cx="9618662" cy="6454775"/>
          </a:xfrm>
          <a:prstGeom prst="rect">
            <a:avLst/>
          </a:prstGeom>
        </p:spPr>
      </p:pic>
      <p:sp>
        <p:nvSpPr>
          <p:cNvPr id="2" name="Right Arrow 1"/>
          <p:cNvSpPr/>
          <p:nvPr/>
        </p:nvSpPr>
        <p:spPr>
          <a:xfrm>
            <a:off x="461394" y="2978091"/>
            <a:ext cx="1275127" cy="562063"/>
          </a:xfrm>
          <a:prstGeom prst="righ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386135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D3E13325-2BE3-AD40-8C98-55A9976D0423}"/>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tretch>
            <a:fillRect/>
          </a:stretch>
        </p:blipFill>
        <p:spPr>
          <a:xfrm>
            <a:off x="1529466" y="403225"/>
            <a:ext cx="9618662" cy="6454775"/>
          </a:xfrm>
          <a:prstGeom prst="rect">
            <a:avLst/>
          </a:prstGeom>
        </p:spPr>
      </p:pic>
      <p:sp>
        <p:nvSpPr>
          <p:cNvPr id="2" name="Right Arrow 1"/>
          <p:cNvSpPr/>
          <p:nvPr/>
        </p:nvSpPr>
        <p:spPr>
          <a:xfrm>
            <a:off x="553673" y="5788402"/>
            <a:ext cx="1275127" cy="562063"/>
          </a:xfrm>
          <a:prstGeom prst="righ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7170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D3E13325-2BE3-AD40-8C98-55A9976D0423}"/>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tretch>
            <a:fillRect/>
          </a:stretch>
        </p:blipFill>
        <p:spPr>
          <a:xfrm>
            <a:off x="1529466" y="403225"/>
            <a:ext cx="9618662" cy="6454775"/>
          </a:xfrm>
          <a:prstGeom prst="rect">
            <a:avLst/>
          </a:prstGeom>
        </p:spPr>
      </p:pic>
    </p:spTree>
    <p:extLst>
      <p:ext uri="{BB962C8B-B14F-4D97-AF65-F5344CB8AC3E}">
        <p14:creationId xmlns:p14="http://schemas.microsoft.com/office/powerpoint/2010/main" val="37120730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a:latin typeface="Open Sans Light" panose="020B0306030504020204"/>
              </a:rPr>
              <a:t>Connecting Assessment and Evaluation</a:t>
            </a:r>
          </a:p>
        </p:txBody>
      </p:sp>
      <p:sp>
        <p:nvSpPr>
          <p:cNvPr id="4" name="Text Placeholder 3"/>
          <p:cNvSpPr>
            <a:spLocks noGrp="1"/>
          </p:cNvSpPr>
          <p:nvPr>
            <p:ph type="body" idx="1"/>
          </p:nvPr>
        </p:nvSpPr>
        <p:spPr/>
        <p:txBody>
          <a:bodyPr/>
          <a:lstStyle/>
          <a:p>
            <a:r>
              <a:rPr lang="en-US" dirty="0"/>
              <a:t>Step 1: Identify and Assess the Problem</a:t>
            </a:r>
          </a:p>
          <a:p>
            <a:r>
              <a:rPr lang="en-US" dirty="0"/>
              <a:t>Step 8: Evaluate Success</a:t>
            </a:r>
          </a:p>
        </p:txBody>
      </p:sp>
    </p:spTree>
    <p:extLst>
      <p:ext uri="{BB962C8B-B14F-4D97-AF65-F5344CB8AC3E}">
        <p14:creationId xmlns:p14="http://schemas.microsoft.com/office/powerpoint/2010/main" val="17997998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Two people sitting at a table&#10;&#10;Description automatically generated">
            <a:extLst>
              <a:ext uri="{FF2B5EF4-FFF2-40B4-BE49-F238E27FC236}">
                <a16:creationId xmlns:a16="http://schemas.microsoft.com/office/drawing/2014/main" id="{96087D44-A828-4F12-A413-197C2D125D94}"/>
              </a:ext>
            </a:extLst>
          </p:cNvPr>
          <p:cNvPicPr>
            <a:picLocks noChangeAspect="1"/>
          </p:cNvPicPr>
          <p:nvPr/>
        </p:nvPicPr>
        <p:blipFill rotWithShape="1">
          <a:blip r:embed="rId3"/>
          <a:srcRect l="-2355" t="245" r="5263"/>
          <a:stretch/>
        </p:blipFill>
        <p:spPr>
          <a:xfrm>
            <a:off x="6582747" y="977965"/>
            <a:ext cx="5449127" cy="3160370"/>
          </a:xfrm>
          <a:prstGeom prst="rect">
            <a:avLst/>
          </a:prstGeom>
        </p:spPr>
      </p:pic>
      <p:sp>
        <p:nvSpPr>
          <p:cNvPr id="2" name="Title 1"/>
          <p:cNvSpPr>
            <a:spLocks noGrp="1"/>
          </p:cNvSpPr>
          <p:nvPr>
            <p:ph type="ctrTitle"/>
          </p:nvPr>
        </p:nvSpPr>
        <p:spPr/>
        <p:txBody>
          <a:bodyPr>
            <a:normAutofit/>
          </a:bodyPr>
          <a:lstStyle/>
          <a:p>
            <a:r>
              <a:rPr lang="en-US" sz="4400" dirty="0"/>
              <a:t>Understanding Your Data and Workforce Strategies </a:t>
            </a:r>
            <a:br>
              <a:rPr lang="en-US" sz="4400" dirty="0"/>
            </a:br>
            <a:r>
              <a:rPr lang="en-US" sz="4400" dirty="0"/>
              <a:t>Workshop Series</a:t>
            </a:r>
            <a:endParaRPr lang="en-US" sz="4400" dirty="0">
              <a:solidFill>
                <a:srgbClr val="FF0000"/>
              </a:solidFill>
            </a:endParaRPr>
          </a:p>
        </p:txBody>
      </p:sp>
      <p:sp>
        <p:nvSpPr>
          <p:cNvPr id="6" name="TextBox 5">
            <a:extLst>
              <a:ext uri="{FF2B5EF4-FFF2-40B4-BE49-F238E27FC236}">
                <a16:creationId xmlns:a16="http://schemas.microsoft.com/office/drawing/2014/main" id="{40CFCA21-BF0C-4218-BEDE-2F4D409D18C4}"/>
              </a:ext>
            </a:extLst>
          </p:cNvPr>
          <p:cNvSpPr txBox="1"/>
          <p:nvPr/>
        </p:nvSpPr>
        <p:spPr>
          <a:xfrm>
            <a:off x="818146" y="5289731"/>
            <a:ext cx="5351647"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Calibri" panose="020F0502020204030204"/>
                <a:ea typeface="+mn-ea"/>
                <a:cs typeface="Calibri"/>
              </a:rPr>
              <a:t>tenncare.ici.umn.edu</a:t>
            </a:r>
            <a:endParaRPr kumimoji="0" lang="en-US" sz="4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Rectangle 2"/>
          <p:cNvSpPr/>
          <p:nvPr/>
        </p:nvSpPr>
        <p:spPr>
          <a:xfrm>
            <a:off x="6660837" y="4832531"/>
            <a:ext cx="5504156" cy="11400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solidFill>
                  <a:schemeClr val="tx1"/>
                </a:solidFill>
                <a:cs typeface="Calibri"/>
              </a:rPr>
              <a:t>Presenter's name and affiliation</a:t>
            </a:r>
          </a:p>
        </p:txBody>
      </p:sp>
    </p:spTree>
    <p:extLst>
      <p:ext uri="{BB962C8B-B14F-4D97-AF65-F5344CB8AC3E}">
        <p14:creationId xmlns:p14="http://schemas.microsoft.com/office/powerpoint/2010/main" val="17068198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F1229D-5A0D-8C4E-9C36-DDD699DD02D7}"/>
              </a:ext>
            </a:extLst>
          </p:cNvPr>
          <p:cNvSpPr>
            <a:spLocks noGrp="1"/>
          </p:cNvSpPr>
          <p:nvPr>
            <p:ph type="title"/>
          </p:nvPr>
        </p:nvSpPr>
        <p:spPr/>
        <p:txBody>
          <a:bodyPr/>
          <a:lstStyle/>
          <a:p>
            <a:r>
              <a:rPr lang="en-US" sz="3600" dirty="0">
                <a:latin typeface="Open Sans Light"/>
              </a:rPr>
              <a:t>8 Steps for Implementation - Workforce Strategies</a:t>
            </a:r>
          </a:p>
        </p:txBody>
      </p:sp>
      <p:sp>
        <p:nvSpPr>
          <p:cNvPr id="5" name="TextBox 4">
            <a:extLst>
              <a:ext uri="{FF2B5EF4-FFF2-40B4-BE49-F238E27FC236}">
                <a16:creationId xmlns:a16="http://schemas.microsoft.com/office/drawing/2014/main" id="{25ED8B8F-CA01-CD4D-A160-37A2C6ADE4DE}"/>
              </a:ext>
            </a:extLst>
          </p:cNvPr>
          <p:cNvSpPr txBox="1"/>
          <p:nvPr/>
        </p:nvSpPr>
        <p:spPr>
          <a:xfrm>
            <a:off x="9184943" y="6127234"/>
            <a:ext cx="2552132" cy="3693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Open Sans Condensed Light" panose="020B0306030504020204" pitchFamily="34" charset="0"/>
                <a:ea typeface="Open Sans Condensed Light" panose="020B0306030504020204" pitchFamily="34" charset="0"/>
                <a:cs typeface="Open Sans Condensed Light" panose="020B0306030504020204" pitchFamily="34" charset="0"/>
              </a:rPr>
              <a:t>Larson &amp; Hewitt, 2005</a:t>
            </a:r>
          </a:p>
        </p:txBody>
      </p:sp>
      <p:grpSp>
        <p:nvGrpSpPr>
          <p:cNvPr id="21" name="Group 20"/>
          <p:cNvGrpSpPr/>
          <p:nvPr/>
        </p:nvGrpSpPr>
        <p:grpSpPr>
          <a:xfrm>
            <a:off x="838201" y="3677924"/>
            <a:ext cx="2440349" cy="2129708"/>
            <a:chOff x="838201" y="3677924"/>
            <a:chExt cx="2440349" cy="2129708"/>
          </a:xfrm>
        </p:grpSpPr>
        <p:sp>
          <p:nvSpPr>
            <p:cNvPr id="6" name="L-Shape 5"/>
            <p:cNvSpPr/>
            <p:nvPr/>
          </p:nvSpPr>
          <p:spPr>
            <a:xfrm rot="5400000">
              <a:off x="1324114" y="3858077"/>
              <a:ext cx="1463642" cy="2435467"/>
            </a:xfrm>
            <a:prstGeom prst="corner">
              <a:avLst>
                <a:gd name="adj1" fmla="val 16120"/>
                <a:gd name="adj2" fmla="val 16110"/>
              </a:avLst>
            </a:prstGeom>
            <a:solidFill>
              <a:srgbClr val="4C768C"/>
            </a:solidFill>
            <a:ln>
              <a:solidFill>
                <a:srgbClr val="4C768C"/>
              </a:solidFill>
            </a:ln>
          </p:spPr>
          <p:style>
            <a:lnRef idx="1">
              <a:scrgbClr r="0" g="0" b="0"/>
            </a:lnRef>
            <a:fillRef idx="3">
              <a:scrgbClr r="0" g="0" b="0"/>
            </a:fillRef>
            <a:effectRef idx="2">
              <a:schemeClr val="accent1">
                <a:hueOff val="0"/>
                <a:satOff val="0"/>
                <a:lumOff val="0"/>
                <a:alphaOff val="0"/>
              </a:schemeClr>
            </a:effectRef>
            <a:fontRef idx="minor">
              <a:schemeClr val="lt1"/>
            </a:fontRef>
          </p:style>
        </p:sp>
        <p:sp>
          <p:nvSpPr>
            <p:cNvPr id="7" name="Triangle 6"/>
            <p:cNvSpPr/>
            <p:nvPr/>
          </p:nvSpPr>
          <p:spPr>
            <a:xfrm>
              <a:off x="2863691" y="3678775"/>
              <a:ext cx="414859" cy="414859"/>
            </a:xfrm>
            <a:prstGeom prst="triangle">
              <a:avLst>
                <a:gd name="adj" fmla="val 100000"/>
              </a:avLst>
            </a:prstGeom>
            <a:solidFill>
              <a:srgbClr val="92D050"/>
            </a:solidFill>
            <a:ln>
              <a:noFill/>
            </a:ln>
          </p:spPr>
          <p:style>
            <a:lnRef idx="1">
              <a:scrgbClr r="0" g="0" b="0"/>
            </a:lnRef>
            <a:fillRef idx="3">
              <a:scrgbClr r="0" g="0" b="0"/>
            </a:fillRef>
            <a:effectRef idx="2">
              <a:schemeClr val="accent1">
                <a:hueOff val="0"/>
                <a:satOff val="0"/>
                <a:lumOff val="0"/>
                <a:alphaOff val="0"/>
              </a:schemeClr>
            </a:effectRef>
            <a:fontRef idx="minor">
              <a:schemeClr val="lt1"/>
            </a:fontRef>
          </p:style>
        </p:sp>
        <p:sp>
          <p:nvSpPr>
            <p:cNvPr id="4" name="TextBox 3"/>
            <p:cNvSpPr txBox="1"/>
            <p:nvPr/>
          </p:nvSpPr>
          <p:spPr>
            <a:xfrm>
              <a:off x="945032" y="3677924"/>
              <a:ext cx="191865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Open Sans" charset="0"/>
                  <a:ea typeface="Open Sans" charset="0"/>
                  <a:cs typeface="Open Sans" charset="0"/>
                </a:rPr>
                <a:t>Step 1</a:t>
              </a:r>
            </a:p>
          </p:txBody>
        </p:sp>
        <p:sp>
          <p:nvSpPr>
            <p:cNvPr id="16" name="TextBox 15"/>
            <p:cNvSpPr txBox="1"/>
            <p:nvPr/>
          </p:nvSpPr>
          <p:spPr>
            <a:xfrm>
              <a:off x="1100369" y="4633735"/>
              <a:ext cx="2096429"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Open Sans" charset="0"/>
                  <a:ea typeface="Open Sans" charset="0"/>
                  <a:cs typeface="Open Sans" charset="0"/>
                </a:rPr>
                <a:t>Identify and assess the problem</a:t>
              </a:r>
            </a:p>
          </p:txBody>
        </p:sp>
      </p:grpSp>
      <p:grpSp>
        <p:nvGrpSpPr>
          <p:cNvPr id="22" name="Group 21"/>
          <p:cNvGrpSpPr/>
          <p:nvPr/>
        </p:nvGrpSpPr>
        <p:grpSpPr>
          <a:xfrm>
            <a:off x="3508617" y="3012710"/>
            <a:ext cx="2461637" cy="2128857"/>
            <a:chOff x="3508617" y="3012710"/>
            <a:chExt cx="2461637" cy="2128857"/>
          </a:xfrm>
        </p:grpSpPr>
        <p:sp>
          <p:nvSpPr>
            <p:cNvPr id="8" name="L-Shape 7"/>
            <p:cNvSpPr/>
            <p:nvPr/>
          </p:nvSpPr>
          <p:spPr>
            <a:xfrm rot="5400000">
              <a:off x="4015819" y="3192012"/>
              <a:ext cx="1463642" cy="2435467"/>
            </a:xfrm>
            <a:prstGeom prst="corner">
              <a:avLst>
                <a:gd name="adj1" fmla="val 16120"/>
                <a:gd name="adj2" fmla="val 16110"/>
              </a:avLst>
            </a:prstGeom>
            <a:solidFill>
              <a:srgbClr val="4C768C"/>
            </a:solidFill>
          </p:spPr>
          <p:style>
            <a:lnRef idx="1">
              <a:schemeClr val="accen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sp>
        <p:sp>
          <p:nvSpPr>
            <p:cNvPr id="9" name="Triangle 8"/>
            <p:cNvSpPr/>
            <p:nvPr/>
          </p:nvSpPr>
          <p:spPr>
            <a:xfrm>
              <a:off x="5555395" y="3012710"/>
              <a:ext cx="414859" cy="414859"/>
            </a:xfrm>
            <a:prstGeom prst="triangle">
              <a:avLst>
                <a:gd name="adj" fmla="val 100000"/>
              </a:avLst>
            </a:prstGeom>
            <a:solidFill>
              <a:srgbClr val="92D050"/>
            </a:solidFill>
            <a:ln>
              <a:noFill/>
            </a:ln>
          </p:spPr>
          <p:style>
            <a:lnRef idx="1">
              <a:scrgbClr r="0" g="0" b="0"/>
            </a:lnRef>
            <a:fillRef idx="3">
              <a:scrgbClr r="0" g="0" b="0"/>
            </a:fillRef>
            <a:effectRef idx="2">
              <a:schemeClr val="accent1">
                <a:hueOff val="0"/>
                <a:satOff val="0"/>
                <a:lumOff val="0"/>
                <a:alphaOff val="0"/>
              </a:schemeClr>
            </a:effectRef>
            <a:fontRef idx="minor">
              <a:schemeClr val="lt1"/>
            </a:fontRef>
          </p:style>
        </p:sp>
        <p:sp>
          <p:nvSpPr>
            <p:cNvPr id="13" name="TextBox 12"/>
            <p:cNvSpPr txBox="1"/>
            <p:nvPr/>
          </p:nvSpPr>
          <p:spPr>
            <a:xfrm>
              <a:off x="3508617" y="3077616"/>
              <a:ext cx="191865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Open Sans" charset="0"/>
                  <a:ea typeface="Open Sans" charset="0"/>
                  <a:cs typeface="Open Sans" charset="0"/>
                </a:rPr>
                <a:t>Step 2</a:t>
              </a:r>
            </a:p>
          </p:txBody>
        </p:sp>
        <p:sp>
          <p:nvSpPr>
            <p:cNvPr id="17" name="TextBox 16"/>
            <p:cNvSpPr txBox="1"/>
            <p:nvPr/>
          </p:nvSpPr>
          <p:spPr>
            <a:xfrm>
              <a:off x="3791966" y="3920385"/>
              <a:ext cx="2096429"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Open Sans" charset="0"/>
                  <a:ea typeface="Open Sans" charset="0"/>
                  <a:cs typeface="Open Sans" charset="0"/>
                </a:rPr>
                <a:t>Select an intervention strategy</a:t>
              </a:r>
            </a:p>
          </p:txBody>
        </p:sp>
      </p:grpSp>
      <p:grpSp>
        <p:nvGrpSpPr>
          <p:cNvPr id="23" name="Group 22"/>
          <p:cNvGrpSpPr/>
          <p:nvPr/>
        </p:nvGrpSpPr>
        <p:grpSpPr>
          <a:xfrm>
            <a:off x="6221610" y="2341516"/>
            <a:ext cx="2546648" cy="2133986"/>
            <a:chOff x="6221610" y="2341516"/>
            <a:chExt cx="2546648" cy="2133986"/>
          </a:xfrm>
        </p:grpSpPr>
        <p:sp>
          <p:nvSpPr>
            <p:cNvPr id="10" name="L-Shape 9"/>
            <p:cNvSpPr/>
            <p:nvPr/>
          </p:nvSpPr>
          <p:spPr>
            <a:xfrm rot="5400000">
              <a:off x="6707523" y="2525947"/>
              <a:ext cx="1463642" cy="2435467"/>
            </a:xfrm>
            <a:prstGeom prst="corner">
              <a:avLst>
                <a:gd name="adj1" fmla="val 16120"/>
                <a:gd name="adj2" fmla="val 16110"/>
              </a:avLst>
            </a:prstGeom>
            <a:solidFill>
              <a:srgbClr val="4C768C"/>
            </a:solidFill>
          </p:spPr>
          <p:style>
            <a:lnRef idx="1">
              <a:schemeClr val="accen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sp>
        <p:sp>
          <p:nvSpPr>
            <p:cNvPr id="11" name="Triangle 10"/>
            <p:cNvSpPr/>
            <p:nvPr/>
          </p:nvSpPr>
          <p:spPr>
            <a:xfrm>
              <a:off x="8247100" y="2346645"/>
              <a:ext cx="414859" cy="414859"/>
            </a:xfrm>
            <a:prstGeom prst="triangle">
              <a:avLst>
                <a:gd name="adj" fmla="val 100000"/>
              </a:avLst>
            </a:prstGeom>
            <a:solidFill>
              <a:srgbClr val="92D050"/>
            </a:solidFill>
            <a:ln>
              <a:noFill/>
            </a:ln>
          </p:spPr>
          <p:style>
            <a:lnRef idx="1">
              <a:scrgbClr r="0" g="0" b="0"/>
            </a:lnRef>
            <a:fillRef idx="3">
              <a:scrgbClr r="0" g="0" b="0"/>
            </a:fillRef>
            <a:effectRef idx="2">
              <a:schemeClr val="accent1">
                <a:hueOff val="0"/>
                <a:satOff val="0"/>
                <a:lumOff val="0"/>
                <a:alphaOff val="0"/>
              </a:schemeClr>
            </a:effectRef>
            <a:fontRef idx="minor">
              <a:schemeClr val="lt1"/>
            </a:fontRef>
          </p:style>
        </p:sp>
        <p:sp>
          <p:nvSpPr>
            <p:cNvPr id="14" name="TextBox 13"/>
            <p:cNvSpPr txBox="1"/>
            <p:nvPr/>
          </p:nvSpPr>
          <p:spPr>
            <a:xfrm>
              <a:off x="6221610" y="2341516"/>
              <a:ext cx="191865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Open Sans" charset="0"/>
                  <a:ea typeface="Open Sans" charset="0"/>
                  <a:cs typeface="Open Sans" charset="0"/>
                </a:rPr>
                <a:t>Step 3</a:t>
              </a:r>
            </a:p>
          </p:txBody>
        </p:sp>
        <p:sp>
          <p:nvSpPr>
            <p:cNvPr id="18" name="TextBox 17"/>
            <p:cNvSpPr txBox="1"/>
            <p:nvPr/>
          </p:nvSpPr>
          <p:spPr>
            <a:xfrm>
              <a:off x="6481035" y="3263218"/>
              <a:ext cx="2287223"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Open Sans" charset="0"/>
                  <a:ea typeface="Open Sans" charset="0"/>
                  <a:cs typeface="Open Sans" charset="0"/>
                </a:rPr>
                <a:t>Identify components of the strategy</a:t>
              </a:r>
            </a:p>
          </p:txBody>
        </p:sp>
      </p:grpSp>
      <p:grpSp>
        <p:nvGrpSpPr>
          <p:cNvPr id="24" name="Group 23"/>
          <p:cNvGrpSpPr/>
          <p:nvPr/>
        </p:nvGrpSpPr>
        <p:grpSpPr>
          <a:xfrm>
            <a:off x="8814076" y="1690688"/>
            <a:ext cx="2534707" cy="2118750"/>
            <a:chOff x="8814076" y="1690688"/>
            <a:chExt cx="2534707" cy="2118750"/>
          </a:xfrm>
        </p:grpSpPr>
        <p:sp>
          <p:nvSpPr>
            <p:cNvPr id="12" name="L-Shape 11"/>
            <p:cNvSpPr/>
            <p:nvPr/>
          </p:nvSpPr>
          <p:spPr>
            <a:xfrm rot="5400000">
              <a:off x="9399228" y="1859883"/>
              <a:ext cx="1463642" cy="2435467"/>
            </a:xfrm>
            <a:prstGeom prst="corner">
              <a:avLst>
                <a:gd name="adj1" fmla="val 16120"/>
                <a:gd name="adj2" fmla="val 16110"/>
              </a:avLst>
            </a:prstGeom>
            <a:solidFill>
              <a:srgbClr val="4C768C"/>
            </a:solidFill>
          </p:spPr>
          <p:style>
            <a:lnRef idx="1">
              <a:schemeClr val="accen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sp>
        <p:sp>
          <p:nvSpPr>
            <p:cNvPr id="15" name="TextBox 14"/>
            <p:cNvSpPr txBox="1"/>
            <p:nvPr/>
          </p:nvSpPr>
          <p:spPr>
            <a:xfrm>
              <a:off x="8814076" y="1690688"/>
              <a:ext cx="191865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Open Sans" charset="0"/>
                  <a:ea typeface="Open Sans" charset="0"/>
                  <a:cs typeface="Open Sans" charset="0"/>
                </a:rPr>
                <a:t>Step 4</a:t>
              </a:r>
            </a:p>
          </p:txBody>
        </p:sp>
        <p:sp>
          <p:nvSpPr>
            <p:cNvPr id="19" name="TextBox 18"/>
            <p:cNvSpPr txBox="1"/>
            <p:nvPr/>
          </p:nvSpPr>
          <p:spPr>
            <a:xfrm>
              <a:off x="9165007" y="2614304"/>
              <a:ext cx="2183776"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Open Sans" charset="0"/>
                  <a:ea typeface="Open Sans" charset="0"/>
                  <a:cs typeface="Open Sans" charset="0"/>
                </a:rPr>
                <a:t>Identify </a:t>
              </a:r>
              <a:br>
                <a:rPr kumimoji="0" lang="en-US" sz="2000" b="0" i="0" u="none" strike="noStrike" kern="1200" cap="none" spc="0" normalizeH="0" baseline="0" noProof="0" dirty="0">
                  <a:ln>
                    <a:noFill/>
                  </a:ln>
                  <a:solidFill>
                    <a:prstClr val="black"/>
                  </a:solidFill>
                  <a:effectLst/>
                  <a:uLnTx/>
                  <a:uFillTx/>
                  <a:latin typeface="Open Sans" charset="0"/>
                  <a:ea typeface="Open Sans" charset="0"/>
                  <a:cs typeface="Open Sans" charset="0"/>
                </a:rPr>
              </a:br>
              <a:r>
                <a:rPr kumimoji="0" lang="en-US" sz="2000" b="0" i="0" u="none" strike="noStrike" kern="1200" cap="none" spc="0" normalizeH="0" baseline="0" noProof="0" dirty="0">
                  <a:ln>
                    <a:noFill/>
                  </a:ln>
                  <a:solidFill>
                    <a:prstClr val="black"/>
                  </a:solidFill>
                  <a:effectLst/>
                  <a:uLnTx/>
                  <a:uFillTx/>
                  <a:latin typeface="Open Sans" charset="0"/>
                  <a:ea typeface="Open Sans" charset="0"/>
                  <a:cs typeface="Open Sans" charset="0"/>
                </a:rPr>
                <a:t>barriers to implementation</a:t>
              </a:r>
            </a:p>
          </p:txBody>
        </p:sp>
      </p:grpSp>
      <p:sp>
        <p:nvSpPr>
          <p:cNvPr id="3" name="Down Arrow 2"/>
          <p:cNvSpPr/>
          <p:nvPr/>
        </p:nvSpPr>
        <p:spPr>
          <a:xfrm>
            <a:off x="1046376" y="1866507"/>
            <a:ext cx="980388" cy="1611985"/>
          </a:xfrm>
          <a:prstGeom prst="down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5768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250" fill="hold"/>
                                        <p:tgtEl>
                                          <p:spTgt spid="21"/>
                                        </p:tgtEl>
                                        <p:attrNameLst>
                                          <p:attrName>ppt_x</p:attrName>
                                        </p:attrNameLst>
                                      </p:cBhvr>
                                      <p:tavLst>
                                        <p:tav tm="0">
                                          <p:val>
                                            <p:strVal val="0-#ppt_w/2"/>
                                          </p:val>
                                        </p:tav>
                                        <p:tav tm="100000">
                                          <p:val>
                                            <p:strVal val="#ppt_x"/>
                                          </p:val>
                                        </p:tav>
                                      </p:tavLst>
                                    </p:anim>
                                    <p:anim calcmode="lin" valueType="num">
                                      <p:cBhvr additive="base">
                                        <p:cTn id="8" dur="25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2" fill="hold" nodeType="click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additive="base">
                                        <p:cTn id="13" dur="500" fill="hold"/>
                                        <p:tgtEl>
                                          <p:spTgt spid="22"/>
                                        </p:tgtEl>
                                        <p:attrNameLst>
                                          <p:attrName>ppt_x</p:attrName>
                                        </p:attrNameLst>
                                      </p:cBhvr>
                                      <p:tavLst>
                                        <p:tav tm="0">
                                          <p:val>
                                            <p:strVal val="0-#ppt_w/2"/>
                                          </p:val>
                                        </p:tav>
                                        <p:tav tm="100000">
                                          <p:val>
                                            <p:strVal val="#ppt_x"/>
                                          </p:val>
                                        </p:tav>
                                      </p:tavLst>
                                    </p:anim>
                                    <p:anim calcmode="lin" valueType="num">
                                      <p:cBhvr additive="base">
                                        <p:cTn id="14"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2"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anim calcmode="lin" valueType="num">
                                      <p:cBhvr additive="base">
                                        <p:cTn id="19" dur="500" fill="hold"/>
                                        <p:tgtEl>
                                          <p:spTgt spid="23"/>
                                        </p:tgtEl>
                                        <p:attrNameLst>
                                          <p:attrName>ppt_x</p:attrName>
                                        </p:attrNameLst>
                                      </p:cBhvr>
                                      <p:tavLst>
                                        <p:tav tm="0">
                                          <p:val>
                                            <p:strVal val="0-#ppt_w/2"/>
                                          </p:val>
                                        </p:tav>
                                        <p:tav tm="100000">
                                          <p:val>
                                            <p:strVal val="#ppt_x"/>
                                          </p:val>
                                        </p:tav>
                                      </p:tavLst>
                                    </p:anim>
                                    <p:anim calcmode="lin" valueType="num">
                                      <p:cBhvr additive="base">
                                        <p:cTn id="20"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2" fill="hold" nodeType="clickEffect">
                                  <p:stCondLst>
                                    <p:cond delay="0"/>
                                  </p:stCondLst>
                                  <p:childTnLst>
                                    <p:set>
                                      <p:cBhvr>
                                        <p:cTn id="24" dur="1" fill="hold">
                                          <p:stCondLst>
                                            <p:cond delay="0"/>
                                          </p:stCondLst>
                                        </p:cTn>
                                        <p:tgtEl>
                                          <p:spTgt spid="24"/>
                                        </p:tgtEl>
                                        <p:attrNameLst>
                                          <p:attrName>style.visibility</p:attrName>
                                        </p:attrNameLst>
                                      </p:cBhvr>
                                      <p:to>
                                        <p:strVal val="visible"/>
                                      </p:to>
                                    </p:set>
                                    <p:anim calcmode="lin" valueType="num">
                                      <p:cBhvr additive="base">
                                        <p:cTn id="25" dur="500" fill="hold"/>
                                        <p:tgtEl>
                                          <p:spTgt spid="24"/>
                                        </p:tgtEl>
                                        <p:attrNameLst>
                                          <p:attrName>ppt_x</p:attrName>
                                        </p:attrNameLst>
                                      </p:cBhvr>
                                      <p:tavLst>
                                        <p:tav tm="0">
                                          <p:val>
                                            <p:strVal val="0-#ppt_w/2"/>
                                          </p:val>
                                        </p:tav>
                                        <p:tav tm="100000">
                                          <p:val>
                                            <p:strVal val="#ppt_x"/>
                                          </p:val>
                                        </p:tav>
                                      </p:tavLst>
                                    </p:anim>
                                    <p:anim calcmode="lin" valueType="num">
                                      <p:cBhvr additive="base">
                                        <p:cTn id="26"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F1229D-5A0D-8C4E-9C36-DDD699DD02D7}"/>
              </a:ext>
            </a:extLst>
          </p:cNvPr>
          <p:cNvSpPr>
            <a:spLocks noGrp="1"/>
          </p:cNvSpPr>
          <p:nvPr>
            <p:ph type="title"/>
          </p:nvPr>
        </p:nvSpPr>
        <p:spPr/>
        <p:txBody>
          <a:bodyPr/>
          <a:lstStyle/>
          <a:p>
            <a:r>
              <a:rPr lang="en-US" sz="3600" dirty="0">
                <a:latin typeface="Open Sans Light"/>
              </a:rPr>
              <a:t>8 Steps for Implementation - Workforce Strategies</a:t>
            </a:r>
            <a:endParaRPr lang="en-US" dirty="0">
              <a:latin typeface="Open Sans Light"/>
            </a:endParaRPr>
          </a:p>
        </p:txBody>
      </p:sp>
      <p:sp>
        <p:nvSpPr>
          <p:cNvPr id="4" name="TextBox 3">
            <a:extLst>
              <a:ext uri="{FF2B5EF4-FFF2-40B4-BE49-F238E27FC236}">
                <a16:creationId xmlns:a16="http://schemas.microsoft.com/office/drawing/2014/main" id="{2BF1BCAA-0B56-8649-9C21-12F456D5CA42}"/>
              </a:ext>
            </a:extLst>
          </p:cNvPr>
          <p:cNvSpPr txBox="1"/>
          <p:nvPr/>
        </p:nvSpPr>
        <p:spPr>
          <a:xfrm>
            <a:off x="9184943" y="6127234"/>
            <a:ext cx="2552132" cy="3693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Open Sans Condensed Light" panose="020B0306030504020204" pitchFamily="34" charset="0"/>
                <a:ea typeface="Open Sans Condensed Light" panose="020B0306030504020204" pitchFamily="34" charset="0"/>
                <a:cs typeface="Open Sans Condensed Light" panose="020B0306030504020204" pitchFamily="34" charset="0"/>
              </a:rPr>
              <a:t>Larson &amp; Hewitt, 2005</a:t>
            </a:r>
          </a:p>
        </p:txBody>
      </p:sp>
      <p:grpSp>
        <p:nvGrpSpPr>
          <p:cNvPr id="20" name="Group 19"/>
          <p:cNvGrpSpPr/>
          <p:nvPr/>
        </p:nvGrpSpPr>
        <p:grpSpPr>
          <a:xfrm>
            <a:off x="838201" y="3677924"/>
            <a:ext cx="2440349" cy="2129708"/>
            <a:chOff x="838201" y="3677924"/>
            <a:chExt cx="2440349" cy="2129708"/>
          </a:xfrm>
        </p:grpSpPr>
        <p:sp>
          <p:nvSpPr>
            <p:cNvPr id="5" name="L-Shape 4"/>
            <p:cNvSpPr/>
            <p:nvPr/>
          </p:nvSpPr>
          <p:spPr>
            <a:xfrm rot="5400000">
              <a:off x="1324114" y="3858077"/>
              <a:ext cx="1463642" cy="2435467"/>
            </a:xfrm>
            <a:prstGeom prst="corner">
              <a:avLst>
                <a:gd name="adj1" fmla="val 16120"/>
                <a:gd name="adj2" fmla="val 16110"/>
              </a:avLst>
            </a:prstGeom>
            <a:solidFill>
              <a:srgbClr val="4C768C"/>
            </a:solidFill>
            <a:ln>
              <a:solidFill>
                <a:srgbClr val="4C768C"/>
              </a:solidFill>
            </a:ln>
          </p:spPr>
          <p:style>
            <a:lnRef idx="1">
              <a:scrgbClr r="0" g="0" b="0"/>
            </a:lnRef>
            <a:fillRef idx="3">
              <a:scrgbClr r="0" g="0" b="0"/>
            </a:fillRef>
            <a:effectRef idx="2">
              <a:schemeClr val="accent1">
                <a:hueOff val="0"/>
                <a:satOff val="0"/>
                <a:lumOff val="0"/>
                <a:alphaOff val="0"/>
              </a:schemeClr>
            </a:effectRef>
            <a:fontRef idx="minor">
              <a:schemeClr val="lt1"/>
            </a:fontRef>
          </p:style>
        </p:sp>
        <p:sp>
          <p:nvSpPr>
            <p:cNvPr id="6" name="Triangle 5"/>
            <p:cNvSpPr/>
            <p:nvPr/>
          </p:nvSpPr>
          <p:spPr>
            <a:xfrm>
              <a:off x="2863691" y="3678775"/>
              <a:ext cx="414859" cy="414859"/>
            </a:xfrm>
            <a:prstGeom prst="triangle">
              <a:avLst>
                <a:gd name="adj" fmla="val 100000"/>
              </a:avLst>
            </a:prstGeom>
            <a:solidFill>
              <a:srgbClr val="92D050"/>
            </a:solidFill>
            <a:ln>
              <a:noFill/>
            </a:ln>
          </p:spPr>
          <p:style>
            <a:lnRef idx="1">
              <a:scrgbClr r="0" g="0" b="0"/>
            </a:lnRef>
            <a:fillRef idx="3">
              <a:scrgbClr r="0" g="0" b="0"/>
            </a:fillRef>
            <a:effectRef idx="2">
              <a:schemeClr val="accent1">
                <a:hueOff val="0"/>
                <a:satOff val="0"/>
                <a:lumOff val="0"/>
                <a:alphaOff val="0"/>
              </a:schemeClr>
            </a:effectRef>
            <a:fontRef idx="minor">
              <a:schemeClr val="lt1"/>
            </a:fontRef>
          </p:style>
        </p:sp>
        <p:sp>
          <p:nvSpPr>
            <p:cNvPr id="12" name="TextBox 11"/>
            <p:cNvSpPr txBox="1"/>
            <p:nvPr/>
          </p:nvSpPr>
          <p:spPr>
            <a:xfrm>
              <a:off x="945032" y="3677924"/>
              <a:ext cx="191865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Open Sans" charset="0"/>
                  <a:ea typeface="Open Sans" charset="0"/>
                  <a:cs typeface="Open Sans" charset="0"/>
                </a:rPr>
                <a:t>Step 5</a:t>
              </a:r>
            </a:p>
          </p:txBody>
        </p:sp>
        <p:sp>
          <p:nvSpPr>
            <p:cNvPr id="16" name="TextBox 15"/>
            <p:cNvSpPr txBox="1"/>
            <p:nvPr/>
          </p:nvSpPr>
          <p:spPr>
            <a:xfrm>
              <a:off x="1089218" y="4601041"/>
              <a:ext cx="209642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Open Sans" charset="0"/>
                  <a:ea typeface="Open Sans" charset="0"/>
                  <a:cs typeface="Open Sans" charset="0"/>
                </a:rPr>
                <a:t>Identify support for the strategy</a:t>
              </a:r>
            </a:p>
          </p:txBody>
        </p:sp>
      </p:grpSp>
      <p:grpSp>
        <p:nvGrpSpPr>
          <p:cNvPr id="21" name="Group 20"/>
          <p:cNvGrpSpPr/>
          <p:nvPr/>
        </p:nvGrpSpPr>
        <p:grpSpPr>
          <a:xfrm>
            <a:off x="3508617" y="3012710"/>
            <a:ext cx="2714383" cy="2238900"/>
            <a:chOff x="3508617" y="3012710"/>
            <a:chExt cx="2714383" cy="2238900"/>
          </a:xfrm>
        </p:grpSpPr>
        <p:sp>
          <p:nvSpPr>
            <p:cNvPr id="7" name="L-Shape 6"/>
            <p:cNvSpPr/>
            <p:nvPr/>
          </p:nvSpPr>
          <p:spPr>
            <a:xfrm rot="5400000">
              <a:off x="4015819" y="3192012"/>
              <a:ext cx="1463642" cy="2435467"/>
            </a:xfrm>
            <a:prstGeom prst="corner">
              <a:avLst>
                <a:gd name="adj1" fmla="val 16120"/>
                <a:gd name="adj2" fmla="val 16110"/>
              </a:avLst>
            </a:prstGeom>
            <a:solidFill>
              <a:srgbClr val="4C768C"/>
            </a:solidFill>
          </p:spPr>
          <p:style>
            <a:lnRef idx="1">
              <a:schemeClr val="accen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sp>
        <p:sp>
          <p:nvSpPr>
            <p:cNvPr id="8" name="Triangle 7"/>
            <p:cNvSpPr/>
            <p:nvPr/>
          </p:nvSpPr>
          <p:spPr>
            <a:xfrm>
              <a:off x="5555395" y="3012710"/>
              <a:ext cx="414859" cy="414859"/>
            </a:xfrm>
            <a:prstGeom prst="triangle">
              <a:avLst>
                <a:gd name="adj" fmla="val 100000"/>
              </a:avLst>
            </a:prstGeom>
            <a:solidFill>
              <a:srgbClr val="92D050"/>
            </a:solidFill>
            <a:ln>
              <a:noFill/>
            </a:ln>
          </p:spPr>
          <p:style>
            <a:lnRef idx="1">
              <a:scrgbClr r="0" g="0" b="0"/>
            </a:lnRef>
            <a:fillRef idx="3">
              <a:scrgbClr r="0" g="0" b="0"/>
            </a:fillRef>
            <a:effectRef idx="2">
              <a:schemeClr val="accent1">
                <a:hueOff val="0"/>
                <a:satOff val="0"/>
                <a:lumOff val="0"/>
                <a:alphaOff val="0"/>
              </a:schemeClr>
            </a:effectRef>
            <a:fontRef idx="minor">
              <a:schemeClr val="lt1"/>
            </a:fontRef>
          </p:style>
        </p:sp>
        <p:sp>
          <p:nvSpPr>
            <p:cNvPr id="13" name="TextBox 12"/>
            <p:cNvSpPr txBox="1"/>
            <p:nvPr/>
          </p:nvSpPr>
          <p:spPr>
            <a:xfrm>
              <a:off x="3508617" y="3077616"/>
              <a:ext cx="191865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Open Sans" charset="0"/>
                  <a:ea typeface="Open Sans" charset="0"/>
                  <a:cs typeface="Open Sans" charset="0"/>
                </a:rPr>
                <a:t>Step 6</a:t>
              </a:r>
            </a:p>
          </p:txBody>
        </p:sp>
        <p:sp>
          <p:nvSpPr>
            <p:cNvPr id="17" name="TextBox 16"/>
            <p:cNvSpPr txBox="1"/>
            <p:nvPr/>
          </p:nvSpPr>
          <p:spPr>
            <a:xfrm>
              <a:off x="3780024" y="3928171"/>
              <a:ext cx="2442976"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Open Sans" charset="0"/>
                  <a:ea typeface="Open Sans" charset="0"/>
                  <a:cs typeface="Open Sans" charset="0"/>
                </a:rPr>
                <a:t>Set goals, </a:t>
              </a:r>
              <a:br>
                <a:rPr kumimoji="0" lang="en-US" sz="2000" b="0" i="0" u="none" strike="noStrike" kern="1200" cap="none" spc="0" normalizeH="0" baseline="0" noProof="0" dirty="0">
                  <a:ln>
                    <a:noFill/>
                  </a:ln>
                  <a:solidFill>
                    <a:prstClr val="black"/>
                  </a:solidFill>
                  <a:effectLst/>
                  <a:uLnTx/>
                  <a:uFillTx/>
                  <a:latin typeface="Open Sans" charset="0"/>
                  <a:ea typeface="Open Sans" charset="0"/>
                  <a:cs typeface="Open Sans" charset="0"/>
                </a:rPr>
              </a:br>
              <a:r>
                <a:rPr kumimoji="0" lang="en-US" sz="2000" b="0" i="0" u="none" strike="noStrike" kern="1200" cap="none" spc="0" normalizeH="0" baseline="0" noProof="0" dirty="0">
                  <a:ln>
                    <a:noFill/>
                  </a:ln>
                  <a:solidFill>
                    <a:prstClr val="black"/>
                  </a:solidFill>
                  <a:effectLst/>
                  <a:uLnTx/>
                  <a:uFillTx/>
                  <a:latin typeface="Open Sans" charset="0"/>
                  <a:ea typeface="Open Sans" charset="0"/>
                  <a:cs typeface="Open Sans" charset="0"/>
                </a:rPr>
                <a:t>measure progress &amp; establish a time frame</a:t>
              </a:r>
            </a:p>
          </p:txBody>
        </p:sp>
      </p:grpSp>
      <p:grpSp>
        <p:nvGrpSpPr>
          <p:cNvPr id="22" name="Group 21"/>
          <p:cNvGrpSpPr/>
          <p:nvPr/>
        </p:nvGrpSpPr>
        <p:grpSpPr>
          <a:xfrm>
            <a:off x="6221610" y="2341516"/>
            <a:ext cx="2440349" cy="2133986"/>
            <a:chOff x="6221610" y="2341516"/>
            <a:chExt cx="2440349" cy="2133986"/>
          </a:xfrm>
        </p:grpSpPr>
        <p:sp>
          <p:nvSpPr>
            <p:cNvPr id="9" name="L-Shape 8"/>
            <p:cNvSpPr/>
            <p:nvPr/>
          </p:nvSpPr>
          <p:spPr>
            <a:xfrm rot="5400000">
              <a:off x="6707523" y="2525947"/>
              <a:ext cx="1463642" cy="2435467"/>
            </a:xfrm>
            <a:prstGeom prst="corner">
              <a:avLst>
                <a:gd name="adj1" fmla="val 16120"/>
                <a:gd name="adj2" fmla="val 16110"/>
              </a:avLst>
            </a:prstGeom>
            <a:solidFill>
              <a:srgbClr val="4C768C"/>
            </a:solidFill>
          </p:spPr>
          <p:style>
            <a:lnRef idx="1">
              <a:schemeClr val="accen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sp>
        <p:sp>
          <p:nvSpPr>
            <p:cNvPr id="10" name="Triangle 9"/>
            <p:cNvSpPr/>
            <p:nvPr/>
          </p:nvSpPr>
          <p:spPr>
            <a:xfrm>
              <a:off x="8247100" y="2346645"/>
              <a:ext cx="414859" cy="414859"/>
            </a:xfrm>
            <a:prstGeom prst="triangle">
              <a:avLst>
                <a:gd name="adj" fmla="val 100000"/>
              </a:avLst>
            </a:prstGeom>
            <a:solidFill>
              <a:srgbClr val="92D050"/>
            </a:solidFill>
            <a:ln>
              <a:noFill/>
            </a:ln>
          </p:spPr>
          <p:style>
            <a:lnRef idx="1">
              <a:scrgbClr r="0" g="0" b="0"/>
            </a:lnRef>
            <a:fillRef idx="3">
              <a:scrgbClr r="0" g="0" b="0"/>
            </a:fillRef>
            <a:effectRef idx="2">
              <a:schemeClr val="accent1">
                <a:hueOff val="0"/>
                <a:satOff val="0"/>
                <a:lumOff val="0"/>
                <a:alphaOff val="0"/>
              </a:schemeClr>
            </a:effectRef>
            <a:fontRef idx="minor">
              <a:schemeClr val="lt1"/>
            </a:fontRef>
          </p:style>
        </p:sp>
        <p:sp>
          <p:nvSpPr>
            <p:cNvPr id="14" name="TextBox 13"/>
            <p:cNvSpPr txBox="1"/>
            <p:nvPr/>
          </p:nvSpPr>
          <p:spPr>
            <a:xfrm>
              <a:off x="6221610" y="2341516"/>
              <a:ext cx="191865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Open Sans" charset="0"/>
                  <a:ea typeface="Open Sans" charset="0"/>
                  <a:cs typeface="Open Sans" charset="0"/>
                </a:rPr>
                <a:t>Step 7</a:t>
              </a:r>
            </a:p>
          </p:txBody>
        </p:sp>
        <p:sp>
          <p:nvSpPr>
            <p:cNvPr id="18" name="TextBox 17"/>
            <p:cNvSpPr txBox="1"/>
            <p:nvPr/>
          </p:nvSpPr>
          <p:spPr>
            <a:xfrm>
              <a:off x="6479237" y="3264036"/>
              <a:ext cx="217784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Open Sans" charset="0"/>
                  <a:ea typeface="Open Sans" charset="0"/>
                  <a:cs typeface="Open Sans" charset="0"/>
                </a:rPr>
                <a:t>Implement </a:t>
              </a:r>
              <a:br>
                <a:rPr kumimoji="0" lang="en-US" sz="2000" b="0" i="0" u="none" strike="noStrike" kern="1200" cap="none" spc="0" normalizeH="0" baseline="0" noProof="0" dirty="0">
                  <a:ln>
                    <a:noFill/>
                  </a:ln>
                  <a:solidFill>
                    <a:prstClr val="black"/>
                  </a:solidFill>
                  <a:effectLst/>
                  <a:uLnTx/>
                  <a:uFillTx/>
                  <a:latin typeface="Open Sans" charset="0"/>
                  <a:ea typeface="Open Sans" charset="0"/>
                  <a:cs typeface="Open Sans" charset="0"/>
                </a:rPr>
              </a:br>
              <a:r>
                <a:rPr kumimoji="0" lang="en-US" sz="2000" b="0" i="0" u="none" strike="noStrike" kern="1200" cap="none" spc="0" normalizeH="0" baseline="0" noProof="0" dirty="0">
                  <a:ln>
                    <a:noFill/>
                  </a:ln>
                  <a:solidFill>
                    <a:prstClr val="black"/>
                  </a:solidFill>
                  <a:effectLst/>
                  <a:uLnTx/>
                  <a:uFillTx/>
                  <a:latin typeface="Open Sans" charset="0"/>
                  <a:ea typeface="Open Sans" charset="0"/>
                  <a:cs typeface="Open Sans" charset="0"/>
                </a:rPr>
                <a:t>the strategy</a:t>
              </a:r>
            </a:p>
          </p:txBody>
        </p:sp>
      </p:grpSp>
      <p:grpSp>
        <p:nvGrpSpPr>
          <p:cNvPr id="23" name="Group 22"/>
          <p:cNvGrpSpPr/>
          <p:nvPr/>
        </p:nvGrpSpPr>
        <p:grpSpPr>
          <a:xfrm>
            <a:off x="8814076" y="1690688"/>
            <a:ext cx="2534706" cy="2118750"/>
            <a:chOff x="8814076" y="1690688"/>
            <a:chExt cx="2534706" cy="2118750"/>
          </a:xfrm>
        </p:grpSpPr>
        <p:sp>
          <p:nvSpPr>
            <p:cNvPr id="11" name="L-Shape 10"/>
            <p:cNvSpPr/>
            <p:nvPr/>
          </p:nvSpPr>
          <p:spPr>
            <a:xfrm rot="5400000">
              <a:off x="9399228" y="1859883"/>
              <a:ext cx="1463642" cy="2435467"/>
            </a:xfrm>
            <a:prstGeom prst="corner">
              <a:avLst>
                <a:gd name="adj1" fmla="val 16120"/>
                <a:gd name="adj2" fmla="val 16110"/>
              </a:avLst>
            </a:prstGeom>
            <a:solidFill>
              <a:srgbClr val="4C768C"/>
            </a:solidFill>
          </p:spPr>
          <p:style>
            <a:lnRef idx="1">
              <a:schemeClr val="accen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sp>
        <p:sp>
          <p:nvSpPr>
            <p:cNvPr id="15" name="TextBox 14"/>
            <p:cNvSpPr txBox="1"/>
            <p:nvPr/>
          </p:nvSpPr>
          <p:spPr>
            <a:xfrm>
              <a:off x="8814076" y="1690688"/>
              <a:ext cx="191865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Open Sans" charset="0"/>
                  <a:ea typeface="Open Sans" charset="0"/>
                  <a:cs typeface="Open Sans" charset="0"/>
                </a:rPr>
                <a:t>Step 8</a:t>
              </a:r>
            </a:p>
          </p:txBody>
        </p:sp>
        <p:sp>
          <p:nvSpPr>
            <p:cNvPr id="19" name="TextBox 18"/>
            <p:cNvSpPr txBox="1"/>
            <p:nvPr/>
          </p:nvSpPr>
          <p:spPr>
            <a:xfrm>
              <a:off x="9173792" y="2615325"/>
              <a:ext cx="207096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Open Sans" charset="0"/>
                  <a:ea typeface="Open Sans" charset="0"/>
                  <a:cs typeface="Open Sans" charset="0"/>
                </a:rPr>
                <a:t>Evaluate success</a:t>
              </a:r>
            </a:p>
          </p:txBody>
        </p:sp>
      </p:grpSp>
      <p:sp>
        <p:nvSpPr>
          <p:cNvPr id="3" name="Up Arrow 2"/>
          <p:cNvSpPr/>
          <p:nvPr/>
        </p:nvSpPr>
        <p:spPr>
          <a:xfrm>
            <a:off x="9879291" y="3874415"/>
            <a:ext cx="1036948" cy="1743959"/>
          </a:xfrm>
          <a:prstGeom prst="up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04011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0-#ppt_w/2"/>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2" fill="hold" nodeType="click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additive="base">
                                        <p:cTn id="13" dur="500" fill="hold"/>
                                        <p:tgtEl>
                                          <p:spTgt spid="21"/>
                                        </p:tgtEl>
                                        <p:attrNameLst>
                                          <p:attrName>ppt_x</p:attrName>
                                        </p:attrNameLst>
                                      </p:cBhvr>
                                      <p:tavLst>
                                        <p:tav tm="0">
                                          <p:val>
                                            <p:strVal val="0-#ppt_w/2"/>
                                          </p:val>
                                        </p:tav>
                                        <p:tav tm="100000">
                                          <p:val>
                                            <p:strVal val="#ppt_x"/>
                                          </p:val>
                                        </p:tav>
                                      </p:tavLst>
                                    </p:anim>
                                    <p:anim calcmode="lin" valueType="num">
                                      <p:cBhvr additive="base">
                                        <p:cTn id="14"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2"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500" fill="hold"/>
                                        <p:tgtEl>
                                          <p:spTgt spid="22"/>
                                        </p:tgtEl>
                                        <p:attrNameLst>
                                          <p:attrName>ppt_x</p:attrName>
                                        </p:attrNameLst>
                                      </p:cBhvr>
                                      <p:tavLst>
                                        <p:tav tm="0">
                                          <p:val>
                                            <p:strVal val="0-#ppt_w/2"/>
                                          </p:val>
                                        </p:tav>
                                        <p:tav tm="100000">
                                          <p:val>
                                            <p:strVal val="#ppt_x"/>
                                          </p:val>
                                        </p:tav>
                                      </p:tavLst>
                                    </p:anim>
                                    <p:anim calcmode="lin" valueType="num">
                                      <p:cBhvr additive="base">
                                        <p:cTn id="20"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2" fill="hold" nodeType="clickEffect">
                                  <p:stCondLst>
                                    <p:cond delay="0"/>
                                  </p:stCondLst>
                                  <p:childTnLst>
                                    <p:set>
                                      <p:cBhvr>
                                        <p:cTn id="24" dur="1" fill="hold">
                                          <p:stCondLst>
                                            <p:cond delay="0"/>
                                          </p:stCondLst>
                                        </p:cTn>
                                        <p:tgtEl>
                                          <p:spTgt spid="23"/>
                                        </p:tgtEl>
                                        <p:attrNameLst>
                                          <p:attrName>style.visibility</p:attrName>
                                        </p:attrNameLst>
                                      </p:cBhvr>
                                      <p:to>
                                        <p:strVal val="visible"/>
                                      </p:to>
                                    </p:set>
                                    <p:anim calcmode="lin" valueType="num">
                                      <p:cBhvr additive="base">
                                        <p:cTn id="25" dur="500" fill="hold"/>
                                        <p:tgtEl>
                                          <p:spTgt spid="23"/>
                                        </p:tgtEl>
                                        <p:attrNameLst>
                                          <p:attrName>ppt_x</p:attrName>
                                        </p:attrNameLst>
                                      </p:cBhvr>
                                      <p:tavLst>
                                        <p:tav tm="0">
                                          <p:val>
                                            <p:strVal val="0-#ppt_w/2"/>
                                          </p:val>
                                        </p:tav>
                                        <p:tav tm="100000">
                                          <p:val>
                                            <p:strVal val="#ppt_x"/>
                                          </p:val>
                                        </p:tav>
                                      </p:tavLst>
                                    </p:anim>
                                    <p:anim calcmode="lin" valueType="num">
                                      <p:cBhvr additive="base">
                                        <p:cTn id="26"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9A3B79-0CAE-0141-9321-E5D2B76FC2C0}"/>
              </a:ext>
            </a:extLst>
          </p:cNvPr>
          <p:cNvSpPr>
            <a:spLocks noGrp="1"/>
          </p:cNvSpPr>
          <p:nvPr>
            <p:ph type="title"/>
          </p:nvPr>
        </p:nvSpPr>
        <p:spPr>
          <a:xfrm>
            <a:off x="838200" y="365125"/>
            <a:ext cx="10515600" cy="1120775"/>
          </a:xfrm>
        </p:spPr>
        <p:txBody>
          <a:bodyPr/>
          <a:lstStyle/>
          <a:p>
            <a:r>
              <a:rPr lang="x-none" dirty="0">
                <a:latin typeface="Open Sans Light"/>
                <a:ea typeface="Open Sans" panose="020B0606030504020204" pitchFamily="34" charset="0"/>
                <a:cs typeface="Open Sans" panose="020B0606030504020204" pitchFamily="34" charset="0"/>
              </a:rPr>
              <a:t>Poll Question #1</a:t>
            </a:r>
          </a:p>
        </p:txBody>
      </p:sp>
      <p:sp>
        <p:nvSpPr>
          <p:cNvPr id="4" name="Content Placeholder 3">
            <a:extLst>
              <a:ext uri="{FF2B5EF4-FFF2-40B4-BE49-F238E27FC236}">
                <a16:creationId xmlns:a16="http://schemas.microsoft.com/office/drawing/2014/main" id="{A539043A-E856-1749-AB84-B25A3FB4E356}"/>
              </a:ext>
            </a:extLst>
          </p:cNvPr>
          <p:cNvSpPr>
            <a:spLocks noGrp="1"/>
          </p:cNvSpPr>
          <p:nvPr>
            <p:ph idx="1"/>
          </p:nvPr>
        </p:nvSpPr>
        <p:spPr>
          <a:xfrm>
            <a:off x="908050" y="1473200"/>
            <a:ext cx="10560050" cy="5022850"/>
          </a:xfrm>
        </p:spPr>
        <p:txBody>
          <a:bodyPr>
            <a:normAutofit/>
          </a:bodyPr>
          <a:lstStyle/>
          <a:p>
            <a:pPr marL="0" indent="0">
              <a:lnSpc>
                <a:spcPct val="120000"/>
              </a:lnSpc>
              <a:buNone/>
            </a:pPr>
            <a:r>
              <a:rPr lang="en-US" sz="2000" dirty="0">
                <a:latin typeface="Open Sans" panose="020B0606030504020204" pitchFamily="34" charset="0"/>
                <a:ea typeface="Open Sans" panose="020B0606030504020204" pitchFamily="34" charset="0"/>
                <a:cs typeface="Open Sans" panose="020B0606030504020204" pitchFamily="34" charset="0"/>
              </a:rPr>
              <a:t>What workforce assessments have you tried?</a:t>
            </a:r>
            <a:endParaRPr lang="x-none" sz="2000" dirty="0">
              <a:latin typeface="Open Sans" panose="020B0606030504020204" pitchFamily="34" charset="0"/>
              <a:ea typeface="Open Sans" panose="020B0606030504020204" pitchFamily="34" charset="0"/>
              <a:cs typeface="Open Sans" panose="020B0606030504020204" pitchFamily="34" charset="0"/>
            </a:endParaRPr>
          </a:p>
          <a:p>
            <a:pPr lvl="1">
              <a:lnSpc>
                <a:spcPct val="120000"/>
              </a:lnSpc>
              <a:buFont typeface="Wingdings" pitchFamily="2" charset="2"/>
              <a:buChar char="q"/>
            </a:pPr>
            <a:r>
              <a:rPr lang="en-US" sz="2000" dirty="0">
                <a:latin typeface="Open Sans" panose="020B0606030504020204" pitchFamily="34" charset="0"/>
                <a:ea typeface="Open Sans" panose="020B0606030504020204" pitchFamily="34" charset="0"/>
                <a:cs typeface="Open Sans" panose="020B0606030504020204" pitchFamily="34" charset="0"/>
              </a:rPr>
              <a:t> Staff satisfaction survey</a:t>
            </a:r>
          </a:p>
          <a:p>
            <a:pPr lvl="1">
              <a:lnSpc>
                <a:spcPct val="120000"/>
              </a:lnSpc>
              <a:buFont typeface="Wingdings" pitchFamily="2" charset="2"/>
              <a:buChar char="q"/>
            </a:pPr>
            <a:r>
              <a:rPr lang="en-US" sz="2000" dirty="0">
                <a:latin typeface="Open Sans" panose="020B0606030504020204" pitchFamily="34" charset="0"/>
                <a:ea typeface="Open Sans" panose="020B0606030504020204" pitchFamily="34" charset="0"/>
                <a:cs typeface="Open Sans" panose="020B0606030504020204" pitchFamily="34" charset="0"/>
              </a:rPr>
              <a:t> New staff survey</a:t>
            </a:r>
          </a:p>
          <a:p>
            <a:pPr lvl="1">
              <a:lnSpc>
                <a:spcPct val="120000"/>
              </a:lnSpc>
              <a:buFont typeface="Wingdings" pitchFamily="2" charset="2"/>
              <a:buChar char="q"/>
            </a:pPr>
            <a:r>
              <a:rPr lang="en-US" sz="2000" dirty="0">
                <a:latin typeface="Open Sans" panose="020B0606030504020204" pitchFamily="34" charset="0"/>
                <a:ea typeface="Open Sans" panose="020B0606030504020204" pitchFamily="34" charset="0"/>
                <a:cs typeface="Open Sans" panose="020B0606030504020204" pitchFamily="34" charset="0"/>
              </a:rPr>
              <a:t> Exit interviews or surveys</a:t>
            </a:r>
          </a:p>
          <a:p>
            <a:pPr lvl="1">
              <a:lnSpc>
                <a:spcPct val="120000"/>
              </a:lnSpc>
              <a:buFont typeface="Wingdings" pitchFamily="2" charset="2"/>
              <a:buChar char="q"/>
            </a:pPr>
            <a:r>
              <a:rPr lang="en-US" sz="2000" dirty="0">
                <a:latin typeface="Open Sans" panose="020B0606030504020204" pitchFamily="34" charset="0"/>
                <a:ea typeface="Open Sans" panose="020B0606030504020204" pitchFamily="34" charset="0"/>
                <a:cs typeface="Open Sans" panose="020B0606030504020204" pitchFamily="34" charset="0"/>
              </a:rPr>
              <a:t> Training needs assessment (new hires)</a:t>
            </a:r>
          </a:p>
          <a:p>
            <a:pPr lvl="1">
              <a:lnSpc>
                <a:spcPct val="120000"/>
              </a:lnSpc>
              <a:buFont typeface="Wingdings" pitchFamily="2" charset="2"/>
              <a:buChar char="q"/>
            </a:pPr>
            <a:r>
              <a:rPr lang="en-US" sz="2000" dirty="0">
                <a:latin typeface="Open Sans" panose="020B0606030504020204" pitchFamily="34" charset="0"/>
                <a:ea typeface="Open Sans" panose="020B0606030504020204" pitchFamily="34" charset="0"/>
                <a:cs typeface="Open Sans" panose="020B0606030504020204" pitchFamily="34" charset="0"/>
              </a:rPr>
              <a:t> Inventory of current employee skills</a:t>
            </a:r>
          </a:p>
          <a:p>
            <a:pPr lvl="1">
              <a:lnSpc>
                <a:spcPct val="120000"/>
              </a:lnSpc>
              <a:buFont typeface="Wingdings" pitchFamily="2" charset="2"/>
              <a:buChar char="q"/>
            </a:pPr>
            <a:r>
              <a:rPr lang="en-US" sz="2000" dirty="0">
                <a:latin typeface="Open Sans" panose="020B0606030504020204" pitchFamily="34" charset="0"/>
                <a:ea typeface="Open Sans" panose="020B0606030504020204" pitchFamily="34" charset="0"/>
                <a:cs typeface="Open Sans" panose="020B0606030504020204" pitchFamily="34" charset="0"/>
              </a:rPr>
              <a:t> Competency assessments</a:t>
            </a:r>
          </a:p>
          <a:p>
            <a:pPr lvl="1">
              <a:lnSpc>
                <a:spcPct val="120000"/>
              </a:lnSpc>
              <a:buFont typeface="Wingdings" pitchFamily="2" charset="2"/>
              <a:buChar char="q"/>
            </a:pPr>
            <a:r>
              <a:rPr lang="en-US" sz="2000" dirty="0">
                <a:latin typeface="Open Sans" panose="020B0606030504020204" pitchFamily="34" charset="0"/>
                <a:ea typeface="Open Sans" panose="020B0606030504020204" pitchFamily="34" charset="0"/>
                <a:cs typeface="Open Sans" panose="020B0606030504020204" pitchFamily="34" charset="0"/>
              </a:rPr>
              <a:t> Organizational commitment survey</a:t>
            </a:r>
          </a:p>
          <a:p>
            <a:pPr lvl="1">
              <a:lnSpc>
                <a:spcPct val="120000"/>
              </a:lnSpc>
              <a:buFont typeface="Wingdings" pitchFamily="2" charset="2"/>
              <a:buChar char="q"/>
            </a:pPr>
            <a:r>
              <a:rPr lang="en-US" sz="2000" dirty="0">
                <a:latin typeface="Open Sans" panose="020B0606030504020204" pitchFamily="34" charset="0"/>
                <a:ea typeface="Open Sans" panose="020B0606030504020204" pitchFamily="34" charset="0"/>
                <a:cs typeface="Open Sans" panose="020B0606030504020204" pitchFamily="34" charset="0"/>
              </a:rPr>
              <a:t> Team work assessment</a:t>
            </a:r>
          </a:p>
          <a:p>
            <a:pPr lvl="1">
              <a:lnSpc>
                <a:spcPct val="120000"/>
              </a:lnSpc>
              <a:buFont typeface="Wingdings" pitchFamily="2" charset="2"/>
              <a:buChar char="q"/>
            </a:pPr>
            <a:r>
              <a:rPr lang="en-US" sz="2000" dirty="0">
                <a:latin typeface="Open Sans" panose="020B0606030504020204" pitchFamily="34" charset="0"/>
                <a:ea typeface="Open Sans" panose="020B0606030504020204" pitchFamily="34" charset="0"/>
                <a:cs typeface="Open Sans" panose="020B0606030504020204" pitchFamily="34" charset="0"/>
              </a:rPr>
              <a:t> Supervisor training needs assessment</a:t>
            </a:r>
          </a:p>
          <a:p>
            <a:pPr lvl="1">
              <a:lnSpc>
                <a:spcPct val="120000"/>
              </a:lnSpc>
              <a:buFont typeface="Wingdings" pitchFamily="2" charset="2"/>
              <a:buChar char="q"/>
            </a:pPr>
            <a:r>
              <a:rPr lang="en-US" sz="2000" dirty="0">
                <a:latin typeface="Open Sans" panose="020B0606030504020204" pitchFamily="34" charset="0"/>
                <a:ea typeface="Open Sans" panose="020B0606030504020204" pitchFamily="34" charset="0"/>
                <a:cs typeface="Open Sans" panose="020B0606030504020204" pitchFamily="34" charset="0"/>
              </a:rPr>
              <a:t> Personality or style inventories</a:t>
            </a:r>
          </a:p>
        </p:txBody>
      </p:sp>
    </p:spTree>
    <p:extLst>
      <p:ext uri="{BB962C8B-B14F-4D97-AF65-F5344CB8AC3E}">
        <p14:creationId xmlns:p14="http://schemas.microsoft.com/office/powerpoint/2010/main" val="36279010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Title 1"/>
          <p:cNvSpPr>
            <a:spLocks noGrp="1"/>
          </p:cNvSpPr>
          <p:nvPr>
            <p:ph type="title"/>
          </p:nvPr>
        </p:nvSpPr>
        <p:spPr>
          <a:xfrm>
            <a:off x="838200" y="365125"/>
            <a:ext cx="10666413" cy="974725"/>
          </a:xfrm>
        </p:spPr>
        <p:txBody>
          <a:bodyPr rtlCol="0">
            <a:normAutofit/>
          </a:bodyPr>
          <a:lstStyle/>
          <a:p>
            <a:pPr fontAlgn="auto">
              <a:spcAft>
                <a:spcPts val="0"/>
              </a:spcAft>
              <a:defRPr/>
            </a:pPr>
            <a:r>
              <a:rPr lang="en-US" altLang="en-US" sz="3200" dirty="0">
                <a:latin typeface="Open Sans Light"/>
                <a:ea typeface="Open Sans Light"/>
                <a:cs typeface="Open Sans Light"/>
              </a:rPr>
              <a:t>Assessing Workforce Challenges </a:t>
            </a:r>
            <a:br>
              <a:rPr lang="en-US" altLang="en-US" sz="3200" dirty="0">
                <a:solidFill>
                  <a:prstClr val="black">
                    <a:lumMod val="65000"/>
                    <a:lumOff val="35000"/>
                  </a:prstClr>
                </a:solidFill>
                <a:latin typeface="Open Sans Light"/>
                <a:ea typeface="Open Sans Light"/>
                <a:cs typeface="Open Sans Light"/>
              </a:rPr>
            </a:br>
            <a:r>
              <a:rPr lang="en-US" altLang="en-US" sz="1600" dirty="0">
                <a:solidFill>
                  <a:prstClr val="black">
                    <a:lumMod val="65000"/>
                    <a:lumOff val="35000"/>
                  </a:prstClr>
                </a:solidFill>
                <a:latin typeface="Open Sans Light"/>
                <a:ea typeface="Open Sans Light"/>
                <a:cs typeface="Open Sans Light"/>
              </a:rPr>
              <a:t>Problem and Assessment Guide workbook page 23</a:t>
            </a:r>
            <a:endParaRPr lang="x-none" altLang="en-US" sz="1800" dirty="0">
              <a:solidFill>
                <a:schemeClr val="tx1">
                  <a:lumMod val="65000"/>
                  <a:lumOff val="35000"/>
                </a:schemeClr>
              </a:solidFill>
              <a:latin typeface="Open Sans Light"/>
              <a:ea typeface="Open Sans Light"/>
              <a:cs typeface="Open Sans Light"/>
            </a:endParaRPr>
          </a:p>
        </p:txBody>
      </p:sp>
      <p:sp>
        <p:nvSpPr>
          <p:cNvPr id="4" name="TextBox 3">
            <a:extLst>
              <a:ext uri="{FF2B5EF4-FFF2-40B4-BE49-F238E27FC236}">
                <a16:creationId xmlns:a16="http://schemas.microsoft.com/office/drawing/2014/main" id="{3F88EC60-A5A4-3E4D-985B-8D5E2D1511D2}"/>
              </a:ext>
            </a:extLst>
          </p:cNvPr>
          <p:cNvSpPr txBox="1"/>
          <p:nvPr/>
        </p:nvSpPr>
        <p:spPr>
          <a:xfrm>
            <a:off x="8956675" y="6122988"/>
            <a:ext cx="2590800" cy="369887"/>
          </a:xfrm>
          <a:prstGeom prst="rect">
            <a:avLst/>
          </a:prstGeom>
          <a:solidFill>
            <a:schemeClr val="accent1">
              <a:lumMod val="20000"/>
              <a:lumOff val="80000"/>
            </a:schemeClr>
          </a:solidFill>
          <a:ln>
            <a:solidFill>
              <a:schemeClr val="tx1"/>
            </a:solidFill>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18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Step 1 Identify and assess</a:t>
            </a:r>
          </a:p>
        </p:txBody>
      </p:sp>
      <p:graphicFrame>
        <p:nvGraphicFramePr>
          <p:cNvPr id="5" name="Content Placeholder 4"/>
          <p:cNvGraphicFramePr>
            <a:graphicFrameLocks noGrp="1"/>
          </p:cNvGraphicFramePr>
          <p:nvPr>
            <p:ph idx="1"/>
          </p:nvPr>
        </p:nvGraphicFramePr>
        <p:xfrm>
          <a:off x="685800" y="1293294"/>
          <a:ext cx="11347450" cy="5276300"/>
        </p:xfrm>
        <a:graphic>
          <a:graphicData uri="http://schemas.openxmlformats.org/drawingml/2006/table">
            <a:tbl>
              <a:tblPr/>
              <a:tblGrid>
                <a:gridCol w="5297122">
                  <a:extLst>
                    <a:ext uri="{9D8B030D-6E8A-4147-A177-3AD203B41FA5}">
                      <a16:colId xmlns:a16="http://schemas.microsoft.com/office/drawing/2014/main" val="4189389652"/>
                    </a:ext>
                  </a:extLst>
                </a:gridCol>
                <a:gridCol w="6050328">
                  <a:extLst>
                    <a:ext uri="{9D8B030D-6E8A-4147-A177-3AD203B41FA5}">
                      <a16:colId xmlns:a16="http://schemas.microsoft.com/office/drawing/2014/main" val="378608820"/>
                    </a:ext>
                  </a:extLst>
                </a:gridCol>
              </a:tblGrid>
              <a:tr h="207685">
                <a:tc>
                  <a:txBody>
                    <a:bodyPr/>
                    <a:lstStyle/>
                    <a:p>
                      <a:pPr marL="0" marR="0">
                        <a:spcBef>
                          <a:spcPts val="0"/>
                        </a:spcBef>
                        <a:spcAft>
                          <a:spcPts val="0"/>
                        </a:spcAft>
                      </a:pPr>
                      <a:r>
                        <a:rPr lang="en-US" sz="1000" b="1" dirty="0">
                          <a:effectLst/>
                          <a:latin typeface="Frutiger 45 Light"/>
                          <a:ea typeface="Times New Roman" panose="02020603050405020304" pitchFamily="18" charset="0"/>
                          <a:cs typeface="Frutiger 45 Light"/>
                        </a:rPr>
                        <a:t>Identified Problem</a:t>
                      </a:r>
                    </a:p>
                  </a:txBody>
                  <a:tcPr marL="39025" marR="39025" marT="39025" marB="39025">
                    <a:lnL w="12700" cap="flat" cmpd="sng" algn="ctr">
                      <a:solidFill>
                        <a:srgbClr val="004743"/>
                      </a:solidFill>
                      <a:prstDash val="solid"/>
                      <a:round/>
                      <a:headEnd type="none" w="med" len="med"/>
                      <a:tailEnd type="none" w="med" len="med"/>
                    </a:lnL>
                    <a:lnR w="12700" cap="flat" cmpd="sng" algn="ctr">
                      <a:solidFill>
                        <a:srgbClr val="004743"/>
                      </a:solidFill>
                      <a:prstDash val="solid"/>
                      <a:round/>
                      <a:headEnd type="none" w="med" len="med"/>
                      <a:tailEnd type="none" w="med" len="med"/>
                    </a:lnR>
                    <a:lnT w="12700" cap="flat" cmpd="sng" algn="ctr">
                      <a:solidFill>
                        <a:srgbClr val="004743"/>
                      </a:solidFill>
                      <a:prstDash val="solid"/>
                      <a:round/>
                      <a:headEnd type="none" w="med" len="med"/>
                      <a:tailEnd type="none" w="med" len="med"/>
                    </a:lnT>
                    <a:lnB w="12700" cap="flat" cmpd="sng" algn="ctr">
                      <a:solidFill>
                        <a:srgbClr val="004743"/>
                      </a:solidFill>
                      <a:prstDash val="solid"/>
                      <a:round/>
                      <a:headEnd type="none" w="med" len="med"/>
                      <a:tailEnd type="none" w="med" len="med"/>
                    </a:lnB>
                  </a:tcPr>
                </a:tc>
                <a:tc>
                  <a:txBody>
                    <a:bodyPr/>
                    <a:lstStyle/>
                    <a:p>
                      <a:pPr marL="0" marR="0">
                        <a:spcBef>
                          <a:spcPts val="0"/>
                        </a:spcBef>
                        <a:spcAft>
                          <a:spcPts val="0"/>
                        </a:spcAft>
                      </a:pPr>
                      <a:r>
                        <a:rPr lang="en-US" sz="1000" b="1">
                          <a:effectLst/>
                          <a:latin typeface="Frutiger 45 Light"/>
                          <a:ea typeface="Times New Roman" panose="02020603050405020304" pitchFamily="18" charset="0"/>
                          <a:cs typeface="Frutiger 45 Light"/>
                        </a:rPr>
                        <a:t>Assessment Area</a:t>
                      </a:r>
                    </a:p>
                  </a:txBody>
                  <a:tcPr marL="39025" marR="39025" marT="39025" marB="39025">
                    <a:lnL w="12700" cap="flat" cmpd="sng" algn="ctr">
                      <a:solidFill>
                        <a:srgbClr val="004743"/>
                      </a:solidFill>
                      <a:prstDash val="solid"/>
                      <a:round/>
                      <a:headEnd type="none" w="med" len="med"/>
                      <a:tailEnd type="none" w="med" len="med"/>
                    </a:lnL>
                    <a:lnR w="12700" cap="flat" cmpd="sng" algn="ctr">
                      <a:solidFill>
                        <a:srgbClr val="004743"/>
                      </a:solidFill>
                      <a:prstDash val="solid"/>
                      <a:round/>
                      <a:headEnd type="none" w="med" len="med"/>
                      <a:tailEnd type="none" w="med" len="med"/>
                    </a:lnR>
                    <a:lnT w="12700" cap="flat" cmpd="sng" algn="ctr">
                      <a:solidFill>
                        <a:srgbClr val="004743"/>
                      </a:solidFill>
                      <a:prstDash val="solid"/>
                      <a:round/>
                      <a:headEnd type="none" w="med" len="med"/>
                      <a:tailEnd type="none" w="med" len="med"/>
                    </a:lnT>
                    <a:lnB w="12700" cap="flat" cmpd="sng" algn="ctr">
                      <a:solidFill>
                        <a:srgbClr val="004743"/>
                      </a:solidFill>
                      <a:prstDash val="solid"/>
                      <a:round/>
                      <a:headEnd type="none" w="med" len="med"/>
                      <a:tailEnd type="none" w="med" len="med"/>
                    </a:lnB>
                  </a:tcPr>
                </a:tc>
                <a:extLst>
                  <a:ext uri="{0D108BD9-81ED-4DB2-BD59-A6C34878D82A}">
                    <a16:rowId xmlns:a16="http://schemas.microsoft.com/office/drawing/2014/main" val="493638960"/>
                  </a:ext>
                </a:extLst>
              </a:tr>
              <a:tr h="674695">
                <a:tc>
                  <a:txBody>
                    <a:bodyPr/>
                    <a:lstStyle/>
                    <a:p>
                      <a:pPr marL="171450" marR="0" lvl="0" indent="-171450">
                        <a:spcBef>
                          <a:spcPts val="0"/>
                        </a:spcBef>
                        <a:spcAft>
                          <a:spcPts val="100"/>
                        </a:spcAft>
                        <a:buFont typeface="Arial" panose="020B0604020202020204" pitchFamily="34" charset="0"/>
                        <a:buChar char="•"/>
                        <a:tabLst>
                          <a:tab pos="0" algn="l"/>
                          <a:tab pos="0" algn="l"/>
                        </a:tabLst>
                      </a:pPr>
                      <a:r>
                        <a:rPr lang="en-US" sz="1000" dirty="0">
                          <a:effectLst/>
                          <a:latin typeface="Frutiger 45 Light"/>
                          <a:ea typeface="Times New Roman" panose="02020603050405020304" pitchFamily="18" charset="0"/>
                          <a:cs typeface="Frutiger 45 Light"/>
                        </a:rPr>
                        <a:t>Trouble finding new employees</a:t>
                      </a:r>
                    </a:p>
                    <a:p>
                      <a:pPr marL="171450" marR="0" lvl="0" indent="-171450">
                        <a:spcBef>
                          <a:spcPts val="0"/>
                        </a:spcBef>
                        <a:spcAft>
                          <a:spcPts val="100"/>
                        </a:spcAft>
                        <a:buFont typeface="Arial" panose="020B0604020202020204" pitchFamily="34" charset="0"/>
                        <a:buChar char="•"/>
                        <a:tabLst>
                          <a:tab pos="0" algn="l"/>
                          <a:tab pos="0" algn="l"/>
                        </a:tabLst>
                      </a:pPr>
                      <a:r>
                        <a:rPr lang="en-US" sz="1000" dirty="0">
                          <a:effectLst/>
                          <a:latin typeface="Frutiger 45 Light"/>
                          <a:ea typeface="Times New Roman" panose="02020603050405020304" pitchFamily="18" charset="0"/>
                          <a:cs typeface="Frutiger 45 Light"/>
                        </a:rPr>
                        <a:t>Difficulties recruiting qualified direct support professionals</a:t>
                      </a:r>
                    </a:p>
                  </a:txBody>
                  <a:tcPr marL="39025" marR="39025" marT="39025" marB="39025">
                    <a:lnL w="12700" cap="flat" cmpd="sng" algn="ctr">
                      <a:solidFill>
                        <a:srgbClr val="004743"/>
                      </a:solidFill>
                      <a:prstDash val="solid"/>
                      <a:round/>
                      <a:headEnd type="none" w="med" len="med"/>
                      <a:tailEnd type="none" w="med" len="med"/>
                    </a:lnL>
                    <a:lnR w="12700" cap="flat" cmpd="sng" algn="ctr">
                      <a:solidFill>
                        <a:srgbClr val="004743"/>
                      </a:solidFill>
                      <a:prstDash val="solid"/>
                      <a:round/>
                      <a:headEnd type="none" w="med" len="med"/>
                      <a:tailEnd type="none" w="med" len="med"/>
                    </a:lnR>
                    <a:lnT w="12700" cap="flat" cmpd="sng" algn="ctr">
                      <a:solidFill>
                        <a:srgbClr val="004743"/>
                      </a:solidFill>
                      <a:prstDash val="solid"/>
                      <a:round/>
                      <a:headEnd type="none" w="med" len="med"/>
                      <a:tailEnd type="none" w="med" len="med"/>
                    </a:lnT>
                    <a:lnB w="12700" cap="flat" cmpd="sng" algn="ctr">
                      <a:solidFill>
                        <a:srgbClr val="004743"/>
                      </a:solidFill>
                      <a:prstDash val="solid"/>
                      <a:round/>
                      <a:headEnd type="none" w="med" len="med"/>
                      <a:tailEnd type="none" w="med" len="med"/>
                    </a:lnB>
                  </a:tcPr>
                </a:tc>
                <a:tc>
                  <a:txBody>
                    <a:bodyPr/>
                    <a:lstStyle/>
                    <a:p>
                      <a:pPr marL="171450" marR="0" lvl="0" indent="-171450">
                        <a:spcBef>
                          <a:spcPts val="0"/>
                        </a:spcBef>
                        <a:spcAft>
                          <a:spcPts val="100"/>
                        </a:spcAft>
                        <a:buFont typeface="Arial" panose="020B0604020202020204" pitchFamily="34" charset="0"/>
                        <a:buChar char="•"/>
                        <a:tabLst>
                          <a:tab pos="0" algn="l"/>
                          <a:tab pos="0" algn="l"/>
                        </a:tabLst>
                      </a:pPr>
                      <a:r>
                        <a:rPr lang="en-US" sz="1000" dirty="0">
                          <a:effectLst/>
                          <a:latin typeface="Frutiger 45 Light"/>
                          <a:ea typeface="Times New Roman" panose="02020603050405020304" pitchFamily="18" charset="0"/>
                          <a:cs typeface="Frutiger 45 Light"/>
                        </a:rPr>
                        <a:t>Recruitment source cost-benefit analysis</a:t>
                      </a:r>
                    </a:p>
                    <a:p>
                      <a:pPr marL="171450" marR="0" lvl="0" indent="-171450">
                        <a:spcBef>
                          <a:spcPts val="0"/>
                        </a:spcBef>
                        <a:spcAft>
                          <a:spcPts val="100"/>
                        </a:spcAft>
                        <a:buFont typeface="Arial" panose="020B0604020202020204" pitchFamily="34" charset="0"/>
                        <a:buChar char="•"/>
                        <a:tabLst>
                          <a:tab pos="0" algn="l"/>
                          <a:tab pos="0" algn="l"/>
                        </a:tabLst>
                      </a:pPr>
                      <a:r>
                        <a:rPr lang="en-US" sz="1000" dirty="0">
                          <a:effectLst/>
                          <a:latin typeface="Frutiger 45 Light"/>
                          <a:ea typeface="Times New Roman" panose="02020603050405020304" pitchFamily="18" charset="0"/>
                          <a:cs typeface="Frutiger 45 Light"/>
                        </a:rPr>
                        <a:t>Vacancy rates</a:t>
                      </a:r>
                    </a:p>
                    <a:p>
                      <a:pPr marL="171450" marR="0" lvl="0" indent="-171450">
                        <a:spcBef>
                          <a:spcPts val="0"/>
                        </a:spcBef>
                        <a:spcAft>
                          <a:spcPts val="100"/>
                        </a:spcAft>
                        <a:buFont typeface="Arial" panose="020B0604020202020204" pitchFamily="34" charset="0"/>
                        <a:buChar char="•"/>
                        <a:tabLst>
                          <a:tab pos="0" algn="l"/>
                          <a:tab pos="0" algn="l"/>
                        </a:tabLst>
                      </a:pPr>
                      <a:r>
                        <a:rPr lang="en-US" sz="1000" dirty="0">
                          <a:effectLst/>
                          <a:latin typeface="Frutiger 45 Light"/>
                          <a:ea typeface="Times New Roman" panose="02020603050405020304" pitchFamily="18" charset="0"/>
                          <a:cs typeface="Frutiger 45 Light"/>
                        </a:rPr>
                        <a:t>Wage/benefit market analysis</a:t>
                      </a:r>
                    </a:p>
                    <a:p>
                      <a:pPr marL="171450" marR="0" lvl="0" indent="-171450">
                        <a:spcBef>
                          <a:spcPts val="0"/>
                        </a:spcBef>
                        <a:spcAft>
                          <a:spcPts val="100"/>
                        </a:spcAft>
                        <a:buFont typeface="Arial" panose="020B0604020202020204" pitchFamily="34" charset="0"/>
                        <a:buChar char="•"/>
                        <a:tabLst>
                          <a:tab pos="0" algn="l"/>
                          <a:tab pos="0" algn="l"/>
                        </a:tabLst>
                      </a:pPr>
                      <a:r>
                        <a:rPr lang="en-US" sz="1000" dirty="0">
                          <a:effectLst/>
                          <a:latin typeface="Frutiger 45 Light"/>
                          <a:ea typeface="Times New Roman" panose="02020603050405020304" pitchFamily="18" charset="0"/>
                          <a:cs typeface="Frutiger 45 Light"/>
                        </a:rPr>
                        <a:t>Recruitment and hiring bonuses effectiveness analysis</a:t>
                      </a:r>
                    </a:p>
                  </a:txBody>
                  <a:tcPr marL="39025" marR="39025" marT="39025" marB="39025">
                    <a:lnL w="12700" cap="flat" cmpd="sng" algn="ctr">
                      <a:solidFill>
                        <a:srgbClr val="004743"/>
                      </a:solidFill>
                      <a:prstDash val="solid"/>
                      <a:round/>
                      <a:headEnd type="none" w="med" len="med"/>
                      <a:tailEnd type="none" w="med" len="med"/>
                    </a:lnL>
                    <a:lnR w="12700" cap="flat" cmpd="sng" algn="ctr">
                      <a:solidFill>
                        <a:srgbClr val="004743"/>
                      </a:solidFill>
                      <a:prstDash val="solid"/>
                      <a:round/>
                      <a:headEnd type="none" w="med" len="med"/>
                      <a:tailEnd type="none" w="med" len="med"/>
                    </a:lnR>
                    <a:lnT w="12700" cap="flat" cmpd="sng" algn="ctr">
                      <a:solidFill>
                        <a:srgbClr val="004743"/>
                      </a:solidFill>
                      <a:prstDash val="solid"/>
                      <a:round/>
                      <a:headEnd type="none" w="med" len="med"/>
                      <a:tailEnd type="none" w="med" len="med"/>
                    </a:lnT>
                    <a:lnB w="12700" cap="flat" cmpd="sng" algn="ctr">
                      <a:solidFill>
                        <a:srgbClr val="004743"/>
                      </a:solidFill>
                      <a:prstDash val="solid"/>
                      <a:round/>
                      <a:headEnd type="none" w="med" len="med"/>
                      <a:tailEnd type="none" w="med" len="med"/>
                    </a:lnB>
                  </a:tcPr>
                </a:tc>
                <a:extLst>
                  <a:ext uri="{0D108BD9-81ED-4DB2-BD59-A6C34878D82A}">
                    <a16:rowId xmlns:a16="http://schemas.microsoft.com/office/drawing/2014/main" val="3252042683"/>
                  </a:ext>
                </a:extLst>
              </a:tr>
              <a:tr h="986035">
                <a:tc>
                  <a:txBody>
                    <a:bodyPr/>
                    <a:lstStyle/>
                    <a:p>
                      <a:pPr marL="171450" marR="0" lvl="0" indent="-171450">
                        <a:spcBef>
                          <a:spcPts val="0"/>
                        </a:spcBef>
                        <a:spcAft>
                          <a:spcPts val="100"/>
                        </a:spcAft>
                        <a:buFont typeface="Arial" panose="020B0604020202020204" pitchFamily="34" charset="0"/>
                        <a:buChar char="•"/>
                        <a:tabLst>
                          <a:tab pos="0" algn="l"/>
                          <a:tab pos="0" algn="l"/>
                        </a:tabLst>
                      </a:pPr>
                      <a:r>
                        <a:rPr lang="en-US" sz="1000" dirty="0">
                          <a:effectLst/>
                          <a:latin typeface="Frutiger 45 Light"/>
                          <a:ea typeface="Times New Roman" panose="02020603050405020304" pitchFamily="18" charset="0"/>
                          <a:cs typeface="Frutiger 45 Light"/>
                        </a:rPr>
                        <a:t>New hires quit in the first six months</a:t>
                      </a:r>
                    </a:p>
                    <a:p>
                      <a:pPr marL="171450" marR="0" lvl="0" indent="-171450">
                        <a:spcBef>
                          <a:spcPts val="0"/>
                        </a:spcBef>
                        <a:spcAft>
                          <a:spcPts val="100"/>
                        </a:spcAft>
                        <a:buFont typeface="Arial" panose="020B0604020202020204" pitchFamily="34" charset="0"/>
                        <a:buChar char="•"/>
                        <a:tabLst>
                          <a:tab pos="0" algn="l"/>
                          <a:tab pos="0" algn="l"/>
                        </a:tabLst>
                      </a:pPr>
                      <a:r>
                        <a:rPr lang="en-US" sz="1000" dirty="0">
                          <a:effectLst/>
                          <a:latin typeface="Frutiger 45 Light"/>
                          <a:ea typeface="Times New Roman" panose="02020603050405020304" pitchFamily="18" charset="0"/>
                          <a:cs typeface="Frutiger 45 Light"/>
                        </a:rPr>
                        <a:t>Constantly hiring new employees to replace those who have left</a:t>
                      </a:r>
                    </a:p>
                  </a:txBody>
                  <a:tcPr marL="39025" marR="39025" marT="39025" marB="39025">
                    <a:lnL w="12700" cap="flat" cmpd="sng" algn="ctr">
                      <a:solidFill>
                        <a:srgbClr val="004743"/>
                      </a:solidFill>
                      <a:prstDash val="solid"/>
                      <a:round/>
                      <a:headEnd type="none" w="med" len="med"/>
                      <a:tailEnd type="none" w="med" len="med"/>
                    </a:lnL>
                    <a:lnR w="12700" cap="flat" cmpd="sng" algn="ctr">
                      <a:solidFill>
                        <a:srgbClr val="004743"/>
                      </a:solidFill>
                      <a:prstDash val="solid"/>
                      <a:round/>
                      <a:headEnd type="none" w="med" len="med"/>
                      <a:tailEnd type="none" w="med" len="med"/>
                    </a:lnR>
                    <a:lnT w="12700" cap="flat" cmpd="sng" algn="ctr">
                      <a:solidFill>
                        <a:srgbClr val="004743"/>
                      </a:solidFill>
                      <a:prstDash val="solid"/>
                      <a:round/>
                      <a:headEnd type="none" w="med" len="med"/>
                      <a:tailEnd type="none" w="med" len="med"/>
                    </a:lnT>
                    <a:lnB w="12700" cap="flat" cmpd="sng" algn="ctr">
                      <a:solidFill>
                        <a:srgbClr val="004743"/>
                      </a:solidFill>
                      <a:prstDash val="solid"/>
                      <a:round/>
                      <a:headEnd type="none" w="med" len="med"/>
                      <a:tailEnd type="none" w="med" len="med"/>
                    </a:lnB>
                  </a:tcPr>
                </a:tc>
                <a:tc>
                  <a:txBody>
                    <a:bodyPr/>
                    <a:lstStyle/>
                    <a:p>
                      <a:pPr marL="171450" marR="0" lvl="0" indent="-171450">
                        <a:spcBef>
                          <a:spcPts val="0"/>
                        </a:spcBef>
                        <a:spcAft>
                          <a:spcPts val="100"/>
                        </a:spcAft>
                        <a:buFont typeface="Arial" panose="020B0604020202020204" pitchFamily="34" charset="0"/>
                        <a:buChar char="•"/>
                        <a:tabLst>
                          <a:tab pos="0" algn="l"/>
                          <a:tab pos="0" algn="l"/>
                        </a:tabLst>
                      </a:pPr>
                      <a:r>
                        <a:rPr lang="en-US" sz="1000" dirty="0">
                          <a:effectLst/>
                          <a:latin typeface="Frutiger 45 Light"/>
                          <a:ea typeface="Times New Roman" panose="02020603050405020304" pitchFamily="18" charset="0"/>
                          <a:cs typeface="Frutiger 45 Light"/>
                        </a:rPr>
                        <a:t>Tenure of leavers</a:t>
                      </a:r>
                    </a:p>
                    <a:p>
                      <a:pPr marL="171450" marR="0" lvl="0" indent="-171450">
                        <a:spcBef>
                          <a:spcPts val="0"/>
                        </a:spcBef>
                        <a:spcAft>
                          <a:spcPts val="100"/>
                        </a:spcAft>
                        <a:buFont typeface="Arial" panose="020B0604020202020204" pitchFamily="34" charset="0"/>
                        <a:buChar char="•"/>
                        <a:tabLst>
                          <a:tab pos="0" algn="l"/>
                          <a:tab pos="0" algn="l"/>
                        </a:tabLst>
                      </a:pPr>
                      <a:r>
                        <a:rPr lang="en-US" sz="1000" dirty="0">
                          <a:effectLst/>
                          <a:latin typeface="Frutiger 45 Light"/>
                          <a:ea typeface="Times New Roman" panose="02020603050405020304" pitchFamily="18" charset="0"/>
                          <a:cs typeface="Frutiger 45 Light"/>
                        </a:rPr>
                        <a:t>Tenure of current employees</a:t>
                      </a:r>
                    </a:p>
                    <a:p>
                      <a:pPr marL="171450" marR="0" lvl="0" indent="-171450">
                        <a:spcBef>
                          <a:spcPts val="0"/>
                        </a:spcBef>
                        <a:spcAft>
                          <a:spcPts val="100"/>
                        </a:spcAft>
                        <a:buFont typeface="Arial" panose="020B0604020202020204" pitchFamily="34" charset="0"/>
                        <a:buChar char="•"/>
                        <a:tabLst>
                          <a:tab pos="0" algn="l"/>
                          <a:tab pos="0" algn="l"/>
                        </a:tabLst>
                      </a:pPr>
                      <a:r>
                        <a:rPr lang="en-US" sz="1000" dirty="0">
                          <a:effectLst/>
                          <a:latin typeface="Frutiger 45 Light"/>
                          <a:ea typeface="Times New Roman" panose="02020603050405020304" pitchFamily="18" charset="0"/>
                          <a:cs typeface="Frutiger 45 Light"/>
                        </a:rPr>
                        <a:t>Turnover rates</a:t>
                      </a:r>
                    </a:p>
                    <a:p>
                      <a:pPr marL="171450" marR="0" lvl="0" indent="-171450">
                        <a:spcBef>
                          <a:spcPts val="0"/>
                        </a:spcBef>
                        <a:spcAft>
                          <a:spcPts val="100"/>
                        </a:spcAft>
                        <a:buFont typeface="Arial" panose="020B0604020202020204" pitchFamily="34" charset="0"/>
                        <a:buChar char="•"/>
                        <a:tabLst>
                          <a:tab pos="0" algn="l"/>
                          <a:tab pos="0" algn="l"/>
                        </a:tabLst>
                      </a:pPr>
                      <a:r>
                        <a:rPr lang="en-US" sz="1000" dirty="0">
                          <a:effectLst/>
                          <a:latin typeface="Frutiger 45 Light"/>
                          <a:ea typeface="Times New Roman" panose="02020603050405020304" pitchFamily="18" charset="0"/>
                          <a:cs typeface="Frutiger 45 Light"/>
                        </a:rPr>
                        <a:t>Staff satisfaction survey</a:t>
                      </a:r>
                    </a:p>
                    <a:p>
                      <a:pPr marL="171450" marR="0" lvl="0" indent="-171450">
                        <a:spcBef>
                          <a:spcPts val="0"/>
                        </a:spcBef>
                        <a:spcAft>
                          <a:spcPts val="100"/>
                        </a:spcAft>
                        <a:buFont typeface="Arial" panose="020B0604020202020204" pitchFamily="34" charset="0"/>
                        <a:buChar char="•"/>
                        <a:tabLst>
                          <a:tab pos="0" algn="l"/>
                          <a:tab pos="0" algn="l"/>
                        </a:tabLst>
                      </a:pPr>
                      <a:r>
                        <a:rPr lang="en-US" sz="1000" dirty="0">
                          <a:effectLst/>
                          <a:latin typeface="Frutiger 45 Light"/>
                          <a:ea typeface="Times New Roman" panose="02020603050405020304" pitchFamily="18" charset="0"/>
                          <a:cs typeface="Frutiger 45 Light"/>
                        </a:rPr>
                        <a:t>New staff survey</a:t>
                      </a:r>
                    </a:p>
                    <a:p>
                      <a:pPr marL="171450" marR="0" lvl="0" indent="-171450">
                        <a:spcBef>
                          <a:spcPts val="0"/>
                        </a:spcBef>
                        <a:spcAft>
                          <a:spcPts val="100"/>
                        </a:spcAft>
                        <a:buFont typeface="Arial" panose="020B0604020202020204" pitchFamily="34" charset="0"/>
                        <a:buChar char="•"/>
                        <a:tabLst>
                          <a:tab pos="0" algn="l"/>
                          <a:tab pos="0" algn="l"/>
                        </a:tabLst>
                      </a:pPr>
                      <a:r>
                        <a:rPr lang="en-US" sz="1000" dirty="0">
                          <a:effectLst/>
                          <a:latin typeface="Frutiger 45 Light"/>
                          <a:ea typeface="Times New Roman" panose="02020603050405020304" pitchFamily="18" charset="0"/>
                          <a:cs typeface="Frutiger 45 Light"/>
                        </a:rPr>
                        <a:t>Exit interviews or surveys</a:t>
                      </a:r>
                    </a:p>
                  </a:txBody>
                  <a:tcPr marL="39025" marR="39025" marT="39025" marB="39025">
                    <a:lnL w="12700" cap="flat" cmpd="sng" algn="ctr">
                      <a:solidFill>
                        <a:srgbClr val="004743"/>
                      </a:solidFill>
                      <a:prstDash val="solid"/>
                      <a:round/>
                      <a:headEnd type="none" w="med" len="med"/>
                      <a:tailEnd type="none" w="med" len="med"/>
                    </a:lnL>
                    <a:lnR w="12700" cap="flat" cmpd="sng" algn="ctr">
                      <a:solidFill>
                        <a:srgbClr val="004743"/>
                      </a:solidFill>
                      <a:prstDash val="solid"/>
                      <a:round/>
                      <a:headEnd type="none" w="med" len="med"/>
                      <a:tailEnd type="none" w="med" len="med"/>
                    </a:lnR>
                    <a:lnT w="12700" cap="flat" cmpd="sng" algn="ctr">
                      <a:solidFill>
                        <a:srgbClr val="004743"/>
                      </a:solidFill>
                      <a:prstDash val="solid"/>
                      <a:round/>
                      <a:headEnd type="none" w="med" len="med"/>
                      <a:tailEnd type="none" w="med" len="med"/>
                    </a:lnT>
                    <a:lnB w="12700" cap="flat" cmpd="sng" algn="ctr">
                      <a:solidFill>
                        <a:srgbClr val="004743"/>
                      </a:solidFill>
                      <a:prstDash val="solid"/>
                      <a:round/>
                      <a:headEnd type="none" w="med" len="med"/>
                      <a:tailEnd type="none" w="med" len="med"/>
                    </a:lnB>
                  </a:tcPr>
                </a:tc>
                <a:extLst>
                  <a:ext uri="{0D108BD9-81ED-4DB2-BD59-A6C34878D82A}">
                    <a16:rowId xmlns:a16="http://schemas.microsoft.com/office/drawing/2014/main" val="2960904290"/>
                  </a:ext>
                </a:extLst>
              </a:tr>
              <a:tr h="363355">
                <a:tc>
                  <a:txBody>
                    <a:bodyPr/>
                    <a:lstStyle/>
                    <a:p>
                      <a:pPr marL="171450" marR="0" lvl="0" indent="-171450">
                        <a:spcBef>
                          <a:spcPts val="0"/>
                        </a:spcBef>
                        <a:spcAft>
                          <a:spcPts val="100"/>
                        </a:spcAft>
                        <a:buFont typeface="Arial" panose="020B0604020202020204" pitchFamily="34" charset="0"/>
                        <a:buChar char="•"/>
                        <a:tabLst>
                          <a:tab pos="0" algn="l"/>
                          <a:tab pos="0" algn="l"/>
                        </a:tabLst>
                      </a:pPr>
                      <a:r>
                        <a:rPr lang="en-US" sz="1000" dirty="0">
                          <a:effectLst/>
                          <a:latin typeface="Frutiger 45 Light"/>
                          <a:ea typeface="Times New Roman" panose="02020603050405020304" pitchFamily="18" charset="0"/>
                          <a:cs typeface="Frutiger 45 Light"/>
                        </a:rPr>
                        <a:t>New employees are unsure of job roles and functions</a:t>
                      </a:r>
                    </a:p>
                  </a:txBody>
                  <a:tcPr marL="39025" marR="39025" marT="39025" marB="39025">
                    <a:lnL w="12700" cap="flat" cmpd="sng" algn="ctr">
                      <a:solidFill>
                        <a:srgbClr val="004743"/>
                      </a:solidFill>
                      <a:prstDash val="solid"/>
                      <a:round/>
                      <a:headEnd type="none" w="med" len="med"/>
                      <a:tailEnd type="none" w="med" len="med"/>
                    </a:lnL>
                    <a:lnR w="12700" cap="flat" cmpd="sng" algn="ctr">
                      <a:solidFill>
                        <a:srgbClr val="004743"/>
                      </a:solidFill>
                      <a:prstDash val="solid"/>
                      <a:round/>
                      <a:headEnd type="none" w="med" len="med"/>
                      <a:tailEnd type="none" w="med" len="med"/>
                    </a:lnR>
                    <a:lnT w="12700" cap="flat" cmpd="sng" algn="ctr">
                      <a:solidFill>
                        <a:srgbClr val="004743"/>
                      </a:solidFill>
                      <a:prstDash val="solid"/>
                      <a:round/>
                      <a:headEnd type="none" w="med" len="med"/>
                      <a:tailEnd type="none" w="med" len="med"/>
                    </a:lnT>
                    <a:lnB w="12700" cap="flat" cmpd="sng" algn="ctr">
                      <a:solidFill>
                        <a:srgbClr val="004743"/>
                      </a:solidFill>
                      <a:prstDash val="solid"/>
                      <a:round/>
                      <a:headEnd type="none" w="med" len="med"/>
                      <a:tailEnd type="none" w="med" len="med"/>
                    </a:lnB>
                  </a:tcPr>
                </a:tc>
                <a:tc>
                  <a:txBody>
                    <a:bodyPr/>
                    <a:lstStyle/>
                    <a:p>
                      <a:pPr marL="171450" marR="0" lvl="0" indent="-171450">
                        <a:spcBef>
                          <a:spcPts val="0"/>
                        </a:spcBef>
                        <a:spcAft>
                          <a:spcPts val="100"/>
                        </a:spcAft>
                        <a:buFont typeface="Arial" panose="020B0604020202020204" pitchFamily="34" charset="0"/>
                        <a:buChar char="•"/>
                        <a:tabLst>
                          <a:tab pos="0" algn="l"/>
                          <a:tab pos="0" algn="l"/>
                        </a:tabLst>
                      </a:pPr>
                      <a:r>
                        <a:rPr lang="en-US" sz="1000" dirty="0">
                          <a:effectLst/>
                          <a:latin typeface="Frutiger 45 Light"/>
                          <a:ea typeface="Times New Roman" panose="02020603050405020304" pitchFamily="18" charset="0"/>
                          <a:cs typeface="Frutiger 45 Light"/>
                        </a:rPr>
                        <a:t>Job description review</a:t>
                      </a:r>
                    </a:p>
                    <a:p>
                      <a:pPr marL="171450" marR="0" lvl="0" indent="-171450">
                        <a:spcBef>
                          <a:spcPts val="0"/>
                        </a:spcBef>
                        <a:spcAft>
                          <a:spcPts val="100"/>
                        </a:spcAft>
                        <a:buFont typeface="Arial" panose="020B0604020202020204" pitchFamily="34" charset="0"/>
                        <a:buChar char="•"/>
                        <a:tabLst>
                          <a:tab pos="0" algn="l"/>
                          <a:tab pos="0" algn="l"/>
                        </a:tabLst>
                      </a:pPr>
                      <a:r>
                        <a:rPr lang="en-US" sz="1000" dirty="0">
                          <a:effectLst/>
                          <a:latin typeface="Frutiger 45 Light"/>
                          <a:ea typeface="Times New Roman" panose="02020603050405020304" pitchFamily="18" charset="0"/>
                          <a:cs typeface="Frutiger 45 Light"/>
                        </a:rPr>
                        <a:t>Training needs assessment (new hires)</a:t>
                      </a:r>
                    </a:p>
                  </a:txBody>
                  <a:tcPr marL="39025" marR="39025" marT="39025" marB="39025">
                    <a:lnL w="12700" cap="flat" cmpd="sng" algn="ctr">
                      <a:solidFill>
                        <a:srgbClr val="004743"/>
                      </a:solidFill>
                      <a:prstDash val="solid"/>
                      <a:round/>
                      <a:headEnd type="none" w="med" len="med"/>
                      <a:tailEnd type="none" w="med" len="med"/>
                    </a:lnL>
                    <a:lnR w="12700" cap="flat" cmpd="sng" algn="ctr">
                      <a:solidFill>
                        <a:srgbClr val="004743"/>
                      </a:solidFill>
                      <a:prstDash val="solid"/>
                      <a:round/>
                      <a:headEnd type="none" w="med" len="med"/>
                      <a:tailEnd type="none" w="med" len="med"/>
                    </a:lnR>
                    <a:lnT w="12700" cap="flat" cmpd="sng" algn="ctr">
                      <a:solidFill>
                        <a:srgbClr val="004743"/>
                      </a:solidFill>
                      <a:prstDash val="solid"/>
                      <a:round/>
                      <a:headEnd type="none" w="med" len="med"/>
                      <a:tailEnd type="none" w="med" len="med"/>
                    </a:lnT>
                    <a:lnB w="12700" cap="flat" cmpd="sng" algn="ctr">
                      <a:solidFill>
                        <a:srgbClr val="004743"/>
                      </a:solidFill>
                      <a:prstDash val="solid"/>
                      <a:round/>
                      <a:headEnd type="none" w="med" len="med"/>
                      <a:tailEnd type="none" w="med" len="med"/>
                    </a:lnB>
                  </a:tcPr>
                </a:tc>
                <a:extLst>
                  <a:ext uri="{0D108BD9-81ED-4DB2-BD59-A6C34878D82A}">
                    <a16:rowId xmlns:a16="http://schemas.microsoft.com/office/drawing/2014/main" val="4264672773"/>
                  </a:ext>
                </a:extLst>
              </a:tr>
              <a:tr h="363355">
                <a:tc>
                  <a:txBody>
                    <a:bodyPr/>
                    <a:lstStyle/>
                    <a:p>
                      <a:pPr marL="171450" marR="0" lvl="0" indent="-171450">
                        <a:spcBef>
                          <a:spcPts val="0"/>
                        </a:spcBef>
                        <a:spcAft>
                          <a:spcPts val="100"/>
                        </a:spcAft>
                        <a:buFont typeface="Arial" panose="020B0604020202020204" pitchFamily="34" charset="0"/>
                        <a:buChar char="•"/>
                        <a:tabLst>
                          <a:tab pos="0" algn="l"/>
                          <a:tab pos="0" algn="l"/>
                        </a:tabLst>
                      </a:pPr>
                      <a:r>
                        <a:rPr lang="en-US" sz="1000" dirty="0">
                          <a:effectLst/>
                          <a:latin typeface="Frutiger 45 Light"/>
                          <a:ea typeface="Times New Roman" panose="02020603050405020304" pitchFamily="18" charset="0"/>
                          <a:cs typeface="Frutiger 45 Light"/>
                        </a:rPr>
                        <a:t>Difficulty finding training that addresses the skills needed by employees</a:t>
                      </a:r>
                    </a:p>
                  </a:txBody>
                  <a:tcPr marL="39025" marR="39025" marT="39025" marB="39025">
                    <a:lnL w="12700" cap="flat" cmpd="sng" algn="ctr">
                      <a:solidFill>
                        <a:srgbClr val="004743"/>
                      </a:solidFill>
                      <a:prstDash val="solid"/>
                      <a:round/>
                      <a:headEnd type="none" w="med" len="med"/>
                      <a:tailEnd type="none" w="med" len="med"/>
                    </a:lnL>
                    <a:lnR w="12700" cap="flat" cmpd="sng" algn="ctr">
                      <a:solidFill>
                        <a:srgbClr val="004743"/>
                      </a:solidFill>
                      <a:prstDash val="solid"/>
                      <a:round/>
                      <a:headEnd type="none" w="med" len="med"/>
                      <a:tailEnd type="none" w="med" len="med"/>
                    </a:lnR>
                    <a:lnT w="12700" cap="flat" cmpd="sng" algn="ctr">
                      <a:solidFill>
                        <a:srgbClr val="004743"/>
                      </a:solidFill>
                      <a:prstDash val="solid"/>
                      <a:round/>
                      <a:headEnd type="none" w="med" len="med"/>
                      <a:tailEnd type="none" w="med" len="med"/>
                    </a:lnT>
                    <a:lnB w="12700" cap="flat" cmpd="sng" algn="ctr">
                      <a:solidFill>
                        <a:srgbClr val="004743"/>
                      </a:solidFill>
                      <a:prstDash val="solid"/>
                      <a:round/>
                      <a:headEnd type="none" w="med" len="med"/>
                      <a:tailEnd type="none" w="med" len="med"/>
                    </a:lnB>
                  </a:tcPr>
                </a:tc>
                <a:tc>
                  <a:txBody>
                    <a:bodyPr/>
                    <a:lstStyle/>
                    <a:p>
                      <a:pPr marL="171450" marR="0" lvl="0" indent="-171450">
                        <a:spcBef>
                          <a:spcPts val="0"/>
                        </a:spcBef>
                        <a:spcAft>
                          <a:spcPts val="100"/>
                        </a:spcAft>
                        <a:buFont typeface="Arial" panose="020B0604020202020204" pitchFamily="34" charset="0"/>
                        <a:buChar char="•"/>
                        <a:tabLst>
                          <a:tab pos="0" algn="l"/>
                          <a:tab pos="0" algn="l"/>
                        </a:tabLst>
                      </a:pPr>
                      <a:r>
                        <a:rPr lang="en-US" sz="1000" dirty="0">
                          <a:effectLst/>
                          <a:latin typeface="Frutiger 45 Light"/>
                          <a:ea typeface="Times New Roman" panose="02020603050405020304" pitchFamily="18" charset="0"/>
                          <a:cs typeface="Frutiger 45 Light"/>
                        </a:rPr>
                        <a:t>Training needs assessment</a:t>
                      </a:r>
                    </a:p>
                    <a:p>
                      <a:pPr marL="171450" marR="0" lvl="0" indent="-171450">
                        <a:spcBef>
                          <a:spcPts val="0"/>
                        </a:spcBef>
                        <a:spcAft>
                          <a:spcPts val="100"/>
                        </a:spcAft>
                        <a:buFont typeface="Arial" panose="020B0604020202020204" pitchFamily="34" charset="0"/>
                        <a:buChar char="•"/>
                        <a:tabLst>
                          <a:tab pos="0" algn="l"/>
                          <a:tab pos="0" algn="l"/>
                        </a:tabLst>
                      </a:pPr>
                      <a:r>
                        <a:rPr lang="en-US" sz="1000" dirty="0">
                          <a:effectLst/>
                          <a:latin typeface="Frutiger 45 Light"/>
                          <a:ea typeface="Times New Roman" panose="02020603050405020304" pitchFamily="18" charset="0"/>
                          <a:cs typeface="Frutiger 45 Light"/>
                        </a:rPr>
                        <a:t>Inventory of current employee skills</a:t>
                      </a:r>
                    </a:p>
                  </a:txBody>
                  <a:tcPr marL="39025" marR="39025" marT="39025" marB="39025">
                    <a:lnL w="12700" cap="flat" cmpd="sng" algn="ctr">
                      <a:solidFill>
                        <a:srgbClr val="004743"/>
                      </a:solidFill>
                      <a:prstDash val="solid"/>
                      <a:round/>
                      <a:headEnd type="none" w="med" len="med"/>
                      <a:tailEnd type="none" w="med" len="med"/>
                    </a:lnL>
                    <a:lnR w="12700" cap="flat" cmpd="sng" algn="ctr">
                      <a:solidFill>
                        <a:srgbClr val="004743"/>
                      </a:solidFill>
                      <a:prstDash val="solid"/>
                      <a:round/>
                      <a:headEnd type="none" w="med" len="med"/>
                      <a:tailEnd type="none" w="med" len="med"/>
                    </a:lnR>
                    <a:lnT w="12700" cap="flat" cmpd="sng" algn="ctr">
                      <a:solidFill>
                        <a:srgbClr val="004743"/>
                      </a:solidFill>
                      <a:prstDash val="solid"/>
                      <a:round/>
                      <a:headEnd type="none" w="med" len="med"/>
                      <a:tailEnd type="none" w="med" len="med"/>
                    </a:lnT>
                    <a:lnB w="12700" cap="flat" cmpd="sng" algn="ctr">
                      <a:solidFill>
                        <a:srgbClr val="004743"/>
                      </a:solidFill>
                      <a:prstDash val="solid"/>
                      <a:round/>
                      <a:headEnd type="none" w="med" len="med"/>
                      <a:tailEnd type="none" w="med" len="med"/>
                    </a:lnB>
                  </a:tcPr>
                </a:tc>
                <a:extLst>
                  <a:ext uri="{0D108BD9-81ED-4DB2-BD59-A6C34878D82A}">
                    <a16:rowId xmlns:a16="http://schemas.microsoft.com/office/drawing/2014/main" val="3257610504"/>
                  </a:ext>
                </a:extLst>
              </a:tr>
              <a:tr h="363355">
                <a:tc>
                  <a:txBody>
                    <a:bodyPr/>
                    <a:lstStyle/>
                    <a:p>
                      <a:pPr marL="171450" marR="0" lvl="0" indent="-171450">
                        <a:spcBef>
                          <a:spcPts val="0"/>
                        </a:spcBef>
                        <a:spcAft>
                          <a:spcPts val="100"/>
                        </a:spcAft>
                        <a:buFont typeface="Arial" panose="020B0604020202020204" pitchFamily="34" charset="0"/>
                        <a:buChar char="•"/>
                        <a:tabLst>
                          <a:tab pos="0" algn="l"/>
                          <a:tab pos="0" algn="l"/>
                        </a:tabLst>
                      </a:pPr>
                      <a:r>
                        <a:rPr lang="en-US" sz="1000" dirty="0">
                          <a:effectLst/>
                          <a:latin typeface="Frutiger 45 Light"/>
                          <a:ea typeface="Times New Roman" panose="02020603050405020304" pitchFamily="18" charset="0"/>
                          <a:cs typeface="Frutiger 45 Light"/>
                        </a:rPr>
                        <a:t>Poor performance</a:t>
                      </a:r>
                    </a:p>
                    <a:p>
                      <a:pPr marL="171450" marR="0" lvl="0" indent="-171450">
                        <a:spcBef>
                          <a:spcPts val="0"/>
                        </a:spcBef>
                        <a:spcAft>
                          <a:spcPts val="100"/>
                        </a:spcAft>
                        <a:buFont typeface="Arial" panose="020B0604020202020204" pitchFamily="34" charset="0"/>
                        <a:buChar char="•"/>
                        <a:tabLst>
                          <a:tab pos="0" algn="l"/>
                          <a:tab pos="0" algn="l"/>
                        </a:tabLst>
                      </a:pPr>
                      <a:r>
                        <a:rPr lang="en-US" sz="1000" dirty="0">
                          <a:effectLst/>
                          <a:latin typeface="Frutiger 45 Light"/>
                          <a:ea typeface="Times New Roman" panose="02020603050405020304" pitchFamily="18" charset="0"/>
                          <a:cs typeface="Frutiger 45 Light"/>
                        </a:rPr>
                        <a:t>Training doesn’t produce desired results</a:t>
                      </a:r>
                    </a:p>
                  </a:txBody>
                  <a:tcPr marL="39025" marR="39025" marT="39025" marB="39025">
                    <a:lnL w="12700" cap="flat" cmpd="sng" algn="ctr">
                      <a:solidFill>
                        <a:srgbClr val="004743"/>
                      </a:solidFill>
                      <a:prstDash val="solid"/>
                      <a:round/>
                      <a:headEnd type="none" w="med" len="med"/>
                      <a:tailEnd type="none" w="med" len="med"/>
                    </a:lnL>
                    <a:lnR w="12700" cap="flat" cmpd="sng" algn="ctr">
                      <a:solidFill>
                        <a:srgbClr val="004743"/>
                      </a:solidFill>
                      <a:prstDash val="solid"/>
                      <a:round/>
                      <a:headEnd type="none" w="med" len="med"/>
                      <a:tailEnd type="none" w="med" len="med"/>
                    </a:lnR>
                    <a:lnT w="12700" cap="flat" cmpd="sng" algn="ctr">
                      <a:solidFill>
                        <a:srgbClr val="004743"/>
                      </a:solidFill>
                      <a:prstDash val="solid"/>
                      <a:round/>
                      <a:headEnd type="none" w="med" len="med"/>
                      <a:tailEnd type="none" w="med" len="med"/>
                    </a:lnT>
                    <a:lnB w="12700" cap="flat" cmpd="sng" algn="ctr">
                      <a:solidFill>
                        <a:srgbClr val="004743"/>
                      </a:solidFill>
                      <a:prstDash val="solid"/>
                      <a:round/>
                      <a:headEnd type="none" w="med" len="med"/>
                      <a:tailEnd type="none" w="med" len="med"/>
                    </a:lnB>
                  </a:tcPr>
                </a:tc>
                <a:tc>
                  <a:txBody>
                    <a:bodyPr/>
                    <a:lstStyle/>
                    <a:p>
                      <a:pPr marL="171450" marR="0" lvl="0" indent="-171450">
                        <a:spcBef>
                          <a:spcPts val="0"/>
                        </a:spcBef>
                        <a:spcAft>
                          <a:spcPts val="100"/>
                        </a:spcAft>
                        <a:buFont typeface="Arial" panose="020B0604020202020204" pitchFamily="34" charset="0"/>
                        <a:buChar char="•"/>
                        <a:tabLst>
                          <a:tab pos="0" algn="l"/>
                          <a:tab pos="0" algn="l"/>
                        </a:tabLst>
                      </a:pPr>
                      <a:r>
                        <a:rPr lang="en-US" sz="1000" dirty="0">
                          <a:effectLst/>
                          <a:latin typeface="Frutiger 45 Light"/>
                          <a:ea typeface="Times New Roman" panose="02020603050405020304" pitchFamily="18" charset="0"/>
                          <a:cs typeface="Frutiger 45 Light"/>
                        </a:rPr>
                        <a:t>Competency assessments</a:t>
                      </a:r>
                    </a:p>
                    <a:p>
                      <a:pPr marL="171450" marR="0" lvl="0" indent="-171450">
                        <a:spcBef>
                          <a:spcPts val="0"/>
                        </a:spcBef>
                        <a:spcAft>
                          <a:spcPts val="100"/>
                        </a:spcAft>
                        <a:buFont typeface="Arial" panose="020B0604020202020204" pitchFamily="34" charset="0"/>
                        <a:buChar char="•"/>
                        <a:tabLst>
                          <a:tab pos="0" algn="l"/>
                          <a:tab pos="0" algn="l"/>
                        </a:tabLst>
                      </a:pPr>
                      <a:r>
                        <a:rPr lang="en-US" sz="1000" dirty="0">
                          <a:effectLst/>
                          <a:latin typeface="Frutiger 45 Light"/>
                          <a:ea typeface="Times New Roman" panose="02020603050405020304" pitchFamily="18" charset="0"/>
                          <a:cs typeface="Frutiger 45 Light"/>
                        </a:rPr>
                        <a:t>Performance review system</a:t>
                      </a:r>
                    </a:p>
                  </a:txBody>
                  <a:tcPr marL="39025" marR="39025" marT="39025" marB="39025">
                    <a:lnL w="12700" cap="flat" cmpd="sng" algn="ctr">
                      <a:solidFill>
                        <a:srgbClr val="004743"/>
                      </a:solidFill>
                      <a:prstDash val="solid"/>
                      <a:round/>
                      <a:headEnd type="none" w="med" len="med"/>
                      <a:tailEnd type="none" w="med" len="med"/>
                    </a:lnL>
                    <a:lnR w="12700" cap="flat" cmpd="sng" algn="ctr">
                      <a:solidFill>
                        <a:srgbClr val="004743"/>
                      </a:solidFill>
                      <a:prstDash val="solid"/>
                      <a:round/>
                      <a:headEnd type="none" w="med" len="med"/>
                      <a:tailEnd type="none" w="med" len="med"/>
                    </a:lnR>
                    <a:lnT w="12700" cap="flat" cmpd="sng" algn="ctr">
                      <a:solidFill>
                        <a:srgbClr val="004743"/>
                      </a:solidFill>
                      <a:prstDash val="solid"/>
                      <a:round/>
                      <a:headEnd type="none" w="med" len="med"/>
                      <a:tailEnd type="none" w="med" len="med"/>
                    </a:lnT>
                    <a:lnB w="12700" cap="flat" cmpd="sng" algn="ctr">
                      <a:solidFill>
                        <a:srgbClr val="004743"/>
                      </a:solidFill>
                      <a:prstDash val="solid"/>
                      <a:round/>
                      <a:headEnd type="none" w="med" len="med"/>
                      <a:tailEnd type="none" w="med" len="med"/>
                    </a:lnB>
                  </a:tcPr>
                </a:tc>
                <a:extLst>
                  <a:ext uri="{0D108BD9-81ED-4DB2-BD59-A6C34878D82A}">
                    <a16:rowId xmlns:a16="http://schemas.microsoft.com/office/drawing/2014/main" val="2243437229"/>
                  </a:ext>
                </a:extLst>
              </a:tr>
              <a:tr h="363355">
                <a:tc>
                  <a:txBody>
                    <a:bodyPr/>
                    <a:lstStyle/>
                    <a:p>
                      <a:pPr marL="171450" marR="0" lvl="0" indent="-171450">
                        <a:spcBef>
                          <a:spcPts val="0"/>
                        </a:spcBef>
                        <a:spcAft>
                          <a:spcPts val="100"/>
                        </a:spcAft>
                        <a:buFont typeface="Arial" panose="020B0604020202020204" pitchFamily="34" charset="0"/>
                        <a:buChar char="•"/>
                        <a:tabLst>
                          <a:tab pos="0" algn="l"/>
                          <a:tab pos="0" algn="l"/>
                        </a:tabLst>
                      </a:pPr>
                      <a:r>
                        <a:rPr lang="en-US" sz="1000" dirty="0">
                          <a:effectLst/>
                          <a:latin typeface="Frutiger 45 Light"/>
                          <a:ea typeface="Times New Roman" panose="02020603050405020304" pitchFamily="18" charset="0"/>
                          <a:cs typeface="Frutiger 45 Light"/>
                        </a:rPr>
                        <a:t>Morale problems</a:t>
                      </a:r>
                    </a:p>
                  </a:txBody>
                  <a:tcPr marL="39025" marR="39025" marT="39025" marB="39025">
                    <a:lnL w="12700" cap="flat" cmpd="sng" algn="ctr">
                      <a:solidFill>
                        <a:srgbClr val="004743"/>
                      </a:solidFill>
                      <a:prstDash val="solid"/>
                      <a:round/>
                      <a:headEnd type="none" w="med" len="med"/>
                      <a:tailEnd type="none" w="med" len="med"/>
                    </a:lnL>
                    <a:lnR w="12700" cap="flat" cmpd="sng" algn="ctr">
                      <a:solidFill>
                        <a:srgbClr val="004743"/>
                      </a:solidFill>
                      <a:prstDash val="solid"/>
                      <a:round/>
                      <a:headEnd type="none" w="med" len="med"/>
                      <a:tailEnd type="none" w="med" len="med"/>
                    </a:lnR>
                    <a:lnT w="12700" cap="flat" cmpd="sng" algn="ctr">
                      <a:solidFill>
                        <a:srgbClr val="004743"/>
                      </a:solidFill>
                      <a:prstDash val="solid"/>
                      <a:round/>
                      <a:headEnd type="none" w="med" len="med"/>
                      <a:tailEnd type="none" w="med" len="med"/>
                    </a:lnT>
                    <a:lnB w="12700" cap="flat" cmpd="sng" algn="ctr">
                      <a:solidFill>
                        <a:srgbClr val="004743"/>
                      </a:solidFill>
                      <a:prstDash val="solid"/>
                      <a:round/>
                      <a:headEnd type="none" w="med" len="med"/>
                      <a:tailEnd type="none" w="med" len="med"/>
                    </a:lnB>
                  </a:tcPr>
                </a:tc>
                <a:tc>
                  <a:txBody>
                    <a:bodyPr/>
                    <a:lstStyle/>
                    <a:p>
                      <a:pPr marL="171450" marR="0" lvl="0" indent="-171450">
                        <a:spcBef>
                          <a:spcPts val="0"/>
                        </a:spcBef>
                        <a:spcAft>
                          <a:spcPts val="100"/>
                        </a:spcAft>
                        <a:buFont typeface="Arial" panose="020B0604020202020204" pitchFamily="34" charset="0"/>
                        <a:buChar char="•"/>
                        <a:tabLst>
                          <a:tab pos="0" algn="l"/>
                          <a:tab pos="0" algn="l"/>
                        </a:tabLst>
                      </a:pPr>
                      <a:r>
                        <a:rPr lang="en-US" sz="1000" dirty="0">
                          <a:effectLst/>
                          <a:latin typeface="Frutiger 45 Light"/>
                          <a:ea typeface="Times New Roman" panose="02020603050405020304" pitchFamily="18" charset="0"/>
                          <a:cs typeface="Frutiger 45 Light"/>
                        </a:rPr>
                        <a:t>Staff satisfaction survey</a:t>
                      </a:r>
                    </a:p>
                    <a:p>
                      <a:pPr marL="171450" marR="0" lvl="0" indent="-171450">
                        <a:spcBef>
                          <a:spcPts val="0"/>
                        </a:spcBef>
                        <a:spcAft>
                          <a:spcPts val="100"/>
                        </a:spcAft>
                        <a:buFont typeface="Arial" panose="020B0604020202020204" pitchFamily="34" charset="0"/>
                        <a:buChar char="•"/>
                        <a:tabLst>
                          <a:tab pos="0" algn="l"/>
                          <a:tab pos="0" algn="l"/>
                        </a:tabLst>
                      </a:pPr>
                      <a:r>
                        <a:rPr lang="en-US" sz="1000" dirty="0">
                          <a:effectLst/>
                          <a:latin typeface="Frutiger 45 Light"/>
                          <a:ea typeface="Times New Roman" panose="02020603050405020304" pitchFamily="18" charset="0"/>
                          <a:cs typeface="Frutiger 45 Light"/>
                        </a:rPr>
                        <a:t>Organizational commitment survey</a:t>
                      </a:r>
                    </a:p>
                  </a:txBody>
                  <a:tcPr marL="39025" marR="39025" marT="39025" marB="39025">
                    <a:lnL w="12700" cap="flat" cmpd="sng" algn="ctr">
                      <a:solidFill>
                        <a:srgbClr val="004743"/>
                      </a:solidFill>
                      <a:prstDash val="solid"/>
                      <a:round/>
                      <a:headEnd type="none" w="med" len="med"/>
                      <a:tailEnd type="none" w="med" len="med"/>
                    </a:lnL>
                    <a:lnR w="12700" cap="flat" cmpd="sng" algn="ctr">
                      <a:solidFill>
                        <a:srgbClr val="004743"/>
                      </a:solidFill>
                      <a:prstDash val="solid"/>
                      <a:round/>
                      <a:headEnd type="none" w="med" len="med"/>
                      <a:tailEnd type="none" w="med" len="med"/>
                    </a:lnR>
                    <a:lnT w="12700" cap="flat" cmpd="sng" algn="ctr">
                      <a:solidFill>
                        <a:srgbClr val="004743"/>
                      </a:solidFill>
                      <a:prstDash val="solid"/>
                      <a:round/>
                      <a:headEnd type="none" w="med" len="med"/>
                      <a:tailEnd type="none" w="med" len="med"/>
                    </a:lnT>
                    <a:lnB w="12700" cap="flat" cmpd="sng" algn="ctr">
                      <a:solidFill>
                        <a:srgbClr val="004743"/>
                      </a:solidFill>
                      <a:prstDash val="solid"/>
                      <a:round/>
                      <a:headEnd type="none" w="med" len="med"/>
                      <a:tailEnd type="none" w="med" len="med"/>
                    </a:lnB>
                  </a:tcPr>
                </a:tc>
                <a:extLst>
                  <a:ext uri="{0D108BD9-81ED-4DB2-BD59-A6C34878D82A}">
                    <a16:rowId xmlns:a16="http://schemas.microsoft.com/office/drawing/2014/main" val="1088683571"/>
                  </a:ext>
                </a:extLst>
              </a:tr>
              <a:tr h="519025">
                <a:tc>
                  <a:txBody>
                    <a:bodyPr/>
                    <a:lstStyle/>
                    <a:p>
                      <a:pPr marL="171450" marR="0" lvl="0" indent="-171450">
                        <a:spcBef>
                          <a:spcPts val="0"/>
                        </a:spcBef>
                        <a:spcAft>
                          <a:spcPts val="100"/>
                        </a:spcAft>
                        <a:buFont typeface="Arial" panose="020B0604020202020204" pitchFamily="34" charset="0"/>
                        <a:buChar char="•"/>
                        <a:tabLst>
                          <a:tab pos="0" algn="l"/>
                          <a:tab pos="0" algn="l"/>
                        </a:tabLst>
                      </a:pPr>
                      <a:r>
                        <a:rPr lang="en-US" sz="1000" dirty="0">
                          <a:effectLst/>
                          <a:latin typeface="Frutiger 45 Light"/>
                          <a:ea typeface="Times New Roman" panose="02020603050405020304" pitchFamily="18" charset="0"/>
                          <a:cs typeface="Frutiger 45 Light"/>
                        </a:rPr>
                        <a:t>Conflict between staff and supervisors or managers</a:t>
                      </a:r>
                    </a:p>
                    <a:p>
                      <a:pPr marL="171450" marR="0" lvl="0" indent="-171450">
                        <a:spcBef>
                          <a:spcPts val="0"/>
                        </a:spcBef>
                        <a:spcAft>
                          <a:spcPts val="100"/>
                        </a:spcAft>
                        <a:buFont typeface="Arial" panose="020B0604020202020204" pitchFamily="34" charset="0"/>
                        <a:buChar char="•"/>
                        <a:tabLst>
                          <a:tab pos="0" algn="l"/>
                          <a:tab pos="0" algn="l"/>
                        </a:tabLst>
                      </a:pPr>
                      <a:r>
                        <a:rPr lang="en-US" sz="1000" dirty="0">
                          <a:effectLst/>
                          <a:latin typeface="Frutiger 45 Light"/>
                          <a:ea typeface="Times New Roman" panose="02020603050405020304" pitchFamily="18" charset="0"/>
                          <a:cs typeface="Frutiger 45 Light"/>
                        </a:rPr>
                        <a:t>Employees complain about their supervisor</a:t>
                      </a:r>
                    </a:p>
                  </a:txBody>
                  <a:tcPr marL="39025" marR="39025" marT="39025" marB="39025">
                    <a:lnL w="12700" cap="flat" cmpd="sng" algn="ctr">
                      <a:solidFill>
                        <a:srgbClr val="004743"/>
                      </a:solidFill>
                      <a:prstDash val="solid"/>
                      <a:round/>
                      <a:headEnd type="none" w="med" len="med"/>
                      <a:tailEnd type="none" w="med" len="med"/>
                    </a:lnL>
                    <a:lnR w="12700" cap="flat" cmpd="sng" algn="ctr">
                      <a:solidFill>
                        <a:srgbClr val="004743"/>
                      </a:solidFill>
                      <a:prstDash val="solid"/>
                      <a:round/>
                      <a:headEnd type="none" w="med" len="med"/>
                      <a:tailEnd type="none" w="med" len="med"/>
                    </a:lnR>
                    <a:lnT w="12700" cap="flat" cmpd="sng" algn="ctr">
                      <a:solidFill>
                        <a:srgbClr val="004743"/>
                      </a:solidFill>
                      <a:prstDash val="solid"/>
                      <a:round/>
                      <a:headEnd type="none" w="med" len="med"/>
                      <a:tailEnd type="none" w="med" len="med"/>
                    </a:lnT>
                    <a:lnB w="12700" cap="flat" cmpd="sng" algn="ctr">
                      <a:solidFill>
                        <a:srgbClr val="004743"/>
                      </a:solidFill>
                      <a:prstDash val="solid"/>
                      <a:round/>
                      <a:headEnd type="none" w="med" len="med"/>
                      <a:tailEnd type="none" w="med" len="med"/>
                    </a:lnB>
                  </a:tcPr>
                </a:tc>
                <a:tc>
                  <a:txBody>
                    <a:bodyPr/>
                    <a:lstStyle/>
                    <a:p>
                      <a:pPr marL="171450" marR="0" lvl="0" indent="-171450">
                        <a:spcBef>
                          <a:spcPts val="0"/>
                        </a:spcBef>
                        <a:spcAft>
                          <a:spcPts val="100"/>
                        </a:spcAft>
                        <a:buFont typeface="Arial" panose="020B0604020202020204" pitchFamily="34" charset="0"/>
                        <a:buChar char="•"/>
                        <a:tabLst>
                          <a:tab pos="0" algn="l"/>
                          <a:tab pos="0" algn="l"/>
                        </a:tabLst>
                      </a:pPr>
                      <a:r>
                        <a:rPr lang="en-US" sz="1000" dirty="0">
                          <a:effectLst/>
                          <a:latin typeface="Frutiger 45 Light"/>
                          <a:ea typeface="Times New Roman" panose="02020603050405020304" pitchFamily="18" charset="0"/>
                          <a:cs typeface="Frutiger 45 Light"/>
                        </a:rPr>
                        <a:t>Team work assessment</a:t>
                      </a:r>
                    </a:p>
                    <a:p>
                      <a:pPr marL="171450" marR="0" lvl="0" indent="-171450">
                        <a:spcBef>
                          <a:spcPts val="0"/>
                        </a:spcBef>
                        <a:spcAft>
                          <a:spcPts val="100"/>
                        </a:spcAft>
                        <a:buFont typeface="Arial" panose="020B0604020202020204" pitchFamily="34" charset="0"/>
                        <a:buChar char="•"/>
                        <a:tabLst>
                          <a:tab pos="0" algn="l"/>
                          <a:tab pos="0" algn="l"/>
                        </a:tabLst>
                      </a:pPr>
                      <a:r>
                        <a:rPr lang="en-US" sz="1000" dirty="0">
                          <a:effectLst/>
                          <a:latin typeface="Frutiger 45 Light"/>
                          <a:ea typeface="Times New Roman" panose="02020603050405020304" pitchFamily="18" charset="0"/>
                          <a:cs typeface="Frutiger 45 Light"/>
                        </a:rPr>
                        <a:t>Supervisor training needs assessment</a:t>
                      </a:r>
                    </a:p>
                    <a:p>
                      <a:pPr marL="171450" marR="0" lvl="0" indent="-171450">
                        <a:spcBef>
                          <a:spcPts val="0"/>
                        </a:spcBef>
                        <a:spcAft>
                          <a:spcPts val="100"/>
                        </a:spcAft>
                        <a:buFont typeface="Arial" panose="020B0604020202020204" pitchFamily="34" charset="0"/>
                        <a:buChar char="•"/>
                        <a:tabLst>
                          <a:tab pos="0" algn="l"/>
                          <a:tab pos="0" algn="l"/>
                        </a:tabLst>
                      </a:pPr>
                      <a:r>
                        <a:rPr lang="en-US" sz="1000" dirty="0">
                          <a:effectLst/>
                          <a:latin typeface="Frutiger 45 Light"/>
                          <a:ea typeface="Times New Roman" panose="02020603050405020304" pitchFamily="18" charset="0"/>
                          <a:cs typeface="Frutiger 45 Light"/>
                        </a:rPr>
                        <a:t>Staff satisfaction survey</a:t>
                      </a:r>
                    </a:p>
                  </a:txBody>
                  <a:tcPr marL="39025" marR="39025" marT="39025" marB="39025">
                    <a:lnL w="12700" cap="flat" cmpd="sng" algn="ctr">
                      <a:solidFill>
                        <a:srgbClr val="004743"/>
                      </a:solidFill>
                      <a:prstDash val="solid"/>
                      <a:round/>
                      <a:headEnd type="none" w="med" len="med"/>
                      <a:tailEnd type="none" w="med" len="med"/>
                    </a:lnL>
                    <a:lnR w="12700" cap="flat" cmpd="sng" algn="ctr">
                      <a:solidFill>
                        <a:srgbClr val="004743"/>
                      </a:solidFill>
                      <a:prstDash val="solid"/>
                      <a:round/>
                      <a:headEnd type="none" w="med" len="med"/>
                      <a:tailEnd type="none" w="med" len="med"/>
                    </a:lnR>
                    <a:lnT w="12700" cap="flat" cmpd="sng" algn="ctr">
                      <a:solidFill>
                        <a:srgbClr val="004743"/>
                      </a:solidFill>
                      <a:prstDash val="solid"/>
                      <a:round/>
                      <a:headEnd type="none" w="med" len="med"/>
                      <a:tailEnd type="none" w="med" len="med"/>
                    </a:lnT>
                    <a:lnB w="12700" cap="flat" cmpd="sng" algn="ctr">
                      <a:solidFill>
                        <a:srgbClr val="004743"/>
                      </a:solidFill>
                      <a:prstDash val="solid"/>
                      <a:round/>
                      <a:headEnd type="none" w="med" len="med"/>
                      <a:tailEnd type="none" w="med" len="med"/>
                    </a:lnB>
                  </a:tcPr>
                </a:tc>
                <a:extLst>
                  <a:ext uri="{0D108BD9-81ED-4DB2-BD59-A6C34878D82A}">
                    <a16:rowId xmlns:a16="http://schemas.microsoft.com/office/drawing/2014/main" val="2788652178"/>
                  </a:ext>
                </a:extLst>
              </a:tr>
              <a:tr h="519025">
                <a:tc>
                  <a:txBody>
                    <a:bodyPr/>
                    <a:lstStyle/>
                    <a:p>
                      <a:pPr marL="171450" marR="0" lvl="0" indent="-171450">
                        <a:spcBef>
                          <a:spcPts val="0"/>
                        </a:spcBef>
                        <a:spcAft>
                          <a:spcPts val="100"/>
                        </a:spcAft>
                        <a:buFont typeface="Arial" panose="020B0604020202020204" pitchFamily="34" charset="0"/>
                        <a:buChar char="•"/>
                        <a:tabLst>
                          <a:tab pos="0" algn="l"/>
                          <a:tab pos="0" algn="l"/>
                        </a:tabLst>
                      </a:pPr>
                      <a:r>
                        <a:rPr lang="en-US" sz="1000" dirty="0">
                          <a:effectLst/>
                          <a:latin typeface="Frutiger 45 Light"/>
                          <a:ea typeface="Times New Roman" panose="02020603050405020304" pitchFamily="18" charset="0"/>
                          <a:cs typeface="Frutiger 45 Light"/>
                        </a:rPr>
                        <a:t>Co-workers don’t get along</a:t>
                      </a:r>
                    </a:p>
                  </a:txBody>
                  <a:tcPr marL="39025" marR="39025" marT="39025" marB="39025">
                    <a:lnL w="12700" cap="flat" cmpd="sng" algn="ctr">
                      <a:solidFill>
                        <a:srgbClr val="004743"/>
                      </a:solidFill>
                      <a:prstDash val="solid"/>
                      <a:round/>
                      <a:headEnd type="none" w="med" len="med"/>
                      <a:tailEnd type="none" w="med" len="med"/>
                    </a:lnL>
                    <a:lnR w="12700" cap="flat" cmpd="sng" algn="ctr">
                      <a:solidFill>
                        <a:srgbClr val="004743"/>
                      </a:solidFill>
                      <a:prstDash val="solid"/>
                      <a:round/>
                      <a:headEnd type="none" w="med" len="med"/>
                      <a:tailEnd type="none" w="med" len="med"/>
                    </a:lnR>
                    <a:lnT w="12700" cap="flat" cmpd="sng" algn="ctr">
                      <a:solidFill>
                        <a:srgbClr val="004743"/>
                      </a:solidFill>
                      <a:prstDash val="solid"/>
                      <a:round/>
                      <a:headEnd type="none" w="med" len="med"/>
                      <a:tailEnd type="none" w="med" len="med"/>
                    </a:lnT>
                    <a:lnB w="12700" cap="flat" cmpd="sng" algn="ctr">
                      <a:solidFill>
                        <a:srgbClr val="004743"/>
                      </a:solidFill>
                      <a:prstDash val="solid"/>
                      <a:round/>
                      <a:headEnd type="none" w="med" len="med"/>
                      <a:tailEnd type="none" w="med" len="med"/>
                    </a:lnB>
                  </a:tcPr>
                </a:tc>
                <a:tc>
                  <a:txBody>
                    <a:bodyPr/>
                    <a:lstStyle/>
                    <a:p>
                      <a:pPr marL="171450" marR="0" lvl="0" indent="-171450">
                        <a:spcBef>
                          <a:spcPts val="0"/>
                        </a:spcBef>
                        <a:spcAft>
                          <a:spcPts val="100"/>
                        </a:spcAft>
                        <a:buFont typeface="Arial" panose="020B0604020202020204" pitchFamily="34" charset="0"/>
                        <a:buChar char="•"/>
                        <a:tabLst>
                          <a:tab pos="0" algn="l"/>
                          <a:tab pos="0" algn="l"/>
                        </a:tabLst>
                      </a:pPr>
                      <a:r>
                        <a:rPr lang="en-US" sz="1000" dirty="0">
                          <a:effectLst/>
                          <a:latin typeface="Frutiger 45 Light"/>
                          <a:ea typeface="Times New Roman" panose="02020603050405020304" pitchFamily="18" charset="0"/>
                          <a:cs typeface="Frutiger 45 Light"/>
                        </a:rPr>
                        <a:t>Team work assessment</a:t>
                      </a:r>
                    </a:p>
                    <a:p>
                      <a:pPr marL="171450" marR="0" lvl="0" indent="-171450">
                        <a:spcBef>
                          <a:spcPts val="0"/>
                        </a:spcBef>
                        <a:spcAft>
                          <a:spcPts val="100"/>
                        </a:spcAft>
                        <a:buFont typeface="Arial" panose="020B0604020202020204" pitchFamily="34" charset="0"/>
                        <a:buChar char="•"/>
                        <a:tabLst>
                          <a:tab pos="0" algn="l"/>
                          <a:tab pos="0" algn="l"/>
                        </a:tabLst>
                      </a:pPr>
                      <a:r>
                        <a:rPr lang="en-US" sz="1000" dirty="0">
                          <a:effectLst/>
                          <a:latin typeface="Frutiger 45 Light"/>
                          <a:ea typeface="Times New Roman" panose="02020603050405020304" pitchFamily="18" charset="0"/>
                          <a:cs typeface="Frutiger 45 Light"/>
                        </a:rPr>
                        <a:t>Staff satisfaction survey</a:t>
                      </a:r>
                    </a:p>
                    <a:p>
                      <a:pPr marL="171450" marR="0" lvl="0" indent="-171450">
                        <a:spcBef>
                          <a:spcPts val="0"/>
                        </a:spcBef>
                        <a:spcAft>
                          <a:spcPts val="100"/>
                        </a:spcAft>
                        <a:buFont typeface="Arial" panose="020B0604020202020204" pitchFamily="34" charset="0"/>
                        <a:buChar char="•"/>
                        <a:tabLst>
                          <a:tab pos="0" algn="l"/>
                          <a:tab pos="0" algn="l"/>
                        </a:tabLst>
                      </a:pPr>
                      <a:r>
                        <a:rPr lang="en-US" sz="1000" dirty="0">
                          <a:effectLst/>
                          <a:latin typeface="Frutiger 45 Light"/>
                          <a:ea typeface="Times New Roman" panose="02020603050405020304" pitchFamily="18" charset="0"/>
                          <a:cs typeface="Frutiger 45 Light"/>
                        </a:rPr>
                        <a:t>Personality or style inventories</a:t>
                      </a:r>
                    </a:p>
                  </a:txBody>
                  <a:tcPr marL="39025" marR="39025" marT="39025" marB="39025">
                    <a:lnL w="12700" cap="flat" cmpd="sng" algn="ctr">
                      <a:solidFill>
                        <a:srgbClr val="004743"/>
                      </a:solidFill>
                      <a:prstDash val="solid"/>
                      <a:round/>
                      <a:headEnd type="none" w="med" len="med"/>
                      <a:tailEnd type="none" w="med" len="med"/>
                    </a:lnL>
                    <a:lnR w="12700" cap="flat" cmpd="sng" algn="ctr">
                      <a:solidFill>
                        <a:srgbClr val="004743"/>
                      </a:solidFill>
                      <a:prstDash val="solid"/>
                      <a:round/>
                      <a:headEnd type="none" w="med" len="med"/>
                      <a:tailEnd type="none" w="med" len="med"/>
                    </a:lnR>
                    <a:lnT w="12700" cap="flat" cmpd="sng" algn="ctr">
                      <a:solidFill>
                        <a:srgbClr val="004743"/>
                      </a:solidFill>
                      <a:prstDash val="solid"/>
                      <a:round/>
                      <a:headEnd type="none" w="med" len="med"/>
                      <a:tailEnd type="none" w="med" len="med"/>
                    </a:lnT>
                    <a:lnB w="12700" cap="flat" cmpd="sng" algn="ctr">
                      <a:solidFill>
                        <a:srgbClr val="004743"/>
                      </a:solidFill>
                      <a:prstDash val="solid"/>
                      <a:round/>
                      <a:headEnd type="none" w="med" len="med"/>
                      <a:tailEnd type="none" w="med" len="med"/>
                    </a:lnB>
                  </a:tcPr>
                </a:tc>
                <a:extLst>
                  <a:ext uri="{0D108BD9-81ED-4DB2-BD59-A6C34878D82A}">
                    <a16:rowId xmlns:a16="http://schemas.microsoft.com/office/drawing/2014/main" val="2644363832"/>
                  </a:ext>
                </a:extLst>
              </a:tr>
              <a:tr h="519025">
                <a:tc>
                  <a:txBody>
                    <a:bodyPr/>
                    <a:lstStyle/>
                    <a:p>
                      <a:pPr marL="171450" marR="0" lvl="0" indent="-171450">
                        <a:spcBef>
                          <a:spcPts val="0"/>
                        </a:spcBef>
                        <a:spcAft>
                          <a:spcPts val="100"/>
                        </a:spcAft>
                        <a:buFont typeface="Arial" panose="020B0604020202020204" pitchFamily="34" charset="0"/>
                        <a:buChar char="•"/>
                        <a:tabLst>
                          <a:tab pos="0" algn="l"/>
                          <a:tab pos="0" algn="l"/>
                        </a:tabLst>
                      </a:pPr>
                      <a:r>
                        <a:rPr lang="en-US" sz="1000" dirty="0">
                          <a:effectLst/>
                          <a:latin typeface="Frutiger 45 Light"/>
                          <a:ea typeface="Times New Roman" panose="02020603050405020304" pitchFamily="18" charset="0"/>
                          <a:cs typeface="Frutiger 45 Light"/>
                        </a:rPr>
                        <a:t>Long-term staff are dissatisfied or quit the organization</a:t>
                      </a:r>
                    </a:p>
                  </a:txBody>
                  <a:tcPr marL="39025" marR="39025" marT="39025" marB="39025">
                    <a:lnL w="12700" cap="flat" cmpd="sng" algn="ctr">
                      <a:solidFill>
                        <a:srgbClr val="004743"/>
                      </a:solidFill>
                      <a:prstDash val="solid"/>
                      <a:round/>
                      <a:headEnd type="none" w="med" len="med"/>
                      <a:tailEnd type="none" w="med" len="med"/>
                    </a:lnL>
                    <a:lnR w="12700" cap="flat" cmpd="sng" algn="ctr">
                      <a:solidFill>
                        <a:srgbClr val="004743"/>
                      </a:solidFill>
                      <a:prstDash val="solid"/>
                      <a:round/>
                      <a:headEnd type="none" w="med" len="med"/>
                      <a:tailEnd type="none" w="med" len="med"/>
                    </a:lnR>
                    <a:lnT w="12700" cap="flat" cmpd="sng" algn="ctr">
                      <a:solidFill>
                        <a:srgbClr val="004743"/>
                      </a:solidFill>
                      <a:prstDash val="solid"/>
                      <a:round/>
                      <a:headEnd type="none" w="med" len="med"/>
                      <a:tailEnd type="none" w="med" len="med"/>
                    </a:lnT>
                    <a:lnB w="12700" cap="flat" cmpd="sng" algn="ctr">
                      <a:solidFill>
                        <a:srgbClr val="004743"/>
                      </a:solidFill>
                      <a:prstDash val="solid"/>
                      <a:round/>
                      <a:headEnd type="none" w="med" len="med"/>
                      <a:tailEnd type="none" w="med" len="med"/>
                    </a:lnB>
                  </a:tcPr>
                </a:tc>
                <a:tc>
                  <a:txBody>
                    <a:bodyPr/>
                    <a:lstStyle/>
                    <a:p>
                      <a:pPr marL="171450" marR="0" lvl="0" indent="-171450">
                        <a:spcBef>
                          <a:spcPts val="0"/>
                        </a:spcBef>
                        <a:spcAft>
                          <a:spcPts val="100"/>
                        </a:spcAft>
                        <a:buFont typeface="Arial" panose="020B0604020202020204" pitchFamily="34" charset="0"/>
                        <a:buChar char="•"/>
                        <a:tabLst>
                          <a:tab pos="0" algn="l"/>
                          <a:tab pos="0" algn="l"/>
                        </a:tabLst>
                      </a:pPr>
                      <a:r>
                        <a:rPr lang="en-US" sz="1000" dirty="0">
                          <a:effectLst/>
                          <a:latin typeface="Frutiger 45 Light"/>
                          <a:ea typeface="Times New Roman" panose="02020603050405020304" pitchFamily="18" charset="0"/>
                          <a:cs typeface="Frutiger 45 Light"/>
                        </a:rPr>
                        <a:t>Staff satisfaction survey</a:t>
                      </a:r>
                    </a:p>
                    <a:p>
                      <a:pPr marL="171450" marR="0" lvl="0" indent="-171450">
                        <a:spcBef>
                          <a:spcPts val="0"/>
                        </a:spcBef>
                        <a:spcAft>
                          <a:spcPts val="100"/>
                        </a:spcAft>
                        <a:buFont typeface="Arial" panose="020B0604020202020204" pitchFamily="34" charset="0"/>
                        <a:buChar char="•"/>
                        <a:tabLst>
                          <a:tab pos="0" algn="l"/>
                          <a:tab pos="0" algn="l"/>
                        </a:tabLst>
                      </a:pPr>
                      <a:r>
                        <a:rPr lang="en-US" sz="1000" dirty="0">
                          <a:effectLst/>
                          <a:latin typeface="Frutiger 45 Light"/>
                          <a:ea typeface="Times New Roman" panose="02020603050405020304" pitchFamily="18" charset="0"/>
                          <a:cs typeface="Frutiger 45 Light"/>
                        </a:rPr>
                        <a:t>Training needs assessment</a:t>
                      </a:r>
                    </a:p>
                    <a:p>
                      <a:pPr marL="171450" marR="0" lvl="0" indent="-171450">
                        <a:spcBef>
                          <a:spcPts val="0"/>
                        </a:spcBef>
                        <a:spcAft>
                          <a:spcPts val="100"/>
                        </a:spcAft>
                        <a:buFont typeface="Arial" panose="020B0604020202020204" pitchFamily="34" charset="0"/>
                        <a:buChar char="•"/>
                        <a:tabLst>
                          <a:tab pos="0" algn="l"/>
                          <a:tab pos="0" algn="l"/>
                        </a:tabLst>
                      </a:pPr>
                      <a:r>
                        <a:rPr lang="en-US" sz="1000" dirty="0">
                          <a:effectLst/>
                          <a:latin typeface="Frutiger 45 Light"/>
                          <a:ea typeface="Times New Roman" panose="02020603050405020304" pitchFamily="18" charset="0"/>
                          <a:cs typeface="Frutiger 45 Light"/>
                        </a:rPr>
                        <a:t>Exit interview or surveys</a:t>
                      </a:r>
                    </a:p>
                  </a:txBody>
                  <a:tcPr marL="39025" marR="39025" marT="39025" marB="39025">
                    <a:lnL w="12700" cap="flat" cmpd="sng" algn="ctr">
                      <a:solidFill>
                        <a:srgbClr val="004743"/>
                      </a:solidFill>
                      <a:prstDash val="solid"/>
                      <a:round/>
                      <a:headEnd type="none" w="med" len="med"/>
                      <a:tailEnd type="none" w="med" len="med"/>
                    </a:lnL>
                    <a:lnR w="12700" cap="flat" cmpd="sng" algn="ctr">
                      <a:solidFill>
                        <a:srgbClr val="004743"/>
                      </a:solidFill>
                      <a:prstDash val="solid"/>
                      <a:round/>
                      <a:headEnd type="none" w="med" len="med"/>
                      <a:tailEnd type="none" w="med" len="med"/>
                    </a:lnR>
                    <a:lnT w="12700" cap="flat" cmpd="sng" algn="ctr">
                      <a:solidFill>
                        <a:srgbClr val="004743"/>
                      </a:solidFill>
                      <a:prstDash val="solid"/>
                      <a:round/>
                      <a:headEnd type="none" w="med" len="med"/>
                      <a:tailEnd type="none" w="med" len="med"/>
                    </a:lnT>
                    <a:lnB w="12700" cap="flat" cmpd="sng" algn="ctr">
                      <a:solidFill>
                        <a:srgbClr val="004743"/>
                      </a:solidFill>
                      <a:prstDash val="solid"/>
                      <a:round/>
                      <a:headEnd type="none" w="med" len="med"/>
                      <a:tailEnd type="none" w="med" len="med"/>
                    </a:lnB>
                  </a:tcPr>
                </a:tc>
                <a:extLst>
                  <a:ext uri="{0D108BD9-81ED-4DB2-BD59-A6C34878D82A}">
                    <a16:rowId xmlns:a16="http://schemas.microsoft.com/office/drawing/2014/main" val="3026332855"/>
                  </a:ext>
                </a:extLst>
              </a:tr>
            </a:tbl>
          </a:graphicData>
        </a:graphic>
      </p:graphicFrame>
    </p:spTree>
    <p:extLst>
      <p:ext uri="{BB962C8B-B14F-4D97-AF65-F5344CB8AC3E}">
        <p14:creationId xmlns:p14="http://schemas.microsoft.com/office/powerpoint/2010/main" val="7131613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9A3B79-0CAE-0141-9321-E5D2B76FC2C0}"/>
              </a:ext>
            </a:extLst>
          </p:cNvPr>
          <p:cNvSpPr>
            <a:spLocks noGrp="1"/>
          </p:cNvSpPr>
          <p:nvPr>
            <p:ph type="title"/>
          </p:nvPr>
        </p:nvSpPr>
        <p:spPr>
          <a:xfrm>
            <a:off x="838200" y="365125"/>
            <a:ext cx="10515600" cy="1120775"/>
          </a:xfrm>
        </p:spPr>
        <p:txBody>
          <a:bodyPr/>
          <a:lstStyle/>
          <a:p>
            <a:r>
              <a:rPr lang="x-none" dirty="0">
                <a:latin typeface="Open Sans Light"/>
                <a:ea typeface="Open Sans" panose="020B0606030504020204" pitchFamily="34" charset="0"/>
                <a:cs typeface="Open Sans" panose="020B0606030504020204" pitchFamily="34" charset="0"/>
              </a:rPr>
              <a:t>Poll Question #</a:t>
            </a:r>
            <a:r>
              <a:rPr lang="en-US" dirty="0">
                <a:latin typeface="Open Sans Light"/>
                <a:ea typeface="Open Sans" panose="020B0606030504020204" pitchFamily="34" charset="0"/>
                <a:cs typeface="Open Sans" panose="020B0606030504020204" pitchFamily="34" charset="0"/>
              </a:rPr>
              <a:t>2</a:t>
            </a:r>
            <a:endParaRPr lang="x-none" dirty="0">
              <a:latin typeface="Open Sans Light"/>
              <a:ea typeface="Open Sans" panose="020B0606030504020204" pitchFamily="34" charset="0"/>
              <a:cs typeface="Open Sans" panose="020B0606030504020204" pitchFamily="34" charset="0"/>
            </a:endParaRPr>
          </a:p>
        </p:txBody>
      </p:sp>
      <p:sp>
        <p:nvSpPr>
          <p:cNvPr id="4" name="Content Placeholder 3">
            <a:extLst>
              <a:ext uri="{FF2B5EF4-FFF2-40B4-BE49-F238E27FC236}">
                <a16:creationId xmlns:a16="http://schemas.microsoft.com/office/drawing/2014/main" id="{A539043A-E856-1749-AB84-B25A3FB4E356}"/>
              </a:ext>
            </a:extLst>
          </p:cNvPr>
          <p:cNvSpPr>
            <a:spLocks noGrp="1"/>
          </p:cNvSpPr>
          <p:nvPr>
            <p:ph idx="1"/>
          </p:nvPr>
        </p:nvSpPr>
        <p:spPr>
          <a:xfrm>
            <a:off x="908050" y="1229032"/>
            <a:ext cx="10560050" cy="5267018"/>
          </a:xfrm>
        </p:spPr>
        <p:txBody>
          <a:bodyPr>
            <a:normAutofit/>
          </a:bodyPr>
          <a:lstStyle/>
          <a:p>
            <a:pPr marL="0" indent="0">
              <a:lnSpc>
                <a:spcPct val="110000"/>
              </a:lnSpc>
              <a:spcAft>
                <a:spcPts val="600"/>
              </a:spcAft>
              <a:buNone/>
            </a:pPr>
            <a:r>
              <a:rPr lang="en-US" sz="2200" dirty="0">
                <a:latin typeface="Open Sans" charset="0"/>
                <a:ea typeface="Open Sans" charset="0"/>
                <a:cs typeface="Open Sans" charset="0"/>
              </a:rPr>
              <a:t>Which area(s) do you want to assess when faced with the following two challenges:  </a:t>
            </a:r>
          </a:p>
          <a:p>
            <a:pPr lvl="1">
              <a:lnSpc>
                <a:spcPct val="110000"/>
              </a:lnSpc>
              <a:spcAft>
                <a:spcPts val="600"/>
              </a:spcAft>
              <a:buFont typeface="Wingdings" charset="2"/>
              <a:buChar char="q"/>
            </a:pPr>
            <a:r>
              <a:rPr lang="en-US" sz="2200" dirty="0">
                <a:latin typeface="Open Sans" charset="0"/>
                <a:ea typeface="Open Sans" charset="0"/>
                <a:cs typeface="Open Sans" charset="0"/>
              </a:rPr>
              <a:t> New hires quit in first six months.</a:t>
            </a:r>
          </a:p>
          <a:p>
            <a:pPr lvl="1">
              <a:lnSpc>
                <a:spcPct val="110000"/>
              </a:lnSpc>
              <a:spcAft>
                <a:spcPts val="600"/>
              </a:spcAft>
              <a:buFont typeface="Wingdings" charset="2"/>
              <a:buChar char="q"/>
            </a:pPr>
            <a:r>
              <a:rPr lang="en-US" sz="2200" dirty="0">
                <a:latin typeface="Open Sans" charset="0"/>
                <a:ea typeface="Open Sans" charset="0"/>
                <a:cs typeface="Open Sans" charset="0"/>
              </a:rPr>
              <a:t> Constantly hiring new employees to replace those who have just left.</a:t>
            </a:r>
          </a:p>
          <a:p>
            <a:pPr marL="0" indent="0">
              <a:lnSpc>
                <a:spcPct val="110000"/>
              </a:lnSpc>
              <a:spcAft>
                <a:spcPts val="600"/>
              </a:spcAft>
              <a:buNone/>
            </a:pPr>
            <a:r>
              <a:rPr lang="en-US" sz="2200" dirty="0">
                <a:latin typeface="Open Sans" charset="0"/>
                <a:ea typeface="Open Sans" charset="0"/>
                <a:cs typeface="Open Sans" charset="0"/>
              </a:rPr>
              <a:t>Choose all the apply:</a:t>
            </a:r>
          </a:p>
          <a:p>
            <a:pPr lvl="1">
              <a:lnSpc>
                <a:spcPct val="110000"/>
              </a:lnSpc>
              <a:spcBef>
                <a:spcPts val="0"/>
              </a:spcBef>
              <a:spcAft>
                <a:spcPts val="600"/>
              </a:spcAft>
              <a:buFont typeface="Wingdings" charset="2"/>
              <a:buChar char="q"/>
              <a:defRPr/>
            </a:pPr>
            <a:r>
              <a:rPr lang="en-US" sz="2200" dirty="0">
                <a:solidFill>
                  <a:prstClr val="black"/>
                </a:solidFill>
                <a:latin typeface="Open Sans" charset="0"/>
                <a:ea typeface="Open Sans" charset="0"/>
                <a:cs typeface="Open Sans" charset="0"/>
              </a:rPr>
              <a:t> Tenure of leavers</a:t>
            </a:r>
          </a:p>
          <a:p>
            <a:pPr lvl="1">
              <a:lnSpc>
                <a:spcPct val="110000"/>
              </a:lnSpc>
              <a:spcBef>
                <a:spcPts val="0"/>
              </a:spcBef>
              <a:spcAft>
                <a:spcPts val="600"/>
              </a:spcAft>
              <a:buFont typeface="Wingdings" charset="2"/>
              <a:buChar char="q"/>
              <a:defRPr/>
            </a:pPr>
            <a:r>
              <a:rPr lang="en-US" sz="2200" dirty="0">
                <a:solidFill>
                  <a:prstClr val="black"/>
                </a:solidFill>
                <a:latin typeface="Open Sans" charset="0"/>
                <a:ea typeface="Open Sans" charset="0"/>
                <a:cs typeface="Open Sans" charset="0"/>
              </a:rPr>
              <a:t> Tenure of current employees</a:t>
            </a:r>
          </a:p>
          <a:p>
            <a:pPr lvl="1">
              <a:lnSpc>
                <a:spcPct val="110000"/>
              </a:lnSpc>
              <a:spcBef>
                <a:spcPts val="0"/>
              </a:spcBef>
              <a:spcAft>
                <a:spcPts val="600"/>
              </a:spcAft>
              <a:buFont typeface="Wingdings" charset="2"/>
              <a:buChar char="q"/>
              <a:defRPr/>
            </a:pPr>
            <a:r>
              <a:rPr lang="en-US" sz="2200" dirty="0">
                <a:solidFill>
                  <a:prstClr val="black"/>
                </a:solidFill>
                <a:latin typeface="Open Sans" charset="0"/>
                <a:ea typeface="Open Sans" charset="0"/>
                <a:cs typeface="Open Sans" charset="0"/>
              </a:rPr>
              <a:t> Job description review</a:t>
            </a:r>
          </a:p>
          <a:p>
            <a:pPr lvl="1">
              <a:lnSpc>
                <a:spcPct val="110000"/>
              </a:lnSpc>
              <a:spcBef>
                <a:spcPts val="0"/>
              </a:spcBef>
              <a:spcAft>
                <a:spcPts val="600"/>
              </a:spcAft>
              <a:buFont typeface="Wingdings" charset="2"/>
              <a:buChar char="q"/>
              <a:defRPr/>
            </a:pPr>
            <a:r>
              <a:rPr lang="en-US" sz="2200" dirty="0">
                <a:solidFill>
                  <a:prstClr val="black"/>
                </a:solidFill>
                <a:latin typeface="Open Sans" charset="0"/>
                <a:ea typeface="Open Sans" charset="0"/>
                <a:cs typeface="Open Sans" charset="0"/>
              </a:rPr>
              <a:t> Staff satisfaction survey</a:t>
            </a:r>
          </a:p>
          <a:p>
            <a:pPr lvl="1">
              <a:lnSpc>
                <a:spcPct val="110000"/>
              </a:lnSpc>
              <a:spcBef>
                <a:spcPts val="0"/>
              </a:spcBef>
              <a:spcAft>
                <a:spcPts val="600"/>
              </a:spcAft>
              <a:buFont typeface="Wingdings" charset="2"/>
              <a:buChar char="q"/>
              <a:defRPr/>
            </a:pPr>
            <a:r>
              <a:rPr lang="en-US" sz="2200" dirty="0">
                <a:solidFill>
                  <a:prstClr val="black"/>
                </a:solidFill>
                <a:latin typeface="Open Sans" charset="0"/>
                <a:ea typeface="Open Sans" charset="0"/>
                <a:cs typeface="Open Sans" charset="0"/>
              </a:rPr>
              <a:t> Competency assessments</a:t>
            </a:r>
          </a:p>
          <a:p>
            <a:pPr lvl="1">
              <a:lnSpc>
                <a:spcPct val="110000"/>
              </a:lnSpc>
              <a:spcBef>
                <a:spcPts val="0"/>
              </a:spcBef>
              <a:spcAft>
                <a:spcPts val="600"/>
              </a:spcAft>
              <a:buFont typeface="Wingdings" charset="2"/>
              <a:buChar char="q"/>
              <a:defRPr/>
            </a:pPr>
            <a:r>
              <a:rPr lang="en-US" sz="2200" dirty="0">
                <a:solidFill>
                  <a:prstClr val="black"/>
                </a:solidFill>
                <a:latin typeface="Open Sans" charset="0"/>
                <a:ea typeface="Open Sans" charset="0"/>
                <a:cs typeface="Open Sans" charset="0"/>
              </a:rPr>
              <a:t> Exit interviews or surveys</a:t>
            </a:r>
          </a:p>
          <a:p>
            <a:pPr marL="0" indent="0">
              <a:buNone/>
            </a:pPr>
            <a:endParaRPr lang="en-US" sz="28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4029066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9A3B79-0CAE-0141-9321-E5D2B76FC2C0}"/>
              </a:ext>
            </a:extLst>
          </p:cNvPr>
          <p:cNvSpPr>
            <a:spLocks noGrp="1"/>
          </p:cNvSpPr>
          <p:nvPr>
            <p:ph type="title"/>
          </p:nvPr>
        </p:nvSpPr>
        <p:spPr>
          <a:xfrm>
            <a:off x="838200" y="365125"/>
            <a:ext cx="10515600" cy="1120775"/>
          </a:xfrm>
        </p:spPr>
        <p:txBody>
          <a:bodyPr/>
          <a:lstStyle/>
          <a:p>
            <a:r>
              <a:rPr lang="x-none" dirty="0">
                <a:latin typeface="Open Sans Light"/>
                <a:ea typeface="Open Sans" panose="020B0606030504020204" pitchFamily="34" charset="0"/>
                <a:cs typeface="Open Sans" panose="020B0606030504020204" pitchFamily="34" charset="0"/>
              </a:rPr>
              <a:t>Poll Question #</a:t>
            </a:r>
            <a:r>
              <a:rPr lang="en-US" dirty="0">
                <a:latin typeface="Open Sans Light"/>
                <a:ea typeface="Open Sans" panose="020B0606030504020204" pitchFamily="34" charset="0"/>
                <a:cs typeface="Open Sans" panose="020B0606030504020204" pitchFamily="34" charset="0"/>
              </a:rPr>
              <a:t>3</a:t>
            </a:r>
            <a:endParaRPr lang="x-none" dirty="0">
              <a:latin typeface="Open Sans Light"/>
              <a:ea typeface="Open Sans" panose="020B0606030504020204" pitchFamily="34" charset="0"/>
              <a:cs typeface="Open Sans" panose="020B0606030504020204" pitchFamily="34" charset="0"/>
            </a:endParaRPr>
          </a:p>
        </p:txBody>
      </p:sp>
      <p:sp>
        <p:nvSpPr>
          <p:cNvPr id="4" name="Content Placeholder 3">
            <a:extLst>
              <a:ext uri="{FF2B5EF4-FFF2-40B4-BE49-F238E27FC236}">
                <a16:creationId xmlns:a16="http://schemas.microsoft.com/office/drawing/2014/main" id="{A539043A-E856-1749-AB84-B25A3FB4E356}"/>
              </a:ext>
            </a:extLst>
          </p:cNvPr>
          <p:cNvSpPr>
            <a:spLocks noGrp="1"/>
          </p:cNvSpPr>
          <p:nvPr>
            <p:ph idx="1"/>
          </p:nvPr>
        </p:nvSpPr>
        <p:spPr>
          <a:xfrm>
            <a:off x="908050" y="1229032"/>
            <a:ext cx="10560050" cy="5267018"/>
          </a:xfrm>
        </p:spPr>
        <p:txBody>
          <a:bodyPr>
            <a:normAutofit/>
          </a:bodyPr>
          <a:lstStyle/>
          <a:p>
            <a:pPr marL="0" indent="0">
              <a:spcAft>
                <a:spcPts val="600"/>
              </a:spcAft>
              <a:buNone/>
            </a:pPr>
            <a:r>
              <a:rPr lang="en-US" sz="2200" dirty="0">
                <a:latin typeface="Open Sans" charset="0"/>
                <a:ea typeface="Open Sans" charset="0"/>
                <a:cs typeface="Open Sans" charset="0"/>
              </a:rPr>
              <a:t>Which area(s) do you want to assess when faced with the following two challenges:  </a:t>
            </a:r>
          </a:p>
          <a:p>
            <a:pPr marL="457200" lvl="2">
              <a:spcAft>
                <a:spcPts val="600"/>
              </a:spcAft>
              <a:buFont typeface="Wingdings" charset="2"/>
              <a:buChar char="q"/>
            </a:pPr>
            <a:r>
              <a:rPr lang="en-US" sz="2200" dirty="0">
                <a:latin typeface="Open Sans" charset="0"/>
                <a:ea typeface="Open Sans" charset="0"/>
                <a:cs typeface="Open Sans" charset="0"/>
              </a:rPr>
              <a:t> Poor Performance</a:t>
            </a:r>
          </a:p>
          <a:p>
            <a:pPr marL="457200" lvl="2">
              <a:spcAft>
                <a:spcPts val="600"/>
              </a:spcAft>
              <a:buFont typeface="Wingdings" charset="2"/>
              <a:buChar char="q"/>
            </a:pPr>
            <a:r>
              <a:rPr lang="en-US" sz="2200" dirty="0">
                <a:latin typeface="Open Sans" charset="0"/>
                <a:ea typeface="Open Sans" charset="0"/>
                <a:cs typeface="Open Sans" charset="0"/>
              </a:rPr>
              <a:t> Training doesn’t produce results</a:t>
            </a:r>
          </a:p>
          <a:p>
            <a:pPr marL="0" indent="0">
              <a:spcAft>
                <a:spcPts val="600"/>
              </a:spcAft>
              <a:buNone/>
            </a:pPr>
            <a:r>
              <a:rPr lang="en-US" sz="2200" dirty="0">
                <a:latin typeface="Open Sans" charset="0"/>
                <a:ea typeface="Open Sans" charset="0"/>
                <a:cs typeface="Open Sans" charset="0"/>
              </a:rPr>
              <a:t>Choose all the apply:</a:t>
            </a:r>
            <a:endParaRPr lang="en-US" sz="2200" dirty="0">
              <a:solidFill>
                <a:prstClr val="black"/>
              </a:solidFill>
              <a:latin typeface="Open Sans" charset="0"/>
              <a:ea typeface="Open Sans" charset="0"/>
              <a:cs typeface="Open Sans" charset="0"/>
            </a:endParaRPr>
          </a:p>
          <a:p>
            <a:pPr marL="457200" lvl="2">
              <a:spcAft>
                <a:spcPts val="600"/>
              </a:spcAft>
              <a:buFont typeface="Wingdings" charset="2"/>
              <a:buChar char="q"/>
              <a:defRPr/>
            </a:pPr>
            <a:r>
              <a:rPr lang="en-US" sz="1800" dirty="0">
                <a:solidFill>
                  <a:prstClr val="black"/>
                </a:solidFill>
                <a:latin typeface="Open Sans" charset="0"/>
                <a:ea typeface="Open Sans" charset="0"/>
                <a:cs typeface="Open Sans" charset="0"/>
              </a:rPr>
              <a:t> </a:t>
            </a:r>
            <a:r>
              <a:rPr lang="en-US" sz="2200" dirty="0">
                <a:solidFill>
                  <a:prstClr val="black"/>
                </a:solidFill>
                <a:latin typeface="Open Sans" charset="0"/>
                <a:ea typeface="Open Sans" charset="0"/>
                <a:cs typeface="Open Sans" charset="0"/>
              </a:rPr>
              <a:t>Competency assessments</a:t>
            </a:r>
          </a:p>
          <a:p>
            <a:pPr marL="457200" lvl="2">
              <a:spcAft>
                <a:spcPts val="600"/>
              </a:spcAft>
              <a:buFont typeface="Wingdings" charset="2"/>
              <a:buChar char="q"/>
              <a:defRPr/>
            </a:pPr>
            <a:r>
              <a:rPr lang="en-US" sz="2200" dirty="0">
                <a:solidFill>
                  <a:prstClr val="black"/>
                </a:solidFill>
                <a:latin typeface="Open Sans" charset="0"/>
                <a:ea typeface="Open Sans" charset="0"/>
                <a:cs typeface="Open Sans" charset="0"/>
              </a:rPr>
              <a:t> Teamwork assessment</a:t>
            </a:r>
          </a:p>
          <a:p>
            <a:pPr marL="457200" lvl="2">
              <a:spcAft>
                <a:spcPts val="600"/>
              </a:spcAft>
              <a:buFont typeface="Wingdings" charset="2"/>
              <a:buChar char="q"/>
              <a:defRPr/>
            </a:pPr>
            <a:r>
              <a:rPr lang="en-US" sz="2200" dirty="0">
                <a:solidFill>
                  <a:prstClr val="black"/>
                </a:solidFill>
                <a:latin typeface="Open Sans" charset="0"/>
                <a:ea typeface="Open Sans" charset="0"/>
                <a:cs typeface="Open Sans" charset="0"/>
              </a:rPr>
              <a:t> Performance review system</a:t>
            </a:r>
          </a:p>
          <a:p>
            <a:pPr marL="457200" lvl="2">
              <a:spcAft>
                <a:spcPts val="600"/>
              </a:spcAft>
              <a:buFont typeface="Wingdings" charset="2"/>
              <a:buChar char="q"/>
              <a:defRPr/>
            </a:pPr>
            <a:r>
              <a:rPr lang="en-US" sz="2200" dirty="0">
                <a:solidFill>
                  <a:prstClr val="black"/>
                </a:solidFill>
                <a:latin typeface="Open Sans" charset="0"/>
                <a:ea typeface="Open Sans" charset="0"/>
                <a:cs typeface="Open Sans" charset="0"/>
              </a:rPr>
              <a:t> Exit interviews or surveys</a:t>
            </a:r>
          </a:p>
          <a:p>
            <a:pPr marL="457200" lvl="2">
              <a:spcAft>
                <a:spcPts val="600"/>
              </a:spcAft>
              <a:buFont typeface="Wingdings" charset="2"/>
              <a:buChar char="q"/>
              <a:defRPr/>
            </a:pPr>
            <a:r>
              <a:rPr lang="en-US" sz="2200" dirty="0">
                <a:solidFill>
                  <a:prstClr val="black"/>
                </a:solidFill>
                <a:latin typeface="Open Sans" charset="0"/>
                <a:ea typeface="Open Sans" charset="0"/>
                <a:cs typeface="Open Sans" charset="0"/>
              </a:rPr>
              <a:t> Vacancy rates</a:t>
            </a:r>
          </a:p>
          <a:p>
            <a:pPr marL="457200" lvl="2">
              <a:spcAft>
                <a:spcPts val="600"/>
              </a:spcAft>
              <a:buFont typeface="Wingdings" charset="2"/>
              <a:buChar char="q"/>
              <a:defRPr/>
            </a:pPr>
            <a:r>
              <a:rPr lang="en-US" sz="2200" dirty="0">
                <a:solidFill>
                  <a:prstClr val="black"/>
                </a:solidFill>
                <a:latin typeface="Open Sans" charset="0"/>
                <a:ea typeface="Open Sans" charset="0"/>
                <a:cs typeface="Open Sans" charset="0"/>
              </a:rPr>
              <a:t> Turnover rates</a:t>
            </a:r>
          </a:p>
          <a:p>
            <a:pPr marL="0" indent="0">
              <a:buNone/>
            </a:pPr>
            <a:endParaRPr lang="en-US" sz="28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2571301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Evaluating Success</a:t>
            </a:r>
          </a:p>
        </p:txBody>
      </p:sp>
      <p:sp>
        <p:nvSpPr>
          <p:cNvPr id="3" name="Text Placeholder 2"/>
          <p:cNvSpPr>
            <a:spLocks noGrp="1"/>
          </p:cNvSpPr>
          <p:nvPr>
            <p:ph type="body" idx="1"/>
          </p:nvPr>
        </p:nvSpPr>
        <p:spPr/>
        <p:txBody>
          <a:bodyPr/>
          <a:lstStyle/>
          <a:p>
            <a:r>
              <a:rPr lang="en-US" dirty="0"/>
              <a:t>Workbook </a:t>
            </a:r>
            <a:r>
              <a:rPr lang="en-US" dirty="0">
                <a:solidFill>
                  <a:schemeClr val="tx1">
                    <a:lumMod val="95000"/>
                    <a:lumOff val="5000"/>
                  </a:schemeClr>
                </a:solidFill>
              </a:rPr>
              <a:t>Section 6: </a:t>
            </a:r>
            <a:r>
              <a:rPr lang="en-US" dirty="0"/>
              <a:t>Evaluation Practices</a:t>
            </a:r>
          </a:p>
        </p:txBody>
      </p:sp>
    </p:spTree>
    <p:extLst>
      <p:ext uri="{BB962C8B-B14F-4D97-AF65-F5344CB8AC3E}">
        <p14:creationId xmlns:p14="http://schemas.microsoft.com/office/powerpoint/2010/main" val="42676826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526134" y="396483"/>
            <a:ext cx="5754206" cy="6461517"/>
          </a:xfrm>
          <a:prstGeom prst="rect">
            <a:avLst/>
          </a:prstGeom>
        </p:spPr>
      </p:pic>
      <p:pic>
        <p:nvPicPr>
          <p:cNvPr id="4" name="Picture 3"/>
          <p:cNvPicPr>
            <a:picLocks noChangeAspect="1"/>
          </p:cNvPicPr>
          <p:nvPr/>
        </p:nvPicPr>
        <p:blipFill>
          <a:blip r:embed="rId4"/>
          <a:stretch>
            <a:fillRect/>
          </a:stretch>
        </p:blipFill>
        <p:spPr>
          <a:xfrm>
            <a:off x="6411751" y="407031"/>
            <a:ext cx="5179774" cy="6109307"/>
          </a:xfrm>
          <a:prstGeom prst="rect">
            <a:avLst/>
          </a:prstGeom>
        </p:spPr>
      </p:pic>
    </p:spTree>
    <p:extLst>
      <p:ext uri="{BB962C8B-B14F-4D97-AF65-F5344CB8AC3E}">
        <p14:creationId xmlns:p14="http://schemas.microsoft.com/office/powerpoint/2010/main" val="35943993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7DE1B0E-95A4-4D01-96EC-5A8C56789213}"/>
              </a:ext>
            </a:extLst>
          </p:cNvPr>
          <p:cNvSpPr>
            <a:spLocks noGrp="1"/>
          </p:cNvSpPr>
          <p:nvPr>
            <p:ph idx="1"/>
          </p:nvPr>
        </p:nvSpPr>
        <p:spPr/>
        <p:txBody>
          <a:bodyPr vert="horz" lIns="91440" tIns="45720" rIns="91440" bIns="45720" rtlCol="0" anchor="t">
            <a:normAutofit/>
          </a:bodyPr>
          <a:lstStyle/>
          <a:p>
            <a:pPr marL="0" lvl="0" indent="0">
              <a:spcAft>
                <a:spcPts val="0"/>
              </a:spcAft>
              <a:buNone/>
            </a:pPr>
            <a:r>
              <a:rPr lang="en-US" dirty="0"/>
              <a:t>Reflecting on Your Organization’s Evaluation Practices</a:t>
            </a:r>
            <a:endParaRPr lang="en-US" dirty="0">
              <a:solidFill>
                <a:prstClr val="black"/>
              </a:solidFill>
            </a:endParaRPr>
          </a:p>
          <a:p>
            <a:pPr lvl="0"/>
            <a:r>
              <a:rPr lang="en-US" dirty="0">
                <a:solidFill>
                  <a:prstClr val="black"/>
                </a:solidFill>
              </a:rPr>
              <a:t>What evaluation practices does your organization currently use?</a:t>
            </a:r>
          </a:p>
          <a:p>
            <a:pPr lvl="1"/>
            <a:r>
              <a:rPr lang="en-US" dirty="0">
                <a:solidFill>
                  <a:prstClr val="black"/>
                </a:solidFill>
              </a:rPr>
              <a:t>What were you pleased about?</a:t>
            </a:r>
          </a:p>
          <a:p>
            <a:pPr lvl="1"/>
            <a:r>
              <a:rPr lang="en-US" dirty="0">
                <a:solidFill>
                  <a:prstClr val="black"/>
                </a:solidFill>
              </a:rPr>
              <a:t>What have you learned?</a:t>
            </a:r>
          </a:p>
          <a:p>
            <a:pPr lvl="1"/>
            <a:r>
              <a:rPr lang="en-US" dirty="0">
                <a:solidFill>
                  <a:prstClr val="black"/>
                </a:solidFill>
              </a:rPr>
              <a:t>What are you concerned about?</a:t>
            </a:r>
          </a:p>
          <a:p>
            <a:pPr lvl="0"/>
            <a:r>
              <a:rPr lang="en-US" dirty="0">
                <a:solidFill>
                  <a:prstClr val="black"/>
                </a:solidFill>
              </a:rPr>
              <a:t>Based on this information, what is one next step you might consider?</a:t>
            </a:r>
          </a:p>
          <a:p>
            <a:pPr marL="0" indent="0">
              <a:buNone/>
            </a:pPr>
            <a:endParaRPr lang="en-US" dirty="0"/>
          </a:p>
        </p:txBody>
      </p:sp>
      <p:sp>
        <p:nvSpPr>
          <p:cNvPr id="2" name="Title 1">
            <a:extLst>
              <a:ext uri="{FF2B5EF4-FFF2-40B4-BE49-F238E27FC236}">
                <a16:creationId xmlns:a16="http://schemas.microsoft.com/office/drawing/2014/main" id="{94CD97C4-B111-44A0-A429-39ABB7D4572F}"/>
              </a:ext>
            </a:extLst>
          </p:cNvPr>
          <p:cNvSpPr>
            <a:spLocks noGrp="1"/>
          </p:cNvSpPr>
          <p:nvPr>
            <p:ph type="title"/>
          </p:nvPr>
        </p:nvSpPr>
        <p:spPr>
          <a:xfrm>
            <a:off x="841471" y="413179"/>
            <a:ext cx="3627012" cy="455213"/>
          </a:xfrm>
        </p:spPr>
        <p:txBody>
          <a:bodyPr>
            <a:normAutofit/>
          </a:bodyPr>
          <a:lstStyle/>
          <a:p>
            <a:r>
              <a:rPr lang="en-US" sz="2400" dirty="0">
                <a:cs typeface="Calibri Light"/>
              </a:rPr>
              <a:t>Breakout Conversation </a:t>
            </a:r>
            <a:endParaRPr lang="en-US" sz="2400" dirty="0"/>
          </a:p>
        </p:txBody>
      </p:sp>
    </p:spTree>
    <p:extLst>
      <p:ext uri="{BB962C8B-B14F-4D97-AF65-F5344CB8AC3E}">
        <p14:creationId xmlns:p14="http://schemas.microsoft.com/office/powerpoint/2010/main" val="188464876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D3E13325-2BE3-AD40-8C98-55A9976D0423}"/>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tretch>
            <a:fillRect/>
          </a:stretch>
        </p:blipFill>
        <p:spPr>
          <a:xfrm>
            <a:off x="1529466" y="403225"/>
            <a:ext cx="9618662" cy="6454775"/>
          </a:xfrm>
          <a:prstGeom prst="rect">
            <a:avLst/>
          </a:prstGeom>
        </p:spPr>
      </p:pic>
      <p:sp>
        <p:nvSpPr>
          <p:cNvPr id="2" name="Right Arrow 1"/>
          <p:cNvSpPr/>
          <p:nvPr/>
        </p:nvSpPr>
        <p:spPr>
          <a:xfrm>
            <a:off x="553673" y="5788402"/>
            <a:ext cx="1275127" cy="562063"/>
          </a:xfrm>
          <a:prstGeom prst="righ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461238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849" y="3473407"/>
            <a:ext cx="10515600" cy="2852737"/>
          </a:xfrm>
        </p:spPr>
        <p:txBody>
          <a:bodyPr>
            <a:normAutofit fontScale="90000"/>
          </a:bodyPr>
          <a:lstStyle/>
          <a:p>
            <a:r>
              <a:rPr lang="en-US" dirty="0"/>
              <a:t>Welcome to Session 7: Planning Your Next Steps: Measuring Outcomes of Implementation and Creating a Practical Action Plan for Change</a:t>
            </a:r>
          </a:p>
        </p:txBody>
      </p:sp>
      <p:grpSp>
        <p:nvGrpSpPr>
          <p:cNvPr id="4" name="Group 3"/>
          <p:cNvGrpSpPr/>
          <p:nvPr/>
        </p:nvGrpSpPr>
        <p:grpSpPr>
          <a:xfrm>
            <a:off x="831849" y="487363"/>
            <a:ext cx="10099855" cy="2471737"/>
            <a:chOff x="-36513" y="385763"/>
            <a:chExt cx="12726988" cy="3114675"/>
          </a:xfrm>
        </p:grpSpPr>
        <p:sp>
          <p:nvSpPr>
            <p:cNvPr id="6" name="Freeform 3"/>
            <p:cNvSpPr>
              <a:spLocks noChangeArrowheads="1"/>
            </p:cNvSpPr>
            <p:nvPr/>
          </p:nvSpPr>
          <p:spPr bwMode="auto">
            <a:xfrm>
              <a:off x="-36513" y="385763"/>
              <a:ext cx="12726988" cy="3114675"/>
            </a:xfrm>
            <a:custGeom>
              <a:avLst/>
              <a:gdLst>
                <a:gd name="T0" fmla="*/ 10372 w 35354"/>
                <a:gd name="T1" fmla="*/ 197 h 8652"/>
                <a:gd name="T2" fmla="*/ 15327 w 35354"/>
                <a:gd name="T3" fmla="*/ 229 h 8652"/>
                <a:gd name="T4" fmla="*/ 17650 w 35354"/>
                <a:gd name="T5" fmla="*/ 347 h 8652"/>
                <a:gd name="T6" fmla="*/ 21532 w 35354"/>
                <a:gd name="T7" fmla="*/ 374 h 8652"/>
                <a:gd name="T8" fmla="*/ 27167 w 35354"/>
                <a:gd name="T9" fmla="*/ 382 h 8652"/>
                <a:gd name="T10" fmla="*/ 31294 w 35354"/>
                <a:gd name="T11" fmla="*/ 292 h 8652"/>
                <a:gd name="T12" fmla="*/ 34247 w 35354"/>
                <a:gd name="T13" fmla="*/ 66 h 8652"/>
                <a:gd name="T14" fmla="*/ 35315 w 35354"/>
                <a:gd name="T15" fmla="*/ 147 h 8652"/>
                <a:gd name="T16" fmla="*/ 35088 w 35354"/>
                <a:gd name="T17" fmla="*/ 1062 h 8652"/>
                <a:gd name="T18" fmla="*/ 35066 w 35354"/>
                <a:gd name="T19" fmla="*/ 1529 h 8652"/>
                <a:gd name="T20" fmla="*/ 34375 w 35354"/>
                <a:gd name="T21" fmla="*/ 1710 h 8652"/>
                <a:gd name="T22" fmla="*/ 33477 w 35354"/>
                <a:gd name="T23" fmla="*/ 2764 h 8652"/>
                <a:gd name="T24" fmla="*/ 33039 w 35354"/>
                <a:gd name="T25" fmla="*/ 2600 h 8652"/>
                <a:gd name="T26" fmla="*/ 32299 w 35354"/>
                <a:gd name="T27" fmla="*/ 3018 h 8652"/>
                <a:gd name="T28" fmla="*/ 31589 w 35354"/>
                <a:gd name="T29" fmla="*/ 3529 h 8652"/>
                <a:gd name="T30" fmla="*/ 31444 w 35354"/>
                <a:gd name="T31" fmla="*/ 3064 h 8652"/>
                <a:gd name="T32" fmla="*/ 30890 w 35354"/>
                <a:gd name="T33" fmla="*/ 3411 h 8652"/>
                <a:gd name="T34" fmla="*/ 30592 w 35354"/>
                <a:gd name="T35" fmla="*/ 3687 h 8652"/>
                <a:gd name="T36" fmla="*/ 30349 w 35354"/>
                <a:gd name="T37" fmla="*/ 4064 h 8652"/>
                <a:gd name="T38" fmla="*/ 29942 w 35354"/>
                <a:gd name="T39" fmla="*/ 4511 h 8652"/>
                <a:gd name="T40" fmla="*/ 29109 w 35354"/>
                <a:gd name="T41" fmla="*/ 4792 h 8652"/>
                <a:gd name="T42" fmla="*/ 28694 w 35354"/>
                <a:gd name="T43" fmla="*/ 5139 h 8652"/>
                <a:gd name="T44" fmla="*/ 27910 w 35354"/>
                <a:gd name="T45" fmla="*/ 5639 h 8652"/>
                <a:gd name="T46" fmla="*/ 27396 w 35354"/>
                <a:gd name="T47" fmla="*/ 5639 h 8652"/>
                <a:gd name="T48" fmla="*/ 26443 w 35354"/>
                <a:gd name="T49" fmla="*/ 5923 h 8652"/>
                <a:gd name="T50" fmla="*/ 25970 w 35354"/>
                <a:gd name="T51" fmla="*/ 6540 h 8652"/>
                <a:gd name="T52" fmla="*/ 25795 w 35354"/>
                <a:gd name="T53" fmla="*/ 7122 h 8652"/>
                <a:gd name="T54" fmla="*/ 25036 w 35354"/>
                <a:gd name="T55" fmla="*/ 7204 h 8652"/>
                <a:gd name="T56" fmla="*/ 24566 w 35354"/>
                <a:gd name="T57" fmla="*/ 8580 h 8652"/>
                <a:gd name="T58" fmla="*/ 20780 w 35354"/>
                <a:gd name="T59" fmla="*/ 8651 h 8652"/>
                <a:gd name="T60" fmla="*/ 14903 w 35354"/>
                <a:gd name="T61" fmla="*/ 8607 h 8652"/>
                <a:gd name="T62" fmla="*/ 8850 w 35354"/>
                <a:gd name="T63" fmla="*/ 8435 h 8652"/>
                <a:gd name="T64" fmla="*/ 4553 w 35354"/>
                <a:gd name="T65" fmla="*/ 8381 h 8652"/>
                <a:gd name="T66" fmla="*/ 22 w 35354"/>
                <a:gd name="T67" fmla="*/ 8165 h 8652"/>
                <a:gd name="T68" fmla="*/ 483 w 35354"/>
                <a:gd name="T69" fmla="*/ 7941 h 8652"/>
                <a:gd name="T70" fmla="*/ 858 w 35354"/>
                <a:gd name="T71" fmla="*/ 7264 h 8652"/>
                <a:gd name="T72" fmla="*/ 702 w 35354"/>
                <a:gd name="T73" fmla="*/ 6881 h 8652"/>
                <a:gd name="T74" fmla="*/ 961 w 35354"/>
                <a:gd name="T75" fmla="*/ 6379 h 8652"/>
                <a:gd name="T76" fmla="*/ 880 w 35354"/>
                <a:gd name="T77" fmla="*/ 6237 h 8652"/>
                <a:gd name="T78" fmla="*/ 907 w 35354"/>
                <a:gd name="T79" fmla="*/ 5805 h 8652"/>
                <a:gd name="T80" fmla="*/ 1221 w 35354"/>
                <a:gd name="T81" fmla="*/ 6037 h 8652"/>
                <a:gd name="T82" fmla="*/ 1620 w 35354"/>
                <a:gd name="T83" fmla="*/ 5423 h 8652"/>
                <a:gd name="T84" fmla="*/ 1661 w 35354"/>
                <a:gd name="T85" fmla="*/ 4858 h 8652"/>
                <a:gd name="T86" fmla="*/ 2122 w 35354"/>
                <a:gd name="T87" fmla="*/ 4391 h 8652"/>
                <a:gd name="T88" fmla="*/ 2669 w 35354"/>
                <a:gd name="T89" fmla="*/ 4099 h 8652"/>
                <a:gd name="T90" fmla="*/ 2887 w 35354"/>
                <a:gd name="T91" fmla="*/ 3761 h 8652"/>
                <a:gd name="T92" fmla="*/ 2630 w 35354"/>
                <a:gd name="T93" fmla="*/ 3187 h 8652"/>
                <a:gd name="T94" fmla="*/ 3078 w 35354"/>
                <a:gd name="T95" fmla="*/ 2649 h 8652"/>
                <a:gd name="T96" fmla="*/ 2742 w 35354"/>
                <a:gd name="T97" fmla="*/ 2007 h 8652"/>
                <a:gd name="T98" fmla="*/ 3420 w 35354"/>
                <a:gd name="T99" fmla="*/ 1950 h 8652"/>
                <a:gd name="T100" fmla="*/ 3384 w 35354"/>
                <a:gd name="T101" fmla="*/ 1524 h 8652"/>
                <a:gd name="T102" fmla="*/ 3455 w 35354"/>
                <a:gd name="T103" fmla="*/ 1019 h 8652"/>
                <a:gd name="T104" fmla="*/ 3652 w 35354"/>
                <a:gd name="T105" fmla="*/ 743 h 8652"/>
                <a:gd name="T106" fmla="*/ 3925 w 35354"/>
                <a:gd name="T107" fmla="*/ 800 h 8652"/>
                <a:gd name="T108" fmla="*/ 8774 w 35354"/>
                <a:gd name="T109" fmla="*/ 888 h 8652"/>
                <a:gd name="T110" fmla="*/ 9410 w 35354"/>
                <a:gd name="T111" fmla="*/ 199 h 8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5354" h="8652">
                  <a:moveTo>
                    <a:pt x="9533" y="14"/>
                  </a:moveTo>
                  <a:cubicBezTo>
                    <a:pt x="9711" y="38"/>
                    <a:pt x="9891" y="63"/>
                    <a:pt x="10068" y="85"/>
                  </a:cubicBezTo>
                  <a:cubicBezTo>
                    <a:pt x="10145" y="96"/>
                    <a:pt x="10221" y="101"/>
                    <a:pt x="10298" y="106"/>
                  </a:cubicBezTo>
                  <a:cubicBezTo>
                    <a:pt x="10355" y="112"/>
                    <a:pt x="10391" y="134"/>
                    <a:pt x="10372" y="197"/>
                  </a:cubicBezTo>
                  <a:cubicBezTo>
                    <a:pt x="10355" y="257"/>
                    <a:pt x="10388" y="262"/>
                    <a:pt x="10437" y="262"/>
                  </a:cubicBezTo>
                  <a:cubicBezTo>
                    <a:pt x="10844" y="259"/>
                    <a:pt x="11248" y="257"/>
                    <a:pt x="11655" y="257"/>
                  </a:cubicBezTo>
                  <a:cubicBezTo>
                    <a:pt x="12366" y="257"/>
                    <a:pt x="13079" y="262"/>
                    <a:pt x="13789" y="259"/>
                  </a:cubicBezTo>
                  <a:cubicBezTo>
                    <a:pt x="14302" y="257"/>
                    <a:pt x="14813" y="240"/>
                    <a:pt x="15327" y="229"/>
                  </a:cubicBezTo>
                  <a:cubicBezTo>
                    <a:pt x="15381" y="229"/>
                    <a:pt x="15428" y="235"/>
                    <a:pt x="15471" y="276"/>
                  </a:cubicBezTo>
                  <a:cubicBezTo>
                    <a:pt x="15523" y="325"/>
                    <a:pt x="15586" y="276"/>
                    <a:pt x="15632" y="262"/>
                  </a:cubicBezTo>
                  <a:cubicBezTo>
                    <a:pt x="15712" y="240"/>
                    <a:pt x="15788" y="232"/>
                    <a:pt x="15867" y="235"/>
                  </a:cubicBezTo>
                  <a:cubicBezTo>
                    <a:pt x="16463" y="243"/>
                    <a:pt x="17056" y="314"/>
                    <a:pt x="17650" y="347"/>
                  </a:cubicBezTo>
                  <a:cubicBezTo>
                    <a:pt x="18032" y="369"/>
                    <a:pt x="18415" y="391"/>
                    <a:pt x="18797" y="391"/>
                  </a:cubicBezTo>
                  <a:cubicBezTo>
                    <a:pt x="18953" y="391"/>
                    <a:pt x="19111" y="396"/>
                    <a:pt x="19267" y="407"/>
                  </a:cubicBezTo>
                  <a:cubicBezTo>
                    <a:pt x="19732" y="437"/>
                    <a:pt x="20190" y="382"/>
                    <a:pt x="20652" y="355"/>
                  </a:cubicBezTo>
                  <a:cubicBezTo>
                    <a:pt x="20944" y="339"/>
                    <a:pt x="21239" y="350"/>
                    <a:pt x="21532" y="374"/>
                  </a:cubicBezTo>
                  <a:cubicBezTo>
                    <a:pt x="22785" y="483"/>
                    <a:pt x="24045" y="470"/>
                    <a:pt x="25301" y="467"/>
                  </a:cubicBezTo>
                  <a:cubicBezTo>
                    <a:pt x="25845" y="464"/>
                    <a:pt x="26386" y="470"/>
                    <a:pt x="26929" y="472"/>
                  </a:cubicBezTo>
                  <a:cubicBezTo>
                    <a:pt x="26995" y="472"/>
                    <a:pt x="27060" y="478"/>
                    <a:pt x="27096" y="404"/>
                  </a:cubicBezTo>
                  <a:cubicBezTo>
                    <a:pt x="27109" y="374"/>
                    <a:pt x="27142" y="382"/>
                    <a:pt x="27167" y="382"/>
                  </a:cubicBezTo>
                  <a:cubicBezTo>
                    <a:pt x="27576" y="388"/>
                    <a:pt x="27983" y="385"/>
                    <a:pt x="28393" y="363"/>
                  </a:cubicBezTo>
                  <a:cubicBezTo>
                    <a:pt x="28647" y="350"/>
                    <a:pt x="28901" y="371"/>
                    <a:pt x="29155" y="363"/>
                  </a:cubicBezTo>
                  <a:cubicBezTo>
                    <a:pt x="29644" y="347"/>
                    <a:pt x="30130" y="330"/>
                    <a:pt x="30619" y="314"/>
                  </a:cubicBezTo>
                  <a:cubicBezTo>
                    <a:pt x="30843" y="306"/>
                    <a:pt x="31070" y="303"/>
                    <a:pt x="31294" y="292"/>
                  </a:cubicBezTo>
                  <a:cubicBezTo>
                    <a:pt x="31838" y="270"/>
                    <a:pt x="32381" y="243"/>
                    <a:pt x="32925" y="221"/>
                  </a:cubicBezTo>
                  <a:cubicBezTo>
                    <a:pt x="33302" y="208"/>
                    <a:pt x="33676" y="197"/>
                    <a:pt x="34053" y="186"/>
                  </a:cubicBezTo>
                  <a:cubicBezTo>
                    <a:pt x="34097" y="186"/>
                    <a:pt x="34127" y="180"/>
                    <a:pt x="34138" y="131"/>
                  </a:cubicBezTo>
                  <a:cubicBezTo>
                    <a:pt x="34151" y="74"/>
                    <a:pt x="34195" y="66"/>
                    <a:pt x="34247" y="66"/>
                  </a:cubicBezTo>
                  <a:cubicBezTo>
                    <a:pt x="34465" y="66"/>
                    <a:pt x="34684" y="66"/>
                    <a:pt x="34905" y="60"/>
                  </a:cubicBezTo>
                  <a:cubicBezTo>
                    <a:pt x="35025" y="57"/>
                    <a:pt x="35148" y="49"/>
                    <a:pt x="35268" y="44"/>
                  </a:cubicBezTo>
                  <a:cubicBezTo>
                    <a:pt x="35298" y="44"/>
                    <a:pt x="35331" y="38"/>
                    <a:pt x="35342" y="76"/>
                  </a:cubicBezTo>
                  <a:cubicBezTo>
                    <a:pt x="35353" y="106"/>
                    <a:pt x="35334" y="128"/>
                    <a:pt x="35315" y="147"/>
                  </a:cubicBezTo>
                  <a:cubicBezTo>
                    <a:pt x="35211" y="246"/>
                    <a:pt x="35211" y="393"/>
                    <a:pt x="35143" y="508"/>
                  </a:cubicBezTo>
                  <a:cubicBezTo>
                    <a:pt x="35129" y="530"/>
                    <a:pt x="35151" y="552"/>
                    <a:pt x="35159" y="574"/>
                  </a:cubicBezTo>
                  <a:cubicBezTo>
                    <a:pt x="35189" y="658"/>
                    <a:pt x="35214" y="762"/>
                    <a:pt x="35178" y="830"/>
                  </a:cubicBezTo>
                  <a:cubicBezTo>
                    <a:pt x="35137" y="907"/>
                    <a:pt x="35140" y="1008"/>
                    <a:pt x="35088" y="1062"/>
                  </a:cubicBezTo>
                  <a:cubicBezTo>
                    <a:pt x="35009" y="1147"/>
                    <a:pt x="35083" y="1215"/>
                    <a:pt x="35080" y="1289"/>
                  </a:cubicBezTo>
                  <a:cubicBezTo>
                    <a:pt x="35077" y="1327"/>
                    <a:pt x="35099" y="1371"/>
                    <a:pt x="35143" y="1398"/>
                  </a:cubicBezTo>
                  <a:cubicBezTo>
                    <a:pt x="35178" y="1420"/>
                    <a:pt x="35184" y="1461"/>
                    <a:pt x="35165" y="1499"/>
                  </a:cubicBezTo>
                  <a:cubicBezTo>
                    <a:pt x="35143" y="1543"/>
                    <a:pt x="35105" y="1546"/>
                    <a:pt x="35066" y="1529"/>
                  </a:cubicBezTo>
                  <a:cubicBezTo>
                    <a:pt x="35034" y="1516"/>
                    <a:pt x="35009" y="1508"/>
                    <a:pt x="34976" y="1527"/>
                  </a:cubicBezTo>
                  <a:cubicBezTo>
                    <a:pt x="34930" y="1551"/>
                    <a:pt x="34889" y="1524"/>
                    <a:pt x="34851" y="1510"/>
                  </a:cubicBezTo>
                  <a:cubicBezTo>
                    <a:pt x="34711" y="1450"/>
                    <a:pt x="34624" y="1467"/>
                    <a:pt x="34523" y="1587"/>
                  </a:cubicBezTo>
                  <a:cubicBezTo>
                    <a:pt x="34479" y="1636"/>
                    <a:pt x="34441" y="1688"/>
                    <a:pt x="34375" y="1710"/>
                  </a:cubicBezTo>
                  <a:cubicBezTo>
                    <a:pt x="34351" y="1718"/>
                    <a:pt x="34340" y="1740"/>
                    <a:pt x="34332" y="1762"/>
                  </a:cubicBezTo>
                  <a:cubicBezTo>
                    <a:pt x="34192" y="2040"/>
                    <a:pt x="34053" y="2321"/>
                    <a:pt x="33911" y="2600"/>
                  </a:cubicBezTo>
                  <a:cubicBezTo>
                    <a:pt x="33903" y="2619"/>
                    <a:pt x="33892" y="2644"/>
                    <a:pt x="33875" y="2649"/>
                  </a:cubicBezTo>
                  <a:cubicBezTo>
                    <a:pt x="33742" y="2687"/>
                    <a:pt x="33621" y="2775"/>
                    <a:pt x="33477" y="2764"/>
                  </a:cubicBezTo>
                  <a:cubicBezTo>
                    <a:pt x="33408" y="2758"/>
                    <a:pt x="33395" y="2698"/>
                    <a:pt x="33384" y="2649"/>
                  </a:cubicBezTo>
                  <a:cubicBezTo>
                    <a:pt x="33370" y="2581"/>
                    <a:pt x="33356" y="2526"/>
                    <a:pt x="33266" y="2567"/>
                  </a:cubicBezTo>
                  <a:cubicBezTo>
                    <a:pt x="33253" y="2573"/>
                    <a:pt x="33225" y="2570"/>
                    <a:pt x="33214" y="2562"/>
                  </a:cubicBezTo>
                  <a:cubicBezTo>
                    <a:pt x="33132" y="2480"/>
                    <a:pt x="33091" y="2537"/>
                    <a:pt x="33039" y="2600"/>
                  </a:cubicBezTo>
                  <a:cubicBezTo>
                    <a:pt x="32985" y="2666"/>
                    <a:pt x="32906" y="2663"/>
                    <a:pt x="32829" y="2655"/>
                  </a:cubicBezTo>
                  <a:cubicBezTo>
                    <a:pt x="32813" y="2652"/>
                    <a:pt x="32796" y="2633"/>
                    <a:pt x="32780" y="2646"/>
                  </a:cubicBezTo>
                  <a:cubicBezTo>
                    <a:pt x="32668" y="2742"/>
                    <a:pt x="32510" y="2747"/>
                    <a:pt x="32400" y="2854"/>
                  </a:cubicBezTo>
                  <a:cubicBezTo>
                    <a:pt x="32351" y="2903"/>
                    <a:pt x="32329" y="2960"/>
                    <a:pt x="32299" y="3018"/>
                  </a:cubicBezTo>
                  <a:cubicBezTo>
                    <a:pt x="32228" y="3157"/>
                    <a:pt x="32163" y="3299"/>
                    <a:pt x="32029" y="3395"/>
                  </a:cubicBezTo>
                  <a:cubicBezTo>
                    <a:pt x="31982" y="3427"/>
                    <a:pt x="31941" y="3463"/>
                    <a:pt x="31887" y="3477"/>
                  </a:cubicBezTo>
                  <a:cubicBezTo>
                    <a:pt x="31881" y="3479"/>
                    <a:pt x="31873" y="3477"/>
                    <a:pt x="31870" y="3479"/>
                  </a:cubicBezTo>
                  <a:cubicBezTo>
                    <a:pt x="31791" y="3578"/>
                    <a:pt x="31696" y="3559"/>
                    <a:pt x="31589" y="3529"/>
                  </a:cubicBezTo>
                  <a:cubicBezTo>
                    <a:pt x="31502" y="3504"/>
                    <a:pt x="31477" y="3493"/>
                    <a:pt x="31491" y="3403"/>
                  </a:cubicBezTo>
                  <a:cubicBezTo>
                    <a:pt x="31493" y="3378"/>
                    <a:pt x="31488" y="3362"/>
                    <a:pt x="31477" y="3346"/>
                  </a:cubicBezTo>
                  <a:cubicBezTo>
                    <a:pt x="31461" y="3318"/>
                    <a:pt x="31461" y="3291"/>
                    <a:pt x="31466" y="3261"/>
                  </a:cubicBezTo>
                  <a:cubicBezTo>
                    <a:pt x="31469" y="3247"/>
                    <a:pt x="31447" y="3072"/>
                    <a:pt x="31444" y="3064"/>
                  </a:cubicBezTo>
                  <a:cubicBezTo>
                    <a:pt x="31431" y="3040"/>
                    <a:pt x="31422" y="3037"/>
                    <a:pt x="31390" y="3048"/>
                  </a:cubicBezTo>
                  <a:cubicBezTo>
                    <a:pt x="31294" y="3086"/>
                    <a:pt x="31226" y="3160"/>
                    <a:pt x="31144" y="3217"/>
                  </a:cubicBezTo>
                  <a:cubicBezTo>
                    <a:pt x="31073" y="3266"/>
                    <a:pt x="31007" y="3329"/>
                    <a:pt x="30923" y="3354"/>
                  </a:cubicBezTo>
                  <a:cubicBezTo>
                    <a:pt x="30898" y="3362"/>
                    <a:pt x="30868" y="3384"/>
                    <a:pt x="30890" y="3411"/>
                  </a:cubicBezTo>
                  <a:cubicBezTo>
                    <a:pt x="30928" y="3460"/>
                    <a:pt x="30893" y="3496"/>
                    <a:pt x="30879" y="3539"/>
                  </a:cubicBezTo>
                  <a:cubicBezTo>
                    <a:pt x="30860" y="3602"/>
                    <a:pt x="30800" y="3635"/>
                    <a:pt x="30791" y="3709"/>
                  </a:cubicBezTo>
                  <a:cubicBezTo>
                    <a:pt x="30783" y="3766"/>
                    <a:pt x="30677" y="3772"/>
                    <a:pt x="30630" y="3725"/>
                  </a:cubicBezTo>
                  <a:cubicBezTo>
                    <a:pt x="30617" y="3712"/>
                    <a:pt x="30603" y="3701"/>
                    <a:pt x="30592" y="3687"/>
                  </a:cubicBezTo>
                  <a:cubicBezTo>
                    <a:pt x="30548" y="3635"/>
                    <a:pt x="30480" y="3610"/>
                    <a:pt x="30436" y="3646"/>
                  </a:cubicBezTo>
                  <a:cubicBezTo>
                    <a:pt x="30395" y="3679"/>
                    <a:pt x="30371" y="3747"/>
                    <a:pt x="30393" y="3815"/>
                  </a:cubicBezTo>
                  <a:cubicBezTo>
                    <a:pt x="30420" y="3894"/>
                    <a:pt x="30477" y="3982"/>
                    <a:pt x="30360" y="4042"/>
                  </a:cubicBezTo>
                  <a:cubicBezTo>
                    <a:pt x="30354" y="4045"/>
                    <a:pt x="30346" y="4058"/>
                    <a:pt x="30349" y="4064"/>
                  </a:cubicBezTo>
                  <a:cubicBezTo>
                    <a:pt x="30390" y="4173"/>
                    <a:pt x="30286" y="4203"/>
                    <a:pt x="30242" y="4266"/>
                  </a:cubicBezTo>
                  <a:cubicBezTo>
                    <a:pt x="30223" y="4290"/>
                    <a:pt x="30196" y="4321"/>
                    <a:pt x="30193" y="4347"/>
                  </a:cubicBezTo>
                  <a:cubicBezTo>
                    <a:pt x="30188" y="4434"/>
                    <a:pt x="30114" y="4456"/>
                    <a:pt x="30065" y="4503"/>
                  </a:cubicBezTo>
                  <a:cubicBezTo>
                    <a:pt x="30032" y="4535"/>
                    <a:pt x="29988" y="4533"/>
                    <a:pt x="29942" y="4511"/>
                  </a:cubicBezTo>
                  <a:cubicBezTo>
                    <a:pt x="29822" y="4459"/>
                    <a:pt x="29702" y="4432"/>
                    <a:pt x="29590" y="4535"/>
                  </a:cubicBezTo>
                  <a:cubicBezTo>
                    <a:pt x="29568" y="4557"/>
                    <a:pt x="29532" y="4574"/>
                    <a:pt x="29502" y="4574"/>
                  </a:cubicBezTo>
                  <a:cubicBezTo>
                    <a:pt x="29412" y="4576"/>
                    <a:pt x="29346" y="4612"/>
                    <a:pt x="29306" y="4694"/>
                  </a:cubicBezTo>
                  <a:cubicBezTo>
                    <a:pt x="29265" y="4781"/>
                    <a:pt x="29194" y="4803"/>
                    <a:pt x="29109" y="4792"/>
                  </a:cubicBezTo>
                  <a:cubicBezTo>
                    <a:pt x="29041" y="4781"/>
                    <a:pt x="29013" y="4814"/>
                    <a:pt x="29010" y="4871"/>
                  </a:cubicBezTo>
                  <a:cubicBezTo>
                    <a:pt x="29008" y="4926"/>
                    <a:pt x="28980" y="4959"/>
                    <a:pt x="28942" y="4989"/>
                  </a:cubicBezTo>
                  <a:cubicBezTo>
                    <a:pt x="28901" y="5021"/>
                    <a:pt x="28866" y="5057"/>
                    <a:pt x="28838" y="5106"/>
                  </a:cubicBezTo>
                  <a:cubicBezTo>
                    <a:pt x="28806" y="5161"/>
                    <a:pt x="28746" y="5177"/>
                    <a:pt x="28694" y="5139"/>
                  </a:cubicBezTo>
                  <a:cubicBezTo>
                    <a:pt x="28639" y="5098"/>
                    <a:pt x="28625" y="5125"/>
                    <a:pt x="28593" y="5166"/>
                  </a:cubicBezTo>
                  <a:cubicBezTo>
                    <a:pt x="28511" y="5273"/>
                    <a:pt x="28399" y="5353"/>
                    <a:pt x="28276" y="5393"/>
                  </a:cubicBezTo>
                  <a:cubicBezTo>
                    <a:pt x="28194" y="5421"/>
                    <a:pt x="28142" y="5472"/>
                    <a:pt x="28112" y="5532"/>
                  </a:cubicBezTo>
                  <a:cubicBezTo>
                    <a:pt x="28065" y="5625"/>
                    <a:pt x="27992" y="5647"/>
                    <a:pt x="27910" y="5639"/>
                  </a:cubicBezTo>
                  <a:cubicBezTo>
                    <a:pt x="27830" y="5630"/>
                    <a:pt x="27751" y="5630"/>
                    <a:pt x="27672" y="5644"/>
                  </a:cubicBezTo>
                  <a:cubicBezTo>
                    <a:pt x="27653" y="5647"/>
                    <a:pt x="27620" y="5650"/>
                    <a:pt x="27612" y="5641"/>
                  </a:cubicBezTo>
                  <a:cubicBezTo>
                    <a:pt x="27560" y="5562"/>
                    <a:pt x="27505" y="5598"/>
                    <a:pt x="27448" y="5628"/>
                  </a:cubicBezTo>
                  <a:cubicBezTo>
                    <a:pt x="27434" y="5636"/>
                    <a:pt x="27413" y="5641"/>
                    <a:pt x="27396" y="5639"/>
                  </a:cubicBezTo>
                  <a:cubicBezTo>
                    <a:pt x="27262" y="5603"/>
                    <a:pt x="27134" y="5663"/>
                    <a:pt x="27006" y="5666"/>
                  </a:cubicBezTo>
                  <a:cubicBezTo>
                    <a:pt x="26894" y="5669"/>
                    <a:pt x="26828" y="5740"/>
                    <a:pt x="26754" y="5797"/>
                  </a:cubicBezTo>
                  <a:cubicBezTo>
                    <a:pt x="26683" y="5852"/>
                    <a:pt x="26615" y="5893"/>
                    <a:pt x="26525" y="5879"/>
                  </a:cubicBezTo>
                  <a:cubicBezTo>
                    <a:pt x="26489" y="5874"/>
                    <a:pt x="26462" y="5890"/>
                    <a:pt x="26443" y="5923"/>
                  </a:cubicBezTo>
                  <a:cubicBezTo>
                    <a:pt x="26421" y="5961"/>
                    <a:pt x="26394" y="5996"/>
                    <a:pt x="26375" y="6037"/>
                  </a:cubicBezTo>
                  <a:cubicBezTo>
                    <a:pt x="26350" y="6087"/>
                    <a:pt x="26320" y="6111"/>
                    <a:pt x="26263" y="6133"/>
                  </a:cubicBezTo>
                  <a:cubicBezTo>
                    <a:pt x="26162" y="6171"/>
                    <a:pt x="26080" y="6253"/>
                    <a:pt x="26000" y="6330"/>
                  </a:cubicBezTo>
                  <a:cubicBezTo>
                    <a:pt x="25932" y="6395"/>
                    <a:pt x="25954" y="6469"/>
                    <a:pt x="25970" y="6540"/>
                  </a:cubicBezTo>
                  <a:cubicBezTo>
                    <a:pt x="25981" y="6584"/>
                    <a:pt x="25973" y="6616"/>
                    <a:pt x="25948" y="6646"/>
                  </a:cubicBezTo>
                  <a:cubicBezTo>
                    <a:pt x="25875" y="6731"/>
                    <a:pt x="25853" y="6818"/>
                    <a:pt x="25918" y="6917"/>
                  </a:cubicBezTo>
                  <a:cubicBezTo>
                    <a:pt x="25932" y="6939"/>
                    <a:pt x="25932" y="6963"/>
                    <a:pt x="25916" y="6982"/>
                  </a:cubicBezTo>
                  <a:cubicBezTo>
                    <a:pt x="25877" y="7029"/>
                    <a:pt x="25845" y="7086"/>
                    <a:pt x="25795" y="7122"/>
                  </a:cubicBezTo>
                  <a:cubicBezTo>
                    <a:pt x="25694" y="7201"/>
                    <a:pt x="25588" y="7280"/>
                    <a:pt x="25462" y="7291"/>
                  </a:cubicBezTo>
                  <a:cubicBezTo>
                    <a:pt x="25378" y="7299"/>
                    <a:pt x="25293" y="7291"/>
                    <a:pt x="25205" y="7307"/>
                  </a:cubicBezTo>
                  <a:cubicBezTo>
                    <a:pt x="25162" y="7316"/>
                    <a:pt x="25102" y="7283"/>
                    <a:pt x="25093" y="7217"/>
                  </a:cubicBezTo>
                  <a:cubicBezTo>
                    <a:pt x="25088" y="7171"/>
                    <a:pt x="25063" y="7171"/>
                    <a:pt x="25036" y="7204"/>
                  </a:cubicBezTo>
                  <a:cubicBezTo>
                    <a:pt x="25014" y="7228"/>
                    <a:pt x="24987" y="7245"/>
                    <a:pt x="24960" y="7264"/>
                  </a:cubicBezTo>
                  <a:cubicBezTo>
                    <a:pt x="24878" y="7326"/>
                    <a:pt x="24823" y="7397"/>
                    <a:pt x="24812" y="7518"/>
                  </a:cubicBezTo>
                  <a:cubicBezTo>
                    <a:pt x="24790" y="7821"/>
                    <a:pt x="24755" y="8124"/>
                    <a:pt x="24730" y="8430"/>
                  </a:cubicBezTo>
                  <a:cubicBezTo>
                    <a:pt x="24719" y="8580"/>
                    <a:pt x="24719" y="8577"/>
                    <a:pt x="24566" y="8580"/>
                  </a:cubicBezTo>
                  <a:cubicBezTo>
                    <a:pt x="24006" y="8585"/>
                    <a:pt x="23446" y="8585"/>
                    <a:pt x="22886" y="8602"/>
                  </a:cubicBezTo>
                  <a:cubicBezTo>
                    <a:pt x="22534" y="8613"/>
                    <a:pt x="22184" y="8607"/>
                    <a:pt x="21832" y="8618"/>
                  </a:cubicBezTo>
                  <a:cubicBezTo>
                    <a:pt x="21510" y="8629"/>
                    <a:pt x="21187" y="8632"/>
                    <a:pt x="20865" y="8635"/>
                  </a:cubicBezTo>
                  <a:cubicBezTo>
                    <a:pt x="20838" y="8635"/>
                    <a:pt x="20805" y="8626"/>
                    <a:pt x="20780" y="8651"/>
                  </a:cubicBezTo>
                  <a:lnTo>
                    <a:pt x="19106" y="8651"/>
                  </a:lnTo>
                  <a:cubicBezTo>
                    <a:pt x="19076" y="8635"/>
                    <a:pt x="19043" y="8640"/>
                    <a:pt x="19010" y="8640"/>
                  </a:cubicBezTo>
                  <a:cubicBezTo>
                    <a:pt x="18587" y="8637"/>
                    <a:pt x="18161" y="8643"/>
                    <a:pt x="17737" y="8632"/>
                  </a:cubicBezTo>
                  <a:cubicBezTo>
                    <a:pt x="16793" y="8610"/>
                    <a:pt x="15848" y="8626"/>
                    <a:pt x="14903" y="8607"/>
                  </a:cubicBezTo>
                  <a:cubicBezTo>
                    <a:pt x="14616" y="8602"/>
                    <a:pt x="14330" y="8607"/>
                    <a:pt x="14040" y="8596"/>
                  </a:cubicBezTo>
                  <a:cubicBezTo>
                    <a:pt x="13281" y="8572"/>
                    <a:pt x="12524" y="8539"/>
                    <a:pt x="11765" y="8514"/>
                  </a:cubicBezTo>
                  <a:cubicBezTo>
                    <a:pt x="11341" y="8501"/>
                    <a:pt x="10918" y="8501"/>
                    <a:pt x="10494" y="8487"/>
                  </a:cubicBezTo>
                  <a:cubicBezTo>
                    <a:pt x="9945" y="8473"/>
                    <a:pt x="9399" y="8452"/>
                    <a:pt x="8850" y="8435"/>
                  </a:cubicBezTo>
                  <a:cubicBezTo>
                    <a:pt x="8828" y="8435"/>
                    <a:pt x="8795" y="8424"/>
                    <a:pt x="8785" y="8446"/>
                  </a:cubicBezTo>
                  <a:cubicBezTo>
                    <a:pt x="8755" y="8504"/>
                    <a:pt x="8705" y="8490"/>
                    <a:pt x="8659" y="8487"/>
                  </a:cubicBezTo>
                  <a:cubicBezTo>
                    <a:pt x="8249" y="8479"/>
                    <a:pt x="7842" y="8468"/>
                    <a:pt x="7432" y="8457"/>
                  </a:cubicBezTo>
                  <a:cubicBezTo>
                    <a:pt x="6474" y="8433"/>
                    <a:pt x="5512" y="8408"/>
                    <a:pt x="4553" y="8381"/>
                  </a:cubicBezTo>
                  <a:cubicBezTo>
                    <a:pt x="3843" y="8359"/>
                    <a:pt x="3130" y="8334"/>
                    <a:pt x="2420" y="8307"/>
                  </a:cubicBezTo>
                  <a:cubicBezTo>
                    <a:pt x="2008" y="8291"/>
                    <a:pt x="1598" y="8274"/>
                    <a:pt x="1185" y="8255"/>
                  </a:cubicBezTo>
                  <a:cubicBezTo>
                    <a:pt x="822" y="8239"/>
                    <a:pt x="456" y="8220"/>
                    <a:pt x="93" y="8203"/>
                  </a:cubicBezTo>
                  <a:cubicBezTo>
                    <a:pt x="63" y="8200"/>
                    <a:pt x="30" y="8203"/>
                    <a:pt x="22" y="8165"/>
                  </a:cubicBezTo>
                  <a:cubicBezTo>
                    <a:pt x="0" y="8067"/>
                    <a:pt x="44" y="7979"/>
                    <a:pt x="98" y="7911"/>
                  </a:cubicBezTo>
                  <a:cubicBezTo>
                    <a:pt x="145" y="7854"/>
                    <a:pt x="221" y="7881"/>
                    <a:pt x="281" y="7908"/>
                  </a:cubicBezTo>
                  <a:cubicBezTo>
                    <a:pt x="333" y="7933"/>
                    <a:pt x="391" y="7935"/>
                    <a:pt x="440" y="7960"/>
                  </a:cubicBezTo>
                  <a:cubicBezTo>
                    <a:pt x="464" y="7971"/>
                    <a:pt x="483" y="7968"/>
                    <a:pt x="483" y="7941"/>
                  </a:cubicBezTo>
                  <a:cubicBezTo>
                    <a:pt x="483" y="7824"/>
                    <a:pt x="557" y="7731"/>
                    <a:pt x="582" y="7619"/>
                  </a:cubicBezTo>
                  <a:cubicBezTo>
                    <a:pt x="615" y="7463"/>
                    <a:pt x="751" y="7414"/>
                    <a:pt x="880" y="7501"/>
                  </a:cubicBezTo>
                  <a:cubicBezTo>
                    <a:pt x="964" y="7559"/>
                    <a:pt x="986" y="7553"/>
                    <a:pt x="1046" y="7455"/>
                  </a:cubicBezTo>
                  <a:cubicBezTo>
                    <a:pt x="931" y="7441"/>
                    <a:pt x="899" y="7348"/>
                    <a:pt x="858" y="7264"/>
                  </a:cubicBezTo>
                  <a:cubicBezTo>
                    <a:pt x="825" y="7198"/>
                    <a:pt x="855" y="7135"/>
                    <a:pt x="915" y="7130"/>
                  </a:cubicBezTo>
                  <a:cubicBezTo>
                    <a:pt x="975" y="7127"/>
                    <a:pt x="1000" y="7081"/>
                    <a:pt x="1000" y="7045"/>
                  </a:cubicBezTo>
                  <a:cubicBezTo>
                    <a:pt x="1002" y="6985"/>
                    <a:pt x="926" y="6928"/>
                    <a:pt x="869" y="6947"/>
                  </a:cubicBezTo>
                  <a:cubicBezTo>
                    <a:pt x="792" y="6971"/>
                    <a:pt x="740" y="6941"/>
                    <a:pt x="702" y="6881"/>
                  </a:cubicBezTo>
                  <a:cubicBezTo>
                    <a:pt x="656" y="6816"/>
                    <a:pt x="631" y="6742"/>
                    <a:pt x="680" y="6666"/>
                  </a:cubicBezTo>
                  <a:cubicBezTo>
                    <a:pt x="710" y="6619"/>
                    <a:pt x="748" y="6595"/>
                    <a:pt x="806" y="6605"/>
                  </a:cubicBezTo>
                  <a:cubicBezTo>
                    <a:pt x="893" y="6619"/>
                    <a:pt x="934" y="6592"/>
                    <a:pt x="915" y="6518"/>
                  </a:cubicBezTo>
                  <a:cubicBezTo>
                    <a:pt x="901" y="6455"/>
                    <a:pt x="918" y="6414"/>
                    <a:pt x="961" y="6379"/>
                  </a:cubicBezTo>
                  <a:cubicBezTo>
                    <a:pt x="1043" y="6310"/>
                    <a:pt x="1035" y="6253"/>
                    <a:pt x="951" y="6199"/>
                  </a:cubicBezTo>
                  <a:cubicBezTo>
                    <a:pt x="948" y="6196"/>
                    <a:pt x="948" y="6193"/>
                    <a:pt x="945" y="6193"/>
                  </a:cubicBezTo>
                  <a:cubicBezTo>
                    <a:pt x="929" y="6171"/>
                    <a:pt x="910" y="6144"/>
                    <a:pt x="882" y="6163"/>
                  </a:cubicBezTo>
                  <a:cubicBezTo>
                    <a:pt x="858" y="6179"/>
                    <a:pt x="869" y="6212"/>
                    <a:pt x="880" y="6237"/>
                  </a:cubicBezTo>
                  <a:cubicBezTo>
                    <a:pt x="896" y="6267"/>
                    <a:pt x="912" y="6294"/>
                    <a:pt x="880" y="6324"/>
                  </a:cubicBezTo>
                  <a:cubicBezTo>
                    <a:pt x="825" y="6371"/>
                    <a:pt x="664" y="6332"/>
                    <a:pt x="639" y="6264"/>
                  </a:cubicBezTo>
                  <a:cubicBezTo>
                    <a:pt x="625" y="6226"/>
                    <a:pt x="677" y="6026"/>
                    <a:pt x="716" y="6010"/>
                  </a:cubicBezTo>
                  <a:cubicBezTo>
                    <a:pt x="808" y="5966"/>
                    <a:pt x="869" y="5904"/>
                    <a:pt x="907" y="5805"/>
                  </a:cubicBezTo>
                  <a:cubicBezTo>
                    <a:pt x="937" y="5732"/>
                    <a:pt x="1038" y="5712"/>
                    <a:pt x="1106" y="5745"/>
                  </a:cubicBezTo>
                  <a:cubicBezTo>
                    <a:pt x="1191" y="5783"/>
                    <a:pt x="1210" y="5827"/>
                    <a:pt x="1185" y="5925"/>
                  </a:cubicBezTo>
                  <a:cubicBezTo>
                    <a:pt x="1177" y="5953"/>
                    <a:pt x="1175" y="5983"/>
                    <a:pt x="1175" y="6013"/>
                  </a:cubicBezTo>
                  <a:cubicBezTo>
                    <a:pt x="1175" y="6048"/>
                    <a:pt x="1185" y="6065"/>
                    <a:pt x="1221" y="6037"/>
                  </a:cubicBezTo>
                  <a:cubicBezTo>
                    <a:pt x="1273" y="5996"/>
                    <a:pt x="1292" y="5876"/>
                    <a:pt x="1254" y="5819"/>
                  </a:cubicBezTo>
                  <a:cubicBezTo>
                    <a:pt x="1215" y="5764"/>
                    <a:pt x="1191" y="5704"/>
                    <a:pt x="1183" y="5639"/>
                  </a:cubicBezTo>
                  <a:cubicBezTo>
                    <a:pt x="1166" y="5521"/>
                    <a:pt x="1267" y="5390"/>
                    <a:pt x="1379" y="5349"/>
                  </a:cubicBezTo>
                  <a:cubicBezTo>
                    <a:pt x="1480" y="5314"/>
                    <a:pt x="1543" y="5371"/>
                    <a:pt x="1620" y="5423"/>
                  </a:cubicBezTo>
                  <a:cubicBezTo>
                    <a:pt x="1554" y="5213"/>
                    <a:pt x="1560" y="5202"/>
                    <a:pt x="1754" y="5103"/>
                  </a:cubicBezTo>
                  <a:cubicBezTo>
                    <a:pt x="1825" y="5065"/>
                    <a:pt x="1909" y="5079"/>
                    <a:pt x="1978" y="5027"/>
                  </a:cubicBezTo>
                  <a:cubicBezTo>
                    <a:pt x="2016" y="4997"/>
                    <a:pt x="2032" y="4975"/>
                    <a:pt x="2016" y="4926"/>
                  </a:cubicBezTo>
                  <a:cubicBezTo>
                    <a:pt x="1877" y="5043"/>
                    <a:pt x="1759" y="5013"/>
                    <a:pt x="1661" y="4858"/>
                  </a:cubicBezTo>
                  <a:cubicBezTo>
                    <a:pt x="1606" y="4773"/>
                    <a:pt x="1601" y="4688"/>
                    <a:pt x="1603" y="4595"/>
                  </a:cubicBezTo>
                  <a:cubicBezTo>
                    <a:pt x="1606" y="4522"/>
                    <a:pt x="1792" y="4352"/>
                    <a:pt x="1866" y="4358"/>
                  </a:cubicBezTo>
                  <a:cubicBezTo>
                    <a:pt x="1871" y="4358"/>
                    <a:pt x="1879" y="4361"/>
                    <a:pt x="1882" y="4363"/>
                  </a:cubicBezTo>
                  <a:cubicBezTo>
                    <a:pt x="1953" y="4437"/>
                    <a:pt x="2035" y="4445"/>
                    <a:pt x="2122" y="4391"/>
                  </a:cubicBezTo>
                  <a:cubicBezTo>
                    <a:pt x="2128" y="4388"/>
                    <a:pt x="2133" y="4388"/>
                    <a:pt x="2139" y="4391"/>
                  </a:cubicBezTo>
                  <a:cubicBezTo>
                    <a:pt x="2218" y="4401"/>
                    <a:pt x="2248" y="4352"/>
                    <a:pt x="2264" y="4288"/>
                  </a:cubicBezTo>
                  <a:cubicBezTo>
                    <a:pt x="2292" y="4181"/>
                    <a:pt x="2417" y="4108"/>
                    <a:pt x="2518" y="4146"/>
                  </a:cubicBezTo>
                  <a:cubicBezTo>
                    <a:pt x="2584" y="4170"/>
                    <a:pt x="2622" y="4135"/>
                    <a:pt x="2669" y="4099"/>
                  </a:cubicBezTo>
                  <a:cubicBezTo>
                    <a:pt x="2614" y="4039"/>
                    <a:pt x="2538" y="4031"/>
                    <a:pt x="2472" y="3996"/>
                  </a:cubicBezTo>
                  <a:cubicBezTo>
                    <a:pt x="2385" y="3949"/>
                    <a:pt x="2363" y="3897"/>
                    <a:pt x="2401" y="3804"/>
                  </a:cubicBezTo>
                  <a:cubicBezTo>
                    <a:pt x="2477" y="3624"/>
                    <a:pt x="2660" y="3610"/>
                    <a:pt x="2822" y="3733"/>
                  </a:cubicBezTo>
                  <a:cubicBezTo>
                    <a:pt x="2843" y="3750"/>
                    <a:pt x="2857" y="3780"/>
                    <a:pt x="2887" y="3761"/>
                  </a:cubicBezTo>
                  <a:cubicBezTo>
                    <a:pt x="2917" y="3742"/>
                    <a:pt x="2906" y="3709"/>
                    <a:pt x="2895" y="3679"/>
                  </a:cubicBezTo>
                  <a:cubicBezTo>
                    <a:pt x="2884" y="3649"/>
                    <a:pt x="2863" y="3630"/>
                    <a:pt x="2841" y="3610"/>
                  </a:cubicBezTo>
                  <a:cubicBezTo>
                    <a:pt x="2734" y="3518"/>
                    <a:pt x="2609" y="3441"/>
                    <a:pt x="2587" y="3280"/>
                  </a:cubicBezTo>
                  <a:cubicBezTo>
                    <a:pt x="2579" y="3228"/>
                    <a:pt x="2568" y="3184"/>
                    <a:pt x="2630" y="3187"/>
                  </a:cubicBezTo>
                  <a:cubicBezTo>
                    <a:pt x="2718" y="3187"/>
                    <a:pt x="2742" y="3133"/>
                    <a:pt x="2759" y="3067"/>
                  </a:cubicBezTo>
                  <a:cubicBezTo>
                    <a:pt x="2775" y="3001"/>
                    <a:pt x="2786" y="2933"/>
                    <a:pt x="2794" y="2865"/>
                  </a:cubicBezTo>
                  <a:cubicBezTo>
                    <a:pt x="2805" y="2788"/>
                    <a:pt x="2846" y="2739"/>
                    <a:pt x="2915" y="2712"/>
                  </a:cubicBezTo>
                  <a:cubicBezTo>
                    <a:pt x="2969" y="2690"/>
                    <a:pt x="3026" y="2674"/>
                    <a:pt x="3078" y="2649"/>
                  </a:cubicBezTo>
                  <a:cubicBezTo>
                    <a:pt x="3188" y="2597"/>
                    <a:pt x="3201" y="2523"/>
                    <a:pt x="3125" y="2431"/>
                  </a:cubicBezTo>
                  <a:cubicBezTo>
                    <a:pt x="3106" y="2409"/>
                    <a:pt x="3081" y="2392"/>
                    <a:pt x="3059" y="2373"/>
                  </a:cubicBezTo>
                  <a:cubicBezTo>
                    <a:pt x="2958" y="2291"/>
                    <a:pt x="2854" y="2212"/>
                    <a:pt x="2764" y="2119"/>
                  </a:cubicBezTo>
                  <a:cubicBezTo>
                    <a:pt x="2734" y="2087"/>
                    <a:pt x="2718" y="2051"/>
                    <a:pt x="2742" y="2007"/>
                  </a:cubicBezTo>
                  <a:cubicBezTo>
                    <a:pt x="2762" y="1975"/>
                    <a:pt x="2781" y="1925"/>
                    <a:pt x="2822" y="1936"/>
                  </a:cubicBezTo>
                  <a:cubicBezTo>
                    <a:pt x="2925" y="1964"/>
                    <a:pt x="3043" y="1931"/>
                    <a:pt x="3138" y="1999"/>
                  </a:cubicBezTo>
                  <a:cubicBezTo>
                    <a:pt x="3177" y="2026"/>
                    <a:pt x="3223" y="2035"/>
                    <a:pt x="3264" y="2005"/>
                  </a:cubicBezTo>
                  <a:cubicBezTo>
                    <a:pt x="3311" y="1972"/>
                    <a:pt x="3362" y="1961"/>
                    <a:pt x="3420" y="1950"/>
                  </a:cubicBezTo>
                  <a:cubicBezTo>
                    <a:pt x="3319" y="1904"/>
                    <a:pt x="3245" y="1830"/>
                    <a:pt x="3163" y="1767"/>
                  </a:cubicBezTo>
                  <a:cubicBezTo>
                    <a:pt x="3103" y="1718"/>
                    <a:pt x="3073" y="1655"/>
                    <a:pt x="3100" y="1579"/>
                  </a:cubicBezTo>
                  <a:cubicBezTo>
                    <a:pt x="3128" y="1505"/>
                    <a:pt x="3190" y="1488"/>
                    <a:pt x="3261" y="1502"/>
                  </a:cubicBezTo>
                  <a:cubicBezTo>
                    <a:pt x="3302" y="1510"/>
                    <a:pt x="3343" y="1518"/>
                    <a:pt x="3384" y="1524"/>
                  </a:cubicBezTo>
                  <a:cubicBezTo>
                    <a:pt x="3428" y="1529"/>
                    <a:pt x="3474" y="1543"/>
                    <a:pt x="3505" y="1497"/>
                  </a:cubicBezTo>
                  <a:cubicBezTo>
                    <a:pt x="3535" y="1447"/>
                    <a:pt x="3556" y="1398"/>
                    <a:pt x="3518" y="1341"/>
                  </a:cubicBezTo>
                  <a:cubicBezTo>
                    <a:pt x="3488" y="1297"/>
                    <a:pt x="3461" y="1251"/>
                    <a:pt x="3433" y="1204"/>
                  </a:cubicBezTo>
                  <a:cubicBezTo>
                    <a:pt x="3398" y="1139"/>
                    <a:pt x="3393" y="1071"/>
                    <a:pt x="3455" y="1019"/>
                  </a:cubicBezTo>
                  <a:cubicBezTo>
                    <a:pt x="3524" y="961"/>
                    <a:pt x="3543" y="904"/>
                    <a:pt x="3472" y="836"/>
                  </a:cubicBezTo>
                  <a:cubicBezTo>
                    <a:pt x="3453" y="817"/>
                    <a:pt x="3444" y="789"/>
                    <a:pt x="3455" y="762"/>
                  </a:cubicBezTo>
                  <a:cubicBezTo>
                    <a:pt x="3469" y="732"/>
                    <a:pt x="3499" y="737"/>
                    <a:pt x="3526" y="737"/>
                  </a:cubicBezTo>
                  <a:cubicBezTo>
                    <a:pt x="3567" y="737"/>
                    <a:pt x="3608" y="740"/>
                    <a:pt x="3652" y="743"/>
                  </a:cubicBezTo>
                  <a:cubicBezTo>
                    <a:pt x="3767" y="746"/>
                    <a:pt x="3769" y="754"/>
                    <a:pt x="3734" y="860"/>
                  </a:cubicBezTo>
                  <a:cubicBezTo>
                    <a:pt x="3726" y="888"/>
                    <a:pt x="3712" y="912"/>
                    <a:pt x="3742" y="931"/>
                  </a:cubicBezTo>
                  <a:cubicBezTo>
                    <a:pt x="3767" y="945"/>
                    <a:pt x="3794" y="942"/>
                    <a:pt x="3816" y="926"/>
                  </a:cubicBezTo>
                  <a:cubicBezTo>
                    <a:pt x="3860" y="890"/>
                    <a:pt x="3898" y="849"/>
                    <a:pt x="3925" y="800"/>
                  </a:cubicBezTo>
                  <a:cubicBezTo>
                    <a:pt x="3942" y="770"/>
                    <a:pt x="3961" y="746"/>
                    <a:pt x="3999" y="748"/>
                  </a:cubicBezTo>
                  <a:cubicBezTo>
                    <a:pt x="4198" y="754"/>
                    <a:pt x="4395" y="716"/>
                    <a:pt x="4594" y="732"/>
                  </a:cubicBezTo>
                  <a:cubicBezTo>
                    <a:pt x="5247" y="778"/>
                    <a:pt x="5903" y="795"/>
                    <a:pt x="6558" y="817"/>
                  </a:cubicBezTo>
                  <a:cubicBezTo>
                    <a:pt x="7296" y="841"/>
                    <a:pt x="8033" y="863"/>
                    <a:pt x="8774" y="888"/>
                  </a:cubicBezTo>
                  <a:cubicBezTo>
                    <a:pt x="8984" y="896"/>
                    <a:pt x="9194" y="901"/>
                    <a:pt x="9405" y="909"/>
                  </a:cubicBezTo>
                  <a:cubicBezTo>
                    <a:pt x="9448" y="912"/>
                    <a:pt x="9492" y="907"/>
                    <a:pt x="9503" y="858"/>
                  </a:cubicBezTo>
                  <a:cubicBezTo>
                    <a:pt x="9514" y="803"/>
                    <a:pt x="9533" y="748"/>
                    <a:pt x="9522" y="691"/>
                  </a:cubicBezTo>
                  <a:cubicBezTo>
                    <a:pt x="9489" y="527"/>
                    <a:pt x="9473" y="358"/>
                    <a:pt x="9410" y="199"/>
                  </a:cubicBezTo>
                  <a:cubicBezTo>
                    <a:pt x="9385" y="137"/>
                    <a:pt x="9347" y="57"/>
                    <a:pt x="9432" y="0"/>
                  </a:cubicBezTo>
                  <a:lnTo>
                    <a:pt x="9533" y="0"/>
                  </a:lnTo>
                  <a:lnTo>
                    <a:pt x="9533" y="14"/>
                  </a:lnTo>
                </a:path>
              </a:pathLst>
            </a:custGeom>
            <a:solidFill>
              <a:srgbClr val="646566"/>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Freeform 4"/>
            <p:cNvSpPr>
              <a:spLocks noChangeArrowheads="1"/>
            </p:cNvSpPr>
            <p:nvPr/>
          </p:nvSpPr>
          <p:spPr bwMode="auto">
            <a:xfrm>
              <a:off x="3065463" y="1916113"/>
              <a:ext cx="395287" cy="809625"/>
            </a:xfrm>
            <a:custGeom>
              <a:avLst/>
              <a:gdLst>
                <a:gd name="T0" fmla="*/ 1024 w 1096"/>
                <a:gd name="T1" fmla="*/ 2190 h 2248"/>
                <a:gd name="T2" fmla="*/ 828 w 1096"/>
                <a:gd name="T3" fmla="*/ 2113 h 2248"/>
                <a:gd name="T4" fmla="*/ 817 w 1096"/>
                <a:gd name="T5" fmla="*/ 2091 h 2248"/>
                <a:gd name="T6" fmla="*/ 945 w 1096"/>
                <a:gd name="T7" fmla="*/ 1772 h 2248"/>
                <a:gd name="T8" fmla="*/ 1013 w 1096"/>
                <a:gd name="T9" fmla="*/ 1537 h 2248"/>
                <a:gd name="T10" fmla="*/ 860 w 1096"/>
                <a:gd name="T11" fmla="*/ 1250 h 2248"/>
                <a:gd name="T12" fmla="*/ 852 w 1096"/>
                <a:gd name="T13" fmla="*/ 966 h 2248"/>
                <a:gd name="T14" fmla="*/ 852 w 1096"/>
                <a:gd name="T15" fmla="*/ 750 h 2248"/>
                <a:gd name="T16" fmla="*/ 929 w 1096"/>
                <a:gd name="T17" fmla="*/ 453 h 2248"/>
                <a:gd name="T18" fmla="*/ 1052 w 1096"/>
                <a:gd name="T19" fmla="*/ 305 h 2248"/>
                <a:gd name="T20" fmla="*/ 1071 w 1096"/>
                <a:gd name="T21" fmla="*/ 207 h 2248"/>
                <a:gd name="T22" fmla="*/ 967 w 1096"/>
                <a:gd name="T23" fmla="*/ 196 h 2248"/>
                <a:gd name="T24" fmla="*/ 863 w 1096"/>
                <a:gd name="T25" fmla="*/ 111 h 2248"/>
                <a:gd name="T26" fmla="*/ 746 w 1096"/>
                <a:gd name="T27" fmla="*/ 33 h 2248"/>
                <a:gd name="T28" fmla="*/ 666 w 1096"/>
                <a:gd name="T29" fmla="*/ 52 h 2248"/>
                <a:gd name="T30" fmla="*/ 415 w 1096"/>
                <a:gd name="T31" fmla="*/ 11 h 2248"/>
                <a:gd name="T32" fmla="*/ 344 w 1096"/>
                <a:gd name="T33" fmla="*/ 76 h 2248"/>
                <a:gd name="T34" fmla="*/ 287 w 1096"/>
                <a:gd name="T35" fmla="*/ 996 h 2248"/>
                <a:gd name="T36" fmla="*/ 202 w 1096"/>
                <a:gd name="T37" fmla="*/ 1280 h 2248"/>
                <a:gd name="T38" fmla="*/ 161 w 1096"/>
                <a:gd name="T39" fmla="*/ 1425 h 2248"/>
                <a:gd name="T40" fmla="*/ 126 w 1096"/>
                <a:gd name="T41" fmla="*/ 1480 h 2248"/>
                <a:gd name="T42" fmla="*/ 41 w 1096"/>
                <a:gd name="T43" fmla="*/ 1635 h 2248"/>
                <a:gd name="T44" fmla="*/ 27 w 1096"/>
                <a:gd name="T45" fmla="*/ 1848 h 2248"/>
                <a:gd name="T46" fmla="*/ 35 w 1096"/>
                <a:gd name="T47" fmla="*/ 2020 h 2248"/>
                <a:gd name="T48" fmla="*/ 205 w 1096"/>
                <a:gd name="T49" fmla="*/ 2190 h 2248"/>
                <a:gd name="T50" fmla="*/ 229 w 1096"/>
                <a:gd name="T51" fmla="*/ 2198 h 2248"/>
                <a:gd name="T52" fmla="*/ 423 w 1096"/>
                <a:gd name="T53" fmla="*/ 2217 h 2248"/>
                <a:gd name="T54" fmla="*/ 541 w 1096"/>
                <a:gd name="T55" fmla="*/ 2173 h 2248"/>
                <a:gd name="T56" fmla="*/ 828 w 1096"/>
                <a:gd name="T57" fmla="*/ 2113 h 2248"/>
                <a:gd name="T58" fmla="*/ 1024 w 1096"/>
                <a:gd name="T59" fmla="*/ 2190 h 2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096" h="2248">
                  <a:moveTo>
                    <a:pt x="1024" y="2190"/>
                  </a:moveTo>
                  <a:cubicBezTo>
                    <a:pt x="972" y="2124"/>
                    <a:pt x="890" y="2140"/>
                    <a:pt x="828" y="2113"/>
                  </a:cubicBezTo>
                  <a:cubicBezTo>
                    <a:pt x="822" y="2108"/>
                    <a:pt x="819" y="2099"/>
                    <a:pt x="817" y="2091"/>
                  </a:cubicBezTo>
                  <a:cubicBezTo>
                    <a:pt x="721" y="1927"/>
                    <a:pt x="759" y="1826"/>
                    <a:pt x="945" y="1772"/>
                  </a:cubicBezTo>
                  <a:cubicBezTo>
                    <a:pt x="1041" y="1742"/>
                    <a:pt x="1079" y="1624"/>
                    <a:pt x="1013" y="1537"/>
                  </a:cubicBezTo>
                  <a:cubicBezTo>
                    <a:pt x="945" y="1449"/>
                    <a:pt x="912" y="1343"/>
                    <a:pt x="860" y="1250"/>
                  </a:cubicBezTo>
                  <a:cubicBezTo>
                    <a:pt x="806" y="1155"/>
                    <a:pt x="798" y="1064"/>
                    <a:pt x="852" y="966"/>
                  </a:cubicBezTo>
                  <a:cubicBezTo>
                    <a:pt x="890" y="898"/>
                    <a:pt x="893" y="827"/>
                    <a:pt x="852" y="750"/>
                  </a:cubicBezTo>
                  <a:cubicBezTo>
                    <a:pt x="792" y="641"/>
                    <a:pt x="828" y="532"/>
                    <a:pt x="929" y="453"/>
                  </a:cubicBezTo>
                  <a:cubicBezTo>
                    <a:pt x="981" y="412"/>
                    <a:pt x="1032" y="371"/>
                    <a:pt x="1052" y="305"/>
                  </a:cubicBezTo>
                  <a:cubicBezTo>
                    <a:pt x="1062" y="272"/>
                    <a:pt x="1095" y="231"/>
                    <a:pt x="1071" y="207"/>
                  </a:cubicBezTo>
                  <a:cubicBezTo>
                    <a:pt x="1052" y="188"/>
                    <a:pt x="1002" y="188"/>
                    <a:pt x="967" y="196"/>
                  </a:cubicBezTo>
                  <a:cubicBezTo>
                    <a:pt x="896" y="215"/>
                    <a:pt x="863" y="190"/>
                    <a:pt x="863" y="111"/>
                  </a:cubicBezTo>
                  <a:cubicBezTo>
                    <a:pt x="866" y="28"/>
                    <a:pt x="825" y="3"/>
                    <a:pt x="746" y="33"/>
                  </a:cubicBezTo>
                  <a:cubicBezTo>
                    <a:pt x="718" y="44"/>
                    <a:pt x="696" y="69"/>
                    <a:pt x="666" y="52"/>
                  </a:cubicBezTo>
                  <a:cubicBezTo>
                    <a:pt x="587" y="11"/>
                    <a:pt x="500" y="28"/>
                    <a:pt x="415" y="11"/>
                  </a:cubicBezTo>
                  <a:cubicBezTo>
                    <a:pt x="360" y="0"/>
                    <a:pt x="347" y="22"/>
                    <a:pt x="344" y="76"/>
                  </a:cubicBezTo>
                  <a:cubicBezTo>
                    <a:pt x="328" y="384"/>
                    <a:pt x="309" y="690"/>
                    <a:pt x="287" y="996"/>
                  </a:cubicBezTo>
                  <a:cubicBezTo>
                    <a:pt x="281" y="1094"/>
                    <a:pt x="265" y="1193"/>
                    <a:pt x="202" y="1280"/>
                  </a:cubicBezTo>
                  <a:cubicBezTo>
                    <a:pt x="172" y="1321"/>
                    <a:pt x="137" y="1362"/>
                    <a:pt x="161" y="1425"/>
                  </a:cubicBezTo>
                  <a:cubicBezTo>
                    <a:pt x="169" y="1444"/>
                    <a:pt x="147" y="1474"/>
                    <a:pt x="126" y="1480"/>
                  </a:cubicBezTo>
                  <a:cubicBezTo>
                    <a:pt x="44" y="1504"/>
                    <a:pt x="41" y="1567"/>
                    <a:pt x="41" y="1635"/>
                  </a:cubicBezTo>
                  <a:cubicBezTo>
                    <a:pt x="41" y="1706"/>
                    <a:pt x="35" y="1777"/>
                    <a:pt x="27" y="1848"/>
                  </a:cubicBezTo>
                  <a:cubicBezTo>
                    <a:pt x="19" y="1906"/>
                    <a:pt x="0" y="1974"/>
                    <a:pt x="35" y="2020"/>
                  </a:cubicBezTo>
                  <a:cubicBezTo>
                    <a:pt x="82" y="2083"/>
                    <a:pt x="177" y="2102"/>
                    <a:pt x="205" y="2190"/>
                  </a:cubicBezTo>
                  <a:cubicBezTo>
                    <a:pt x="208" y="2195"/>
                    <a:pt x="224" y="2201"/>
                    <a:pt x="229" y="2198"/>
                  </a:cubicBezTo>
                  <a:cubicBezTo>
                    <a:pt x="298" y="2162"/>
                    <a:pt x="360" y="2192"/>
                    <a:pt x="423" y="2217"/>
                  </a:cubicBezTo>
                  <a:cubicBezTo>
                    <a:pt x="470" y="2233"/>
                    <a:pt x="505" y="2209"/>
                    <a:pt x="541" y="2173"/>
                  </a:cubicBezTo>
                  <a:cubicBezTo>
                    <a:pt x="666" y="2056"/>
                    <a:pt x="688" y="2050"/>
                    <a:pt x="828" y="2113"/>
                  </a:cubicBezTo>
                  <a:cubicBezTo>
                    <a:pt x="874" y="2181"/>
                    <a:pt x="923" y="2247"/>
                    <a:pt x="1024" y="2190"/>
                  </a:cubicBezTo>
                </a:path>
              </a:pathLst>
            </a:custGeom>
            <a:solidFill>
              <a:srgbClr val="2A354D"/>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reeform 5"/>
            <p:cNvSpPr>
              <a:spLocks noChangeArrowheads="1"/>
            </p:cNvSpPr>
            <p:nvPr/>
          </p:nvSpPr>
          <p:spPr bwMode="auto">
            <a:xfrm>
              <a:off x="6350" y="2624138"/>
              <a:ext cx="989013" cy="728662"/>
            </a:xfrm>
            <a:custGeom>
              <a:avLst/>
              <a:gdLst>
                <a:gd name="T0" fmla="*/ 2557 w 2746"/>
                <a:gd name="T1" fmla="*/ 2018 h 2022"/>
                <a:gd name="T2" fmla="*/ 2639 w 2746"/>
                <a:gd name="T3" fmla="*/ 1952 h 2022"/>
                <a:gd name="T4" fmla="*/ 2702 w 2746"/>
                <a:gd name="T5" fmla="*/ 961 h 2022"/>
                <a:gd name="T6" fmla="*/ 2740 w 2746"/>
                <a:gd name="T7" fmla="*/ 306 h 2022"/>
                <a:gd name="T8" fmla="*/ 2595 w 2746"/>
                <a:gd name="T9" fmla="*/ 150 h 2022"/>
                <a:gd name="T10" fmla="*/ 2472 w 2746"/>
                <a:gd name="T11" fmla="*/ 76 h 2022"/>
                <a:gd name="T12" fmla="*/ 2453 w 2746"/>
                <a:gd name="T13" fmla="*/ 65 h 2022"/>
                <a:gd name="T14" fmla="*/ 2237 w 2746"/>
                <a:gd name="T15" fmla="*/ 125 h 2022"/>
                <a:gd name="T16" fmla="*/ 2196 w 2746"/>
                <a:gd name="T17" fmla="*/ 131 h 2022"/>
                <a:gd name="T18" fmla="*/ 1808 w 2746"/>
                <a:gd name="T19" fmla="*/ 106 h 2022"/>
                <a:gd name="T20" fmla="*/ 1207 w 2746"/>
                <a:gd name="T21" fmla="*/ 57 h 2022"/>
                <a:gd name="T22" fmla="*/ 912 w 2746"/>
                <a:gd name="T23" fmla="*/ 325 h 2022"/>
                <a:gd name="T24" fmla="*/ 751 w 2746"/>
                <a:gd name="T25" fmla="*/ 519 h 2022"/>
                <a:gd name="T26" fmla="*/ 691 w 2746"/>
                <a:gd name="T27" fmla="*/ 513 h 2022"/>
                <a:gd name="T28" fmla="*/ 645 w 2746"/>
                <a:gd name="T29" fmla="*/ 554 h 2022"/>
                <a:gd name="T30" fmla="*/ 740 w 2746"/>
                <a:gd name="T31" fmla="*/ 647 h 2022"/>
                <a:gd name="T32" fmla="*/ 997 w 2746"/>
                <a:gd name="T33" fmla="*/ 827 h 2022"/>
                <a:gd name="T34" fmla="*/ 948 w 2746"/>
                <a:gd name="T35" fmla="*/ 988 h 2022"/>
                <a:gd name="T36" fmla="*/ 872 w 2746"/>
                <a:gd name="T37" fmla="*/ 1073 h 2022"/>
                <a:gd name="T38" fmla="*/ 962 w 2746"/>
                <a:gd name="T39" fmla="*/ 1158 h 2022"/>
                <a:gd name="T40" fmla="*/ 1011 w 2746"/>
                <a:gd name="T41" fmla="*/ 1332 h 2022"/>
                <a:gd name="T42" fmla="*/ 729 w 2746"/>
                <a:gd name="T43" fmla="*/ 1379 h 2022"/>
                <a:gd name="T44" fmla="*/ 574 w 2746"/>
                <a:gd name="T45" fmla="*/ 1420 h 2022"/>
                <a:gd name="T46" fmla="*/ 478 w 2746"/>
                <a:gd name="T47" fmla="*/ 1750 h 2022"/>
                <a:gd name="T48" fmla="*/ 306 w 2746"/>
                <a:gd name="T49" fmla="*/ 1849 h 2022"/>
                <a:gd name="T50" fmla="*/ 96 w 2746"/>
                <a:gd name="T51" fmla="*/ 1786 h 2022"/>
                <a:gd name="T52" fmla="*/ 14 w 2746"/>
                <a:gd name="T53" fmla="*/ 1884 h 2022"/>
                <a:gd name="T54" fmla="*/ 71 w 2746"/>
                <a:gd name="T55" fmla="*/ 1911 h 2022"/>
                <a:gd name="T56" fmla="*/ 2254 w 2746"/>
                <a:gd name="T57" fmla="*/ 2007 h 2022"/>
                <a:gd name="T58" fmla="*/ 2557 w 2746"/>
                <a:gd name="T59" fmla="*/ 2018 h 20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746" h="2022">
                  <a:moveTo>
                    <a:pt x="2557" y="2018"/>
                  </a:moveTo>
                  <a:cubicBezTo>
                    <a:pt x="2609" y="2021"/>
                    <a:pt x="2636" y="2015"/>
                    <a:pt x="2639" y="1952"/>
                  </a:cubicBezTo>
                  <a:cubicBezTo>
                    <a:pt x="2658" y="1622"/>
                    <a:pt x="2688" y="1291"/>
                    <a:pt x="2702" y="961"/>
                  </a:cubicBezTo>
                  <a:cubicBezTo>
                    <a:pt x="2710" y="742"/>
                    <a:pt x="2729" y="524"/>
                    <a:pt x="2740" y="306"/>
                  </a:cubicBezTo>
                  <a:cubicBezTo>
                    <a:pt x="2745" y="194"/>
                    <a:pt x="2699" y="153"/>
                    <a:pt x="2595" y="150"/>
                  </a:cubicBezTo>
                  <a:cubicBezTo>
                    <a:pt x="2540" y="147"/>
                    <a:pt x="2475" y="163"/>
                    <a:pt x="2472" y="76"/>
                  </a:cubicBezTo>
                  <a:cubicBezTo>
                    <a:pt x="2472" y="71"/>
                    <a:pt x="2453" y="62"/>
                    <a:pt x="2453" y="65"/>
                  </a:cubicBezTo>
                  <a:cubicBezTo>
                    <a:pt x="2390" y="120"/>
                    <a:pt x="2278" y="0"/>
                    <a:pt x="2237" y="125"/>
                  </a:cubicBezTo>
                  <a:cubicBezTo>
                    <a:pt x="2235" y="131"/>
                    <a:pt x="2207" y="136"/>
                    <a:pt x="2196" y="131"/>
                  </a:cubicBezTo>
                  <a:cubicBezTo>
                    <a:pt x="2068" y="95"/>
                    <a:pt x="1937" y="120"/>
                    <a:pt x="1808" y="106"/>
                  </a:cubicBezTo>
                  <a:cubicBezTo>
                    <a:pt x="1609" y="84"/>
                    <a:pt x="1407" y="79"/>
                    <a:pt x="1207" y="57"/>
                  </a:cubicBezTo>
                  <a:cubicBezTo>
                    <a:pt x="1079" y="43"/>
                    <a:pt x="921" y="202"/>
                    <a:pt x="912" y="325"/>
                  </a:cubicBezTo>
                  <a:cubicBezTo>
                    <a:pt x="904" y="480"/>
                    <a:pt x="893" y="486"/>
                    <a:pt x="751" y="519"/>
                  </a:cubicBezTo>
                  <a:cubicBezTo>
                    <a:pt x="729" y="524"/>
                    <a:pt x="713" y="521"/>
                    <a:pt x="691" y="513"/>
                  </a:cubicBezTo>
                  <a:cubicBezTo>
                    <a:pt x="653" y="499"/>
                    <a:pt x="639" y="527"/>
                    <a:pt x="645" y="554"/>
                  </a:cubicBezTo>
                  <a:cubicBezTo>
                    <a:pt x="656" y="603"/>
                    <a:pt x="672" y="661"/>
                    <a:pt x="740" y="647"/>
                  </a:cubicBezTo>
                  <a:cubicBezTo>
                    <a:pt x="893" y="617"/>
                    <a:pt x="945" y="723"/>
                    <a:pt x="997" y="827"/>
                  </a:cubicBezTo>
                  <a:cubicBezTo>
                    <a:pt x="1030" y="890"/>
                    <a:pt x="1030" y="947"/>
                    <a:pt x="948" y="988"/>
                  </a:cubicBezTo>
                  <a:cubicBezTo>
                    <a:pt x="918" y="1002"/>
                    <a:pt x="869" y="1024"/>
                    <a:pt x="872" y="1073"/>
                  </a:cubicBezTo>
                  <a:cubicBezTo>
                    <a:pt x="874" y="1125"/>
                    <a:pt x="915" y="1141"/>
                    <a:pt x="962" y="1158"/>
                  </a:cubicBezTo>
                  <a:cubicBezTo>
                    <a:pt x="1041" y="1182"/>
                    <a:pt x="1063" y="1264"/>
                    <a:pt x="1011" y="1332"/>
                  </a:cubicBezTo>
                  <a:cubicBezTo>
                    <a:pt x="929" y="1442"/>
                    <a:pt x="847" y="1455"/>
                    <a:pt x="729" y="1379"/>
                  </a:cubicBezTo>
                  <a:cubicBezTo>
                    <a:pt x="653" y="1330"/>
                    <a:pt x="590" y="1341"/>
                    <a:pt x="574" y="1420"/>
                  </a:cubicBezTo>
                  <a:cubicBezTo>
                    <a:pt x="549" y="1532"/>
                    <a:pt x="475" y="1627"/>
                    <a:pt x="478" y="1750"/>
                  </a:cubicBezTo>
                  <a:cubicBezTo>
                    <a:pt x="478" y="1832"/>
                    <a:pt x="383" y="1884"/>
                    <a:pt x="306" y="1849"/>
                  </a:cubicBezTo>
                  <a:cubicBezTo>
                    <a:pt x="238" y="1819"/>
                    <a:pt x="164" y="1810"/>
                    <a:pt x="96" y="1786"/>
                  </a:cubicBezTo>
                  <a:cubicBezTo>
                    <a:pt x="25" y="1764"/>
                    <a:pt x="25" y="1846"/>
                    <a:pt x="14" y="1884"/>
                  </a:cubicBezTo>
                  <a:cubicBezTo>
                    <a:pt x="0" y="1928"/>
                    <a:pt x="49" y="1909"/>
                    <a:pt x="71" y="1911"/>
                  </a:cubicBezTo>
                  <a:cubicBezTo>
                    <a:pt x="798" y="1944"/>
                    <a:pt x="1535" y="1974"/>
                    <a:pt x="2254" y="2007"/>
                  </a:cubicBezTo>
                  <a:cubicBezTo>
                    <a:pt x="2368" y="1996"/>
                    <a:pt x="2461" y="2012"/>
                    <a:pt x="2557" y="2018"/>
                  </a:cubicBezTo>
                </a:path>
              </a:pathLst>
            </a:custGeom>
            <a:solidFill>
              <a:srgbClr val="2A354D"/>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6"/>
            <p:cNvSpPr>
              <a:spLocks noChangeArrowheads="1"/>
            </p:cNvSpPr>
            <p:nvPr/>
          </p:nvSpPr>
          <p:spPr bwMode="auto">
            <a:xfrm>
              <a:off x="990600" y="2643188"/>
              <a:ext cx="666750" cy="730250"/>
            </a:xfrm>
            <a:custGeom>
              <a:avLst/>
              <a:gdLst>
                <a:gd name="T0" fmla="*/ 1155 w 1853"/>
                <a:gd name="T1" fmla="*/ 2029 h 2030"/>
                <a:gd name="T2" fmla="*/ 1671 w 1853"/>
                <a:gd name="T3" fmla="*/ 2029 h 2030"/>
                <a:gd name="T4" fmla="*/ 1737 w 1853"/>
                <a:gd name="T5" fmla="*/ 1974 h 2030"/>
                <a:gd name="T6" fmla="*/ 1805 w 1853"/>
                <a:gd name="T7" fmla="*/ 849 h 2030"/>
                <a:gd name="T8" fmla="*/ 1846 w 1853"/>
                <a:gd name="T9" fmla="*/ 185 h 2030"/>
                <a:gd name="T10" fmla="*/ 1781 w 1853"/>
                <a:gd name="T11" fmla="*/ 111 h 2030"/>
                <a:gd name="T12" fmla="*/ 1204 w 1853"/>
                <a:gd name="T13" fmla="*/ 90 h 2030"/>
                <a:gd name="T14" fmla="*/ 254 w 1853"/>
                <a:gd name="T15" fmla="*/ 79 h 2030"/>
                <a:gd name="T16" fmla="*/ 112 w 1853"/>
                <a:gd name="T17" fmla="*/ 180 h 2030"/>
                <a:gd name="T18" fmla="*/ 71 w 1853"/>
                <a:gd name="T19" fmla="*/ 710 h 2030"/>
                <a:gd name="T20" fmla="*/ 43 w 1853"/>
                <a:gd name="T21" fmla="*/ 1294 h 2030"/>
                <a:gd name="T22" fmla="*/ 2 w 1853"/>
                <a:gd name="T23" fmla="*/ 1895 h 2030"/>
                <a:gd name="T24" fmla="*/ 71 w 1853"/>
                <a:gd name="T25" fmla="*/ 1969 h 2030"/>
                <a:gd name="T26" fmla="*/ 1155 w 1853"/>
                <a:gd name="T27" fmla="*/ 2018 h 2030"/>
                <a:gd name="T28" fmla="*/ 1155 w 1853"/>
                <a:gd name="T29" fmla="*/ 2029 h 20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53" h="2030">
                  <a:moveTo>
                    <a:pt x="1155" y="2029"/>
                  </a:moveTo>
                  <a:cubicBezTo>
                    <a:pt x="1327" y="2029"/>
                    <a:pt x="1499" y="2026"/>
                    <a:pt x="1671" y="2029"/>
                  </a:cubicBezTo>
                  <a:cubicBezTo>
                    <a:pt x="1715" y="2029"/>
                    <a:pt x="1734" y="2021"/>
                    <a:pt x="1737" y="1974"/>
                  </a:cubicBezTo>
                  <a:cubicBezTo>
                    <a:pt x="1759" y="1600"/>
                    <a:pt x="1783" y="1226"/>
                    <a:pt x="1805" y="849"/>
                  </a:cubicBezTo>
                  <a:cubicBezTo>
                    <a:pt x="1819" y="628"/>
                    <a:pt x="1827" y="406"/>
                    <a:pt x="1846" y="185"/>
                  </a:cubicBezTo>
                  <a:cubicBezTo>
                    <a:pt x="1852" y="120"/>
                    <a:pt x="1838" y="114"/>
                    <a:pt x="1781" y="111"/>
                  </a:cubicBezTo>
                  <a:cubicBezTo>
                    <a:pt x="1589" y="106"/>
                    <a:pt x="1395" y="92"/>
                    <a:pt x="1204" y="90"/>
                  </a:cubicBezTo>
                  <a:cubicBezTo>
                    <a:pt x="887" y="81"/>
                    <a:pt x="571" y="0"/>
                    <a:pt x="254" y="79"/>
                  </a:cubicBezTo>
                  <a:cubicBezTo>
                    <a:pt x="194" y="92"/>
                    <a:pt x="117" y="103"/>
                    <a:pt x="112" y="180"/>
                  </a:cubicBezTo>
                  <a:cubicBezTo>
                    <a:pt x="95" y="357"/>
                    <a:pt x="82" y="532"/>
                    <a:pt x="71" y="710"/>
                  </a:cubicBezTo>
                  <a:cubicBezTo>
                    <a:pt x="60" y="904"/>
                    <a:pt x="63" y="1100"/>
                    <a:pt x="43" y="1294"/>
                  </a:cubicBezTo>
                  <a:cubicBezTo>
                    <a:pt x="22" y="1493"/>
                    <a:pt x="19" y="1696"/>
                    <a:pt x="2" y="1895"/>
                  </a:cubicBezTo>
                  <a:cubicBezTo>
                    <a:pt x="0" y="1950"/>
                    <a:pt x="13" y="1966"/>
                    <a:pt x="71" y="1969"/>
                  </a:cubicBezTo>
                  <a:cubicBezTo>
                    <a:pt x="434" y="1985"/>
                    <a:pt x="795" y="2001"/>
                    <a:pt x="1155" y="2018"/>
                  </a:cubicBezTo>
                  <a:lnTo>
                    <a:pt x="1155" y="2029"/>
                  </a:lnTo>
                </a:path>
              </a:pathLst>
            </a:custGeom>
            <a:solidFill>
              <a:srgbClr val="2A354D"/>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Freeform 7"/>
            <p:cNvSpPr>
              <a:spLocks noChangeArrowheads="1"/>
            </p:cNvSpPr>
            <p:nvPr/>
          </p:nvSpPr>
          <p:spPr bwMode="auto">
            <a:xfrm>
              <a:off x="1652588" y="2622550"/>
              <a:ext cx="598487" cy="769938"/>
            </a:xfrm>
            <a:custGeom>
              <a:avLst/>
              <a:gdLst>
                <a:gd name="T0" fmla="*/ 792 w 1664"/>
                <a:gd name="T1" fmla="*/ 2130 h 2137"/>
                <a:gd name="T2" fmla="*/ 1486 w 1664"/>
                <a:gd name="T3" fmla="*/ 2133 h 2137"/>
                <a:gd name="T4" fmla="*/ 1592 w 1664"/>
                <a:gd name="T5" fmla="*/ 2026 h 2137"/>
                <a:gd name="T6" fmla="*/ 1601 w 1664"/>
                <a:gd name="T7" fmla="*/ 1726 h 2137"/>
                <a:gd name="T8" fmla="*/ 1625 w 1664"/>
                <a:gd name="T9" fmla="*/ 770 h 2137"/>
                <a:gd name="T10" fmla="*/ 1467 w 1664"/>
                <a:gd name="T11" fmla="*/ 314 h 2137"/>
                <a:gd name="T12" fmla="*/ 1418 w 1664"/>
                <a:gd name="T13" fmla="*/ 136 h 2137"/>
                <a:gd name="T14" fmla="*/ 1352 w 1664"/>
                <a:gd name="T15" fmla="*/ 60 h 2137"/>
                <a:gd name="T16" fmla="*/ 740 w 1664"/>
                <a:gd name="T17" fmla="*/ 27 h 2137"/>
                <a:gd name="T18" fmla="*/ 191 w 1664"/>
                <a:gd name="T19" fmla="*/ 5 h 2137"/>
                <a:gd name="T20" fmla="*/ 126 w 1664"/>
                <a:gd name="T21" fmla="*/ 52 h 2137"/>
                <a:gd name="T22" fmla="*/ 109 w 1664"/>
                <a:gd name="T23" fmla="*/ 281 h 2137"/>
                <a:gd name="T24" fmla="*/ 68 w 1664"/>
                <a:gd name="T25" fmla="*/ 991 h 2137"/>
                <a:gd name="T26" fmla="*/ 3 w 1664"/>
                <a:gd name="T27" fmla="*/ 2018 h 2137"/>
                <a:gd name="T28" fmla="*/ 74 w 1664"/>
                <a:gd name="T29" fmla="*/ 2095 h 2137"/>
                <a:gd name="T30" fmla="*/ 792 w 1664"/>
                <a:gd name="T31" fmla="*/ 2108 h 2137"/>
                <a:gd name="T32" fmla="*/ 792 w 1664"/>
                <a:gd name="T33" fmla="*/ 2130 h 2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64" h="2137">
                  <a:moveTo>
                    <a:pt x="792" y="2130"/>
                  </a:moveTo>
                  <a:cubicBezTo>
                    <a:pt x="1024" y="2130"/>
                    <a:pt x="1254" y="2125"/>
                    <a:pt x="1486" y="2133"/>
                  </a:cubicBezTo>
                  <a:cubicBezTo>
                    <a:pt x="1576" y="2136"/>
                    <a:pt x="1595" y="2108"/>
                    <a:pt x="1592" y="2026"/>
                  </a:cubicBezTo>
                  <a:cubicBezTo>
                    <a:pt x="1587" y="1925"/>
                    <a:pt x="1603" y="1824"/>
                    <a:pt x="1601" y="1726"/>
                  </a:cubicBezTo>
                  <a:cubicBezTo>
                    <a:pt x="1592" y="1406"/>
                    <a:pt x="1663" y="1090"/>
                    <a:pt x="1625" y="770"/>
                  </a:cubicBezTo>
                  <a:cubicBezTo>
                    <a:pt x="1606" y="606"/>
                    <a:pt x="1603" y="437"/>
                    <a:pt x="1467" y="314"/>
                  </a:cubicBezTo>
                  <a:cubicBezTo>
                    <a:pt x="1412" y="265"/>
                    <a:pt x="1401" y="202"/>
                    <a:pt x="1418" y="136"/>
                  </a:cubicBezTo>
                  <a:cubicBezTo>
                    <a:pt x="1431" y="76"/>
                    <a:pt x="1409" y="63"/>
                    <a:pt x="1352" y="60"/>
                  </a:cubicBezTo>
                  <a:cubicBezTo>
                    <a:pt x="1147" y="52"/>
                    <a:pt x="945" y="38"/>
                    <a:pt x="740" y="27"/>
                  </a:cubicBezTo>
                  <a:cubicBezTo>
                    <a:pt x="557" y="19"/>
                    <a:pt x="374" y="14"/>
                    <a:pt x="191" y="5"/>
                  </a:cubicBezTo>
                  <a:cubicBezTo>
                    <a:pt x="158" y="5"/>
                    <a:pt x="126" y="0"/>
                    <a:pt x="126" y="52"/>
                  </a:cubicBezTo>
                  <a:cubicBezTo>
                    <a:pt x="123" y="128"/>
                    <a:pt x="115" y="205"/>
                    <a:pt x="109" y="281"/>
                  </a:cubicBezTo>
                  <a:cubicBezTo>
                    <a:pt x="96" y="516"/>
                    <a:pt x="82" y="754"/>
                    <a:pt x="68" y="991"/>
                  </a:cubicBezTo>
                  <a:cubicBezTo>
                    <a:pt x="46" y="1333"/>
                    <a:pt x="27" y="1677"/>
                    <a:pt x="3" y="2018"/>
                  </a:cubicBezTo>
                  <a:cubicBezTo>
                    <a:pt x="0" y="2076"/>
                    <a:pt x="16" y="2095"/>
                    <a:pt x="74" y="2095"/>
                  </a:cubicBezTo>
                  <a:cubicBezTo>
                    <a:pt x="311" y="2086"/>
                    <a:pt x="552" y="2122"/>
                    <a:pt x="792" y="2108"/>
                  </a:cubicBezTo>
                  <a:lnTo>
                    <a:pt x="792" y="2130"/>
                  </a:lnTo>
                </a:path>
              </a:pathLst>
            </a:custGeom>
            <a:solidFill>
              <a:srgbClr val="2A354D"/>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8"/>
            <p:cNvSpPr>
              <a:spLocks noChangeArrowheads="1"/>
            </p:cNvSpPr>
            <p:nvPr/>
          </p:nvSpPr>
          <p:spPr bwMode="auto">
            <a:xfrm>
              <a:off x="1720850" y="1238250"/>
              <a:ext cx="692150" cy="723900"/>
            </a:xfrm>
            <a:custGeom>
              <a:avLst/>
              <a:gdLst>
                <a:gd name="T0" fmla="*/ 219 w 1924"/>
                <a:gd name="T1" fmla="*/ 5 h 2013"/>
                <a:gd name="T2" fmla="*/ 164 w 1924"/>
                <a:gd name="T3" fmla="*/ 52 h 2013"/>
                <a:gd name="T4" fmla="*/ 112 w 1924"/>
                <a:gd name="T5" fmla="*/ 803 h 2013"/>
                <a:gd name="T6" fmla="*/ 44 w 1924"/>
                <a:gd name="T7" fmla="*/ 901 h 2013"/>
                <a:gd name="T8" fmla="*/ 14 w 1924"/>
                <a:gd name="T9" fmla="*/ 961 h 2013"/>
                <a:gd name="T10" fmla="*/ 82 w 1924"/>
                <a:gd name="T11" fmla="*/ 1040 h 2013"/>
                <a:gd name="T12" fmla="*/ 202 w 1924"/>
                <a:gd name="T13" fmla="*/ 1120 h 2013"/>
                <a:gd name="T14" fmla="*/ 243 w 1924"/>
                <a:gd name="T15" fmla="*/ 1395 h 2013"/>
                <a:gd name="T16" fmla="*/ 549 w 1924"/>
                <a:gd name="T17" fmla="*/ 1677 h 2013"/>
                <a:gd name="T18" fmla="*/ 664 w 1924"/>
                <a:gd name="T19" fmla="*/ 1723 h 2013"/>
                <a:gd name="T20" fmla="*/ 779 w 1924"/>
                <a:gd name="T21" fmla="*/ 1789 h 2013"/>
                <a:gd name="T22" fmla="*/ 893 w 1924"/>
                <a:gd name="T23" fmla="*/ 1832 h 2013"/>
                <a:gd name="T24" fmla="*/ 1104 w 1924"/>
                <a:gd name="T25" fmla="*/ 1968 h 2013"/>
                <a:gd name="T26" fmla="*/ 1787 w 1924"/>
                <a:gd name="T27" fmla="*/ 2009 h 2013"/>
                <a:gd name="T28" fmla="*/ 1839 w 1924"/>
                <a:gd name="T29" fmla="*/ 1968 h 2013"/>
                <a:gd name="T30" fmla="*/ 1874 w 1924"/>
                <a:gd name="T31" fmla="*/ 1510 h 2013"/>
                <a:gd name="T32" fmla="*/ 1915 w 1924"/>
                <a:gd name="T33" fmla="*/ 838 h 2013"/>
                <a:gd name="T34" fmla="*/ 1852 w 1924"/>
                <a:gd name="T35" fmla="*/ 696 h 2013"/>
                <a:gd name="T36" fmla="*/ 1683 w 1924"/>
                <a:gd name="T37" fmla="*/ 532 h 2013"/>
                <a:gd name="T38" fmla="*/ 1636 w 1924"/>
                <a:gd name="T39" fmla="*/ 513 h 2013"/>
                <a:gd name="T40" fmla="*/ 1164 w 1924"/>
                <a:gd name="T41" fmla="*/ 218 h 2013"/>
                <a:gd name="T42" fmla="*/ 926 w 1924"/>
                <a:gd name="T43" fmla="*/ 41 h 2013"/>
                <a:gd name="T44" fmla="*/ 353 w 1924"/>
                <a:gd name="T45" fmla="*/ 13 h 2013"/>
                <a:gd name="T46" fmla="*/ 219 w 1924"/>
                <a:gd name="T47" fmla="*/ 5 h 20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924" h="2013">
                  <a:moveTo>
                    <a:pt x="219" y="5"/>
                  </a:moveTo>
                  <a:cubicBezTo>
                    <a:pt x="180" y="0"/>
                    <a:pt x="167" y="11"/>
                    <a:pt x="164" y="52"/>
                  </a:cubicBezTo>
                  <a:cubicBezTo>
                    <a:pt x="148" y="303"/>
                    <a:pt x="126" y="551"/>
                    <a:pt x="112" y="803"/>
                  </a:cubicBezTo>
                  <a:cubicBezTo>
                    <a:pt x="109" y="857"/>
                    <a:pt x="90" y="890"/>
                    <a:pt x="44" y="901"/>
                  </a:cubicBezTo>
                  <a:cubicBezTo>
                    <a:pt x="0" y="909"/>
                    <a:pt x="0" y="923"/>
                    <a:pt x="14" y="961"/>
                  </a:cubicBezTo>
                  <a:cubicBezTo>
                    <a:pt x="28" y="999"/>
                    <a:pt x="41" y="1027"/>
                    <a:pt x="82" y="1040"/>
                  </a:cubicBezTo>
                  <a:cubicBezTo>
                    <a:pt x="129" y="1057"/>
                    <a:pt x="189" y="1070"/>
                    <a:pt x="202" y="1120"/>
                  </a:cubicBezTo>
                  <a:cubicBezTo>
                    <a:pt x="227" y="1210"/>
                    <a:pt x="249" y="1303"/>
                    <a:pt x="243" y="1395"/>
                  </a:cubicBezTo>
                  <a:cubicBezTo>
                    <a:pt x="230" y="1581"/>
                    <a:pt x="383" y="1679"/>
                    <a:pt x="549" y="1677"/>
                  </a:cubicBezTo>
                  <a:cubicBezTo>
                    <a:pt x="596" y="1677"/>
                    <a:pt x="642" y="1655"/>
                    <a:pt x="664" y="1723"/>
                  </a:cubicBezTo>
                  <a:cubicBezTo>
                    <a:pt x="680" y="1772"/>
                    <a:pt x="738" y="1794"/>
                    <a:pt x="779" y="1789"/>
                  </a:cubicBezTo>
                  <a:cubicBezTo>
                    <a:pt x="833" y="1780"/>
                    <a:pt x="858" y="1808"/>
                    <a:pt x="893" y="1832"/>
                  </a:cubicBezTo>
                  <a:cubicBezTo>
                    <a:pt x="964" y="1879"/>
                    <a:pt x="1019" y="1960"/>
                    <a:pt x="1104" y="1968"/>
                  </a:cubicBezTo>
                  <a:cubicBezTo>
                    <a:pt x="1330" y="1990"/>
                    <a:pt x="1557" y="1998"/>
                    <a:pt x="1787" y="2009"/>
                  </a:cubicBezTo>
                  <a:cubicBezTo>
                    <a:pt x="1817" y="2012"/>
                    <a:pt x="1836" y="2006"/>
                    <a:pt x="1839" y="1968"/>
                  </a:cubicBezTo>
                  <a:cubicBezTo>
                    <a:pt x="1849" y="1816"/>
                    <a:pt x="1863" y="1663"/>
                    <a:pt x="1874" y="1510"/>
                  </a:cubicBezTo>
                  <a:cubicBezTo>
                    <a:pt x="1888" y="1286"/>
                    <a:pt x="1893" y="1059"/>
                    <a:pt x="1915" y="838"/>
                  </a:cubicBezTo>
                  <a:cubicBezTo>
                    <a:pt x="1923" y="767"/>
                    <a:pt x="1904" y="726"/>
                    <a:pt x="1852" y="696"/>
                  </a:cubicBezTo>
                  <a:cubicBezTo>
                    <a:pt x="1781" y="655"/>
                    <a:pt x="1710" y="620"/>
                    <a:pt x="1683" y="532"/>
                  </a:cubicBezTo>
                  <a:cubicBezTo>
                    <a:pt x="1677" y="513"/>
                    <a:pt x="1656" y="516"/>
                    <a:pt x="1636" y="513"/>
                  </a:cubicBezTo>
                  <a:cubicBezTo>
                    <a:pt x="1432" y="491"/>
                    <a:pt x="1268" y="412"/>
                    <a:pt x="1164" y="218"/>
                  </a:cubicBezTo>
                  <a:cubicBezTo>
                    <a:pt x="1117" y="128"/>
                    <a:pt x="1019" y="49"/>
                    <a:pt x="926" y="41"/>
                  </a:cubicBezTo>
                  <a:cubicBezTo>
                    <a:pt x="738" y="22"/>
                    <a:pt x="547" y="22"/>
                    <a:pt x="353" y="13"/>
                  </a:cubicBezTo>
                  <a:cubicBezTo>
                    <a:pt x="309" y="11"/>
                    <a:pt x="262" y="11"/>
                    <a:pt x="219" y="5"/>
                  </a:cubicBezTo>
                </a:path>
              </a:pathLst>
            </a:custGeom>
            <a:solidFill>
              <a:srgbClr val="2A354D"/>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9"/>
            <p:cNvSpPr>
              <a:spLocks noChangeArrowheads="1"/>
            </p:cNvSpPr>
            <p:nvPr/>
          </p:nvSpPr>
          <p:spPr bwMode="auto">
            <a:xfrm>
              <a:off x="2417763" y="1362075"/>
              <a:ext cx="744537" cy="612775"/>
            </a:xfrm>
            <a:custGeom>
              <a:avLst/>
              <a:gdLst>
                <a:gd name="T0" fmla="*/ 1909 w 2066"/>
                <a:gd name="T1" fmla="*/ 1524 h 1704"/>
                <a:gd name="T2" fmla="*/ 1871 w 2066"/>
                <a:gd name="T3" fmla="*/ 1297 h 1704"/>
                <a:gd name="T4" fmla="*/ 1915 w 2066"/>
                <a:gd name="T5" fmla="*/ 967 h 1704"/>
                <a:gd name="T6" fmla="*/ 1942 w 2066"/>
                <a:gd name="T7" fmla="*/ 142 h 1704"/>
                <a:gd name="T8" fmla="*/ 1852 w 2066"/>
                <a:gd name="T9" fmla="*/ 44 h 1704"/>
                <a:gd name="T10" fmla="*/ 849 w 2066"/>
                <a:gd name="T11" fmla="*/ 3 h 1704"/>
                <a:gd name="T12" fmla="*/ 751 w 2066"/>
                <a:gd name="T13" fmla="*/ 82 h 1704"/>
                <a:gd name="T14" fmla="*/ 653 w 2066"/>
                <a:gd name="T15" fmla="*/ 172 h 1704"/>
                <a:gd name="T16" fmla="*/ 396 w 2066"/>
                <a:gd name="T17" fmla="*/ 167 h 1704"/>
                <a:gd name="T18" fmla="*/ 243 w 2066"/>
                <a:gd name="T19" fmla="*/ 314 h 1704"/>
                <a:gd name="T20" fmla="*/ 134 w 2066"/>
                <a:gd name="T21" fmla="*/ 431 h 1704"/>
                <a:gd name="T22" fmla="*/ 76 w 2066"/>
                <a:gd name="T23" fmla="*/ 472 h 1704"/>
                <a:gd name="T24" fmla="*/ 0 w 2066"/>
                <a:gd name="T25" fmla="*/ 1679 h 1704"/>
                <a:gd name="T26" fmla="*/ 284 w 2066"/>
                <a:gd name="T27" fmla="*/ 1695 h 1704"/>
                <a:gd name="T28" fmla="*/ 336 w 2066"/>
                <a:gd name="T29" fmla="*/ 1662 h 1704"/>
                <a:gd name="T30" fmla="*/ 604 w 2066"/>
                <a:gd name="T31" fmla="*/ 1524 h 1704"/>
                <a:gd name="T32" fmla="*/ 868 w 2066"/>
                <a:gd name="T33" fmla="*/ 1540 h 1704"/>
                <a:gd name="T34" fmla="*/ 1816 w 2066"/>
                <a:gd name="T35" fmla="*/ 1589 h 1704"/>
                <a:gd name="T36" fmla="*/ 2065 w 2066"/>
                <a:gd name="T37" fmla="*/ 1578 h 1704"/>
                <a:gd name="T38" fmla="*/ 1909 w 2066"/>
                <a:gd name="T39" fmla="*/ 1524 h 17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66" h="1704">
                  <a:moveTo>
                    <a:pt x="1909" y="1524"/>
                  </a:moveTo>
                  <a:cubicBezTo>
                    <a:pt x="1898" y="1447"/>
                    <a:pt x="1844" y="1368"/>
                    <a:pt x="1871" y="1297"/>
                  </a:cubicBezTo>
                  <a:cubicBezTo>
                    <a:pt x="1909" y="1188"/>
                    <a:pt x="1912" y="1079"/>
                    <a:pt x="1915" y="967"/>
                  </a:cubicBezTo>
                  <a:cubicBezTo>
                    <a:pt x="1923" y="691"/>
                    <a:pt x="1926" y="415"/>
                    <a:pt x="1942" y="142"/>
                  </a:cubicBezTo>
                  <a:cubicBezTo>
                    <a:pt x="1947" y="57"/>
                    <a:pt x="1926" y="44"/>
                    <a:pt x="1852" y="44"/>
                  </a:cubicBezTo>
                  <a:cubicBezTo>
                    <a:pt x="1519" y="33"/>
                    <a:pt x="1183" y="22"/>
                    <a:pt x="849" y="3"/>
                  </a:cubicBezTo>
                  <a:cubicBezTo>
                    <a:pt x="781" y="0"/>
                    <a:pt x="748" y="3"/>
                    <a:pt x="751" y="82"/>
                  </a:cubicBezTo>
                  <a:cubicBezTo>
                    <a:pt x="754" y="142"/>
                    <a:pt x="726" y="177"/>
                    <a:pt x="653" y="172"/>
                  </a:cubicBezTo>
                  <a:cubicBezTo>
                    <a:pt x="568" y="164"/>
                    <a:pt x="481" y="169"/>
                    <a:pt x="396" y="167"/>
                  </a:cubicBezTo>
                  <a:cubicBezTo>
                    <a:pt x="243" y="161"/>
                    <a:pt x="240" y="158"/>
                    <a:pt x="243" y="314"/>
                  </a:cubicBezTo>
                  <a:cubicBezTo>
                    <a:pt x="246" y="396"/>
                    <a:pt x="218" y="434"/>
                    <a:pt x="134" y="431"/>
                  </a:cubicBezTo>
                  <a:cubicBezTo>
                    <a:pt x="115" y="431"/>
                    <a:pt x="79" y="423"/>
                    <a:pt x="76" y="472"/>
                  </a:cubicBezTo>
                  <a:cubicBezTo>
                    <a:pt x="54" y="874"/>
                    <a:pt x="24" y="1278"/>
                    <a:pt x="0" y="1679"/>
                  </a:cubicBezTo>
                  <a:cubicBezTo>
                    <a:pt x="95" y="1689"/>
                    <a:pt x="191" y="1673"/>
                    <a:pt x="284" y="1695"/>
                  </a:cubicBezTo>
                  <a:cubicBezTo>
                    <a:pt x="314" y="1703"/>
                    <a:pt x="319" y="1687"/>
                    <a:pt x="336" y="1662"/>
                  </a:cubicBezTo>
                  <a:cubicBezTo>
                    <a:pt x="399" y="1568"/>
                    <a:pt x="478" y="1502"/>
                    <a:pt x="604" y="1524"/>
                  </a:cubicBezTo>
                  <a:cubicBezTo>
                    <a:pt x="691" y="1538"/>
                    <a:pt x="781" y="1538"/>
                    <a:pt x="868" y="1540"/>
                  </a:cubicBezTo>
                  <a:cubicBezTo>
                    <a:pt x="1185" y="1554"/>
                    <a:pt x="1502" y="1576"/>
                    <a:pt x="1816" y="1589"/>
                  </a:cubicBezTo>
                  <a:cubicBezTo>
                    <a:pt x="1896" y="1592"/>
                    <a:pt x="1969" y="1603"/>
                    <a:pt x="2065" y="1578"/>
                  </a:cubicBezTo>
                  <a:cubicBezTo>
                    <a:pt x="2002" y="1538"/>
                    <a:pt x="1917" y="1573"/>
                    <a:pt x="1909" y="1524"/>
                  </a:cubicBezTo>
                </a:path>
              </a:pathLst>
            </a:custGeom>
            <a:solidFill>
              <a:srgbClr val="2A354D"/>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Freeform 10"/>
            <p:cNvSpPr>
              <a:spLocks noChangeArrowheads="1"/>
            </p:cNvSpPr>
            <p:nvPr/>
          </p:nvSpPr>
          <p:spPr bwMode="auto">
            <a:xfrm>
              <a:off x="2855913" y="2682875"/>
              <a:ext cx="566737" cy="736600"/>
            </a:xfrm>
            <a:custGeom>
              <a:avLst/>
              <a:gdLst>
                <a:gd name="T0" fmla="*/ 20 w 1575"/>
                <a:gd name="T1" fmla="*/ 1918 h 2047"/>
                <a:gd name="T2" fmla="*/ 118 w 1575"/>
                <a:gd name="T3" fmla="*/ 2019 h 2047"/>
                <a:gd name="T4" fmla="*/ 569 w 1575"/>
                <a:gd name="T5" fmla="*/ 2030 h 2047"/>
                <a:gd name="T6" fmla="*/ 640 w 1575"/>
                <a:gd name="T7" fmla="*/ 2016 h 2047"/>
                <a:gd name="T8" fmla="*/ 757 w 1575"/>
                <a:gd name="T9" fmla="*/ 1970 h 2047"/>
                <a:gd name="T10" fmla="*/ 1467 w 1575"/>
                <a:gd name="T11" fmla="*/ 1997 h 2047"/>
                <a:gd name="T12" fmla="*/ 1535 w 1575"/>
                <a:gd name="T13" fmla="*/ 1945 h 2047"/>
                <a:gd name="T14" fmla="*/ 1571 w 1575"/>
                <a:gd name="T15" fmla="*/ 691 h 2047"/>
                <a:gd name="T16" fmla="*/ 1505 w 1575"/>
                <a:gd name="T17" fmla="*/ 626 h 2047"/>
                <a:gd name="T18" fmla="*/ 1426 w 1575"/>
                <a:gd name="T19" fmla="*/ 539 h 2047"/>
                <a:gd name="T20" fmla="*/ 1410 w 1575"/>
                <a:gd name="T21" fmla="*/ 222 h 2047"/>
                <a:gd name="T22" fmla="*/ 1410 w 1575"/>
                <a:gd name="T23" fmla="*/ 205 h 2047"/>
                <a:gd name="T24" fmla="*/ 1312 w 1575"/>
                <a:gd name="T25" fmla="*/ 55 h 2047"/>
                <a:gd name="T26" fmla="*/ 1191 w 1575"/>
                <a:gd name="T27" fmla="*/ 121 h 2047"/>
                <a:gd name="T28" fmla="*/ 954 w 1575"/>
                <a:gd name="T29" fmla="*/ 178 h 2047"/>
                <a:gd name="T30" fmla="*/ 812 w 1575"/>
                <a:gd name="T31" fmla="*/ 186 h 2047"/>
                <a:gd name="T32" fmla="*/ 694 w 1575"/>
                <a:gd name="T33" fmla="*/ 145 h 2047"/>
                <a:gd name="T34" fmla="*/ 563 w 1575"/>
                <a:gd name="T35" fmla="*/ 22 h 2047"/>
                <a:gd name="T36" fmla="*/ 235 w 1575"/>
                <a:gd name="T37" fmla="*/ 3 h 2047"/>
                <a:gd name="T38" fmla="*/ 170 w 1575"/>
                <a:gd name="T39" fmla="*/ 44 h 2047"/>
                <a:gd name="T40" fmla="*/ 115 w 1575"/>
                <a:gd name="T41" fmla="*/ 361 h 2047"/>
                <a:gd name="T42" fmla="*/ 85 w 1575"/>
                <a:gd name="T43" fmla="*/ 544 h 2047"/>
                <a:gd name="T44" fmla="*/ 91 w 1575"/>
                <a:gd name="T45" fmla="*/ 790 h 2047"/>
                <a:gd name="T46" fmla="*/ 20 w 1575"/>
                <a:gd name="T47" fmla="*/ 1874 h 2047"/>
                <a:gd name="T48" fmla="*/ 20 w 1575"/>
                <a:gd name="T49" fmla="*/ 1918 h 20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575" h="2047">
                  <a:moveTo>
                    <a:pt x="20" y="1918"/>
                  </a:moveTo>
                  <a:cubicBezTo>
                    <a:pt x="0" y="2005"/>
                    <a:pt x="44" y="2019"/>
                    <a:pt x="118" y="2019"/>
                  </a:cubicBezTo>
                  <a:cubicBezTo>
                    <a:pt x="268" y="2019"/>
                    <a:pt x="418" y="2008"/>
                    <a:pt x="569" y="2030"/>
                  </a:cubicBezTo>
                  <a:cubicBezTo>
                    <a:pt x="593" y="2032"/>
                    <a:pt x="629" y="2046"/>
                    <a:pt x="640" y="2016"/>
                  </a:cubicBezTo>
                  <a:cubicBezTo>
                    <a:pt x="664" y="1950"/>
                    <a:pt x="713" y="1970"/>
                    <a:pt x="757" y="1970"/>
                  </a:cubicBezTo>
                  <a:cubicBezTo>
                    <a:pt x="995" y="1978"/>
                    <a:pt x="1230" y="1986"/>
                    <a:pt x="1467" y="1997"/>
                  </a:cubicBezTo>
                  <a:cubicBezTo>
                    <a:pt x="1505" y="2000"/>
                    <a:pt x="1533" y="2000"/>
                    <a:pt x="1535" y="1945"/>
                  </a:cubicBezTo>
                  <a:cubicBezTo>
                    <a:pt x="1546" y="1527"/>
                    <a:pt x="1557" y="1109"/>
                    <a:pt x="1571" y="691"/>
                  </a:cubicBezTo>
                  <a:cubicBezTo>
                    <a:pt x="1574" y="642"/>
                    <a:pt x="1557" y="620"/>
                    <a:pt x="1505" y="626"/>
                  </a:cubicBezTo>
                  <a:cubicBezTo>
                    <a:pt x="1443" y="631"/>
                    <a:pt x="1434" y="596"/>
                    <a:pt x="1426" y="539"/>
                  </a:cubicBezTo>
                  <a:cubicBezTo>
                    <a:pt x="1410" y="432"/>
                    <a:pt x="1516" y="323"/>
                    <a:pt x="1410" y="222"/>
                  </a:cubicBezTo>
                  <a:cubicBezTo>
                    <a:pt x="1407" y="219"/>
                    <a:pt x="1407" y="211"/>
                    <a:pt x="1410" y="205"/>
                  </a:cubicBezTo>
                  <a:cubicBezTo>
                    <a:pt x="1426" y="123"/>
                    <a:pt x="1369" y="82"/>
                    <a:pt x="1312" y="55"/>
                  </a:cubicBezTo>
                  <a:cubicBezTo>
                    <a:pt x="1260" y="31"/>
                    <a:pt x="1224" y="85"/>
                    <a:pt x="1191" y="121"/>
                  </a:cubicBezTo>
                  <a:cubicBezTo>
                    <a:pt x="1123" y="194"/>
                    <a:pt x="1044" y="222"/>
                    <a:pt x="954" y="178"/>
                  </a:cubicBezTo>
                  <a:cubicBezTo>
                    <a:pt x="902" y="153"/>
                    <a:pt x="855" y="159"/>
                    <a:pt x="812" y="186"/>
                  </a:cubicBezTo>
                  <a:cubicBezTo>
                    <a:pt x="754" y="224"/>
                    <a:pt x="719" y="219"/>
                    <a:pt x="694" y="145"/>
                  </a:cubicBezTo>
                  <a:cubicBezTo>
                    <a:pt x="672" y="85"/>
                    <a:pt x="637" y="28"/>
                    <a:pt x="563" y="22"/>
                  </a:cubicBezTo>
                  <a:cubicBezTo>
                    <a:pt x="454" y="14"/>
                    <a:pt x="345" y="11"/>
                    <a:pt x="235" y="3"/>
                  </a:cubicBezTo>
                  <a:cubicBezTo>
                    <a:pt x="200" y="0"/>
                    <a:pt x="189" y="20"/>
                    <a:pt x="170" y="44"/>
                  </a:cubicBezTo>
                  <a:cubicBezTo>
                    <a:pt x="101" y="143"/>
                    <a:pt x="134" y="257"/>
                    <a:pt x="115" y="361"/>
                  </a:cubicBezTo>
                  <a:cubicBezTo>
                    <a:pt x="104" y="424"/>
                    <a:pt x="77" y="487"/>
                    <a:pt x="85" y="544"/>
                  </a:cubicBezTo>
                  <a:cubicBezTo>
                    <a:pt x="96" y="626"/>
                    <a:pt x="96" y="708"/>
                    <a:pt x="91" y="790"/>
                  </a:cubicBezTo>
                  <a:cubicBezTo>
                    <a:pt x="69" y="1153"/>
                    <a:pt x="44" y="1514"/>
                    <a:pt x="20" y="1874"/>
                  </a:cubicBezTo>
                  <a:cubicBezTo>
                    <a:pt x="22" y="1888"/>
                    <a:pt x="25" y="1904"/>
                    <a:pt x="20" y="1918"/>
                  </a:cubicBezTo>
                </a:path>
              </a:pathLst>
            </a:custGeom>
            <a:solidFill>
              <a:srgbClr val="2A354D"/>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Freeform 11"/>
            <p:cNvSpPr>
              <a:spLocks noChangeArrowheads="1"/>
            </p:cNvSpPr>
            <p:nvPr/>
          </p:nvSpPr>
          <p:spPr bwMode="auto">
            <a:xfrm>
              <a:off x="2693988" y="730250"/>
              <a:ext cx="742950" cy="630238"/>
            </a:xfrm>
            <a:custGeom>
              <a:avLst/>
              <a:gdLst>
                <a:gd name="T0" fmla="*/ 172 w 2063"/>
                <a:gd name="T1" fmla="*/ 3 h 1751"/>
                <a:gd name="T2" fmla="*/ 84 w 2063"/>
                <a:gd name="T3" fmla="*/ 79 h 1751"/>
                <a:gd name="T4" fmla="*/ 68 w 2063"/>
                <a:gd name="T5" fmla="*/ 478 h 1751"/>
                <a:gd name="T6" fmla="*/ 2 w 2063"/>
                <a:gd name="T7" fmla="*/ 1614 h 1751"/>
                <a:gd name="T8" fmla="*/ 43 w 2063"/>
                <a:gd name="T9" fmla="*/ 1658 h 1751"/>
                <a:gd name="T10" fmla="*/ 415 w 2063"/>
                <a:gd name="T11" fmla="*/ 1674 h 1751"/>
                <a:gd name="T12" fmla="*/ 1046 w 2063"/>
                <a:gd name="T13" fmla="*/ 1696 h 1751"/>
                <a:gd name="T14" fmla="*/ 1240 w 2063"/>
                <a:gd name="T15" fmla="*/ 1715 h 1751"/>
                <a:gd name="T16" fmla="*/ 1344 w 2063"/>
                <a:gd name="T17" fmla="*/ 1663 h 1751"/>
                <a:gd name="T18" fmla="*/ 1521 w 2063"/>
                <a:gd name="T19" fmla="*/ 1379 h 1751"/>
                <a:gd name="T20" fmla="*/ 1655 w 2063"/>
                <a:gd name="T21" fmla="*/ 1212 h 1751"/>
                <a:gd name="T22" fmla="*/ 1677 w 2063"/>
                <a:gd name="T23" fmla="*/ 1051 h 1751"/>
                <a:gd name="T24" fmla="*/ 1669 w 2063"/>
                <a:gd name="T25" fmla="*/ 721 h 1751"/>
                <a:gd name="T26" fmla="*/ 1753 w 2063"/>
                <a:gd name="T27" fmla="*/ 655 h 1751"/>
                <a:gd name="T28" fmla="*/ 1994 w 2063"/>
                <a:gd name="T29" fmla="*/ 661 h 1751"/>
                <a:gd name="T30" fmla="*/ 2029 w 2063"/>
                <a:gd name="T31" fmla="*/ 606 h 1751"/>
                <a:gd name="T32" fmla="*/ 1876 w 2063"/>
                <a:gd name="T33" fmla="*/ 371 h 1751"/>
                <a:gd name="T34" fmla="*/ 1843 w 2063"/>
                <a:gd name="T35" fmla="*/ 196 h 1751"/>
                <a:gd name="T36" fmla="*/ 1753 w 2063"/>
                <a:gd name="T37" fmla="*/ 57 h 1751"/>
                <a:gd name="T38" fmla="*/ 964 w 2063"/>
                <a:gd name="T39" fmla="*/ 30 h 1751"/>
                <a:gd name="T40" fmla="*/ 172 w 2063"/>
                <a:gd name="T41" fmla="*/ 3 h 17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63" h="1751">
                  <a:moveTo>
                    <a:pt x="172" y="3"/>
                  </a:moveTo>
                  <a:cubicBezTo>
                    <a:pt x="109" y="0"/>
                    <a:pt x="87" y="19"/>
                    <a:pt x="84" y="79"/>
                  </a:cubicBezTo>
                  <a:cubicBezTo>
                    <a:pt x="79" y="213"/>
                    <a:pt x="76" y="344"/>
                    <a:pt x="68" y="478"/>
                  </a:cubicBezTo>
                  <a:cubicBezTo>
                    <a:pt x="41" y="855"/>
                    <a:pt x="27" y="1234"/>
                    <a:pt x="2" y="1614"/>
                  </a:cubicBezTo>
                  <a:cubicBezTo>
                    <a:pt x="0" y="1658"/>
                    <a:pt x="13" y="1658"/>
                    <a:pt x="43" y="1658"/>
                  </a:cubicBezTo>
                  <a:cubicBezTo>
                    <a:pt x="166" y="1663"/>
                    <a:pt x="292" y="1671"/>
                    <a:pt x="415" y="1674"/>
                  </a:cubicBezTo>
                  <a:cubicBezTo>
                    <a:pt x="625" y="1682"/>
                    <a:pt x="836" y="1688"/>
                    <a:pt x="1046" y="1696"/>
                  </a:cubicBezTo>
                  <a:cubicBezTo>
                    <a:pt x="1111" y="1699"/>
                    <a:pt x="1182" y="1688"/>
                    <a:pt x="1240" y="1715"/>
                  </a:cubicBezTo>
                  <a:cubicBezTo>
                    <a:pt x="1314" y="1750"/>
                    <a:pt x="1333" y="1707"/>
                    <a:pt x="1344" y="1663"/>
                  </a:cubicBezTo>
                  <a:cubicBezTo>
                    <a:pt x="1368" y="1546"/>
                    <a:pt x="1472" y="1480"/>
                    <a:pt x="1521" y="1379"/>
                  </a:cubicBezTo>
                  <a:cubicBezTo>
                    <a:pt x="1548" y="1324"/>
                    <a:pt x="1625" y="1292"/>
                    <a:pt x="1655" y="1212"/>
                  </a:cubicBezTo>
                  <a:cubicBezTo>
                    <a:pt x="1677" y="1155"/>
                    <a:pt x="1701" y="1098"/>
                    <a:pt x="1677" y="1051"/>
                  </a:cubicBezTo>
                  <a:cubicBezTo>
                    <a:pt x="1619" y="939"/>
                    <a:pt x="1669" y="830"/>
                    <a:pt x="1669" y="721"/>
                  </a:cubicBezTo>
                  <a:cubicBezTo>
                    <a:pt x="1669" y="674"/>
                    <a:pt x="1701" y="653"/>
                    <a:pt x="1753" y="655"/>
                  </a:cubicBezTo>
                  <a:cubicBezTo>
                    <a:pt x="1833" y="661"/>
                    <a:pt x="1914" y="658"/>
                    <a:pt x="1994" y="661"/>
                  </a:cubicBezTo>
                  <a:cubicBezTo>
                    <a:pt x="2040" y="664"/>
                    <a:pt x="2062" y="642"/>
                    <a:pt x="2029" y="606"/>
                  </a:cubicBezTo>
                  <a:cubicBezTo>
                    <a:pt x="1966" y="535"/>
                    <a:pt x="1945" y="440"/>
                    <a:pt x="1876" y="371"/>
                  </a:cubicBezTo>
                  <a:cubicBezTo>
                    <a:pt x="1822" y="317"/>
                    <a:pt x="1811" y="265"/>
                    <a:pt x="1843" y="196"/>
                  </a:cubicBezTo>
                  <a:cubicBezTo>
                    <a:pt x="1884" y="104"/>
                    <a:pt x="1854" y="60"/>
                    <a:pt x="1753" y="57"/>
                  </a:cubicBezTo>
                  <a:cubicBezTo>
                    <a:pt x="1491" y="46"/>
                    <a:pt x="1226" y="38"/>
                    <a:pt x="964" y="30"/>
                  </a:cubicBezTo>
                  <a:cubicBezTo>
                    <a:pt x="699" y="22"/>
                    <a:pt x="437" y="14"/>
                    <a:pt x="172" y="3"/>
                  </a:cubicBezTo>
                </a:path>
              </a:pathLst>
            </a:custGeom>
            <a:solidFill>
              <a:srgbClr val="2A354D"/>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12"/>
            <p:cNvSpPr>
              <a:spLocks noChangeArrowheads="1"/>
            </p:cNvSpPr>
            <p:nvPr/>
          </p:nvSpPr>
          <p:spPr bwMode="auto">
            <a:xfrm>
              <a:off x="2068513" y="715963"/>
              <a:ext cx="622300" cy="762000"/>
            </a:xfrm>
            <a:custGeom>
              <a:avLst/>
              <a:gdLst>
                <a:gd name="T0" fmla="*/ 607 w 1728"/>
                <a:gd name="T1" fmla="*/ 415 h 2117"/>
                <a:gd name="T2" fmla="*/ 519 w 1728"/>
                <a:gd name="T3" fmla="*/ 464 h 2117"/>
                <a:gd name="T4" fmla="*/ 391 w 1728"/>
                <a:gd name="T5" fmla="*/ 494 h 2117"/>
                <a:gd name="T6" fmla="*/ 156 w 1728"/>
                <a:gd name="T7" fmla="*/ 505 h 2117"/>
                <a:gd name="T8" fmla="*/ 80 w 1728"/>
                <a:gd name="T9" fmla="*/ 472 h 2117"/>
                <a:gd name="T10" fmla="*/ 55 w 1728"/>
                <a:gd name="T11" fmla="*/ 559 h 2117"/>
                <a:gd name="T12" fmla="*/ 9 w 1728"/>
                <a:gd name="T13" fmla="*/ 1231 h 2117"/>
                <a:gd name="T14" fmla="*/ 112 w 1728"/>
                <a:gd name="T15" fmla="*/ 1447 h 2117"/>
                <a:gd name="T16" fmla="*/ 339 w 1728"/>
                <a:gd name="T17" fmla="*/ 1674 h 2117"/>
                <a:gd name="T18" fmla="*/ 525 w 1728"/>
                <a:gd name="T19" fmla="*/ 1819 h 2117"/>
                <a:gd name="T20" fmla="*/ 722 w 1728"/>
                <a:gd name="T21" fmla="*/ 1862 h 2117"/>
                <a:gd name="T22" fmla="*/ 809 w 1728"/>
                <a:gd name="T23" fmla="*/ 1911 h 2117"/>
                <a:gd name="T24" fmla="*/ 989 w 1728"/>
                <a:gd name="T25" fmla="*/ 2083 h 2117"/>
                <a:gd name="T26" fmla="*/ 1107 w 1728"/>
                <a:gd name="T27" fmla="*/ 2100 h 2117"/>
                <a:gd name="T28" fmla="*/ 1123 w 1728"/>
                <a:gd name="T29" fmla="*/ 2021 h 2117"/>
                <a:gd name="T30" fmla="*/ 1123 w 1728"/>
                <a:gd name="T31" fmla="*/ 1922 h 2117"/>
                <a:gd name="T32" fmla="*/ 1194 w 1728"/>
                <a:gd name="T33" fmla="*/ 1849 h 2117"/>
                <a:gd name="T34" fmla="*/ 1566 w 1728"/>
                <a:gd name="T35" fmla="*/ 1865 h 2117"/>
                <a:gd name="T36" fmla="*/ 1620 w 1728"/>
                <a:gd name="T37" fmla="*/ 1824 h 2117"/>
                <a:gd name="T38" fmla="*/ 1637 w 1728"/>
                <a:gd name="T39" fmla="*/ 1575 h 2117"/>
                <a:gd name="T40" fmla="*/ 1686 w 1728"/>
                <a:gd name="T41" fmla="*/ 822 h 2117"/>
                <a:gd name="T42" fmla="*/ 1724 w 1728"/>
                <a:gd name="T43" fmla="*/ 103 h 2117"/>
                <a:gd name="T44" fmla="*/ 1672 w 1728"/>
                <a:gd name="T45" fmla="*/ 35 h 2117"/>
                <a:gd name="T46" fmla="*/ 590 w 1728"/>
                <a:gd name="T47" fmla="*/ 0 h 2117"/>
                <a:gd name="T48" fmla="*/ 607 w 1728"/>
                <a:gd name="T49" fmla="*/ 415 h 2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28" h="2117">
                  <a:moveTo>
                    <a:pt x="607" y="415"/>
                  </a:moveTo>
                  <a:cubicBezTo>
                    <a:pt x="601" y="467"/>
                    <a:pt x="558" y="478"/>
                    <a:pt x="519" y="464"/>
                  </a:cubicBezTo>
                  <a:cubicBezTo>
                    <a:pt x="465" y="442"/>
                    <a:pt x="432" y="464"/>
                    <a:pt x="391" y="494"/>
                  </a:cubicBezTo>
                  <a:cubicBezTo>
                    <a:pt x="317" y="546"/>
                    <a:pt x="235" y="568"/>
                    <a:pt x="156" y="505"/>
                  </a:cubicBezTo>
                  <a:cubicBezTo>
                    <a:pt x="134" y="488"/>
                    <a:pt x="112" y="456"/>
                    <a:pt x="80" y="472"/>
                  </a:cubicBezTo>
                  <a:cubicBezTo>
                    <a:pt x="44" y="488"/>
                    <a:pt x="55" y="529"/>
                    <a:pt x="55" y="559"/>
                  </a:cubicBezTo>
                  <a:cubicBezTo>
                    <a:pt x="39" y="783"/>
                    <a:pt x="28" y="1007"/>
                    <a:pt x="9" y="1231"/>
                  </a:cubicBezTo>
                  <a:cubicBezTo>
                    <a:pt x="0" y="1316"/>
                    <a:pt x="36" y="1406"/>
                    <a:pt x="112" y="1447"/>
                  </a:cubicBezTo>
                  <a:cubicBezTo>
                    <a:pt x="213" y="1499"/>
                    <a:pt x="285" y="1575"/>
                    <a:pt x="339" y="1674"/>
                  </a:cubicBezTo>
                  <a:cubicBezTo>
                    <a:pt x="380" y="1745"/>
                    <a:pt x="446" y="1797"/>
                    <a:pt x="525" y="1819"/>
                  </a:cubicBezTo>
                  <a:cubicBezTo>
                    <a:pt x="588" y="1835"/>
                    <a:pt x="651" y="1868"/>
                    <a:pt x="722" y="1862"/>
                  </a:cubicBezTo>
                  <a:cubicBezTo>
                    <a:pt x="754" y="1859"/>
                    <a:pt x="798" y="1879"/>
                    <a:pt x="809" y="1911"/>
                  </a:cubicBezTo>
                  <a:cubicBezTo>
                    <a:pt x="839" y="2004"/>
                    <a:pt x="929" y="2026"/>
                    <a:pt x="989" y="2083"/>
                  </a:cubicBezTo>
                  <a:cubicBezTo>
                    <a:pt x="1022" y="2116"/>
                    <a:pt x="1071" y="2108"/>
                    <a:pt x="1107" y="2100"/>
                  </a:cubicBezTo>
                  <a:cubicBezTo>
                    <a:pt x="1139" y="2092"/>
                    <a:pt x="1120" y="2048"/>
                    <a:pt x="1123" y="2021"/>
                  </a:cubicBezTo>
                  <a:cubicBezTo>
                    <a:pt x="1126" y="1988"/>
                    <a:pt x="1126" y="1955"/>
                    <a:pt x="1123" y="1922"/>
                  </a:cubicBezTo>
                  <a:cubicBezTo>
                    <a:pt x="1118" y="1868"/>
                    <a:pt x="1139" y="1846"/>
                    <a:pt x="1194" y="1849"/>
                  </a:cubicBezTo>
                  <a:cubicBezTo>
                    <a:pt x="1317" y="1854"/>
                    <a:pt x="1443" y="1857"/>
                    <a:pt x="1566" y="1865"/>
                  </a:cubicBezTo>
                  <a:cubicBezTo>
                    <a:pt x="1604" y="1868"/>
                    <a:pt x="1620" y="1865"/>
                    <a:pt x="1620" y="1824"/>
                  </a:cubicBezTo>
                  <a:cubicBezTo>
                    <a:pt x="1623" y="1742"/>
                    <a:pt x="1631" y="1660"/>
                    <a:pt x="1637" y="1575"/>
                  </a:cubicBezTo>
                  <a:lnTo>
                    <a:pt x="1686" y="822"/>
                  </a:lnTo>
                  <a:cubicBezTo>
                    <a:pt x="1699" y="581"/>
                    <a:pt x="1713" y="344"/>
                    <a:pt x="1724" y="103"/>
                  </a:cubicBezTo>
                  <a:cubicBezTo>
                    <a:pt x="1727" y="65"/>
                    <a:pt x="1727" y="35"/>
                    <a:pt x="1672" y="35"/>
                  </a:cubicBezTo>
                  <a:cubicBezTo>
                    <a:pt x="1320" y="24"/>
                    <a:pt x="962" y="11"/>
                    <a:pt x="590" y="0"/>
                  </a:cubicBezTo>
                  <a:cubicBezTo>
                    <a:pt x="653" y="144"/>
                    <a:pt x="618" y="281"/>
                    <a:pt x="607" y="415"/>
                  </a:cubicBezTo>
                </a:path>
              </a:pathLst>
            </a:custGeom>
            <a:solidFill>
              <a:srgbClr val="2A354D"/>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13"/>
            <p:cNvSpPr>
              <a:spLocks noChangeArrowheads="1"/>
            </p:cNvSpPr>
            <p:nvPr/>
          </p:nvSpPr>
          <p:spPr bwMode="auto">
            <a:xfrm>
              <a:off x="2259013" y="2735263"/>
              <a:ext cx="606425" cy="673100"/>
            </a:xfrm>
            <a:custGeom>
              <a:avLst/>
              <a:gdLst>
                <a:gd name="T0" fmla="*/ 3 w 1684"/>
                <a:gd name="T1" fmla="*/ 1765 h 1869"/>
                <a:gd name="T2" fmla="*/ 68 w 1684"/>
                <a:gd name="T3" fmla="*/ 1833 h 1869"/>
                <a:gd name="T4" fmla="*/ 1516 w 1684"/>
                <a:gd name="T5" fmla="*/ 1868 h 1869"/>
                <a:gd name="T6" fmla="*/ 1573 w 1684"/>
                <a:gd name="T7" fmla="*/ 1825 h 1869"/>
                <a:gd name="T8" fmla="*/ 1590 w 1684"/>
                <a:gd name="T9" fmla="*/ 1541 h 1869"/>
                <a:gd name="T10" fmla="*/ 1639 w 1684"/>
                <a:gd name="T11" fmla="*/ 751 h 1869"/>
                <a:gd name="T12" fmla="*/ 1642 w 1684"/>
                <a:gd name="T13" fmla="*/ 486 h 1869"/>
                <a:gd name="T14" fmla="*/ 1653 w 1684"/>
                <a:gd name="T15" fmla="*/ 290 h 1869"/>
                <a:gd name="T16" fmla="*/ 1680 w 1684"/>
                <a:gd name="T17" fmla="*/ 126 h 1869"/>
                <a:gd name="T18" fmla="*/ 1639 w 1684"/>
                <a:gd name="T19" fmla="*/ 63 h 1869"/>
                <a:gd name="T20" fmla="*/ 1451 w 1684"/>
                <a:gd name="T21" fmla="*/ 33 h 1869"/>
                <a:gd name="T22" fmla="*/ 942 w 1684"/>
                <a:gd name="T23" fmla="*/ 69 h 1869"/>
                <a:gd name="T24" fmla="*/ 861 w 1684"/>
                <a:gd name="T25" fmla="*/ 58 h 1869"/>
                <a:gd name="T26" fmla="*/ 806 w 1684"/>
                <a:gd name="T27" fmla="*/ 38 h 1869"/>
                <a:gd name="T28" fmla="*/ 634 w 1684"/>
                <a:gd name="T29" fmla="*/ 107 h 1869"/>
                <a:gd name="T30" fmla="*/ 576 w 1684"/>
                <a:gd name="T31" fmla="*/ 238 h 1869"/>
                <a:gd name="T32" fmla="*/ 497 w 1684"/>
                <a:gd name="T33" fmla="*/ 347 h 1869"/>
                <a:gd name="T34" fmla="*/ 396 w 1684"/>
                <a:gd name="T35" fmla="*/ 429 h 1869"/>
                <a:gd name="T36" fmla="*/ 342 w 1684"/>
                <a:gd name="T37" fmla="*/ 596 h 1869"/>
                <a:gd name="T38" fmla="*/ 131 w 1684"/>
                <a:gd name="T39" fmla="*/ 661 h 1869"/>
                <a:gd name="T40" fmla="*/ 41 w 1684"/>
                <a:gd name="T41" fmla="*/ 727 h 1869"/>
                <a:gd name="T42" fmla="*/ 3 w 1684"/>
                <a:gd name="T43" fmla="*/ 1478 h 1869"/>
                <a:gd name="T44" fmla="*/ 3 w 1684"/>
                <a:gd name="T45" fmla="*/ 1765 h 18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84" h="1869">
                  <a:moveTo>
                    <a:pt x="3" y="1765"/>
                  </a:moveTo>
                  <a:cubicBezTo>
                    <a:pt x="0" y="1814"/>
                    <a:pt x="19" y="1833"/>
                    <a:pt x="68" y="1833"/>
                  </a:cubicBezTo>
                  <a:cubicBezTo>
                    <a:pt x="552" y="1844"/>
                    <a:pt x="1033" y="1857"/>
                    <a:pt x="1516" y="1868"/>
                  </a:cubicBezTo>
                  <a:cubicBezTo>
                    <a:pt x="1549" y="1868"/>
                    <a:pt x="1571" y="1866"/>
                    <a:pt x="1573" y="1825"/>
                  </a:cubicBezTo>
                  <a:cubicBezTo>
                    <a:pt x="1576" y="1729"/>
                    <a:pt x="1584" y="1636"/>
                    <a:pt x="1590" y="1541"/>
                  </a:cubicBezTo>
                  <a:cubicBezTo>
                    <a:pt x="1606" y="1278"/>
                    <a:pt x="1623" y="1013"/>
                    <a:pt x="1639" y="751"/>
                  </a:cubicBezTo>
                  <a:cubicBezTo>
                    <a:pt x="1644" y="664"/>
                    <a:pt x="1661" y="571"/>
                    <a:pt x="1642" y="486"/>
                  </a:cubicBezTo>
                  <a:cubicBezTo>
                    <a:pt x="1625" y="415"/>
                    <a:pt x="1625" y="353"/>
                    <a:pt x="1653" y="290"/>
                  </a:cubicBezTo>
                  <a:cubicBezTo>
                    <a:pt x="1677" y="235"/>
                    <a:pt x="1677" y="180"/>
                    <a:pt x="1680" y="126"/>
                  </a:cubicBezTo>
                  <a:cubicBezTo>
                    <a:pt x="1683" y="93"/>
                    <a:pt x="1666" y="82"/>
                    <a:pt x="1639" y="63"/>
                  </a:cubicBezTo>
                  <a:cubicBezTo>
                    <a:pt x="1579" y="19"/>
                    <a:pt x="1513" y="44"/>
                    <a:pt x="1451" y="33"/>
                  </a:cubicBezTo>
                  <a:cubicBezTo>
                    <a:pt x="1262" y="0"/>
                    <a:pt x="1112" y="11"/>
                    <a:pt x="942" y="69"/>
                  </a:cubicBezTo>
                  <a:cubicBezTo>
                    <a:pt x="912" y="79"/>
                    <a:pt x="885" y="79"/>
                    <a:pt x="861" y="58"/>
                  </a:cubicBezTo>
                  <a:cubicBezTo>
                    <a:pt x="844" y="44"/>
                    <a:pt x="833" y="28"/>
                    <a:pt x="806" y="38"/>
                  </a:cubicBezTo>
                  <a:cubicBezTo>
                    <a:pt x="749" y="63"/>
                    <a:pt x="686" y="77"/>
                    <a:pt x="634" y="107"/>
                  </a:cubicBezTo>
                  <a:cubicBezTo>
                    <a:pt x="590" y="134"/>
                    <a:pt x="533" y="164"/>
                    <a:pt x="576" y="238"/>
                  </a:cubicBezTo>
                  <a:cubicBezTo>
                    <a:pt x="606" y="287"/>
                    <a:pt x="563" y="353"/>
                    <a:pt x="497" y="347"/>
                  </a:cubicBezTo>
                  <a:cubicBezTo>
                    <a:pt x="429" y="344"/>
                    <a:pt x="410" y="377"/>
                    <a:pt x="396" y="429"/>
                  </a:cubicBezTo>
                  <a:cubicBezTo>
                    <a:pt x="382" y="486"/>
                    <a:pt x="372" y="546"/>
                    <a:pt x="342" y="596"/>
                  </a:cubicBezTo>
                  <a:cubicBezTo>
                    <a:pt x="295" y="675"/>
                    <a:pt x="213" y="680"/>
                    <a:pt x="131" y="661"/>
                  </a:cubicBezTo>
                  <a:cubicBezTo>
                    <a:pt x="74" y="648"/>
                    <a:pt x="44" y="658"/>
                    <a:pt x="41" y="727"/>
                  </a:cubicBezTo>
                  <a:cubicBezTo>
                    <a:pt x="30" y="994"/>
                    <a:pt x="14" y="1254"/>
                    <a:pt x="3" y="1478"/>
                  </a:cubicBezTo>
                  <a:cubicBezTo>
                    <a:pt x="3" y="1598"/>
                    <a:pt x="6" y="1683"/>
                    <a:pt x="3" y="1765"/>
                  </a:cubicBezTo>
                </a:path>
              </a:pathLst>
            </a:custGeom>
            <a:solidFill>
              <a:srgbClr val="2A354D"/>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14"/>
            <p:cNvSpPr>
              <a:spLocks noChangeArrowheads="1"/>
            </p:cNvSpPr>
            <p:nvPr/>
          </p:nvSpPr>
          <p:spPr bwMode="auto">
            <a:xfrm>
              <a:off x="1851025" y="1981200"/>
              <a:ext cx="676275" cy="633413"/>
            </a:xfrm>
            <a:custGeom>
              <a:avLst/>
              <a:gdLst>
                <a:gd name="T0" fmla="*/ 2 w 1877"/>
                <a:gd name="T1" fmla="*/ 1658 h 1760"/>
                <a:gd name="T2" fmla="*/ 49 w 1877"/>
                <a:gd name="T3" fmla="*/ 1704 h 1760"/>
                <a:gd name="T4" fmla="*/ 980 w 1877"/>
                <a:gd name="T5" fmla="*/ 1756 h 1760"/>
                <a:gd name="T6" fmla="*/ 1071 w 1877"/>
                <a:gd name="T7" fmla="*/ 1726 h 1760"/>
                <a:gd name="T8" fmla="*/ 1396 w 1877"/>
                <a:gd name="T9" fmla="*/ 1562 h 1760"/>
                <a:gd name="T10" fmla="*/ 1781 w 1877"/>
                <a:gd name="T11" fmla="*/ 1180 h 1760"/>
                <a:gd name="T12" fmla="*/ 1822 w 1877"/>
                <a:gd name="T13" fmla="*/ 1038 h 1760"/>
                <a:gd name="T14" fmla="*/ 1852 w 1877"/>
                <a:gd name="T15" fmla="*/ 645 h 1760"/>
                <a:gd name="T16" fmla="*/ 1874 w 1877"/>
                <a:gd name="T17" fmla="*/ 131 h 1760"/>
                <a:gd name="T18" fmla="*/ 1803 w 1877"/>
                <a:gd name="T19" fmla="*/ 63 h 1760"/>
                <a:gd name="T20" fmla="*/ 1598 w 1877"/>
                <a:gd name="T21" fmla="*/ 55 h 1760"/>
                <a:gd name="T22" fmla="*/ 888 w 1877"/>
                <a:gd name="T23" fmla="*/ 11 h 1760"/>
                <a:gd name="T24" fmla="*/ 806 w 1877"/>
                <a:gd name="T25" fmla="*/ 30 h 1760"/>
                <a:gd name="T26" fmla="*/ 382 w 1877"/>
                <a:gd name="T27" fmla="*/ 473 h 1760"/>
                <a:gd name="T28" fmla="*/ 79 w 1877"/>
                <a:gd name="T29" fmla="*/ 552 h 1760"/>
                <a:gd name="T30" fmla="*/ 2 w 1877"/>
                <a:gd name="T31" fmla="*/ 1658 h 17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77" h="1760">
                  <a:moveTo>
                    <a:pt x="2" y="1658"/>
                  </a:moveTo>
                  <a:cubicBezTo>
                    <a:pt x="0" y="1694"/>
                    <a:pt x="13" y="1702"/>
                    <a:pt x="49" y="1704"/>
                  </a:cubicBezTo>
                  <a:cubicBezTo>
                    <a:pt x="360" y="1721"/>
                    <a:pt x="669" y="1737"/>
                    <a:pt x="980" y="1756"/>
                  </a:cubicBezTo>
                  <a:cubicBezTo>
                    <a:pt x="1016" y="1759"/>
                    <a:pt x="1043" y="1743"/>
                    <a:pt x="1071" y="1726"/>
                  </a:cubicBezTo>
                  <a:cubicBezTo>
                    <a:pt x="1180" y="1672"/>
                    <a:pt x="1284" y="1606"/>
                    <a:pt x="1396" y="1562"/>
                  </a:cubicBezTo>
                  <a:cubicBezTo>
                    <a:pt x="1587" y="1491"/>
                    <a:pt x="1688" y="1341"/>
                    <a:pt x="1781" y="1180"/>
                  </a:cubicBezTo>
                  <a:cubicBezTo>
                    <a:pt x="1805" y="1136"/>
                    <a:pt x="1816" y="1090"/>
                    <a:pt x="1822" y="1038"/>
                  </a:cubicBezTo>
                  <a:cubicBezTo>
                    <a:pt x="1835" y="907"/>
                    <a:pt x="1846" y="776"/>
                    <a:pt x="1852" y="645"/>
                  </a:cubicBezTo>
                  <a:cubicBezTo>
                    <a:pt x="1857" y="473"/>
                    <a:pt x="1863" y="301"/>
                    <a:pt x="1874" y="131"/>
                  </a:cubicBezTo>
                  <a:cubicBezTo>
                    <a:pt x="1876" y="71"/>
                    <a:pt x="1854" y="63"/>
                    <a:pt x="1803" y="63"/>
                  </a:cubicBezTo>
                  <a:cubicBezTo>
                    <a:pt x="1734" y="66"/>
                    <a:pt x="1666" y="60"/>
                    <a:pt x="1598" y="55"/>
                  </a:cubicBezTo>
                  <a:cubicBezTo>
                    <a:pt x="1360" y="41"/>
                    <a:pt x="1125" y="25"/>
                    <a:pt x="888" y="11"/>
                  </a:cubicBezTo>
                  <a:cubicBezTo>
                    <a:pt x="860" y="8"/>
                    <a:pt x="830" y="0"/>
                    <a:pt x="806" y="30"/>
                  </a:cubicBezTo>
                  <a:cubicBezTo>
                    <a:pt x="677" y="189"/>
                    <a:pt x="524" y="325"/>
                    <a:pt x="382" y="473"/>
                  </a:cubicBezTo>
                  <a:cubicBezTo>
                    <a:pt x="300" y="560"/>
                    <a:pt x="226" y="686"/>
                    <a:pt x="79" y="552"/>
                  </a:cubicBezTo>
                  <a:cubicBezTo>
                    <a:pt x="52" y="932"/>
                    <a:pt x="30" y="1295"/>
                    <a:pt x="2" y="1658"/>
                  </a:cubicBezTo>
                </a:path>
              </a:pathLst>
            </a:custGeom>
            <a:solidFill>
              <a:srgbClr val="2A354D"/>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15"/>
            <p:cNvSpPr>
              <a:spLocks noChangeArrowheads="1"/>
            </p:cNvSpPr>
            <p:nvPr/>
          </p:nvSpPr>
          <p:spPr bwMode="auto">
            <a:xfrm>
              <a:off x="1352550" y="682625"/>
              <a:ext cx="908050" cy="534988"/>
            </a:xfrm>
            <a:custGeom>
              <a:avLst/>
              <a:gdLst>
                <a:gd name="T0" fmla="*/ 237 w 2522"/>
                <a:gd name="T1" fmla="*/ 1382 h 1484"/>
                <a:gd name="T2" fmla="*/ 1316 w 2522"/>
                <a:gd name="T3" fmla="*/ 1450 h 1484"/>
                <a:gd name="T4" fmla="*/ 1830 w 2522"/>
                <a:gd name="T5" fmla="*/ 1480 h 1484"/>
                <a:gd name="T6" fmla="*/ 1884 w 2522"/>
                <a:gd name="T7" fmla="*/ 1425 h 1484"/>
                <a:gd name="T8" fmla="*/ 1953 w 2522"/>
                <a:gd name="T9" fmla="*/ 532 h 1484"/>
                <a:gd name="T10" fmla="*/ 2065 w 2522"/>
                <a:gd name="T11" fmla="*/ 434 h 1484"/>
                <a:gd name="T12" fmla="*/ 2149 w 2522"/>
                <a:gd name="T13" fmla="*/ 459 h 1484"/>
                <a:gd name="T14" fmla="*/ 2368 w 2522"/>
                <a:gd name="T15" fmla="*/ 459 h 1484"/>
                <a:gd name="T16" fmla="*/ 2392 w 2522"/>
                <a:gd name="T17" fmla="*/ 450 h 1484"/>
                <a:gd name="T18" fmla="*/ 2510 w 2522"/>
                <a:gd name="T19" fmla="*/ 276 h 1484"/>
                <a:gd name="T20" fmla="*/ 2507 w 2522"/>
                <a:gd name="T21" fmla="*/ 213 h 1484"/>
                <a:gd name="T22" fmla="*/ 2360 w 2522"/>
                <a:gd name="T23" fmla="*/ 87 h 1484"/>
                <a:gd name="T24" fmla="*/ 983 w 2522"/>
                <a:gd name="T25" fmla="*/ 30 h 1484"/>
                <a:gd name="T26" fmla="*/ 540 w 2522"/>
                <a:gd name="T27" fmla="*/ 13 h 1484"/>
                <a:gd name="T28" fmla="*/ 483 w 2522"/>
                <a:gd name="T29" fmla="*/ 54 h 1484"/>
                <a:gd name="T30" fmla="*/ 431 w 2522"/>
                <a:gd name="T31" fmla="*/ 202 h 1484"/>
                <a:gd name="T32" fmla="*/ 377 w 2522"/>
                <a:gd name="T33" fmla="*/ 360 h 1484"/>
                <a:gd name="T34" fmla="*/ 349 w 2522"/>
                <a:gd name="T35" fmla="*/ 549 h 1484"/>
                <a:gd name="T36" fmla="*/ 240 w 2522"/>
                <a:gd name="T37" fmla="*/ 710 h 1484"/>
                <a:gd name="T38" fmla="*/ 221 w 2522"/>
                <a:gd name="T39" fmla="*/ 789 h 1484"/>
                <a:gd name="T40" fmla="*/ 213 w 2522"/>
                <a:gd name="T41" fmla="*/ 893 h 1484"/>
                <a:gd name="T42" fmla="*/ 0 w 2522"/>
                <a:gd name="T43" fmla="*/ 1357 h 1484"/>
                <a:gd name="T44" fmla="*/ 237 w 2522"/>
                <a:gd name="T45" fmla="*/ 1382 h 14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522" h="1484">
                  <a:moveTo>
                    <a:pt x="237" y="1382"/>
                  </a:moveTo>
                  <a:cubicBezTo>
                    <a:pt x="598" y="1406"/>
                    <a:pt x="958" y="1428"/>
                    <a:pt x="1316" y="1450"/>
                  </a:cubicBezTo>
                  <a:cubicBezTo>
                    <a:pt x="1488" y="1461"/>
                    <a:pt x="1660" y="1466"/>
                    <a:pt x="1830" y="1480"/>
                  </a:cubicBezTo>
                  <a:cubicBezTo>
                    <a:pt x="1879" y="1483"/>
                    <a:pt x="1882" y="1464"/>
                    <a:pt x="1884" y="1425"/>
                  </a:cubicBezTo>
                  <a:cubicBezTo>
                    <a:pt x="1906" y="1128"/>
                    <a:pt x="1934" y="830"/>
                    <a:pt x="1953" y="532"/>
                  </a:cubicBezTo>
                  <a:cubicBezTo>
                    <a:pt x="1958" y="453"/>
                    <a:pt x="1994" y="426"/>
                    <a:pt x="2065" y="434"/>
                  </a:cubicBezTo>
                  <a:cubicBezTo>
                    <a:pt x="2095" y="437"/>
                    <a:pt x="2130" y="439"/>
                    <a:pt x="2149" y="459"/>
                  </a:cubicBezTo>
                  <a:cubicBezTo>
                    <a:pt x="2226" y="535"/>
                    <a:pt x="2294" y="519"/>
                    <a:pt x="2368" y="459"/>
                  </a:cubicBezTo>
                  <a:cubicBezTo>
                    <a:pt x="2373" y="453"/>
                    <a:pt x="2384" y="450"/>
                    <a:pt x="2392" y="450"/>
                  </a:cubicBezTo>
                  <a:cubicBezTo>
                    <a:pt x="2521" y="450"/>
                    <a:pt x="2518" y="366"/>
                    <a:pt x="2510" y="276"/>
                  </a:cubicBezTo>
                  <a:cubicBezTo>
                    <a:pt x="2507" y="254"/>
                    <a:pt x="2510" y="235"/>
                    <a:pt x="2507" y="213"/>
                  </a:cubicBezTo>
                  <a:cubicBezTo>
                    <a:pt x="2493" y="128"/>
                    <a:pt x="2461" y="87"/>
                    <a:pt x="2360" y="87"/>
                  </a:cubicBezTo>
                  <a:cubicBezTo>
                    <a:pt x="1901" y="76"/>
                    <a:pt x="1442" y="57"/>
                    <a:pt x="983" y="30"/>
                  </a:cubicBezTo>
                  <a:cubicBezTo>
                    <a:pt x="835" y="22"/>
                    <a:pt x="688" y="0"/>
                    <a:pt x="540" y="13"/>
                  </a:cubicBezTo>
                  <a:cubicBezTo>
                    <a:pt x="516" y="16"/>
                    <a:pt x="464" y="8"/>
                    <a:pt x="483" y="54"/>
                  </a:cubicBezTo>
                  <a:cubicBezTo>
                    <a:pt x="510" y="123"/>
                    <a:pt x="469" y="161"/>
                    <a:pt x="431" y="202"/>
                  </a:cubicBezTo>
                  <a:cubicBezTo>
                    <a:pt x="390" y="246"/>
                    <a:pt x="349" y="303"/>
                    <a:pt x="377" y="360"/>
                  </a:cubicBezTo>
                  <a:cubicBezTo>
                    <a:pt x="415" y="437"/>
                    <a:pt x="385" y="489"/>
                    <a:pt x="349" y="549"/>
                  </a:cubicBezTo>
                  <a:cubicBezTo>
                    <a:pt x="314" y="603"/>
                    <a:pt x="278" y="658"/>
                    <a:pt x="240" y="710"/>
                  </a:cubicBezTo>
                  <a:cubicBezTo>
                    <a:pt x="221" y="734"/>
                    <a:pt x="207" y="756"/>
                    <a:pt x="221" y="789"/>
                  </a:cubicBezTo>
                  <a:cubicBezTo>
                    <a:pt x="235" y="822"/>
                    <a:pt x="226" y="857"/>
                    <a:pt x="213" y="893"/>
                  </a:cubicBezTo>
                  <a:cubicBezTo>
                    <a:pt x="147" y="1048"/>
                    <a:pt x="106" y="1215"/>
                    <a:pt x="0" y="1357"/>
                  </a:cubicBezTo>
                  <a:cubicBezTo>
                    <a:pt x="79" y="1395"/>
                    <a:pt x="161" y="1376"/>
                    <a:pt x="237" y="1382"/>
                  </a:cubicBezTo>
                </a:path>
              </a:pathLst>
            </a:custGeom>
            <a:solidFill>
              <a:srgbClr val="2A354D"/>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16"/>
            <p:cNvSpPr>
              <a:spLocks noChangeArrowheads="1"/>
            </p:cNvSpPr>
            <p:nvPr/>
          </p:nvSpPr>
          <p:spPr bwMode="auto">
            <a:xfrm>
              <a:off x="1258888" y="1911350"/>
              <a:ext cx="585787" cy="741363"/>
            </a:xfrm>
            <a:custGeom>
              <a:avLst/>
              <a:gdLst>
                <a:gd name="T0" fmla="*/ 1617 w 1627"/>
                <a:gd name="T1" fmla="*/ 736 h 2059"/>
                <a:gd name="T2" fmla="*/ 1582 w 1627"/>
                <a:gd name="T3" fmla="*/ 681 h 2059"/>
                <a:gd name="T4" fmla="*/ 1320 w 1627"/>
                <a:gd name="T5" fmla="*/ 518 h 2059"/>
                <a:gd name="T6" fmla="*/ 1088 w 1627"/>
                <a:gd name="T7" fmla="*/ 395 h 2059"/>
                <a:gd name="T8" fmla="*/ 765 w 1627"/>
                <a:gd name="T9" fmla="*/ 291 h 2059"/>
                <a:gd name="T10" fmla="*/ 489 w 1627"/>
                <a:gd name="T11" fmla="*/ 57 h 2059"/>
                <a:gd name="T12" fmla="*/ 364 w 1627"/>
                <a:gd name="T13" fmla="*/ 49 h 2059"/>
                <a:gd name="T14" fmla="*/ 265 w 1627"/>
                <a:gd name="T15" fmla="*/ 182 h 2059"/>
                <a:gd name="T16" fmla="*/ 233 w 1627"/>
                <a:gd name="T17" fmla="*/ 272 h 2059"/>
                <a:gd name="T18" fmla="*/ 233 w 1627"/>
                <a:gd name="T19" fmla="*/ 463 h 2059"/>
                <a:gd name="T20" fmla="*/ 137 w 1627"/>
                <a:gd name="T21" fmla="*/ 679 h 2059"/>
                <a:gd name="T22" fmla="*/ 93 w 1627"/>
                <a:gd name="T23" fmla="*/ 780 h 2059"/>
                <a:gd name="T24" fmla="*/ 3 w 1627"/>
                <a:gd name="T25" fmla="*/ 1151 h 2059"/>
                <a:gd name="T26" fmla="*/ 20 w 1627"/>
                <a:gd name="T27" fmla="*/ 1189 h 2059"/>
                <a:gd name="T28" fmla="*/ 60 w 1627"/>
                <a:gd name="T29" fmla="*/ 1438 h 2059"/>
                <a:gd name="T30" fmla="*/ 39 w 1627"/>
                <a:gd name="T31" fmla="*/ 1820 h 2059"/>
                <a:gd name="T32" fmla="*/ 224 w 1627"/>
                <a:gd name="T33" fmla="*/ 2011 h 2059"/>
                <a:gd name="T34" fmla="*/ 1022 w 1627"/>
                <a:gd name="T35" fmla="*/ 2052 h 2059"/>
                <a:gd name="T36" fmla="*/ 1115 w 1627"/>
                <a:gd name="T37" fmla="*/ 1979 h 2059"/>
                <a:gd name="T38" fmla="*/ 1219 w 1627"/>
                <a:gd name="T39" fmla="*/ 1883 h 2059"/>
                <a:gd name="T40" fmla="*/ 1475 w 1627"/>
                <a:gd name="T41" fmla="*/ 1899 h 2059"/>
                <a:gd name="T42" fmla="*/ 1557 w 1627"/>
                <a:gd name="T43" fmla="*/ 1839 h 2059"/>
                <a:gd name="T44" fmla="*/ 1612 w 1627"/>
                <a:gd name="T45" fmla="*/ 859 h 2059"/>
                <a:gd name="T46" fmla="*/ 1617 w 1627"/>
                <a:gd name="T47" fmla="*/ 736 h 20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627" h="2059">
                  <a:moveTo>
                    <a:pt x="1617" y="736"/>
                  </a:moveTo>
                  <a:cubicBezTo>
                    <a:pt x="1626" y="700"/>
                    <a:pt x="1615" y="684"/>
                    <a:pt x="1582" y="681"/>
                  </a:cubicBezTo>
                  <a:cubicBezTo>
                    <a:pt x="1467" y="670"/>
                    <a:pt x="1399" y="589"/>
                    <a:pt x="1320" y="518"/>
                  </a:cubicBezTo>
                  <a:cubicBezTo>
                    <a:pt x="1254" y="457"/>
                    <a:pt x="1172" y="425"/>
                    <a:pt x="1088" y="395"/>
                  </a:cubicBezTo>
                  <a:cubicBezTo>
                    <a:pt x="984" y="356"/>
                    <a:pt x="872" y="370"/>
                    <a:pt x="765" y="291"/>
                  </a:cubicBezTo>
                  <a:cubicBezTo>
                    <a:pt x="667" y="217"/>
                    <a:pt x="552" y="171"/>
                    <a:pt x="489" y="57"/>
                  </a:cubicBezTo>
                  <a:cubicBezTo>
                    <a:pt x="457" y="0"/>
                    <a:pt x="410" y="2"/>
                    <a:pt x="364" y="49"/>
                  </a:cubicBezTo>
                  <a:cubicBezTo>
                    <a:pt x="323" y="87"/>
                    <a:pt x="309" y="143"/>
                    <a:pt x="265" y="182"/>
                  </a:cubicBezTo>
                  <a:cubicBezTo>
                    <a:pt x="243" y="201"/>
                    <a:pt x="224" y="266"/>
                    <a:pt x="233" y="272"/>
                  </a:cubicBezTo>
                  <a:cubicBezTo>
                    <a:pt x="323" y="337"/>
                    <a:pt x="249" y="403"/>
                    <a:pt x="233" y="463"/>
                  </a:cubicBezTo>
                  <a:cubicBezTo>
                    <a:pt x="211" y="539"/>
                    <a:pt x="189" y="624"/>
                    <a:pt x="137" y="679"/>
                  </a:cubicBezTo>
                  <a:cubicBezTo>
                    <a:pt x="104" y="714"/>
                    <a:pt x="101" y="741"/>
                    <a:pt x="93" y="780"/>
                  </a:cubicBezTo>
                  <a:cubicBezTo>
                    <a:pt x="63" y="903"/>
                    <a:pt x="142" y="1053"/>
                    <a:pt x="3" y="1151"/>
                  </a:cubicBezTo>
                  <a:cubicBezTo>
                    <a:pt x="0" y="1154"/>
                    <a:pt x="14" y="1176"/>
                    <a:pt x="20" y="1189"/>
                  </a:cubicBezTo>
                  <a:cubicBezTo>
                    <a:pt x="50" y="1269"/>
                    <a:pt x="66" y="1350"/>
                    <a:pt x="60" y="1438"/>
                  </a:cubicBezTo>
                  <a:cubicBezTo>
                    <a:pt x="52" y="1564"/>
                    <a:pt x="47" y="1692"/>
                    <a:pt x="39" y="1820"/>
                  </a:cubicBezTo>
                  <a:cubicBezTo>
                    <a:pt x="28" y="2009"/>
                    <a:pt x="28" y="2003"/>
                    <a:pt x="224" y="2011"/>
                  </a:cubicBezTo>
                  <a:cubicBezTo>
                    <a:pt x="489" y="2022"/>
                    <a:pt x="757" y="2033"/>
                    <a:pt x="1022" y="2052"/>
                  </a:cubicBezTo>
                  <a:cubicBezTo>
                    <a:pt x="1088" y="2058"/>
                    <a:pt x="1120" y="2058"/>
                    <a:pt x="1115" y="1979"/>
                  </a:cubicBezTo>
                  <a:cubicBezTo>
                    <a:pt x="1109" y="1913"/>
                    <a:pt x="1142" y="1875"/>
                    <a:pt x="1219" y="1883"/>
                  </a:cubicBezTo>
                  <a:cubicBezTo>
                    <a:pt x="1303" y="1891"/>
                    <a:pt x="1391" y="1883"/>
                    <a:pt x="1475" y="1899"/>
                  </a:cubicBezTo>
                  <a:cubicBezTo>
                    <a:pt x="1522" y="1908"/>
                    <a:pt x="1555" y="1899"/>
                    <a:pt x="1557" y="1839"/>
                  </a:cubicBezTo>
                  <a:cubicBezTo>
                    <a:pt x="1574" y="1509"/>
                    <a:pt x="1596" y="1184"/>
                    <a:pt x="1612" y="859"/>
                  </a:cubicBezTo>
                  <a:cubicBezTo>
                    <a:pt x="1612" y="818"/>
                    <a:pt x="1609" y="774"/>
                    <a:pt x="1617" y="736"/>
                  </a:cubicBezTo>
                </a:path>
              </a:pathLst>
            </a:custGeom>
            <a:solidFill>
              <a:srgbClr val="2A354D"/>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17"/>
            <p:cNvSpPr>
              <a:spLocks noChangeArrowheads="1"/>
            </p:cNvSpPr>
            <p:nvPr/>
          </p:nvSpPr>
          <p:spPr bwMode="auto">
            <a:xfrm>
              <a:off x="2530475" y="1941513"/>
              <a:ext cx="622300" cy="711200"/>
            </a:xfrm>
            <a:custGeom>
              <a:avLst/>
              <a:gdLst>
                <a:gd name="T0" fmla="*/ 1418 w 1730"/>
                <a:gd name="T1" fmla="*/ 1851 h 1975"/>
                <a:gd name="T2" fmla="*/ 1426 w 1730"/>
                <a:gd name="T3" fmla="*/ 1665 h 1975"/>
                <a:gd name="T4" fmla="*/ 1511 w 1730"/>
                <a:gd name="T5" fmla="*/ 1327 h 1975"/>
                <a:gd name="T6" fmla="*/ 1639 w 1730"/>
                <a:gd name="T7" fmla="*/ 961 h 1975"/>
                <a:gd name="T8" fmla="*/ 1639 w 1730"/>
                <a:gd name="T9" fmla="*/ 952 h 1975"/>
                <a:gd name="T10" fmla="*/ 1688 w 1730"/>
                <a:gd name="T11" fmla="*/ 679 h 1975"/>
                <a:gd name="T12" fmla="*/ 1724 w 1730"/>
                <a:gd name="T13" fmla="*/ 141 h 1975"/>
                <a:gd name="T14" fmla="*/ 1672 w 1730"/>
                <a:gd name="T15" fmla="*/ 81 h 1975"/>
                <a:gd name="T16" fmla="*/ 369 w 1730"/>
                <a:gd name="T17" fmla="*/ 10 h 1975"/>
                <a:gd name="T18" fmla="*/ 77 w 1730"/>
                <a:gd name="T19" fmla="*/ 270 h 1975"/>
                <a:gd name="T20" fmla="*/ 58 w 1730"/>
                <a:gd name="T21" fmla="*/ 660 h 1975"/>
                <a:gd name="T22" fmla="*/ 74 w 1730"/>
                <a:gd name="T23" fmla="*/ 849 h 1975"/>
                <a:gd name="T24" fmla="*/ 58 w 1730"/>
                <a:gd name="T25" fmla="*/ 974 h 1975"/>
                <a:gd name="T26" fmla="*/ 110 w 1730"/>
                <a:gd name="T27" fmla="*/ 1078 h 1975"/>
                <a:gd name="T28" fmla="*/ 238 w 1730"/>
                <a:gd name="T29" fmla="*/ 1185 h 1975"/>
                <a:gd name="T30" fmla="*/ 410 w 1730"/>
                <a:gd name="T31" fmla="*/ 1458 h 1975"/>
                <a:gd name="T32" fmla="*/ 880 w 1730"/>
                <a:gd name="T33" fmla="*/ 1594 h 1975"/>
                <a:gd name="T34" fmla="*/ 1033 w 1730"/>
                <a:gd name="T35" fmla="*/ 1695 h 1975"/>
                <a:gd name="T36" fmla="*/ 1033 w 1730"/>
                <a:gd name="T37" fmla="*/ 1750 h 1975"/>
                <a:gd name="T38" fmla="*/ 1273 w 1730"/>
                <a:gd name="T39" fmla="*/ 1974 h 1975"/>
                <a:gd name="T40" fmla="*/ 1418 w 1730"/>
                <a:gd name="T41" fmla="*/ 1851 h 19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30" h="1975">
                  <a:moveTo>
                    <a:pt x="1418" y="1851"/>
                  </a:moveTo>
                  <a:cubicBezTo>
                    <a:pt x="1429" y="1788"/>
                    <a:pt x="1426" y="1728"/>
                    <a:pt x="1426" y="1665"/>
                  </a:cubicBezTo>
                  <a:cubicBezTo>
                    <a:pt x="1429" y="1548"/>
                    <a:pt x="1448" y="1436"/>
                    <a:pt x="1511" y="1327"/>
                  </a:cubicBezTo>
                  <a:cubicBezTo>
                    <a:pt x="1574" y="1215"/>
                    <a:pt x="1688" y="1114"/>
                    <a:pt x="1639" y="961"/>
                  </a:cubicBezTo>
                  <a:lnTo>
                    <a:pt x="1639" y="952"/>
                  </a:lnTo>
                  <a:cubicBezTo>
                    <a:pt x="1699" y="870"/>
                    <a:pt x="1677" y="772"/>
                    <a:pt x="1688" y="679"/>
                  </a:cubicBezTo>
                  <a:cubicBezTo>
                    <a:pt x="1710" y="502"/>
                    <a:pt x="1699" y="322"/>
                    <a:pt x="1724" y="141"/>
                  </a:cubicBezTo>
                  <a:cubicBezTo>
                    <a:pt x="1729" y="103"/>
                    <a:pt x="1718" y="84"/>
                    <a:pt x="1672" y="81"/>
                  </a:cubicBezTo>
                  <a:cubicBezTo>
                    <a:pt x="1238" y="59"/>
                    <a:pt x="803" y="38"/>
                    <a:pt x="369" y="10"/>
                  </a:cubicBezTo>
                  <a:cubicBezTo>
                    <a:pt x="172" y="0"/>
                    <a:pt x="93" y="95"/>
                    <a:pt x="77" y="270"/>
                  </a:cubicBezTo>
                  <a:cubicBezTo>
                    <a:pt x="66" y="401"/>
                    <a:pt x="74" y="532"/>
                    <a:pt x="58" y="660"/>
                  </a:cubicBezTo>
                  <a:cubicBezTo>
                    <a:pt x="49" y="723"/>
                    <a:pt x="36" y="786"/>
                    <a:pt x="74" y="849"/>
                  </a:cubicBezTo>
                  <a:cubicBezTo>
                    <a:pt x="96" y="884"/>
                    <a:pt x="88" y="939"/>
                    <a:pt x="58" y="974"/>
                  </a:cubicBezTo>
                  <a:cubicBezTo>
                    <a:pt x="0" y="1051"/>
                    <a:pt x="49" y="1075"/>
                    <a:pt x="110" y="1078"/>
                  </a:cubicBezTo>
                  <a:cubicBezTo>
                    <a:pt x="183" y="1081"/>
                    <a:pt x="219" y="1116"/>
                    <a:pt x="238" y="1185"/>
                  </a:cubicBezTo>
                  <a:cubicBezTo>
                    <a:pt x="268" y="1291"/>
                    <a:pt x="325" y="1387"/>
                    <a:pt x="410" y="1458"/>
                  </a:cubicBezTo>
                  <a:cubicBezTo>
                    <a:pt x="547" y="1570"/>
                    <a:pt x="702" y="1638"/>
                    <a:pt x="880" y="1594"/>
                  </a:cubicBezTo>
                  <a:cubicBezTo>
                    <a:pt x="992" y="1567"/>
                    <a:pt x="1027" y="1583"/>
                    <a:pt x="1033" y="1695"/>
                  </a:cubicBezTo>
                  <a:lnTo>
                    <a:pt x="1033" y="1750"/>
                  </a:lnTo>
                  <a:cubicBezTo>
                    <a:pt x="1049" y="1971"/>
                    <a:pt x="1049" y="1971"/>
                    <a:pt x="1273" y="1974"/>
                  </a:cubicBezTo>
                  <a:cubicBezTo>
                    <a:pt x="1399" y="1974"/>
                    <a:pt x="1396" y="1974"/>
                    <a:pt x="1418" y="1851"/>
                  </a:cubicBezTo>
                </a:path>
              </a:pathLst>
            </a:custGeom>
            <a:solidFill>
              <a:srgbClr val="2A354D"/>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18"/>
            <p:cNvSpPr>
              <a:spLocks noChangeArrowheads="1"/>
            </p:cNvSpPr>
            <p:nvPr/>
          </p:nvSpPr>
          <p:spPr bwMode="auto">
            <a:xfrm>
              <a:off x="941388" y="1208088"/>
              <a:ext cx="808037" cy="566737"/>
            </a:xfrm>
            <a:custGeom>
              <a:avLst/>
              <a:gdLst>
                <a:gd name="T0" fmla="*/ 325 w 2244"/>
                <a:gd name="T1" fmla="*/ 511 h 1574"/>
                <a:gd name="T2" fmla="*/ 292 w 2244"/>
                <a:gd name="T3" fmla="*/ 522 h 1574"/>
                <a:gd name="T4" fmla="*/ 175 w 2244"/>
                <a:gd name="T5" fmla="*/ 664 h 1574"/>
                <a:gd name="T6" fmla="*/ 36 w 2244"/>
                <a:gd name="T7" fmla="*/ 1016 h 1574"/>
                <a:gd name="T8" fmla="*/ 38 w 2244"/>
                <a:gd name="T9" fmla="*/ 1142 h 1574"/>
                <a:gd name="T10" fmla="*/ 235 w 2244"/>
                <a:gd name="T11" fmla="*/ 1303 h 1574"/>
                <a:gd name="T12" fmla="*/ 445 w 2244"/>
                <a:gd name="T13" fmla="*/ 1322 h 1574"/>
                <a:gd name="T14" fmla="*/ 710 w 2244"/>
                <a:gd name="T15" fmla="*/ 1286 h 1574"/>
                <a:gd name="T16" fmla="*/ 811 w 2244"/>
                <a:gd name="T17" fmla="*/ 1281 h 1574"/>
                <a:gd name="T18" fmla="*/ 989 w 2244"/>
                <a:gd name="T19" fmla="*/ 1224 h 1574"/>
                <a:gd name="T20" fmla="*/ 1202 w 2244"/>
                <a:gd name="T21" fmla="*/ 1235 h 1574"/>
                <a:gd name="T22" fmla="*/ 1287 w 2244"/>
                <a:gd name="T23" fmla="*/ 1273 h 1574"/>
                <a:gd name="T24" fmla="*/ 1472 w 2244"/>
                <a:gd name="T25" fmla="*/ 1491 h 1574"/>
                <a:gd name="T26" fmla="*/ 1620 w 2244"/>
                <a:gd name="T27" fmla="*/ 1562 h 1574"/>
                <a:gd name="T28" fmla="*/ 1729 w 2244"/>
                <a:gd name="T29" fmla="*/ 1486 h 1574"/>
                <a:gd name="T30" fmla="*/ 1776 w 2244"/>
                <a:gd name="T31" fmla="*/ 1426 h 1574"/>
                <a:gd name="T32" fmla="*/ 2041 w 2244"/>
                <a:gd name="T33" fmla="*/ 1136 h 1574"/>
                <a:gd name="T34" fmla="*/ 2024 w 2244"/>
                <a:gd name="T35" fmla="*/ 1033 h 1574"/>
                <a:gd name="T36" fmla="*/ 2035 w 2244"/>
                <a:gd name="T37" fmla="*/ 931 h 1574"/>
                <a:gd name="T38" fmla="*/ 2114 w 2244"/>
                <a:gd name="T39" fmla="*/ 896 h 1574"/>
                <a:gd name="T40" fmla="*/ 2194 w 2244"/>
                <a:gd name="T41" fmla="*/ 789 h 1574"/>
                <a:gd name="T42" fmla="*/ 2237 w 2244"/>
                <a:gd name="T43" fmla="*/ 142 h 1574"/>
                <a:gd name="T44" fmla="*/ 2183 w 2244"/>
                <a:gd name="T45" fmla="*/ 77 h 1574"/>
                <a:gd name="T46" fmla="*/ 1467 w 2244"/>
                <a:gd name="T47" fmla="*/ 27 h 1574"/>
                <a:gd name="T48" fmla="*/ 1060 w 2244"/>
                <a:gd name="T49" fmla="*/ 8 h 1574"/>
                <a:gd name="T50" fmla="*/ 1000 w 2244"/>
                <a:gd name="T51" fmla="*/ 49 h 1574"/>
                <a:gd name="T52" fmla="*/ 904 w 2244"/>
                <a:gd name="T53" fmla="*/ 120 h 1574"/>
                <a:gd name="T54" fmla="*/ 511 w 2244"/>
                <a:gd name="T55" fmla="*/ 120 h 1574"/>
                <a:gd name="T56" fmla="*/ 325 w 2244"/>
                <a:gd name="T57" fmla="*/ 511 h 15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244" h="1574">
                  <a:moveTo>
                    <a:pt x="325" y="511"/>
                  </a:moveTo>
                  <a:cubicBezTo>
                    <a:pt x="314" y="514"/>
                    <a:pt x="303" y="519"/>
                    <a:pt x="292" y="522"/>
                  </a:cubicBezTo>
                  <a:cubicBezTo>
                    <a:pt x="213" y="538"/>
                    <a:pt x="180" y="585"/>
                    <a:pt x="175" y="664"/>
                  </a:cubicBezTo>
                  <a:cubicBezTo>
                    <a:pt x="164" y="795"/>
                    <a:pt x="134" y="918"/>
                    <a:pt x="36" y="1016"/>
                  </a:cubicBezTo>
                  <a:cubicBezTo>
                    <a:pt x="0" y="1052"/>
                    <a:pt x="0" y="1106"/>
                    <a:pt x="38" y="1142"/>
                  </a:cubicBezTo>
                  <a:cubicBezTo>
                    <a:pt x="101" y="1202"/>
                    <a:pt x="161" y="1276"/>
                    <a:pt x="235" y="1303"/>
                  </a:cubicBezTo>
                  <a:cubicBezTo>
                    <a:pt x="292" y="1325"/>
                    <a:pt x="366" y="1352"/>
                    <a:pt x="445" y="1322"/>
                  </a:cubicBezTo>
                  <a:cubicBezTo>
                    <a:pt x="527" y="1292"/>
                    <a:pt x="612" y="1229"/>
                    <a:pt x="710" y="1286"/>
                  </a:cubicBezTo>
                  <a:cubicBezTo>
                    <a:pt x="738" y="1300"/>
                    <a:pt x="800" y="1306"/>
                    <a:pt x="811" y="1281"/>
                  </a:cubicBezTo>
                  <a:cubicBezTo>
                    <a:pt x="852" y="1188"/>
                    <a:pt x="926" y="1224"/>
                    <a:pt x="989" y="1224"/>
                  </a:cubicBezTo>
                  <a:cubicBezTo>
                    <a:pt x="1060" y="1224"/>
                    <a:pt x="1131" y="1235"/>
                    <a:pt x="1202" y="1235"/>
                  </a:cubicBezTo>
                  <a:cubicBezTo>
                    <a:pt x="1240" y="1235"/>
                    <a:pt x="1268" y="1254"/>
                    <a:pt x="1287" y="1273"/>
                  </a:cubicBezTo>
                  <a:cubicBezTo>
                    <a:pt x="1355" y="1338"/>
                    <a:pt x="1418" y="1415"/>
                    <a:pt x="1472" y="1491"/>
                  </a:cubicBezTo>
                  <a:cubicBezTo>
                    <a:pt x="1519" y="1557"/>
                    <a:pt x="1549" y="1573"/>
                    <a:pt x="1620" y="1562"/>
                  </a:cubicBezTo>
                  <a:cubicBezTo>
                    <a:pt x="1677" y="1554"/>
                    <a:pt x="1713" y="1543"/>
                    <a:pt x="1729" y="1486"/>
                  </a:cubicBezTo>
                  <a:cubicBezTo>
                    <a:pt x="1735" y="1461"/>
                    <a:pt x="1748" y="1437"/>
                    <a:pt x="1776" y="1426"/>
                  </a:cubicBezTo>
                  <a:cubicBezTo>
                    <a:pt x="1909" y="1371"/>
                    <a:pt x="1980" y="1259"/>
                    <a:pt x="2041" y="1136"/>
                  </a:cubicBezTo>
                  <a:cubicBezTo>
                    <a:pt x="2057" y="1101"/>
                    <a:pt x="2079" y="1068"/>
                    <a:pt x="2024" y="1033"/>
                  </a:cubicBezTo>
                  <a:cubicBezTo>
                    <a:pt x="1980" y="1005"/>
                    <a:pt x="1994" y="959"/>
                    <a:pt x="2035" y="931"/>
                  </a:cubicBezTo>
                  <a:cubicBezTo>
                    <a:pt x="2060" y="915"/>
                    <a:pt x="2087" y="901"/>
                    <a:pt x="2114" y="896"/>
                  </a:cubicBezTo>
                  <a:cubicBezTo>
                    <a:pt x="2177" y="885"/>
                    <a:pt x="2188" y="850"/>
                    <a:pt x="2194" y="789"/>
                  </a:cubicBezTo>
                  <a:cubicBezTo>
                    <a:pt x="2204" y="574"/>
                    <a:pt x="2218" y="358"/>
                    <a:pt x="2237" y="142"/>
                  </a:cubicBezTo>
                  <a:cubicBezTo>
                    <a:pt x="2243" y="90"/>
                    <a:pt x="2234" y="79"/>
                    <a:pt x="2183" y="77"/>
                  </a:cubicBezTo>
                  <a:cubicBezTo>
                    <a:pt x="1942" y="63"/>
                    <a:pt x="1705" y="44"/>
                    <a:pt x="1467" y="27"/>
                  </a:cubicBezTo>
                  <a:cubicBezTo>
                    <a:pt x="1330" y="19"/>
                    <a:pt x="1194" y="14"/>
                    <a:pt x="1060" y="8"/>
                  </a:cubicBezTo>
                  <a:cubicBezTo>
                    <a:pt x="1033" y="8"/>
                    <a:pt x="997" y="0"/>
                    <a:pt x="1000" y="49"/>
                  </a:cubicBezTo>
                  <a:cubicBezTo>
                    <a:pt x="1003" y="118"/>
                    <a:pt x="953" y="120"/>
                    <a:pt x="904" y="120"/>
                  </a:cubicBezTo>
                  <a:cubicBezTo>
                    <a:pt x="773" y="118"/>
                    <a:pt x="647" y="120"/>
                    <a:pt x="511" y="120"/>
                  </a:cubicBezTo>
                  <a:cubicBezTo>
                    <a:pt x="607" y="350"/>
                    <a:pt x="557" y="445"/>
                    <a:pt x="325" y="511"/>
                  </a:cubicBezTo>
                </a:path>
              </a:pathLst>
            </a:custGeom>
            <a:solidFill>
              <a:srgbClr val="2A354D"/>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19"/>
            <p:cNvSpPr>
              <a:spLocks noChangeArrowheads="1"/>
            </p:cNvSpPr>
            <p:nvPr/>
          </p:nvSpPr>
          <p:spPr bwMode="auto">
            <a:xfrm>
              <a:off x="568325" y="1673225"/>
              <a:ext cx="890588" cy="666750"/>
            </a:xfrm>
            <a:custGeom>
              <a:avLst/>
              <a:gdLst>
                <a:gd name="T0" fmla="*/ 2098 w 2473"/>
                <a:gd name="T1" fmla="*/ 774 h 1854"/>
                <a:gd name="T2" fmla="*/ 2201 w 2473"/>
                <a:gd name="T3" fmla="*/ 625 h 1854"/>
                <a:gd name="T4" fmla="*/ 2311 w 2473"/>
                <a:gd name="T5" fmla="*/ 565 h 1854"/>
                <a:gd name="T6" fmla="*/ 2395 w 2473"/>
                <a:gd name="T7" fmla="*/ 505 h 1854"/>
                <a:gd name="T8" fmla="*/ 2428 w 2473"/>
                <a:gd name="T9" fmla="*/ 453 h 1854"/>
                <a:gd name="T10" fmla="*/ 2431 w 2473"/>
                <a:gd name="T11" fmla="*/ 292 h 1854"/>
                <a:gd name="T12" fmla="*/ 2232 w 2473"/>
                <a:gd name="T13" fmla="*/ 57 h 1854"/>
                <a:gd name="T14" fmla="*/ 1953 w 2473"/>
                <a:gd name="T15" fmla="*/ 76 h 1854"/>
                <a:gd name="T16" fmla="*/ 1838 w 2473"/>
                <a:gd name="T17" fmla="*/ 131 h 1854"/>
                <a:gd name="T18" fmla="*/ 1540 w 2473"/>
                <a:gd name="T19" fmla="*/ 123 h 1854"/>
                <a:gd name="T20" fmla="*/ 1322 w 2473"/>
                <a:gd name="T21" fmla="*/ 245 h 1854"/>
                <a:gd name="T22" fmla="*/ 1101 w 2473"/>
                <a:gd name="T23" fmla="*/ 265 h 1854"/>
                <a:gd name="T24" fmla="*/ 945 w 2473"/>
                <a:gd name="T25" fmla="*/ 191 h 1854"/>
                <a:gd name="T26" fmla="*/ 814 w 2473"/>
                <a:gd name="T27" fmla="*/ 289 h 1854"/>
                <a:gd name="T28" fmla="*/ 893 w 2473"/>
                <a:gd name="T29" fmla="*/ 371 h 1854"/>
                <a:gd name="T30" fmla="*/ 1035 w 2473"/>
                <a:gd name="T31" fmla="*/ 445 h 1854"/>
                <a:gd name="T32" fmla="*/ 1038 w 2473"/>
                <a:gd name="T33" fmla="*/ 633 h 1854"/>
                <a:gd name="T34" fmla="*/ 822 w 2473"/>
                <a:gd name="T35" fmla="*/ 677 h 1854"/>
                <a:gd name="T36" fmla="*/ 699 w 2473"/>
                <a:gd name="T37" fmla="*/ 743 h 1854"/>
                <a:gd name="T38" fmla="*/ 467 w 2473"/>
                <a:gd name="T39" fmla="*/ 933 h 1854"/>
                <a:gd name="T40" fmla="*/ 371 w 2473"/>
                <a:gd name="T41" fmla="*/ 974 h 1854"/>
                <a:gd name="T42" fmla="*/ 257 w 2473"/>
                <a:gd name="T43" fmla="*/ 957 h 1854"/>
                <a:gd name="T44" fmla="*/ 183 w 2473"/>
                <a:gd name="T45" fmla="*/ 914 h 1854"/>
                <a:gd name="T46" fmla="*/ 27 w 2473"/>
                <a:gd name="T47" fmla="*/ 1028 h 1854"/>
                <a:gd name="T48" fmla="*/ 106 w 2473"/>
                <a:gd name="T49" fmla="*/ 1293 h 1854"/>
                <a:gd name="T50" fmla="*/ 259 w 2473"/>
                <a:gd name="T51" fmla="*/ 1299 h 1854"/>
                <a:gd name="T52" fmla="*/ 421 w 2473"/>
                <a:gd name="T53" fmla="*/ 1290 h 1854"/>
                <a:gd name="T54" fmla="*/ 366 w 2473"/>
                <a:gd name="T55" fmla="*/ 1542 h 1854"/>
                <a:gd name="T56" fmla="*/ 85 w 2473"/>
                <a:gd name="T57" fmla="*/ 1648 h 1854"/>
                <a:gd name="T58" fmla="*/ 11 w 2473"/>
                <a:gd name="T59" fmla="*/ 1725 h 1854"/>
                <a:gd name="T60" fmla="*/ 115 w 2473"/>
                <a:gd name="T61" fmla="*/ 1845 h 1854"/>
                <a:gd name="T62" fmla="*/ 186 w 2473"/>
                <a:gd name="T63" fmla="*/ 1798 h 1854"/>
                <a:gd name="T64" fmla="*/ 311 w 2473"/>
                <a:gd name="T65" fmla="*/ 1662 h 1854"/>
                <a:gd name="T66" fmla="*/ 358 w 2473"/>
                <a:gd name="T67" fmla="*/ 1640 h 1854"/>
                <a:gd name="T68" fmla="*/ 756 w 2473"/>
                <a:gd name="T69" fmla="*/ 1375 h 1854"/>
                <a:gd name="T70" fmla="*/ 817 w 2473"/>
                <a:gd name="T71" fmla="*/ 1372 h 1854"/>
                <a:gd name="T72" fmla="*/ 1114 w 2473"/>
                <a:gd name="T73" fmla="*/ 1435 h 1854"/>
                <a:gd name="T74" fmla="*/ 1163 w 2473"/>
                <a:gd name="T75" fmla="*/ 1430 h 1854"/>
                <a:gd name="T76" fmla="*/ 1428 w 2473"/>
                <a:gd name="T77" fmla="*/ 1476 h 1854"/>
                <a:gd name="T78" fmla="*/ 1478 w 2473"/>
                <a:gd name="T79" fmla="*/ 1512 h 1854"/>
                <a:gd name="T80" fmla="*/ 1770 w 2473"/>
                <a:gd name="T81" fmla="*/ 1689 h 1854"/>
                <a:gd name="T82" fmla="*/ 1898 w 2473"/>
                <a:gd name="T83" fmla="*/ 1659 h 1854"/>
                <a:gd name="T84" fmla="*/ 1909 w 2473"/>
                <a:gd name="T85" fmla="*/ 1588 h 1854"/>
                <a:gd name="T86" fmla="*/ 1928 w 2473"/>
                <a:gd name="T87" fmla="*/ 1323 h 1854"/>
                <a:gd name="T88" fmla="*/ 1953 w 2473"/>
                <a:gd name="T89" fmla="*/ 1263 h 1854"/>
                <a:gd name="T90" fmla="*/ 2035 w 2473"/>
                <a:gd name="T91" fmla="*/ 1159 h 1854"/>
                <a:gd name="T92" fmla="*/ 2043 w 2473"/>
                <a:gd name="T93" fmla="*/ 941 h 1854"/>
                <a:gd name="T94" fmla="*/ 2098 w 2473"/>
                <a:gd name="T95" fmla="*/ 774 h 18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473" h="1854">
                  <a:moveTo>
                    <a:pt x="2098" y="774"/>
                  </a:moveTo>
                  <a:cubicBezTo>
                    <a:pt x="2130" y="723"/>
                    <a:pt x="2180" y="680"/>
                    <a:pt x="2201" y="625"/>
                  </a:cubicBezTo>
                  <a:cubicBezTo>
                    <a:pt x="2223" y="565"/>
                    <a:pt x="2262" y="554"/>
                    <a:pt x="2311" y="565"/>
                  </a:cubicBezTo>
                  <a:cubicBezTo>
                    <a:pt x="2368" y="581"/>
                    <a:pt x="2395" y="573"/>
                    <a:pt x="2395" y="505"/>
                  </a:cubicBezTo>
                  <a:cubicBezTo>
                    <a:pt x="2395" y="489"/>
                    <a:pt x="2415" y="469"/>
                    <a:pt x="2428" y="453"/>
                  </a:cubicBezTo>
                  <a:cubicBezTo>
                    <a:pt x="2469" y="398"/>
                    <a:pt x="2472" y="341"/>
                    <a:pt x="2431" y="292"/>
                  </a:cubicBezTo>
                  <a:cubicBezTo>
                    <a:pt x="2368" y="210"/>
                    <a:pt x="2303" y="131"/>
                    <a:pt x="2232" y="57"/>
                  </a:cubicBezTo>
                  <a:cubicBezTo>
                    <a:pt x="2174" y="0"/>
                    <a:pt x="2016" y="22"/>
                    <a:pt x="1953" y="76"/>
                  </a:cubicBezTo>
                  <a:cubicBezTo>
                    <a:pt x="1923" y="103"/>
                    <a:pt x="1885" y="153"/>
                    <a:pt x="1838" y="131"/>
                  </a:cubicBezTo>
                  <a:cubicBezTo>
                    <a:pt x="1737" y="79"/>
                    <a:pt x="1636" y="93"/>
                    <a:pt x="1540" y="123"/>
                  </a:cubicBezTo>
                  <a:cubicBezTo>
                    <a:pt x="1464" y="144"/>
                    <a:pt x="1355" y="112"/>
                    <a:pt x="1322" y="245"/>
                  </a:cubicBezTo>
                  <a:cubicBezTo>
                    <a:pt x="1303" y="327"/>
                    <a:pt x="1161" y="333"/>
                    <a:pt x="1101" y="265"/>
                  </a:cubicBezTo>
                  <a:cubicBezTo>
                    <a:pt x="1057" y="215"/>
                    <a:pt x="1002" y="196"/>
                    <a:pt x="945" y="191"/>
                  </a:cubicBezTo>
                  <a:cubicBezTo>
                    <a:pt x="877" y="185"/>
                    <a:pt x="836" y="229"/>
                    <a:pt x="814" y="289"/>
                  </a:cubicBezTo>
                  <a:cubicBezTo>
                    <a:pt x="789" y="357"/>
                    <a:pt x="858" y="352"/>
                    <a:pt x="893" y="371"/>
                  </a:cubicBezTo>
                  <a:cubicBezTo>
                    <a:pt x="939" y="398"/>
                    <a:pt x="991" y="415"/>
                    <a:pt x="1035" y="445"/>
                  </a:cubicBezTo>
                  <a:cubicBezTo>
                    <a:pt x="1114" y="497"/>
                    <a:pt x="1114" y="581"/>
                    <a:pt x="1038" y="633"/>
                  </a:cubicBezTo>
                  <a:cubicBezTo>
                    <a:pt x="972" y="680"/>
                    <a:pt x="907" y="707"/>
                    <a:pt x="822" y="677"/>
                  </a:cubicBezTo>
                  <a:cubicBezTo>
                    <a:pt x="765" y="655"/>
                    <a:pt x="713" y="680"/>
                    <a:pt x="699" y="743"/>
                  </a:cubicBezTo>
                  <a:cubicBezTo>
                    <a:pt x="669" y="864"/>
                    <a:pt x="593" y="927"/>
                    <a:pt x="467" y="933"/>
                  </a:cubicBezTo>
                  <a:cubicBezTo>
                    <a:pt x="429" y="935"/>
                    <a:pt x="396" y="949"/>
                    <a:pt x="371" y="974"/>
                  </a:cubicBezTo>
                  <a:cubicBezTo>
                    <a:pt x="325" y="1020"/>
                    <a:pt x="292" y="1006"/>
                    <a:pt x="257" y="957"/>
                  </a:cubicBezTo>
                  <a:cubicBezTo>
                    <a:pt x="240" y="933"/>
                    <a:pt x="216" y="889"/>
                    <a:pt x="183" y="914"/>
                  </a:cubicBezTo>
                  <a:cubicBezTo>
                    <a:pt x="131" y="952"/>
                    <a:pt x="35" y="946"/>
                    <a:pt x="27" y="1028"/>
                  </a:cubicBezTo>
                  <a:cubicBezTo>
                    <a:pt x="16" y="1124"/>
                    <a:pt x="38" y="1219"/>
                    <a:pt x="106" y="1293"/>
                  </a:cubicBezTo>
                  <a:cubicBezTo>
                    <a:pt x="150" y="1340"/>
                    <a:pt x="202" y="1372"/>
                    <a:pt x="259" y="1299"/>
                  </a:cubicBezTo>
                  <a:cubicBezTo>
                    <a:pt x="309" y="1239"/>
                    <a:pt x="380" y="1241"/>
                    <a:pt x="421" y="1290"/>
                  </a:cubicBezTo>
                  <a:cubicBezTo>
                    <a:pt x="481" y="1367"/>
                    <a:pt x="448" y="1490"/>
                    <a:pt x="366" y="1542"/>
                  </a:cubicBezTo>
                  <a:cubicBezTo>
                    <a:pt x="278" y="1596"/>
                    <a:pt x="175" y="1607"/>
                    <a:pt x="85" y="1648"/>
                  </a:cubicBezTo>
                  <a:cubicBezTo>
                    <a:pt x="52" y="1662"/>
                    <a:pt x="0" y="1676"/>
                    <a:pt x="11" y="1725"/>
                  </a:cubicBezTo>
                  <a:cubicBezTo>
                    <a:pt x="24" y="1779"/>
                    <a:pt x="46" y="1834"/>
                    <a:pt x="115" y="1845"/>
                  </a:cubicBezTo>
                  <a:cubicBezTo>
                    <a:pt x="156" y="1853"/>
                    <a:pt x="180" y="1850"/>
                    <a:pt x="186" y="1798"/>
                  </a:cubicBezTo>
                  <a:cubicBezTo>
                    <a:pt x="194" y="1725"/>
                    <a:pt x="213" y="1656"/>
                    <a:pt x="311" y="1662"/>
                  </a:cubicBezTo>
                  <a:cubicBezTo>
                    <a:pt x="328" y="1662"/>
                    <a:pt x="347" y="1651"/>
                    <a:pt x="358" y="1640"/>
                  </a:cubicBezTo>
                  <a:cubicBezTo>
                    <a:pt x="470" y="1520"/>
                    <a:pt x="601" y="1427"/>
                    <a:pt x="756" y="1375"/>
                  </a:cubicBezTo>
                  <a:cubicBezTo>
                    <a:pt x="776" y="1367"/>
                    <a:pt x="795" y="1361"/>
                    <a:pt x="817" y="1372"/>
                  </a:cubicBezTo>
                  <a:cubicBezTo>
                    <a:pt x="912" y="1413"/>
                    <a:pt x="1019" y="1400"/>
                    <a:pt x="1114" y="1435"/>
                  </a:cubicBezTo>
                  <a:cubicBezTo>
                    <a:pt x="1128" y="1441"/>
                    <a:pt x="1147" y="1438"/>
                    <a:pt x="1163" y="1430"/>
                  </a:cubicBezTo>
                  <a:cubicBezTo>
                    <a:pt x="1303" y="1361"/>
                    <a:pt x="1333" y="1367"/>
                    <a:pt x="1428" y="1476"/>
                  </a:cubicBezTo>
                  <a:cubicBezTo>
                    <a:pt x="1442" y="1490"/>
                    <a:pt x="1461" y="1498"/>
                    <a:pt x="1478" y="1512"/>
                  </a:cubicBezTo>
                  <a:cubicBezTo>
                    <a:pt x="1565" y="1588"/>
                    <a:pt x="1685" y="1610"/>
                    <a:pt x="1770" y="1689"/>
                  </a:cubicBezTo>
                  <a:cubicBezTo>
                    <a:pt x="1819" y="1736"/>
                    <a:pt x="1874" y="1722"/>
                    <a:pt x="1898" y="1659"/>
                  </a:cubicBezTo>
                  <a:cubicBezTo>
                    <a:pt x="1906" y="1637"/>
                    <a:pt x="1906" y="1613"/>
                    <a:pt x="1909" y="1588"/>
                  </a:cubicBezTo>
                  <a:cubicBezTo>
                    <a:pt x="1915" y="1501"/>
                    <a:pt x="1923" y="1411"/>
                    <a:pt x="1928" y="1323"/>
                  </a:cubicBezTo>
                  <a:cubicBezTo>
                    <a:pt x="1931" y="1299"/>
                    <a:pt x="1926" y="1269"/>
                    <a:pt x="1953" y="1263"/>
                  </a:cubicBezTo>
                  <a:cubicBezTo>
                    <a:pt x="2013" y="1252"/>
                    <a:pt x="2013" y="1198"/>
                    <a:pt x="2035" y="1159"/>
                  </a:cubicBezTo>
                  <a:cubicBezTo>
                    <a:pt x="2076" y="1088"/>
                    <a:pt x="2068" y="1015"/>
                    <a:pt x="2043" y="941"/>
                  </a:cubicBezTo>
                  <a:cubicBezTo>
                    <a:pt x="2038" y="878"/>
                    <a:pt x="2068" y="826"/>
                    <a:pt x="2098" y="774"/>
                  </a:cubicBezTo>
                </a:path>
              </a:pathLst>
            </a:custGeom>
            <a:solidFill>
              <a:srgbClr val="2A354D"/>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20"/>
            <p:cNvSpPr>
              <a:spLocks noChangeArrowheads="1"/>
            </p:cNvSpPr>
            <p:nvPr/>
          </p:nvSpPr>
          <p:spPr bwMode="auto">
            <a:xfrm>
              <a:off x="414338" y="2211388"/>
              <a:ext cx="831850" cy="444500"/>
            </a:xfrm>
            <a:custGeom>
              <a:avLst/>
              <a:gdLst>
                <a:gd name="T0" fmla="*/ 989 w 2312"/>
                <a:gd name="T1" fmla="*/ 1158 h 1233"/>
                <a:gd name="T2" fmla="*/ 1038 w 2312"/>
                <a:gd name="T3" fmla="*/ 1145 h 1233"/>
                <a:gd name="T4" fmla="*/ 1134 w 2312"/>
                <a:gd name="T5" fmla="*/ 1098 h 1233"/>
                <a:gd name="T6" fmla="*/ 1278 w 2312"/>
                <a:gd name="T7" fmla="*/ 1098 h 1233"/>
                <a:gd name="T8" fmla="*/ 1448 w 2312"/>
                <a:gd name="T9" fmla="*/ 1175 h 1233"/>
                <a:gd name="T10" fmla="*/ 1461 w 2312"/>
                <a:gd name="T11" fmla="*/ 1183 h 1233"/>
                <a:gd name="T12" fmla="*/ 1745 w 2312"/>
                <a:gd name="T13" fmla="*/ 1197 h 1233"/>
                <a:gd name="T14" fmla="*/ 2213 w 2312"/>
                <a:gd name="T15" fmla="*/ 1139 h 1233"/>
                <a:gd name="T16" fmla="*/ 2284 w 2312"/>
                <a:gd name="T17" fmla="*/ 1076 h 1233"/>
                <a:gd name="T18" fmla="*/ 2300 w 2312"/>
                <a:gd name="T19" fmla="*/ 757 h 1233"/>
                <a:gd name="T20" fmla="*/ 2262 w 2312"/>
                <a:gd name="T21" fmla="*/ 418 h 1233"/>
                <a:gd name="T22" fmla="*/ 2229 w 2312"/>
                <a:gd name="T23" fmla="*/ 377 h 1233"/>
                <a:gd name="T24" fmla="*/ 2016 w 2312"/>
                <a:gd name="T25" fmla="*/ 224 h 1233"/>
                <a:gd name="T26" fmla="*/ 1740 w 2312"/>
                <a:gd name="T27" fmla="*/ 36 h 1233"/>
                <a:gd name="T28" fmla="*/ 1674 w 2312"/>
                <a:gd name="T29" fmla="*/ 33 h 1233"/>
                <a:gd name="T30" fmla="*/ 1582 w 2312"/>
                <a:gd name="T31" fmla="*/ 74 h 1233"/>
                <a:gd name="T32" fmla="*/ 1270 w 2312"/>
                <a:gd name="T33" fmla="*/ 22 h 1233"/>
                <a:gd name="T34" fmla="*/ 1049 w 2312"/>
                <a:gd name="T35" fmla="*/ 77 h 1233"/>
                <a:gd name="T36" fmla="*/ 874 w 2312"/>
                <a:gd name="T37" fmla="*/ 219 h 1233"/>
                <a:gd name="T38" fmla="*/ 710 w 2312"/>
                <a:gd name="T39" fmla="*/ 323 h 1233"/>
                <a:gd name="T40" fmla="*/ 628 w 2312"/>
                <a:gd name="T41" fmla="*/ 497 h 1233"/>
                <a:gd name="T42" fmla="*/ 516 w 2312"/>
                <a:gd name="T43" fmla="*/ 618 h 1233"/>
                <a:gd name="T44" fmla="*/ 322 w 2312"/>
                <a:gd name="T45" fmla="*/ 476 h 1233"/>
                <a:gd name="T46" fmla="*/ 208 w 2312"/>
                <a:gd name="T47" fmla="*/ 380 h 1233"/>
                <a:gd name="T48" fmla="*/ 76 w 2312"/>
                <a:gd name="T49" fmla="*/ 429 h 1233"/>
                <a:gd name="T50" fmla="*/ 115 w 2312"/>
                <a:gd name="T51" fmla="*/ 719 h 1233"/>
                <a:gd name="T52" fmla="*/ 142 w 2312"/>
                <a:gd name="T53" fmla="*/ 839 h 1233"/>
                <a:gd name="T54" fmla="*/ 0 w 2312"/>
                <a:gd name="T55" fmla="*/ 1093 h 1233"/>
                <a:gd name="T56" fmla="*/ 989 w 2312"/>
                <a:gd name="T57" fmla="*/ 1158 h 1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312" h="1233">
                  <a:moveTo>
                    <a:pt x="989" y="1158"/>
                  </a:moveTo>
                  <a:cubicBezTo>
                    <a:pt x="1008" y="1158"/>
                    <a:pt x="1033" y="1183"/>
                    <a:pt x="1038" y="1145"/>
                  </a:cubicBezTo>
                  <a:cubicBezTo>
                    <a:pt x="1049" y="1082"/>
                    <a:pt x="1095" y="1093"/>
                    <a:pt x="1134" y="1098"/>
                  </a:cubicBezTo>
                  <a:cubicBezTo>
                    <a:pt x="1183" y="1104"/>
                    <a:pt x="1229" y="1106"/>
                    <a:pt x="1278" y="1098"/>
                  </a:cubicBezTo>
                  <a:cubicBezTo>
                    <a:pt x="1349" y="1087"/>
                    <a:pt x="1440" y="1049"/>
                    <a:pt x="1448" y="1175"/>
                  </a:cubicBezTo>
                  <a:cubicBezTo>
                    <a:pt x="1448" y="1177"/>
                    <a:pt x="1456" y="1183"/>
                    <a:pt x="1461" y="1183"/>
                  </a:cubicBezTo>
                  <a:cubicBezTo>
                    <a:pt x="1557" y="1177"/>
                    <a:pt x="1650" y="1232"/>
                    <a:pt x="1745" y="1197"/>
                  </a:cubicBezTo>
                  <a:cubicBezTo>
                    <a:pt x="1896" y="1139"/>
                    <a:pt x="2054" y="1117"/>
                    <a:pt x="2213" y="1139"/>
                  </a:cubicBezTo>
                  <a:cubicBezTo>
                    <a:pt x="2278" y="1150"/>
                    <a:pt x="2284" y="1123"/>
                    <a:pt x="2284" y="1076"/>
                  </a:cubicBezTo>
                  <a:cubicBezTo>
                    <a:pt x="2284" y="970"/>
                    <a:pt x="2292" y="863"/>
                    <a:pt x="2300" y="757"/>
                  </a:cubicBezTo>
                  <a:cubicBezTo>
                    <a:pt x="2311" y="642"/>
                    <a:pt x="2305" y="527"/>
                    <a:pt x="2262" y="418"/>
                  </a:cubicBezTo>
                  <a:cubicBezTo>
                    <a:pt x="2256" y="402"/>
                    <a:pt x="2243" y="388"/>
                    <a:pt x="2229" y="377"/>
                  </a:cubicBezTo>
                  <a:cubicBezTo>
                    <a:pt x="2158" y="325"/>
                    <a:pt x="2084" y="282"/>
                    <a:pt x="2016" y="224"/>
                  </a:cubicBezTo>
                  <a:cubicBezTo>
                    <a:pt x="1928" y="153"/>
                    <a:pt x="1800" y="145"/>
                    <a:pt x="1740" y="36"/>
                  </a:cubicBezTo>
                  <a:cubicBezTo>
                    <a:pt x="1729" y="14"/>
                    <a:pt x="1699" y="3"/>
                    <a:pt x="1674" y="33"/>
                  </a:cubicBezTo>
                  <a:cubicBezTo>
                    <a:pt x="1650" y="60"/>
                    <a:pt x="1617" y="90"/>
                    <a:pt x="1582" y="74"/>
                  </a:cubicBezTo>
                  <a:cubicBezTo>
                    <a:pt x="1480" y="30"/>
                    <a:pt x="1371" y="47"/>
                    <a:pt x="1270" y="22"/>
                  </a:cubicBezTo>
                  <a:cubicBezTo>
                    <a:pt x="1185" y="0"/>
                    <a:pt x="1120" y="33"/>
                    <a:pt x="1049" y="77"/>
                  </a:cubicBezTo>
                  <a:cubicBezTo>
                    <a:pt x="986" y="118"/>
                    <a:pt x="959" y="191"/>
                    <a:pt x="874" y="219"/>
                  </a:cubicBezTo>
                  <a:cubicBezTo>
                    <a:pt x="819" y="238"/>
                    <a:pt x="748" y="265"/>
                    <a:pt x="710" y="323"/>
                  </a:cubicBezTo>
                  <a:cubicBezTo>
                    <a:pt x="675" y="377"/>
                    <a:pt x="650" y="437"/>
                    <a:pt x="628" y="497"/>
                  </a:cubicBezTo>
                  <a:cubicBezTo>
                    <a:pt x="606" y="557"/>
                    <a:pt x="585" y="615"/>
                    <a:pt x="516" y="618"/>
                  </a:cubicBezTo>
                  <a:cubicBezTo>
                    <a:pt x="429" y="623"/>
                    <a:pt x="344" y="552"/>
                    <a:pt x="322" y="476"/>
                  </a:cubicBezTo>
                  <a:cubicBezTo>
                    <a:pt x="306" y="418"/>
                    <a:pt x="262" y="383"/>
                    <a:pt x="208" y="380"/>
                  </a:cubicBezTo>
                  <a:cubicBezTo>
                    <a:pt x="161" y="377"/>
                    <a:pt x="104" y="377"/>
                    <a:pt x="76" y="429"/>
                  </a:cubicBezTo>
                  <a:cubicBezTo>
                    <a:pt x="14" y="541"/>
                    <a:pt x="25" y="620"/>
                    <a:pt x="115" y="719"/>
                  </a:cubicBezTo>
                  <a:cubicBezTo>
                    <a:pt x="150" y="757"/>
                    <a:pt x="156" y="795"/>
                    <a:pt x="142" y="839"/>
                  </a:cubicBezTo>
                  <a:cubicBezTo>
                    <a:pt x="115" y="932"/>
                    <a:pt x="107" y="1024"/>
                    <a:pt x="0" y="1093"/>
                  </a:cubicBezTo>
                  <a:cubicBezTo>
                    <a:pt x="352" y="1120"/>
                    <a:pt x="669" y="1153"/>
                    <a:pt x="989" y="1158"/>
                  </a:cubicBezTo>
                </a:path>
              </a:pathLst>
            </a:custGeom>
            <a:solidFill>
              <a:srgbClr val="2A354D"/>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21"/>
            <p:cNvSpPr>
              <a:spLocks noChangeArrowheads="1"/>
            </p:cNvSpPr>
            <p:nvPr/>
          </p:nvSpPr>
          <p:spPr bwMode="auto">
            <a:xfrm>
              <a:off x="3128963" y="1000125"/>
              <a:ext cx="425450" cy="946150"/>
            </a:xfrm>
            <a:custGeom>
              <a:avLst/>
              <a:gdLst>
                <a:gd name="T0" fmla="*/ 24 w 1181"/>
                <a:gd name="T1" fmla="*/ 2242 h 2627"/>
                <a:gd name="T2" fmla="*/ 30 w 1181"/>
                <a:gd name="T3" fmla="*/ 2433 h 2627"/>
                <a:gd name="T4" fmla="*/ 221 w 1181"/>
                <a:gd name="T5" fmla="*/ 2463 h 2627"/>
                <a:gd name="T6" fmla="*/ 257 w 1181"/>
                <a:gd name="T7" fmla="*/ 2466 h 2627"/>
                <a:gd name="T8" fmla="*/ 595 w 1181"/>
                <a:gd name="T9" fmla="*/ 2455 h 2627"/>
                <a:gd name="T10" fmla="*/ 786 w 1181"/>
                <a:gd name="T11" fmla="*/ 2570 h 2627"/>
                <a:gd name="T12" fmla="*/ 852 w 1181"/>
                <a:gd name="T13" fmla="*/ 2621 h 2627"/>
                <a:gd name="T14" fmla="*/ 928 w 1181"/>
                <a:gd name="T15" fmla="*/ 2592 h 2627"/>
                <a:gd name="T16" fmla="*/ 1092 w 1181"/>
                <a:gd name="T17" fmla="*/ 2256 h 2627"/>
                <a:gd name="T18" fmla="*/ 983 w 1181"/>
                <a:gd name="T19" fmla="*/ 2114 h 2627"/>
                <a:gd name="T20" fmla="*/ 904 w 1181"/>
                <a:gd name="T21" fmla="*/ 2111 h 2627"/>
                <a:gd name="T22" fmla="*/ 732 w 1181"/>
                <a:gd name="T23" fmla="*/ 1873 h 2627"/>
                <a:gd name="T24" fmla="*/ 841 w 1181"/>
                <a:gd name="T25" fmla="*/ 1562 h 2627"/>
                <a:gd name="T26" fmla="*/ 847 w 1181"/>
                <a:gd name="T27" fmla="*/ 1554 h 2627"/>
                <a:gd name="T28" fmla="*/ 1122 w 1181"/>
                <a:gd name="T29" fmla="*/ 1155 h 2627"/>
                <a:gd name="T30" fmla="*/ 1133 w 1181"/>
                <a:gd name="T31" fmla="*/ 888 h 2627"/>
                <a:gd name="T32" fmla="*/ 1046 w 1181"/>
                <a:gd name="T33" fmla="*/ 573 h 2627"/>
                <a:gd name="T34" fmla="*/ 964 w 1181"/>
                <a:gd name="T35" fmla="*/ 65 h 2627"/>
                <a:gd name="T36" fmla="*/ 893 w 1181"/>
                <a:gd name="T37" fmla="*/ 11 h 2627"/>
                <a:gd name="T38" fmla="*/ 636 w 1181"/>
                <a:gd name="T39" fmla="*/ 3 h 2627"/>
                <a:gd name="T40" fmla="*/ 579 w 1181"/>
                <a:gd name="T41" fmla="*/ 49 h 2627"/>
                <a:gd name="T42" fmla="*/ 595 w 1181"/>
                <a:gd name="T43" fmla="*/ 371 h 2627"/>
                <a:gd name="T44" fmla="*/ 483 w 1181"/>
                <a:gd name="T45" fmla="*/ 642 h 2627"/>
                <a:gd name="T46" fmla="*/ 300 w 1181"/>
                <a:gd name="T47" fmla="*/ 857 h 2627"/>
                <a:gd name="T48" fmla="*/ 153 w 1181"/>
                <a:gd name="T49" fmla="*/ 1092 h 2627"/>
                <a:gd name="T50" fmla="*/ 65 w 1181"/>
                <a:gd name="T51" fmla="*/ 1218 h 2627"/>
                <a:gd name="T52" fmla="*/ 30 w 1181"/>
                <a:gd name="T53" fmla="*/ 2242 h 2627"/>
                <a:gd name="T54" fmla="*/ 24 w 1181"/>
                <a:gd name="T55" fmla="*/ 2242 h 26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81" h="2627">
                  <a:moveTo>
                    <a:pt x="24" y="2242"/>
                  </a:moveTo>
                  <a:cubicBezTo>
                    <a:pt x="24" y="2308"/>
                    <a:pt x="0" y="2387"/>
                    <a:pt x="30" y="2433"/>
                  </a:cubicBezTo>
                  <a:cubicBezTo>
                    <a:pt x="65" y="2488"/>
                    <a:pt x="155" y="2444"/>
                    <a:pt x="221" y="2463"/>
                  </a:cubicBezTo>
                  <a:cubicBezTo>
                    <a:pt x="232" y="2466"/>
                    <a:pt x="246" y="2469"/>
                    <a:pt x="257" y="2466"/>
                  </a:cubicBezTo>
                  <a:cubicBezTo>
                    <a:pt x="369" y="2458"/>
                    <a:pt x="480" y="2502"/>
                    <a:pt x="595" y="2455"/>
                  </a:cubicBezTo>
                  <a:cubicBezTo>
                    <a:pt x="666" y="2425"/>
                    <a:pt x="765" y="2491"/>
                    <a:pt x="786" y="2570"/>
                  </a:cubicBezTo>
                  <a:cubicBezTo>
                    <a:pt x="797" y="2611"/>
                    <a:pt x="822" y="2616"/>
                    <a:pt x="852" y="2621"/>
                  </a:cubicBezTo>
                  <a:cubicBezTo>
                    <a:pt x="882" y="2626"/>
                    <a:pt x="915" y="2619"/>
                    <a:pt x="928" y="2592"/>
                  </a:cubicBezTo>
                  <a:cubicBezTo>
                    <a:pt x="983" y="2480"/>
                    <a:pt x="1073" y="2390"/>
                    <a:pt x="1092" y="2256"/>
                  </a:cubicBezTo>
                  <a:cubicBezTo>
                    <a:pt x="1114" y="2111"/>
                    <a:pt x="1125" y="2114"/>
                    <a:pt x="983" y="2114"/>
                  </a:cubicBezTo>
                  <a:cubicBezTo>
                    <a:pt x="956" y="2114"/>
                    <a:pt x="928" y="2116"/>
                    <a:pt x="904" y="2111"/>
                  </a:cubicBezTo>
                  <a:cubicBezTo>
                    <a:pt x="784" y="2092"/>
                    <a:pt x="683" y="1972"/>
                    <a:pt x="732" y="1873"/>
                  </a:cubicBezTo>
                  <a:cubicBezTo>
                    <a:pt x="784" y="1772"/>
                    <a:pt x="808" y="1666"/>
                    <a:pt x="841" y="1562"/>
                  </a:cubicBezTo>
                  <a:cubicBezTo>
                    <a:pt x="841" y="1559"/>
                    <a:pt x="844" y="1557"/>
                    <a:pt x="847" y="1554"/>
                  </a:cubicBezTo>
                  <a:cubicBezTo>
                    <a:pt x="939" y="1420"/>
                    <a:pt x="1027" y="1286"/>
                    <a:pt x="1122" y="1155"/>
                  </a:cubicBezTo>
                  <a:cubicBezTo>
                    <a:pt x="1180" y="1076"/>
                    <a:pt x="1180" y="969"/>
                    <a:pt x="1133" y="888"/>
                  </a:cubicBezTo>
                  <a:cubicBezTo>
                    <a:pt x="1079" y="792"/>
                    <a:pt x="1019" y="688"/>
                    <a:pt x="1046" y="573"/>
                  </a:cubicBezTo>
                  <a:cubicBezTo>
                    <a:pt x="1092" y="390"/>
                    <a:pt x="1035" y="227"/>
                    <a:pt x="964" y="65"/>
                  </a:cubicBezTo>
                  <a:cubicBezTo>
                    <a:pt x="950" y="35"/>
                    <a:pt x="934" y="11"/>
                    <a:pt x="893" y="11"/>
                  </a:cubicBezTo>
                  <a:cubicBezTo>
                    <a:pt x="808" y="11"/>
                    <a:pt x="721" y="8"/>
                    <a:pt x="636" y="3"/>
                  </a:cubicBezTo>
                  <a:cubicBezTo>
                    <a:pt x="601" y="0"/>
                    <a:pt x="595" y="19"/>
                    <a:pt x="579" y="49"/>
                  </a:cubicBezTo>
                  <a:cubicBezTo>
                    <a:pt x="513" y="161"/>
                    <a:pt x="568" y="276"/>
                    <a:pt x="595" y="371"/>
                  </a:cubicBezTo>
                  <a:cubicBezTo>
                    <a:pt x="633" y="511"/>
                    <a:pt x="549" y="590"/>
                    <a:pt x="483" y="642"/>
                  </a:cubicBezTo>
                  <a:cubicBezTo>
                    <a:pt x="404" y="705"/>
                    <a:pt x="360" y="786"/>
                    <a:pt x="300" y="857"/>
                  </a:cubicBezTo>
                  <a:cubicBezTo>
                    <a:pt x="243" y="928"/>
                    <a:pt x="221" y="1024"/>
                    <a:pt x="153" y="1092"/>
                  </a:cubicBezTo>
                  <a:cubicBezTo>
                    <a:pt x="117" y="1128"/>
                    <a:pt x="68" y="1152"/>
                    <a:pt x="65" y="1218"/>
                  </a:cubicBezTo>
                  <a:cubicBezTo>
                    <a:pt x="54" y="1562"/>
                    <a:pt x="41" y="1901"/>
                    <a:pt x="30" y="2242"/>
                  </a:cubicBezTo>
                  <a:lnTo>
                    <a:pt x="24" y="2242"/>
                  </a:lnTo>
                </a:path>
              </a:pathLst>
            </a:custGeom>
            <a:solidFill>
              <a:srgbClr val="2A354D"/>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22"/>
            <p:cNvSpPr>
              <a:spLocks noChangeArrowheads="1"/>
            </p:cNvSpPr>
            <p:nvPr/>
          </p:nvSpPr>
          <p:spPr bwMode="auto">
            <a:xfrm>
              <a:off x="2192338" y="2368550"/>
              <a:ext cx="677862" cy="581025"/>
            </a:xfrm>
            <a:custGeom>
              <a:avLst/>
              <a:gdLst>
                <a:gd name="T0" fmla="*/ 1445 w 1885"/>
                <a:gd name="T1" fmla="*/ 445 h 1612"/>
                <a:gd name="T2" fmla="*/ 1103 w 1885"/>
                <a:gd name="T3" fmla="*/ 57 h 1612"/>
                <a:gd name="T4" fmla="*/ 1027 w 1885"/>
                <a:gd name="T5" fmla="*/ 0 h 1612"/>
                <a:gd name="T6" fmla="*/ 964 w 1885"/>
                <a:gd name="T7" fmla="*/ 54 h 1612"/>
                <a:gd name="T8" fmla="*/ 674 w 1885"/>
                <a:gd name="T9" fmla="*/ 469 h 1612"/>
                <a:gd name="T10" fmla="*/ 41 w 1885"/>
                <a:gd name="T11" fmla="*/ 775 h 1612"/>
                <a:gd name="T12" fmla="*/ 13 w 1885"/>
                <a:gd name="T13" fmla="*/ 822 h 1612"/>
                <a:gd name="T14" fmla="*/ 73 w 1885"/>
                <a:gd name="T15" fmla="*/ 996 h 1612"/>
                <a:gd name="T16" fmla="*/ 202 w 1885"/>
                <a:gd name="T17" fmla="*/ 1234 h 1612"/>
                <a:gd name="T18" fmla="*/ 224 w 1885"/>
                <a:gd name="T19" fmla="*/ 1532 h 1612"/>
                <a:gd name="T20" fmla="*/ 245 w 1885"/>
                <a:gd name="T21" fmla="*/ 1584 h 1612"/>
                <a:gd name="T22" fmla="*/ 453 w 1885"/>
                <a:gd name="T23" fmla="*/ 1507 h 1612"/>
                <a:gd name="T24" fmla="*/ 620 w 1885"/>
                <a:gd name="T25" fmla="*/ 1190 h 1612"/>
                <a:gd name="T26" fmla="*/ 1103 w 1885"/>
                <a:gd name="T27" fmla="*/ 934 h 1612"/>
                <a:gd name="T28" fmla="*/ 1802 w 1885"/>
                <a:gd name="T29" fmla="*/ 958 h 1612"/>
                <a:gd name="T30" fmla="*/ 1876 w 1885"/>
                <a:gd name="T31" fmla="*/ 893 h 1612"/>
                <a:gd name="T32" fmla="*/ 1884 w 1885"/>
                <a:gd name="T33" fmla="*/ 497 h 1612"/>
                <a:gd name="T34" fmla="*/ 1445 w 1885"/>
                <a:gd name="T35" fmla="*/ 445 h 1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85" h="1612">
                  <a:moveTo>
                    <a:pt x="1445" y="445"/>
                  </a:moveTo>
                  <a:cubicBezTo>
                    <a:pt x="1270" y="376"/>
                    <a:pt x="1169" y="226"/>
                    <a:pt x="1103" y="57"/>
                  </a:cubicBezTo>
                  <a:cubicBezTo>
                    <a:pt x="1089" y="19"/>
                    <a:pt x="1073" y="2"/>
                    <a:pt x="1027" y="0"/>
                  </a:cubicBezTo>
                  <a:cubicBezTo>
                    <a:pt x="980" y="0"/>
                    <a:pt x="977" y="24"/>
                    <a:pt x="964" y="54"/>
                  </a:cubicBezTo>
                  <a:cubicBezTo>
                    <a:pt x="898" y="215"/>
                    <a:pt x="811" y="379"/>
                    <a:pt x="674" y="469"/>
                  </a:cubicBezTo>
                  <a:cubicBezTo>
                    <a:pt x="480" y="595"/>
                    <a:pt x="270" y="710"/>
                    <a:pt x="41" y="775"/>
                  </a:cubicBezTo>
                  <a:cubicBezTo>
                    <a:pt x="11" y="783"/>
                    <a:pt x="16" y="802"/>
                    <a:pt x="13" y="822"/>
                  </a:cubicBezTo>
                  <a:cubicBezTo>
                    <a:pt x="0" y="893"/>
                    <a:pt x="35" y="945"/>
                    <a:pt x="73" y="996"/>
                  </a:cubicBezTo>
                  <a:cubicBezTo>
                    <a:pt x="128" y="1067"/>
                    <a:pt x="204" y="1141"/>
                    <a:pt x="202" y="1234"/>
                  </a:cubicBezTo>
                  <a:cubicBezTo>
                    <a:pt x="202" y="1335"/>
                    <a:pt x="218" y="1433"/>
                    <a:pt x="224" y="1532"/>
                  </a:cubicBezTo>
                  <a:cubicBezTo>
                    <a:pt x="224" y="1551"/>
                    <a:pt x="221" y="1573"/>
                    <a:pt x="245" y="1584"/>
                  </a:cubicBezTo>
                  <a:cubicBezTo>
                    <a:pt x="308" y="1611"/>
                    <a:pt x="428" y="1570"/>
                    <a:pt x="453" y="1507"/>
                  </a:cubicBezTo>
                  <a:cubicBezTo>
                    <a:pt x="497" y="1395"/>
                    <a:pt x="554" y="1294"/>
                    <a:pt x="620" y="1190"/>
                  </a:cubicBezTo>
                  <a:cubicBezTo>
                    <a:pt x="743" y="1002"/>
                    <a:pt x="920" y="958"/>
                    <a:pt x="1103" y="934"/>
                  </a:cubicBezTo>
                  <a:cubicBezTo>
                    <a:pt x="1335" y="904"/>
                    <a:pt x="1570" y="928"/>
                    <a:pt x="1802" y="958"/>
                  </a:cubicBezTo>
                  <a:cubicBezTo>
                    <a:pt x="1860" y="966"/>
                    <a:pt x="1876" y="947"/>
                    <a:pt x="1876" y="893"/>
                  </a:cubicBezTo>
                  <a:cubicBezTo>
                    <a:pt x="1884" y="770"/>
                    <a:pt x="1884" y="641"/>
                    <a:pt x="1884" y="497"/>
                  </a:cubicBezTo>
                  <a:cubicBezTo>
                    <a:pt x="1715" y="595"/>
                    <a:pt x="1581" y="499"/>
                    <a:pt x="1445" y="445"/>
                  </a:cubicBezTo>
                </a:path>
              </a:pathLst>
            </a:custGeom>
            <a:solidFill>
              <a:srgbClr val="2A354D"/>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23"/>
            <p:cNvSpPr>
              <a:spLocks noChangeArrowheads="1"/>
            </p:cNvSpPr>
            <p:nvPr/>
          </p:nvSpPr>
          <p:spPr bwMode="auto">
            <a:xfrm>
              <a:off x="1466850" y="1633538"/>
              <a:ext cx="625475" cy="534987"/>
            </a:xfrm>
            <a:custGeom>
              <a:avLst/>
              <a:gdLst>
                <a:gd name="T0" fmla="*/ 185 w 1738"/>
                <a:gd name="T1" fmla="*/ 925 h 1485"/>
                <a:gd name="T2" fmla="*/ 276 w 1738"/>
                <a:gd name="T3" fmla="*/ 971 h 1485"/>
                <a:gd name="T4" fmla="*/ 418 w 1738"/>
                <a:gd name="T5" fmla="*/ 1047 h 1485"/>
                <a:gd name="T6" fmla="*/ 838 w 1738"/>
                <a:gd name="T7" fmla="*/ 1239 h 1485"/>
                <a:gd name="T8" fmla="*/ 1010 w 1738"/>
                <a:gd name="T9" fmla="*/ 1331 h 1485"/>
                <a:gd name="T10" fmla="*/ 1174 w 1738"/>
                <a:gd name="T11" fmla="*/ 1411 h 1485"/>
                <a:gd name="T12" fmla="*/ 1319 w 1738"/>
                <a:gd name="T13" fmla="*/ 1433 h 1485"/>
                <a:gd name="T14" fmla="*/ 1712 w 1738"/>
                <a:gd name="T15" fmla="*/ 1034 h 1485"/>
                <a:gd name="T16" fmla="*/ 1715 w 1738"/>
                <a:gd name="T17" fmla="*/ 976 h 1485"/>
                <a:gd name="T18" fmla="*/ 1439 w 1738"/>
                <a:gd name="T19" fmla="*/ 800 h 1485"/>
                <a:gd name="T20" fmla="*/ 1344 w 1738"/>
                <a:gd name="T21" fmla="*/ 762 h 1485"/>
                <a:gd name="T22" fmla="*/ 1163 w 1738"/>
                <a:gd name="T23" fmla="*/ 688 h 1485"/>
                <a:gd name="T24" fmla="*/ 945 w 1738"/>
                <a:gd name="T25" fmla="*/ 614 h 1485"/>
                <a:gd name="T26" fmla="*/ 909 w 1738"/>
                <a:gd name="T27" fmla="*/ 568 h 1485"/>
                <a:gd name="T28" fmla="*/ 866 w 1738"/>
                <a:gd name="T29" fmla="*/ 453 h 1485"/>
                <a:gd name="T30" fmla="*/ 838 w 1738"/>
                <a:gd name="T31" fmla="*/ 300 h 1485"/>
                <a:gd name="T32" fmla="*/ 816 w 1738"/>
                <a:gd name="T33" fmla="*/ 112 h 1485"/>
                <a:gd name="T34" fmla="*/ 691 w 1738"/>
                <a:gd name="T35" fmla="*/ 13 h 1485"/>
                <a:gd name="T36" fmla="*/ 631 w 1738"/>
                <a:gd name="T37" fmla="*/ 76 h 1485"/>
                <a:gd name="T38" fmla="*/ 371 w 1738"/>
                <a:gd name="T39" fmla="*/ 336 h 1485"/>
                <a:gd name="T40" fmla="*/ 344 w 1738"/>
                <a:gd name="T41" fmla="*/ 379 h 1485"/>
                <a:gd name="T42" fmla="*/ 177 w 1738"/>
                <a:gd name="T43" fmla="*/ 483 h 1485"/>
                <a:gd name="T44" fmla="*/ 87 w 1738"/>
                <a:gd name="T45" fmla="*/ 494 h 1485"/>
                <a:gd name="T46" fmla="*/ 0 w 1738"/>
                <a:gd name="T47" fmla="*/ 693 h 1485"/>
                <a:gd name="T48" fmla="*/ 185 w 1738"/>
                <a:gd name="T49" fmla="*/ 925 h 14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38" h="1485">
                  <a:moveTo>
                    <a:pt x="185" y="925"/>
                  </a:moveTo>
                  <a:cubicBezTo>
                    <a:pt x="218" y="933"/>
                    <a:pt x="256" y="935"/>
                    <a:pt x="276" y="971"/>
                  </a:cubicBezTo>
                  <a:cubicBezTo>
                    <a:pt x="306" y="1028"/>
                    <a:pt x="360" y="1042"/>
                    <a:pt x="418" y="1047"/>
                  </a:cubicBezTo>
                  <a:cubicBezTo>
                    <a:pt x="579" y="1064"/>
                    <a:pt x="718" y="1132"/>
                    <a:pt x="838" y="1239"/>
                  </a:cubicBezTo>
                  <a:cubicBezTo>
                    <a:pt x="890" y="1285"/>
                    <a:pt x="942" y="1323"/>
                    <a:pt x="1010" y="1331"/>
                  </a:cubicBezTo>
                  <a:cubicBezTo>
                    <a:pt x="1073" y="1340"/>
                    <a:pt x="1125" y="1370"/>
                    <a:pt x="1174" y="1411"/>
                  </a:cubicBezTo>
                  <a:cubicBezTo>
                    <a:pt x="1213" y="1441"/>
                    <a:pt x="1267" y="1484"/>
                    <a:pt x="1319" y="1433"/>
                  </a:cubicBezTo>
                  <a:cubicBezTo>
                    <a:pt x="1453" y="1301"/>
                    <a:pt x="1581" y="1168"/>
                    <a:pt x="1712" y="1034"/>
                  </a:cubicBezTo>
                  <a:cubicBezTo>
                    <a:pt x="1734" y="1012"/>
                    <a:pt x="1737" y="1001"/>
                    <a:pt x="1715" y="976"/>
                  </a:cubicBezTo>
                  <a:cubicBezTo>
                    <a:pt x="1639" y="892"/>
                    <a:pt x="1557" y="819"/>
                    <a:pt x="1439" y="800"/>
                  </a:cubicBezTo>
                  <a:cubicBezTo>
                    <a:pt x="1406" y="794"/>
                    <a:pt x="1371" y="781"/>
                    <a:pt x="1344" y="762"/>
                  </a:cubicBezTo>
                  <a:cubicBezTo>
                    <a:pt x="1289" y="723"/>
                    <a:pt x="1237" y="696"/>
                    <a:pt x="1163" y="688"/>
                  </a:cubicBezTo>
                  <a:cubicBezTo>
                    <a:pt x="1090" y="680"/>
                    <a:pt x="1024" y="625"/>
                    <a:pt x="945" y="614"/>
                  </a:cubicBezTo>
                  <a:cubicBezTo>
                    <a:pt x="928" y="611"/>
                    <a:pt x="907" y="592"/>
                    <a:pt x="909" y="568"/>
                  </a:cubicBezTo>
                  <a:cubicBezTo>
                    <a:pt x="915" y="521"/>
                    <a:pt x="887" y="489"/>
                    <a:pt x="866" y="453"/>
                  </a:cubicBezTo>
                  <a:cubicBezTo>
                    <a:pt x="833" y="404"/>
                    <a:pt x="827" y="349"/>
                    <a:pt x="838" y="300"/>
                  </a:cubicBezTo>
                  <a:cubicBezTo>
                    <a:pt x="855" y="232"/>
                    <a:pt x="827" y="175"/>
                    <a:pt x="816" y="112"/>
                  </a:cubicBezTo>
                  <a:cubicBezTo>
                    <a:pt x="806" y="46"/>
                    <a:pt x="737" y="35"/>
                    <a:pt x="691" y="13"/>
                  </a:cubicBezTo>
                  <a:cubicBezTo>
                    <a:pt x="658" y="0"/>
                    <a:pt x="647" y="52"/>
                    <a:pt x="631" y="76"/>
                  </a:cubicBezTo>
                  <a:cubicBezTo>
                    <a:pt x="560" y="177"/>
                    <a:pt x="494" y="284"/>
                    <a:pt x="371" y="336"/>
                  </a:cubicBezTo>
                  <a:cubicBezTo>
                    <a:pt x="358" y="341"/>
                    <a:pt x="347" y="363"/>
                    <a:pt x="344" y="379"/>
                  </a:cubicBezTo>
                  <a:cubicBezTo>
                    <a:pt x="325" y="472"/>
                    <a:pt x="256" y="489"/>
                    <a:pt x="177" y="483"/>
                  </a:cubicBezTo>
                  <a:cubicBezTo>
                    <a:pt x="145" y="480"/>
                    <a:pt x="87" y="472"/>
                    <a:pt x="87" y="494"/>
                  </a:cubicBezTo>
                  <a:cubicBezTo>
                    <a:pt x="79" y="573"/>
                    <a:pt x="11" y="628"/>
                    <a:pt x="0" y="693"/>
                  </a:cubicBezTo>
                  <a:cubicBezTo>
                    <a:pt x="8" y="786"/>
                    <a:pt x="101" y="903"/>
                    <a:pt x="185" y="925"/>
                  </a:cubicBezTo>
                </a:path>
              </a:pathLst>
            </a:custGeom>
            <a:solidFill>
              <a:srgbClr val="2A354D"/>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24"/>
            <p:cNvSpPr>
              <a:spLocks noChangeArrowheads="1"/>
            </p:cNvSpPr>
            <p:nvPr/>
          </p:nvSpPr>
          <p:spPr bwMode="auto">
            <a:xfrm>
              <a:off x="990600" y="688975"/>
              <a:ext cx="503238" cy="530225"/>
            </a:xfrm>
            <a:custGeom>
              <a:avLst/>
              <a:gdLst>
                <a:gd name="T0" fmla="*/ 216 w 1397"/>
                <a:gd name="T1" fmla="*/ 1439 h 1473"/>
                <a:gd name="T2" fmla="*/ 265 w 1397"/>
                <a:gd name="T3" fmla="*/ 1453 h 1473"/>
                <a:gd name="T4" fmla="*/ 691 w 1397"/>
                <a:gd name="T5" fmla="*/ 1469 h 1473"/>
                <a:gd name="T6" fmla="*/ 768 w 1397"/>
                <a:gd name="T7" fmla="*/ 1401 h 1473"/>
                <a:gd name="T8" fmla="*/ 880 w 1397"/>
                <a:gd name="T9" fmla="*/ 1278 h 1473"/>
                <a:gd name="T10" fmla="*/ 962 w 1397"/>
                <a:gd name="T11" fmla="*/ 1224 h 1473"/>
                <a:gd name="T12" fmla="*/ 1115 w 1397"/>
                <a:gd name="T13" fmla="*/ 860 h 1473"/>
                <a:gd name="T14" fmla="*/ 1120 w 1397"/>
                <a:gd name="T15" fmla="*/ 773 h 1473"/>
                <a:gd name="T16" fmla="*/ 1159 w 1397"/>
                <a:gd name="T17" fmla="*/ 639 h 1473"/>
                <a:gd name="T18" fmla="*/ 1268 w 1397"/>
                <a:gd name="T19" fmla="*/ 322 h 1473"/>
                <a:gd name="T20" fmla="*/ 1273 w 1397"/>
                <a:gd name="T21" fmla="*/ 287 h 1473"/>
                <a:gd name="T22" fmla="*/ 1369 w 1397"/>
                <a:gd name="T23" fmla="*/ 112 h 1473"/>
                <a:gd name="T24" fmla="*/ 1380 w 1397"/>
                <a:gd name="T25" fmla="*/ 30 h 1473"/>
                <a:gd name="T26" fmla="*/ 1317 w 1397"/>
                <a:gd name="T27" fmla="*/ 17 h 1473"/>
                <a:gd name="T28" fmla="*/ 1066 w 1397"/>
                <a:gd name="T29" fmla="*/ 142 h 1473"/>
                <a:gd name="T30" fmla="*/ 997 w 1397"/>
                <a:gd name="T31" fmla="*/ 200 h 1473"/>
                <a:gd name="T32" fmla="*/ 776 w 1397"/>
                <a:gd name="T33" fmla="*/ 77 h 1473"/>
                <a:gd name="T34" fmla="*/ 754 w 1397"/>
                <a:gd name="T35" fmla="*/ 11 h 1473"/>
                <a:gd name="T36" fmla="*/ 672 w 1397"/>
                <a:gd name="T37" fmla="*/ 271 h 1473"/>
                <a:gd name="T38" fmla="*/ 672 w 1397"/>
                <a:gd name="T39" fmla="*/ 350 h 1473"/>
                <a:gd name="T40" fmla="*/ 763 w 1397"/>
                <a:gd name="T41" fmla="*/ 503 h 1473"/>
                <a:gd name="T42" fmla="*/ 730 w 1397"/>
                <a:gd name="T43" fmla="*/ 743 h 1473"/>
                <a:gd name="T44" fmla="*/ 522 w 1397"/>
                <a:gd name="T45" fmla="*/ 803 h 1473"/>
                <a:gd name="T46" fmla="*/ 394 w 1397"/>
                <a:gd name="T47" fmla="*/ 776 h 1473"/>
                <a:gd name="T48" fmla="*/ 356 w 1397"/>
                <a:gd name="T49" fmla="*/ 850 h 1473"/>
                <a:gd name="T50" fmla="*/ 582 w 1397"/>
                <a:gd name="T51" fmla="*/ 1002 h 1473"/>
                <a:gd name="T52" fmla="*/ 670 w 1397"/>
                <a:gd name="T53" fmla="*/ 1144 h 1473"/>
                <a:gd name="T54" fmla="*/ 590 w 1397"/>
                <a:gd name="T55" fmla="*/ 1251 h 1473"/>
                <a:gd name="T56" fmla="*/ 424 w 1397"/>
                <a:gd name="T57" fmla="*/ 1284 h 1473"/>
                <a:gd name="T58" fmla="*/ 268 w 1397"/>
                <a:gd name="T59" fmla="*/ 1273 h 1473"/>
                <a:gd name="T60" fmla="*/ 0 w 1397"/>
                <a:gd name="T61" fmla="*/ 1248 h 1473"/>
                <a:gd name="T62" fmla="*/ 216 w 1397"/>
                <a:gd name="T63" fmla="*/ 1439 h 1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397" h="1473">
                  <a:moveTo>
                    <a:pt x="216" y="1439"/>
                  </a:moveTo>
                  <a:cubicBezTo>
                    <a:pt x="227" y="1450"/>
                    <a:pt x="249" y="1453"/>
                    <a:pt x="265" y="1453"/>
                  </a:cubicBezTo>
                  <a:cubicBezTo>
                    <a:pt x="407" y="1459"/>
                    <a:pt x="549" y="1461"/>
                    <a:pt x="691" y="1469"/>
                  </a:cubicBezTo>
                  <a:cubicBezTo>
                    <a:pt x="746" y="1472"/>
                    <a:pt x="773" y="1450"/>
                    <a:pt x="768" y="1401"/>
                  </a:cubicBezTo>
                  <a:cubicBezTo>
                    <a:pt x="757" y="1311"/>
                    <a:pt x="812" y="1284"/>
                    <a:pt x="880" y="1278"/>
                  </a:cubicBezTo>
                  <a:cubicBezTo>
                    <a:pt x="924" y="1273"/>
                    <a:pt x="943" y="1256"/>
                    <a:pt x="962" y="1224"/>
                  </a:cubicBezTo>
                  <a:cubicBezTo>
                    <a:pt x="1030" y="1109"/>
                    <a:pt x="1063" y="981"/>
                    <a:pt x="1115" y="860"/>
                  </a:cubicBezTo>
                  <a:cubicBezTo>
                    <a:pt x="1126" y="836"/>
                    <a:pt x="1129" y="800"/>
                    <a:pt x="1120" y="773"/>
                  </a:cubicBezTo>
                  <a:cubicBezTo>
                    <a:pt x="1101" y="718"/>
                    <a:pt x="1123" y="683"/>
                    <a:pt x="1159" y="639"/>
                  </a:cubicBezTo>
                  <a:cubicBezTo>
                    <a:pt x="1232" y="549"/>
                    <a:pt x="1333" y="462"/>
                    <a:pt x="1268" y="322"/>
                  </a:cubicBezTo>
                  <a:cubicBezTo>
                    <a:pt x="1265" y="314"/>
                    <a:pt x="1273" y="301"/>
                    <a:pt x="1273" y="287"/>
                  </a:cubicBezTo>
                  <a:cubicBezTo>
                    <a:pt x="1287" y="219"/>
                    <a:pt x="1317" y="159"/>
                    <a:pt x="1369" y="112"/>
                  </a:cubicBezTo>
                  <a:cubicBezTo>
                    <a:pt x="1396" y="88"/>
                    <a:pt x="1391" y="58"/>
                    <a:pt x="1380" y="30"/>
                  </a:cubicBezTo>
                  <a:cubicBezTo>
                    <a:pt x="1366" y="0"/>
                    <a:pt x="1339" y="17"/>
                    <a:pt x="1317" y="17"/>
                  </a:cubicBezTo>
                  <a:cubicBezTo>
                    <a:pt x="1210" y="11"/>
                    <a:pt x="1123" y="44"/>
                    <a:pt x="1066" y="142"/>
                  </a:cubicBezTo>
                  <a:cubicBezTo>
                    <a:pt x="1052" y="167"/>
                    <a:pt x="1025" y="183"/>
                    <a:pt x="997" y="200"/>
                  </a:cubicBezTo>
                  <a:cubicBezTo>
                    <a:pt x="896" y="260"/>
                    <a:pt x="779" y="194"/>
                    <a:pt x="776" y="77"/>
                  </a:cubicBezTo>
                  <a:cubicBezTo>
                    <a:pt x="776" y="58"/>
                    <a:pt x="798" y="30"/>
                    <a:pt x="754" y="11"/>
                  </a:cubicBezTo>
                  <a:cubicBezTo>
                    <a:pt x="782" y="118"/>
                    <a:pt x="754" y="205"/>
                    <a:pt x="672" y="271"/>
                  </a:cubicBezTo>
                  <a:cubicBezTo>
                    <a:pt x="642" y="295"/>
                    <a:pt x="656" y="322"/>
                    <a:pt x="672" y="350"/>
                  </a:cubicBezTo>
                  <a:cubicBezTo>
                    <a:pt x="702" y="402"/>
                    <a:pt x="735" y="451"/>
                    <a:pt x="763" y="503"/>
                  </a:cubicBezTo>
                  <a:cubicBezTo>
                    <a:pt x="809" y="590"/>
                    <a:pt x="782" y="672"/>
                    <a:pt x="730" y="743"/>
                  </a:cubicBezTo>
                  <a:cubicBezTo>
                    <a:pt x="678" y="814"/>
                    <a:pt x="604" y="822"/>
                    <a:pt x="522" y="803"/>
                  </a:cubicBezTo>
                  <a:cubicBezTo>
                    <a:pt x="478" y="792"/>
                    <a:pt x="437" y="773"/>
                    <a:pt x="394" y="776"/>
                  </a:cubicBezTo>
                  <a:cubicBezTo>
                    <a:pt x="339" y="781"/>
                    <a:pt x="317" y="814"/>
                    <a:pt x="356" y="850"/>
                  </a:cubicBezTo>
                  <a:cubicBezTo>
                    <a:pt x="424" y="910"/>
                    <a:pt x="476" y="992"/>
                    <a:pt x="582" y="1002"/>
                  </a:cubicBezTo>
                  <a:cubicBezTo>
                    <a:pt x="664" y="1011"/>
                    <a:pt x="664" y="1084"/>
                    <a:pt x="670" y="1144"/>
                  </a:cubicBezTo>
                  <a:cubicBezTo>
                    <a:pt x="672" y="1199"/>
                    <a:pt x="651" y="1256"/>
                    <a:pt x="590" y="1251"/>
                  </a:cubicBezTo>
                  <a:cubicBezTo>
                    <a:pt x="528" y="1246"/>
                    <a:pt x="478" y="1267"/>
                    <a:pt x="424" y="1284"/>
                  </a:cubicBezTo>
                  <a:cubicBezTo>
                    <a:pt x="372" y="1297"/>
                    <a:pt x="317" y="1300"/>
                    <a:pt x="268" y="1273"/>
                  </a:cubicBezTo>
                  <a:cubicBezTo>
                    <a:pt x="192" y="1226"/>
                    <a:pt x="104" y="1213"/>
                    <a:pt x="0" y="1248"/>
                  </a:cubicBezTo>
                  <a:cubicBezTo>
                    <a:pt x="66" y="1327"/>
                    <a:pt x="148" y="1374"/>
                    <a:pt x="216" y="1439"/>
                  </a:cubicBezTo>
                </a:path>
              </a:pathLst>
            </a:custGeom>
            <a:solidFill>
              <a:srgbClr val="2A354D"/>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25"/>
            <p:cNvSpPr>
              <a:spLocks noChangeArrowheads="1"/>
            </p:cNvSpPr>
            <p:nvPr/>
          </p:nvSpPr>
          <p:spPr bwMode="auto">
            <a:xfrm>
              <a:off x="7461250" y="1381125"/>
              <a:ext cx="811213" cy="708025"/>
            </a:xfrm>
            <a:custGeom>
              <a:avLst/>
              <a:gdLst>
                <a:gd name="T0" fmla="*/ 153 w 2254"/>
                <a:gd name="T1" fmla="*/ 1344 h 1966"/>
                <a:gd name="T2" fmla="*/ 60 w 2254"/>
                <a:gd name="T3" fmla="*/ 1779 h 1966"/>
                <a:gd name="T4" fmla="*/ 134 w 2254"/>
                <a:gd name="T5" fmla="*/ 1878 h 1966"/>
                <a:gd name="T6" fmla="*/ 461 w 2254"/>
                <a:gd name="T7" fmla="*/ 1864 h 1966"/>
                <a:gd name="T8" fmla="*/ 666 w 2254"/>
                <a:gd name="T9" fmla="*/ 1897 h 1966"/>
                <a:gd name="T10" fmla="*/ 737 w 2254"/>
                <a:gd name="T11" fmla="*/ 1889 h 1966"/>
                <a:gd name="T12" fmla="*/ 929 w 2254"/>
                <a:gd name="T13" fmla="*/ 1938 h 1966"/>
                <a:gd name="T14" fmla="*/ 967 w 2254"/>
                <a:gd name="T15" fmla="*/ 1960 h 1966"/>
                <a:gd name="T16" fmla="*/ 1363 w 2254"/>
                <a:gd name="T17" fmla="*/ 1856 h 1966"/>
                <a:gd name="T18" fmla="*/ 1666 w 2254"/>
                <a:gd name="T19" fmla="*/ 1684 h 1966"/>
                <a:gd name="T20" fmla="*/ 1827 w 2254"/>
                <a:gd name="T21" fmla="*/ 1577 h 1966"/>
                <a:gd name="T22" fmla="*/ 2117 w 2254"/>
                <a:gd name="T23" fmla="*/ 1341 h 1966"/>
                <a:gd name="T24" fmla="*/ 2226 w 2254"/>
                <a:gd name="T25" fmla="*/ 1196 h 1966"/>
                <a:gd name="T26" fmla="*/ 2234 w 2254"/>
                <a:gd name="T27" fmla="*/ 1141 h 1966"/>
                <a:gd name="T28" fmla="*/ 1956 w 2254"/>
                <a:gd name="T29" fmla="*/ 636 h 1966"/>
                <a:gd name="T30" fmla="*/ 1773 w 2254"/>
                <a:gd name="T31" fmla="*/ 390 h 1966"/>
                <a:gd name="T32" fmla="*/ 1734 w 2254"/>
                <a:gd name="T33" fmla="*/ 363 h 1966"/>
                <a:gd name="T34" fmla="*/ 1603 w 2254"/>
                <a:gd name="T35" fmla="*/ 292 h 1966"/>
                <a:gd name="T36" fmla="*/ 1508 w 2254"/>
                <a:gd name="T37" fmla="*/ 142 h 1966"/>
                <a:gd name="T38" fmla="*/ 1308 w 2254"/>
                <a:gd name="T39" fmla="*/ 68 h 1966"/>
                <a:gd name="T40" fmla="*/ 1139 w 2254"/>
                <a:gd name="T41" fmla="*/ 46 h 1966"/>
                <a:gd name="T42" fmla="*/ 885 w 2254"/>
                <a:gd name="T43" fmla="*/ 0 h 1966"/>
                <a:gd name="T44" fmla="*/ 868 w 2254"/>
                <a:gd name="T45" fmla="*/ 8 h 1966"/>
                <a:gd name="T46" fmla="*/ 740 w 2254"/>
                <a:gd name="T47" fmla="*/ 104 h 1966"/>
                <a:gd name="T48" fmla="*/ 631 w 2254"/>
                <a:gd name="T49" fmla="*/ 139 h 1966"/>
                <a:gd name="T50" fmla="*/ 461 w 2254"/>
                <a:gd name="T51" fmla="*/ 227 h 1966"/>
                <a:gd name="T52" fmla="*/ 325 w 2254"/>
                <a:gd name="T53" fmla="*/ 308 h 1966"/>
                <a:gd name="T54" fmla="*/ 131 w 2254"/>
                <a:gd name="T55" fmla="*/ 289 h 1966"/>
                <a:gd name="T56" fmla="*/ 54 w 2254"/>
                <a:gd name="T57" fmla="*/ 330 h 1966"/>
                <a:gd name="T58" fmla="*/ 11 w 2254"/>
                <a:gd name="T59" fmla="*/ 825 h 1966"/>
                <a:gd name="T60" fmla="*/ 44 w 2254"/>
                <a:gd name="T61" fmla="*/ 1092 h 1966"/>
                <a:gd name="T62" fmla="*/ 128 w 2254"/>
                <a:gd name="T63" fmla="*/ 1161 h 1966"/>
                <a:gd name="T64" fmla="*/ 191 w 2254"/>
                <a:gd name="T65" fmla="*/ 1245 h 1966"/>
                <a:gd name="T66" fmla="*/ 153 w 2254"/>
                <a:gd name="T67" fmla="*/ 1344 h 19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254" h="1966">
                  <a:moveTo>
                    <a:pt x="153" y="1344"/>
                  </a:moveTo>
                  <a:cubicBezTo>
                    <a:pt x="147" y="1496"/>
                    <a:pt x="106" y="1637"/>
                    <a:pt x="60" y="1779"/>
                  </a:cubicBezTo>
                  <a:cubicBezTo>
                    <a:pt x="35" y="1853"/>
                    <a:pt x="60" y="1883"/>
                    <a:pt x="134" y="1878"/>
                  </a:cubicBezTo>
                  <a:cubicBezTo>
                    <a:pt x="243" y="1870"/>
                    <a:pt x="352" y="1881"/>
                    <a:pt x="461" y="1864"/>
                  </a:cubicBezTo>
                  <a:cubicBezTo>
                    <a:pt x="527" y="1853"/>
                    <a:pt x="604" y="1840"/>
                    <a:pt x="666" y="1897"/>
                  </a:cubicBezTo>
                  <a:cubicBezTo>
                    <a:pt x="694" y="1922"/>
                    <a:pt x="713" y="1897"/>
                    <a:pt x="737" y="1889"/>
                  </a:cubicBezTo>
                  <a:cubicBezTo>
                    <a:pt x="811" y="1864"/>
                    <a:pt x="890" y="1820"/>
                    <a:pt x="929" y="1938"/>
                  </a:cubicBezTo>
                  <a:cubicBezTo>
                    <a:pt x="934" y="1957"/>
                    <a:pt x="942" y="1965"/>
                    <a:pt x="967" y="1960"/>
                  </a:cubicBezTo>
                  <a:cubicBezTo>
                    <a:pt x="1098" y="1924"/>
                    <a:pt x="1229" y="1886"/>
                    <a:pt x="1363" y="1856"/>
                  </a:cubicBezTo>
                  <a:cubicBezTo>
                    <a:pt x="1478" y="1831"/>
                    <a:pt x="1573" y="1752"/>
                    <a:pt x="1666" y="1684"/>
                  </a:cubicBezTo>
                  <a:cubicBezTo>
                    <a:pt x="1718" y="1646"/>
                    <a:pt x="1770" y="1597"/>
                    <a:pt x="1827" y="1577"/>
                  </a:cubicBezTo>
                  <a:cubicBezTo>
                    <a:pt x="1958" y="1537"/>
                    <a:pt x="2040" y="1442"/>
                    <a:pt x="2117" y="1341"/>
                  </a:cubicBezTo>
                  <a:cubicBezTo>
                    <a:pt x="2152" y="1294"/>
                    <a:pt x="2158" y="1223"/>
                    <a:pt x="2226" y="1196"/>
                  </a:cubicBezTo>
                  <a:cubicBezTo>
                    <a:pt x="2253" y="1185"/>
                    <a:pt x="2242" y="1161"/>
                    <a:pt x="2234" y="1141"/>
                  </a:cubicBezTo>
                  <a:cubicBezTo>
                    <a:pt x="2160" y="964"/>
                    <a:pt x="2111" y="773"/>
                    <a:pt x="1956" y="636"/>
                  </a:cubicBezTo>
                  <a:cubicBezTo>
                    <a:pt x="1879" y="571"/>
                    <a:pt x="1800" y="497"/>
                    <a:pt x="1773" y="390"/>
                  </a:cubicBezTo>
                  <a:cubicBezTo>
                    <a:pt x="1767" y="369"/>
                    <a:pt x="1751" y="355"/>
                    <a:pt x="1734" y="363"/>
                  </a:cubicBezTo>
                  <a:cubicBezTo>
                    <a:pt x="1650" y="409"/>
                    <a:pt x="1633" y="338"/>
                    <a:pt x="1603" y="292"/>
                  </a:cubicBezTo>
                  <a:cubicBezTo>
                    <a:pt x="1570" y="243"/>
                    <a:pt x="1546" y="188"/>
                    <a:pt x="1508" y="142"/>
                  </a:cubicBezTo>
                  <a:cubicBezTo>
                    <a:pt x="1458" y="79"/>
                    <a:pt x="1401" y="30"/>
                    <a:pt x="1308" y="68"/>
                  </a:cubicBezTo>
                  <a:cubicBezTo>
                    <a:pt x="1251" y="93"/>
                    <a:pt x="1180" y="65"/>
                    <a:pt x="1139" y="46"/>
                  </a:cubicBezTo>
                  <a:cubicBezTo>
                    <a:pt x="1054" y="5"/>
                    <a:pt x="953" y="90"/>
                    <a:pt x="885" y="0"/>
                  </a:cubicBezTo>
                  <a:cubicBezTo>
                    <a:pt x="885" y="0"/>
                    <a:pt x="871" y="3"/>
                    <a:pt x="868" y="8"/>
                  </a:cubicBezTo>
                  <a:cubicBezTo>
                    <a:pt x="844" y="63"/>
                    <a:pt x="773" y="57"/>
                    <a:pt x="740" y="104"/>
                  </a:cubicBezTo>
                  <a:cubicBezTo>
                    <a:pt x="718" y="134"/>
                    <a:pt x="683" y="145"/>
                    <a:pt x="631" y="139"/>
                  </a:cubicBezTo>
                  <a:cubicBezTo>
                    <a:pt x="568" y="134"/>
                    <a:pt x="492" y="147"/>
                    <a:pt x="461" y="227"/>
                  </a:cubicBezTo>
                  <a:cubicBezTo>
                    <a:pt x="437" y="289"/>
                    <a:pt x="399" y="317"/>
                    <a:pt x="325" y="308"/>
                  </a:cubicBezTo>
                  <a:cubicBezTo>
                    <a:pt x="262" y="300"/>
                    <a:pt x="197" y="306"/>
                    <a:pt x="131" y="289"/>
                  </a:cubicBezTo>
                  <a:cubicBezTo>
                    <a:pt x="95" y="281"/>
                    <a:pt x="44" y="295"/>
                    <a:pt x="54" y="330"/>
                  </a:cubicBezTo>
                  <a:cubicBezTo>
                    <a:pt x="104" y="500"/>
                    <a:pt x="0" y="655"/>
                    <a:pt x="11" y="825"/>
                  </a:cubicBezTo>
                  <a:cubicBezTo>
                    <a:pt x="16" y="915"/>
                    <a:pt x="8" y="1005"/>
                    <a:pt x="44" y="1092"/>
                  </a:cubicBezTo>
                  <a:cubicBezTo>
                    <a:pt x="60" y="1133"/>
                    <a:pt x="76" y="1166"/>
                    <a:pt x="128" y="1161"/>
                  </a:cubicBezTo>
                  <a:cubicBezTo>
                    <a:pt x="175" y="1163"/>
                    <a:pt x="194" y="1188"/>
                    <a:pt x="191" y="1245"/>
                  </a:cubicBezTo>
                  <a:cubicBezTo>
                    <a:pt x="199" y="1278"/>
                    <a:pt x="153" y="1308"/>
                    <a:pt x="153" y="1344"/>
                  </a:cubicBezTo>
                </a:path>
              </a:pathLst>
            </a:custGeom>
            <a:solidFill>
              <a:srgbClr val="90C7D6"/>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26"/>
            <p:cNvSpPr>
              <a:spLocks noChangeArrowheads="1"/>
            </p:cNvSpPr>
            <p:nvPr/>
          </p:nvSpPr>
          <p:spPr bwMode="auto">
            <a:xfrm>
              <a:off x="8551863" y="2257425"/>
              <a:ext cx="790575" cy="781050"/>
            </a:xfrm>
            <a:custGeom>
              <a:avLst/>
              <a:gdLst>
                <a:gd name="T0" fmla="*/ 716 w 2195"/>
                <a:gd name="T1" fmla="*/ 82 h 2169"/>
                <a:gd name="T2" fmla="*/ 691 w 2195"/>
                <a:gd name="T3" fmla="*/ 153 h 2169"/>
                <a:gd name="T4" fmla="*/ 628 w 2195"/>
                <a:gd name="T5" fmla="*/ 164 h 2169"/>
                <a:gd name="T6" fmla="*/ 505 w 2195"/>
                <a:gd name="T7" fmla="*/ 136 h 2169"/>
                <a:gd name="T8" fmla="*/ 385 w 2195"/>
                <a:gd name="T9" fmla="*/ 74 h 2169"/>
                <a:gd name="T10" fmla="*/ 271 w 2195"/>
                <a:gd name="T11" fmla="*/ 16 h 2169"/>
                <a:gd name="T12" fmla="*/ 148 w 2195"/>
                <a:gd name="T13" fmla="*/ 52 h 2169"/>
                <a:gd name="T14" fmla="*/ 88 w 2195"/>
                <a:gd name="T15" fmla="*/ 145 h 2169"/>
                <a:gd name="T16" fmla="*/ 77 w 2195"/>
                <a:gd name="T17" fmla="*/ 191 h 2169"/>
                <a:gd name="T18" fmla="*/ 68 w 2195"/>
                <a:gd name="T19" fmla="*/ 377 h 2169"/>
                <a:gd name="T20" fmla="*/ 385 w 2195"/>
                <a:gd name="T21" fmla="*/ 1144 h 2169"/>
                <a:gd name="T22" fmla="*/ 486 w 2195"/>
                <a:gd name="T23" fmla="*/ 1483 h 2169"/>
                <a:gd name="T24" fmla="*/ 508 w 2195"/>
                <a:gd name="T25" fmla="*/ 1548 h 2169"/>
                <a:gd name="T26" fmla="*/ 432 w 2195"/>
                <a:gd name="T27" fmla="*/ 1685 h 2169"/>
                <a:gd name="T28" fmla="*/ 219 w 2195"/>
                <a:gd name="T29" fmla="*/ 1786 h 2169"/>
                <a:gd name="T30" fmla="*/ 227 w 2195"/>
                <a:gd name="T31" fmla="*/ 1876 h 2169"/>
                <a:gd name="T32" fmla="*/ 478 w 2195"/>
                <a:gd name="T33" fmla="*/ 1985 h 2169"/>
                <a:gd name="T34" fmla="*/ 716 w 2195"/>
                <a:gd name="T35" fmla="*/ 2122 h 2169"/>
                <a:gd name="T36" fmla="*/ 869 w 2195"/>
                <a:gd name="T37" fmla="*/ 2149 h 2169"/>
                <a:gd name="T38" fmla="*/ 1106 w 2195"/>
                <a:gd name="T39" fmla="*/ 1942 h 2169"/>
                <a:gd name="T40" fmla="*/ 1322 w 2195"/>
                <a:gd name="T41" fmla="*/ 1961 h 2169"/>
                <a:gd name="T42" fmla="*/ 1371 w 2195"/>
                <a:gd name="T43" fmla="*/ 1999 h 2169"/>
                <a:gd name="T44" fmla="*/ 1838 w 2195"/>
                <a:gd name="T45" fmla="*/ 1876 h 2169"/>
                <a:gd name="T46" fmla="*/ 1934 w 2195"/>
                <a:gd name="T47" fmla="*/ 1740 h 2169"/>
                <a:gd name="T48" fmla="*/ 1904 w 2195"/>
                <a:gd name="T49" fmla="*/ 1518 h 2169"/>
                <a:gd name="T50" fmla="*/ 1937 w 2195"/>
                <a:gd name="T51" fmla="*/ 1461 h 2169"/>
                <a:gd name="T52" fmla="*/ 1975 w 2195"/>
                <a:gd name="T53" fmla="*/ 1267 h 2169"/>
                <a:gd name="T54" fmla="*/ 1980 w 2195"/>
                <a:gd name="T55" fmla="*/ 1158 h 2169"/>
                <a:gd name="T56" fmla="*/ 2166 w 2195"/>
                <a:gd name="T57" fmla="*/ 953 h 2169"/>
                <a:gd name="T58" fmla="*/ 2180 w 2195"/>
                <a:gd name="T59" fmla="*/ 874 h 2169"/>
                <a:gd name="T60" fmla="*/ 2065 w 2195"/>
                <a:gd name="T61" fmla="*/ 781 h 2169"/>
                <a:gd name="T62" fmla="*/ 2060 w 2195"/>
                <a:gd name="T63" fmla="*/ 568 h 2169"/>
                <a:gd name="T64" fmla="*/ 1811 w 2195"/>
                <a:gd name="T65" fmla="*/ 587 h 2169"/>
                <a:gd name="T66" fmla="*/ 1653 w 2195"/>
                <a:gd name="T67" fmla="*/ 497 h 2169"/>
                <a:gd name="T68" fmla="*/ 1568 w 2195"/>
                <a:gd name="T69" fmla="*/ 431 h 2169"/>
                <a:gd name="T70" fmla="*/ 1292 w 2195"/>
                <a:gd name="T71" fmla="*/ 284 h 2169"/>
                <a:gd name="T72" fmla="*/ 1207 w 2195"/>
                <a:gd name="T73" fmla="*/ 240 h 2169"/>
                <a:gd name="T74" fmla="*/ 1027 w 2195"/>
                <a:gd name="T75" fmla="*/ 224 h 2169"/>
                <a:gd name="T76" fmla="*/ 855 w 2195"/>
                <a:gd name="T77" fmla="*/ 115 h 2169"/>
                <a:gd name="T78" fmla="*/ 817 w 2195"/>
                <a:gd name="T79" fmla="*/ 79 h 2169"/>
                <a:gd name="T80" fmla="*/ 675 w 2195"/>
                <a:gd name="T81" fmla="*/ 5 h 2169"/>
                <a:gd name="T82" fmla="*/ 716 w 2195"/>
                <a:gd name="T83" fmla="*/ 82 h 2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195" h="2169">
                  <a:moveTo>
                    <a:pt x="716" y="82"/>
                  </a:moveTo>
                  <a:cubicBezTo>
                    <a:pt x="727" y="109"/>
                    <a:pt x="716" y="134"/>
                    <a:pt x="691" y="153"/>
                  </a:cubicBezTo>
                  <a:cubicBezTo>
                    <a:pt x="672" y="169"/>
                    <a:pt x="639" y="183"/>
                    <a:pt x="628" y="164"/>
                  </a:cubicBezTo>
                  <a:cubicBezTo>
                    <a:pt x="593" y="109"/>
                    <a:pt x="546" y="131"/>
                    <a:pt x="505" y="136"/>
                  </a:cubicBezTo>
                  <a:cubicBezTo>
                    <a:pt x="451" y="142"/>
                    <a:pt x="410" y="131"/>
                    <a:pt x="385" y="74"/>
                  </a:cubicBezTo>
                  <a:cubicBezTo>
                    <a:pt x="363" y="25"/>
                    <a:pt x="306" y="0"/>
                    <a:pt x="271" y="16"/>
                  </a:cubicBezTo>
                  <a:cubicBezTo>
                    <a:pt x="230" y="35"/>
                    <a:pt x="187" y="39"/>
                    <a:pt x="148" y="52"/>
                  </a:cubicBezTo>
                  <a:cubicBezTo>
                    <a:pt x="110" y="66"/>
                    <a:pt x="6" y="46"/>
                    <a:pt x="88" y="145"/>
                  </a:cubicBezTo>
                  <a:cubicBezTo>
                    <a:pt x="93" y="153"/>
                    <a:pt x="88" y="183"/>
                    <a:pt x="77" y="191"/>
                  </a:cubicBezTo>
                  <a:cubicBezTo>
                    <a:pt x="0" y="251"/>
                    <a:pt x="36" y="298"/>
                    <a:pt x="68" y="377"/>
                  </a:cubicBezTo>
                  <a:cubicBezTo>
                    <a:pt x="175" y="634"/>
                    <a:pt x="306" y="877"/>
                    <a:pt x="385" y="1144"/>
                  </a:cubicBezTo>
                  <a:cubicBezTo>
                    <a:pt x="418" y="1256"/>
                    <a:pt x="486" y="1360"/>
                    <a:pt x="486" y="1483"/>
                  </a:cubicBezTo>
                  <a:cubicBezTo>
                    <a:pt x="486" y="1505"/>
                    <a:pt x="500" y="1527"/>
                    <a:pt x="508" y="1548"/>
                  </a:cubicBezTo>
                  <a:cubicBezTo>
                    <a:pt x="535" y="1633"/>
                    <a:pt x="516" y="1660"/>
                    <a:pt x="432" y="1685"/>
                  </a:cubicBezTo>
                  <a:cubicBezTo>
                    <a:pt x="355" y="1707"/>
                    <a:pt x="281" y="1734"/>
                    <a:pt x="219" y="1786"/>
                  </a:cubicBezTo>
                  <a:cubicBezTo>
                    <a:pt x="169" y="1827"/>
                    <a:pt x="153" y="1849"/>
                    <a:pt x="227" y="1876"/>
                  </a:cubicBezTo>
                  <a:cubicBezTo>
                    <a:pt x="312" y="1909"/>
                    <a:pt x="399" y="1942"/>
                    <a:pt x="478" y="1985"/>
                  </a:cubicBezTo>
                  <a:cubicBezTo>
                    <a:pt x="557" y="2029"/>
                    <a:pt x="656" y="2035"/>
                    <a:pt x="716" y="2122"/>
                  </a:cubicBezTo>
                  <a:cubicBezTo>
                    <a:pt x="738" y="2155"/>
                    <a:pt x="852" y="2168"/>
                    <a:pt x="869" y="2149"/>
                  </a:cubicBezTo>
                  <a:cubicBezTo>
                    <a:pt x="937" y="2065"/>
                    <a:pt x="1030" y="2015"/>
                    <a:pt x="1106" y="1942"/>
                  </a:cubicBezTo>
                  <a:cubicBezTo>
                    <a:pt x="1202" y="1849"/>
                    <a:pt x="1251" y="1854"/>
                    <a:pt x="1322" y="1961"/>
                  </a:cubicBezTo>
                  <a:cubicBezTo>
                    <a:pt x="1336" y="1983"/>
                    <a:pt x="1341" y="2007"/>
                    <a:pt x="1371" y="1999"/>
                  </a:cubicBezTo>
                  <a:cubicBezTo>
                    <a:pt x="1530" y="1966"/>
                    <a:pt x="1699" y="1980"/>
                    <a:pt x="1838" y="1876"/>
                  </a:cubicBezTo>
                  <a:cubicBezTo>
                    <a:pt x="1888" y="1838"/>
                    <a:pt x="1956" y="1786"/>
                    <a:pt x="1934" y="1740"/>
                  </a:cubicBezTo>
                  <a:cubicBezTo>
                    <a:pt x="1899" y="1663"/>
                    <a:pt x="1942" y="1587"/>
                    <a:pt x="1904" y="1518"/>
                  </a:cubicBezTo>
                  <a:cubicBezTo>
                    <a:pt x="1893" y="1502"/>
                    <a:pt x="1912" y="1469"/>
                    <a:pt x="1937" y="1461"/>
                  </a:cubicBezTo>
                  <a:cubicBezTo>
                    <a:pt x="2038" y="1415"/>
                    <a:pt x="2027" y="1349"/>
                    <a:pt x="1975" y="1267"/>
                  </a:cubicBezTo>
                  <a:cubicBezTo>
                    <a:pt x="1956" y="1237"/>
                    <a:pt x="1929" y="1188"/>
                    <a:pt x="1980" y="1158"/>
                  </a:cubicBezTo>
                  <a:cubicBezTo>
                    <a:pt x="2065" y="1111"/>
                    <a:pt x="2084" y="1005"/>
                    <a:pt x="2166" y="953"/>
                  </a:cubicBezTo>
                  <a:cubicBezTo>
                    <a:pt x="2194" y="937"/>
                    <a:pt x="2188" y="871"/>
                    <a:pt x="2180" y="874"/>
                  </a:cubicBezTo>
                  <a:cubicBezTo>
                    <a:pt x="2103" y="885"/>
                    <a:pt x="2101" y="814"/>
                    <a:pt x="2065" y="781"/>
                  </a:cubicBezTo>
                  <a:cubicBezTo>
                    <a:pt x="1978" y="696"/>
                    <a:pt x="1978" y="683"/>
                    <a:pt x="2060" y="568"/>
                  </a:cubicBezTo>
                  <a:cubicBezTo>
                    <a:pt x="1970" y="595"/>
                    <a:pt x="1888" y="576"/>
                    <a:pt x="1811" y="587"/>
                  </a:cubicBezTo>
                  <a:cubicBezTo>
                    <a:pt x="1716" y="601"/>
                    <a:pt x="1664" y="587"/>
                    <a:pt x="1653" y="497"/>
                  </a:cubicBezTo>
                  <a:cubicBezTo>
                    <a:pt x="1644" y="437"/>
                    <a:pt x="1614" y="440"/>
                    <a:pt x="1568" y="431"/>
                  </a:cubicBezTo>
                  <a:cubicBezTo>
                    <a:pt x="1461" y="412"/>
                    <a:pt x="1363" y="363"/>
                    <a:pt x="1292" y="284"/>
                  </a:cubicBezTo>
                  <a:cubicBezTo>
                    <a:pt x="1265" y="254"/>
                    <a:pt x="1246" y="246"/>
                    <a:pt x="1207" y="240"/>
                  </a:cubicBezTo>
                  <a:cubicBezTo>
                    <a:pt x="1145" y="229"/>
                    <a:pt x="1054" y="268"/>
                    <a:pt x="1027" y="224"/>
                  </a:cubicBezTo>
                  <a:cubicBezTo>
                    <a:pt x="983" y="150"/>
                    <a:pt x="910" y="156"/>
                    <a:pt x="855" y="115"/>
                  </a:cubicBezTo>
                  <a:cubicBezTo>
                    <a:pt x="841" y="104"/>
                    <a:pt x="822" y="93"/>
                    <a:pt x="817" y="79"/>
                  </a:cubicBezTo>
                  <a:cubicBezTo>
                    <a:pt x="795" y="22"/>
                    <a:pt x="743" y="22"/>
                    <a:pt x="675" y="5"/>
                  </a:cubicBezTo>
                  <a:cubicBezTo>
                    <a:pt x="694" y="41"/>
                    <a:pt x="708" y="60"/>
                    <a:pt x="716" y="82"/>
                  </a:cubicBezTo>
                </a:path>
              </a:pathLst>
            </a:custGeom>
            <a:solidFill>
              <a:srgbClr val="90C7D6"/>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27"/>
            <p:cNvSpPr>
              <a:spLocks noChangeArrowheads="1"/>
            </p:cNvSpPr>
            <p:nvPr/>
          </p:nvSpPr>
          <p:spPr bwMode="auto">
            <a:xfrm>
              <a:off x="10498138" y="846138"/>
              <a:ext cx="846137" cy="852487"/>
            </a:xfrm>
            <a:custGeom>
              <a:avLst/>
              <a:gdLst>
                <a:gd name="T0" fmla="*/ 2264 w 2350"/>
                <a:gd name="T1" fmla="*/ 1562 h 2366"/>
                <a:gd name="T2" fmla="*/ 2078 w 2350"/>
                <a:gd name="T3" fmla="*/ 1360 h 2366"/>
                <a:gd name="T4" fmla="*/ 2048 w 2350"/>
                <a:gd name="T5" fmla="*/ 1319 h 2366"/>
                <a:gd name="T6" fmla="*/ 2029 w 2350"/>
                <a:gd name="T7" fmla="*/ 975 h 2366"/>
                <a:gd name="T8" fmla="*/ 2068 w 2350"/>
                <a:gd name="T9" fmla="*/ 44 h 2366"/>
                <a:gd name="T10" fmla="*/ 2035 w 2350"/>
                <a:gd name="T11" fmla="*/ 6 h 2366"/>
                <a:gd name="T12" fmla="*/ 1680 w 2350"/>
                <a:gd name="T13" fmla="*/ 150 h 2366"/>
                <a:gd name="T14" fmla="*/ 1390 w 2350"/>
                <a:gd name="T15" fmla="*/ 292 h 2366"/>
                <a:gd name="T16" fmla="*/ 1338 w 2350"/>
                <a:gd name="T17" fmla="*/ 287 h 2366"/>
                <a:gd name="T18" fmla="*/ 1084 w 2350"/>
                <a:gd name="T19" fmla="*/ 396 h 2366"/>
                <a:gd name="T20" fmla="*/ 915 w 2350"/>
                <a:gd name="T21" fmla="*/ 481 h 2366"/>
                <a:gd name="T22" fmla="*/ 855 w 2350"/>
                <a:gd name="T23" fmla="*/ 511 h 2366"/>
                <a:gd name="T24" fmla="*/ 713 w 2350"/>
                <a:gd name="T25" fmla="*/ 680 h 2366"/>
                <a:gd name="T26" fmla="*/ 385 w 2350"/>
                <a:gd name="T27" fmla="*/ 915 h 2366"/>
                <a:gd name="T28" fmla="*/ 199 w 2350"/>
                <a:gd name="T29" fmla="*/ 1101 h 2366"/>
                <a:gd name="T30" fmla="*/ 63 w 2350"/>
                <a:gd name="T31" fmla="*/ 1229 h 2366"/>
                <a:gd name="T32" fmla="*/ 46 w 2350"/>
                <a:gd name="T33" fmla="*/ 1317 h 2366"/>
                <a:gd name="T34" fmla="*/ 267 w 2350"/>
                <a:gd name="T35" fmla="*/ 1448 h 2366"/>
                <a:gd name="T36" fmla="*/ 303 w 2350"/>
                <a:gd name="T37" fmla="*/ 1469 h 2366"/>
                <a:gd name="T38" fmla="*/ 552 w 2350"/>
                <a:gd name="T39" fmla="*/ 1707 h 2366"/>
                <a:gd name="T40" fmla="*/ 1081 w 2350"/>
                <a:gd name="T41" fmla="*/ 2245 h 2366"/>
                <a:gd name="T42" fmla="*/ 1139 w 2350"/>
                <a:gd name="T43" fmla="*/ 2278 h 2366"/>
                <a:gd name="T44" fmla="*/ 1417 w 2350"/>
                <a:gd name="T45" fmla="*/ 2365 h 2366"/>
                <a:gd name="T46" fmla="*/ 1513 w 2350"/>
                <a:gd name="T47" fmla="*/ 2182 h 2366"/>
                <a:gd name="T48" fmla="*/ 1622 w 2350"/>
                <a:gd name="T49" fmla="*/ 1980 h 2366"/>
                <a:gd name="T50" fmla="*/ 1915 w 2350"/>
                <a:gd name="T51" fmla="*/ 1784 h 2366"/>
                <a:gd name="T52" fmla="*/ 2136 w 2350"/>
                <a:gd name="T53" fmla="*/ 1661 h 2366"/>
                <a:gd name="T54" fmla="*/ 2278 w 2350"/>
                <a:gd name="T55" fmla="*/ 1732 h 2366"/>
                <a:gd name="T56" fmla="*/ 2264 w 2350"/>
                <a:gd name="T57" fmla="*/ 1562 h 2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350" h="2366">
                  <a:moveTo>
                    <a:pt x="2264" y="1562"/>
                  </a:moveTo>
                  <a:cubicBezTo>
                    <a:pt x="2199" y="1499"/>
                    <a:pt x="2139" y="1428"/>
                    <a:pt x="2078" y="1360"/>
                  </a:cubicBezTo>
                  <a:cubicBezTo>
                    <a:pt x="2068" y="1347"/>
                    <a:pt x="2048" y="1333"/>
                    <a:pt x="2048" y="1319"/>
                  </a:cubicBezTo>
                  <a:cubicBezTo>
                    <a:pt x="2040" y="1205"/>
                    <a:pt x="2010" y="1084"/>
                    <a:pt x="2029" y="975"/>
                  </a:cubicBezTo>
                  <a:cubicBezTo>
                    <a:pt x="2084" y="667"/>
                    <a:pt x="2040" y="355"/>
                    <a:pt x="2068" y="44"/>
                  </a:cubicBezTo>
                  <a:cubicBezTo>
                    <a:pt x="2070" y="22"/>
                    <a:pt x="2068" y="0"/>
                    <a:pt x="2035" y="6"/>
                  </a:cubicBezTo>
                  <a:cubicBezTo>
                    <a:pt x="1906" y="27"/>
                    <a:pt x="1786" y="63"/>
                    <a:pt x="1680" y="150"/>
                  </a:cubicBezTo>
                  <a:cubicBezTo>
                    <a:pt x="1598" y="216"/>
                    <a:pt x="1472" y="216"/>
                    <a:pt x="1390" y="292"/>
                  </a:cubicBezTo>
                  <a:cubicBezTo>
                    <a:pt x="1382" y="301"/>
                    <a:pt x="1357" y="287"/>
                    <a:pt x="1338" y="287"/>
                  </a:cubicBezTo>
                  <a:cubicBezTo>
                    <a:pt x="1237" y="287"/>
                    <a:pt x="1153" y="336"/>
                    <a:pt x="1084" y="396"/>
                  </a:cubicBezTo>
                  <a:cubicBezTo>
                    <a:pt x="1032" y="443"/>
                    <a:pt x="994" y="497"/>
                    <a:pt x="915" y="481"/>
                  </a:cubicBezTo>
                  <a:cubicBezTo>
                    <a:pt x="888" y="475"/>
                    <a:pt x="874" y="494"/>
                    <a:pt x="855" y="511"/>
                  </a:cubicBezTo>
                  <a:cubicBezTo>
                    <a:pt x="797" y="560"/>
                    <a:pt x="765" y="628"/>
                    <a:pt x="713" y="680"/>
                  </a:cubicBezTo>
                  <a:cubicBezTo>
                    <a:pt x="617" y="776"/>
                    <a:pt x="483" y="817"/>
                    <a:pt x="385" y="915"/>
                  </a:cubicBezTo>
                  <a:cubicBezTo>
                    <a:pt x="325" y="978"/>
                    <a:pt x="243" y="1013"/>
                    <a:pt x="199" y="1101"/>
                  </a:cubicBezTo>
                  <a:cubicBezTo>
                    <a:pt x="175" y="1153"/>
                    <a:pt x="131" y="1210"/>
                    <a:pt x="63" y="1229"/>
                  </a:cubicBezTo>
                  <a:cubicBezTo>
                    <a:pt x="0" y="1248"/>
                    <a:pt x="16" y="1295"/>
                    <a:pt x="46" y="1317"/>
                  </a:cubicBezTo>
                  <a:cubicBezTo>
                    <a:pt x="115" y="1366"/>
                    <a:pt x="158" y="1461"/>
                    <a:pt x="267" y="1448"/>
                  </a:cubicBezTo>
                  <a:cubicBezTo>
                    <a:pt x="278" y="1445"/>
                    <a:pt x="295" y="1459"/>
                    <a:pt x="303" y="1469"/>
                  </a:cubicBezTo>
                  <a:cubicBezTo>
                    <a:pt x="374" y="1562"/>
                    <a:pt x="475" y="1614"/>
                    <a:pt x="552" y="1707"/>
                  </a:cubicBezTo>
                  <a:cubicBezTo>
                    <a:pt x="710" y="1901"/>
                    <a:pt x="915" y="2057"/>
                    <a:pt x="1081" y="2245"/>
                  </a:cubicBezTo>
                  <a:cubicBezTo>
                    <a:pt x="1098" y="2261"/>
                    <a:pt x="1112" y="2289"/>
                    <a:pt x="1139" y="2278"/>
                  </a:cubicBezTo>
                  <a:cubicBezTo>
                    <a:pt x="1254" y="2234"/>
                    <a:pt x="1344" y="2275"/>
                    <a:pt x="1417" y="2365"/>
                  </a:cubicBezTo>
                  <a:cubicBezTo>
                    <a:pt x="1524" y="2237"/>
                    <a:pt x="1524" y="2237"/>
                    <a:pt x="1513" y="2182"/>
                  </a:cubicBezTo>
                  <a:cubicBezTo>
                    <a:pt x="1497" y="2081"/>
                    <a:pt x="1529" y="2018"/>
                    <a:pt x="1622" y="1980"/>
                  </a:cubicBezTo>
                  <a:cubicBezTo>
                    <a:pt x="1734" y="1936"/>
                    <a:pt x="1827" y="1860"/>
                    <a:pt x="1915" y="1784"/>
                  </a:cubicBezTo>
                  <a:cubicBezTo>
                    <a:pt x="1980" y="1726"/>
                    <a:pt x="2059" y="1696"/>
                    <a:pt x="2136" y="1661"/>
                  </a:cubicBezTo>
                  <a:cubicBezTo>
                    <a:pt x="2207" y="1631"/>
                    <a:pt x="2234" y="1710"/>
                    <a:pt x="2278" y="1732"/>
                  </a:cubicBezTo>
                  <a:cubicBezTo>
                    <a:pt x="2349" y="1669"/>
                    <a:pt x="2322" y="1617"/>
                    <a:pt x="2264" y="1562"/>
                  </a:cubicBezTo>
                </a:path>
              </a:pathLst>
            </a:custGeom>
            <a:solidFill>
              <a:srgbClr val="90C7D6"/>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28"/>
            <p:cNvSpPr>
              <a:spLocks noChangeArrowheads="1"/>
            </p:cNvSpPr>
            <p:nvPr/>
          </p:nvSpPr>
          <p:spPr bwMode="auto">
            <a:xfrm>
              <a:off x="9609138" y="1571625"/>
              <a:ext cx="760412" cy="817563"/>
            </a:xfrm>
            <a:custGeom>
              <a:avLst/>
              <a:gdLst>
                <a:gd name="T0" fmla="*/ 2027 w 2113"/>
                <a:gd name="T1" fmla="*/ 1536 h 2272"/>
                <a:gd name="T2" fmla="*/ 1964 w 2113"/>
                <a:gd name="T3" fmla="*/ 1129 h 2272"/>
                <a:gd name="T4" fmla="*/ 1981 w 2113"/>
                <a:gd name="T5" fmla="*/ 1080 h 2272"/>
                <a:gd name="T6" fmla="*/ 1956 w 2113"/>
                <a:gd name="T7" fmla="*/ 865 h 2272"/>
                <a:gd name="T8" fmla="*/ 1852 w 2113"/>
                <a:gd name="T9" fmla="*/ 693 h 2272"/>
                <a:gd name="T10" fmla="*/ 1653 w 2113"/>
                <a:gd name="T11" fmla="*/ 581 h 2272"/>
                <a:gd name="T12" fmla="*/ 1519 w 2113"/>
                <a:gd name="T13" fmla="*/ 529 h 2272"/>
                <a:gd name="T14" fmla="*/ 1451 w 2113"/>
                <a:gd name="T15" fmla="*/ 527 h 2272"/>
                <a:gd name="T16" fmla="*/ 1035 w 2113"/>
                <a:gd name="T17" fmla="*/ 418 h 2272"/>
                <a:gd name="T18" fmla="*/ 852 w 2113"/>
                <a:gd name="T19" fmla="*/ 235 h 2272"/>
                <a:gd name="T20" fmla="*/ 552 w 2113"/>
                <a:gd name="T21" fmla="*/ 35 h 2272"/>
                <a:gd name="T22" fmla="*/ 489 w 2113"/>
                <a:gd name="T23" fmla="*/ 16 h 2272"/>
                <a:gd name="T24" fmla="*/ 486 w 2113"/>
                <a:gd name="T25" fmla="*/ 82 h 2272"/>
                <a:gd name="T26" fmla="*/ 530 w 2113"/>
                <a:gd name="T27" fmla="*/ 144 h 2272"/>
                <a:gd name="T28" fmla="*/ 560 w 2113"/>
                <a:gd name="T29" fmla="*/ 226 h 2272"/>
                <a:gd name="T30" fmla="*/ 421 w 2113"/>
                <a:gd name="T31" fmla="*/ 491 h 2272"/>
                <a:gd name="T32" fmla="*/ 385 w 2113"/>
                <a:gd name="T33" fmla="*/ 508 h 2272"/>
                <a:gd name="T34" fmla="*/ 279 w 2113"/>
                <a:gd name="T35" fmla="*/ 540 h 2272"/>
                <a:gd name="T36" fmla="*/ 167 w 2113"/>
                <a:gd name="T37" fmla="*/ 606 h 2272"/>
                <a:gd name="T38" fmla="*/ 47 w 2113"/>
                <a:gd name="T39" fmla="*/ 805 h 2272"/>
                <a:gd name="T40" fmla="*/ 120 w 2113"/>
                <a:gd name="T41" fmla="*/ 975 h 2272"/>
                <a:gd name="T42" fmla="*/ 186 w 2113"/>
                <a:gd name="T43" fmla="*/ 1039 h 2272"/>
                <a:gd name="T44" fmla="*/ 227 w 2113"/>
                <a:gd name="T45" fmla="*/ 1110 h 2272"/>
                <a:gd name="T46" fmla="*/ 249 w 2113"/>
                <a:gd name="T47" fmla="*/ 1255 h 2272"/>
                <a:gd name="T48" fmla="*/ 320 w 2113"/>
                <a:gd name="T49" fmla="*/ 1413 h 2272"/>
                <a:gd name="T50" fmla="*/ 432 w 2113"/>
                <a:gd name="T51" fmla="*/ 1547 h 2272"/>
                <a:gd name="T52" fmla="*/ 555 w 2113"/>
                <a:gd name="T53" fmla="*/ 1736 h 2272"/>
                <a:gd name="T54" fmla="*/ 555 w 2113"/>
                <a:gd name="T55" fmla="*/ 2126 h 2272"/>
                <a:gd name="T56" fmla="*/ 691 w 2113"/>
                <a:gd name="T57" fmla="*/ 2203 h 2272"/>
                <a:gd name="T58" fmla="*/ 795 w 2113"/>
                <a:gd name="T59" fmla="*/ 2205 h 2272"/>
                <a:gd name="T60" fmla="*/ 948 w 2113"/>
                <a:gd name="T61" fmla="*/ 2252 h 2272"/>
                <a:gd name="T62" fmla="*/ 1134 w 2113"/>
                <a:gd name="T63" fmla="*/ 2252 h 2272"/>
                <a:gd name="T64" fmla="*/ 1202 w 2113"/>
                <a:gd name="T65" fmla="*/ 2222 h 2272"/>
                <a:gd name="T66" fmla="*/ 1341 w 2113"/>
                <a:gd name="T67" fmla="*/ 2044 h 2272"/>
                <a:gd name="T68" fmla="*/ 1423 w 2113"/>
                <a:gd name="T69" fmla="*/ 2003 h 2272"/>
                <a:gd name="T70" fmla="*/ 1705 w 2113"/>
                <a:gd name="T71" fmla="*/ 1818 h 2272"/>
                <a:gd name="T72" fmla="*/ 1920 w 2113"/>
                <a:gd name="T73" fmla="*/ 1747 h 2272"/>
                <a:gd name="T74" fmla="*/ 1959 w 2113"/>
                <a:gd name="T75" fmla="*/ 1749 h 2272"/>
                <a:gd name="T76" fmla="*/ 2112 w 2113"/>
                <a:gd name="T77" fmla="*/ 1580 h 2272"/>
                <a:gd name="T78" fmla="*/ 2027 w 2113"/>
                <a:gd name="T79" fmla="*/ 1536 h 2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113" h="2272">
                  <a:moveTo>
                    <a:pt x="2027" y="1536"/>
                  </a:moveTo>
                  <a:cubicBezTo>
                    <a:pt x="1989" y="1405"/>
                    <a:pt x="2016" y="1260"/>
                    <a:pt x="1964" y="1129"/>
                  </a:cubicBezTo>
                  <a:cubicBezTo>
                    <a:pt x="1959" y="1116"/>
                    <a:pt x="1972" y="1097"/>
                    <a:pt x="1981" y="1080"/>
                  </a:cubicBezTo>
                  <a:cubicBezTo>
                    <a:pt x="2008" y="1005"/>
                    <a:pt x="1997" y="936"/>
                    <a:pt x="1956" y="865"/>
                  </a:cubicBezTo>
                  <a:cubicBezTo>
                    <a:pt x="1923" y="808"/>
                    <a:pt x="1877" y="759"/>
                    <a:pt x="1852" y="693"/>
                  </a:cubicBezTo>
                  <a:cubicBezTo>
                    <a:pt x="1809" y="576"/>
                    <a:pt x="1781" y="568"/>
                    <a:pt x="1653" y="581"/>
                  </a:cubicBezTo>
                  <a:cubicBezTo>
                    <a:pt x="1601" y="587"/>
                    <a:pt x="1549" y="598"/>
                    <a:pt x="1519" y="529"/>
                  </a:cubicBezTo>
                  <a:cubicBezTo>
                    <a:pt x="1505" y="497"/>
                    <a:pt x="1475" y="516"/>
                    <a:pt x="1451" y="527"/>
                  </a:cubicBezTo>
                  <a:cubicBezTo>
                    <a:pt x="1311" y="590"/>
                    <a:pt x="1106" y="540"/>
                    <a:pt x="1035" y="418"/>
                  </a:cubicBezTo>
                  <a:cubicBezTo>
                    <a:pt x="989" y="336"/>
                    <a:pt x="918" y="289"/>
                    <a:pt x="852" y="235"/>
                  </a:cubicBezTo>
                  <a:cubicBezTo>
                    <a:pt x="760" y="155"/>
                    <a:pt x="642" y="120"/>
                    <a:pt x="552" y="35"/>
                  </a:cubicBezTo>
                  <a:cubicBezTo>
                    <a:pt x="533" y="19"/>
                    <a:pt x="511" y="0"/>
                    <a:pt x="489" y="16"/>
                  </a:cubicBezTo>
                  <a:cubicBezTo>
                    <a:pt x="470" y="32"/>
                    <a:pt x="478" y="62"/>
                    <a:pt x="486" y="82"/>
                  </a:cubicBezTo>
                  <a:cubicBezTo>
                    <a:pt x="495" y="103"/>
                    <a:pt x="500" y="128"/>
                    <a:pt x="530" y="144"/>
                  </a:cubicBezTo>
                  <a:cubicBezTo>
                    <a:pt x="560" y="158"/>
                    <a:pt x="560" y="188"/>
                    <a:pt x="560" y="226"/>
                  </a:cubicBezTo>
                  <a:cubicBezTo>
                    <a:pt x="555" y="338"/>
                    <a:pt x="432" y="385"/>
                    <a:pt x="421" y="491"/>
                  </a:cubicBezTo>
                  <a:cubicBezTo>
                    <a:pt x="421" y="499"/>
                    <a:pt x="391" y="513"/>
                    <a:pt x="385" y="508"/>
                  </a:cubicBezTo>
                  <a:cubicBezTo>
                    <a:pt x="333" y="475"/>
                    <a:pt x="314" y="527"/>
                    <a:pt x="279" y="540"/>
                  </a:cubicBezTo>
                  <a:cubicBezTo>
                    <a:pt x="238" y="560"/>
                    <a:pt x="216" y="600"/>
                    <a:pt x="167" y="606"/>
                  </a:cubicBezTo>
                  <a:cubicBezTo>
                    <a:pt x="60" y="620"/>
                    <a:pt x="0" y="710"/>
                    <a:pt x="47" y="805"/>
                  </a:cubicBezTo>
                  <a:cubicBezTo>
                    <a:pt x="74" y="860"/>
                    <a:pt x="96" y="917"/>
                    <a:pt x="120" y="975"/>
                  </a:cubicBezTo>
                  <a:cubicBezTo>
                    <a:pt x="134" y="1005"/>
                    <a:pt x="148" y="1032"/>
                    <a:pt x="186" y="1039"/>
                  </a:cubicBezTo>
                  <a:cubicBezTo>
                    <a:pt x="224" y="1047"/>
                    <a:pt x="246" y="1080"/>
                    <a:pt x="227" y="1110"/>
                  </a:cubicBezTo>
                  <a:cubicBezTo>
                    <a:pt x="186" y="1170"/>
                    <a:pt x="227" y="1214"/>
                    <a:pt x="249" y="1255"/>
                  </a:cubicBezTo>
                  <a:cubicBezTo>
                    <a:pt x="279" y="1307"/>
                    <a:pt x="298" y="1361"/>
                    <a:pt x="320" y="1413"/>
                  </a:cubicBezTo>
                  <a:cubicBezTo>
                    <a:pt x="344" y="1471"/>
                    <a:pt x="380" y="1506"/>
                    <a:pt x="432" y="1547"/>
                  </a:cubicBezTo>
                  <a:cubicBezTo>
                    <a:pt x="486" y="1591"/>
                    <a:pt x="560" y="1640"/>
                    <a:pt x="555" y="1736"/>
                  </a:cubicBezTo>
                  <a:cubicBezTo>
                    <a:pt x="549" y="1867"/>
                    <a:pt x="552" y="1998"/>
                    <a:pt x="555" y="2126"/>
                  </a:cubicBezTo>
                  <a:cubicBezTo>
                    <a:pt x="557" y="2260"/>
                    <a:pt x="579" y="2271"/>
                    <a:pt x="691" y="2203"/>
                  </a:cubicBezTo>
                  <a:cubicBezTo>
                    <a:pt x="730" y="2178"/>
                    <a:pt x="768" y="2173"/>
                    <a:pt x="795" y="2205"/>
                  </a:cubicBezTo>
                  <a:cubicBezTo>
                    <a:pt x="839" y="2257"/>
                    <a:pt x="893" y="2252"/>
                    <a:pt x="948" y="2252"/>
                  </a:cubicBezTo>
                  <a:cubicBezTo>
                    <a:pt x="1011" y="2252"/>
                    <a:pt x="1071" y="2238"/>
                    <a:pt x="1134" y="2252"/>
                  </a:cubicBezTo>
                  <a:cubicBezTo>
                    <a:pt x="1164" y="2260"/>
                    <a:pt x="1199" y="2241"/>
                    <a:pt x="1202" y="2222"/>
                  </a:cubicBezTo>
                  <a:cubicBezTo>
                    <a:pt x="1218" y="2137"/>
                    <a:pt x="1309" y="2113"/>
                    <a:pt x="1341" y="2044"/>
                  </a:cubicBezTo>
                  <a:cubicBezTo>
                    <a:pt x="1358" y="2011"/>
                    <a:pt x="1388" y="2006"/>
                    <a:pt x="1423" y="2003"/>
                  </a:cubicBezTo>
                  <a:cubicBezTo>
                    <a:pt x="1549" y="1992"/>
                    <a:pt x="1631" y="1899"/>
                    <a:pt x="1705" y="1818"/>
                  </a:cubicBezTo>
                  <a:cubicBezTo>
                    <a:pt x="1776" y="1741"/>
                    <a:pt x="1819" y="1708"/>
                    <a:pt x="1920" y="1747"/>
                  </a:cubicBezTo>
                  <a:cubicBezTo>
                    <a:pt x="1931" y="1752"/>
                    <a:pt x="1948" y="1782"/>
                    <a:pt x="1959" y="1749"/>
                  </a:cubicBezTo>
                  <a:cubicBezTo>
                    <a:pt x="1983" y="1673"/>
                    <a:pt x="2071" y="1659"/>
                    <a:pt x="2112" y="1580"/>
                  </a:cubicBezTo>
                  <a:cubicBezTo>
                    <a:pt x="2071" y="1580"/>
                    <a:pt x="2038" y="1572"/>
                    <a:pt x="2027" y="1536"/>
                  </a:cubicBezTo>
                </a:path>
              </a:pathLst>
            </a:custGeom>
            <a:solidFill>
              <a:srgbClr val="90C7D6"/>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29"/>
            <p:cNvSpPr>
              <a:spLocks noChangeArrowheads="1"/>
            </p:cNvSpPr>
            <p:nvPr/>
          </p:nvSpPr>
          <p:spPr bwMode="auto">
            <a:xfrm>
              <a:off x="7212013" y="2647950"/>
              <a:ext cx="685800" cy="823913"/>
            </a:xfrm>
            <a:custGeom>
              <a:avLst/>
              <a:gdLst>
                <a:gd name="T0" fmla="*/ 210 w 1905"/>
                <a:gd name="T1" fmla="*/ 2280 h 2287"/>
                <a:gd name="T2" fmla="*/ 929 w 1905"/>
                <a:gd name="T3" fmla="*/ 2256 h 2287"/>
                <a:gd name="T4" fmla="*/ 1773 w 1905"/>
                <a:gd name="T5" fmla="*/ 2242 h 2287"/>
                <a:gd name="T6" fmla="*/ 1838 w 1905"/>
                <a:gd name="T7" fmla="*/ 2198 h 2287"/>
                <a:gd name="T8" fmla="*/ 1797 w 1905"/>
                <a:gd name="T9" fmla="*/ 2130 h 2287"/>
                <a:gd name="T10" fmla="*/ 1699 w 1905"/>
                <a:gd name="T11" fmla="*/ 1955 h 2287"/>
                <a:gd name="T12" fmla="*/ 1614 w 1905"/>
                <a:gd name="T13" fmla="*/ 1641 h 2287"/>
                <a:gd name="T14" fmla="*/ 1642 w 1905"/>
                <a:gd name="T15" fmla="*/ 1434 h 2287"/>
                <a:gd name="T16" fmla="*/ 1664 w 1905"/>
                <a:gd name="T17" fmla="*/ 1390 h 2287"/>
                <a:gd name="T18" fmla="*/ 1699 w 1905"/>
                <a:gd name="T19" fmla="*/ 1218 h 2287"/>
                <a:gd name="T20" fmla="*/ 1890 w 1905"/>
                <a:gd name="T21" fmla="*/ 830 h 2287"/>
                <a:gd name="T22" fmla="*/ 1890 w 1905"/>
                <a:gd name="T23" fmla="*/ 781 h 2287"/>
                <a:gd name="T24" fmla="*/ 1792 w 1905"/>
                <a:gd name="T25" fmla="*/ 502 h 2287"/>
                <a:gd name="T26" fmla="*/ 1691 w 1905"/>
                <a:gd name="T27" fmla="*/ 420 h 2287"/>
                <a:gd name="T28" fmla="*/ 1568 w 1905"/>
                <a:gd name="T29" fmla="*/ 268 h 2287"/>
                <a:gd name="T30" fmla="*/ 1459 w 1905"/>
                <a:gd name="T31" fmla="*/ 134 h 2287"/>
                <a:gd name="T32" fmla="*/ 1336 w 1905"/>
                <a:gd name="T33" fmla="*/ 142 h 2287"/>
                <a:gd name="T34" fmla="*/ 1276 w 1905"/>
                <a:gd name="T35" fmla="*/ 120 h 2287"/>
                <a:gd name="T36" fmla="*/ 1115 w 1905"/>
                <a:gd name="T37" fmla="*/ 57 h 2287"/>
                <a:gd name="T38" fmla="*/ 1030 w 1905"/>
                <a:gd name="T39" fmla="*/ 126 h 2287"/>
                <a:gd name="T40" fmla="*/ 697 w 1905"/>
                <a:gd name="T41" fmla="*/ 797 h 2287"/>
                <a:gd name="T42" fmla="*/ 254 w 1905"/>
                <a:gd name="T43" fmla="*/ 1461 h 2287"/>
                <a:gd name="T44" fmla="*/ 202 w 1905"/>
                <a:gd name="T45" fmla="*/ 1652 h 2287"/>
                <a:gd name="T46" fmla="*/ 273 w 1905"/>
                <a:gd name="T47" fmla="*/ 1723 h 2287"/>
                <a:gd name="T48" fmla="*/ 314 w 1905"/>
                <a:gd name="T49" fmla="*/ 1852 h 2287"/>
                <a:gd name="T50" fmla="*/ 123 w 1905"/>
                <a:gd name="T51" fmla="*/ 2095 h 2287"/>
                <a:gd name="T52" fmla="*/ 96 w 1905"/>
                <a:gd name="T53" fmla="*/ 2136 h 2287"/>
                <a:gd name="T54" fmla="*/ 0 w 1905"/>
                <a:gd name="T55" fmla="*/ 2280 h 2287"/>
                <a:gd name="T56" fmla="*/ 210 w 1905"/>
                <a:gd name="T57" fmla="*/ 2280 h 2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905" h="2287">
                  <a:moveTo>
                    <a:pt x="210" y="2280"/>
                  </a:moveTo>
                  <a:cubicBezTo>
                    <a:pt x="448" y="2261"/>
                    <a:pt x="688" y="2272"/>
                    <a:pt x="929" y="2256"/>
                  </a:cubicBezTo>
                  <a:cubicBezTo>
                    <a:pt x="1210" y="2237"/>
                    <a:pt x="1491" y="2267"/>
                    <a:pt x="1773" y="2242"/>
                  </a:cubicBezTo>
                  <a:cubicBezTo>
                    <a:pt x="1808" y="2239"/>
                    <a:pt x="1827" y="2228"/>
                    <a:pt x="1838" y="2198"/>
                  </a:cubicBezTo>
                  <a:cubicBezTo>
                    <a:pt x="1855" y="2157"/>
                    <a:pt x="1819" y="2144"/>
                    <a:pt x="1797" y="2130"/>
                  </a:cubicBezTo>
                  <a:cubicBezTo>
                    <a:pt x="1729" y="2089"/>
                    <a:pt x="1707" y="2035"/>
                    <a:pt x="1699" y="1955"/>
                  </a:cubicBezTo>
                  <a:cubicBezTo>
                    <a:pt x="1688" y="1849"/>
                    <a:pt x="1664" y="1740"/>
                    <a:pt x="1614" y="1641"/>
                  </a:cubicBezTo>
                  <a:cubicBezTo>
                    <a:pt x="1579" y="1570"/>
                    <a:pt x="1571" y="1494"/>
                    <a:pt x="1642" y="1434"/>
                  </a:cubicBezTo>
                  <a:cubicBezTo>
                    <a:pt x="1655" y="1423"/>
                    <a:pt x="1672" y="1409"/>
                    <a:pt x="1664" y="1390"/>
                  </a:cubicBezTo>
                  <a:cubicBezTo>
                    <a:pt x="1636" y="1324"/>
                    <a:pt x="1664" y="1256"/>
                    <a:pt x="1699" y="1218"/>
                  </a:cubicBezTo>
                  <a:cubicBezTo>
                    <a:pt x="1806" y="1106"/>
                    <a:pt x="1795" y="942"/>
                    <a:pt x="1890" y="830"/>
                  </a:cubicBezTo>
                  <a:cubicBezTo>
                    <a:pt x="1904" y="817"/>
                    <a:pt x="1904" y="795"/>
                    <a:pt x="1890" y="781"/>
                  </a:cubicBezTo>
                  <a:cubicBezTo>
                    <a:pt x="1817" y="702"/>
                    <a:pt x="1814" y="598"/>
                    <a:pt x="1792" y="502"/>
                  </a:cubicBezTo>
                  <a:cubicBezTo>
                    <a:pt x="1778" y="445"/>
                    <a:pt x="1743" y="423"/>
                    <a:pt x="1691" y="420"/>
                  </a:cubicBezTo>
                  <a:cubicBezTo>
                    <a:pt x="1584" y="412"/>
                    <a:pt x="1549" y="369"/>
                    <a:pt x="1568" y="268"/>
                  </a:cubicBezTo>
                  <a:cubicBezTo>
                    <a:pt x="1584" y="186"/>
                    <a:pt x="1543" y="134"/>
                    <a:pt x="1459" y="134"/>
                  </a:cubicBezTo>
                  <a:cubicBezTo>
                    <a:pt x="1418" y="134"/>
                    <a:pt x="1377" y="134"/>
                    <a:pt x="1336" y="142"/>
                  </a:cubicBezTo>
                  <a:cubicBezTo>
                    <a:pt x="1308" y="147"/>
                    <a:pt x="1281" y="139"/>
                    <a:pt x="1276" y="120"/>
                  </a:cubicBezTo>
                  <a:cubicBezTo>
                    <a:pt x="1246" y="30"/>
                    <a:pt x="1213" y="0"/>
                    <a:pt x="1115" y="57"/>
                  </a:cubicBezTo>
                  <a:cubicBezTo>
                    <a:pt x="1079" y="76"/>
                    <a:pt x="1046" y="82"/>
                    <a:pt x="1030" y="126"/>
                  </a:cubicBezTo>
                  <a:cubicBezTo>
                    <a:pt x="929" y="355"/>
                    <a:pt x="836" y="587"/>
                    <a:pt x="697" y="797"/>
                  </a:cubicBezTo>
                  <a:cubicBezTo>
                    <a:pt x="549" y="1019"/>
                    <a:pt x="407" y="1243"/>
                    <a:pt x="254" y="1461"/>
                  </a:cubicBezTo>
                  <a:cubicBezTo>
                    <a:pt x="213" y="1521"/>
                    <a:pt x="221" y="1589"/>
                    <a:pt x="202" y="1652"/>
                  </a:cubicBezTo>
                  <a:cubicBezTo>
                    <a:pt x="191" y="1682"/>
                    <a:pt x="251" y="1696"/>
                    <a:pt x="273" y="1723"/>
                  </a:cubicBezTo>
                  <a:cubicBezTo>
                    <a:pt x="306" y="1761"/>
                    <a:pt x="336" y="1802"/>
                    <a:pt x="314" y="1852"/>
                  </a:cubicBezTo>
                  <a:cubicBezTo>
                    <a:pt x="270" y="1947"/>
                    <a:pt x="262" y="2073"/>
                    <a:pt x="123" y="2095"/>
                  </a:cubicBezTo>
                  <a:cubicBezTo>
                    <a:pt x="101" y="2097"/>
                    <a:pt x="96" y="2122"/>
                    <a:pt x="96" y="2136"/>
                  </a:cubicBezTo>
                  <a:cubicBezTo>
                    <a:pt x="82" y="2187"/>
                    <a:pt x="46" y="2226"/>
                    <a:pt x="0" y="2280"/>
                  </a:cubicBezTo>
                  <a:cubicBezTo>
                    <a:pt x="85" y="2280"/>
                    <a:pt x="148" y="2286"/>
                    <a:pt x="210" y="2280"/>
                  </a:cubicBezTo>
                </a:path>
              </a:pathLst>
            </a:custGeom>
            <a:solidFill>
              <a:srgbClr val="90C7D6"/>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30"/>
            <p:cNvSpPr>
              <a:spLocks noChangeArrowheads="1"/>
            </p:cNvSpPr>
            <p:nvPr/>
          </p:nvSpPr>
          <p:spPr bwMode="auto">
            <a:xfrm>
              <a:off x="9047163" y="1860550"/>
              <a:ext cx="733425" cy="695325"/>
            </a:xfrm>
            <a:custGeom>
              <a:avLst/>
              <a:gdLst>
                <a:gd name="T0" fmla="*/ 131 w 2036"/>
                <a:gd name="T1" fmla="*/ 1386 h 1933"/>
                <a:gd name="T2" fmla="*/ 213 w 2036"/>
                <a:gd name="T3" fmla="*/ 1397 h 1933"/>
                <a:gd name="T4" fmla="*/ 290 w 2036"/>
                <a:gd name="T5" fmla="*/ 1411 h 1933"/>
                <a:gd name="T6" fmla="*/ 391 w 2036"/>
                <a:gd name="T7" fmla="*/ 1558 h 1933"/>
                <a:gd name="T8" fmla="*/ 429 w 2036"/>
                <a:gd name="T9" fmla="*/ 1591 h 1933"/>
                <a:gd name="T10" fmla="*/ 650 w 2036"/>
                <a:gd name="T11" fmla="*/ 1555 h 1933"/>
                <a:gd name="T12" fmla="*/ 765 w 2036"/>
                <a:gd name="T13" fmla="*/ 1580 h 1933"/>
                <a:gd name="T14" fmla="*/ 765 w 2036"/>
                <a:gd name="T15" fmla="*/ 1763 h 1933"/>
                <a:gd name="T16" fmla="*/ 740 w 2036"/>
                <a:gd name="T17" fmla="*/ 1801 h 1933"/>
                <a:gd name="T18" fmla="*/ 795 w 2036"/>
                <a:gd name="T19" fmla="*/ 1815 h 1933"/>
                <a:gd name="T20" fmla="*/ 1030 w 2036"/>
                <a:gd name="T21" fmla="*/ 1932 h 1933"/>
                <a:gd name="T22" fmla="*/ 1063 w 2036"/>
                <a:gd name="T23" fmla="*/ 1878 h 1933"/>
                <a:gd name="T24" fmla="*/ 1322 w 2036"/>
                <a:gd name="T25" fmla="*/ 1697 h 1933"/>
                <a:gd name="T26" fmla="*/ 1461 w 2036"/>
                <a:gd name="T27" fmla="*/ 1632 h 1933"/>
                <a:gd name="T28" fmla="*/ 1672 w 2036"/>
                <a:gd name="T29" fmla="*/ 1484 h 1933"/>
                <a:gd name="T30" fmla="*/ 1975 w 2036"/>
                <a:gd name="T31" fmla="*/ 1441 h 1933"/>
                <a:gd name="T32" fmla="*/ 2032 w 2036"/>
                <a:gd name="T33" fmla="*/ 1378 h 1933"/>
                <a:gd name="T34" fmla="*/ 2013 w 2036"/>
                <a:gd name="T35" fmla="*/ 1006 h 1933"/>
                <a:gd name="T36" fmla="*/ 1901 w 2036"/>
                <a:gd name="T37" fmla="*/ 851 h 1933"/>
                <a:gd name="T38" fmla="*/ 1838 w 2036"/>
                <a:gd name="T39" fmla="*/ 782 h 1933"/>
                <a:gd name="T40" fmla="*/ 1696 w 2036"/>
                <a:gd name="T41" fmla="*/ 446 h 1933"/>
                <a:gd name="T42" fmla="*/ 1486 w 2036"/>
                <a:gd name="T43" fmla="*/ 0 h 1933"/>
                <a:gd name="T44" fmla="*/ 1407 w 2036"/>
                <a:gd name="T45" fmla="*/ 84 h 1933"/>
                <a:gd name="T46" fmla="*/ 1120 w 2036"/>
                <a:gd name="T47" fmla="*/ 185 h 1933"/>
                <a:gd name="T48" fmla="*/ 986 w 2036"/>
                <a:gd name="T49" fmla="*/ 109 h 1933"/>
                <a:gd name="T50" fmla="*/ 855 w 2036"/>
                <a:gd name="T51" fmla="*/ 68 h 1933"/>
                <a:gd name="T52" fmla="*/ 702 w 2036"/>
                <a:gd name="T53" fmla="*/ 49 h 1933"/>
                <a:gd name="T54" fmla="*/ 527 w 2036"/>
                <a:gd name="T55" fmla="*/ 191 h 1933"/>
                <a:gd name="T56" fmla="*/ 456 w 2036"/>
                <a:gd name="T57" fmla="*/ 280 h 1933"/>
                <a:gd name="T58" fmla="*/ 347 w 2036"/>
                <a:gd name="T59" fmla="*/ 210 h 1933"/>
                <a:gd name="T60" fmla="*/ 325 w 2036"/>
                <a:gd name="T61" fmla="*/ 183 h 1933"/>
                <a:gd name="T62" fmla="*/ 172 w 2036"/>
                <a:gd name="T63" fmla="*/ 337 h 1933"/>
                <a:gd name="T64" fmla="*/ 85 w 2036"/>
                <a:gd name="T65" fmla="*/ 455 h 1933"/>
                <a:gd name="T66" fmla="*/ 71 w 2036"/>
                <a:gd name="T67" fmla="*/ 528 h 1933"/>
                <a:gd name="T68" fmla="*/ 85 w 2036"/>
                <a:gd name="T69" fmla="*/ 654 h 1933"/>
                <a:gd name="T70" fmla="*/ 128 w 2036"/>
                <a:gd name="T71" fmla="*/ 982 h 1933"/>
                <a:gd name="T72" fmla="*/ 164 w 2036"/>
                <a:gd name="T73" fmla="*/ 1195 h 1933"/>
                <a:gd name="T74" fmla="*/ 3 w 2036"/>
                <a:gd name="T75" fmla="*/ 1353 h 1933"/>
                <a:gd name="T76" fmla="*/ 131 w 2036"/>
                <a:gd name="T77" fmla="*/ 1386 h 19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036" h="1933">
                  <a:moveTo>
                    <a:pt x="131" y="1386"/>
                  </a:moveTo>
                  <a:cubicBezTo>
                    <a:pt x="156" y="1419"/>
                    <a:pt x="180" y="1421"/>
                    <a:pt x="213" y="1397"/>
                  </a:cubicBezTo>
                  <a:cubicBezTo>
                    <a:pt x="243" y="1372"/>
                    <a:pt x="265" y="1389"/>
                    <a:pt x="290" y="1411"/>
                  </a:cubicBezTo>
                  <a:cubicBezTo>
                    <a:pt x="339" y="1452"/>
                    <a:pt x="369" y="1501"/>
                    <a:pt x="391" y="1558"/>
                  </a:cubicBezTo>
                  <a:cubicBezTo>
                    <a:pt x="399" y="1583"/>
                    <a:pt x="404" y="1591"/>
                    <a:pt x="429" y="1591"/>
                  </a:cubicBezTo>
                  <a:cubicBezTo>
                    <a:pt x="503" y="1585"/>
                    <a:pt x="579" y="1602"/>
                    <a:pt x="650" y="1555"/>
                  </a:cubicBezTo>
                  <a:cubicBezTo>
                    <a:pt x="691" y="1528"/>
                    <a:pt x="746" y="1531"/>
                    <a:pt x="765" y="1580"/>
                  </a:cubicBezTo>
                  <a:cubicBezTo>
                    <a:pt x="789" y="1637"/>
                    <a:pt x="798" y="1703"/>
                    <a:pt x="765" y="1763"/>
                  </a:cubicBezTo>
                  <a:cubicBezTo>
                    <a:pt x="757" y="1777"/>
                    <a:pt x="727" y="1777"/>
                    <a:pt x="740" y="1801"/>
                  </a:cubicBezTo>
                  <a:cubicBezTo>
                    <a:pt x="751" y="1820"/>
                    <a:pt x="779" y="1809"/>
                    <a:pt x="795" y="1815"/>
                  </a:cubicBezTo>
                  <a:cubicBezTo>
                    <a:pt x="877" y="1842"/>
                    <a:pt x="972" y="1845"/>
                    <a:pt x="1030" y="1932"/>
                  </a:cubicBezTo>
                  <a:cubicBezTo>
                    <a:pt x="1041" y="1913"/>
                    <a:pt x="1052" y="1897"/>
                    <a:pt x="1063" y="1878"/>
                  </a:cubicBezTo>
                  <a:cubicBezTo>
                    <a:pt x="1123" y="1779"/>
                    <a:pt x="1175" y="1678"/>
                    <a:pt x="1322" y="1697"/>
                  </a:cubicBezTo>
                  <a:cubicBezTo>
                    <a:pt x="1369" y="1703"/>
                    <a:pt x="1418" y="1667"/>
                    <a:pt x="1461" y="1632"/>
                  </a:cubicBezTo>
                  <a:cubicBezTo>
                    <a:pt x="1530" y="1580"/>
                    <a:pt x="1582" y="1492"/>
                    <a:pt x="1672" y="1484"/>
                  </a:cubicBezTo>
                  <a:cubicBezTo>
                    <a:pt x="1773" y="1473"/>
                    <a:pt x="1874" y="1449"/>
                    <a:pt x="1975" y="1441"/>
                  </a:cubicBezTo>
                  <a:cubicBezTo>
                    <a:pt x="2024" y="1435"/>
                    <a:pt x="2035" y="1421"/>
                    <a:pt x="2032" y="1378"/>
                  </a:cubicBezTo>
                  <a:cubicBezTo>
                    <a:pt x="2027" y="1255"/>
                    <a:pt x="2030" y="1129"/>
                    <a:pt x="2013" y="1006"/>
                  </a:cubicBezTo>
                  <a:cubicBezTo>
                    <a:pt x="2005" y="946"/>
                    <a:pt x="1959" y="886"/>
                    <a:pt x="1901" y="851"/>
                  </a:cubicBezTo>
                  <a:cubicBezTo>
                    <a:pt x="1874" y="832"/>
                    <a:pt x="1852" y="812"/>
                    <a:pt x="1838" y="782"/>
                  </a:cubicBezTo>
                  <a:cubicBezTo>
                    <a:pt x="1786" y="673"/>
                    <a:pt x="1732" y="564"/>
                    <a:pt x="1696" y="446"/>
                  </a:cubicBezTo>
                  <a:cubicBezTo>
                    <a:pt x="1650" y="288"/>
                    <a:pt x="1541" y="158"/>
                    <a:pt x="1486" y="0"/>
                  </a:cubicBezTo>
                  <a:cubicBezTo>
                    <a:pt x="1459" y="30"/>
                    <a:pt x="1423" y="51"/>
                    <a:pt x="1407" y="84"/>
                  </a:cubicBezTo>
                  <a:cubicBezTo>
                    <a:pt x="1341" y="210"/>
                    <a:pt x="1235" y="210"/>
                    <a:pt x="1120" y="185"/>
                  </a:cubicBezTo>
                  <a:cubicBezTo>
                    <a:pt x="1068" y="174"/>
                    <a:pt x="1016" y="174"/>
                    <a:pt x="986" y="109"/>
                  </a:cubicBezTo>
                  <a:cubicBezTo>
                    <a:pt x="967" y="71"/>
                    <a:pt x="896" y="43"/>
                    <a:pt x="855" y="68"/>
                  </a:cubicBezTo>
                  <a:cubicBezTo>
                    <a:pt x="795" y="109"/>
                    <a:pt x="751" y="106"/>
                    <a:pt x="702" y="49"/>
                  </a:cubicBezTo>
                  <a:cubicBezTo>
                    <a:pt x="705" y="224"/>
                    <a:pt x="612" y="258"/>
                    <a:pt x="527" y="191"/>
                  </a:cubicBezTo>
                  <a:cubicBezTo>
                    <a:pt x="516" y="229"/>
                    <a:pt x="511" y="274"/>
                    <a:pt x="456" y="280"/>
                  </a:cubicBezTo>
                  <a:cubicBezTo>
                    <a:pt x="402" y="285"/>
                    <a:pt x="369" y="261"/>
                    <a:pt x="347" y="210"/>
                  </a:cubicBezTo>
                  <a:cubicBezTo>
                    <a:pt x="344" y="202"/>
                    <a:pt x="350" y="180"/>
                    <a:pt x="325" y="183"/>
                  </a:cubicBezTo>
                  <a:cubicBezTo>
                    <a:pt x="292" y="185"/>
                    <a:pt x="178" y="302"/>
                    <a:pt x="172" y="337"/>
                  </a:cubicBezTo>
                  <a:cubicBezTo>
                    <a:pt x="167" y="392"/>
                    <a:pt x="148" y="444"/>
                    <a:pt x="85" y="455"/>
                  </a:cubicBezTo>
                  <a:cubicBezTo>
                    <a:pt x="0" y="468"/>
                    <a:pt x="33" y="501"/>
                    <a:pt x="71" y="528"/>
                  </a:cubicBezTo>
                  <a:cubicBezTo>
                    <a:pt x="126" y="567"/>
                    <a:pt x="126" y="602"/>
                    <a:pt x="85" y="654"/>
                  </a:cubicBezTo>
                  <a:cubicBezTo>
                    <a:pt x="22" y="731"/>
                    <a:pt x="49" y="927"/>
                    <a:pt x="128" y="982"/>
                  </a:cubicBezTo>
                  <a:cubicBezTo>
                    <a:pt x="213" y="1042"/>
                    <a:pt x="216" y="1102"/>
                    <a:pt x="164" y="1195"/>
                  </a:cubicBezTo>
                  <a:cubicBezTo>
                    <a:pt x="131" y="1260"/>
                    <a:pt x="71" y="1301"/>
                    <a:pt x="3" y="1353"/>
                  </a:cubicBezTo>
                  <a:cubicBezTo>
                    <a:pt x="55" y="1370"/>
                    <a:pt x="104" y="1350"/>
                    <a:pt x="131" y="1386"/>
                  </a:cubicBezTo>
                </a:path>
              </a:pathLst>
            </a:custGeom>
            <a:solidFill>
              <a:srgbClr val="90C7D6"/>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31"/>
            <p:cNvSpPr>
              <a:spLocks noChangeArrowheads="1"/>
            </p:cNvSpPr>
            <p:nvPr/>
          </p:nvSpPr>
          <p:spPr bwMode="auto">
            <a:xfrm>
              <a:off x="8158163" y="582613"/>
              <a:ext cx="730250" cy="750887"/>
            </a:xfrm>
            <a:custGeom>
              <a:avLst/>
              <a:gdLst>
                <a:gd name="T0" fmla="*/ 22 w 2030"/>
                <a:gd name="T1" fmla="*/ 49 h 2088"/>
                <a:gd name="T2" fmla="*/ 330 w 2030"/>
                <a:gd name="T3" fmla="*/ 732 h 2088"/>
                <a:gd name="T4" fmla="*/ 418 w 2030"/>
                <a:gd name="T5" fmla="*/ 850 h 2088"/>
                <a:gd name="T6" fmla="*/ 409 w 2030"/>
                <a:gd name="T7" fmla="*/ 1052 h 2088"/>
                <a:gd name="T8" fmla="*/ 377 w 2030"/>
                <a:gd name="T9" fmla="*/ 1180 h 2088"/>
                <a:gd name="T10" fmla="*/ 598 w 2030"/>
                <a:gd name="T11" fmla="*/ 1480 h 2088"/>
                <a:gd name="T12" fmla="*/ 699 w 2030"/>
                <a:gd name="T13" fmla="*/ 1538 h 2088"/>
                <a:gd name="T14" fmla="*/ 841 w 2030"/>
                <a:gd name="T15" fmla="*/ 1661 h 2088"/>
                <a:gd name="T16" fmla="*/ 918 w 2030"/>
                <a:gd name="T17" fmla="*/ 1759 h 2088"/>
                <a:gd name="T18" fmla="*/ 1333 w 2030"/>
                <a:gd name="T19" fmla="*/ 2038 h 2088"/>
                <a:gd name="T20" fmla="*/ 1426 w 2030"/>
                <a:gd name="T21" fmla="*/ 2035 h 2088"/>
                <a:gd name="T22" fmla="*/ 1464 w 2030"/>
                <a:gd name="T23" fmla="*/ 1967 h 2088"/>
                <a:gd name="T24" fmla="*/ 1543 w 2030"/>
                <a:gd name="T25" fmla="*/ 1732 h 2088"/>
                <a:gd name="T26" fmla="*/ 1666 w 2030"/>
                <a:gd name="T27" fmla="*/ 1519 h 2088"/>
                <a:gd name="T28" fmla="*/ 1715 w 2030"/>
                <a:gd name="T29" fmla="*/ 1467 h 2088"/>
                <a:gd name="T30" fmla="*/ 1699 w 2030"/>
                <a:gd name="T31" fmla="*/ 1158 h 2088"/>
                <a:gd name="T32" fmla="*/ 1663 w 2030"/>
                <a:gd name="T33" fmla="*/ 871 h 2088"/>
                <a:gd name="T34" fmla="*/ 1666 w 2030"/>
                <a:gd name="T35" fmla="*/ 546 h 2088"/>
                <a:gd name="T36" fmla="*/ 1669 w 2030"/>
                <a:gd name="T37" fmla="*/ 478 h 2088"/>
                <a:gd name="T38" fmla="*/ 1800 w 2030"/>
                <a:gd name="T39" fmla="*/ 361 h 2088"/>
                <a:gd name="T40" fmla="*/ 1890 w 2030"/>
                <a:gd name="T41" fmla="*/ 363 h 2088"/>
                <a:gd name="T42" fmla="*/ 1999 w 2030"/>
                <a:gd name="T43" fmla="*/ 271 h 2088"/>
                <a:gd name="T44" fmla="*/ 1986 w 2030"/>
                <a:gd name="T45" fmla="*/ 150 h 2088"/>
                <a:gd name="T46" fmla="*/ 1958 w 2030"/>
                <a:gd name="T47" fmla="*/ 107 h 2088"/>
                <a:gd name="T48" fmla="*/ 1882 w 2030"/>
                <a:gd name="T49" fmla="*/ 33 h 2088"/>
                <a:gd name="T50" fmla="*/ 308 w 2030"/>
                <a:gd name="T51" fmla="*/ 11 h 2088"/>
                <a:gd name="T52" fmla="*/ 0 w 2030"/>
                <a:gd name="T53" fmla="*/ 6 h 2088"/>
                <a:gd name="T54" fmla="*/ 22 w 2030"/>
                <a:gd name="T55" fmla="*/ 49 h 20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030" h="2088">
                  <a:moveTo>
                    <a:pt x="22" y="49"/>
                  </a:moveTo>
                  <a:cubicBezTo>
                    <a:pt x="153" y="265"/>
                    <a:pt x="270" y="484"/>
                    <a:pt x="330" y="732"/>
                  </a:cubicBezTo>
                  <a:cubicBezTo>
                    <a:pt x="341" y="781"/>
                    <a:pt x="371" y="820"/>
                    <a:pt x="418" y="850"/>
                  </a:cubicBezTo>
                  <a:cubicBezTo>
                    <a:pt x="502" y="904"/>
                    <a:pt x="497" y="1011"/>
                    <a:pt x="409" y="1052"/>
                  </a:cubicBezTo>
                  <a:cubicBezTo>
                    <a:pt x="344" y="1082"/>
                    <a:pt x="333" y="1123"/>
                    <a:pt x="377" y="1180"/>
                  </a:cubicBezTo>
                  <a:cubicBezTo>
                    <a:pt x="450" y="1278"/>
                    <a:pt x="524" y="1379"/>
                    <a:pt x="598" y="1480"/>
                  </a:cubicBezTo>
                  <a:cubicBezTo>
                    <a:pt x="623" y="1513"/>
                    <a:pt x="650" y="1532"/>
                    <a:pt x="699" y="1538"/>
                  </a:cubicBezTo>
                  <a:cubicBezTo>
                    <a:pt x="767" y="1543"/>
                    <a:pt x="836" y="1571"/>
                    <a:pt x="841" y="1661"/>
                  </a:cubicBezTo>
                  <a:cubicBezTo>
                    <a:pt x="844" y="1707"/>
                    <a:pt x="866" y="1737"/>
                    <a:pt x="918" y="1759"/>
                  </a:cubicBezTo>
                  <a:cubicBezTo>
                    <a:pt x="1071" y="1827"/>
                    <a:pt x="1254" y="1855"/>
                    <a:pt x="1333" y="2038"/>
                  </a:cubicBezTo>
                  <a:cubicBezTo>
                    <a:pt x="1355" y="2087"/>
                    <a:pt x="1398" y="2065"/>
                    <a:pt x="1426" y="2035"/>
                  </a:cubicBezTo>
                  <a:cubicBezTo>
                    <a:pt x="1442" y="2016"/>
                    <a:pt x="1456" y="1991"/>
                    <a:pt x="1464" y="1967"/>
                  </a:cubicBezTo>
                  <a:cubicBezTo>
                    <a:pt x="1491" y="1890"/>
                    <a:pt x="1576" y="1838"/>
                    <a:pt x="1543" y="1732"/>
                  </a:cubicBezTo>
                  <a:cubicBezTo>
                    <a:pt x="1502" y="1592"/>
                    <a:pt x="1576" y="1573"/>
                    <a:pt x="1666" y="1519"/>
                  </a:cubicBezTo>
                  <a:cubicBezTo>
                    <a:pt x="1688" y="1505"/>
                    <a:pt x="1718" y="1502"/>
                    <a:pt x="1715" y="1467"/>
                  </a:cubicBezTo>
                  <a:cubicBezTo>
                    <a:pt x="1712" y="1363"/>
                    <a:pt x="1723" y="1256"/>
                    <a:pt x="1699" y="1158"/>
                  </a:cubicBezTo>
                  <a:cubicBezTo>
                    <a:pt x="1677" y="1065"/>
                    <a:pt x="1707" y="972"/>
                    <a:pt x="1663" y="871"/>
                  </a:cubicBezTo>
                  <a:cubicBezTo>
                    <a:pt x="1625" y="787"/>
                    <a:pt x="1529" y="653"/>
                    <a:pt x="1666" y="546"/>
                  </a:cubicBezTo>
                  <a:cubicBezTo>
                    <a:pt x="1677" y="538"/>
                    <a:pt x="1669" y="500"/>
                    <a:pt x="1669" y="478"/>
                  </a:cubicBezTo>
                  <a:cubicBezTo>
                    <a:pt x="1663" y="391"/>
                    <a:pt x="1715" y="347"/>
                    <a:pt x="1800" y="361"/>
                  </a:cubicBezTo>
                  <a:cubicBezTo>
                    <a:pt x="1830" y="366"/>
                    <a:pt x="1860" y="361"/>
                    <a:pt x="1890" y="363"/>
                  </a:cubicBezTo>
                  <a:cubicBezTo>
                    <a:pt x="1961" y="372"/>
                    <a:pt x="1977" y="317"/>
                    <a:pt x="1999" y="271"/>
                  </a:cubicBezTo>
                  <a:cubicBezTo>
                    <a:pt x="2018" y="230"/>
                    <a:pt x="2029" y="186"/>
                    <a:pt x="1986" y="150"/>
                  </a:cubicBezTo>
                  <a:cubicBezTo>
                    <a:pt x="1972" y="139"/>
                    <a:pt x="1953" y="126"/>
                    <a:pt x="1958" y="107"/>
                  </a:cubicBezTo>
                  <a:cubicBezTo>
                    <a:pt x="1991" y="19"/>
                    <a:pt x="1928" y="36"/>
                    <a:pt x="1882" y="33"/>
                  </a:cubicBezTo>
                  <a:cubicBezTo>
                    <a:pt x="1357" y="11"/>
                    <a:pt x="833" y="38"/>
                    <a:pt x="308" y="11"/>
                  </a:cubicBezTo>
                  <a:cubicBezTo>
                    <a:pt x="207" y="0"/>
                    <a:pt x="109" y="6"/>
                    <a:pt x="0" y="6"/>
                  </a:cubicBezTo>
                  <a:cubicBezTo>
                    <a:pt x="8" y="25"/>
                    <a:pt x="13" y="38"/>
                    <a:pt x="22" y="49"/>
                  </a:cubicBezTo>
                </a:path>
              </a:pathLst>
            </a:custGeom>
            <a:solidFill>
              <a:srgbClr val="90C7D6"/>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32"/>
            <p:cNvSpPr>
              <a:spLocks noChangeArrowheads="1"/>
            </p:cNvSpPr>
            <p:nvPr/>
          </p:nvSpPr>
          <p:spPr bwMode="auto">
            <a:xfrm>
              <a:off x="6578600" y="2909888"/>
              <a:ext cx="714375" cy="565150"/>
            </a:xfrm>
            <a:custGeom>
              <a:avLst/>
              <a:gdLst>
                <a:gd name="T0" fmla="*/ 8 w 1984"/>
                <a:gd name="T1" fmla="*/ 1480 h 1568"/>
                <a:gd name="T2" fmla="*/ 57 w 1984"/>
                <a:gd name="T3" fmla="*/ 1543 h 1568"/>
                <a:gd name="T4" fmla="*/ 677 w 1984"/>
                <a:gd name="T5" fmla="*/ 1548 h 1568"/>
                <a:gd name="T6" fmla="*/ 1450 w 1984"/>
                <a:gd name="T7" fmla="*/ 1556 h 1568"/>
                <a:gd name="T8" fmla="*/ 1745 w 1984"/>
                <a:gd name="T9" fmla="*/ 1371 h 1568"/>
                <a:gd name="T10" fmla="*/ 1838 w 1984"/>
                <a:gd name="T11" fmla="*/ 1264 h 1568"/>
                <a:gd name="T12" fmla="*/ 1964 w 1984"/>
                <a:gd name="T13" fmla="*/ 1136 h 1568"/>
                <a:gd name="T14" fmla="*/ 1920 w 1984"/>
                <a:gd name="T15" fmla="*/ 1054 h 1568"/>
                <a:gd name="T16" fmla="*/ 1852 w 1984"/>
                <a:gd name="T17" fmla="*/ 920 h 1568"/>
                <a:gd name="T18" fmla="*/ 1811 w 1984"/>
                <a:gd name="T19" fmla="*/ 478 h 1568"/>
                <a:gd name="T20" fmla="*/ 1524 w 1984"/>
                <a:gd name="T21" fmla="*/ 229 h 1568"/>
                <a:gd name="T22" fmla="*/ 1448 w 1984"/>
                <a:gd name="T23" fmla="*/ 188 h 1568"/>
                <a:gd name="T24" fmla="*/ 1169 w 1984"/>
                <a:gd name="T25" fmla="*/ 5 h 1568"/>
                <a:gd name="T26" fmla="*/ 1136 w 1984"/>
                <a:gd name="T27" fmla="*/ 2 h 1568"/>
                <a:gd name="T28" fmla="*/ 716 w 1984"/>
                <a:gd name="T29" fmla="*/ 131 h 1568"/>
                <a:gd name="T30" fmla="*/ 680 w 1984"/>
                <a:gd name="T31" fmla="*/ 210 h 1568"/>
                <a:gd name="T32" fmla="*/ 694 w 1984"/>
                <a:gd name="T33" fmla="*/ 360 h 1568"/>
                <a:gd name="T34" fmla="*/ 442 w 1984"/>
                <a:gd name="T35" fmla="*/ 497 h 1568"/>
                <a:gd name="T36" fmla="*/ 188 w 1984"/>
                <a:gd name="T37" fmla="*/ 412 h 1568"/>
                <a:gd name="T38" fmla="*/ 49 w 1984"/>
                <a:gd name="T39" fmla="*/ 385 h 1568"/>
                <a:gd name="T40" fmla="*/ 14 w 1984"/>
                <a:gd name="T41" fmla="*/ 502 h 1568"/>
                <a:gd name="T42" fmla="*/ 8 w 1984"/>
                <a:gd name="T43" fmla="*/ 972 h 1568"/>
                <a:gd name="T44" fmla="*/ 8 w 1984"/>
                <a:gd name="T45" fmla="*/ 1480 h 15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984" h="1568">
                  <a:moveTo>
                    <a:pt x="8" y="1480"/>
                  </a:moveTo>
                  <a:cubicBezTo>
                    <a:pt x="8" y="1515"/>
                    <a:pt x="5" y="1543"/>
                    <a:pt x="57" y="1543"/>
                  </a:cubicBezTo>
                  <a:cubicBezTo>
                    <a:pt x="265" y="1543"/>
                    <a:pt x="470" y="1545"/>
                    <a:pt x="677" y="1548"/>
                  </a:cubicBezTo>
                  <a:cubicBezTo>
                    <a:pt x="934" y="1551"/>
                    <a:pt x="1194" y="1567"/>
                    <a:pt x="1450" y="1556"/>
                  </a:cubicBezTo>
                  <a:cubicBezTo>
                    <a:pt x="1571" y="1551"/>
                    <a:pt x="1696" y="1515"/>
                    <a:pt x="1745" y="1371"/>
                  </a:cubicBezTo>
                  <a:cubicBezTo>
                    <a:pt x="1759" y="1330"/>
                    <a:pt x="1775" y="1264"/>
                    <a:pt x="1838" y="1264"/>
                  </a:cubicBezTo>
                  <a:cubicBezTo>
                    <a:pt x="1926" y="1264"/>
                    <a:pt x="1934" y="1188"/>
                    <a:pt x="1964" y="1136"/>
                  </a:cubicBezTo>
                  <a:cubicBezTo>
                    <a:pt x="1983" y="1103"/>
                    <a:pt x="1956" y="1057"/>
                    <a:pt x="1920" y="1054"/>
                  </a:cubicBezTo>
                  <a:cubicBezTo>
                    <a:pt x="1816" y="1046"/>
                    <a:pt x="1838" y="980"/>
                    <a:pt x="1852" y="920"/>
                  </a:cubicBezTo>
                  <a:cubicBezTo>
                    <a:pt x="1882" y="767"/>
                    <a:pt x="1860" y="614"/>
                    <a:pt x="1811" y="478"/>
                  </a:cubicBezTo>
                  <a:cubicBezTo>
                    <a:pt x="1767" y="357"/>
                    <a:pt x="1680" y="245"/>
                    <a:pt x="1524" y="229"/>
                  </a:cubicBezTo>
                  <a:cubicBezTo>
                    <a:pt x="1497" y="226"/>
                    <a:pt x="1467" y="213"/>
                    <a:pt x="1448" y="188"/>
                  </a:cubicBezTo>
                  <a:cubicBezTo>
                    <a:pt x="1374" y="98"/>
                    <a:pt x="1251" y="82"/>
                    <a:pt x="1169" y="5"/>
                  </a:cubicBezTo>
                  <a:cubicBezTo>
                    <a:pt x="1164" y="0"/>
                    <a:pt x="1147" y="0"/>
                    <a:pt x="1136" y="2"/>
                  </a:cubicBezTo>
                  <a:cubicBezTo>
                    <a:pt x="1000" y="54"/>
                    <a:pt x="844" y="43"/>
                    <a:pt x="716" y="131"/>
                  </a:cubicBezTo>
                  <a:cubicBezTo>
                    <a:pt x="680" y="155"/>
                    <a:pt x="666" y="166"/>
                    <a:pt x="680" y="210"/>
                  </a:cubicBezTo>
                  <a:cubicBezTo>
                    <a:pt x="696" y="259"/>
                    <a:pt x="735" y="327"/>
                    <a:pt x="694" y="360"/>
                  </a:cubicBezTo>
                  <a:cubicBezTo>
                    <a:pt x="620" y="417"/>
                    <a:pt x="549" y="491"/>
                    <a:pt x="442" y="497"/>
                  </a:cubicBezTo>
                  <a:cubicBezTo>
                    <a:pt x="347" y="499"/>
                    <a:pt x="262" y="467"/>
                    <a:pt x="188" y="412"/>
                  </a:cubicBezTo>
                  <a:cubicBezTo>
                    <a:pt x="145" y="379"/>
                    <a:pt x="96" y="368"/>
                    <a:pt x="49" y="385"/>
                  </a:cubicBezTo>
                  <a:cubicBezTo>
                    <a:pt x="0" y="404"/>
                    <a:pt x="14" y="458"/>
                    <a:pt x="14" y="502"/>
                  </a:cubicBezTo>
                  <a:cubicBezTo>
                    <a:pt x="8" y="658"/>
                    <a:pt x="8" y="814"/>
                    <a:pt x="8" y="972"/>
                  </a:cubicBezTo>
                  <a:cubicBezTo>
                    <a:pt x="11" y="1141"/>
                    <a:pt x="11" y="1311"/>
                    <a:pt x="8" y="1480"/>
                  </a:cubicBezTo>
                </a:path>
              </a:pathLst>
            </a:custGeom>
            <a:solidFill>
              <a:srgbClr val="90C7D6"/>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33"/>
            <p:cNvSpPr>
              <a:spLocks noChangeArrowheads="1"/>
            </p:cNvSpPr>
            <p:nvPr/>
          </p:nvSpPr>
          <p:spPr bwMode="auto">
            <a:xfrm>
              <a:off x="7966075" y="1001713"/>
              <a:ext cx="790575" cy="779462"/>
            </a:xfrm>
            <a:custGeom>
              <a:avLst/>
              <a:gdLst>
                <a:gd name="T0" fmla="*/ 1229 w 2195"/>
                <a:gd name="T1" fmla="*/ 500 h 2164"/>
                <a:gd name="T2" fmla="*/ 1027 w 2195"/>
                <a:gd name="T3" fmla="*/ 342 h 2164"/>
                <a:gd name="T4" fmla="*/ 803 w 2195"/>
                <a:gd name="T5" fmla="*/ 41 h 2164"/>
                <a:gd name="T6" fmla="*/ 743 w 2195"/>
                <a:gd name="T7" fmla="*/ 33 h 2164"/>
                <a:gd name="T8" fmla="*/ 530 w 2195"/>
                <a:gd name="T9" fmla="*/ 213 h 2164"/>
                <a:gd name="T10" fmla="*/ 481 w 2195"/>
                <a:gd name="T11" fmla="*/ 268 h 2164"/>
                <a:gd name="T12" fmla="*/ 369 w 2195"/>
                <a:gd name="T13" fmla="*/ 375 h 2164"/>
                <a:gd name="T14" fmla="*/ 202 w 2195"/>
                <a:gd name="T15" fmla="*/ 410 h 2164"/>
                <a:gd name="T16" fmla="*/ 137 w 2195"/>
                <a:gd name="T17" fmla="*/ 454 h 2164"/>
                <a:gd name="T18" fmla="*/ 27 w 2195"/>
                <a:gd name="T19" fmla="*/ 740 h 2164"/>
                <a:gd name="T20" fmla="*/ 3 w 2195"/>
                <a:gd name="T21" fmla="*/ 792 h 2164"/>
                <a:gd name="T22" fmla="*/ 33 w 2195"/>
                <a:gd name="T23" fmla="*/ 1003 h 2164"/>
                <a:gd name="T24" fmla="*/ 49 w 2195"/>
                <a:gd name="T25" fmla="*/ 1019 h 2164"/>
                <a:gd name="T26" fmla="*/ 238 w 2195"/>
                <a:gd name="T27" fmla="*/ 1218 h 2164"/>
                <a:gd name="T28" fmla="*/ 331 w 2195"/>
                <a:gd name="T29" fmla="*/ 1273 h 2164"/>
                <a:gd name="T30" fmla="*/ 443 w 2195"/>
                <a:gd name="T31" fmla="*/ 1352 h 2164"/>
                <a:gd name="T32" fmla="*/ 527 w 2195"/>
                <a:gd name="T33" fmla="*/ 1516 h 2164"/>
                <a:gd name="T34" fmla="*/ 907 w 2195"/>
                <a:gd name="T35" fmla="*/ 2111 h 2164"/>
                <a:gd name="T36" fmla="*/ 915 w 2195"/>
                <a:gd name="T37" fmla="*/ 2128 h 2164"/>
                <a:gd name="T38" fmla="*/ 967 w 2195"/>
                <a:gd name="T39" fmla="*/ 2139 h 2164"/>
                <a:gd name="T40" fmla="*/ 1188 w 2195"/>
                <a:gd name="T41" fmla="*/ 1975 h 2164"/>
                <a:gd name="T42" fmla="*/ 1210 w 2195"/>
                <a:gd name="T43" fmla="*/ 1964 h 2164"/>
                <a:gd name="T44" fmla="*/ 1448 w 2195"/>
                <a:gd name="T45" fmla="*/ 1888 h 2164"/>
                <a:gd name="T46" fmla="*/ 1489 w 2195"/>
                <a:gd name="T47" fmla="*/ 1871 h 2164"/>
                <a:gd name="T48" fmla="*/ 1811 w 2195"/>
                <a:gd name="T49" fmla="*/ 1800 h 2164"/>
                <a:gd name="T50" fmla="*/ 1852 w 2195"/>
                <a:gd name="T51" fmla="*/ 1786 h 2164"/>
                <a:gd name="T52" fmla="*/ 2158 w 2195"/>
                <a:gd name="T53" fmla="*/ 1519 h 2164"/>
                <a:gd name="T54" fmla="*/ 2174 w 2195"/>
                <a:gd name="T55" fmla="*/ 1470 h 2164"/>
                <a:gd name="T56" fmla="*/ 1983 w 2195"/>
                <a:gd name="T57" fmla="*/ 1289 h 2164"/>
                <a:gd name="T58" fmla="*/ 1784 w 2195"/>
                <a:gd name="T59" fmla="*/ 1082 h 2164"/>
                <a:gd name="T60" fmla="*/ 1781 w 2195"/>
                <a:gd name="T61" fmla="*/ 1057 h 2164"/>
                <a:gd name="T62" fmla="*/ 1707 w 2195"/>
                <a:gd name="T63" fmla="*/ 833 h 2164"/>
                <a:gd name="T64" fmla="*/ 1396 w 2195"/>
                <a:gd name="T65" fmla="*/ 697 h 2164"/>
                <a:gd name="T66" fmla="*/ 1281 w 2195"/>
                <a:gd name="T67" fmla="*/ 593 h 2164"/>
                <a:gd name="T68" fmla="*/ 1229 w 2195"/>
                <a:gd name="T69" fmla="*/ 500 h 2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195" h="2164">
                  <a:moveTo>
                    <a:pt x="1229" y="500"/>
                  </a:moveTo>
                  <a:cubicBezTo>
                    <a:pt x="1120" y="497"/>
                    <a:pt x="1079" y="413"/>
                    <a:pt x="1027" y="342"/>
                  </a:cubicBezTo>
                  <a:cubicBezTo>
                    <a:pt x="953" y="241"/>
                    <a:pt x="880" y="142"/>
                    <a:pt x="803" y="41"/>
                  </a:cubicBezTo>
                  <a:cubicBezTo>
                    <a:pt x="770" y="0"/>
                    <a:pt x="762" y="0"/>
                    <a:pt x="743" y="33"/>
                  </a:cubicBezTo>
                  <a:cubicBezTo>
                    <a:pt x="694" y="121"/>
                    <a:pt x="653" y="208"/>
                    <a:pt x="530" y="213"/>
                  </a:cubicBezTo>
                  <a:cubicBezTo>
                    <a:pt x="514" y="213"/>
                    <a:pt x="481" y="249"/>
                    <a:pt x="481" y="268"/>
                  </a:cubicBezTo>
                  <a:cubicBezTo>
                    <a:pt x="481" y="347"/>
                    <a:pt x="424" y="377"/>
                    <a:pt x="369" y="375"/>
                  </a:cubicBezTo>
                  <a:cubicBezTo>
                    <a:pt x="306" y="372"/>
                    <a:pt x="260" y="435"/>
                    <a:pt x="202" y="410"/>
                  </a:cubicBezTo>
                  <a:cubicBezTo>
                    <a:pt x="148" y="388"/>
                    <a:pt x="139" y="410"/>
                    <a:pt x="137" y="454"/>
                  </a:cubicBezTo>
                  <a:cubicBezTo>
                    <a:pt x="131" y="560"/>
                    <a:pt x="98" y="656"/>
                    <a:pt x="27" y="740"/>
                  </a:cubicBezTo>
                  <a:cubicBezTo>
                    <a:pt x="17" y="754"/>
                    <a:pt x="0" y="765"/>
                    <a:pt x="3" y="792"/>
                  </a:cubicBezTo>
                  <a:cubicBezTo>
                    <a:pt x="11" y="863"/>
                    <a:pt x="74" y="926"/>
                    <a:pt x="33" y="1003"/>
                  </a:cubicBezTo>
                  <a:cubicBezTo>
                    <a:pt x="33" y="1005"/>
                    <a:pt x="44" y="1016"/>
                    <a:pt x="49" y="1019"/>
                  </a:cubicBezTo>
                  <a:cubicBezTo>
                    <a:pt x="148" y="1052"/>
                    <a:pt x="189" y="1139"/>
                    <a:pt x="238" y="1218"/>
                  </a:cubicBezTo>
                  <a:cubicBezTo>
                    <a:pt x="257" y="1251"/>
                    <a:pt x="268" y="1287"/>
                    <a:pt x="331" y="1273"/>
                  </a:cubicBezTo>
                  <a:cubicBezTo>
                    <a:pt x="377" y="1262"/>
                    <a:pt x="424" y="1298"/>
                    <a:pt x="443" y="1352"/>
                  </a:cubicBezTo>
                  <a:cubicBezTo>
                    <a:pt x="462" y="1410"/>
                    <a:pt x="478" y="1472"/>
                    <a:pt x="527" y="1516"/>
                  </a:cubicBezTo>
                  <a:cubicBezTo>
                    <a:pt x="705" y="1683"/>
                    <a:pt x="844" y="1871"/>
                    <a:pt x="907" y="2111"/>
                  </a:cubicBezTo>
                  <a:lnTo>
                    <a:pt x="915" y="2128"/>
                  </a:lnTo>
                  <a:cubicBezTo>
                    <a:pt x="926" y="2163"/>
                    <a:pt x="945" y="2161"/>
                    <a:pt x="967" y="2139"/>
                  </a:cubicBezTo>
                  <a:cubicBezTo>
                    <a:pt x="1030" y="2071"/>
                    <a:pt x="1150" y="2081"/>
                    <a:pt x="1188" y="1975"/>
                  </a:cubicBezTo>
                  <a:cubicBezTo>
                    <a:pt x="1191" y="1969"/>
                    <a:pt x="1205" y="1961"/>
                    <a:pt x="1210" y="1964"/>
                  </a:cubicBezTo>
                  <a:cubicBezTo>
                    <a:pt x="1317" y="2021"/>
                    <a:pt x="1377" y="1934"/>
                    <a:pt x="1448" y="1888"/>
                  </a:cubicBezTo>
                  <a:cubicBezTo>
                    <a:pt x="1459" y="1879"/>
                    <a:pt x="1475" y="1877"/>
                    <a:pt x="1489" y="1871"/>
                  </a:cubicBezTo>
                  <a:cubicBezTo>
                    <a:pt x="1595" y="1838"/>
                    <a:pt x="1694" y="1778"/>
                    <a:pt x="1811" y="1800"/>
                  </a:cubicBezTo>
                  <a:cubicBezTo>
                    <a:pt x="1822" y="1803"/>
                    <a:pt x="1841" y="1795"/>
                    <a:pt x="1852" y="1786"/>
                  </a:cubicBezTo>
                  <a:cubicBezTo>
                    <a:pt x="1961" y="1705"/>
                    <a:pt x="2071" y="1625"/>
                    <a:pt x="2158" y="1519"/>
                  </a:cubicBezTo>
                  <a:cubicBezTo>
                    <a:pt x="2169" y="1505"/>
                    <a:pt x="2194" y="1497"/>
                    <a:pt x="2174" y="1470"/>
                  </a:cubicBezTo>
                  <a:cubicBezTo>
                    <a:pt x="2123" y="1396"/>
                    <a:pt x="2084" y="1319"/>
                    <a:pt x="1983" y="1289"/>
                  </a:cubicBezTo>
                  <a:cubicBezTo>
                    <a:pt x="1882" y="1262"/>
                    <a:pt x="1871" y="1131"/>
                    <a:pt x="1784" y="1082"/>
                  </a:cubicBezTo>
                  <a:cubicBezTo>
                    <a:pt x="1778" y="1079"/>
                    <a:pt x="1778" y="1063"/>
                    <a:pt x="1781" y="1057"/>
                  </a:cubicBezTo>
                  <a:cubicBezTo>
                    <a:pt x="1822" y="962"/>
                    <a:pt x="1751" y="902"/>
                    <a:pt x="1707" y="833"/>
                  </a:cubicBezTo>
                  <a:cubicBezTo>
                    <a:pt x="1666" y="768"/>
                    <a:pt x="1475" y="683"/>
                    <a:pt x="1396" y="697"/>
                  </a:cubicBezTo>
                  <a:cubicBezTo>
                    <a:pt x="1306" y="719"/>
                    <a:pt x="1276" y="691"/>
                    <a:pt x="1281" y="593"/>
                  </a:cubicBezTo>
                  <a:cubicBezTo>
                    <a:pt x="1276" y="560"/>
                    <a:pt x="1300" y="503"/>
                    <a:pt x="1229" y="500"/>
                  </a:cubicBezTo>
                </a:path>
              </a:pathLst>
            </a:custGeom>
            <a:solidFill>
              <a:srgbClr val="90C7D6"/>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34"/>
            <p:cNvSpPr>
              <a:spLocks noChangeArrowheads="1"/>
            </p:cNvSpPr>
            <p:nvPr/>
          </p:nvSpPr>
          <p:spPr bwMode="auto">
            <a:xfrm>
              <a:off x="8915400" y="1320800"/>
              <a:ext cx="854075" cy="654050"/>
            </a:xfrm>
            <a:custGeom>
              <a:avLst/>
              <a:gdLst>
                <a:gd name="T0" fmla="*/ 407 w 2374"/>
                <a:gd name="T1" fmla="*/ 1669 h 1819"/>
                <a:gd name="T2" fmla="*/ 461 w 2374"/>
                <a:gd name="T3" fmla="*/ 1579 h 1819"/>
                <a:gd name="T4" fmla="*/ 735 w 2374"/>
                <a:gd name="T5" fmla="*/ 1573 h 1819"/>
                <a:gd name="T6" fmla="*/ 874 w 2374"/>
                <a:gd name="T7" fmla="*/ 1486 h 1819"/>
                <a:gd name="T8" fmla="*/ 942 w 2374"/>
                <a:gd name="T9" fmla="*/ 1426 h 1819"/>
                <a:gd name="T10" fmla="*/ 1147 w 2374"/>
                <a:gd name="T11" fmla="*/ 1453 h 1819"/>
                <a:gd name="T12" fmla="*/ 1172 w 2374"/>
                <a:gd name="T13" fmla="*/ 1447 h 1819"/>
                <a:gd name="T14" fmla="*/ 1346 w 2374"/>
                <a:gd name="T15" fmla="*/ 1477 h 1819"/>
                <a:gd name="T16" fmla="*/ 1472 w 2374"/>
                <a:gd name="T17" fmla="*/ 1557 h 1819"/>
                <a:gd name="T18" fmla="*/ 1647 w 2374"/>
                <a:gd name="T19" fmla="*/ 1559 h 1819"/>
                <a:gd name="T20" fmla="*/ 1945 w 2374"/>
                <a:gd name="T21" fmla="*/ 1251 h 1819"/>
                <a:gd name="T22" fmla="*/ 2027 w 2374"/>
                <a:gd name="T23" fmla="*/ 1202 h 1819"/>
                <a:gd name="T24" fmla="*/ 2313 w 2374"/>
                <a:gd name="T25" fmla="*/ 1019 h 1819"/>
                <a:gd name="T26" fmla="*/ 2354 w 2374"/>
                <a:gd name="T27" fmla="*/ 888 h 1819"/>
                <a:gd name="T28" fmla="*/ 2289 w 2374"/>
                <a:gd name="T29" fmla="*/ 636 h 1819"/>
                <a:gd name="T30" fmla="*/ 2259 w 2374"/>
                <a:gd name="T31" fmla="*/ 598 h 1819"/>
                <a:gd name="T32" fmla="*/ 2177 w 2374"/>
                <a:gd name="T33" fmla="*/ 317 h 1819"/>
                <a:gd name="T34" fmla="*/ 2144 w 2374"/>
                <a:gd name="T35" fmla="*/ 232 h 1819"/>
                <a:gd name="T36" fmla="*/ 2073 w 2374"/>
                <a:gd name="T37" fmla="*/ 126 h 1819"/>
                <a:gd name="T38" fmla="*/ 1997 w 2374"/>
                <a:gd name="T39" fmla="*/ 66 h 1819"/>
                <a:gd name="T40" fmla="*/ 1499 w 2374"/>
                <a:gd name="T41" fmla="*/ 66 h 1819"/>
                <a:gd name="T42" fmla="*/ 1456 w 2374"/>
                <a:gd name="T43" fmla="*/ 68 h 1819"/>
                <a:gd name="T44" fmla="*/ 1273 w 2374"/>
                <a:gd name="T45" fmla="*/ 33 h 1819"/>
                <a:gd name="T46" fmla="*/ 1183 w 2374"/>
                <a:gd name="T47" fmla="*/ 41 h 1819"/>
                <a:gd name="T48" fmla="*/ 770 w 2374"/>
                <a:gd name="T49" fmla="*/ 472 h 1819"/>
                <a:gd name="T50" fmla="*/ 770 w 2374"/>
                <a:gd name="T51" fmla="*/ 595 h 1819"/>
                <a:gd name="T52" fmla="*/ 770 w 2374"/>
                <a:gd name="T53" fmla="*/ 776 h 1819"/>
                <a:gd name="T54" fmla="*/ 565 w 2374"/>
                <a:gd name="T55" fmla="*/ 920 h 1819"/>
                <a:gd name="T56" fmla="*/ 426 w 2374"/>
                <a:gd name="T57" fmla="*/ 991 h 1819"/>
                <a:gd name="T58" fmla="*/ 265 w 2374"/>
                <a:gd name="T59" fmla="*/ 1010 h 1819"/>
                <a:gd name="T60" fmla="*/ 202 w 2374"/>
                <a:gd name="T61" fmla="*/ 1155 h 1819"/>
                <a:gd name="T62" fmla="*/ 177 w 2374"/>
                <a:gd name="T63" fmla="*/ 1188 h 1819"/>
                <a:gd name="T64" fmla="*/ 38 w 2374"/>
                <a:gd name="T65" fmla="*/ 1325 h 1819"/>
                <a:gd name="T66" fmla="*/ 35 w 2374"/>
                <a:gd name="T67" fmla="*/ 1401 h 1819"/>
                <a:gd name="T68" fmla="*/ 423 w 2374"/>
                <a:gd name="T69" fmla="*/ 1818 h 1819"/>
                <a:gd name="T70" fmla="*/ 407 w 2374"/>
                <a:gd name="T71" fmla="*/ 1669 h 18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374" h="1819">
                  <a:moveTo>
                    <a:pt x="407" y="1669"/>
                  </a:moveTo>
                  <a:cubicBezTo>
                    <a:pt x="377" y="1625"/>
                    <a:pt x="410" y="1568"/>
                    <a:pt x="461" y="1579"/>
                  </a:cubicBezTo>
                  <a:cubicBezTo>
                    <a:pt x="557" y="1595"/>
                    <a:pt x="644" y="1579"/>
                    <a:pt x="735" y="1573"/>
                  </a:cubicBezTo>
                  <a:cubicBezTo>
                    <a:pt x="817" y="1570"/>
                    <a:pt x="855" y="1565"/>
                    <a:pt x="874" y="1486"/>
                  </a:cubicBezTo>
                  <a:cubicBezTo>
                    <a:pt x="882" y="1450"/>
                    <a:pt x="907" y="1428"/>
                    <a:pt x="942" y="1426"/>
                  </a:cubicBezTo>
                  <a:cubicBezTo>
                    <a:pt x="1010" y="1423"/>
                    <a:pt x="1090" y="1360"/>
                    <a:pt x="1147" y="1453"/>
                  </a:cubicBezTo>
                  <a:cubicBezTo>
                    <a:pt x="1150" y="1456"/>
                    <a:pt x="1163" y="1453"/>
                    <a:pt x="1172" y="1447"/>
                  </a:cubicBezTo>
                  <a:cubicBezTo>
                    <a:pt x="1240" y="1409"/>
                    <a:pt x="1292" y="1437"/>
                    <a:pt x="1346" y="1477"/>
                  </a:cubicBezTo>
                  <a:cubicBezTo>
                    <a:pt x="1387" y="1508"/>
                    <a:pt x="1428" y="1538"/>
                    <a:pt x="1472" y="1557"/>
                  </a:cubicBezTo>
                  <a:cubicBezTo>
                    <a:pt x="1529" y="1581"/>
                    <a:pt x="1603" y="1622"/>
                    <a:pt x="1647" y="1559"/>
                  </a:cubicBezTo>
                  <a:cubicBezTo>
                    <a:pt x="1732" y="1439"/>
                    <a:pt x="1860" y="1368"/>
                    <a:pt x="1945" y="1251"/>
                  </a:cubicBezTo>
                  <a:cubicBezTo>
                    <a:pt x="1961" y="1226"/>
                    <a:pt x="1997" y="1207"/>
                    <a:pt x="2027" y="1202"/>
                  </a:cubicBezTo>
                  <a:cubicBezTo>
                    <a:pt x="2149" y="1183"/>
                    <a:pt x="2218" y="1081"/>
                    <a:pt x="2313" y="1019"/>
                  </a:cubicBezTo>
                  <a:cubicBezTo>
                    <a:pt x="2354" y="991"/>
                    <a:pt x="2373" y="948"/>
                    <a:pt x="2354" y="888"/>
                  </a:cubicBezTo>
                  <a:cubicBezTo>
                    <a:pt x="2327" y="806"/>
                    <a:pt x="2275" y="729"/>
                    <a:pt x="2289" y="636"/>
                  </a:cubicBezTo>
                  <a:cubicBezTo>
                    <a:pt x="2292" y="617"/>
                    <a:pt x="2275" y="609"/>
                    <a:pt x="2259" y="598"/>
                  </a:cubicBezTo>
                  <a:cubicBezTo>
                    <a:pt x="2177" y="538"/>
                    <a:pt x="2141" y="415"/>
                    <a:pt x="2177" y="317"/>
                  </a:cubicBezTo>
                  <a:cubicBezTo>
                    <a:pt x="2190" y="279"/>
                    <a:pt x="2169" y="257"/>
                    <a:pt x="2144" y="232"/>
                  </a:cubicBezTo>
                  <a:cubicBezTo>
                    <a:pt x="2114" y="199"/>
                    <a:pt x="2070" y="177"/>
                    <a:pt x="2073" y="126"/>
                  </a:cubicBezTo>
                  <a:cubicBezTo>
                    <a:pt x="2076" y="71"/>
                    <a:pt x="2040" y="66"/>
                    <a:pt x="1997" y="66"/>
                  </a:cubicBezTo>
                  <a:lnTo>
                    <a:pt x="1499" y="66"/>
                  </a:lnTo>
                  <a:cubicBezTo>
                    <a:pt x="1486" y="66"/>
                    <a:pt x="1464" y="60"/>
                    <a:pt x="1456" y="68"/>
                  </a:cubicBezTo>
                  <a:cubicBezTo>
                    <a:pt x="1379" y="139"/>
                    <a:pt x="1322" y="74"/>
                    <a:pt x="1273" y="33"/>
                  </a:cubicBezTo>
                  <a:cubicBezTo>
                    <a:pt x="1232" y="0"/>
                    <a:pt x="1213" y="5"/>
                    <a:pt x="1183" y="41"/>
                  </a:cubicBezTo>
                  <a:cubicBezTo>
                    <a:pt x="1046" y="186"/>
                    <a:pt x="912" y="333"/>
                    <a:pt x="770" y="472"/>
                  </a:cubicBezTo>
                  <a:cubicBezTo>
                    <a:pt x="718" y="522"/>
                    <a:pt x="718" y="546"/>
                    <a:pt x="770" y="595"/>
                  </a:cubicBezTo>
                  <a:cubicBezTo>
                    <a:pt x="852" y="675"/>
                    <a:pt x="847" y="691"/>
                    <a:pt x="770" y="776"/>
                  </a:cubicBezTo>
                  <a:cubicBezTo>
                    <a:pt x="713" y="838"/>
                    <a:pt x="636" y="877"/>
                    <a:pt x="565" y="920"/>
                  </a:cubicBezTo>
                  <a:cubicBezTo>
                    <a:pt x="521" y="948"/>
                    <a:pt x="481" y="986"/>
                    <a:pt x="426" y="991"/>
                  </a:cubicBezTo>
                  <a:cubicBezTo>
                    <a:pt x="374" y="997"/>
                    <a:pt x="325" y="948"/>
                    <a:pt x="265" y="1010"/>
                  </a:cubicBezTo>
                  <a:cubicBezTo>
                    <a:pt x="218" y="1057"/>
                    <a:pt x="199" y="1095"/>
                    <a:pt x="202" y="1155"/>
                  </a:cubicBezTo>
                  <a:cubicBezTo>
                    <a:pt x="202" y="1166"/>
                    <a:pt x="188" y="1185"/>
                    <a:pt x="177" y="1188"/>
                  </a:cubicBezTo>
                  <a:cubicBezTo>
                    <a:pt x="112" y="1215"/>
                    <a:pt x="93" y="1286"/>
                    <a:pt x="38" y="1325"/>
                  </a:cubicBezTo>
                  <a:cubicBezTo>
                    <a:pt x="0" y="1352"/>
                    <a:pt x="11" y="1374"/>
                    <a:pt x="35" y="1401"/>
                  </a:cubicBezTo>
                  <a:cubicBezTo>
                    <a:pt x="161" y="1535"/>
                    <a:pt x="284" y="1666"/>
                    <a:pt x="423" y="1818"/>
                  </a:cubicBezTo>
                  <a:cubicBezTo>
                    <a:pt x="412" y="1755"/>
                    <a:pt x="440" y="1715"/>
                    <a:pt x="407" y="1669"/>
                  </a:cubicBezTo>
                </a:path>
              </a:pathLst>
            </a:custGeom>
            <a:solidFill>
              <a:srgbClr val="90C7D6"/>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35"/>
            <p:cNvSpPr>
              <a:spLocks noChangeArrowheads="1"/>
            </p:cNvSpPr>
            <p:nvPr/>
          </p:nvSpPr>
          <p:spPr bwMode="auto">
            <a:xfrm>
              <a:off x="8747125" y="582613"/>
              <a:ext cx="641350" cy="708025"/>
            </a:xfrm>
            <a:custGeom>
              <a:avLst/>
              <a:gdLst>
                <a:gd name="T0" fmla="*/ 1513 w 1782"/>
                <a:gd name="T1" fmla="*/ 1368 h 1965"/>
                <a:gd name="T2" fmla="*/ 1584 w 1782"/>
                <a:gd name="T3" fmla="*/ 951 h 1965"/>
                <a:gd name="T4" fmla="*/ 1710 w 1782"/>
                <a:gd name="T5" fmla="*/ 882 h 1965"/>
                <a:gd name="T6" fmla="*/ 1781 w 1782"/>
                <a:gd name="T7" fmla="*/ 885 h 1965"/>
                <a:gd name="T8" fmla="*/ 1650 w 1782"/>
                <a:gd name="T9" fmla="*/ 606 h 1965"/>
                <a:gd name="T10" fmla="*/ 1445 w 1782"/>
                <a:gd name="T11" fmla="*/ 55 h 1965"/>
                <a:gd name="T12" fmla="*/ 1374 w 1782"/>
                <a:gd name="T13" fmla="*/ 17 h 1965"/>
                <a:gd name="T14" fmla="*/ 680 w 1782"/>
                <a:gd name="T15" fmla="*/ 19 h 1965"/>
                <a:gd name="T16" fmla="*/ 475 w 1782"/>
                <a:gd name="T17" fmla="*/ 25 h 1965"/>
                <a:gd name="T18" fmla="*/ 445 w 1782"/>
                <a:gd name="T19" fmla="*/ 68 h 1965"/>
                <a:gd name="T20" fmla="*/ 327 w 1782"/>
                <a:gd name="T21" fmla="*/ 459 h 1965"/>
                <a:gd name="T22" fmla="*/ 196 w 1782"/>
                <a:gd name="T23" fmla="*/ 464 h 1965"/>
                <a:gd name="T24" fmla="*/ 144 w 1782"/>
                <a:gd name="T25" fmla="*/ 484 h 1965"/>
                <a:gd name="T26" fmla="*/ 106 w 1782"/>
                <a:gd name="T27" fmla="*/ 686 h 1965"/>
                <a:gd name="T28" fmla="*/ 123 w 1782"/>
                <a:gd name="T29" fmla="*/ 847 h 1965"/>
                <a:gd name="T30" fmla="*/ 221 w 1782"/>
                <a:gd name="T31" fmla="*/ 972 h 1965"/>
                <a:gd name="T32" fmla="*/ 221 w 1782"/>
                <a:gd name="T33" fmla="*/ 1071 h 1965"/>
                <a:gd name="T34" fmla="*/ 169 w 1782"/>
                <a:gd name="T35" fmla="*/ 1213 h 1965"/>
                <a:gd name="T36" fmla="*/ 180 w 1782"/>
                <a:gd name="T37" fmla="*/ 1478 h 1965"/>
                <a:gd name="T38" fmla="*/ 82 w 1782"/>
                <a:gd name="T39" fmla="*/ 1617 h 1965"/>
                <a:gd name="T40" fmla="*/ 5 w 1782"/>
                <a:gd name="T41" fmla="*/ 1702 h 1965"/>
                <a:gd name="T42" fmla="*/ 194 w 1782"/>
                <a:gd name="T43" fmla="*/ 1811 h 1965"/>
                <a:gd name="T44" fmla="*/ 338 w 1782"/>
                <a:gd name="T45" fmla="*/ 1838 h 1965"/>
                <a:gd name="T46" fmla="*/ 502 w 1782"/>
                <a:gd name="T47" fmla="*/ 1964 h 1965"/>
                <a:gd name="T48" fmla="*/ 502 w 1782"/>
                <a:gd name="T49" fmla="*/ 1713 h 1965"/>
                <a:gd name="T50" fmla="*/ 571 w 1782"/>
                <a:gd name="T51" fmla="*/ 1663 h 1965"/>
                <a:gd name="T52" fmla="*/ 920 w 1782"/>
                <a:gd name="T53" fmla="*/ 1702 h 1965"/>
                <a:gd name="T54" fmla="*/ 1133 w 1782"/>
                <a:gd name="T55" fmla="*/ 1636 h 1965"/>
                <a:gd name="T56" fmla="*/ 1144 w 1782"/>
                <a:gd name="T57" fmla="*/ 1622 h 1965"/>
                <a:gd name="T58" fmla="*/ 1262 w 1782"/>
                <a:gd name="T59" fmla="*/ 1420 h 1965"/>
                <a:gd name="T60" fmla="*/ 1319 w 1782"/>
                <a:gd name="T61" fmla="*/ 1363 h 1965"/>
                <a:gd name="T62" fmla="*/ 1393 w 1782"/>
                <a:gd name="T63" fmla="*/ 1401 h 1965"/>
                <a:gd name="T64" fmla="*/ 1415 w 1782"/>
                <a:gd name="T65" fmla="*/ 1480 h 1965"/>
                <a:gd name="T66" fmla="*/ 1513 w 1782"/>
                <a:gd name="T67" fmla="*/ 1368 h 19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82" h="1965">
                  <a:moveTo>
                    <a:pt x="1513" y="1368"/>
                  </a:moveTo>
                  <a:cubicBezTo>
                    <a:pt x="1529" y="1229"/>
                    <a:pt x="1559" y="1090"/>
                    <a:pt x="1584" y="951"/>
                  </a:cubicBezTo>
                  <a:cubicBezTo>
                    <a:pt x="1598" y="866"/>
                    <a:pt x="1633" y="847"/>
                    <a:pt x="1710" y="882"/>
                  </a:cubicBezTo>
                  <a:cubicBezTo>
                    <a:pt x="1731" y="893"/>
                    <a:pt x="1751" y="907"/>
                    <a:pt x="1781" y="885"/>
                  </a:cubicBezTo>
                  <a:cubicBezTo>
                    <a:pt x="1723" y="798"/>
                    <a:pt x="1685" y="702"/>
                    <a:pt x="1650" y="606"/>
                  </a:cubicBezTo>
                  <a:cubicBezTo>
                    <a:pt x="1581" y="424"/>
                    <a:pt x="1477" y="251"/>
                    <a:pt x="1445" y="55"/>
                  </a:cubicBezTo>
                  <a:cubicBezTo>
                    <a:pt x="1436" y="0"/>
                    <a:pt x="1401" y="17"/>
                    <a:pt x="1374" y="17"/>
                  </a:cubicBezTo>
                  <a:cubicBezTo>
                    <a:pt x="1141" y="17"/>
                    <a:pt x="912" y="17"/>
                    <a:pt x="680" y="19"/>
                  </a:cubicBezTo>
                  <a:cubicBezTo>
                    <a:pt x="612" y="19"/>
                    <a:pt x="543" y="19"/>
                    <a:pt x="475" y="25"/>
                  </a:cubicBezTo>
                  <a:cubicBezTo>
                    <a:pt x="450" y="25"/>
                    <a:pt x="412" y="22"/>
                    <a:pt x="445" y="68"/>
                  </a:cubicBezTo>
                  <a:cubicBezTo>
                    <a:pt x="532" y="197"/>
                    <a:pt x="470" y="413"/>
                    <a:pt x="327" y="459"/>
                  </a:cubicBezTo>
                  <a:cubicBezTo>
                    <a:pt x="286" y="473"/>
                    <a:pt x="240" y="462"/>
                    <a:pt x="196" y="464"/>
                  </a:cubicBezTo>
                  <a:cubicBezTo>
                    <a:pt x="177" y="464"/>
                    <a:pt x="144" y="456"/>
                    <a:pt x="144" y="484"/>
                  </a:cubicBezTo>
                  <a:cubicBezTo>
                    <a:pt x="147" y="555"/>
                    <a:pt x="103" y="617"/>
                    <a:pt x="106" y="686"/>
                  </a:cubicBezTo>
                  <a:cubicBezTo>
                    <a:pt x="109" y="738"/>
                    <a:pt x="82" y="798"/>
                    <a:pt x="123" y="847"/>
                  </a:cubicBezTo>
                  <a:cubicBezTo>
                    <a:pt x="155" y="888"/>
                    <a:pt x="185" y="931"/>
                    <a:pt x="221" y="972"/>
                  </a:cubicBezTo>
                  <a:cubicBezTo>
                    <a:pt x="251" y="1008"/>
                    <a:pt x="251" y="1033"/>
                    <a:pt x="221" y="1071"/>
                  </a:cubicBezTo>
                  <a:cubicBezTo>
                    <a:pt x="191" y="1109"/>
                    <a:pt x="166" y="1155"/>
                    <a:pt x="169" y="1213"/>
                  </a:cubicBezTo>
                  <a:cubicBezTo>
                    <a:pt x="175" y="1300"/>
                    <a:pt x="172" y="1390"/>
                    <a:pt x="180" y="1478"/>
                  </a:cubicBezTo>
                  <a:cubicBezTo>
                    <a:pt x="185" y="1554"/>
                    <a:pt x="164" y="1601"/>
                    <a:pt x="82" y="1617"/>
                  </a:cubicBezTo>
                  <a:cubicBezTo>
                    <a:pt x="38" y="1625"/>
                    <a:pt x="0" y="1639"/>
                    <a:pt x="5" y="1702"/>
                  </a:cubicBezTo>
                  <a:cubicBezTo>
                    <a:pt x="16" y="1825"/>
                    <a:pt x="82" y="1871"/>
                    <a:pt x="194" y="1811"/>
                  </a:cubicBezTo>
                  <a:cubicBezTo>
                    <a:pt x="259" y="1775"/>
                    <a:pt x="292" y="1795"/>
                    <a:pt x="338" y="1838"/>
                  </a:cubicBezTo>
                  <a:cubicBezTo>
                    <a:pt x="385" y="1882"/>
                    <a:pt x="418" y="1945"/>
                    <a:pt x="502" y="1964"/>
                  </a:cubicBezTo>
                  <a:cubicBezTo>
                    <a:pt x="453" y="1874"/>
                    <a:pt x="513" y="1797"/>
                    <a:pt x="502" y="1713"/>
                  </a:cubicBezTo>
                  <a:cubicBezTo>
                    <a:pt x="497" y="1677"/>
                    <a:pt x="535" y="1655"/>
                    <a:pt x="571" y="1663"/>
                  </a:cubicBezTo>
                  <a:cubicBezTo>
                    <a:pt x="685" y="1688"/>
                    <a:pt x="803" y="1685"/>
                    <a:pt x="920" y="1702"/>
                  </a:cubicBezTo>
                  <a:cubicBezTo>
                    <a:pt x="983" y="1713"/>
                    <a:pt x="1106" y="1792"/>
                    <a:pt x="1133" y="1636"/>
                  </a:cubicBezTo>
                  <a:cubicBezTo>
                    <a:pt x="1133" y="1631"/>
                    <a:pt x="1141" y="1625"/>
                    <a:pt x="1144" y="1622"/>
                  </a:cubicBezTo>
                  <a:cubicBezTo>
                    <a:pt x="1223" y="1579"/>
                    <a:pt x="1256" y="1508"/>
                    <a:pt x="1262" y="1420"/>
                  </a:cubicBezTo>
                  <a:cubicBezTo>
                    <a:pt x="1264" y="1382"/>
                    <a:pt x="1289" y="1368"/>
                    <a:pt x="1319" y="1363"/>
                  </a:cubicBezTo>
                  <a:cubicBezTo>
                    <a:pt x="1352" y="1358"/>
                    <a:pt x="1379" y="1374"/>
                    <a:pt x="1393" y="1401"/>
                  </a:cubicBezTo>
                  <a:cubicBezTo>
                    <a:pt x="1404" y="1426"/>
                    <a:pt x="1406" y="1453"/>
                    <a:pt x="1415" y="1480"/>
                  </a:cubicBezTo>
                  <a:cubicBezTo>
                    <a:pt x="1467" y="1459"/>
                    <a:pt x="1505" y="1437"/>
                    <a:pt x="1513" y="1368"/>
                  </a:cubicBezTo>
                </a:path>
              </a:pathLst>
            </a:custGeom>
            <a:solidFill>
              <a:srgbClr val="90C7D6"/>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reeform 36"/>
            <p:cNvSpPr>
              <a:spLocks noChangeArrowheads="1"/>
            </p:cNvSpPr>
            <p:nvPr/>
          </p:nvSpPr>
          <p:spPr bwMode="auto">
            <a:xfrm>
              <a:off x="10336213" y="527050"/>
              <a:ext cx="938212" cy="612775"/>
            </a:xfrm>
            <a:custGeom>
              <a:avLst/>
              <a:gdLst>
                <a:gd name="T0" fmla="*/ 142 w 2604"/>
                <a:gd name="T1" fmla="*/ 1466 h 1702"/>
                <a:gd name="T2" fmla="*/ 298 w 2604"/>
                <a:gd name="T3" fmla="*/ 1289 h 1702"/>
                <a:gd name="T4" fmla="*/ 431 w 2604"/>
                <a:gd name="T5" fmla="*/ 1220 h 1702"/>
                <a:gd name="T6" fmla="*/ 511 w 2604"/>
                <a:gd name="T7" fmla="*/ 1302 h 1702"/>
                <a:gd name="T8" fmla="*/ 672 w 2604"/>
                <a:gd name="T9" fmla="*/ 1532 h 1702"/>
                <a:gd name="T10" fmla="*/ 740 w 2604"/>
                <a:gd name="T11" fmla="*/ 1630 h 1702"/>
                <a:gd name="T12" fmla="*/ 787 w 2604"/>
                <a:gd name="T13" fmla="*/ 1698 h 1702"/>
                <a:gd name="T14" fmla="*/ 844 w 2604"/>
                <a:gd name="T15" fmla="*/ 1649 h 1702"/>
                <a:gd name="T16" fmla="*/ 950 w 2604"/>
                <a:gd name="T17" fmla="*/ 1551 h 1702"/>
                <a:gd name="T18" fmla="*/ 1153 w 2604"/>
                <a:gd name="T19" fmla="*/ 1395 h 1702"/>
                <a:gd name="T20" fmla="*/ 1204 w 2604"/>
                <a:gd name="T21" fmla="*/ 1338 h 1702"/>
                <a:gd name="T22" fmla="*/ 1420 w 2604"/>
                <a:gd name="T23" fmla="*/ 1245 h 1702"/>
                <a:gd name="T24" fmla="*/ 1464 w 2604"/>
                <a:gd name="T25" fmla="*/ 1204 h 1702"/>
                <a:gd name="T26" fmla="*/ 1743 w 2604"/>
                <a:gd name="T27" fmla="*/ 1056 h 1702"/>
                <a:gd name="T28" fmla="*/ 1917 w 2604"/>
                <a:gd name="T29" fmla="*/ 985 h 1702"/>
                <a:gd name="T30" fmla="*/ 1969 w 2604"/>
                <a:gd name="T31" fmla="*/ 961 h 1702"/>
                <a:gd name="T32" fmla="*/ 2100 w 2604"/>
                <a:gd name="T33" fmla="*/ 912 h 1702"/>
                <a:gd name="T34" fmla="*/ 2182 w 2604"/>
                <a:gd name="T35" fmla="*/ 871 h 1702"/>
                <a:gd name="T36" fmla="*/ 2248 w 2604"/>
                <a:gd name="T37" fmla="*/ 731 h 1702"/>
                <a:gd name="T38" fmla="*/ 2272 w 2604"/>
                <a:gd name="T39" fmla="*/ 581 h 1702"/>
                <a:gd name="T40" fmla="*/ 2516 w 2604"/>
                <a:gd name="T41" fmla="*/ 330 h 1702"/>
                <a:gd name="T42" fmla="*/ 2554 w 2604"/>
                <a:gd name="T43" fmla="*/ 177 h 1702"/>
                <a:gd name="T44" fmla="*/ 2540 w 2604"/>
                <a:gd name="T45" fmla="*/ 62 h 1702"/>
                <a:gd name="T46" fmla="*/ 2477 w 2604"/>
                <a:gd name="T47" fmla="*/ 5 h 1702"/>
                <a:gd name="T48" fmla="*/ 2024 w 2604"/>
                <a:gd name="T49" fmla="*/ 21 h 1702"/>
                <a:gd name="T50" fmla="*/ 1560 w 2604"/>
                <a:gd name="T51" fmla="*/ 125 h 1702"/>
                <a:gd name="T52" fmla="*/ 1371 w 2604"/>
                <a:gd name="T53" fmla="*/ 240 h 1702"/>
                <a:gd name="T54" fmla="*/ 1194 w 2604"/>
                <a:gd name="T55" fmla="*/ 270 h 1702"/>
                <a:gd name="T56" fmla="*/ 1163 w 2604"/>
                <a:gd name="T57" fmla="*/ 284 h 1702"/>
                <a:gd name="T58" fmla="*/ 1065 w 2604"/>
                <a:gd name="T59" fmla="*/ 256 h 1702"/>
                <a:gd name="T60" fmla="*/ 1005 w 2604"/>
                <a:gd name="T61" fmla="*/ 226 h 1702"/>
                <a:gd name="T62" fmla="*/ 628 w 2604"/>
                <a:gd name="T63" fmla="*/ 458 h 1702"/>
                <a:gd name="T64" fmla="*/ 461 w 2604"/>
                <a:gd name="T65" fmla="*/ 647 h 1702"/>
                <a:gd name="T66" fmla="*/ 388 w 2604"/>
                <a:gd name="T67" fmla="*/ 764 h 1702"/>
                <a:gd name="T68" fmla="*/ 330 w 2604"/>
                <a:gd name="T69" fmla="*/ 879 h 1702"/>
                <a:gd name="T70" fmla="*/ 292 w 2604"/>
                <a:gd name="T71" fmla="*/ 934 h 1702"/>
                <a:gd name="T72" fmla="*/ 74 w 2604"/>
                <a:gd name="T73" fmla="*/ 1046 h 1702"/>
                <a:gd name="T74" fmla="*/ 24 w 2604"/>
                <a:gd name="T75" fmla="*/ 1152 h 1702"/>
                <a:gd name="T76" fmla="*/ 52 w 2604"/>
                <a:gd name="T77" fmla="*/ 1395 h 1702"/>
                <a:gd name="T78" fmla="*/ 142 w 2604"/>
                <a:gd name="T79" fmla="*/ 1466 h 17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604" h="1702">
                  <a:moveTo>
                    <a:pt x="142" y="1466"/>
                  </a:moveTo>
                  <a:cubicBezTo>
                    <a:pt x="235" y="1442"/>
                    <a:pt x="243" y="1346"/>
                    <a:pt x="298" y="1289"/>
                  </a:cubicBezTo>
                  <a:cubicBezTo>
                    <a:pt x="339" y="1245"/>
                    <a:pt x="380" y="1220"/>
                    <a:pt x="431" y="1220"/>
                  </a:cubicBezTo>
                  <a:cubicBezTo>
                    <a:pt x="472" y="1220"/>
                    <a:pt x="494" y="1250"/>
                    <a:pt x="511" y="1302"/>
                  </a:cubicBezTo>
                  <a:cubicBezTo>
                    <a:pt x="541" y="1387"/>
                    <a:pt x="560" y="1496"/>
                    <a:pt x="672" y="1532"/>
                  </a:cubicBezTo>
                  <a:cubicBezTo>
                    <a:pt x="715" y="1545"/>
                    <a:pt x="735" y="1589"/>
                    <a:pt x="740" y="1630"/>
                  </a:cubicBezTo>
                  <a:cubicBezTo>
                    <a:pt x="746" y="1663"/>
                    <a:pt x="759" y="1693"/>
                    <a:pt x="787" y="1698"/>
                  </a:cubicBezTo>
                  <a:cubicBezTo>
                    <a:pt x="803" y="1701"/>
                    <a:pt x="833" y="1671"/>
                    <a:pt x="844" y="1649"/>
                  </a:cubicBezTo>
                  <a:cubicBezTo>
                    <a:pt x="868" y="1603"/>
                    <a:pt x="904" y="1554"/>
                    <a:pt x="950" y="1551"/>
                  </a:cubicBezTo>
                  <a:cubicBezTo>
                    <a:pt x="1060" y="1545"/>
                    <a:pt x="1109" y="1477"/>
                    <a:pt x="1153" y="1395"/>
                  </a:cubicBezTo>
                  <a:cubicBezTo>
                    <a:pt x="1166" y="1371"/>
                    <a:pt x="1183" y="1351"/>
                    <a:pt x="1204" y="1338"/>
                  </a:cubicBezTo>
                  <a:cubicBezTo>
                    <a:pt x="1270" y="1291"/>
                    <a:pt x="1322" y="1220"/>
                    <a:pt x="1420" y="1245"/>
                  </a:cubicBezTo>
                  <a:cubicBezTo>
                    <a:pt x="1431" y="1248"/>
                    <a:pt x="1448" y="1218"/>
                    <a:pt x="1464" y="1204"/>
                  </a:cubicBezTo>
                  <a:cubicBezTo>
                    <a:pt x="1546" y="1133"/>
                    <a:pt x="1636" y="1067"/>
                    <a:pt x="1743" y="1056"/>
                  </a:cubicBezTo>
                  <a:cubicBezTo>
                    <a:pt x="1811" y="1048"/>
                    <a:pt x="1879" y="1062"/>
                    <a:pt x="1917" y="985"/>
                  </a:cubicBezTo>
                  <a:cubicBezTo>
                    <a:pt x="1928" y="966"/>
                    <a:pt x="1953" y="953"/>
                    <a:pt x="1969" y="961"/>
                  </a:cubicBezTo>
                  <a:cubicBezTo>
                    <a:pt x="2038" y="999"/>
                    <a:pt x="2065" y="947"/>
                    <a:pt x="2100" y="912"/>
                  </a:cubicBezTo>
                  <a:cubicBezTo>
                    <a:pt x="2125" y="887"/>
                    <a:pt x="2147" y="873"/>
                    <a:pt x="2182" y="871"/>
                  </a:cubicBezTo>
                  <a:cubicBezTo>
                    <a:pt x="2270" y="857"/>
                    <a:pt x="2297" y="802"/>
                    <a:pt x="2248" y="731"/>
                  </a:cubicBezTo>
                  <a:cubicBezTo>
                    <a:pt x="2207" y="671"/>
                    <a:pt x="2215" y="630"/>
                    <a:pt x="2272" y="581"/>
                  </a:cubicBezTo>
                  <a:cubicBezTo>
                    <a:pt x="2363" y="508"/>
                    <a:pt x="2502" y="477"/>
                    <a:pt x="2516" y="330"/>
                  </a:cubicBezTo>
                  <a:cubicBezTo>
                    <a:pt x="2603" y="300"/>
                    <a:pt x="2565" y="232"/>
                    <a:pt x="2554" y="177"/>
                  </a:cubicBezTo>
                  <a:cubicBezTo>
                    <a:pt x="2546" y="139"/>
                    <a:pt x="2540" y="101"/>
                    <a:pt x="2540" y="62"/>
                  </a:cubicBezTo>
                  <a:cubicBezTo>
                    <a:pt x="2543" y="13"/>
                    <a:pt x="2521" y="0"/>
                    <a:pt x="2477" y="5"/>
                  </a:cubicBezTo>
                  <a:cubicBezTo>
                    <a:pt x="2327" y="24"/>
                    <a:pt x="2174" y="8"/>
                    <a:pt x="2024" y="21"/>
                  </a:cubicBezTo>
                  <a:cubicBezTo>
                    <a:pt x="1865" y="35"/>
                    <a:pt x="1699" y="16"/>
                    <a:pt x="1560" y="125"/>
                  </a:cubicBezTo>
                  <a:cubicBezTo>
                    <a:pt x="1502" y="169"/>
                    <a:pt x="1437" y="204"/>
                    <a:pt x="1371" y="240"/>
                  </a:cubicBezTo>
                  <a:cubicBezTo>
                    <a:pt x="1316" y="267"/>
                    <a:pt x="1267" y="346"/>
                    <a:pt x="1194" y="270"/>
                  </a:cubicBezTo>
                  <a:cubicBezTo>
                    <a:pt x="1191" y="267"/>
                    <a:pt x="1172" y="275"/>
                    <a:pt x="1163" y="284"/>
                  </a:cubicBezTo>
                  <a:cubicBezTo>
                    <a:pt x="1120" y="316"/>
                    <a:pt x="1084" y="305"/>
                    <a:pt x="1065" y="256"/>
                  </a:cubicBezTo>
                  <a:cubicBezTo>
                    <a:pt x="1054" y="226"/>
                    <a:pt x="1032" y="210"/>
                    <a:pt x="1005" y="226"/>
                  </a:cubicBezTo>
                  <a:cubicBezTo>
                    <a:pt x="879" y="303"/>
                    <a:pt x="732" y="346"/>
                    <a:pt x="628" y="458"/>
                  </a:cubicBezTo>
                  <a:cubicBezTo>
                    <a:pt x="571" y="521"/>
                    <a:pt x="486" y="565"/>
                    <a:pt x="461" y="647"/>
                  </a:cubicBezTo>
                  <a:cubicBezTo>
                    <a:pt x="445" y="699"/>
                    <a:pt x="429" y="737"/>
                    <a:pt x="388" y="764"/>
                  </a:cubicBezTo>
                  <a:cubicBezTo>
                    <a:pt x="344" y="792"/>
                    <a:pt x="298" y="811"/>
                    <a:pt x="330" y="879"/>
                  </a:cubicBezTo>
                  <a:cubicBezTo>
                    <a:pt x="341" y="901"/>
                    <a:pt x="311" y="917"/>
                    <a:pt x="292" y="934"/>
                  </a:cubicBezTo>
                  <a:cubicBezTo>
                    <a:pt x="227" y="985"/>
                    <a:pt x="150" y="1018"/>
                    <a:pt x="74" y="1046"/>
                  </a:cubicBezTo>
                  <a:cubicBezTo>
                    <a:pt x="16" y="1067"/>
                    <a:pt x="0" y="1092"/>
                    <a:pt x="24" y="1152"/>
                  </a:cubicBezTo>
                  <a:cubicBezTo>
                    <a:pt x="57" y="1226"/>
                    <a:pt x="93" y="1308"/>
                    <a:pt x="52" y="1395"/>
                  </a:cubicBezTo>
                  <a:cubicBezTo>
                    <a:pt x="44" y="1455"/>
                    <a:pt x="82" y="1482"/>
                    <a:pt x="142" y="1466"/>
                  </a:cubicBezTo>
                </a:path>
              </a:pathLst>
            </a:custGeom>
            <a:solidFill>
              <a:srgbClr val="90C7D6"/>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37"/>
            <p:cNvSpPr>
              <a:spLocks noChangeArrowheads="1"/>
            </p:cNvSpPr>
            <p:nvPr/>
          </p:nvSpPr>
          <p:spPr bwMode="auto">
            <a:xfrm>
              <a:off x="8196263" y="2944813"/>
              <a:ext cx="668337" cy="511175"/>
            </a:xfrm>
            <a:custGeom>
              <a:avLst/>
              <a:gdLst>
                <a:gd name="T0" fmla="*/ 1669 w 1858"/>
                <a:gd name="T1" fmla="*/ 1379 h 1418"/>
                <a:gd name="T2" fmla="*/ 1770 w 1858"/>
                <a:gd name="T3" fmla="*/ 1286 h 1418"/>
                <a:gd name="T4" fmla="*/ 1847 w 1858"/>
                <a:gd name="T5" fmla="*/ 456 h 1418"/>
                <a:gd name="T6" fmla="*/ 1745 w 1858"/>
                <a:gd name="T7" fmla="*/ 379 h 1418"/>
                <a:gd name="T8" fmla="*/ 1614 w 1858"/>
                <a:gd name="T9" fmla="*/ 316 h 1418"/>
                <a:gd name="T10" fmla="*/ 1513 w 1858"/>
                <a:gd name="T11" fmla="*/ 205 h 1418"/>
                <a:gd name="T12" fmla="*/ 1188 w 1858"/>
                <a:gd name="T13" fmla="*/ 65 h 1418"/>
                <a:gd name="T14" fmla="*/ 1016 w 1858"/>
                <a:gd name="T15" fmla="*/ 87 h 1418"/>
                <a:gd name="T16" fmla="*/ 951 w 1858"/>
                <a:gd name="T17" fmla="*/ 103 h 1418"/>
                <a:gd name="T18" fmla="*/ 484 w 1858"/>
                <a:gd name="T19" fmla="*/ 112 h 1418"/>
                <a:gd name="T20" fmla="*/ 287 w 1858"/>
                <a:gd name="T21" fmla="*/ 355 h 1418"/>
                <a:gd name="T22" fmla="*/ 273 w 1858"/>
                <a:gd name="T23" fmla="*/ 581 h 1418"/>
                <a:gd name="T24" fmla="*/ 131 w 1858"/>
                <a:gd name="T25" fmla="*/ 1018 h 1418"/>
                <a:gd name="T26" fmla="*/ 30 w 1858"/>
                <a:gd name="T27" fmla="*/ 1343 h 1418"/>
                <a:gd name="T28" fmla="*/ 79 w 1858"/>
                <a:gd name="T29" fmla="*/ 1414 h 1418"/>
                <a:gd name="T30" fmla="*/ 978 w 1858"/>
                <a:gd name="T31" fmla="*/ 1393 h 1418"/>
                <a:gd name="T32" fmla="*/ 1669 w 1858"/>
                <a:gd name="T33" fmla="*/ 1379 h 1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858" h="1418">
                  <a:moveTo>
                    <a:pt x="1669" y="1379"/>
                  </a:moveTo>
                  <a:cubicBezTo>
                    <a:pt x="1740" y="1379"/>
                    <a:pt x="1765" y="1354"/>
                    <a:pt x="1770" y="1286"/>
                  </a:cubicBezTo>
                  <a:cubicBezTo>
                    <a:pt x="1792" y="1010"/>
                    <a:pt x="1822" y="732"/>
                    <a:pt x="1847" y="456"/>
                  </a:cubicBezTo>
                  <a:cubicBezTo>
                    <a:pt x="1857" y="341"/>
                    <a:pt x="1849" y="336"/>
                    <a:pt x="1745" y="379"/>
                  </a:cubicBezTo>
                  <a:cubicBezTo>
                    <a:pt x="1664" y="412"/>
                    <a:pt x="1642" y="398"/>
                    <a:pt x="1614" y="316"/>
                  </a:cubicBezTo>
                  <a:cubicBezTo>
                    <a:pt x="1598" y="267"/>
                    <a:pt x="1568" y="227"/>
                    <a:pt x="1513" y="205"/>
                  </a:cubicBezTo>
                  <a:cubicBezTo>
                    <a:pt x="1404" y="162"/>
                    <a:pt x="1298" y="112"/>
                    <a:pt x="1188" y="65"/>
                  </a:cubicBezTo>
                  <a:cubicBezTo>
                    <a:pt x="1125" y="38"/>
                    <a:pt x="1065" y="0"/>
                    <a:pt x="1016" y="87"/>
                  </a:cubicBezTo>
                  <a:cubicBezTo>
                    <a:pt x="1008" y="101"/>
                    <a:pt x="972" y="103"/>
                    <a:pt x="951" y="103"/>
                  </a:cubicBezTo>
                  <a:lnTo>
                    <a:pt x="484" y="112"/>
                  </a:lnTo>
                  <a:cubicBezTo>
                    <a:pt x="358" y="114"/>
                    <a:pt x="270" y="229"/>
                    <a:pt x="287" y="355"/>
                  </a:cubicBezTo>
                  <a:cubicBezTo>
                    <a:pt x="295" y="428"/>
                    <a:pt x="292" y="508"/>
                    <a:pt x="273" y="581"/>
                  </a:cubicBezTo>
                  <a:cubicBezTo>
                    <a:pt x="235" y="729"/>
                    <a:pt x="137" y="852"/>
                    <a:pt x="131" y="1018"/>
                  </a:cubicBezTo>
                  <a:cubicBezTo>
                    <a:pt x="128" y="1122"/>
                    <a:pt x="74" y="1240"/>
                    <a:pt x="30" y="1343"/>
                  </a:cubicBezTo>
                  <a:cubicBezTo>
                    <a:pt x="0" y="1409"/>
                    <a:pt x="19" y="1417"/>
                    <a:pt x="79" y="1414"/>
                  </a:cubicBezTo>
                  <a:cubicBezTo>
                    <a:pt x="377" y="1398"/>
                    <a:pt x="677" y="1387"/>
                    <a:pt x="978" y="1393"/>
                  </a:cubicBezTo>
                  <a:cubicBezTo>
                    <a:pt x="1210" y="1403"/>
                    <a:pt x="1440" y="1379"/>
                    <a:pt x="1669" y="1379"/>
                  </a:cubicBezTo>
                </a:path>
              </a:pathLst>
            </a:custGeom>
            <a:solidFill>
              <a:srgbClr val="90C7D6"/>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reeform 38"/>
            <p:cNvSpPr>
              <a:spLocks noChangeArrowheads="1"/>
            </p:cNvSpPr>
            <p:nvPr/>
          </p:nvSpPr>
          <p:spPr bwMode="auto">
            <a:xfrm>
              <a:off x="10306050" y="1358900"/>
              <a:ext cx="576263" cy="750888"/>
            </a:xfrm>
            <a:custGeom>
              <a:avLst/>
              <a:gdLst>
                <a:gd name="T0" fmla="*/ 415 w 1599"/>
                <a:gd name="T1" fmla="*/ 87 h 2084"/>
                <a:gd name="T2" fmla="*/ 328 w 1599"/>
                <a:gd name="T3" fmla="*/ 106 h 2084"/>
                <a:gd name="T4" fmla="*/ 325 w 1599"/>
                <a:gd name="T5" fmla="*/ 185 h 2084"/>
                <a:gd name="T6" fmla="*/ 347 w 1599"/>
                <a:gd name="T7" fmla="*/ 251 h 2084"/>
                <a:gd name="T8" fmla="*/ 271 w 1599"/>
                <a:gd name="T9" fmla="*/ 341 h 2084"/>
                <a:gd name="T10" fmla="*/ 265 w 1599"/>
                <a:gd name="T11" fmla="*/ 469 h 2084"/>
                <a:gd name="T12" fmla="*/ 224 w 1599"/>
                <a:gd name="T13" fmla="*/ 614 h 2084"/>
                <a:gd name="T14" fmla="*/ 156 w 1599"/>
                <a:gd name="T15" fmla="*/ 745 h 2084"/>
                <a:gd name="T16" fmla="*/ 134 w 1599"/>
                <a:gd name="T17" fmla="*/ 797 h 2084"/>
                <a:gd name="T18" fmla="*/ 82 w 1599"/>
                <a:gd name="T19" fmla="*/ 1166 h 2084"/>
                <a:gd name="T20" fmla="*/ 107 w 1599"/>
                <a:gd name="T21" fmla="*/ 1327 h 2084"/>
                <a:gd name="T22" fmla="*/ 115 w 1599"/>
                <a:gd name="T23" fmla="*/ 1360 h 2084"/>
                <a:gd name="T24" fmla="*/ 191 w 1599"/>
                <a:gd name="T25" fmla="*/ 1502 h 2084"/>
                <a:gd name="T26" fmla="*/ 200 w 1599"/>
                <a:gd name="T27" fmla="*/ 1635 h 2084"/>
                <a:gd name="T28" fmla="*/ 178 w 1599"/>
                <a:gd name="T29" fmla="*/ 1777 h 2084"/>
                <a:gd name="T30" fmla="*/ 180 w 1599"/>
                <a:gd name="T31" fmla="*/ 1878 h 2084"/>
                <a:gd name="T32" fmla="*/ 172 w 1599"/>
                <a:gd name="T33" fmla="*/ 1984 h 2084"/>
                <a:gd name="T34" fmla="*/ 246 w 1599"/>
                <a:gd name="T35" fmla="*/ 2020 h 2084"/>
                <a:gd name="T36" fmla="*/ 331 w 1599"/>
                <a:gd name="T37" fmla="*/ 2001 h 2084"/>
                <a:gd name="T38" fmla="*/ 544 w 1599"/>
                <a:gd name="T39" fmla="*/ 1864 h 2084"/>
                <a:gd name="T40" fmla="*/ 645 w 1599"/>
                <a:gd name="T41" fmla="*/ 1796 h 2084"/>
                <a:gd name="T42" fmla="*/ 828 w 1599"/>
                <a:gd name="T43" fmla="*/ 1738 h 2084"/>
                <a:gd name="T44" fmla="*/ 1191 w 1599"/>
                <a:gd name="T45" fmla="*/ 1697 h 2084"/>
                <a:gd name="T46" fmla="*/ 1371 w 1599"/>
                <a:gd name="T47" fmla="*/ 1614 h 2084"/>
                <a:gd name="T48" fmla="*/ 1440 w 1599"/>
                <a:gd name="T49" fmla="*/ 1494 h 2084"/>
                <a:gd name="T50" fmla="*/ 1574 w 1599"/>
                <a:gd name="T51" fmla="*/ 1215 h 2084"/>
                <a:gd name="T52" fmla="*/ 1565 w 1599"/>
                <a:gd name="T53" fmla="*/ 1139 h 2084"/>
                <a:gd name="T54" fmla="*/ 1522 w 1599"/>
                <a:gd name="T55" fmla="*/ 1043 h 2084"/>
                <a:gd name="T56" fmla="*/ 1541 w 1599"/>
                <a:gd name="T57" fmla="*/ 961 h 2084"/>
                <a:gd name="T58" fmla="*/ 1546 w 1599"/>
                <a:gd name="T59" fmla="*/ 885 h 2084"/>
                <a:gd name="T60" fmla="*/ 1177 w 1599"/>
                <a:gd name="T61" fmla="*/ 513 h 2084"/>
                <a:gd name="T62" fmla="*/ 945 w 1599"/>
                <a:gd name="T63" fmla="*/ 284 h 2084"/>
                <a:gd name="T64" fmla="*/ 795 w 1599"/>
                <a:gd name="T65" fmla="*/ 161 h 2084"/>
                <a:gd name="T66" fmla="*/ 555 w 1599"/>
                <a:gd name="T67" fmla="*/ 0 h 2084"/>
                <a:gd name="T68" fmla="*/ 415 w 1599"/>
                <a:gd name="T69" fmla="*/ 87 h 20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599" h="2084">
                  <a:moveTo>
                    <a:pt x="415" y="87"/>
                  </a:moveTo>
                  <a:cubicBezTo>
                    <a:pt x="380" y="73"/>
                    <a:pt x="361" y="73"/>
                    <a:pt x="328" y="106"/>
                  </a:cubicBezTo>
                  <a:cubicBezTo>
                    <a:pt x="292" y="142"/>
                    <a:pt x="314" y="158"/>
                    <a:pt x="325" y="185"/>
                  </a:cubicBezTo>
                  <a:cubicBezTo>
                    <a:pt x="333" y="207"/>
                    <a:pt x="344" y="229"/>
                    <a:pt x="347" y="251"/>
                  </a:cubicBezTo>
                  <a:cubicBezTo>
                    <a:pt x="355" y="311"/>
                    <a:pt x="265" y="333"/>
                    <a:pt x="271" y="341"/>
                  </a:cubicBezTo>
                  <a:cubicBezTo>
                    <a:pt x="292" y="390"/>
                    <a:pt x="306" y="439"/>
                    <a:pt x="265" y="469"/>
                  </a:cubicBezTo>
                  <a:cubicBezTo>
                    <a:pt x="205" y="510"/>
                    <a:pt x="224" y="562"/>
                    <a:pt x="224" y="614"/>
                  </a:cubicBezTo>
                  <a:cubicBezTo>
                    <a:pt x="224" y="669"/>
                    <a:pt x="235" y="732"/>
                    <a:pt x="156" y="745"/>
                  </a:cubicBezTo>
                  <a:cubicBezTo>
                    <a:pt x="126" y="751"/>
                    <a:pt x="137" y="778"/>
                    <a:pt x="134" y="797"/>
                  </a:cubicBezTo>
                  <a:cubicBezTo>
                    <a:pt x="118" y="920"/>
                    <a:pt x="104" y="1043"/>
                    <a:pt x="82" y="1166"/>
                  </a:cubicBezTo>
                  <a:cubicBezTo>
                    <a:pt x="71" y="1226"/>
                    <a:pt x="0" y="1289"/>
                    <a:pt x="107" y="1327"/>
                  </a:cubicBezTo>
                  <a:cubicBezTo>
                    <a:pt x="112" y="1330"/>
                    <a:pt x="115" y="1349"/>
                    <a:pt x="115" y="1360"/>
                  </a:cubicBezTo>
                  <a:cubicBezTo>
                    <a:pt x="115" y="1420"/>
                    <a:pt x="145" y="1466"/>
                    <a:pt x="191" y="1502"/>
                  </a:cubicBezTo>
                  <a:cubicBezTo>
                    <a:pt x="246" y="1543"/>
                    <a:pt x="246" y="1586"/>
                    <a:pt x="200" y="1635"/>
                  </a:cubicBezTo>
                  <a:cubicBezTo>
                    <a:pt x="159" y="1676"/>
                    <a:pt x="123" y="1717"/>
                    <a:pt x="178" y="1777"/>
                  </a:cubicBezTo>
                  <a:cubicBezTo>
                    <a:pt x="200" y="1804"/>
                    <a:pt x="194" y="1845"/>
                    <a:pt x="180" y="1878"/>
                  </a:cubicBezTo>
                  <a:cubicBezTo>
                    <a:pt x="167" y="1913"/>
                    <a:pt x="167" y="1949"/>
                    <a:pt x="172" y="1984"/>
                  </a:cubicBezTo>
                  <a:cubicBezTo>
                    <a:pt x="178" y="2028"/>
                    <a:pt x="186" y="2083"/>
                    <a:pt x="246" y="2020"/>
                  </a:cubicBezTo>
                  <a:cubicBezTo>
                    <a:pt x="268" y="1998"/>
                    <a:pt x="301" y="1995"/>
                    <a:pt x="331" y="2001"/>
                  </a:cubicBezTo>
                  <a:cubicBezTo>
                    <a:pt x="448" y="2025"/>
                    <a:pt x="505" y="1957"/>
                    <a:pt x="544" y="1864"/>
                  </a:cubicBezTo>
                  <a:cubicBezTo>
                    <a:pt x="563" y="1818"/>
                    <a:pt x="596" y="1796"/>
                    <a:pt x="645" y="1796"/>
                  </a:cubicBezTo>
                  <a:cubicBezTo>
                    <a:pt x="710" y="1796"/>
                    <a:pt x="779" y="1782"/>
                    <a:pt x="828" y="1738"/>
                  </a:cubicBezTo>
                  <a:cubicBezTo>
                    <a:pt x="943" y="1635"/>
                    <a:pt x="1065" y="1662"/>
                    <a:pt x="1191" y="1697"/>
                  </a:cubicBezTo>
                  <a:cubicBezTo>
                    <a:pt x="1292" y="1728"/>
                    <a:pt x="1328" y="1714"/>
                    <a:pt x="1371" y="1614"/>
                  </a:cubicBezTo>
                  <a:cubicBezTo>
                    <a:pt x="1390" y="1570"/>
                    <a:pt x="1401" y="1518"/>
                    <a:pt x="1440" y="1494"/>
                  </a:cubicBezTo>
                  <a:cubicBezTo>
                    <a:pt x="1541" y="1425"/>
                    <a:pt x="1494" y="1292"/>
                    <a:pt x="1574" y="1215"/>
                  </a:cubicBezTo>
                  <a:cubicBezTo>
                    <a:pt x="1587" y="1201"/>
                    <a:pt x="1579" y="1166"/>
                    <a:pt x="1565" y="1139"/>
                  </a:cubicBezTo>
                  <a:cubicBezTo>
                    <a:pt x="1549" y="1109"/>
                    <a:pt x="1538" y="1073"/>
                    <a:pt x="1522" y="1043"/>
                  </a:cubicBezTo>
                  <a:cubicBezTo>
                    <a:pt x="1502" y="1008"/>
                    <a:pt x="1502" y="977"/>
                    <a:pt x="1541" y="961"/>
                  </a:cubicBezTo>
                  <a:cubicBezTo>
                    <a:pt x="1598" y="937"/>
                    <a:pt x="1576" y="915"/>
                    <a:pt x="1546" y="885"/>
                  </a:cubicBezTo>
                  <a:cubicBezTo>
                    <a:pt x="1426" y="759"/>
                    <a:pt x="1306" y="631"/>
                    <a:pt x="1177" y="513"/>
                  </a:cubicBezTo>
                  <a:cubicBezTo>
                    <a:pt x="1095" y="439"/>
                    <a:pt x="1022" y="360"/>
                    <a:pt x="945" y="284"/>
                  </a:cubicBezTo>
                  <a:cubicBezTo>
                    <a:pt x="902" y="240"/>
                    <a:pt x="858" y="158"/>
                    <a:pt x="795" y="161"/>
                  </a:cubicBezTo>
                  <a:cubicBezTo>
                    <a:pt x="672" y="166"/>
                    <a:pt x="628" y="73"/>
                    <a:pt x="555" y="0"/>
                  </a:cubicBezTo>
                  <a:cubicBezTo>
                    <a:pt x="530" y="101"/>
                    <a:pt x="503" y="120"/>
                    <a:pt x="415" y="87"/>
                  </a:cubicBezTo>
                </a:path>
              </a:pathLst>
            </a:custGeom>
            <a:solidFill>
              <a:srgbClr val="90C7D6"/>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Freeform 39"/>
            <p:cNvSpPr>
              <a:spLocks noChangeArrowheads="1"/>
            </p:cNvSpPr>
            <p:nvPr/>
          </p:nvSpPr>
          <p:spPr bwMode="auto">
            <a:xfrm>
              <a:off x="9301163" y="554038"/>
              <a:ext cx="868362" cy="446087"/>
            </a:xfrm>
            <a:custGeom>
              <a:avLst/>
              <a:gdLst>
                <a:gd name="T0" fmla="*/ 1251 w 2412"/>
                <a:gd name="T1" fmla="*/ 1155 h 1241"/>
                <a:gd name="T2" fmla="*/ 1499 w 2412"/>
                <a:gd name="T3" fmla="*/ 1125 h 1241"/>
                <a:gd name="T4" fmla="*/ 1562 w 2412"/>
                <a:gd name="T5" fmla="*/ 1068 h 1241"/>
                <a:gd name="T6" fmla="*/ 1767 w 2412"/>
                <a:gd name="T7" fmla="*/ 1076 h 1241"/>
                <a:gd name="T8" fmla="*/ 1835 w 2412"/>
                <a:gd name="T9" fmla="*/ 1073 h 1241"/>
                <a:gd name="T10" fmla="*/ 2021 w 2412"/>
                <a:gd name="T11" fmla="*/ 1005 h 1241"/>
                <a:gd name="T12" fmla="*/ 2051 w 2412"/>
                <a:gd name="T13" fmla="*/ 967 h 1241"/>
                <a:gd name="T14" fmla="*/ 2289 w 2412"/>
                <a:gd name="T15" fmla="*/ 795 h 1241"/>
                <a:gd name="T16" fmla="*/ 2398 w 2412"/>
                <a:gd name="T17" fmla="*/ 680 h 1241"/>
                <a:gd name="T18" fmla="*/ 2138 w 2412"/>
                <a:gd name="T19" fmla="*/ 112 h 1241"/>
                <a:gd name="T20" fmla="*/ 1879 w 2412"/>
                <a:gd name="T21" fmla="*/ 14 h 1241"/>
                <a:gd name="T22" fmla="*/ 1313 w 2412"/>
                <a:gd name="T23" fmla="*/ 14 h 1241"/>
                <a:gd name="T24" fmla="*/ 1199 w 2412"/>
                <a:gd name="T25" fmla="*/ 60 h 1241"/>
                <a:gd name="T26" fmla="*/ 1103 w 2412"/>
                <a:gd name="T27" fmla="*/ 109 h 1241"/>
                <a:gd name="T28" fmla="*/ 661 w 2412"/>
                <a:gd name="T29" fmla="*/ 109 h 1241"/>
                <a:gd name="T30" fmla="*/ 73 w 2412"/>
                <a:gd name="T31" fmla="*/ 98 h 1241"/>
                <a:gd name="T32" fmla="*/ 16 w 2412"/>
                <a:gd name="T33" fmla="*/ 169 h 1241"/>
                <a:gd name="T34" fmla="*/ 254 w 2412"/>
                <a:gd name="T35" fmla="*/ 759 h 1241"/>
                <a:gd name="T36" fmla="*/ 314 w 2412"/>
                <a:gd name="T37" fmla="*/ 795 h 1241"/>
                <a:gd name="T38" fmla="*/ 576 w 2412"/>
                <a:gd name="T39" fmla="*/ 795 h 1241"/>
                <a:gd name="T40" fmla="*/ 658 w 2412"/>
                <a:gd name="T41" fmla="*/ 770 h 1241"/>
                <a:gd name="T42" fmla="*/ 759 w 2412"/>
                <a:gd name="T43" fmla="*/ 792 h 1241"/>
                <a:gd name="T44" fmla="*/ 964 w 2412"/>
                <a:gd name="T45" fmla="*/ 1041 h 1241"/>
                <a:gd name="T46" fmla="*/ 1035 w 2412"/>
                <a:gd name="T47" fmla="*/ 1202 h 1241"/>
                <a:gd name="T48" fmla="*/ 1251 w 2412"/>
                <a:gd name="T49" fmla="*/ 1155 h 1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412" h="1241">
                  <a:moveTo>
                    <a:pt x="1251" y="1155"/>
                  </a:moveTo>
                  <a:cubicBezTo>
                    <a:pt x="1357" y="1240"/>
                    <a:pt x="1420" y="1234"/>
                    <a:pt x="1499" y="1125"/>
                  </a:cubicBezTo>
                  <a:cubicBezTo>
                    <a:pt x="1518" y="1101"/>
                    <a:pt x="1532" y="1065"/>
                    <a:pt x="1562" y="1068"/>
                  </a:cubicBezTo>
                  <a:cubicBezTo>
                    <a:pt x="1630" y="1073"/>
                    <a:pt x="1699" y="1021"/>
                    <a:pt x="1767" y="1076"/>
                  </a:cubicBezTo>
                  <a:cubicBezTo>
                    <a:pt x="1780" y="1087"/>
                    <a:pt x="1819" y="1084"/>
                    <a:pt x="1835" y="1073"/>
                  </a:cubicBezTo>
                  <a:cubicBezTo>
                    <a:pt x="1892" y="1038"/>
                    <a:pt x="1944" y="994"/>
                    <a:pt x="2021" y="1005"/>
                  </a:cubicBezTo>
                  <a:cubicBezTo>
                    <a:pt x="2043" y="1008"/>
                    <a:pt x="2045" y="983"/>
                    <a:pt x="2051" y="967"/>
                  </a:cubicBezTo>
                  <a:cubicBezTo>
                    <a:pt x="2081" y="871"/>
                    <a:pt x="2193" y="792"/>
                    <a:pt x="2289" y="795"/>
                  </a:cubicBezTo>
                  <a:cubicBezTo>
                    <a:pt x="2376" y="797"/>
                    <a:pt x="2411" y="767"/>
                    <a:pt x="2398" y="680"/>
                  </a:cubicBezTo>
                  <a:cubicBezTo>
                    <a:pt x="2368" y="467"/>
                    <a:pt x="2299" y="265"/>
                    <a:pt x="2138" y="112"/>
                  </a:cubicBezTo>
                  <a:cubicBezTo>
                    <a:pt x="2070" y="46"/>
                    <a:pt x="1996" y="0"/>
                    <a:pt x="1879" y="14"/>
                  </a:cubicBezTo>
                  <a:cubicBezTo>
                    <a:pt x="1693" y="35"/>
                    <a:pt x="1502" y="41"/>
                    <a:pt x="1313" y="14"/>
                  </a:cubicBezTo>
                  <a:cubicBezTo>
                    <a:pt x="1267" y="8"/>
                    <a:pt x="1221" y="11"/>
                    <a:pt x="1199" y="60"/>
                  </a:cubicBezTo>
                  <a:cubicBezTo>
                    <a:pt x="1177" y="104"/>
                    <a:pt x="1139" y="109"/>
                    <a:pt x="1103" y="109"/>
                  </a:cubicBezTo>
                  <a:cubicBezTo>
                    <a:pt x="956" y="112"/>
                    <a:pt x="808" y="109"/>
                    <a:pt x="661" y="109"/>
                  </a:cubicBezTo>
                  <a:cubicBezTo>
                    <a:pt x="464" y="107"/>
                    <a:pt x="270" y="104"/>
                    <a:pt x="73" y="98"/>
                  </a:cubicBezTo>
                  <a:cubicBezTo>
                    <a:pt x="16" y="96"/>
                    <a:pt x="0" y="115"/>
                    <a:pt x="16" y="169"/>
                  </a:cubicBezTo>
                  <a:cubicBezTo>
                    <a:pt x="71" y="377"/>
                    <a:pt x="177" y="563"/>
                    <a:pt x="254" y="759"/>
                  </a:cubicBezTo>
                  <a:cubicBezTo>
                    <a:pt x="267" y="792"/>
                    <a:pt x="286" y="797"/>
                    <a:pt x="314" y="795"/>
                  </a:cubicBezTo>
                  <a:cubicBezTo>
                    <a:pt x="401" y="784"/>
                    <a:pt x="488" y="751"/>
                    <a:pt x="576" y="795"/>
                  </a:cubicBezTo>
                  <a:cubicBezTo>
                    <a:pt x="606" y="808"/>
                    <a:pt x="631" y="787"/>
                    <a:pt x="658" y="770"/>
                  </a:cubicBezTo>
                  <a:cubicBezTo>
                    <a:pt x="696" y="746"/>
                    <a:pt x="743" y="754"/>
                    <a:pt x="759" y="792"/>
                  </a:cubicBezTo>
                  <a:cubicBezTo>
                    <a:pt x="803" y="896"/>
                    <a:pt x="906" y="948"/>
                    <a:pt x="964" y="1041"/>
                  </a:cubicBezTo>
                  <a:cubicBezTo>
                    <a:pt x="991" y="1090"/>
                    <a:pt x="994" y="1155"/>
                    <a:pt x="1035" y="1202"/>
                  </a:cubicBezTo>
                  <a:cubicBezTo>
                    <a:pt x="1114" y="1071"/>
                    <a:pt x="1141" y="1065"/>
                    <a:pt x="1251" y="1155"/>
                  </a:cubicBezTo>
                </a:path>
              </a:pathLst>
            </a:custGeom>
            <a:solidFill>
              <a:srgbClr val="90C7D6"/>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Freeform 40"/>
            <p:cNvSpPr>
              <a:spLocks noChangeArrowheads="1"/>
            </p:cNvSpPr>
            <p:nvPr/>
          </p:nvSpPr>
          <p:spPr bwMode="auto">
            <a:xfrm>
              <a:off x="8064500" y="2298700"/>
              <a:ext cx="638175" cy="677863"/>
            </a:xfrm>
            <a:custGeom>
              <a:avLst/>
              <a:gdLst>
                <a:gd name="T0" fmla="*/ 1150 w 1771"/>
                <a:gd name="T1" fmla="*/ 1799 h 1882"/>
                <a:gd name="T2" fmla="*/ 1445 w 1771"/>
                <a:gd name="T3" fmla="*/ 1657 h 1882"/>
                <a:gd name="T4" fmla="*/ 1647 w 1771"/>
                <a:gd name="T5" fmla="*/ 1510 h 1882"/>
                <a:gd name="T6" fmla="*/ 1732 w 1771"/>
                <a:gd name="T7" fmla="*/ 1458 h 1882"/>
                <a:gd name="T8" fmla="*/ 1718 w 1771"/>
                <a:gd name="T9" fmla="*/ 1229 h 1882"/>
                <a:gd name="T10" fmla="*/ 1560 w 1771"/>
                <a:gd name="T11" fmla="*/ 890 h 1882"/>
                <a:gd name="T12" fmla="*/ 1489 w 1771"/>
                <a:gd name="T13" fmla="*/ 658 h 1882"/>
                <a:gd name="T14" fmla="*/ 1262 w 1771"/>
                <a:gd name="T15" fmla="*/ 275 h 1882"/>
                <a:gd name="T16" fmla="*/ 1254 w 1771"/>
                <a:gd name="T17" fmla="*/ 243 h 1882"/>
                <a:gd name="T18" fmla="*/ 1093 w 1771"/>
                <a:gd name="T19" fmla="*/ 73 h 1882"/>
                <a:gd name="T20" fmla="*/ 992 w 1771"/>
                <a:gd name="T21" fmla="*/ 30 h 1882"/>
                <a:gd name="T22" fmla="*/ 899 w 1771"/>
                <a:gd name="T23" fmla="*/ 32 h 1882"/>
                <a:gd name="T24" fmla="*/ 683 w 1771"/>
                <a:gd name="T25" fmla="*/ 346 h 1882"/>
                <a:gd name="T26" fmla="*/ 361 w 1771"/>
                <a:gd name="T27" fmla="*/ 808 h 1882"/>
                <a:gd name="T28" fmla="*/ 197 w 1771"/>
                <a:gd name="T29" fmla="*/ 1029 h 1882"/>
                <a:gd name="T30" fmla="*/ 110 w 1771"/>
                <a:gd name="T31" fmla="*/ 1204 h 1882"/>
                <a:gd name="T32" fmla="*/ 17 w 1771"/>
                <a:gd name="T33" fmla="*/ 1360 h 1882"/>
                <a:gd name="T34" fmla="*/ 33 w 1771"/>
                <a:gd name="T35" fmla="*/ 1444 h 1882"/>
                <a:gd name="T36" fmla="*/ 186 w 1771"/>
                <a:gd name="T37" fmla="*/ 1521 h 1882"/>
                <a:gd name="T38" fmla="*/ 361 w 1771"/>
                <a:gd name="T39" fmla="*/ 1660 h 1882"/>
                <a:gd name="T40" fmla="*/ 437 w 1771"/>
                <a:gd name="T41" fmla="*/ 1690 h 1882"/>
                <a:gd name="T42" fmla="*/ 544 w 1771"/>
                <a:gd name="T43" fmla="*/ 1797 h 1882"/>
                <a:gd name="T44" fmla="*/ 568 w 1771"/>
                <a:gd name="T45" fmla="*/ 1838 h 1882"/>
                <a:gd name="T46" fmla="*/ 686 w 1771"/>
                <a:gd name="T47" fmla="*/ 1819 h 1882"/>
                <a:gd name="T48" fmla="*/ 751 w 1771"/>
                <a:gd name="T49" fmla="*/ 1799 h 1882"/>
                <a:gd name="T50" fmla="*/ 1008 w 1771"/>
                <a:gd name="T51" fmla="*/ 1799 h 1882"/>
                <a:gd name="T52" fmla="*/ 1150 w 1771"/>
                <a:gd name="T53" fmla="*/ 1799 h 18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771" h="1882">
                  <a:moveTo>
                    <a:pt x="1150" y="1799"/>
                  </a:moveTo>
                  <a:cubicBezTo>
                    <a:pt x="1281" y="1821"/>
                    <a:pt x="1371" y="1769"/>
                    <a:pt x="1445" y="1657"/>
                  </a:cubicBezTo>
                  <a:cubicBezTo>
                    <a:pt x="1492" y="1589"/>
                    <a:pt x="1563" y="1535"/>
                    <a:pt x="1647" y="1510"/>
                  </a:cubicBezTo>
                  <a:cubicBezTo>
                    <a:pt x="1677" y="1502"/>
                    <a:pt x="1729" y="1504"/>
                    <a:pt x="1732" y="1458"/>
                  </a:cubicBezTo>
                  <a:cubicBezTo>
                    <a:pt x="1735" y="1379"/>
                    <a:pt x="1770" y="1267"/>
                    <a:pt x="1718" y="1229"/>
                  </a:cubicBezTo>
                  <a:cubicBezTo>
                    <a:pt x="1601" y="1139"/>
                    <a:pt x="1604" y="1002"/>
                    <a:pt x="1560" y="890"/>
                  </a:cubicBezTo>
                  <a:cubicBezTo>
                    <a:pt x="1533" y="819"/>
                    <a:pt x="1527" y="729"/>
                    <a:pt x="1489" y="658"/>
                  </a:cubicBezTo>
                  <a:cubicBezTo>
                    <a:pt x="1418" y="529"/>
                    <a:pt x="1412" y="360"/>
                    <a:pt x="1262" y="275"/>
                  </a:cubicBezTo>
                  <a:cubicBezTo>
                    <a:pt x="1254" y="273"/>
                    <a:pt x="1257" y="254"/>
                    <a:pt x="1254" y="243"/>
                  </a:cubicBezTo>
                  <a:cubicBezTo>
                    <a:pt x="1232" y="155"/>
                    <a:pt x="1186" y="93"/>
                    <a:pt x="1093" y="73"/>
                  </a:cubicBezTo>
                  <a:cubicBezTo>
                    <a:pt x="1057" y="65"/>
                    <a:pt x="1022" y="68"/>
                    <a:pt x="992" y="30"/>
                  </a:cubicBezTo>
                  <a:cubicBezTo>
                    <a:pt x="973" y="2"/>
                    <a:pt x="926" y="0"/>
                    <a:pt x="899" y="32"/>
                  </a:cubicBezTo>
                  <a:cubicBezTo>
                    <a:pt x="817" y="131"/>
                    <a:pt x="741" y="240"/>
                    <a:pt x="683" y="346"/>
                  </a:cubicBezTo>
                  <a:cubicBezTo>
                    <a:pt x="593" y="516"/>
                    <a:pt x="446" y="639"/>
                    <a:pt x="361" y="808"/>
                  </a:cubicBezTo>
                  <a:cubicBezTo>
                    <a:pt x="320" y="893"/>
                    <a:pt x="232" y="931"/>
                    <a:pt x="197" y="1029"/>
                  </a:cubicBezTo>
                  <a:cubicBezTo>
                    <a:pt x="178" y="1084"/>
                    <a:pt x="167" y="1160"/>
                    <a:pt x="110" y="1204"/>
                  </a:cubicBezTo>
                  <a:cubicBezTo>
                    <a:pt x="58" y="1245"/>
                    <a:pt x="41" y="1305"/>
                    <a:pt x="17" y="1360"/>
                  </a:cubicBezTo>
                  <a:cubicBezTo>
                    <a:pt x="0" y="1395"/>
                    <a:pt x="8" y="1414"/>
                    <a:pt x="33" y="1444"/>
                  </a:cubicBezTo>
                  <a:cubicBezTo>
                    <a:pt x="74" y="1496"/>
                    <a:pt x="137" y="1494"/>
                    <a:pt x="186" y="1521"/>
                  </a:cubicBezTo>
                  <a:cubicBezTo>
                    <a:pt x="252" y="1556"/>
                    <a:pt x="306" y="1611"/>
                    <a:pt x="361" y="1660"/>
                  </a:cubicBezTo>
                  <a:cubicBezTo>
                    <a:pt x="385" y="1682"/>
                    <a:pt x="407" y="1696"/>
                    <a:pt x="437" y="1690"/>
                  </a:cubicBezTo>
                  <a:cubicBezTo>
                    <a:pt x="522" y="1674"/>
                    <a:pt x="552" y="1723"/>
                    <a:pt x="544" y="1797"/>
                  </a:cubicBezTo>
                  <a:cubicBezTo>
                    <a:pt x="541" y="1827"/>
                    <a:pt x="549" y="1824"/>
                    <a:pt x="568" y="1838"/>
                  </a:cubicBezTo>
                  <a:cubicBezTo>
                    <a:pt x="618" y="1865"/>
                    <a:pt x="656" y="1881"/>
                    <a:pt x="686" y="1819"/>
                  </a:cubicBezTo>
                  <a:cubicBezTo>
                    <a:pt x="700" y="1794"/>
                    <a:pt x="727" y="1799"/>
                    <a:pt x="751" y="1799"/>
                  </a:cubicBezTo>
                  <a:lnTo>
                    <a:pt x="1008" y="1799"/>
                  </a:lnTo>
                  <a:cubicBezTo>
                    <a:pt x="1055" y="1799"/>
                    <a:pt x="1104" y="1794"/>
                    <a:pt x="1150" y="1799"/>
                  </a:cubicBezTo>
                </a:path>
              </a:pathLst>
            </a:custGeom>
            <a:solidFill>
              <a:srgbClr val="90C7D6"/>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Freeform 41"/>
            <p:cNvSpPr>
              <a:spLocks noChangeArrowheads="1"/>
            </p:cNvSpPr>
            <p:nvPr/>
          </p:nvSpPr>
          <p:spPr bwMode="auto">
            <a:xfrm>
              <a:off x="11180763" y="444500"/>
              <a:ext cx="1146175" cy="403225"/>
            </a:xfrm>
            <a:custGeom>
              <a:avLst/>
              <a:gdLst>
                <a:gd name="T0" fmla="*/ 3035 w 3186"/>
                <a:gd name="T1" fmla="*/ 85 h 1118"/>
                <a:gd name="T2" fmla="*/ 2961 w 3186"/>
                <a:gd name="T3" fmla="*/ 120 h 1118"/>
                <a:gd name="T4" fmla="*/ 1951 w 3186"/>
                <a:gd name="T5" fmla="*/ 169 h 1118"/>
                <a:gd name="T6" fmla="*/ 470 w 3186"/>
                <a:gd name="T7" fmla="*/ 227 h 1118"/>
                <a:gd name="T8" fmla="*/ 353 w 3186"/>
                <a:gd name="T9" fmla="*/ 270 h 1118"/>
                <a:gd name="T10" fmla="*/ 314 w 3186"/>
                <a:gd name="T11" fmla="*/ 407 h 1118"/>
                <a:gd name="T12" fmla="*/ 159 w 3186"/>
                <a:gd name="T13" fmla="*/ 781 h 1118"/>
                <a:gd name="T14" fmla="*/ 60 w 3186"/>
                <a:gd name="T15" fmla="*/ 838 h 1118"/>
                <a:gd name="T16" fmla="*/ 11 w 3186"/>
                <a:gd name="T17" fmla="*/ 898 h 1118"/>
                <a:gd name="T18" fmla="*/ 74 w 3186"/>
                <a:gd name="T19" fmla="*/ 898 h 1118"/>
                <a:gd name="T20" fmla="*/ 123 w 3186"/>
                <a:gd name="T21" fmla="*/ 912 h 1118"/>
                <a:gd name="T22" fmla="*/ 396 w 3186"/>
                <a:gd name="T23" fmla="*/ 964 h 1118"/>
                <a:gd name="T24" fmla="*/ 888 w 3186"/>
                <a:gd name="T25" fmla="*/ 863 h 1118"/>
                <a:gd name="T26" fmla="*/ 1273 w 3186"/>
                <a:gd name="T27" fmla="*/ 969 h 1118"/>
                <a:gd name="T28" fmla="*/ 1322 w 3186"/>
                <a:gd name="T29" fmla="*/ 1043 h 1118"/>
                <a:gd name="T30" fmla="*/ 1688 w 3186"/>
                <a:gd name="T31" fmla="*/ 983 h 1118"/>
                <a:gd name="T32" fmla="*/ 1855 w 3186"/>
                <a:gd name="T33" fmla="*/ 978 h 1118"/>
                <a:gd name="T34" fmla="*/ 2054 w 3186"/>
                <a:gd name="T35" fmla="*/ 975 h 1118"/>
                <a:gd name="T36" fmla="*/ 2434 w 3186"/>
                <a:gd name="T37" fmla="*/ 713 h 1118"/>
                <a:gd name="T38" fmla="*/ 2470 w 3186"/>
                <a:gd name="T39" fmla="*/ 677 h 1118"/>
                <a:gd name="T40" fmla="*/ 2639 w 3186"/>
                <a:gd name="T41" fmla="*/ 565 h 1118"/>
                <a:gd name="T42" fmla="*/ 2691 w 3186"/>
                <a:gd name="T43" fmla="*/ 541 h 1118"/>
                <a:gd name="T44" fmla="*/ 2915 w 3186"/>
                <a:gd name="T45" fmla="*/ 298 h 1118"/>
                <a:gd name="T46" fmla="*/ 2950 w 3186"/>
                <a:gd name="T47" fmla="*/ 248 h 1118"/>
                <a:gd name="T48" fmla="*/ 3131 w 3186"/>
                <a:gd name="T49" fmla="*/ 85 h 1118"/>
                <a:gd name="T50" fmla="*/ 3185 w 3186"/>
                <a:gd name="T51" fmla="*/ 16 h 1118"/>
                <a:gd name="T52" fmla="*/ 3035 w 3186"/>
                <a:gd name="T53" fmla="*/ 85 h 1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186" h="1118">
                  <a:moveTo>
                    <a:pt x="3035" y="85"/>
                  </a:moveTo>
                  <a:cubicBezTo>
                    <a:pt x="3027" y="120"/>
                    <a:pt x="2991" y="117"/>
                    <a:pt x="2961" y="120"/>
                  </a:cubicBezTo>
                  <a:cubicBezTo>
                    <a:pt x="2625" y="136"/>
                    <a:pt x="2289" y="164"/>
                    <a:pt x="1951" y="169"/>
                  </a:cubicBezTo>
                  <a:cubicBezTo>
                    <a:pt x="1456" y="175"/>
                    <a:pt x="964" y="196"/>
                    <a:pt x="470" y="227"/>
                  </a:cubicBezTo>
                  <a:cubicBezTo>
                    <a:pt x="432" y="229"/>
                    <a:pt x="366" y="180"/>
                    <a:pt x="353" y="270"/>
                  </a:cubicBezTo>
                  <a:cubicBezTo>
                    <a:pt x="347" y="317"/>
                    <a:pt x="301" y="347"/>
                    <a:pt x="314" y="407"/>
                  </a:cubicBezTo>
                  <a:cubicBezTo>
                    <a:pt x="350" y="562"/>
                    <a:pt x="284" y="688"/>
                    <a:pt x="159" y="781"/>
                  </a:cubicBezTo>
                  <a:cubicBezTo>
                    <a:pt x="129" y="803"/>
                    <a:pt x="90" y="816"/>
                    <a:pt x="60" y="838"/>
                  </a:cubicBezTo>
                  <a:cubicBezTo>
                    <a:pt x="38" y="852"/>
                    <a:pt x="0" y="868"/>
                    <a:pt x="11" y="898"/>
                  </a:cubicBezTo>
                  <a:cubicBezTo>
                    <a:pt x="22" y="931"/>
                    <a:pt x="52" y="893"/>
                    <a:pt x="74" y="898"/>
                  </a:cubicBezTo>
                  <a:cubicBezTo>
                    <a:pt x="90" y="904"/>
                    <a:pt x="107" y="909"/>
                    <a:pt x="123" y="912"/>
                  </a:cubicBezTo>
                  <a:cubicBezTo>
                    <a:pt x="213" y="931"/>
                    <a:pt x="309" y="972"/>
                    <a:pt x="396" y="964"/>
                  </a:cubicBezTo>
                  <a:cubicBezTo>
                    <a:pt x="563" y="948"/>
                    <a:pt x="727" y="912"/>
                    <a:pt x="888" y="863"/>
                  </a:cubicBezTo>
                  <a:cubicBezTo>
                    <a:pt x="1046" y="814"/>
                    <a:pt x="1158" y="885"/>
                    <a:pt x="1273" y="969"/>
                  </a:cubicBezTo>
                  <a:cubicBezTo>
                    <a:pt x="1303" y="991"/>
                    <a:pt x="1284" y="1043"/>
                    <a:pt x="1322" y="1043"/>
                  </a:cubicBezTo>
                  <a:cubicBezTo>
                    <a:pt x="1448" y="1049"/>
                    <a:pt x="1582" y="1117"/>
                    <a:pt x="1688" y="983"/>
                  </a:cubicBezTo>
                  <a:cubicBezTo>
                    <a:pt x="1735" y="923"/>
                    <a:pt x="1792" y="920"/>
                    <a:pt x="1855" y="978"/>
                  </a:cubicBezTo>
                  <a:cubicBezTo>
                    <a:pt x="1931" y="1049"/>
                    <a:pt x="1970" y="1032"/>
                    <a:pt x="2054" y="975"/>
                  </a:cubicBezTo>
                  <a:cubicBezTo>
                    <a:pt x="2183" y="890"/>
                    <a:pt x="2256" y="726"/>
                    <a:pt x="2434" y="713"/>
                  </a:cubicBezTo>
                  <a:cubicBezTo>
                    <a:pt x="2448" y="713"/>
                    <a:pt x="2464" y="691"/>
                    <a:pt x="2470" y="677"/>
                  </a:cubicBezTo>
                  <a:cubicBezTo>
                    <a:pt x="2502" y="603"/>
                    <a:pt x="2571" y="584"/>
                    <a:pt x="2639" y="565"/>
                  </a:cubicBezTo>
                  <a:cubicBezTo>
                    <a:pt x="2658" y="560"/>
                    <a:pt x="2672" y="557"/>
                    <a:pt x="2691" y="541"/>
                  </a:cubicBezTo>
                  <a:cubicBezTo>
                    <a:pt x="2773" y="464"/>
                    <a:pt x="2825" y="363"/>
                    <a:pt x="2915" y="298"/>
                  </a:cubicBezTo>
                  <a:cubicBezTo>
                    <a:pt x="2931" y="287"/>
                    <a:pt x="2948" y="267"/>
                    <a:pt x="2950" y="248"/>
                  </a:cubicBezTo>
                  <a:cubicBezTo>
                    <a:pt x="2967" y="142"/>
                    <a:pt x="3046" y="106"/>
                    <a:pt x="3131" y="85"/>
                  </a:cubicBezTo>
                  <a:cubicBezTo>
                    <a:pt x="3180" y="74"/>
                    <a:pt x="3169" y="44"/>
                    <a:pt x="3185" y="16"/>
                  </a:cubicBezTo>
                  <a:cubicBezTo>
                    <a:pt x="3111" y="3"/>
                    <a:pt x="3054" y="0"/>
                    <a:pt x="3035" y="85"/>
                  </a:cubicBezTo>
                </a:path>
              </a:pathLst>
            </a:custGeom>
            <a:solidFill>
              <a:srgbClr val="90C7D6"/>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Freeform 42"/>
            <p:cNvSpPr>
              <a:spLocks noChangeArrowheads="1"/>
            </p:cNvSpPr>
            <p:nvPr/>
          </p:nvSpPr>
          <p:spPr bwMode="auto">
            <a:xfrm>
              <a:off x="7213600" y="2084388"/>
              <a:ext cx="698500" cy="701675"/>
            </a:xfrm>
            <a:custGeom>
              <a:avLst/>
              <a:gdLst>
                <a:gd name="T0" fmla="*/ 1652 w 1940"/>
                <a:gd name="T1" fmla="*/ 104 h 1948"/>
                <a:gd name="T2" fmla="*/ 1554 w 1940"/>
                <a:gd name="T3" fmla="*/ 104 h 1948"/>
                <a:gd name="T4" fmla="*/ 1384 w 1940"/>
                <a:gd name="T5" fmla="*/ 52 h 1948"/>
                <a:gd name="T6" fmla="*/ 1335 w 1940"/>
                <a:gd name="T7" fmla="*/ 41 h 1948"/>
                <a:gd name="T8" fmla="*/ 1174 w 1940"/>
                <a:gd name="T9" fmla="*/ 8 h 1948"/>
                <a:gd name="T10" fmla="*/ 756 w 1940"/>
                <a:gd name="T11" fmla="*/ 25 h 1948"/>
                <a:gd name="T12" fmla="*/ 693 w 1940"/>
                <a:gd name="T13" fmla="*/ 71 h 1948"/>
                <a:gd name="T14" fmla="*/ 652 w 1940"/>
                <a:gd name="T15" fmla="*/ 257 h 1948"/>
                <a:gd name="T16" fmla="*/ 472 w 1940"/>
                <a:gd name="T17" fmla="*/ 489 h 1948"/>
                <a:gd name="T18" fmla="*/ 79 w 1940"/>
                <a:gd name="T19" fmla="*/ 948 h 1948"/>
                <a:gd name="T20" fmla="*/ 79 w 1940"/>
                <a:gd name="T21" fmla="*/ 1174 h 1948"/>
                <a:gd name="T22" fmla="*/ 109 w 1940"/>
                <a:gd name="T23" fmla="*/ 1254 h 1948"/>
                <a:gd name="T24" fmla="*/ 144 w 1940"/>
                <a:gd name="T25" fmla="*/ 1349 h 1948"/>
                <a:gd name="T26" fmla="*/ 742 w 1940"/>
                <a:gd name="T27" fmla="*/ 1917 h 1948"/>
                <a:gd name="T28" fmla="*/ 811 w 1940"/>
                <a:gd name="T29" fmla="*/ 1904 h 1948"/>
                <a:gd name="T30" fmla="*/ 966 w 1940"/>
                <a:gd name="T31" fmla="*/ 1549 h 1948"/>
                <a:gd name="T32" fmla="*/ 1078 w 1940"/>
                <a:gd name="T33" fmla="*/ 1499 h 1948"/>
                <a:gd name="T34" fmla="*/ 1141 w 1940"/>
                <a:gd name="T35" fmla="*/ 1461 h 1948"/>
                <a:gd name="T36" fmla="*/ 1136 w 1940"/>
                <a:gd name="T37" fmla="*/ 1420 h 1948"/>
                <a:gd name="T38" fmla="*/ 1109 w 1940"/>
                <a:gd name="T39" fmla="*/ 1256 h 1948"/>
                <a:gd name="T40" fmla="*/ 1226 w 1940"/>
                <a:gd name="T41" fmla="*/ 1005 h 1948"/>
                <a:gd name="T42" fmla="*/ 1300 w 1940"/>
                <a:gd name="T43" fmla="*/ 855 h 1948"/>
                <a:gd name="T44" fmla="*/ 1939 w 1940"/>
                <a:gd name="T45" fmla="*/ 25 h 1948"/>
                <a:gd name="T46" fmla="*/ 1652 w 1940"/>
                <a:gd name="T47" fmla="*/ 104 h 19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940" h="1948">
                  <a:moveTo>
                    <a:pt x="1652" y="104"/>
                  </a:moveTo>
                  <a:cubicBezTo>
                    <a:pt x="1617" y="115"/>
                    <a:pt x="1562" y="128"/>
                    <a:pt x="1554" y="104"/>
                  </a:cubicBezTo>
                  <a:cubicBezTo>
                    <a:pt x="1518" y="0"/>
                    <a:pt x="1455" y="25"/>
                    <a:pt x="1384" y="52"/>
                  </a:cubicBezTo>
                  <a:cubicBezTo>
                    <a:pt x="1371" y="57"/>
                    <a:pt x="1346" y="52"/>
                    <a:pt x="1335" y="41"/>
                  </a:cubicBezTo>
                  <a:cubicBezTo>
                    <a:pt x="1286" y="3"/>
                    <a:pt x="1231" y="5"/>
                    <a:pt x="1174" y="8"/>
                  </a:cubicBezTo>
                  <a:cubicBezTo>
                    <a:pt x="1035" y="14"/>
                    <a:pt x="895" y="22"/>
                    <a:pt x="756" y="25"/>
                  </a:cubicBezTo>
                  <a:cubicBezTo>
                    <a:pt x="721" y="25"/>
                    <a:pt x="710" y="41"/>
                    <a:pt x="693" y="71"/>
                  </a:cubicBezTo>
                  <a:cubicBezTo>
                    <a:pt x="661" y="131"/>
                    <a:pt x="699" y="202"/>
                    <a:pt x="652" y="257"/>
                  </a:cubicBezTo>
                  <a:cubicBezTo>
                    <a:pt x="590" y="330"/>
                    <a:pt x="535" y="412"/>
                    <a:pt x="472" y="489"/>
                  </a:cubicBezTo>
                  <a:cubicBezTo>
                    <a:pt x="344" y="645"/>
                    <a:pt x="210" y="795"/>
                    <a:pt x="79" y="948"/>
                  </a:cubicBezTo>
                  <a:cubicBezTo>
                    <a:pt x="0" y="1041"/>
                    <a:pt x="0" y="1090"/>
                    <a:pt x="79" y="1174"/>
                  </a:cubicBezTo>
                  <a:cubicBezTo>
                    <a:pt x="101" y="1199"/>
                    <a:pt x="111" y="1221"/>
                    <a:pt x="109" y="1254"/>
                  </a:cubicBezTo>
                  <a:cubicBezTo>
                    <a:pt x="106" y="1292"/>
                    <a:pt x="117" y="1325"/>
                    <a:pt x="144" y="1349"/>
                  </a:cubicBezTo>
                  <a:cubicBezTo>
                    <a:pt x="338" y="1546"/>
                    <a:pt x="527" y="1745"/>
                    <a:pt x="742" y="1917"/>
                  </a:cubicBezTo>
                  <a:cubicBezTo>
                    <a:pt x="778" y="1947"/>
                    <a:pt x="794" y="1945"/>
                    <a:pt x="811" y="1904"/>
                  </a:cubicBezTo>
                  <a:cubicBezTo>
                    <a:pt x="863" y="1783"/>
                    <a:pt x="915" y="1666"/>
                    <a:pt x="966" y="1549"/>
                  </a:cubicBezTo>
                  <a:cubicBezTo>
                    <a:pt x="988" y="1499"/>
                    <a:pt x="1010" y="1453"/>
                    <a:pt x="1078" y="1499"/>
                  </a:cubicBezTo>
                  <a:cubicBezTo>
                    <a:pt x="1119" y="1529"/>
                    <a:pt x="1122" y="1475"/>
                    <a:pt x="1141" y="1461"/>
                  </a:cubicBezTo>
                  <a:cubicBezTo>
                    <a:pt x="1163" y="1447"/>
                    <a:pt x="1152" y="1426"/>
                    <a:pt x="1136" y="1420"/>
                  </a:cubicBezTo>
                  <a:cubicBezTo>
                    <a:pt x="1037" y="1379"/>
                    <a:pt x="1081" y="1319"/>
                    <a:pt x="1109" y="1256"/>
                  </a:cubicBezTo>
                  <a:cubicBezTo>
                    <a:pt x="1147" y="1172"/>
                    <a:pt x="1237" y="1112"/>
                    <a:pt x="1226" y="1005"/>
                  </a:cubicBezTo>
                  <a:cubicBezTo>
                    <a:pt x="1220" y="939"/>
                    <a:pt x="1253" y="896"/>
                    <a:pt x="1300" y="855"/>
                  </a:cubicBezTo>
                  <a:cubicBezTo>
                    <a:pt x="1565" y="620"/>
                    <a:pt x="1734" y="311"/>
                    <a:pt x="1939" y="25"/>
                  </a:cubicBezTo>
                  <a:cubicBezTo>
                    <a:pt x="1843" y="52"/>
                    <a:pt x="1748" y="76"/>
                    <a:pt x="1652" y="104"/>
                  </a:cubicBezTo>
                </a:path>
              </a:pathLst>
            </a:custGeom>
            <a:solidFill>
              <a:srgbClr val="90C7D6"/>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Freeform 43"/>
            <p:cNvSpPr>
              <a:spLocks noChangeArrowheads="1"/>
            </p:cNvSpPr>
            <p:nvPr/>
          </p:nvSpPr>
          <p:spPr bwMode="auto">
            <a:xfrm>
              <a:off x="8159750" y="1582738"/>
              <a:ext cx="708025" cy="688975"/>
            </a:xfrm>
            <a:custGeom>
              <a:avLst/>
              <a:gdLst>
                <a:gd name="T0" fmla="*/ 361 w 1965"/>
                <a:gd name="T1" fmla="*/ 1493 h 1912"/>
                <a:gd name="T2" fmla="*/ 481 w 1965"/>
                <a:gd name="T3" fmla="*/ 1534 h 1912"/>
                <a:gd name="T4" fmla="*/ 615 w 1965"/>
                <a:gd name="T5" fmla="*/ 1551 h 1912"/>
                <a:gd name="T6" fmla="*/ 653 w 1965"/>
                <a:gd name="T7" fmla="*/ 1761 h 1912"/>
                <a:gd name="T8" fmla="*/ 683 w 1965"/>
                <a:gd name="T9" fmla="*/ 1892 h 1912"/>
                <a:gd name="T10" fmla="*/ 729 w 1965"/>
                <a:gd name="T11" fmla="*/ 1898 h 1912"/>
                <a:gd name="T12" fmla="*/ 986 w 1965"/>
                <a:gd name="T13" fmla="*/ 1624 h 1912"/>
                <a:gd name="T14" fmla="*/ 1041 w 1965"/>
                <a:gd name="T15" fmla="*/ 1559 h 1912"/>
                <a:gd name="T16" fmla="*/ 1207 w 1965"/>
                <a:gd name="T17" fmla="*/ 1425 h 1912"/>
                <a:gd name="T18" fmla="*/ 1426 w 1965"/>
                <a:gd name="T19" fmla="*/ 1248 h 1912"/>
                <a:gd name="T20" fmla="*/ 1467 w 1965"/>
                <a:gd name="T21" fmla="*/ 1234 h 1912"/>
                <a:gd name="T22" fmla="*/ 1538 w 1965"/>
                <a:gd name="T23" fmla="*/ 1152 h 1912"/>
                <a:gd name="T24" fmla="*/ 1622 w 1965"/>
                <a:gd name="T25" fmla="*/ 995 h 1912"/>
                <a:gd name="T26" fmla="*/ 1715 w 1965"/>
                <a:gd name="T27" fmla="*/ 858 h 1912"/>
                <a:gd name="T28" fmla="*/ 1715 w 1965"/>
                <a:gd name="T29" fmla="*/ 768 h 1912"/>
                <a:gd name="T30" fmla="*/ 1844 w 1965"/>
                <a:gd name="T31" fmla="*/ 678 h 1912"/>
                <a:gd name="T32" fmla="*/ 1923 w 1965"/>
                <a:gd name="T33" fmla="*/ 661 h 1912"/>
                <a:gd name="T34" fmla="*/ 1939 w 1965"/>
                <a:gd name="T35" fmla="*/ 552 h 1912"/>
                <a:gd name="T36" fmla="*/ 1721 w 1965"/>
                <a:gd name="T37" fmla="*/ 61 h 1912"/>
                <a:gd name="T38" fmla="*/ 1688 w 1965"/>
                <a:gd name="T39" fmla="*/ 3 h 1912"/>
                <a:gd name="T40" fmla="*/ 1636 w 1965"/>
                <a:gd name="T41" fmla="*/ 44 h 1912"/>
                <a:gd name="T42" fmla="*/ 1161 w 1965"/>
                <a:gd name="T43" fmla="*/ 306 h 1912"/>
                <a:gd name="T44" fmla="*/ 1087 w 1965"/>
                <a:gd name="T45" fmla="*/ 328 h 1912"/>
                <a:gd name="T46" fmla="*/ 910 w 1965"/>
                <a:gd name="T47" fmla="*/ 454 h 1912"/>
                <a:gd name="T48" fmla="*/ 798 w 1965"/>
                <a:gd name="T49" fmla="*/ 481 h 1912"/>
                <a:gd name="T50" fmla="*/ 527 w 1965"/>
                <a:gd name="T51" fmla="*/ 604 h 1912"/>
                <a:gd name="T52" fmla="*/ 295 w 1965"/>
                <a:gd name="T53" fmla="*/ 779 h 1912"/>
                <a:gd name="T54" fmla="*/ 68 w 1965"/>
                <a:gd name="T55" fmla="*/ 1051 h 1912"/>
                <a:gd name="T56" fmla="*/ 90 w 1965"/>
                <a:gd name="T57" fmla="*/ 1155 h 1912"/>
                <a:gd name="T58" fmla="*/ 156 w 1965"/>
                <a:gd name="T59" fmla="*/ 1362 h 1912"/>
                <a:gd name="T60" fmla="*/ 361 w 1965"/>
                <a:gd name="T61" fmla="*/ 1493 h 1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65" h="1912">
                  <a:moveTo>
                    <a:pt x="361" y="1493"/>
                  </a:moveTo>
                  <a:cubicBezTo>
                    <a:pt x="385" y="1559"/>
                    <a:pt x="423" y="1575"/>
                    <a:pt x="481" y="1534"/>
                  </a:cubicBezTo>
                  <a:cubicBezTo>
                    <a:pt x="530" y="1502"/>
                    <a:pt x="568" y="1499"/>
                    <a:pt x="615" y="1551"/>
                  </a:cubicBezTo>
                  <a:cubicBezTo>
                    <a:pt x="680" y="1616"/>
                    <a:pt x="707" y="1676"/>
                    <a:pt x="653" y="1761"/>
                  </a:cubicBezTo>
                  <a:cubicBezTo>
                    <a:pt x="620" y="1810"/>
                    <a:pt x="666" y="1848"/>
                    <a:pt x="683" y="1892"/>
                  </a:cubicBezTo>
                  <a:cubicBezTo>
                    <a:pt x="691" y="1911"/>
                    <a:pt x="713" y="1908"/>
                    <a:pt x="729" y="1898"/>
                  </a:cubicBezTo>
                  <a:cubicBezTo>
                    <a:pt x="833" y="1824"/>
                    <a:pt x="948" y="1758"/>
                    <a:pt x="986" y="1624"/>
                  </a:cubicBezTo>
                  <a:cubicBezTo>
                    <a:pt x="994" y="1594"/>
                    <a:pt x="1013" y="1562"/>
                    <a:pt x="1041" y="1559"/>
                  </a:cubicBezTo>
                  <a:cubicBezTo>
                    <a:pt x="1125" y="1548"/>
                    <a:pt x="1169" y="1488"/>
                    <a:pt x="1207" y="1425"/>
                  </a:cubicBezTo>
                  <a:cubicBezTo>
                    <a:pt x="1259" y="1338"/>
                    <a:pt x="1374" y="1332"/>
                    <a:pt x="1426" y="1248"/>
                  </a:cubicBezTo>
                  <a:cubicBezTo>
                    <a:pt x="1431" y="1237"/>
                    <a:pt x="1453" y="1231"/>
                    <a:pt x="1467" y="1234"/>
                  </a:cubicBezTo>
                  <a:cubicBezTo>
                    <a:pt x="1532" y="1242"/>
                    <a:pt x="1538" y="1204"/>
                    <a:pt x="1538" y="1152"/>
                  </a:cubicBezTo>
                  <a:cubicBezTo>
                    <a:pt x="1538" y="1084"/>
                    <a:pt x="1549" y="1010"/>
                    <a:pt x="1622" y="995"/>
                  </a:cubicBezTo>
                  <a:cubicBezTo>
                    <a:pt x="1707" y="975"/>
                    <a:pt x="1724" y="929"/>
                    <a:pt x="1715" y="858"/>
                  </a:cubicBezTo>
                  <a:cubicBezTo>
                    <a:pt x="1713" y="828"/>
                    <a:pt x="1713" y="798"/>
                    <a:pt x="1715" y="768"/>
                  </a:cubicBezTo>
                  <a:cubicBezTo>
                    <a:pt x="1726" y="683"/>
                    <a:pt x="1762" y="661"/>
                    <a:pt x="1844" y="678"/>
                  </a:cubicBezTo>
                  <a:cubicBezTo>
                    <a:pt x="1868" y="683"/>
                    <a:pt x="1907" y="700"/>
                    <a:pt x="1923" y="661"/>
                  </a:cubicBezTo>
                  <a:cubicBezTo>
                    <a:pt x="1937" y="629"/>
                    <a:pt x="1964" y="601"/>
                    <a:pt x="1939" y="552"/>
                  </a:cubicBezTo>
                  <a:cubicBezTo>
                    <a:pt x="1855" y="394"/>
                    <a:pt x="1770" y="235"/>
                    <a:pt x="1721" y="61"/>
                  </a:cubicBezTo>
                  <a:cubicBezTo>
                    <a:pt x="1715" y="39"/>
                    <a:pt x="1718" y="6"/>
                    <a:pt x="1688" y="3"/>
                  </a:cubicBezTo>
                  <a:cubicBezTo>
                    <a:pt x="1661" y="0"/>
                    <a:pt x="1653" y="30"/>
                    <a:pt x="1636" y="44"/>
                  </a:cubicBezTo>
                  <a:cubicBezTo>
                    <a:pt x="1497" y="167"/>
                    <a:pt x="1379" y="328"/>
                    <a:pt x="1161" y="306"/>
                  </a:cubicBezTo>
                  <a:cubicBezTo>
                    <a:pt x="1136" y="304"/>
                    <a:pt x="1109" y="317"/>
                    <a:pt x="1087" y="328"/>
                  </a:cubicBezTo>
                  <a:cubicBezTo>
                    <a:pt x="1024" y="361"/>
                    <a:pt x="934" y="353"/>
                    <a:pt x="910" y="454"/>
                  </a:cubicBezTo>
                  <a:cubicBezTo>
                    <a:pt x="899" y="500"/>
                    <a:pt x="839" y="481"/>
                    <a:pt x="798" y="481"/>
                  </a:cubicBezTo>
                  <a:cubicBezTo>
                    <a:pt x="691" y="487"/>
                    <a:pt x="620" y="568"/>
                    <a:pt x="527" y="604"/>
                  </a:cubicBezTo>
                  <a:cubicBezTo>
                    <a:pt x="437" y="637"/>
                    <a:pt x="341" y="702"/>
                    <a:pt x="295" y="779"/>
                  </a:cubicBezTo>
                  <a:cubicBezTo>
                    <a:pt x="232" y="883"/>
                    <a:pt x="161" y="978"/>
                    <a:pt x="68" y="1051"/>
                  </a:cubicBezTo>
                  <a:cubicBezTo>
                    <a:pt x="0" y="1106"/>
                    <a:pt x="46" y="1133"/>
                    <a:pt x="90" y="1155"/>
                  </a:cubicBezTo>
                  <a:cubicBezTo>
                    <a:pt x="197" y="1204"/>
                    <a:pt x="216" y="1261"/>
                    <a:pt x="156" y="1362"/>
                  </a:cubicBezTo>
                  <a:cubicBezTo>
                    <a:pt x="238" y="1384"/>
                    <a:pt x="328" y="1398"/>
                    <a:pt x="361" y="1493"/>
                  </a:cubicBezTo>
                </a:path>
              </a:pathLst>
            </a:custGeom>
            <a:solidFill>
              <a:srgbClr val="90C7D6"/>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Freeform 44"/>
            <p:cNvSpPr>
              <a:spLocks noChangeArrowheads="1"/>
            </p:cNvSpPr>
            <p:nvPr/>
          </p:nvSpPr>
          <p:spPr bwMode="auto">
            <a:xfrm>
              <a:off x="11718925" y="663575"/>
              <a:ext cx="536575" cy="685800"/>
            </a:xfrm>
            <a:custGeom>
              <a:avLst/>
              <a:gdLst>
                <a:gd name="T0" fmla="*/ 333 w 1492"/>
                <a:gd name="T1" fmla="*/ 1398 h 1907"/>
                <a:gd name="T2" fmla="*/ 360 w 1492"/>
                <a:gd name="T3" fmla="*/ 1420 h 1907"/>
                <a:gd name="T4" fmla="*/ 456 w 1492"/>
                <a:gd name="T5" fmla="*/ 1584 h 1907"/>
                <a:gd name="T6" fmla="*/ 510 w 1492"/>
                <a:gd name="T7" fmla="*/ 1647 h 1907"/>
                <a:gd name="T8" fmla="*/ 696 w 1492"/>
                <a:gd name="T9" fmla="*/ 1682 h 1907"/>
                <a:gd name="T10" fmla="*/ 794 w 1492"/>
                <a:gd name="T11" fmla="*/ 1737 h 1907"/>
                <a:gd name="T12" fmla="*/ 830 w 1492"/>
                <a:gd name="T13" fmla="*/ 1846 h 1907"/>
                <a:gd name="T14" fmla="*/ 871 w 1492"/>
                <a:gd name="T15" fmla="*/ 1887 h 1907"/>
                <a:gd name="T16" fmla="*/ 1079 w 1492"/>
                <a:gd name="T17" fmla="*/ 1794 h 1907"/>
                <a:gd name="T18" fmla="*/ 1122 w 1492"/>
                <a:gd name="T19" fmla="*/ 1772 h 1907"/>
                <a:gd name="T20" fmla="*/ 1223 w 1492"/>
                <a:gd name="T21" fmla="*/ 1699 h 1907"/>
                <a:gd name="T22" fmla="*/ 1456 w 1492"/>
                <a:gd name="T23" fmla="*/ 1240 h 1907"/>
                <a:gd name="T24" fmla="*/ 1423 w 1492"/>
                <a:gd name="T25" fmla="*/ 1109 h 1907"/>
                <a:gd name="T26" fmla="*/ 1313 w 1492"/>
                <a:gd name="T27" fmla="*/ 969 h 1907"/>
                <a:gd name="T28" fmla="*/ 1180 w 1492"/>
                <a:gd name="T29" fmla="*/ 838 h 1907"/>
                <a:gd name="T30" fmla="*/ 1117 w 1492"/>
                <a:gd name="T31" fmla="*/ 784 h 1907"/>
                <a:gd name="T32" fmla="*/ 1043 w 1492"/>
                <a:gd name="T33" fmla="*/ 677 h 1907"/>
                <a:gd name="T34" fmla="*/ 1040 w 1492"/>
                <a:gd name="T35" fmla="*/ 546 h 1907"/>
                <a:gd name="T36" fmla="*/ 1354 w 1492"/>
                <a:gd name="T37" fmla="*/ 101 h 1907"/>
                <a:gd name="T38" fmla="*/ 1316 w 1492"/>
                <a:gd name="T39" fmla="*/ 14 h 1907"/>
                <a:gd name="T40" fmla="*/ 1065 w 1492"/>
                <a:gd name="T41" fmla="*/ 139 h 1907"/>
                <a:gd name="T42" fmla="*/ 928 w 1492"/>
                <a:gd name="T43" fmla="*/ 218 h 1907"/>
                <a:gd name="T44" fmla="*/ 871 w 1492"/>
                <a:gd name="T45" fmla="*/ 248 h 1907"/>
                <a:gd name="T46" fmla="*/ 655 w 1492"/>
                <a:gd name="T47" fmla="*/ 429 h 1907"/>
                <a:gd name="T48" fmla="*/ 341 w 1492"/>
                <a:gd name="T49" fmla="*/ 470 h 1907"/>
                <a:gd name="T50" fmla="*/ 120 w 1492"/>
                <a:gd name="T51" fmla="*/ 584 h 1907"/>
                <a:gd name="T52" fmla="*/ 0 w 1492"/>
                <a:gd name="T53" fmla="*/ 1136 h 1907"/>
                <a:gd name="T54" fmla="*/ 333 w 1492"/>
                <a:gd name="T55" fmla="*/ 1398 h 1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492" h="1907">
                  <a:moveTo>
                    <a:pt x="333" y="1398"/>
                  </a:moveTo>
                  <a:cubicBezTo>
                    <a:pt x="333" y="1406"/>
                    <a:pt x="352" y="1412"/>
                    <a:pt x="360" y="1420"/>
                  </a:cubicBezTo>
                  <a:cubicBezTo>
                    <a:pt x="407" y="1464"/>
                    <a:pt x="453" y="1510"/>
                    <a:pt x="456" y="1584"/>
                  </a:cubicBezTo>
                  <a:cubicBezTo>
                    <a:pt x="456" y="1611"/>
                    <a:pt x="475" y="1636"/>
                    <a:pt x="510" y="1647"/>
                  </a:cubicBezTo>
                  <a:cubicBezTo>
                    <a:pt x="571" y="1666"/>
                    <a:pt x="628" y="1704"/>
                    <a:pt x="696" y="1682"/>
                  </a:cubicBezTo>
                  <a:cubicBezTo>
                    <a:pt x="745" y="1666"/>
                    <a:pt x="775" y="1693"/>
                    <a:pt x="794" y="1737"/>
                  </a:cubicBezTo>
                  <a:cubicBezTo>
                    <a:pt x="811" y="1772"/>
                    <a:pt x="827" y="1805"/>
                    <a:pt x="830" y="1846"/>
                  </a:cubicBezTo>
                  <a:cubicBezTo>
                    <a:pt x="830" y="1871"/>
                    <a:pt x="838" y="1895"/>
                    <a:pt x="871" y="1887"/>
                  </a:cubicBezTo>
                  <a:cubicBezTo>
                    <a:pt x="945" y="1868"/>
                    <a:pt x="1043" y="1906"/>
                    <a:pt x="1079" y="1794"/>
                  </a:cubicBezTo>
                  <a:cubicBezTo>
                    <a:pt x="1084" y="1775"/>
                    <a:pt x="1106" y="1770"/>
                    <a:pt x="1122" y="1772"/>
                  </a:cubicBezTo>
                  <a:cubicBezTo>
                    <a:pt x="1185" y="1786"/>
                    <a:pt x="1201" y="1742"/>
                    <a:pt x="1223" y="1699"/>
                  </a:cubicBezTo>
                  <a:cubicBezTo>
                    <a:pt x="1297" y="1546"/>
                    <a:pt x="1374" y="1390"/>
                    <a:pt x="1456" y="1240"/>
                  </a:cubicBezTo>
                  <a:cubicBezTo>
                    <a:pt x="1491" y="1177"/>
                    <a:pt x="1470" y="1144"/>
                    <a:pt x="1423" y="1109"/>
                  </a:cubicBezTo>
                  <a:cubicBezTo>
                    <a:pt x="1377" y="1073"/>
                    <a:pt x="1333" y="1035"/>
                    <a:pt x="1313" y="969"/>
                  </a:cubicBezTo>
                  <a:cubicBezTo>
                    <a:pt x="1297" y="912"/>
                    <a:pt x="1270" y="838"/>
                    <a:pt x="1180" y="838"/>
                  </a:cubicBezTo>
                  <a:cubicBezTo>
                    <a:pt x="1155" y="838"/>
                    <a:pt x="1125" y="816"/>
                    <a:pt x="1117" y="784"/>
                  </a:cubicBezTo>
                  <a:cubicBezTo>
                    <a:pt x="1106" y="737"/>
                    <a:pt x="1073" y="702"/>
                    <a:pt x="1043" y="677"/>
                  </a:cubicBezTo>
                  <a:cubicBezTo>
                    <a:pt x="980" y="628"/>
                    <a:pt x="1002" y="595"/>
                    <a:pt x="1040" y="546"/>
                  </a:cubicBezTo>
                  <a:cubicBezTo>
                    <a:pt x="1150" y="401"/>
                    <a:pt x="1251" y="251"/>
                    <a:pt x="1354" y="101"/>
                  </a:cubicBezTo>
                  <a:cubicBezTo>
                    <a:pt x="1374" y="74"/>
                    <a:pt x="1335" y="0"/>
                    <a:pt x="1316" y="14"/>
                  </a:cubicBezTo>
                  <a:cubicBezTo>
                    <a:pt x="1240" y="71"/>
                    <a:pt x="1122" y="38"/>
                    <a:pt x="1065" y="139"/>
                  </a:cubicBezTo>
                  <a:cubicBezTo>
                    <a:pt x="1038" y="186"/>
                    <a:pt x="991" y="227"/>
                    <a:pt x="928" y="218"/>
                  </a:cubicBezTo>
                  <a:cubicBezTo>
                    <a:pt x="901" y="216"/>
                    <a:pt x="887" y="232"/>
                    <a:pt x="871" y="248"/>
                  </a:cubicBezTo>
                  <a:cubicBezTo>
                    <a:pt x="800" y="311"/>
                    <a:pt x="718" y="360"/>
                    <a:pt x="655" y="429"/>
                  </a:cubicBezTo>
                  <a:cubicBezTo>
                    <a:pt x="557" y="538"/>
                    <a:pt x="459" y="538"/>
                    <a:pt x="341" y="470"/>
                  </a:cubicBezTo>
                  <a:cubicBezTo>
                    <a:pt x="284" y="437"/>
                    <a:pt x="125" y="522"/>
                    <a:pt x="120" y="584"/>
                  </a:cubicBezTo>
                  <a:cubicBezTo>
                    <a:pt x="106" y="778"/>
                    <a:pt x="38" y="953"/>
                    <a:pt x="0" y="1136"/>
                  </a:cubicBezTo>
                  <a:cubicBezTo>
                    <a:pt x="144" y="1180"/>
                    <a:pt x="306" y="1202"/>
                    <a:pt x="333" y="1398"/>
                  </a:cubicBezTo>
                </a:path>
              </a:pathLst>
            </a:custGeom>
            <a:solidFill>
              <a:srgbClr val="90C7D6"/>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Freeform 45"/>
            <p:cNvSpPr>
              <a:spLocks noChangeArrowheads="1"/>
            </p:cNvSpPr>
            <p:nvPr/>
          </p:nvSpPr>
          <p:spPr bwMode="auto">
            <a:xfrm>
              <a:off x="7815263" y="2830513"/>
              <a:ext cx="458787" cy="623887"/>
            </a:xfrm>
            <a:custGeom>
              <a:avLst/>
              <a:gdLst>
                <a:gd name="T0" fmla="*/ 740 w 1274"/>
                <a:gd name="T1" fmla="*/ 1729 h 1733"/>
                <a:gd name="T2" fmla="*/ 1038 w 1274"/>
                <a:gd name="T3" fmla="*/ 1491 h 1733"/>
                <a:gd name="T4" fmla="*/ 1079 w 1274"/>
                <a:gd name="T5" fmla="*/ 1336 h 1733"/>
                <a:gd name="T6" fmla="*/ 1098 w 1274"/>
                <a:gd name="T7" fmla="*/ 1188 h 1733"/>
                <a:gd name="T8" fmla="*/ 1224 w 1274"/>
                <a:gd name="T9" fmla="*/ 896 h 1733"/>
                <a:gd name="T10" fmla="*/ 1218 w 1274"/>
                <a:gd name="T11" fmla="*/ 620 h 1733"/>
                <a:gd name="T12" fmla="*/ 1194 w 1274"/>
                <a:gd name="T13" fmla="*/ 489 h 1733"/>
                <a:gd name="T14" fmla="*/ 1027 w 1274"/>
                <a:gd name="T15" fmla="*/ 358 h 1733"/>
                <a:gd name="T16" fmla="*/ 891 w 1274"/>
                <a:gd name="T17" fmla="*/ 191 h 1733"/>
                <a:gd name="T18" fmla="*/ 675 w 1274"/>
                <a:gd name="T19" fmla="*/ 52 h 1733"/>
                <a:gd name="T20" fmla="*/ 593 w 1274"/>
                <a:gd name="T21" fmla="*/ 66 h 1733"/>
                <a:gd name="T22" fmla="*/ 527 w 1274"/>
                <a:gd name="T23" fmla="*/ 159 h 1733"/>
                <a:gd name="T24" fmla="*/ 333 w 1274"/>
                <a:gd name="T25" fmla="*/ 347 h 1733"/>
                <a:gd name="T26" fmla="*/ 246 w 1274"/>
                <a:gd name="T27" fmla="*/ 522 h 1733"/>
                <a:gd name="T28" fmla="*/ 93 w 1274"/>
                <a:gd name="T29" fmla="*/ 901 h 1733"/>
                <a:gd name="T30" fmla="*/ 52 w 1274"/>
                <a:gd name="T31" fmla="*/ 997 h 1733"/>
                <a:gd name="T32" fmla="*/ 41 w 1274"/>
                <a:gd name="T33" fmla="*/ 1128 h 1733"/>
                <a:gd name="T34" fmla="*/ 142 w 1274"/>
                <a:gd name="T35" fmla="*/ 1431 h 1733"/>
                <a:gd name="T36" fmla="*/ 213 w 1274"/>
                <a:gd name="T37" fmla="*/ 1568 h 1733"/>
                <a:gd name="T38" fmla="*/ 243 w 1274"/>
                <a:gd name="T39" fmla="*/ 1729 h 1733"/>
                <a:gd name="T40" fmla="*/ 740 w 1274"/>
                <a:gd name="T41" fmla="*/ 1729 h 17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74" h="1733">
                  <a:moveTo>
                    <a:pt x="740" y="1729"/>
                  </a:moveTo>
                  <a:cubicBezTo>
                    <a:pt x="981" y="1726"/>
                    <a:pt x="978" y="1723"/>
                    <a:pt x="1038" y="1491"/>
                  </a:cubicBezTo>
                  <a:cubicBezTo>
                    <a:pt x="1052" y="1437"/>
                    <a:pt x="1098" y="1371"/>
                    <a:pt x="1079" y="1336"/>
                  </a:cubicBezTo>
                  <a:cubicBezTo>
                    <a:pt x="1046" y="1273"/>
                    <a:pt x="1079" y="1232"/>
                    <a:pt x="1098" y="1188"/>
                  </a:cubicBezTo>
                  <a:cubicBezTo>
                    <a:pt x="1139" y="1090"/>
                    <a:pt x="1194" y="997"/>
                    <a:pt x="1224" y="896"/>
                  </a:cubicBezTo>
                  <a:cubicBezTo>
                    <a:pt x="1251" y="806"/>
                    <a:pt x="1273" y="702"/>
                    <a:pt x="1218" y="620"/>
                  </a:cubicBezTo>
                  <a:cubicBezTo>
                    <a:pt x="1188" y="574"/>
                    <a:pt x="1175" y="538"/>
                    <a:pt x="1194" y="489"/>
                  </a:cubicBezTo>
                  <a:cubicBezTo>
                    <a:pt x="1112" y="489"/>
                    <a:pt x="1030" y="432"/>
                    <a:pt x="1027" y="358"/>
                  </a:cubicBezTo>
                  <a:cubicBezTo>
                    <a:pt x="1025" y="260"/>
                    <a:pt x="956" y="232"/>
                    <a:pt x="891" y="191"/>
                  </a:cubicBezTo>
                  <a:cubicBezTo>
                    <a:pt x="817" y="148"/>
                    <a:pt x="727" y="134"/>
                    <a:pt x="675" y="52"/>
                  </a:cubicBezTo>
                  <a:cubicBezTo>
                    <a:pt x="656" y="22"/>
                    <a:pt x="612" y="0"/>
                    <a:pt x="593" y="66"/>
                  </a:cubicBezTo>
                  <a:cubicBezTo>
                    <a:pt x="582" y="104"/>
                    <a:pt x="555" y="134"/>
                    <a:pt x="527" y="159"/>
                  </a:cubicBezTo>
                  <a:cubicBezTo>
                    <a:pt x="465" y="224"/>
                    <a:pt x="418" y="303"/>
                    <a:pt x="333" y="347"/>
                  </a:cubicBezTo>
                  <a:cubicBezTo>
                    <a:pt x="268" y="383"/>
                    <a:pt x="262" y="462"/>
                    <a:pt x="246" y="522"/>
                  </a:cubicBezTo>
                  <a:cubicBezTo>
                    <a:pt x="211" y="656"/>
                    <a:pt x="71" y="746"/>
                    <a:pt x="93" y="901"/>
                  </a:cubicBezTo>
                  <a:cubicBezTo>
                    <a:pt x="96" y="931"/>
                    <a:pt x="77" y="975"/>
                    <a:pt x="52" y="997"/>
                  </a:cubicBezTo>
                  <a:cubicBezTo>
                    <a:pt x="0" y="1041"/>
                    <a:pt x="22" y="1079"/>
                    <a:pt x="41" y="1128"/>
                  </a:cubicBezTo>
                  <a:cubicBezTo>
                    <a:pt x="77" y="1229"/>
                    <a:pt x="159" y="1325"/>
                    <a:pt x="142" y="1431"/>
                  </a:cubicBezTo>
                  <a:cubicBezTo>
                    <a:pt x="131" y="1510"/>
                    <a:pt x="161" y="1538"/>
                    <a:pt x="213" y="1568"/>
                  </a:cubicBezTo>
                  <a:cubicBezTo>
                    <a:pt x="273" y="1606"/>
                    <a:pt x="323" y="1644"/>
                    <a:pt x="243" y="1729"/>
                  </a:cubicBezTo>
                  <a:cubicBezTo>
                    <a:pt x="426" y="1729"/>
                    <a:pt x="582" y="1732"/>
                    <a:pt x="740" y="1729"/>
                  </a:cubicBezTo>
                </a:path>
              </a:pathLst>
            </a:custGeom>
            <a:solidFill>
              <a:srgbClr val="90C7D6"/>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Freeform 46"/>
            <p:cNvSpPr>
              <a:spLocks noChangeArrowheads="1"/>
            </p:cNvSpPr>
            <p:nvPr/>
          </p:nvSpPr>
          <p:spPr bwMode="auto">
            <a:xfrm>
              <a:off x="8647113" y="1158875"/>
              <a:ext cx="684212" cy="576263"/>
            </a:xfrm>
            <a:custGeom>
              <a:avLst/>
              <a:gdLst>
                <a:gd name="T0" fmla="*/ 1803 w 1902"/>
                <a:gd name="T1" fmla="*/ 224 h 1601"/>
                <a:gd name="T2" fmla="*/ 1705 w 1902"/>
                <a:gd name="T3" fmla="*/ 68 h 1601"/>
                <a:gd name="T4" fmla="*/ 1614 w 1902"/>
                <a:gd name="T5" fmla="*/ 0 h 1601"/>
                <a:gd name="T6" fmla="*/ 1563 w 1902"/>
                <a:gd name="T7" fmla="*/ 79 h 1601"/>
                <a:gd name="T8" fmla="*/ 1508 w 1902"/>
                <a:gd name="T9" fmla="*/ 196 h 1601"/>
                <a:gd name="T10" fmla="*/ 1344 w 1902"/>
                <a:gd name="T11" fmla="*/ 254 h 1601"/>
                <a:gd name="T12" fmla="*/ 1117 w 1902"/>
                <a:gd name="T13" fmla="*/ 199 h 1601"/>
                <a:gd name="T14" fmla="*/ 904 w 1902"/>
                <a:gd name="T15" fmla="*/ 183 h 1601"/>
                <a:gd name="T16" fmla="*/ 880 w 1902"/>
                <a:gd name="T17" fmla="*/ 393 h 1601"/>
                <a:gd name="T18" fmla="*/ 825 w 1902"/>
                <a:gd name="T19" fmla="*/ 486 h 1601"/>
                <a:gd name="T20" fmla="*/ 727 w 1902"/>
                <a:gd name="T21" fmla="*/ 480 h 1601"/>
                <a:gd name="T22" fmla="*/ 576 w 1902"/>
                <a:gd name="T23" fmla="*/ 349 h 1601"/>
                <a:gd name="T24" fmla="*/ 473 w 1902"/>
                <a:gd name="T25" fmla="*/ 336 h 1601"/>
                <a:gd name="T26" fmla="*/ 374 w 1902"/>
                <a:gd name="T27" fmla="*/ 346 h 1601"/>
                <a:gd name="T28" fmla="*/ 205 w 1902"/>
                <a:gd name="T29" fmla="*/ 407 h 1601"/>
                <a:gd name="T30" fmla="*/ 44 w 1902"/>
                <a:gd name="T31" fmla="*/ 576 h 1601"/>
                <a:gd name="T32" fmla="*/ 27 w 1902"/>
                <a:gd name="T33" fmla="*/ 641 h 1601"/>
                <a:gd name="T34" fmla="*/ 219 w 1902"/>
                <a:gd name="T35" fmla="*/ 808 h 1601"/>
                <a:gd name="T36" fmla="*/ 265 w 1902"/>
                <a:gd name="T37" fmla="*/ 844 h 1601"/>
                <a:gd name="T38" fmla="*/ 475 w 1902"/>
                <a:gd name="T39" fmla="*/ 1229 h 1601"/>
                <a:gd name="T40" fmla="*/ 598 w 1902"/>
                <a:gd name="T41" fmla="*/ 1532 h 1601"/>
                <a:gd name="T42" fmla="*/ 735 w 1902"/>
                <a:gd name="T43" fmla="*/ 1554 h 1601"/>
                <a:gd name="T44" fmla="*/ 781 w 1902"/>
                <a:gd name="T45" fmla="*/ 1515 h 1601"/>
                <a:gd name="T46" fmla="*/ 932 w 1902"/>
                <a:gd name="T47" fmla="*/ 1362 h 1601"/>
                <a:gd name="T48" fmla="*/ 1030 w 1902"/>
                <a:gd name="T49" fmla="*/ 1316 h 1601"/>
                <a:gd name="T50" fmla="*/ 1300 w 1902"/>
                <a:gd name="T51" fmla="*/ 1253 h 1601"/>
                <a:gd name="T52" fmla="*/ 1358 w 1902"/>
                <a:gd name="T53" fmla="*/ 1215 h 1601"/>
                <a:gd name="T54" fmla="*/ 1393 w 1902"/>
                <a:gd name="T55" fmla="*/ 1065 h 1601"/>
                <a:gd name="T56" fmla="*/ 1412 w 1902"/>
                <a:gd name="T57" fmla="*/ 890 h 1601"/>
                <a:gd name="T58" fmla="*/ 1461 w 1902"/>
                <a:gd name="T59" fmla="*/ 838 h 1601"/>
                <a:gd name="T60" fmla="*/ 1901 w 1902"/>
                <a:gd name="T61" fmla="*/ 366 h 1601"/>
                <a:gd name="T62" fmla="*/ 1803 w 1902"/>
                <a:gd name="T63" fmla="*/ 224 h 16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902" h="1601">
                  <a:moveTo>
                    <a:pt x="1803" y="224"/>
                  </a:moveTo>
                  <a:cubicBezTo>
                    <a:pt x="1776" y="169"/>
                    <a:pt x="1721" y="128"/>
                    <a:pt x="1705" y="68"/>
                  </a:cubicBezTo>
                  <a:cubicBezTo>
                    <a:pt x="1691" y="21"/>
                    <a:pt x="1650" y="0"/>
                    <a:pt x="1614" y="0"/>
                  </a:cubicBezTo>
                  <a:cubicBezTo>
                    <a:pt x="1579" y="0"/>
                    <a:pt x="1568" y="41"/>
                    <a:pt x="1563" y="79"/>
                  </a:cubicBezTo>
                  <a:cubicBezTo>
                    <a:pt x="1557" y="120"/>
                    <a:pt x="1538" y="163"/>
                    <a:pt x="1508" y="196"/>
                  </a:cubicBezTo>
                  <a:cubicBezTo>
                    <a:pt x="1467" y="243"/>
                    <a:pt x="1404" y="286"/>
                    <a:pt x="1344" y="254"/>
                  </a:cubicBezTo>
                  <a:cubicBezTo>
                    <a:pt x="1270" y="215"/>
                    <a:pt x="1191" y="221"/>
                    <a:pt x="1117" y="199"/>
                  </a:cubicBezTo>
                  <a:cubicBezTo>
                    <a:pt x="1046" y="177"/>
                    <a:pt x="948" y="155"/>
                    <a:pt x="904" y="183"/>
                  </a:cubicBezTo>
                  <a:cubicBezTo>
                    <a:pt x="855" y="215"/>
                    <a:pt x="871" y="319"/>
                    <a:pt x="880" y="393"/>
                  </a:cubicBezTo>
                  <a:cubicBezTo>
                    <a:pt x="885" y="437"/>
                    <a:pt x="861" y="461"/>
                    <a:pt x="825" y="486"/>
                  </a:cubicBezTo>
                  <a:cubicBezTo>
                    <a:pt x="790" y="510"/>
                    <a:pt x="759" y="499"/>
                    <a:pt x="727" y="480"/>
                  </a:cubicBezTo>
                  <a:cubicBezTo>
                    <a:pt x="667" y="448"/>
                    <a:pt x="620" y="398"/>
                    <a:pt x="576" y="349"/>
                  </a:cubicBezTo>
                  <a:cubicBezTo>
                    <a:pt x="546" y="314"/>
                    <a:pt x="519" y="297"/>
                    <a:pt x="473" y="336"/>
                  </a:cubicBezTo>
                  <a:cubicBezTo>
                    <a:pt x="448" y="357"/>
                    <a:pt x="415" y="366"/>
                    <a:pt x="374" y="346"/>
                  </a:cubicBezTo>
                  <a:cubicBezTo>
                    <a:pt x="290" y="305"/>
                    <a:pt x="240" y="322"/>
                    <a:pt x="205" y="407"/>
                  </a:cubicBezTo>
                  <a:cubicBezTo>
                    <a:pt x="172" y="486"/>
                    <a:pt x="131" y="551"/>
                    <a:pt x="44" y="576"/>
                  </a:cubicBezTo>
                  <a:cubicBezTo>
                    <a:pt x="11" y="587"/>
                    <a:pt x="0" y="603"/>
                    <a:pt x="27" y="641"/>
                  </a:cubicBezTo>
                  <a:cubicBezTo>
                    <a:pt x="79" y="712"/>
                    <a:pt x="126" y="783"/>
                    <a:pt x="219" y="808"/>
                  </a:cubicBezTo>
                  <a:cubicBezTo>
                    <a:pt x="238" y="813"/>
                    <a:pt x="257" y="827"/>
                    <a:pt x="265" y="844"/>
                  </a:cubicBezTo>
                  <a:cubicBezTo>
                    <a:pt x="331" y="975"/>
                    <a:pt x="445" y="1076"/>
                    <a:pt x="475" y="1229"/>
                  </a:cubicBezTo>
                  <a:cubicBezTo>
                    <a:pt x="494" y="1335"/>
                    <a:pt x="549" y="1433"/>
                    <a:pt x="598" y="1532"/>
                  </a:cubicBezTo>
                  <a:cubicBezTo>
                    <a:pt x="628" y="1589"/>
                    <a:pt x="686" y="1600"/>
                    <a:pt x="735" y="1554"/>
                  </a:cubicBezTo>
                  <a:cubicBezTo>
                    <a:pt x="749" y="1540"/>
                    <a:pt x="759" y="1524"/>
                    <a:pt x="781" y="1515"/>
                  </a:cubicBezTo>
                  <a:cubicBezTo>
                    <a:pt x="855" y="1488"/>
                    <a:pt x="893" y="1420"/>
                    <a:pt x="932" y="1362"/>
                  </a:cubicBezTo>
                  <a:cubicBezTo>
                    <a:pt x="959" y="1321"/>
                    <a:pt x="978" y="1302"/>
                    <a:pt x="1030" y="1316"/>
                  </a:cubicBezTo>
                  <a:cubicBezTo>
                    <a:pt x="1131" y="1346"/>
                    <a:pt x="1224" y="1321"/>
                    <a:pt x="1300" y="1253"/>
                  </a:cubicBezTo>
                  <a:cubicBezTo>
                    <a:pt x="1319" y="1237"/>
                    <a:pt x="1333" y="1223"/>
                    <a:pt x="1358" y="1215"/>
                  </a:cubicBezTo>
                  <a:cubicBezTo>
                    <a:pt x="1459" y="1171"/>
                    <a:pt x="1464" y="1144"/>
                    <a:pt x="1393" y="1065"/>
                  </a:cubicBezTo>
                  <a:cubicBezTo>
                    <a:pt x="1311" y="972"/>
                    <a:pt x="1314" y="958"/>
                    <a:pt x="1412" y="890"/>
                  </a:cubicBezTo>
                  <a:cubicBezTo>
                    <a:pt x="1431" y="876"/>
                    <a:pt x="1445" y="854"/>
                    <a:pt x="1461" y="838"/>
                  </a:cubicBezTo>
                  <a:cubicBezTo>
                    <a:pt x="1603" y="680"/>
                    <a:pt x="1748" y="524"/>
                    <a:pt x="1901" y="366"/>
                  </a:cubicBezTo>
                  <a:cubicBezTo>
                    <a:pt x="1858" y="327"/>
                    <a:pt x="1830" y="275"/>
                    <a:pt x="1803" y="224"/>
                  </a:cubicBezTo>
                </a:path>
              </a:pathLst>
            </a:custGeom>
            <a:solidFill>
              <a:srgbClr val="90C7D6"/>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Freeform 47"/>
            <p:cNvSpPr>
              <a:spLocks noChangeArrowheads="1"/>
            </p:cNvSpPr>
            <p:nvPr/>
          </p:nvSpPr>
          <p:spPr bwMode="auto">
            <a:xfrm>
              <a:off x="11263313" y="785813"/>
              <a:ext cx="463550" cy="588962"/>
            </a:xfrm>
            <a:custGeom>
              <a:avLst/>
              <a:gdLst>
                <a:gd name="T0" fmla="*/ 38 w 1287"/>
                <a:gd name="T1" fmla="*/ 497 h 1634"/>
                <a:gd name="T2" fmla="*/ 13 w 1287"/>
                <a:gd name="T3" fmla="*/ 1226 h 1634"/>
                <a:gd name="T4" fmla="*/ 185 w 1287"/>
                <a:gd name="T5" fmla="*/ 1633 h 1634"/>
                <a:gd name="T6" fmla="*/ 327 w 1287"/>
                <a:gd name="T7" fmla="*/ 1491 h 1634"/>
                <a:gd name="T8" fmla="*/ 560 w 1287"/>
                <a:gd name="T9" fmla="*/ 1360 h 1634"/>
                <a:gd name="T10" fmla="*/ 917 w 1287"/>
                <a:gd name="T11" fmla="*/ 1166 h 1634"/>
                <a:gd name="T12" fmla="*/ 1120 w 1287"/>
                <a:gd name="T13" fmla="*/ 849 h 1634"/>
                <a:gd name="T14" fmla="*/ 1275 w 1287"/>
                <a:gd name="T15" fmla="*/ 300 h 1634"/>
                <a:gd name="T16" fmla="*/ 1264 w 1287"/>
                <a:gd name="T17" fmla="*/ 223 h 1634"/>
                <a:gd name="T18" fmla="*/ 1029 w 1287"/>
                <a:gd name="T19" fmla="*/ 226 h 1634"/>
                <a:gd name="T20" fmla="*/ 950 w 1287"/>
                <a:gd name="T21" fmla="*/ 245 h 1634"/>
                <a:gd name="T22" fmla="*/ 926 w 1287"/>
                <a:gd name="T23" fmla="*/ 161 h 1634"/>
                <a:gd name="T24" fmla="*/ 896 w 1287"/>
                <a:gd name="T25" fmla="*/ 109 h 1634"/>
                <a:gd name="T26" fmla="*/ 844 w 1287"/>
                <a:gd name="T27" fmla="*/ 79 h 1634"/>
                <a:gd name="T28" fmla="*/ 666 w 1287"/>
                <a:gd name="T29" fmla="*/ 19 h 1634"/>
                <a:gd name="T30" fmla="*/ 235 w 1287"/>
                <a:gd name="T31" fmla="*/ 103 h 1634"/>
                <a:gd name="T32" fmla="*/ 43 w 1287"/>
                <a:gd name="T33" fmla="*/ 98 h 1634"/>
                <a:gd name="T34" fmla="*/ 38 w 1287"/>
                <a:gd name="T35" fmla="*/ 497 h 16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87" h="1634">
                  <a:moveTo>
                    <a:pt x="38" y="497"/>
                  </a:moveTo>
                  <a:cubicBezTo>
                    <a:pt x="24" y="740"/>
                    <a:pt x="32" y="983"/>
                    <a:pt x="13" y="1226"/>
                  </a:cubicBezTo>
                  <a:cubicBezTo>
                    <a:pt x="0" y="1398"/>
                    <a:pt x="62" y="1526"/>
                    <a:pt x="185" y="1633"/>
                  </a:cubicBezTo>
                  <a:cubicBezTo>
                    <a:pt x="235" y="1586"/>
                    <a:pt x="286" y="1543"/>
                    <a:pt x="327" y="1491"/>
                  </a:cubicBezTo>
                  <a:cubicBezTo>
                    <a:pt x="388" y="1414"/>
                    <a:pt x="467" y="1379"/>
                    <a:pt x="560" y="1360"/>
                  </a:cubicBezTo>
                  <a:cubicBezTo>
                    <a:pt x="767" y="1313"/>
                    <a:pt x="754" y="1297"/>
                    <a:pt x="917" y="1166"/>
                  </a:cubicBezTo>
                  <a:cubicBezTo>
                    <a:pt x="1029" y="1078"/>
                    <a:pt x="1065" y="958"/>
                    <a:pt x="1120" y="849"/>
                  </a:cubicBezTo>
                  <a:cubicBezTo>
                    <a:pt x="1207" y="677"/>
                    <a:pt x="1226" y="483"/>
                    <a:pt x="1275" y="300"/>
                  </a:cubicBezTo>
                  <a:cubicBezTo>
                    <a:pt x="1283" y="275"/>
                    <a:pt x="1286" y="248"/>
                    <a:pt x="1264" y="223"/>
                  </a:cubicBezTo>
                  <a:cubicBezTo>
                    <a:pt x="1253" y="210"/>
                    <a:pt x="1043" y="213"/>
                    <a:pt x="1029" y="226"/>
                  </a:cubicBezTo>
                  <a:cubicBezTo>
                    <a:pt x="1005" y="248"/>
                    <a:pt x="980" y="262"/>
                    <a:pt x="950" y="245"/>
                  </a:cubicBezTo>
                  <a:cubicBezTo>
                    <a:pt x="915" y="226"/>
                    <a:pt x="915" y="191"/>
                    <a:pt x="926" y="161"/>
                  </a:cubicBezTo>
                  <a:cubicBezTo>
                    <a:pt x="937" y="125"/>
                    <a:pt x="934" y="112"/>
                    <a:pt x="896" y="109"/>
                  </a:cubicBezTo>
                  <a:cubicBezTo>
                    <a:pt x="874" y="109"/>
                    <a:pt x="852" y="95"/>
                    <a:pt x="844" y="79"/>
                  </a:cubicBezTo>
                  <a:cubicBezTo>
                    <a:pt x="803" y="0"/>
                    <a:pt x="721" y="10"/>
                    <a:pt x="666" y="19"/>
                  </a:cubicBezTo>
                  <a:cubicBezTo>
                    <a:pt x="521" y="35"/>
                    <a:pt x="379" y="79"/>
                    <a:pt x="235" y="103"/>
                  </a:cubicBezTo>
                  <a:cubicBezTo>
                    <a:pt x="177" y="114"/>
                    <a:pt x="112" y="163"/>
                    <a:pt x="43" y="98"/>
                  </a:cubicBezTo>
                  <a:cubicBezTo>
                    <a:pt x="24" y="240"/>
                    <a:pt x="46" y="368"/>
                    <a:pt x="38" y="497"/>
                  </a:cubicBezTo>
                </a:path>
              </a:pathLst>
            </a:custGeom>
            <a:solidFill>
              <a:srgbClr val="90C7D6"/>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Freeform 48"/>
            <p:cNvSpPr>
              <a:spLocks noChangeArrowheads="1"/>
            </p:cNvSpPr>
            <p:nvPr/>
          </p:nvSpPr>
          <p:spPr bwMode="auto">
            <a:xfrm>
              <a:off x="7637463" y="1990725"/>
              <a:ext cx="604837" cy="704850"/>
            </a:xfrm>
            <a:custGeom>
              <a:avLst/>
              <a:gdLst>
                <a:gd name="T0" fmla="*/ 1631 w 1678"/>
                <a:gd name="T1" fmla="*/ 453 h 1956"/>
                <a:gd name="T2" fmla="*/ 1581 w 1678"/>
                <a:gd name="T3" fmla="*/ 349 h 1956"/>
                <a:gd name="T4" fmla="*/ 1491 w 1678"/>
                <a:gd name="T5" fmla="*/ 169 h 1956"/>
                <a:gd name="T6" fmla="*/ 1508 w 1678"/>
                <a:gd name="T7" fmla="*/ 134 h 1956"/>
                <a:gd name="T8" fmla="*/ 1346 w 1678"/>
                <a:gd name="T9" fmla="*/ 13 h 1956"/>
                <a:gd name="T10" fmla="*/ 1256 w 1678"/>
                <a:gd name="T11" fmla="*/ 54 h 1956"/>
                <a:gd name="T12" fmla="*/ 1152 w 1678"/>
                <a:gd name="T13" fmla="*/ 123 h 1956"/>
                <a:gd name="T14" fmla="*/ 825 w 1678"/>
                <a:gd name="T15" fmla="*/ 393 h 1956"/>
                <a:gd name="T16" fmla="*/ 653 w 1678"/>
                <a:gd name="T17" fmla="*/ 704 h 1956"/>
                <a:gd name="T18" fmla="*/ 628 w 1678"/>
                <a:gd name="T19" fmla="*/ 729 h 1956"/>
                <a:gd name="T20" fmla="*/ 511 w 1678"/>
                <a:gd name="T21" fmla="*/ 822 h 1956"/>
                <a:gd name="T22" fmla="*/ 202 w 1678"/>
                <a:gd name="T23" fmla="*/ 1177 h 1956"/>
                <a:gd name="T24" fmla="*/ 183 w 1678"/>
                <a:gd name="T25" fmla="*/ 1313 h 1956"/>
                <a:gd name="T26" fmla="*/ 188 w 1678"/>
                <a:gd name="T27" fmla="*/ 1363 h 1956"/>
                <a:gd name="T28" fmla="*/ 79 w 1678"/>
                <a:gd name="T29" fmla="*/ 1502 h 1956"/>
                <a:gd name="T30" fmla="*/ 68 w 1678"/>
                <a:gd name="T31" fmla="*/ 1625 h 1956"/>
                <a:gd name="T32" fmla="*/ 117 w 1678"/>
                <a:gd name="T33" fmla="*/ 1715 h 1956"/>
                <a:gd name="T34" fmla="*/ 216 w 1678"/>
                <a:gd name="T35" fmla="*/ 1841 h 1956"/>
                <a:gd name="T36" fmla="*/ 404 w 1678"/>
                <a:gd name="T37" fmla="*/ 1909 h 1956"/>
                <a:gd name="T38" fmla="*/ 543 w 1678"/>
                <a:gd name="T39" fmla="*/ 1887 h 1956"/>
                <a:gd name="T40" fmla="*/ 557 w 1678"/>
                <a:gd name="T41" fmla="*/ 1780 h 1956"/>
                <a:gd name="T42" fmla="*/ 609 w 1678"/>
                <a:gd name="T43" fmla="*/ 1663 h 1956"/>
                <a:gd name="T44" fmla="*/ 724 w 1678"/>
                <a:gd name="T45" fmla="*/ 1723 h 1956"/>
                <a:gd name="T46" fmla="*/ 745 w 1678"/>
                <a:gd name="T47" fmla="*/ 1772 h 1956"/>
                <a:gd name="T48" fmla="*/ 841 w 1678"/>
                <a:gd name="T49" fmla="*/ 1819 h 1956"/>
                <a:gd name="T50" fmla="*/ 888 w 1678"/>
                <a:gd name="T51" fmla="*/ 1734 h 1956"/>
                <a:gd name="T52" fmla="*/ 997 w 1678"/>
                <a:gd name="T53" fmla="*/ 1578 h 1956"/>
                <a:gd name="T54" fmla="*/ 1021 w 1678"/>
                <a:gd name="T55" fmla="*/ 1480 h 1956"/>
                <a:gd name="T56" fmla="*/ 997 w 1678"/>
                <a:gd name="T57" fmla="*/ 1303 h 1956"/>
                <a:gd name="T58" fmla="*/ 1155 w 1678"/>
                <a:gd name="T59" fmla="*/ 1242 h 1956"/>
                <a:gd name="T60" fmla="*/ 1295 w 1678"/>
                <a:gd name="T61" fmla="*/ 1264 h 1956"/>
                <a:gd name="T62" fmla="*/ 1270 w 1678"/>
                <a:gd name="T63" fmla="*/ 1133 h 1956"/>
                <a:gd name="T64" fmla="*/ 1366 w 1678"/>
                <a:gd name="T65" fmla="*/ 874 h 1956"/>
                <a:gd name="T66" fmla="*/ 1374 w 1678"/>
                <a:gd name="T67" fmla="*/ 704 h 1956"/>
                <a:gd name="T68" fmla="*/ 1472 w 1678"/>
                <a:gd name="T69" fmla="*/ 511 h 1956"/>
                <a:gd name="T70" fmla="*/ 1620 w 1678"/>
                <a:gd name="T71" fmla="*/ 582 h 1956"/>
                <a:gd name="T72" fmla="*/ 1631 w 1678"/>
                <a:gd name="T73" fmla="*/ 453 h 19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678" h="1956">
                  <a:moveTo>
                    <a:pt x="1631" y="453"/>
                  </a:moveTo>
                  <a:cubicBezTo>
                    <a:pt x="1677" y="385"/>
                    <a:pt x="1650" y="363"/>
                    <a:pt x="1581" y="349"/>
                  </a:cubicBezTo>
                  <a:cubicBezTo>
                    <a:pt x="1472" y="325"/>
                    <a:pt x="1450" y="278"/>
                    <a:pt x="1491" y="169"/>
                  </a:cubicBezTo>
                  <a:cubicBezTo>
                    <a:pt x="1497" y="155"/>
                    <a:pt x="1510" y="134"/>
                    <a:pt x="1508" y="134"/>
                  </a:cubicBezTo>
                  <a:cubicBezTo>
                    <a:pt x="1453" y="95"/>
                    <a:pt x="1412" y="38"/>
                    <a:pt x="1346" y="13"/>
                  </a:cubicBezTo>
                  <a:cubicBezTo>
                    <a:pt x="1305" y="0"/>
                    <a:pt x="1286" y="38"/>
                    <a:pt x="1256" y="54"/>
                  </a:cubicBezTo>
                  <a:cubicBezTo>
                    <a:pt x="1221" y="76"/>
                    <a:pt x="1188" y="101"/>
                    <a:pt x="1152" y="123"/>
                  </a:cubicBezTo>
                  <a:cubicBezTo>
                    <a:pt x="1038" y="205"/>
                    <a:pt x="893" y="251"/>
                    <a:pt x="825" y="393"/>
                  </a:cubicBezTo>
                  <a:cubicBezTo>
                    <a:pt x="776" y="500"/>
                    <a:pt x="653" y="568"/>
                    <a:pt x="653" y="704"/>
                  </a:cubicBezTo>
                  <a:cubicBezTo>
                    <a:pt x="653" y="713"/>
                    <a:pt x="636" y="729"/>
                    <a:pt x="628" y="729"/>
                  </a:cubicBezTo>
                  <a:cubicBezTo>
                    <a:pt x="560" y="724"/>
                    <a:pt x="541" y="781"/>
                    <a:pt x="511" y="822"/>
                  </a:cubicBezTo>
                  <a:cubicBezTo>
                    <a:pt x="420" y="950"/>
                    <a:pt x="317" y="1068"/>
                    <a:pt x="202" y="1177"/>
                  </a:cubicBezTo>
                  <a:cubicBezTo>
                    <a:pt x="161" y="1215"/>
                    <a:pt x="98" y="1253"/>
                    <a:pt x="183" y="1313"/>
                  </a:cubicBezTo>
                  <a:cubicBezTo>
                    <a:pt x="199" y="1324"/>
                    <a:pt x="191" y="1346"/>
                    <a:pt x="188" y="1363"/>
                  </a:cubicBezTo>
                  <a:cubicBezTo>
                    <a:pt x="183" y="1434"/>
                    <a:pt x="134" y="1475"/>
                    <a:pt x="79" y="1502"/>
                  </a:cubicBezTo>
                  <a:cubicBezTo>
                    <a:pt x="0" y="1540"/>
                    <a:pt x="27" y="1584"/>
                    <a:pt x="68" y="1625"/>
                  </a:cubicBezTo>
                  <a:cubicBezTo>
                    <a:pt x="95" y="1652"/>
                    <a:pt x="109" y="1674"/>
                    <a:pt x="117" y="1715"/>
                  </a:cubicBezTo>
                  <a:cubicBezTo>
                    <a:pt x="125" y="1759"/>
                    <a:pt x="153" y="1854"/>
                    <a:pt x="216" y="1841"/>
                  </a:cubicBezTo>
                  <a:cubicBezTo>
                    <a:pt x="303" y="1821"/>
                    <a:pt x="352" y="1868"/>
                    <a:pt x="404" y="1909"/>
                  </a:cubicBezTo>
                  <a:cubicBezTo>
                    <a:pt x="464" y="1955"/>
                    <a:pt x="502" y="1933"/>
                    <a:pt x="543" y="1887"/>
                  </a:cubicBezTo>
                  <a:cubicBezTo>
                    <a:pt x="571" y="1854"/>
                    <a:pt x="571" y="1821"/>
                    <a:pt x="557" y="1780"/>
                  </a:cubicBezTo>
                  <a:cubicBezTo>
                    <a:pt x="541" y="1731"/>
                    <a:pt x="560" y="1682"/>
                    <a:pt x="609" y="1663"/>
                  </a:cubicBezTo>
                  <a:cubicBezTo>
                    <a:pt x="664" y="1641"/>
                    <a:pt x="699" y="1677"/>
                    <a:pt x="724" y="1723"/>
                  </a:cubicBezTo>
                  <a:cubicBezTo>
                    <a:pt x="732" y="1740"/>
                    <a:pt x="735" y="1756"/>
                    <a:pt x="745" y="1772"/>
                  </a:cubicBezTo>
                  <a:cubicBezTo>
                    <a:pt x="767" y="1808"/>
                    <a:pt x="800" y="1830"/>
                    <a:pt x="841" y="1819"/>
                  </a:cubicBezTo>
                  <a:cubicBezTo>
                    <a:pt x="885" y="1808"/>
                    <a:pt x="893" y="1772"/>
                    <a:pt x="888" y="1734"/>
                  </a:cubicBezTo>
                  <a:cubicBezTo>
                    <a:pt x="877" y="1647"/>
                    <a:pt x="918" y="1597"/>
                    <a:pt x="997" y="1578"/>
                  </a:cubicBezTo>
                  <a:cubicBezTo>
                    <a:pt x="1071" y="1559"/>
                    <a:pt x="1090" y="1535"/>
                    <a:pt x="1021" y="1480"/>
                  </a:cubicBezTo>
                  <a:cubicBezTo>
                    <a:pt x="961" y="1431"/>
                    <a:pt x="964" y="1365"/>
                    <a:pt x="997" y="1303"/>
                  </a:cubicBezTo>
                  <a:cubicBezTo>
                    <a:pt x="1032" y="1240"/>
                    <a:pt x="1084" y="1223"/>
                    <a:pt x="1155" y="1242"/>
                  </a:cubicBezTo>
                  <a:cubicBezTo>
                    <a:pt x="1199" y="1253"/>
                    <a:pt x="1243" y="1281"/>
                    <a:pt x="1295" y="1264"/>
                  </a:cubicBezTo>
                  <a:cubicBezTo>
                    <a:pt x="1262" y="1221"/>
                    <a:pt x="1237" y="1155"/>
                    <a:pt x="1270" y="1133"/>
                  </a:cubicBezTo>
                  <a:cubicBezTo>
                    <a:pt x="1368" y="1065"/>
                    <a:pt x="1387" y="991"/>
                    <a:pt x="1366" y="874"/>
                  </a:cubicBezTo>
                  <a:cubicBezTo>
                    <a:pt x="1357" y="827"/>
                    <a:pt x="1382" y="765"/>
                    <a:pt x="1374" y="704"/>
                  </a:cubicBezTo>
                  <a:cubicBezTo>
                    <a:pt x="1363" y="623"/>
                    <a:pt x="1417" y="554"/>
                    <a:pt x="1472" y="511"/>
                  </a:cubicBezTo>
                  <a:cubicBezTo>
                    <a:pt x="1529" y="467"/>
                    <a:pt x="1576" y="521"/>
                    <a:pt x="1620" y="582"/>
                  </a:cubicBezTo>
                  <a:cubicBezTo>
                    <a:pt x="1611" y="524"/>
                    <a:pt x="1609" y="486"/>
                    <a:pt x="1631" y="453"/>
                  </a:cubicBezTo>
                </a:path>
              </a:pathLst>
            </a:custGeom>
            <a:solidFill>
              <a:srgbClr val="90C7D6"/>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Freeform 49"/>
            <p:cNvSpPr>
              <a:spLocks noChangeArrowheads="1"/>
            </p:cNvSpPr>
            <p:nvPr/>
          </p:nvSpPr>
          <p:spPr bwMode="auto">
            <a:xfrm>
              <a:off x="9744075" y="1317625"/>
              <a:ext cx="615950" cy="446088"/>
            </a:xfrm>
            <a:custGeom>
              <a:avLst/>
              <a:gdLst>
                <a:gd name="T0" fmla="*/ 1566 w 1709"/>
                <a:gd name="T1" fmla="*/ 1147 h 1241"/>
                <a:gd name="T2" fmla="*/ 1571 w 1709"/>
                <a:gd name="T3" fmla="*/ 1041 h 1241"/>
                <a:gd name="T4" fmla="*/ 1669 w 1709"/>
                <a:gd name="T5" fmla="*/ 710 h 1241"/>
                <a:gd name="T6" fmla="*/ 1672 w 1709"/>
                <a:gd name="T7" fmla="*/ 661 h 1241"/>
                <a:gd name="T8" fmla="*/ 1708 w 1709"/>
                <a:gd name="T9" fmla="*/ 361 h 1241"/>
                <a:gd name="T10" fmla="*/ 1653 w 1709"/>
                <a:gd name="T11" fmla="*/ 221 h 1241"/>
                <a:gd name="T12" fmla="*/ 1216 w 1709"/>
                <a:gd name="T13" fmla="*/ 145 h 1241"/>
                <a:gd name="T14" fmla="*/ 1164 w 1709"/>
                <a:gd name="T15" fmla="*/ 142 h 1241"/>
                <a:gd name="T16" fmla="*/ 940 w 1709"/>
                <a:gd name="T17" fmla="*/ 96 h 1241"/>
                <a:gd name="T18" fmla="*/ 864 w 1709"/>
                <a:gd name="T19" fmla="*/ 85 h 1241"/>
                <a:gd name="T20" fmla="*/ 678 w 1709"/>
                <a:gd name="T21" fmla="*/ 46 h 1241"/>
                <a:gd name="T22" fmla="*/ 528 w 1709"/>
                <a:gd name="T23" fmla="*/ 8 h 1241"/>
                <a:gd name="T24" fmla="*/ 320 w 1709"/>
                <a:gd name="T25" fmla="*/ 221 h 1241"/>
                <a:gd name="T26" fmla="*/ 260 w 1709"/>
                <a:gd name="T27" fmla="*/ 325 h 1241"/>
                <a:gd name="T28" fmla="*/ 238 w 1709"/>
                <a:gd name="T29" fmla="*/ 371 h 1241"/>
                <a:gd name="T30" fmla="*/ 0 w 1709"/>
                <a:gd name="T31" fmla="*/ 497 h 1241"/>
                <a:gd name="T32" fmla="*/ 317 w 1709"/>
                <a:gd name="T33" fmla="*/ 718 h 1241"/>
                <a:gd name="T34" fmla="*/ 743 w 1709"/>
                <a:gd name="T35" fmla="*/ 1065 h 1241"/>
                <a:gd name="T36" fmla="*/ 779 w 1709"/>
                <a:gd name="T37" fmla="*/ 1092 h 1241"/>
                <a:gd name="T38" fmla="*/ 1060 w 1709"/>
                <a:gd name="T39" fmla="*/ 1123 h 1241"/>
                <a:gd name="T40" fmla="*/ 1260 w 1709"/>
                <a:gd name="T41" fmla="*/ 1172 h 1241"/>
                <a:gd name="T42" fmla="*/ 1279 w 1709"/>
                <a:gd name="T43" fmla="*/ 1185 h 1241"/>
                <a:gd name="T44" fmla="*/ 1549 w 1709"/>
                <a:gd name="T45" fmla="*/ 1240 h 1241"/>
                <a:gd name="T46" fmla="*/ 1566 w 1709"/>
                <a:gd name="T47" fmla="*/ 1147 h 1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09" h="1241">
                  <a:moveTo>
                    <a:pt x="1566" y="1147"/>
                  </a:moveTo>
                  <a:cubicBezTo>
                    <a:pt x="1568" y="1112"/>
                    <a:pt x="1571" y="1076"/>
                    <a:pt x="1571" y="1041"/>
                  </a:cubicBezTo>
                  <a:cubicBezTo>
                    <a:pt x="1579" y="923"/>
                    <a:pt x="1563" y="798"/>
                    <a:pt x="1669" y="710"/>
                  </a:cubicBezTo>
                  <a:cubicBezTo>
                    <a:pt x="1686" y="696"/>
                    <a:pt x="1672" y="677"/>
                    <a:pt x="1672" y="661"/>
                  </a:cubicBezTo>
                  <a:cubicBezTo>
                    <a:pt x="1686" y="560"/>
                    <a:pt x="1708" y="464"/>
                    <a:pt x="1708" y="361"/>
                  </a:cubicBezTo>
                  <a:cubicBezTo>
                    <a:pt x="1708" y="292"/>
                    <a:pt x="1702" y="251"/>
                    <a:pt x="1653" y="221"/>
                  </a:cubicBezTo>
                  <a:cubicBezTo>
                    <a:pt x="1519" y="139"/>
                    <a:pt x="1374" y="96"/>
                    <a:pt x="1216" y="145"/>
                  </a:cubicBezTo>
                  <a:cubicBezTo>
                    <a:pt x="1200" y="150"/>
                    <a:pt x="1172" y="150"/>
                    <a:pt x="1164" y="142"/>
                  </a:cubicBezTo>
                  <a:cubicBezTo>
                    <a:pt x="1101" y="66"/>
                    <a:pt x="1017" y="104"/>
                    <a:pt x="940" y="96"/>
                  </a:cubicBezTo>
                  <a:cubicBezTo>
                    <a:pt x="916" y="93"/>
                    <a:pt x="877" y="109"/>
                    <a:pt x="864" y="85"/>
                  </a:cubicBezTo>
                  <a:cubicBezTo>
                    <a:pt x="814" y="0"/>
                    <a:pt x="716" y="27"/>
                    <a:pt x="678" y="46"/>
                  </a:cubicBezTo>
                  <a:cubicBezTo>
                    <a:pt x="599" y="85"/>
                    <a:pt x="563" y="55"/>
                    <a:pt x="528" y="8"/>
                  </a:cubicBezTo>
                  <a:cubicBezTo>
                    <a:pt x="457" y="79"/>
                    <a:pt x="372" y="134"/>
                    <a:pt x="320" y="221"/>
                  </a:cubicBezTo>
                  <a:cubicBezTo>
                    <a:pt x="301" y="254"/>
                    <a:pt x="257" y="273"/>
                    <a:pt x="260" y="325"/>
                  </a:cubicBezTo>
                  <a:cubicBezTo>
                    <a:pt x="260" y="341"/>
                    <a:pt x="249" y="366"/>
                    <a:pt x="238" y="371"/>
                  </a:cubicBezTo>
                  <a:cubicBezTo>
                    <a:pt x="151" y="399"/>
                    <a:pt x="115" y="513"/>
                    <a:pt x="0" y="497"/>
                  </a:cubicBezTo>
                  <a:cubicBezTo>
                    <a:pt x="107" y="574"/>
                    <a:pt x="214" y="642"/>
                    <a:pt x="317" y="718"/>
                  </a:cubicBezTo>
                  <a:cubicBezTo>
                    <a:pt x="465" y="828"/>
                    <a:pt x="642" y="899"/>
                    <a:pt x="743" y="1065"/>
                  </a:cubicBezTo>
                  <a:cubicBezTo>
                    <a:pt x="752" y="1076"/>
                    <a:pt x="765" y="1084"/>
                    <a:pt x="779" y="1092"/>
                  </a:cubicBezTo>
                  <a:cubicBezTo>
                    <a:pt x="869" y="1142"/>
                    <a:pt x="962" y="1139"/>
                    <a:pt x="1060" y="1123"/>
                  </a:cubicBezTo>
                  <a:cubicBezTo>
                    <a:pt x="1129" y="1109"/>
                    <a:pt x="1213" y="1071"/>
                    <a:pt x="1260" y="1172"/>
                  </a:cubicBezTo>
                  <a:cubicBezTo>
                    <a:pt x="1262" y="1177"/>
                    <a:pt x="1276" y="1185"/>
                    <a:pt x="1279" y="1185"/>
                  </a:cubicBezTo>
                  <a:cubicBezTo>
                    <a:pt x="1391" y="1128"/>
                    <a:pt x="1462" y="1221"/>
                    <a:pt x="1549" y="1240"/>
                  </a:cubicBezTo>
                  <a:cubicBezTo>
                    <a:pt x="1555" y="1207"/>
                    <a:pt x="1563" y="1177"/>
                    <a:pt x="1566" y="1147"/>
                  </a:cubicBezTo>
                </a:path>
              </a:pathLst>
            </a:custGeom>
            <a:solidFill>
              <a:srgbClr val="90C7D6"/>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Freeform 50"/>
            <p:cNvSpPr>
              <a:spLocks noChangeArrowheads="1"/>
            </p:cNvSpPr>
            <p:nvPr/>
          </p:nvSpPr>
          <p:spPr bwMode="auto">
            <a:xfrm>
              <a:off x="12126913" y="441325"/>
              <a:ext cx="493712" cy="601663"/>
            </a:xfrm>
            <a:custGeom>
              <a:avLst/>
              <a:gdLst>
                <a:gd name="T0" fmla="*/ 997 w 1372"/>
                <a:gd name="T1" fmla="*/ 11 h 1672"/>
                <a:gd name="T2" fmla="*/ 615 w 1372"/>
                <a:gd name="T3" fmla="*/ 164 h 1672"/>
                <a:gd name="T4" fmla="*/ 527 w 1372"/>
                <a:gd name="T5" fmla="*/ 199 h 1672"/>
                <a:gd name="T6" fmla="*/ 440 w 1372"/>
                <a:gd name="T7" fmla="*/ 257 h 1672"/>
                <a:gd name="T8" fmla="*/ 347 w 1372"/>
                <a:gd name="T9" fmla="*/ 401 h 1672"/>
                <a:gd name="T10" fmla="*/ 336 w 1372"/>
                <a:gd name="T11" fmla="*/ 639 h 1672"/>
                <a:gd name="T12" fmla="*/ 347 w 1372"/>
                <a:gd name="T13" fmla="*/ 743 h 1672"/>
                <a:gd name="T14" fmla="*/ 35 w 1372"/>
                <a:gd name="T15" fmla="*/ 1169 h 1672"/>
                <a:gd name="T16" fmla="*/ 117 w 1372"/>
                <a:gd name="T17" fmla="*/ 1349 h 1672"/>
                <a:gd name="T18" fmla="*/ 224 w 1372"/>
                <a:gd name="T19" fmla="*/ 1431 h 1672"/>
                <a:gd name="T20" fmla="*/ 358 w 1372"/>
                <a:gd name="T21" fmla="*/ 1644 h 1672"/>
                <a:gd name="T22" fmla="*/ 434 w 1372"/>
                <a:gd name="T23" fmla="*/ 1628 h 1672"/>
                <a:gd name="T24" fmla="*/ 533 w 1372"/>
                <a:gd name="T25" fmla="*/ 1475 h 1672"/>
                <a:gd name="T26" fmla="*/ 664 w 1372"/>
                <a:gd name="T27" fmla="*/ 1360 h 1672"/>
                <a:gd name="T28" fmla="*/ 970 w 1372"/>
                <a:gd name="T29" fmla="*/ 1174 h 1672"/>
                <a:gd name="T30" fmla="*/ 1093 w 1372"/>
                <a:gd name="T31" fmla="*/ 1256 h 1672"/>
                <a:gd name="T32" fmla="*/ 1125 w 1372"/>
                <a:gd name="T33" fmla="*/ 1270 h 1672"/>
                <a:gd name="T34" fmla="*/ 1199 w 1372"/>
                <a:gd name="T35" fmla="*/ 1259 h 1672"/>
                <a:gd name="T36" fmla="*/ 1202 w 1372"/>
                <a:gd name="T37" fmla="*/ 1196 h 1672"/>
                <a:gd name="T38" fmla="*/ 1142 w 1372"/>
                <a:gd name="T39" fmla="*/ 1032 h 1672"/>
                <a:gd name="T40" fmla="*/ 1155 w 1372"/>
                <a:gd name="T41" fmla="*/ 918 h 1672"/>
                <a:gd name="T42" fmla="*/ 1224 w 1372"/>
                <a:gd name="T43" fmla="*/ 770 h 1672"/>
                <a:gd name="T44" fmla="*/ 1259 w 1372"/>
                <a:gd name="T45" fmla="*/ 683 h 1672"/>
                <a:gd name="T46" fmla="*/ 1295 w 1372"/>
                <a:gd name="T47" fmla="*/ 582 h 1672"/>
                <a:gd name="T48" fmla="*/ 1254 w 1372"/>
                <a:gd name="T49" fmla="*/ 404 h 1672"/>
                <a:gd name="T50" fmla="*/ 1270 w 1372"/>
                <a:gd name="T51" fmla="*/ 289 h 1672"/>
                <a:gd name="T52" fmla="*/ 1300 w 1372"/>
                <a:gd name="T53" fmla="*/ 229 h 1672"/>
                <a:gd name="T54" fmla="*/ 1371 w 1372"/>
                <a:gd name="T55" fmla="*/ 8 h 1672"/>
                <a:gd name="T56" fmla="*/ 997 w 1372"/>
                <a:gd name="T57" fmla="*/ 11 h 1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372" h="1672">
                  <a:moveTo>
                    <a:pt x="997" y="11"/>
                  </a:moveTo>
                  <a:cubicBezTo>
                    <a:pt x="858" y="25"/>
                    <a:pt x="702" y="8"/>
                    <a:pt x="615" y="164"/>
                  </a:cubicBezTo>
                  <a:cubicBezTo>
                    <a:pt x="601" y="191"/>
                    <a:pt x="560" y="197"/>
                    <a:pt x="527" y="199"/>
                  </a:cubicBezTo>
                  <a:cubicBezTo>
                    <a:pt x="486" y="202"/>
                    <a:pt x="440" y="227"/>
                    <a:pt x="440" y="257"/>
                  </a:cubicBezTo>
                  <a:cubicBezTo>
                    <a:pt x="437" y="328"/>
                    <a:pt x="388" y="363"/>
                    <a:pt x="347" y="401"/>
                  </a:cubicBezTo>
                  <a:cubicBezTo>
                    <a:pt x="224" y="519"/>
                    <a:pt x="221" y="519"/>
                    <a:pt x="336" y="639"/>
                  </a:cubicBezTo>
                  <a:cubicBezTo>
                    <a:pt x="371" y="674"/>
                    <a:pt x="382" y="705"/>
                    <a:pt x="347" y="743"/>
                  </a:cubicBezTo>
                  <a:cubicBezTo>
                    <a:pt x="224" y="871"/>
                    <a:pt x="139" y="1027"/>
                    <a:pt x="35" y="1169"/>
                  </a:cubicBezTo>
                  <a:cubicBezTo>
                    <a:pt x="0" y="1215"/>
                    <a:pt x="57" y="1352"/>
                    <a:pt x="117" y="1349"/>
                  </a:cubicBezTo>
                  <a:cubicBezTo>
                    <a:pt x="183" y="1349"/>
                    <a:pt x="197" y="1387"/>
                    <a:pt x="224" y="1431"/>
                  </a:cubicBezTo>
                  <a:cubicBezTo>
                    <a:pt x="268" y="1502"/>
                    <a:pt x="279" y="1592"/>
                    <a:pt x="358" y="1644"/>
                  </a:cubicBezTo>
                  <a:cubicBezTo>
                    <a:pt x="399" y="1671"/>
                    <a:pt x="412" y="1669"/>
                    <a:pt x="434" y="1628"/>
                  </a:cubicBezTo>
                  <a:cubicBezTo>
                    <a:pt x="462" y="1573"/>
                    <a:pt x="467" y="1502"/>
                    <a:pt x="533" y="1475"/>
                  </a:cubicBezTo>
                  <a:cubicBezTo>
                    <a:pt x="593" y="1450"/>
                    <a:pt x="628" y="1409"/>
                    <a:pt x="664" y="1360"/>
                  </a:cubicBezTo>
                  <a:cubicBezTo>
                    <a:pt x="740" y="1259"/>
                    <a:pt x="866" y="1232"/>
                    <a:pt x="970" y="1174"/>
                  </a:cubicBezTo>
                  <a:cubicBezTo>
                    <a:pt x="1024" y="1144"/>
                    <a:pt x="1038" y="1245"/>
                    <a:pt x="1093" y="1256"/>
                  </a:cubicBezTo>
                  <a:cubicBezTo>
                    <a:pt x="1103" y="1259"/>
                    <a:pt x="1117" y="1262"/>
                    <a:pt x="1125" y="1270"/>
                  </a:cubicBezTo>
                  <a:cubicBezTo>
                    <a:pt x="1153" y="1289"/>
                    <a:pt x="1177" y="1273"/>
                    <a:pt x="1199" y="1259"/>
                  </a:cubicBezTo>
                  <a:cubicBezTo>
                    <a:pt x="1229" y="1240"/>
                    <a:pt x="1207" y="1215"/>
                    <a:pt x="1202" y="1196"/>
                  </a:cubicBezTo>
                  <a:cubicBezTo>
                    <a:pt x="1183" y="1142"/>
                    <a:pt x="1158" y="1087"/>
                    <a:pt x="1142" y="1032"/>
                  </a:cubicBezTo>
                  <a:cubicBezTo>
                    <a:pt x="1131" y="994"/>
                    <a:pt x="1114" y="939"/>
                    <a:pt x="1155" y="918"/>
                  </a:cubicBezTo>
                  <a:cubicBezTo>
                    <a:pt x="1224" y="882"/>
                    <a:pt x="1221" y="827"/>
                    <a:pt x="1224" y="770"/>
                  </a:cubicBezTo>
                  <a:cubicBezTo>
                    <a:pt x="1224" y="735"/>
                    <a:pt x="1226" y="702"/>
                    <a:pt x="1259" y="683"/>
                  </a:cubicBezTo>
                  <a:cubicBezTo>
                    <a:pt x="1300" y="658"/>
                    <a:pt x="1303" y="620"/>
                    <a:pt x="1295" y="582"/>
                  </a:cubicBezTo>
                  <a:cubicBezTo>
                    <a:pt x="1281" y="522"/>
                    <a:pt x="1289" y="459"/>
                    <a:pt x="1254" y="404"/>
                  </a:cubicBezTo>
                  <a:cubicBezTo>
                    <a:pt x="1232" y="369"/>
                    <a:pt x="1235" y="322"/>
                    <a:pt x="1270" y="289"/>
                  </a:cubicBezTo>
                  <a:cubicBezTo>
                    <a:pt x="1289" y="273"/>
                    <a:pt x="1300" y="251"/>
                    <a:pt x="1300" y="229"/>
                  </a:cubicBezTo>
                  <a:cubicBezTo>
                    <a:pt x="1295" y="147"/>
                    <a:pt x="1352" y="87"/>
                    <a:pt x="1371" y="8"/>
                  </a:cubicBezTo>
                  <a:cubicBezTo>
                    <a:pt x="1246" y="8"/>
                    <a:pt x="1120" y="0"/>
                    <a:pt x="997" y="11"/>
                  </a:cubicBezTo>
                </a:path>
              </a:pathLst>
            </a:custGeom>
            <a:solidFill>
              <a:srgbClr val="90C7D6"/>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Freeform 51"/>
            <p:cNvSpPr>
              <a:spLocks noChangeArrowheads="1"/>
            </p:cNvSpPr>
            <p:nvPr/>
          </p:nvSpPr>
          <p:spPr bwMode="auto">
            <a:xfrm>
              <a:off x="9702800" y="862013"/>
              <a:ext cx="635000" cy="536575"/>
            </a:xfrm>
            <a:custGeom>
              <a:avLst/>
              <a:gdLst>
                <a:gd name="T0" fmla="*/ 1726 w 1766"/>
                <a:gd name="T1" fmla="*/ 538 h 1489"/>
                <a:gd name="T2" fmla="*/ 1696 w 1766"/>
                <a:gd name="T3" fmla="*/ 450 h 1489"/>
                <a:gd name="T4" fmla="*/ 1647 w 1766"/>
                <a:gd name="T5" fmla="*/ 232 h 1489"/>
                <a:gd name="T6" fmla="*/ 1287 w 1766"/>
                <a:gd name="T7" fmla="*/ 95 h 1489"/>
                <a:gd name="T8" fmla="*/ 1229 w 1766"/>
                <a:gd name="T9" fmla="*/ 79 h 1489"/>
                <a:gd name="T10" fmla="*/ 1071 w 1766"/>
                <a:gd name="T11" fmla="*/ 186 h 1489"/>
                <a:gd name="T12" fmla="*/ 989 w 1766"/>
                <a:gd name="T13" fmla="*/ 289 h 1489"/>
                <a:gd name="T14" fmla="*/ 768 w 1766"/>
                <a:gd name="T15" fmla="*/ 363 h 1489"/>
                <a:gd name="T16" fmla="*/ 604 w 1766"/>
                <a:gd name="T17" fmla="*/ 355 h 1489"/>
                <a:gd name="T18" fmla="*/ 440 w 1766"/>
                <a:gd name="T19" fmla="*/ 374 h 1489"/>
                <a:gd name="T20" fmla="*/ 238 w 1766"/>
                <a:gd name="T21" fmla="*/ 489 h 1489"/>
                <a:gd name="T22" fmla="*/ 142 w 1766"/>
                <a:gd name="T23" fmla="*/ 628 h 1489"/>
                <a:gd name="T24" fmla="*/ 101 w 1766"/>
                <a:gd name="T25" fmla="*/ 759 h 1489"/>
                <a:gd name="T26" fmla="*/ 90 w 1766"/>
                <a:gd name="T27" fmla="*/ 833 h 1489"/>
                <a:gd name="T28" fmla="*/ 60 w 1766"/>
                <a:gd name="T29" fmla="*/ 1128 h 1489"/>
                <a:gd name="T30" fmla="*/ 3 w 1766"/>
                <a:gd name="T31" fmla="*/ 1393 h 1489"/>
                <a:gd name="T32" fmla="*/ 85 w 1766"/>
                <a:gd name="T33" fmla="*/ 1458 h 1489"/>
                <a:gd name="T34" fmla="*/ 391 w 1766"/>
                <a:gd name="T35" fmla="*/ 1335 h 1489"/>
                <a:gd name="T36" fmla="*/ 399 w 1766"/>
                <a:gd name="T37" fmla="*/ 1303 h 1489"/>
                <a:gd name="T38" fmla="*/ 486 w 1766"/>
                <a:gd name="T39" fmla="*/ 1226 h 1489"/>
                <a:gd name="T40" fmla="*/ 530 w 1766"/>
                <a:gd name="T41" fmla="*/ 1169 h 1489"/>
                <a:gd name="T42" fmla="*/ 615 w 1766"/>
                <a:gd name="T43" fmla="*/ 1109 h 1489"/>
                <a:gd name="T44" fmla="*/ 860 w 1766"/>
                <a:gd name="T45" fmla="*/ 1201 h 1489"/>
                <a:gd name="T46" fmla="*/ 931 w 1766"/>
                <a:gd name="T47" fmla="*/ 1169 h 1489"/>
                <a:gd name="T48" fmla="*/ 1011 w 1766"/>
                <a:gd name="T49" fmla="*/ 980 h 1489"/>
                <a:gd name="T50" fmla="*/ 1071 w 1766"/>
                <a:gd name="T51" fmla="*/ 937 h 1489"/>
                <a:gd name="T52" fmla="*/ 1114 w 1766"/>
                <a:gd name="T53" fmla="*/ 915 h 1489"/>
                <a:gd name="T54" fmla="*/ 1319 w 1766"/>
                <a:gd name="T55" fmla="*/ 702 h 1489"/>
                <a:gd name="T56" fmla="*/ 1470 w 1766"/>
                <a:gd name="T57" fmla="*/ 595 h 1489"/>
                <a:gd name="T58" fmla="*/ 1614 w 1766"/>
                <a:gd name="T59" fmla="*/ 609 h 1489"/>
                <a:gd name="T60" fmla="*/ 1663 w 1766"/>
                <a:gd name="T61" fmla="*/ 633 h 1489"/>
                <a:gd name="T62" fmla="*/ 1726 w 1766"/>
                <a:gd name="T63" fmla="*/ 538 h 14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66" h="1489">
                  <a:moveTo>
                    <a:pt x="1726" y="538"/>
                  </a:moveTo>
                  <a:cubicBezTo>
                    <a:pt x="1710" y="511"/>
                    <a:pt x="1680" y="480"/>
                    <a:pt x="1696" y="450"/>
                  </a:cubicBezTo>
                  <a:cubicBezTo>
                    <a:pt x="1751" y="358"/>
                    <a:pt x="1724" y="292"/>
                    <a:pt x="1647" y="232"/>
                  </a:cubicBezTo>
                  <a:cubicBezTo>
                    <a:pt x="1541" y="147"/>
                    <a:pt x="1461" y="0"/>
                    <a:pt x="1287" y="95"/>
                  </a:cubicBezTo>
                  <a:cubicBezTo>
                    <a:pt x="1267" y="106"/>
                    <a:pt x="1248" y="87"/>
                    <a:pt x="1229" y="79"/>
                  </a:cubicBezTo>
                  <a:cubicBezTo>
                    <a:pt x="1166" y="49"/>
                    <a:pt x="1057" y="117"/>
                    <a:pt x="1071" y="186"/>
                  </a:cubicBezTo>
                  <a:cubicBezTo>
                    <a:pt x="1090" y="267"/>
                    <a:pt x="1030" y="295"/>
                    <a:pt x="989" y="289"/>
                  </a:cubicBezTo>
                  <a:cubicBezTo>
                    <a:pt x="899" y="281"/>
                    <a:pt x="841" y="338"/>
                    <a:pt x="768" y="363"/>
                  </a:cubicBezTo>
                  <a:cubicBezTo>
                    <a:pt x="713" y="379"/>
                    <a:pt x="661" y="399"/>
                    <a:pt x="604" y="355"/>
                  </a:cubicBezTo>
                  <a:cubicBezTo>
                    <a:pt x="554" y="317"/>
                    <a:pt x="489" y="325"/>
                    <a:pt x="440" y="374"/>
                  </a:cubicBezTo>
                  <a:cubicBezTo>
                    <a:pt x="382" y="431"/>
                    <a:pt x="317" y="470"/>
                    <a:pt x="238" y="489"/>
                  </a:cubicBezTo>
                  <a:cubicBezTo>
                    <a:pt x="167" y="505"/>
                    <a:pt x="131" y="551"/>
                    <a:pt x="142" y="628"/>
                  </a:cubicBezTo>
                  <a:cubicBezTo>
                    <a:pt x="150" y="677"/>
                    <a:pt x="134" y="724"/>
                    <a:pt x="101" y="759"/>
                  </a:cubicBezTo>
                  <a:cubicBezTo>
                    <a:pt x="76" y="786"/>
                    <a:pt x="79" y="797"/>
                    <a:pt x="90" y="833"/>
                  </a:cubicBezTo>
                  <a:cubicBezTo>
                    <a:pt x="123" y="934"/>
                    <a:pt x="115" y="1040"/>
                    <a:pt x="60" y="1128"/>
                  </a:cubicBezTo>
                  <a:cubicBezTo>
                    <a:pt x="5" y="1212"/>
                    <a:pt x="5" y="1303"/>
                    <a:pt x="3" y="1393"/>
                  </a:cubicBezTo>
                  <a:cubicBezTo>
                    <a:pt x="0" y="1436"/>
                    <a:pt x="49" y="1450"/>
                    <a:pt x="85" y="1458"/>
                  </a:cubicBezTo>
                  <a:cubicBezTo>
                    <a:pt x="213" y="1488"/>
                    <a:pt x="265" y="1319"/>
                    <a:pt x="391" y="1335"/>
                  </a:cubicBezTo>
                  <a:lnTo>
                    <a:pt x="399" y="1303"/>
                  </a:lnTo>
                  <a:cubicBezTo>
                    <a:pt x="412" y="1259"/>
                    <a:pt x="437" y="1229"/>
                    <a:pt x="486" y="1226"/>
                  </a:cubicBezTo>
                  <a:cubicBezTo>
                    <a:pt x="527" y="1223"/>
                    <a:pt x="530" y="1204"/>
                    <a:pt x="530" y="1169"/>
                  </a:cubicBezTo>
                  <a:cubicBezTo>
                    <a:pt x="530" y="1114"/>
                    <a:pt x="579" y="1073"/>
                    <a:pt x="615" y="1109"/>
                  </a:cubicBezTo>
                  <a:cubicBezTo>
                    <a:pt x="686" y="1180"/>
                    <a:pt x="792" y="1136"/>
                    <a:pt x="860" y="1201"/>
                  </a:cubicBezTo>
                  <a:cubicBezTo>
                    <a:pt x="874" y="1215"/>
                    <a:pt x="912" y="1221"/>
                    <a:pt x="931" y="1169"/>
                  </a:cubicBezTo>
                  <a:cubicBezTo>
                    <a:pt x="953" y="1106"/>
                    <a:pt x="1008" y="1054"/>
                    <a:pt x="1011" y="980"/>
                  </a:cubicBezTo>
                  <a:cubicBezTo>
                    <a:pt x="1011" y="956"/>
                    <a:pt x="1043" y="939"/>
                    <a:pt x="1071" y="937"/>
                  </a:cubicBezTo>
                  <a:cubicBezTo>
                    <a:pt x="1090" y="934"/>
                    <a:pt x="1106" y="934"/>
                    <a:pt x="1114" y="915"/>
                  </a:cubicBezTo>
                  <a:cubicBezTo>
                    <a:pt x="1155" y="816"/>
                    <a:pt x="1237" y="765"/>
                    <a:pt x="1319" y="702"/>
                  </a:cubicBezTo>
                  <a:cubicBezTo>
                    <a:pt x="1368" y="663"/>
                    <a:pt x="1423" y="636"/>
                    <a:pt x="1470" y="595"/>
                  </a:cubicBezTo>
                  <a:cubicBezTo>
                    <a:pt x="1530" y="541"/>
                    <a:pt x="1582" y="538"/>
                    <a:pt x="1614" y="609"/>
                  </a:cubicBezTo>
                  <a:cubicBezTo>
                    <a:pt x="1625" y="636"/>
                    <a:pt x="1633" y="647"/>
                    <a:pt x="1663" y="633"/>
                  </a:cubicBezTo>
                  <a:cubicBezTo>
                    <a:pt x="1748" y="636"/>
                    <a:pt x="1765" y="609"/>
                    <a:pt x="1726" y="538"/>
                  </a:cubicBezTo>
                </a:path>
              </a:pathLst>
            </a:custGeom>
            <a:solidFill>
              <a:srgbClr val="90C7D6"/>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Freeform 52"/>
            <p:cNvSpPr>
              <a:spLocks noChangeArrowheads="1"/>
            </p:cNvSpPr>
            <p:nvPr/>
          </p:nvSpPr>
          <p:spPr bwMode="auto">
            <a:xfrm>
              <a:off x="9288463" y="874713"/>
              <a:ext cx="444500" cy="441325"/>
            </a:xfrm>
            <a:custGeom>
              <a:avLst/>
              <a:gdLst>
                <a:gd name="T0" fmla="*/ 186 w 1236"/>
                <a:gd name="T1" fmla="*/ 317 h 1228"/>
                <a:gd name="T2" fmla="*/ 112 w 1236"/>
                <a:gd name="T3" fmla="*/ 596 h 1228"/>
                <a:gd name="T4" fmla="*/ 36 w 1236"/>
                <a:gd name="T5" fmla="*/ 743 h 1228"/>
                <a:gd name="T6" fmla="*/ 22 w 1236"/>
                <a:gd name="T7" fmla="*/ 809 h 1228"/>
                <a:gd name="T8" fmla="*/ 169 w 1236"/>
                <a:gd name="T9" fmla="*/ 1057 h 1228"/>
                <a:gd name="T10" fmla="*/ 500 w 1236"/>
                <a:gd name="T11" fmla="*/ 1205 h 1228"/>
                <a:gd name="T12" fmla="*/ 926 w 1236"/>
                <a:gd name="T13" fmla="*/ 1205 h 1228"/>
                <a:gd name="T14" fmla="*/ 1030 w 1236"/>
                <a:gd name="T15" fmla="*/ 1134 h 1228"/>
                <a:gd name="T16" fmla="*/ 1106 w 1236"/>
                <a:gd name="T17" fmla="*/ 1033 h 1228"/>
                <a:gd name="T18" fmla="*/ 1142 w 1236"/>
                <a:gd name="T19" fmla="*/ 880 h 1228"/>
                <a:gd name="T20" fmla="*/ 1117 w 1236"/>
                <a:gd name="T21" fmla="*/ 770 h 1228"/>
                <a:gd name="T22" fmla="*/ 1180 w 1236"/>
                <a:gd name="T23" fmla="*/ 607 h 1228"/>
                <a:gd name="T24" fmla="*/ 1226 w 1236"/>
                <a:gd name="T25" fmla="*/ 369 h 1228"/>
                <a:gd name="T26" fmla="*/ 1221 w 1236"/>
                <a:gd name="T27" fmla="*/ 342 h 1228"/>
                <a:gd name="T28" fmla="*/ 1188 w 1236"/>
                <a:gd name="T29" fmla="*/ 350 h 1228"/>
                <a:gd name="T30" fmla="*/ 1049 w 1236"/>
                <a:gd name="T31" fmla="*/ 413 h 1228"/>
                <a:gd name="T32" fmla="*/ 937 w 1236"/>
                <a:gd name="T33" fmla="*/ 282 h 1228"/>
                <a:gd name="T34" fmla="*/ 825 w 1236"/>
                <a:gd name="T35" fmla="*/ 112 h 1228"/>
                <a:gd name="T36" fmla="*/ 601 w 1236"/>
                <a:gd name="T37" fmla="*/ 28 h 1228"/>
                <a:gd name="T38" fmla="*/ 388 w 1236"/>
                <a:gd name="T39" fmla="*/ 107 h 1228"/>
                <a:gd name="T40" fmla="*/ 186 w 1236"/>
                <a:gd name="T41" fmla="*/ 186 h 1228"/>
                <a:gd name="T42" fmla="*/ 186 w 1236"/>
                <a:gd name="T43" fmla="*/ 317 h 1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236" h="1228">
                  <a:moveTo>
                    <a:pt x="186" y="317"/>
                  </a:moveTo>
                  <a:cubicBezTo>
                    <a:pt x="142" y="405"/>
                    <a:pt x="109" y="495"/>
                    <a:pt x="112" y="596"/>
                  </a:cubicBezTo>
                  <a:cubicBezTo>
                    <a:pt x="115" y="653"/>
                    <a:pt x="98" y="713"/>
                    <a:pt x="36" y="743"/>
                  </a:cubicBezTo>
                  <a:cubicBezTo>
                    <a:pt x="0" y="760"/>
                    <a:pt x="14" y="781"/>
                    <a:pt x="22" y="809"/>
                  </a:cubicBezTo>
                  <a:cubicBezTo>
                    <a:pt x="55" y="902"/>
                    <a:pt x="115" y="978"/>
                    <a:pt x="169" y="1057"/>
                  </a:cubicBezTo>
                  <a:cubicBezTo>
                    <a:pt x="246" y="1169"/>
                    <a:pt x="352" y="1224"/>
                    <a:pt x="500" y="1205"/>
                  </a:cubicBezTo>
                  <a:cubicBezTo>
                    <a:pt x="639" y="1188"/>
                    <a:pt x="784" y="1205"/>
                    <a:pt x="926" y="1205"/>
                  </a:cubicBezTo>
                  <a:cubicBezTo>
                    <a:pt x="975" y="1205"/>
                    <a:pt x="1033" y="1227"/>
                    <a:pt x="1030" y="1134"/>
                  </a:cubicBezTo>
                  <a:cubicBezTo>
                    <a:pt x="1030" y="1098"/>
                    <a:pt x="1065" y="1055"/>
                    <a:pt x="1106" y="1033"/>
                  </a:cubicBezTo>
                  <a:cubicBezTo>
                    <a:pt x="1175" y="994"/>
                    <a:pt x="1166" y="929"/>
                    <a:pt x="1142" y="880"/>
                  </a:cubicBezTo>
                  <a:cubicBezTo>
                    <a:pt x="1123" y="841"/>
                    <a:pt x="1128" y="806"/>
                    <a:pt x="1117" y="770"/>
                  </a:cubicBezTo>
                  <a:cubicBezTo>
                    <a:pt x="1093" y="697"/>
                    <a:pt x="1161" y="661"/>
                    <a:pt x="1180" y="607"/>
                  </a:cubicBezTo>
                  <a:cubicBezTo>
                    <a:pt x="1205" y="527"/>
                    <a:pt x="1188" y="443"/>
                    <a:pt x="1226" y="369"/>
                  </a:cubicBezTo>
                  <a:cubicBezTo>
                    <a:pt x="1235" y="355"/>
                    <a:pt x="1232" y="350"/>
                    <a:pt x="1221" y="342"/>
                  </a:cubicBezTo>
                  <a:cubicBezTo>
                    <a:pt x="1207" y="334"/>
                    <a:pt x="1199" y="331"/>
                    <a:pt x="1188" y="350"/>
                  </a:cubicBezTo>
                  <a:cubicBezTo>
                    <a:pt x="1161" y="407"/>
                    <a:pt x="1106" y="437"/>
                    <a:pt x="1049" y="413"/>
                  </a:cubicBezTo>
                  <a:cubicBezTo>
                    <a:pt x="997" y="391"/>
                    <a:pt x="945" y="358"/>
                    <a:pt x="937" y="282"/>
                  </a:cubicBezTo>
                  <a:cubicBezTo>
                    <a:pt x="929" y="216"/>
                    <a:pt x="890" y="153"/>
                    <a:pt x="825" y="112"/>
                  </a:cubicBezTo>
                  <a:cubicBezTo>
                    <a:pt x="754" y="66"/>
                    <a:pt x="683" y="47"/>
                    <a:pt x="601" y="28"/>
                  </a:cubicBezTo>
                  <a:cubicBezTo>
                    <a:pt x="486" y="0"/>
                    <a:pt x="434" y="0"/>
                    <a:pt x="388" y="107"/>
                  </a:cubicBezTo>
                  <a:cubicBezTo>
                    <a:pt x="341" y="197"/>
                    <a:pt x="281" y="224"/>
                    <a:pt x="186" y="186"/>
                  </a:cubicBezTo>
                  <a:cubicBezTo>
                    <a:pt x="208" y="238"/>
                    <a:pt x="205" y="276"/>
                    <a:pt x="186" y="317"/>
                  </a:cubicBezTo>
                </a:path>
              </a:pathLst>
            </a:custGeom>
            <a:solidFill>
              <a:srgbClr val="90C7D6"/>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Freeform 53"/>
            <p:cNvSpPr>
              <a:spLocks noChangeArrowheads="1"/>
            </p:cNvSpPr>
            <p:nvPr/>
          </p:nvSpPr>
          <p:spPr bwMode="auto">
            <a:xfrm>
              <a:off x="8540750" y="1847850"/>
              <a:ext cx="539750" cy="466725"/>
            </a:xfrm>
            <a:custGeom>
              <a:avLst/>
              <a:gdLst>
                <a:gd name="T0" fmla="*/ 325 w 1498"/>
                <a:gd name="T1" fmla="*/ 731 h 1298"/>
                <a:gd name="T2" fmla="*/ 191 w 1498"/>
                <a:gd name="T3" fmla="*/ 794 h 1298"/>
                <a:gd name="T4" fmla="*/ 49 w 1498"/>
                <a:gd name="T5" fmla="*/ 897 h 1298"/>
                <a:gd name="T6" fmla="*/ 19 w 1498"/>
                <a:gd name="T7" fmla="*/ 944 h 1298"/>
                <a:gd name="T8" fmla="*/ 36 w 1498"/>
                <a:gd name="T9" fmla="*/ 1048 h 1298"/>
                <a:gd name="T10" fmla="*/ 210 w 1498"/>
                <a:gd name="T11" fmla="*/ 1064 h 1298"/>
                <a:gd name="T12" fmla="*/ 451 w 1498"/>
                <a:gd name="T13" fmla="*/ 1039 h 1298"/>
                <a:gd name="T14" fmla="*/ 541 w 1498"/>
                <a:gd name="T15" fmla="*/ 1151 h 1298"/>
                <a:gd name="T16" fmla="*/ 631 w 1498"/>
                <a:gd name="T17" fmla="*/ 1045 h 1298"/>
                <a:gd name="T18" fmla="*/ 740 w 1498"/>
                <a:gd name="T19" fmla="*/ 1018 h 1298"/>
                <a:gd name="T20" fmla="*/ 852 w 1498"/>
                <a:gd name="T21" fmla="*/ 1042 h 1298"/>
                <a:gd name="T22" fmla="*/ 994 w 1498"/>
                <a:gd name="T23" fmla="*/ 1162 h 1298"/>
                <a:gd name="T24" fmla="*/ 1175 w 1498"/>
                <a:gd name="T25" fmla="*/ 1250 h 1298"/>
                <a:gd name="T26" fmla="*/ 1363 w 1498"/>
                <a:gd name="T27" fmla="*/ 1274 h 1298"/>
                <a:gd name="T28" fmla="*/ 1483 w 1498"/>
                <a:gd name="T29" fmla="*/ 1151 h 1298"/>
                <a:gd name="T30" fmla="*/ 1470 w 1498"/>
                <a:gd name="T31" fmla="*/ 1094 h 1298"/>
                <a:gd name="T32" fmla="*/ 1369 w 1498"/>
                <a:gd name="T33" fmla="*/ 660 h 1298"/>
                <a:gd name="T34" fmla="*/ 1360 w 1498"/>
                <a:gd name="T35" fmla="*/ 613 h 1298"/>
                <a:gd name="T36" fmla="*/ 1325 w 1498"/>
                <a:gd name="T37" fmla="*/ 507 h 1298"/>
                <a:gd name="T38" fmla="*/ 1311 w 1498"/>
                <a:gd name="T39" fmla="*/ 337 h 1298"/>
                <a:gd name="T40" fmla="*/ 1005 w 1498"/>
                <a:gd name="T41" fmla="*/ 0 h 1298"/>
                <a:gd name="T42" fmla="*/ 877 w 1498"/>
                <a:gd name="T43" fmla="*/ 68 h 1298"/>
                <a:gd name="T44" fmla="*/ 784 w 1498"/>
                <a:gd name="T45" fmla="*/ 38 h 1298"/>
                <a:gd name="T46" fmla="*/ 762 w 1498"/>
                <a:gd name="T47" fmla="*/ 123 h 1298"/>
                <a:gd name="T48" fmla="*/ 631 w 1498"/>
                <a:gd name="T49" fmla="*/ 329 h 1298"/>
                <a:gd name="T50" fmla="*/ 590 w 1498"/>
                <a:gd name="T51" fmla="*/ 436 h 1298"/>
                <a:gd name="T52" fmla="*/ 541 w 1498"/>
                <a:gd name="T53" fmla="*/ 605 h 1298"/>
                <a:gd name="T54" fmla="*/ 415 w 1498"/>
                <a:gd name="T55" fmla="*/ 594 h 1298"/>
                <a:gd name="T56" fmla="*/ 325 w 1498"/>
                <a:gd name="T57" fmla="*/ 731 h 1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498" h="1298">
                  <a:moveTo>
                    <a:pt x="325" y="731"/>
                  </a:moveTo>
                  <a:cubicBezTo>
                    <a:pt x="254" y="720"/>
                    <a:pt x="230" y="755"/>
                    <a:pt x="191" y="794"/>
                  </a:cubicBezTo>
                  <a:cubicBezTo>
                    <a:pt x="153" y="837"/>
                    <a:pt x="126" y="903"/>
                    <a:pt x="49" y="897"/>
                  </a:cubicBezTo>
                  <a:cubicBezTo>
                    <a:pt x="30" y="897"/>
                    <a:pt x="16" y="922"/>
                    <a:pt x="19" y="944"/>
                  </a:cubicBezTo>
                  <a:cubicBezTo>
                    <a:pt x="25" y="979"/>
                    <a:pt x="0" y="1042"/>
                    <a:pt x="36" y="1048"/>
                  </a:cubicBezTo>
                  <a:cubicBezTo>
                    <a:pt x="93" y="1053"/>
                    <a:pt x="137" y="1132"/>
                    <a:pt x="210" y="1064"/>
                  </a:cubicBezTo>
                  <a:cubicBezTo>
                    <a:pt x="273" y="1007"/>
                    <a:pt x="363" y="998"/>
                    <a:pt x="451" y="1039"/>
                  </a:cubicBezTo>
                  <a:cubicBezTo>
                    <a:pt x="503" y="1064"/>
                    <a:pt x="492" y="1146"/>
                    <a:pt x="541" y="1151"/>
                  </a:cubicBezTo>
                  <a:cubicBezTo>
                    <a:pt x="598" y="1157"/>
                    <a:pt x="579" y="1067"/>
                    <a:pt x="631" y="1045"/>
                  </a:cubicBezTo>
                  <a:cubicBezTo>
                    <a:pt x="667" y="1031"/>
                    <a:pt x="708" y="1045"/>
                    <a:pt x="740" y="1018"/>
                  </a:cubicBezTo>
                  <a:cubicBezTo>
                    <a:pt x="784" y="982"/>
                    <a:pt x="820" y="998"/>
                    <a:pt x="852" y="1042"/>
                  </a:cubicBezTo>
                  <a:cubicBezTo>
                    <a:pt x="891" y="1094"/>
                    <a:pt x="948" y="1135"/>
                    <a:pt x="994" y="1162"/>
                  </a:cubicBezTo>
                  <a:cubicBezTo>
                    <a:pt x="1046" y="1195"/>
                    <a:pt x="1121" y="1204"/>
                    <a:pt x="1175" y="1250"/>
                  </a:cubicBezTo>
                  <a:cubicBezTo>
                    <a:pt x="1230" y="1297"/>
                    <a:pt x="1300" y="1269"/>
                    <a:pt x="1363" y="1274"/>
                  </a:cubicBezTo>
                  <a:cubicBezTo>
                    <a:pt x="1429" y="1282"/>
                    <a:pt x="1456" y="1209"/>
                    <a:pt x="1483" y="1151"/>
                  </a:cubicBezTo>
                  <a:cubicBezTo>
                    <a:pt x="1497" y="1124"/>
                    <a:pt x="1486" y="1113"/>
                    <a:pt x="1470" y="1094"/>
                  </a:cubicBezTo>
                  <a:cubicBezTo>
                    <a:pt x="1363" y="968"/>
                    <a:pt x="1306" y="826"/>
                    <a:pt x="1369" y="660"/>
                  </a:cubicBezTo>
                  <a:cubicBezTo>
                    <a:pt x="1377" y="641"/>
                    <a:pt x="1390" y="622"/>
                    <a:pt x="1360" y="613"/>
                  </a:cubicBezTo>
                  <a:cubicBezTo>
                    <a:pt x="1298" y="594"/>
                    <a:pt x="1317" y="553"/>
                    <a:pt x="1325" y="507"/>
                  </a:cubicBezTo>
                  <a:cubicBezTo>
                    <a:pt x="1339" y="449"/>
                    <a:pt x="1355" y="387"/>
                    <a:pt x="1311" y="337"/>
                  </a:cubicBezTo>
                  <a:cubicBezTo>
                    <a:pt x="1213" y="224"/>
                    <a:pt x="1109" y="115"/>
                    <a:pt x="1005" y="0"/>
                  </a:cubicBezTo>
                  <a:cubicBezTo>
                    <a:pt x="964" y="95"/>
                    <a:pt x="929" y="112"/>
                    <a:pt x="877" y="68"/>
                  </a:cubicBezTo>
                  <a:cubicBezTo>
                    <a:pt x="847" y="44"/>
                    <a:pt x="822" y="22"/>
                    <a:pt x="784" y="38"/>
                  </a:cubicBezTo>
                  <a:cubicBezTo>
                    <a:pt x="743" y="57"/>
                    <a:pt x="762" y="95"/>
                    <a:pt x="762" y="123"/>
                  </a:cubicBezTo>
                  <a:cubicBezTo>
                    <a:pt x="768" y="224"/>
                    <a:pt x="740" y="299"/>
                    <a:pt x="631" y="329"/>
                  </a:cubicBezTo>
                  <a:cubicBezTo>
                    <a:pt x="571" y="346"/>
                    <a:pt x="579" y="389"/>
                    <a:pt x="590" y="436"/>
                  </a:cubicBezTo>
                  <a:cubicBezTo>
                    <a:pt x="604" y="499"/>
                    <a:pt x="585" y="559"/>
                    <a:pt x="541" y="605"/>
                  </a:cubicBezTo>
                  <a:cubicBezTo>
                    <a:pt x="503" y="660"/>
                    <a:pt x="467" y="602"/>
                    <a:pt x="415" y="594"/>
                  </a:cubicBezTo>
                  <a:cubicBezTo>
                    <a:pt x="410" y="660"/>
                    <a:pt x="404" y="742"/>
                    <a:pt x="325" y="731"/>
                  </a:cubicBezTo>
                </a:path>
              </a:pathLst>
            </a:custGeom>
            <a:solidFill>
              <a:srgbClr val="90C7D6"/>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Freeform 54"/>
            <p:cNvSpPr>
              <a:spLocks noChangeArrowheads="1"/>
            </p:cNvSpPr>
            <p:nvPr/>
          </p:nvSpPr>
          <p:spPr bwMode="auto">
            <a:xfrm>
              <a:off x="10091738" y="539750"/>
              <a:ext cx="781050" cy="342900"/>
            </a:xfrm>
            <a:custGeom>
              <a:avLst/>
              <a:gdLst>
                <a:gd name="T0" fmla="*/ 289 w 2170"/>
                <a:gd name="T1" fmla="*/ 606 h 954"/>
                <a:gd name="T2" fmla="*/ 314 w 2170"/>
                <a:gd name="T3" fmla="*/ 811 h 954"/>
                <a:gd name="T4" fmla="*/ 500 w 2170"/>
                <a:gd name="T5" fmla="*/ 909 h 954"/>
                <a:gd name="T6" fmla="*/ 669 w 2170"/>
                <a:gd name="T7" fmla="*/ 926 h 954"/>
                <a:gd name="T8" fmla="*/ 846 w 2170"/>
                <a:gd name="T9" fmla="*/ 852 h 954"/>
                <a:gd name="T10" fmla="*/ 882 w 2170"/>
                <a:gd name="T11" fmla="*/ 789 h 954"/>
                <a:gd name="T12" fmla="*/ 939 w 2170"/>
                <a:gd name="T13" fmla="*/ 666 h 954"/>
                <a:gd name="T14" fmla="*/ 1040 w 2170"/>
                <a:gd name="T15" fmla="*/ 554 h 954"/>
                <a:gd name="T16" fmla="*/ 1248 w 2170"/>
                <a:gd name="T17" fmla="*/ 330 h 954"/>
                <a:gd name="T18" fmla="*/ 1622 w 2170"/>
                <a:gd name="T19" fmla="*/ 101 h 954"/>
                <a:gd name="T20" fmla="*/ 1816 w 2170"/>
                <a:gd name="T21" fmla="*/ 95 h 954"/>
                <a:gd name="T22" fmla="*/ 1977 w 2170"/>
                <a:gd name="T23" fmla="*/ 120 h 954"/>
                <a:gd name="T24" fmla="*/ 2169 w 2170"/>
                <a:gd name="T25" fmla="*/ 0 h 954"/>
                <a:gd name="T26" fmla="*/ 0 w 2170"/>
                <a:gd name="T27" fmla="*/ 52 h 954"/>
                <a:gd name="T28" fmla="*/ 289 w 2170"/>
                <a:gd name="T29" fmla="*/ 606 h 9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70" h="954">
                  <a:moveTo>
                    <a:pt x="289" y="606"/>
                  </a:moveTo>
                  <a:cubicBezTo>
                    <a:pt x="308" y="677"/>
                    <a:pt x="276" y="762"/>
                    <a:pt x="314" y="811"/>
                  </a:cubicBezTo>
                  <a:cubicBezTo>
                    <a:pt x="352" y="860"/>
                    <a:pt x="445" y="868"/>
                    <a:pt x="500" y="909"/>
                  </a:cubicBezTo>
                  <a:cubicBezTo>
                    <a:pt x="557" y="953"/>
                    <a:pt x="612" y="947"/>
                    <a:pt x="669" y="926"/>
                  </a:cubicBezTo>
                  <a:cubicBezTo>
                    <a:pt x="729" y="904"/>
                    <a:pt x="786" y="876"/>
                    <a:pt x="846" y="852"/>
                  </a:cubicBezTo>
                  <a:cubicBezTo>
                    <a:pt x="871" y="841"/>
                    <a:pt x="904" y="835"/>
                    <a:pt x="882" y="789"/>
                  </a:cubicBezTo>
                  <a:cubicBezTo>
                    <a:pt x="852" y="729"/>
                    <a:pt x="882" y="688"/>
                    <a:pt x="939" y="666"/>
                  </a:cubicBezTo>
                  <a:cubicBezTo>
                    <a:pt x="991" y="644"/>
                    <a:pt x="1013" y="603"/>
                    <a:pt x="1040" y="554"/>
                  </a:cubicBezTo>
                  <a:cubicBezTo>
                    <a:pt x="1090" y="464"/>
                    <a:pt x="1166" y="393"/>
                    <a:pt x="1248" y="330"/>
                  </a:cubicBezTo>
                  <a:cubicBezTo>
                    <a:pt x="1365" y="243"/>
                    <a:pt x="1494" y="172"/>
                    <a:pt x="1622" y="101"/>
                  </a:cubicBezTo>
                  <a:cubicBezTo>
                    <a:pt x="1696" y="60"/>
                    <a:pt x="1745" y="63"/>
                    <a:pt x="1816" y="95"/>
                  </a:cubicBezTo>
                  <a:cubicBezTo>
                    <a:pt x="1865" y="117"/>
                    <a:pt x="1928" y="131"/>
                    <a:pt x="1977" y="120"/>
                  </a:cubicBezTo>
                  <a:cubicBezTo>
                    <a:pt x="2040" y="104"/>
                    <a:pt x="2103" y="63"/>
                    <a:pt x="2169" y="0"/>
                  </a:cubicBezTo>
                  <a:cubicBezTo>
                    <a:pt x="1434" y="22"/>
                    <a:pt x="718" y="41"/>
                    <a:pt x="0" y="52"/>
                  </a:cubicBezTo>
                  <a:cubicBezTo>
                    <a:pt x="158" y="210"/>
                    <a:pt x="235" y="401"/>
                    <a:pt x="289" y="606"/>
                  </a:cubicBezTo>
                </a:path>
              </a:pathLst>
            </a:custGeom>
            <a:solidFill>
              <a:srgbClr val="90C7D6"/>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Freeform 55"/>
            <p:cNvSpPr>
              <a:spLocks noChangeArrowheads="1"/>
            </p:cNvSpPr>
            <p:nvPr/>
          </p:nvSpPr>
          <p:spPr bwMode="auto">
            <a:xfrm>
              <a:off x="7808913" y="2170113"/>
              <a:ext cx="563562" cy="730250"/>
            </a:xfrm>
            <a:custGeom>
              <a:avLst/>
              <a:gdLst>
                <a:gd name="T0" fmla="*/ 227 w 1564"/>
                <a:gd name="T1" fmla="*/ 1797 h 2030"/>
                <a:gd name="T2" fmla="*/ 273 w 1564"/>
                <a:gd name="T3" fmla="*/ 1985 h 2030"/>
                <a:gd name="T4" fmla="*/ 328 w 1564"/>
                <a:gd name="T5" fmla="*/ 2026 h 2030"/>
                <a:gd name="T6" fmla="*/ 522 w 1564"/>
                <a:gd name="T7" fmla="*/ 1835 h 2030"/>
                <a:gd name="T8" fmla="*/ 609 w 1564"/>
                <a:gd name="T9" fmla="*/ 1728 h 2030"/>
                <a:gd name="T10" fmla="*/ 631 w 1564"/>
                <a:gd name="T11" fmla="*/ 1698 h 2030"/>
                <a:gd name="T12" fmla="*/ 825 w 1564"/>
                <a:gd name="T13" fmla="*/ 1300 h 2030"/>
                <a:gd name="T14" fmla="*/ 1019 w 1564"/>
                <a:gd name="T15" fmla="*/ 1048 h 2030"/>
                <a:gd name="T16" fmla="*/ 1117 w 1564"/>
                <a:gd name="T17" fmla="*/ 925 h 2030"/>
                <a:gd name="T18" fmla="*/ 1237 w 1564"/>
                <a:gd name="T19" fmla="*/ 786 h 2030"/>
                <a:gd name="T20" fmla="*/ 1330 w 1564"/>
                <a:gd name="T21" fmla="*/ 603 h 2030"/>
                <a:gd name="T22" fmla="*/ 1527 w 1564"/>
                <a:gd name="T23" fmla="*/ 207 h 2030"/>
                <a:gd name="T24" fmla="*/ 1541 w 1564"/>
                <a:gd name="T25" fmla="*/ 0 h 2030"/>
                <a:gd name="T26" fmla="*/ 1502 w 1564"/>
                <a:gd name="T27" fmla="*/ 35 h 2030"/>
                <a:gd name="T28" fmla="*/ 1336 w 1564"/>
                <a:gd name="T29" fmla="*/ 32 h 2030"/>
                <a:gd name="T30" fmla="*/ 1235 w 1564"/>
                <a:gd name="T31" fmla="*/ 16 h 2030"/>
                <a:gd name="T32" fmla="*/ 1196 w 1564"/>
                <a:gd name="T33" fmla="*/ 163 h 2030"/>
                <a:gd name="T34" fmla="*/ 1106 w 1564"/>
                <a:gd name="T35" fmla="*/ 218 h 2030"/>
                <a:gd name="T36" fmla="*/ 1000 w 1564"/>
                <a:gd name="T37" fmla="*/ 177 h 2030"/>
                <a:gd name="T38" fmla="*/ 1003 w 1564"/>
                <a:gd name="T39" fmla="*/ 417 h 2030"/>
                <a:gd name="T40" fmla="*/ 888 w 1564"/>
                <a:gd name="T41" fmla="*/ 674 h 2030"/>
                <a:gd name="T42" fmla="*/ 945 w 1564"/>
                <a:gd name="T43" fmla="*/ 824 h 2030"/>
                <a:gd name="T44" fmla="*/ 779 w 1564"/>
                <a:gd name="T45" fmla="*/ 874 h 2030"/>
                <a:gd name="T46" fmla="*/ 677 w 1564"/>
                <a:gd name="T47" fmla="*/ 846 h 2030"/>
                <a:gd name="T48" fmla="*/ 617 w 1564"/>
                <a:gd name="T49" fmla="*/ 863 h 2030"/>
                <a:gd name="T50" fmla="*/ 637 w 1564"/>
                <a:gd name="T51" fmla="*/ 925 h 2030"/>
                <a:gd name="T52" fmla="*/ 571 w 1564"/>
                <a:gd name="T53" fmla="*/ 1179 h 2030"/>
                <a:gd name="T54" fmla="*/ 516 w 1564"/>
                <a:gd name="T55" fmla="*/ 1234 h 2030"/>
                <a:gd name="T56" fmla="*/ 216 w 1564"/>
                <a:gd name="T57" fmla="*/ 1373 h 2030"/>
                <a:gd name="T58" fmla="*/ 0 w 1564"/>
                <a:gd name="T59" fmla="*/ 1597 h 2030"/>
                <a:gd name="T60" fmla="*/ 227 w 1564"/>
                <a:gd name="T61" fmla="*/ 1797 h 20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564" h="2030">
                  <a:moveTo>
                    <a:pt x="227" y="1797"/>
                  </a:moveTo>
                  <a:cubicBezTo>
                    <a:pt x="240" y="1859"/>
                    <a:pt x="260" y="1922"/>
                    <a:pt x="273" y="1985"/>
                  </a:cubicBezTo>
                  <a:cubicBezTo>
                    <a:pt x="281" y="2015"/>
                    <a:pt x="295" y="2023"/>
                    <a:pt x="328" y="2026"/>
                  </a:cubicBezTo>
                  <a:cubicBezTo>
                    <a:pt x="391" y="2029"/>
                    <a:pt x="519" y="1911"/>
                    <a:pt x="522" y="1835"/>
                  </a:cubicBezTo>
                  <a:cubicBezTo>
                    <a:pt x="525" y="1775"/>
                    <a:pt x="511" y="1707"/>
                    <a:pt x="609" y="1728"/>
                  </a:cubicBezTo>
                  <a:cubicBezTo>
                    <a:pt x="631" y="1734"/>
                    <a:pt x="626" y="1709"/>
                    <a:pt x="631" y="1698"/>
                  </a:cubicBezTo>
                  <a:cubicBezTo>
                    <a:pt x="694" y="1565"/>
                    <a:pt x="754" y="1428"/>
                    <a:pt x="825" y="1300"/>
                  </a:cubicBezTo>
                  <a:cubicBezTo>
                    <a:pt x="877" y="1207"/>
                    <a:pt x="970" y="1147"/>
                    <a:pt x="1019" y="1048"/>
                  </a:cubicBezTo>
                  <a:cubicBezTo>
                    <a:pt x="1041" y="1002"/>
                    <a:pt x="1068" y="953"/>
                    <a:pt x="1117" y="925"/>
                  </a:cubicBezTo>
                  <a:cubicBezTo>
                    <a:pt x="1175" y="893"/>
                    <a:pt x="1199" y="838"/>
                    <a:pt x="1237" y="786"/>
                  </a:cubicBezTo>
                  <a:cubicBezTo>
                    <a:pt x="1278" y="729"/>
                    <a:pt x="1284" y="661"/>
                    <a:pt x="1330" y="603"/>
                  </a:cubicBezTo>
                  <a:cubicBezTo>
                    <a:pt x="1426" y="491"/>
                    <a:pt x="1563" y="390"/>
                    <a:pt x="1527" y="207"/>
                  </a:cubicBezTo>
                  <a:cubicBezTo>
                    <a:pt x="1513" y="144"/>
                    <a:pt x="1535" y="79"/>
                    <a:pt x="1541" y="0"/>
                  </a:cubicBezTo>
                  <a:cubicBezTo>
                    <a:pt x="1519" y="21"/>
                    <a:pt x="1511" y="27"/>
                    <a:pt x="1502" y="35"/>
                  </a:cubicBezTo>
                  <a:cubicBezTo>
                    <a:pt x="1445" y="90"/>
                    <a:pt x="1393" y="133"/>
                    <a:pt x="1336" y="32"/>
                  </a:cubicBezTo>
                  <a:cubicBezTo>
                    <a:pt x="1319" y="2"/>
                    <a:pt x="1276" y="5"/>
                    <a:pt x="1235" y="16"/>
                  </a:cubicBezTo>
                  <a:cubicBezTo>
                    <a:pt x="1259" y="76"/>
                    <a:pt x="1254" y="128"/>
                    <a:pt x="1196" y="163"/>
                  </a:cubicBezTo>
                  <a:cubicBezTo>
                    <a:pt x="1166" y="183"/>
                    <a:pt x="1139" y="207"/>
                    <a:pt x="1106" y="218"/>
                  </a:cubicBezTo>
                  <a:cubicBezTo>
                    <a:pt x="1068" y="232"/>
                    <a:pt x="1046" y="180"/>
                    <a:pt x="1000" y="177"/>
                  </a:cubicBezTo>
                  <a:cubicBezTo>
                    <a:pt x="1019" y="262"/>
                    <a:pt x="983" y="355"/>
                    <a:pt x="1003" y="417"/>
                  </a:cubicBezTo>
                  <a:cubicBezTo>
                    <a:pt x="1041" y="549"/>
                    <a:pt x="1024" y="628"/>
                    <a:pt x="888" y="674"/>
                  </a:cubicBezTo>
                  <a:cubicBezTo>
                    <a:pt x="948" y="715"/>
                    <a:pt x="978" y="764"/>
                    <a:pt x="945" y="824"/>
                  </a:cubicBezTo>
                  <a:cubicBezTo>
                    <a:pt x="910" y="890"/>
                    <a:pt x="844" y="887"/>
                    <a:pt x="779" y="874"/>
                  </a:cubicBezTo>
                  <a:cubicBezTo>
                    <a:pt x="743" y="865"/>
                    <a:pt x="710" y="852"/>
                    <a:pt x="677" y="846"/>
                  </a:cubicBezTo>
                  <a:cubicBezTo>
                    <a:pt x="658" y="844"/>
                    <a:pt x="628" y="830"/>
                    <a:pt x="617" y="863"/>
                  </a:cubicBezTo>
                  <a:cubicBezTo>
                    <a:pt x="609" y="887"/>
                    <a:pt x="620" y="906"/>
                    <a:pt x="637" y="925"/>
                  </a:cubicBezTo>
                  <a:cubicBezTo>
                    <a:pt x="743" y="1040"/>
                    <a:pt x="718" y="1133"/>
                    <a:pt x="571" y="1179"/>
                  </a:cubicBezTo>
                  <a:cubicBezTo>
                    <a:pt x="538" y="1190"/>
                    <a:pt x="519" y="1196"/>
                    <a:pt x="516" y="1234"/>
                  </a:cubicBezTo>
                  <a:cubicBezTo>
                    <a:pt x="497" y="1433"/>
                    <a:pt x="388" y="1485"/>
                    <a:pt x="216" y="1373"/>
                  </a:cubicBezTo>
                  <a:cubicBezTo>
                    <a:pt x="159" y="1450"/>
                    <a:pt x="82" y="1518"/>
                    <a:pt x="0" y="1597"/>
                  </a:cubicBezTo>
                  <a:cubicBezTo>
                    <a:pt x="109" y="1608"/>
                    <a:pt x="208" y="1704"/>
                    <a:pt x="227" y="1797"/>
                  </a:cubicBezTo>
                </a:path>
              </a:pathLst>
            </a:custGeom>
            <a:solidFill>
              <a:srgbClr val="90C7D6"/>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Freeform 56"/>
            <p:cNvSpPr>
              <a:spLocks noChangeArrowheads="1"/>
            </p:cNvSpPr>
            <p:nvPr/>
          </p:nvSpPr>
          <p:spPr bwMode="auto">
            <a:xfrm>
              <a:off x="11322050" y="1111250"/>
              <a:ext cx="534988" cy="523875"/>
            </a:xfrm>
            <a:custGeom>
              <a:avLst/>
              <a:gdLst>
                <a:gd name="T0" fmla="*/ 1010 w 1484"/>
                <a:gd name="T1" fmla="*/ 104 h 1457"/>
                <a:gd name="T2" fmla="*/ 882 w 1484"/>
                <a:gd name="T3" fmla="*/ 295 h 1457"/>
                <a:gd name="T4" fmla="*/ 786 w 1484"/>
                <a:gd name="T5" fmla="*/ 399 h 1457"/>
                <a:gd name="T6" fmla="*/ 609 w 1484"/>
                <a:gd name="T7" fmla="*/ 538 h 1457"/>
                <a:gd name="T8" fmla="*/ 169 w 1484"/>
                <a:gd name="T9" fmla="*/ 727 h 1457"/>
                <a:gd name="T10" fmla="*/ 139 w 1484"/>
                <a:gd name="T11" fmla="*/ 871 h 1457"/>
                <a:gd name="T12" fmla="*/ 117 w 1484"/>
                <a:gd name="T13" fmla="*/ 970 h 1457"/>
                <a:gd name="T14" fmla="*/ 84 w 1484"/>
                <a:gd name="T15" fmla="*/ 1074 h 1457"/>
                <a:gd name="T16" fmla="*/ 65 w 1484"/>
                <a:gd name="T17" fmla="*/ 1180 h 1457"/>
                <a:gd name="T18" fmla="*/ 44 w 1484"/>
                <a:gd name="T19" fmla="*/ 1401 h 1457"/>
                <a:gd name="T20" fmla="*/ 202 w 1484"/>
                <a:gd name="T21" fmla="*/ 1423 h 1457"/>
                <a:gd name="T22" fmla="*/ 287 w 1484"/>
                <a:gd name="T23" fmla="*/ 1374 h 1457"/>
                <a:gd name="T24" fmla="*/ 625 w 1484"/>
                <a:gd name="T25" fmla="*/ 1044 h 1457"/>
                <a:gd name="T26" fmla="*/ 705 w 1484"/>
                <a:gd name="T27" fmla="*/ 877 h 1457"/>
                <a:gd name="T28" fmla="*/ 1245 w 1484"/>
                <a:gd name="T29" fmla="*/ 522 h 1457"/>
                <a:gd name="T30" fmla="*/ 1289 w 1484"/>
                <a:gd name="T31" fmla="*/ 527 h 1457"/>
                <a:gd name="T32" fmla="*/ 1464 w 1484"/>
                <a:gd name="T33" fmla="*/ 454 h 1457"/>
                <a:gd name="T34" fmla="*/ 1355 w 1484"/>
                <a:gd name="T35" fmla="*/ 252 h 1457"/>
                <a:gd name="T36" fmla="*/ 1300 w 1484"/>
                <a:gd name="T37" fmla="*/ 140 h 1457"/>
                <a:gd name="T38" fmla="*/ 1308 w 1484"/>
                <a:gd name="T39" fmla="*/ 101 h 1457"/>
                <a:gd name="T40" fmla="*/ 1120 w 1484"/>
                <a:gd name="T41" fmla="*/ 8 h 1457"/>
                <a:gd name="T42" fmla="*/ 1010 w 1484"/>
                <a:gd name="T43" fmla="*/ 104 h 14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484" h="1457">
                  <a:moveTo>
                    <a:pt x="1010" y="104"/>
                  </a:moveTo>
                  <a:cubicBezTo>
                    <a:pt x="994" y="175"/>
                    <a:pt x="964" y="254"/>
                    <a:pt x="882" y="295"/>
                  </a:cubicBezTo>
                  <a:cubicBezTo>
                    <a:pt x="838" y="317"/>
                    <a:pt x="800" y="350"/>
                    <a:pt x="786" y="399"/>
                  </a:cubicBezTo>
                  <a:cubicBezTo>
                    <a:pt x="759" y="500"/>
                    <a:pt x="710" y="546"/>
                    <a:pt x="609" y="538"/>
                  </a:cubicBezTo>
                  <a:cubicBezTo>
                    <a:pt x="426" y="525"/>
                    <a:pt x="278" y="577"/>
                    <a:pt x="169" y="727"/>
                  </a:cubicBezTo>
                  <a:cubicBezTo>
                    <a:pt x="136" y="773"/>
                    <a:pt x="76" y="803"/>
                    <a:pt x="139" y="871"/>
                  </a:cubicBezTo>
                  <a:cubicBezTo>
                    <a:pt x="164" y="899"/>
                    <a:pt x="128" y="937"/>
                    <a:pt x="117" y="970"/>
                  </a:cubicBezTo>
                  <a:cubicBezTo>
                    <a:pt x="106" y="1005"/>
                    <a:pt x="65" y="1035"/>
                    <a:pt x="84" y="1074"/>
                  </a:cubicBezTo>
                  <a:cubicBezTo>
                    <a:pt x="106" y="1117"/>
                    <a:pt x="104" y="1145"/>
                    <a:pt x="65" y="1180"/>
                  </a:cubicBezTo>
                  <a:cubicBezTo>
                    <a:pt x="0" y="1246"/>
                    <a:pt x="60" y="1328"/>
                    <a:pt x="44" y="1401"/>
                  </a:cubicBezTo>
                  <a:cubicBezTo>
                    <a:pt x="98" y="1396"/>
                    <a:pt x="145" y="1456"/>
                    <a:pt x="202" y="1423"/>
                  </a:cubicBezTo>
                  <a:cubicBezTo>
                    <a:pt x="229" y="1407"/>
                    <a:pt x="257" y="1388"/>
                    <a:pt x="287" y="1374"/>
                  </a:cubicBezTo>
                  <a:cubicBezTo>
                    <a:pt x="440" y="1306"/>
                    <a:pt x="557" y="1202"/>
                    <a:pt x="625" y="1044"/>
                  </a:cubicBezTo>
                  <a:cubicBezTo>
                    <a:pt x="650" y="986"/>
                    <a:pt x="677" y="932"/>
                    <a:pt x="705" y="877"/>
                  </a:cubicBezTo>
                  <a:cubicBezTo>
                    <a:pt x="817" y="656"/>
                    <a:pt x="1060" y="631"/>
                    <a:pt x="1245" y="522"/>
                  </a:cubicBezTo>
                  <a:cubicBezTo>
                    <a:pt x="1256" y="516"/>
                    <a:pt x="1273" y="525"/>
                    <a:pt x="1289" y="527"/>
                  </a:cubicBezTo>
                  <a:cubicBezTo>
                    <a:pt x="1357" y="541"/>
                    <a:pt x="1453" y="500"/>
                    <a:pt x="1464" y="454"/>
                  </a:cubicBezTo>
                  <a:cubicBezTo>
                    <a:pt x="1483" y="383"/>
                    <a:pt x="1423" y="273"/>
                    <a:pt x="1355" y="252"/>
                  </a:cubicBezTo>
                  <a:cubicBezTo>
                    <a:pt x="1295" y="232"/>
                    <a:pt x="1256" y="208"/>
                    <a:pt x="1300" y="140"/>
                  </a:cubicBezTo>
                  <a:cubicBezTo>
                    <a:pt x="1305" y="129"/>
                    <a:pt x="1325" y="109"/>
                    <a:pt x="1308" y="101"/>
                  </a:cubicBezTo>
                  <a:cubicBezTo>
                    <a:pt x="1251" y="71"/>
                    <a:pt x="1215" y="0"/>
                    <a:pt x="1120" y="8"/>
                  </a:cubicBezTo>
                  <a:cubicBezTo>
                    <a:pt x="1092" y="33"/>
                    <a:pt x="1030" y="22"/>
                    <a:pt x="1010" y="104"/>
                  </a:cubicBezTo>
                </a:path>
              </a:pathLst>
            </a:custGeom>
            <a:solidFill>
              <a:srgbClr val="90C7D6"/>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 name="Freeform 57"/>
            <p:cNvSpPr>
              <a:spLocks noChangeArrowheads="1"/>
            </p:cNvSpPr>
            <p:nvPr/>
          </p:nvSpPr>
          <p:spPr bwMode="auto">
            <a:xfrm>
              <a:off x="10074275" y="1046163"/>
              <a:ext cx="508000" cy="325437"/>
            </a:xfrm>
            <a:custGeom>
              <a:avLst/>
              <a:gdLst>
                <a:gd name="T0" fmla="*/ 1063 w 1413"/>
                <a:gd name="T1" fmla="*/ 775 h 902"/>
                <a:gd name="T2" fmla="*/ 1156 w 1413"/>
                <a:gd name="T3" fmla="*/ 584 h 902"/>
                <a:gd name="T4" fmla="*/ 1229 w 1413"/>
                <a:gd name="T5" fmla="*/ 546 h 902"/>
                <a:gd name="T6" fmla="*/ 1385 w 1413"/>
                <a:gd name="T7" fmla="*/ 365 h 902"/>
                <a:gd name="T8" fmla="*/ 1393 w 1413"/>
                <a:gd name="T9" fmla="*/ 281 h 902"/>
                <a:gd name="T10" fmla="*/ 1180 w 1413"/>
                <a:gd name="T11" fmla="*/ 16 h 902"/>
                <a:gd name="T12" fmla="*/ 1164 w 1413"/>
                <a:gd name="T13" fmla="*/ 0 h 902"/>
                <a:gd name="T14" fmla="*/ 1003 w 1413"/>
                <a:gd name="T15" fmla="*/ 90 h 902"/>
                <a:gd name="T16" fmla="*/ 855 w 1413"/>
                <a:gd name="T17" fmla="*/ 188 h 902"/>
                <a:gd name="T18" fmla="*/ 773 w 1413"/>
                <a:gd name="T19" fmla="*/ 229 h 902"/>
                <a:gd name="T20" fmla="*/ 533 w 1413"/>
                <a:gd name="T21" fmla="*/ 237 h 902"/>
                <a:gd name="T22" fmla="*/ 456 w 1413"/>
                <a:gd name="T23" fmla="*/ 221 h 902"/>
                <a:gd name="T24" fmla="*/ 355 w 1413"/>
                <a:gd name="T25" fmla="*/ 297 h 902"/>
                <a:gd name="T26" fmla="*/ 197 w 1413"/>
                <a:gd name="T27" fmla="*/ 486 h 902"/>
                <a:gd name="T28" fmla="*/ 178 w 1413"/>
                <a:gd name="T29" fmla="*/ 524 h 902"/>
                <a:gd name="T30" fmla="*/ 36 w 1413"/>
                <a:gd name="T31" fmla="*/ 677 h 902"/>
                <a:gd name="T32" fmla="*/ 11 w 1413"/>
                <a:gd name="T33" fmla="*/ 723 h 902"/>
                <a:gd name="T34" fmla="*/ 66 w 1413"/>
                <a:gd name="T35" fmla="*/ 756 h 902"/>
                <a:gd name="T36" fmla="*/ 205 w 1413"/>
                <a:gd name="T37" fmla="*/ 751 h 902"/>
                <a:gd name="T38" fmla="*/ 768 w 1413"/>
                <a:gd name="T39" fmla="*/ 871 h 902"/>
                <a:gd name="T40" fmla="*/ 885 w 1413"/>
                <a:gd name="T41" fmla="*/ 816 h 902"/>
                <a:gd name="T42" fmla="*/ 995 w 1413"/>
                <a:gd name="T43" fmla="*/ 764 h 902"/>
                <a:gd name="T44" fmla="*/ 1063 w 1413"/>
                <a:gd name="T45" fmla="*/ 813 h 902"/>
                <a:gd name="T46" fmla="*/ 1063 w 1413"/>
                <a:gd name="T47" fmla="*/ 775 h 9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413" h="902">
                  <a:moveTo>
                    <a:pt x="1063" y="775"/>
                  </a:moveTo>
                  <a:cubicBezTo>
                    <a:pt x="992" y="655"/>
                    <a:pt x="1033" y="628"/>
                    <a:pt x="1156" y="584"/>
                  </a:cubicBezTo>
                  <a:cubicBezTo>
                    <a:pt x="1183" y="576"/>
                    <a:pt x="1208" y="570"/>
                    <a:pt x="1229" y="546"/>
                  </a:cubicBezTo>
                  <a:cubicBezTo>
                    <a:pt x="1279" y="483"/>
                    <a:pt x="1330" y="423"/>
                    <a:pt x="1385" y="365"/>
                  </a:cubicBezTo>
                  <a:cubicBezTo>
                    <a:pt x="1412" y="338"/>
                    <a:pt x="1407" y="316"/>
                    <a:pt x="1393" y="281"/>
                  </a:cubicBezTo>
                  <a:cubicBezTo>
                    <a:pt x="1350" y="169"/>
                    <a:pt x="1238" y="114"/>
                    <a:pt x="1180" y="16"/>
                  </a:cubicBezTo>
                  <a:cubicBezTo>
                    <a:pt x="1178" y="10"/>
                    <a:pt x="1169" y="5"/>
                    <a:pt x="1164" y="0"/>
                  </a:cubicBezTo>
                  <a:cubicBezTo>
                    <a:pt x="1131" y="62"/>
                    <a:pt x="1044" y="24"/>
                    <a:pt x="1003" y="90"/>
                  </a:cubicBezTo>
                  <a:cubicBezTo>
                    <a:pt x="973" y="139"/>
                    <a:pt x="929" y="204"/>
                    <a:pt x="855" y="188"/>
                  </a:cubicBezTo>
                  <a:cubicBezTo>
                    <a:pt x="809" y="177"/>
                    <a:pt x="795" y="207"/>
                    <a:pt x="773" y="229"/>
                  </a:cubicBezTo>
                  <a:cubicBezTo>
                    <a:pt x="689" y="316"/>
                    <a:pt x="618" y="322"/>
                    <a:pt x="533" y="237"/>
                  </a:cubicBezTo>
                  <a:cubicBezTo>
                    <a:pt x="508" y="213"/>
                    <a:pt x="489" y="215"/>
                    <a:pt x="456" y="221"/>
                  </a:cubicBezTo>
                  <a:cubicBezTo>
                    <a:pt x="405" y="229"/>
                    <a:pt x="399" y="286"/>
                    <a:pt x="355" y="297"/>
                  </a:cubicBezTo>
                  <a:cubicBezTo>
                    <a:pt x="257" y="322"/>
                    <a:pt x="175" y="357"/>
                    <a:pt x="197" y="486"/>
                  </a:cubicBezTo>
                  <a:cubicBezTo>
                    <a:pt x="200" y="497"/>
                    <a:pt x="189" y="516"/>
                    <a:pt x="178" y="524"/>
                  </a:cubicBezTo>
                  <a:cubicBezTo>
                    <a:pt x="118" y="562"/>
                    <a:pt x="79" y="625"/>
                    <a:pt x="36" y="677"/>
                  </a:cubicBezTo>
                  <a:cubicBezTo>
                    <a:pt x="22" y="690"/>
                    <a:pt x="0" y="693"/>
                    <a:pt x="11" y="723"/>
                  </a:cubicBezTo>
                  <a:cubicBezTo>
                    <a:pt x="22" y="751"/>
                    <a:pt x="41" y="756"/>
                    <a:pt x="66" y="756"/>
                  </a:cubicBezTo>
                  <a:cubicBezTo>
                    <a:pt x="112" y="753"/>
                    <a:pt x="159" y="748"/>
                    <a:pt x="205" y="751"/>
                  </a:cubicBezTo>
                  <a:cubicBezTo>
                    <a:pt x="399" y="759"/>
                    <a:pt x="590" y="789"/>
                    <a:pt x="768" y="871"/>
                  </a:cubicBezTo>
                  <a:cubicBezTo>
                    <a:pt x="833" y="901"/>
                    <a:pt x="872" y="887"/>
                    <a:pt x="885" y="816"/>
                  </a:cubicBezTo>
                  <a:cubicBezTo>
                    <a:pt x="899" y="753"/>
                    <a:pt x="937" y="731"/>
                    <a:pt x="995" y="764"/>
                  </a:cubicBezTo>
                  <a:cubicBezTo>
                    <a:pt x="1014" y="778"/>
                    <a:pt x="1035" y="794"/>
                    <a:pt x="1063" y="813"/>
                  </a:cubicBezTo>
                  <a:cubicBezTo>
                    <a:pt x="1063" y="797"/>
                    <a:pt x="1068" y="783"/>
                    <a:pt x="1063" y="775"/>
                  </a:cubicBezTo>
                </a:path>
              </a:pathLst>
            </a:custGeom>
            <a:solidFill>
              <a:srgbClr val="90C7D6"/>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Freeform 58"/>
            <p:cNvSpPr>
              <a:spLocks noChangeArrowheads="1"/>
            </p:cNvSpPr>
            <p:nvPr/>
          </p:nvSpPr>
          <p:spPr bwMode="auto">
            <a:xfrm>
              <a:off x="3406775" y="2573338"/>
              <a:ext cx="620713" cy="846137"/>
            </a:xfrm>
            <a:custGeom>
              <a:avLst/>
              <a:gdLst>
                <a:gd name="T0" fmla="*/ 112 w 1722"/>
                <a:gd name="T1" fmla="*/ 254 h 2350"/>
                <a:gd name="T2" fmla="*/ 180 w 1722"/>
                <a:gd name="T3" fmla="*/ 394 h 2350"/>
                <a:gd name="T4" fmla="*/ 65 w 1722"/>
                <a:gd name="T5" fmla="*/ 484 h 2350"/>
                <a:gd name="T6" fmla="*/ 24 w 1722"/>
                <a:gd name="T7" fmla="*/ 547 h 2350"/>
                <a:gd name="T8" fmla="*/ 16 w 1722"/>
                <a:gd name="T9" fmla="*/ 746 h 2350"/>
                <a:gd name="T10" fmla="*/ 49 w 1722"/>
                <a:gd name="T11" fmla="*/ 828 h 2350"/>
                <a:gd name="T12" fmla="*/ 147 w 1722"/>
                <a:gd name="T13" fmla="*/ 989 h 2350"/>
                <a:gd name="T14" fmla="*/ 109 w 1722"/>
                <a:gd name="T15" fmla="*/ 2223 h 2350"/>
                <a:gd name="T16" fmla="*/ 194 w 1722"/>
                <a:gd name="T17" fmla="*/ 2308 h 2350"/>
                <a:gd name="T18" fmla="*/ 513 w 1722"/>
                <a:gd name="T19" fmla="*/ 2311 h 2350"/>
                <a:gd name="T20" fmla="*/ 1428 w 1722"/>
                <a:gd name="T21" fmla="*/ 2344 h 2350"/>
                <a:gd name="T22" fmla="*/ 1565 w 1722"/>
                <a:gd name="T23" fmla="*/ 2243 h 2350"/>
                <a:gd name="T24" fmla="*/ 1587 w 1722"/>
                <a:gd name="T25" fmla="*/ 2199 h 2350"/>
                <a:gd name="T26" fmla="*/ 1641 w 1722"/>
                <a:gd name="T27" fmla="*/ 2073 h 2350"/>
                <a:gd name="T28" fmla="*/ 1696 w 1722"/>
                <a:gd name="T29" fmla="*/ 1401 h 2350"/>
                <a:gd name="T30" fmla="*/ 1718 w 1722"/>
                <a:gd name="T31" fmla="*/ 486 h 2350"/>
                <a:gd name="T32" fmla="*/ 1685 w 1722"/>
                <a:gd name="T33" fmla="*/ 405 h 2350"/>
                <a:gd name="T34" fmla="*/ 1458 w 1722"/>
                <a:gd name="T35" fmla="*/ 241 h 2350"/>
                <a:gd name="T36" fmla="*/ 1442 w 1722"/>
                <a:gd name="T37" fmla="*/ 222 h 2350"/>
                <a:gd name="T38" fmla="*/ 1308 w 1722"/>
                <a:gd name="T39" fmla="*/ 90 h 2350"/>
                <a:gd name="T40" fmla="*/ 1270 w 1722"/>
                <a:gd name="T41" fmla="*/ 69 h 2350"/>
                <a:gd name="T42" fmla="*/ 1109 w 1722"/>
                <a:gd name="T43" fmla="*/ 3 h 2350"/>
                <a:gd name="T44" fmla="*/ 789 w 1722"/>
                <a:gd name="T45" fmla="*/ 82 h 2350"/>
                <a:gd name="T46" fmla="*/ 612 w 1722"/>
                <a:gd name="T47" fmla="*/ 115 h 2350"/>
                <a:gd name="T48" fmla="*/ 486 w 1722"/>
                <a:gd name="T49" fmla="*/ 123 h 2350"/>
                <a:gd name="T50" fmla="*/ 333 w 1722"/>
                <a:gd name="T51" fmla="*/ 142 h 2350"/>
                <a:gd name="T52" fmla="*/ 63 w 1722"/>
                <a:gd name="T53" fmla="*/ 232 h 2350"/>
                <a:gd name="T54" fmla="*/ 112 w 1722"/>
                <a:gd name="T55" fmla="*/ 254 h 2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722" h="2350">
                  <a:moveTo>
                    <a:pt x="112" y="254"/>
                  </a:moveTo>
                  <a:cubicBezTo>
                    <a:pt x="186" y="276"/>
                    <a:pt x="207" y="323"/>
                    <a:pt x="180" y="394"/>
                  </a:cubicBezTo>
                  <a:cubicBezTo>
                    <a:pt x="158" y="443"/>
                    <a:pt x="117" y="476"/>
                    <a:pt x="65" y="484"/>
                  </a:cubicBezTo>
                  <a:cubicBezTo>
                    <a:pt x="19" y="489"/>
                    <a:pt x="5" y="519"/>
                    <a:pt x="24" y="547"/>
                  </a:cubicBezTo>
                  <a:cubicBezTo>
                    <a:pt x="76" y="618"/>
                    <a:pt x="43" y="680"/>
                    <a:pt x="16" y="746"/>
                  </a:cubicBezTo>
                  <a:cubicBezTo>
                    <a:pt x="0" y="784"/>
                    <a:pt x="2" y="814"/>
                    <a:pt x="49" y="828"/>
                  </a:cubicBezTo>
                  <a:cubicBezTo>
                    <a:pt x="131" y="852"/>
                    <a:pt x="150" y="907"/>
                    <a:pt x="147" y="989"/>
                  </a:cubicBezTo>
                  <a:cubicBezTo>
                    <a:pt x="131" y="1401"/>
                    <a:pt x="123" y="1814"/>
                    <a:pt x="109" y="2223"/>
                  </a:cubicBezTo>
                  <a:cubicBezTo>
                    <a:pt x="106" y="2292"/>
                    <a:pt x="128" y="2311"/>
                    <a:pt x="194" y="2308"/>
                  </a:cubicBezTo>
                  <a:cubicBezTo>
                    <a:pt x="300" y="2303"/>
                    <a:pt x="407" y="2305"/>
                    <a:pt x="513" y="2311"/>
                  </a:cubicBezTo>
                  <a:cubicBezTo>
                    <a:pt x="819" y="2319"/>
                    <a:pt x="1122" y="2327"/>
                    <a:pt x="1428" y="2344"/>
                  </a:cubicBezTo>
                  <a:cubicBezTo>
                    <a:pt x="1513" y="2349"/>
                    <a:pt x="1551" y="2319"/>
                    <a:pt x="1565" y="2243"/>
                  </a:cubicBezTo>
                  <a:cubicBezTo>
                    <a:pt x="1568" y="2226"/>
                    <a:pt x="1579" y="2199"/>
                    <a:pt x="1587" y="2199"/>
                  </a:cubicBezTo>
                  <a:cubicBezTo>
                    <a:pt x="1680" y="2188"/>
                    <a:pt x="1647" y="2117"/>
                    <a:pt x="1641" y="2073"/>
                  </a:cubicBezTo>
                  <a:cubicBezTo>
                    <a:pt x="1611" y="1844"/>
                    <a:pt x="1691" y="1628"/>
                    <a:pt x="1696" y="1401"/>
                  </a:cubicBezTo>
                  <a:cubicBezTo>
                    <a:pt x="1702" y="1096"/>
                    <a:pt x="1710" y="790"/>
                    <a:pt x="1718" y="486"/>
                  </a:cubicBezTo>
                  <a:cubicBezTo>
                    <a:pt x="1718" y="454"/>
                    <a:pt x="1721" y="426"/>
                    <a:pt x="1685" y="405"/>
                  </a:cubicBezTo>
                  <a:cubicBezTo>
                    <a:pt x="1606" y="355"/>
                    <a:pt x="1568" y="249"/>
                    <a:pt x="1458" y="241"/>
                  </a:cubicBezTo>
                  <a:cubicBezTo>
                    <a:pt x="1453" y="241"/>
                    <a:pt x="1442" y="227"/>
                    <a:pt x="1442" y="222"/>
                  </a:cubicBezTo>
                  <a:cubicBezTo>
                    <a:pt x="1461" y="112"/>
                    <a:pt x="1393" y="93"/>
                    <a:pt x="1308" y="90"/>
                  </a:cubicBezTo>
                  <a:cubicBezTo>
                    <a:pt x="1295" y="90"/>
                    <a:pt x="1284" y="74"/>
                    <a:pt x="1270" y="69"/>
                  </a:cubicBezTo>
                  <a:cubicBezTo>
                    <a:pt x="1218" y="44"/>
                    <a:pt x="1161" y="0"/>
                    <a:pt x="1109" y="3"/>
                  </a:cubicBezTo>
                  <a:cubicBezTo>
                    <a:pt x="1000" y="11"/>
                    <a:pt x="885" y="9"/>
                    <a:pt x="789" y="82"/>
                  </a:cubicBezTo>
                  <a:cubicBezTo>
                    <a:pt x="737" y="123"/>
                    <a:pt x="669" y="131"/>
                    <a:pt x="612" y="115"/>
                  </a:cubicBezTo>
                  <a:cubicBezTo>
                    <a:pt x="565" y="101"/>
                    <a:pt x="524" y="110"/>
                    <a:pt x="486" y="123"/>
                  </a:cubicBezTo>
                  <a:cubicBezTo>
                    <a:pt x="434" y="140"/>
                    <a:pt x="382" y="134"/>
                    <a:pt x="333" y="142"/>
                  </a:cubicBezTo>
                  <a:cubicBezTo>
                    <a:pt x="235" y="148"/>
                    <a:pt x="125" y="118"/>
                    <a:pt x="63" y="232"/>
                  </a:cubicBezTo>
                  <a:cubicBezTo>
                    <a:pt x="79" y="241"/>
                    <a:pt x="95" y="249"/>
                    <a:pt x="112" y="254"/>
                  </a:cubicBezTo>
                </a:path>
              </a:pathLst>
            </a:custGeom>
            <a:solidFill>
              <a:srgbClr val="4C778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 name="Freeform 59"/>
            <p:cNvSpPr>
              <a:spLocks noChangeArrowheads="1"/>
            </p:cNvSpPr>
            <p:nvPr/>
          </p:nvSpPr>
          <p:spPr bwMode="auto">
            <a:xfrm>
              <a:off x="4005263" y="2633663"/>
              <a:ext cx="569912" cy="800100"/>
            </a:xfrm>
            <a:custGeom>
              <a:avLst/>
              <a:gdLst>
                <a:gd name="T0" fmla="*/ 158 w 1585"/>
                <a:gd name="T1" fmla="*/ 352 h 2221"/>
                <a:gd name="T2" fmla="*/ 144 w 1585"/>
                <a:gd name="T3" fmla="*/ 735 h 2221"/>
                <a:gd name="T4" fmla="*/ 147 w 1585"/>
                <a:gd name="T5" fmla="*/ 1305 h 2221"/>
                <a:gd name="T6" fmla="*/ 84 w 1585"/>
                <a:gd name="T7" fmla="*/ 1570 h 2221"/>
                <a:gd name="T8" fmla="*/ 76 w 1585"/>
                <a:gd name="T9" fmla="*/ 1630 h 2221"/>
                <a:gd name="T10" fmla="*/ 76 w 1585"/>
                <a:gd name="T11" fmla="*/ 1843 h 2221"/>
                <a:gd name="T12" fmla="*/ 101 w 1585"/>
                <a:gd name="T13" fmla="*/ 1925 h 2221"/>
                <a:gd name="T14" fmla="*/ 35 w 1585"/>
                <a:gd name="T15" fmla="*/ 2114 h 2221"/>
                <a:gd name="T16" fmla="*/ 0 w 1585"/>
                <a:gd name="T17" fmla="*/ 2155 h 2221"/>
                <a:gd name="T18" fmla="*/ 38 w 1585"/>
                <a:gd name="T19" fmla="*/ 2174 h 2221"/>
                <a:gd name="T20" fmla="*/ 295 w 1585"/>
                <a:gd name="T21" fmla="*/ 2185 h 2221"/>
                <a:gd name="T22" fmla="*/ 1423 w 1585"/>
                <a:gd name="T23" fmla="*/ 2218 h 2221"/>
                <a:gd name="T24" fmla="*/ 1483 w 1585"/>
                <a:gd name="T25" fmla="*/ 2160 h 2221"/>
                <a:gd name="T26" fmla="*/ 1551 w 1585"/>
                <a:gd name="T27" fmla="*/ 1576 h 2221"/>
                <a:gd name="T28" fmla="*/ 1537 w 1585"/>
                <a:gd name="T29" fmla="*/ 1472 h 2221"/>
                <a:gd name="T30" fmla="*/ 1502 w 1585"/>
                <a:gd name="T31" fmla="*/ 1360 h 2221"/>
                <a:gd name="T32" fmla="*/ 1524 w 1585"/>
                <a:gd name="T33" fmla="*/ 934 h 2221"/>
                <a:gd name="T34" fmla="*/ 1496 w 1585"/>
                <a:gd name="T35" fmla="*/ 868 h 2221"/>
                <a:gd name="T36" fmla="*/ 1496 w 1585"/>
                <a:gd name="T37" fmla="*/ 762 h 2221"/>
                <a:gd name="T38" fmla="*/ 1540 w 1585"/>
                <a:gd name="T39" fmla="*/ 669 h 2221"/>
                <a:gd name="T40" fmla="*/ 1546 w 1585"/>
                <a:gd name="T41" fmla="*/ 306 h 2221"/>
                <a:gd name="T42" fmla="*/ 1439 w 1585"/>
                <a:gd name="T43" fmla="*/ 147 h 2221"/>
                <a:gd name="T44" fmla="*/ 781 w 1585"/>
                <a:gd name="T45" fmla="*/ 16 h 2221"/>
                <a:gd name="T46" fmla="*/ 688 w 1585"/>
                <a:gd name="T47" fmla="*/ 109 h 2221"/>
                <a:gd name="T48" fmla="*/ 606 w 1585"/>
                <a:gd name="T49" fmla="*/ 202 h 2221"/>
                <a:gd name="T50" fmla="*/ 423 w 1585"/>
                <a:gd name="T51" fmla="*/ 254 h 2221"/>
                <a:gd name="T52" fmla="*/ 270 w 1585"/>
                <a:gd name="T53" fmla="*/ 298 h 2221"/>
                <a:gd name="T54" fmla="*/ 158 w 1585"/>
                <a:gd name="T55" fmla="*/ 352 h 2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585" h="2221">
                  <a:moveTo>
                    <a:pt x="158" y="352"/>
                  </a:moveTo>
                  <a:cubicBezTo>
                    <a:pt x="153" y="481"/>
                    <a:pt x="136" y="606"/>
                    <a:pt x="144" y="735"/>
                  </a:cubicBezTo>
                  <a:cubicBezTo>
                    <a:pt x="155" y="926"/>
                    <a:pt x="109" y="1114"/>
                    <a:pt x="147" y="1305"/>
                  </a:cubicBezTo>
                  <a:cubicBezTo>
                    <a:pt x="163" y="1385"/>
                    <a:pt x="172" y="1497"/>
                    <a:pt x="84" y="1570"/>
                  </a:cubicBezTo>
                  <a:cubicBezTo>
                    <a:pt x="73" y="1581"/>
                    <a:pt x="76" y="1609"/>
                    <a:pt x="76" y="1630"/>
                  </a:cubicBezTo>
                  <a:lnTo>
                    <a:pt x="76" y="1843"/>
                  </a:lnTo>
                  <a:cubicBezTo>
                    <a:pt x="76" y="1873"/>
                    <a:pt x="79" y="1901"/>
                    <a:pt x="101" y="1925"/>
                  </a:cubicBezTo>
                  <a:cubicBezTo>
                    <a:pt x="174" y="2010"/>
                    <a:pt x="147" y="2086"/>
                    <a:pt x="35" y="2114"/>
                  </a:cubicBezTo>
                  <a:cubicBezTo>
                    <a:pt x="8" y="2119"/>
                    <a:pt x="0" y="2133"/>
                    <a:pt x="0" y="2155"/>
                  </a:cubicBezTo>
                  <a:cubicBezTo>
                    <a:pt x="0" y="2182"/>
                    <a:pt x="24" y="2174"/>
                    <a:pt x="38" y="2174"/>
                  </a:cubicBezTo>
                  <a:cubicBezTo>
                    <a:pt x="122" y="2179"/>
                    <a:pt x="210" y="2185"/>
                    <a:pt x="295" y="2185"/>
                  </a:cubicBezTo>
                  <a:cubicBezTo>
                    <a:pt x="671" y="2185"/>
                    <a:pt x="1046" y="2198"/>
                    <a:pt x="1423" y="2218"/>
                  </a:cubicBezTo>
                  <a:cubicBezTo>
                    <a:pt x="1472" y="2220"/>
                    <a:pt x="1485" y="2207"/>
                    <a:pt x="1483" y="2160"/>
                  </a:cubicBezTo>
                  <a:cubicBezTo>
                    <a:pt x="1475" y="1961"/>
                    <a:pt x="1499" y="1767"/>
                    <a:pt x="1551" y="1576"/>
                  </a:cubicBezTo>
                  <a:cubicBezTo>
                    <a:pt x="1559" y="1546"/>
                    <a:pt x="1584" y="1499"/>
                    <a:pt x="1537" y="1472"/>
                  </a:cubicBezTo>
                  <a:cubicBezTo>
                    <a:pt x="1494" y="1445"/>
                    <a:pt x="1499" y="1401"/>
                    <a:pt x="1502" y="1360"/>
                  </a:cubicBezTo>
                  <a:cubicBezTo>
                    <a:pt x="1507" y="1218"/>
                    <a:pt x="1516" y="1076"/>
                    <a:pt x="1524" y="934"/>
                  </a:cubicBezTo>
                  <a:cubicBezTo>
                    <a:pt x="1524" y="907"/>
                    <a:pt x="1526" y="888"/>
                    <a:pt x="1496" y="868"/>
                  </a:cubicBezTo>
                  <a:cubicBezTo>
                    <a:pt x="1447" y="838"/>
                    <a:pt x="1449" y="787"/>
                    <a:pt x="1496" y="762"/>
                  </a:cubicBezTo>
                  <a:cubicBezTo>
                    <a:pt x="1542" y="738"/>
                    <a:pt x="1537" y="705"/>
                    <a:pt x="1540" y="669"/>
                  </a:cubicBezTo>
                  <a:cubicBezTo>
                    <a:pt x="1540" y="549"/>
                    <a:pt x="1535" y="426"/>
                    <a:pt x="1546" y="306"/>
                  </a:cubicBezTo>
                  <a:cubicBezTo>
                    <a:pt x="1557" y="177"/>
                    <a:pt x="1562" y="172"/>
                    <a:pt x="1439" y="147"/>
                  </a:cubicBezTo>
                  <a:cubicBezTo>
                    <a:pt x="1221" y="104"/>
                    <a:pt x="1013" y="0"/>
                    <a:pt x="781" y="16"/>
                  </a:cubicBezTo>
                  <a:cubicBezTo>
                    <a:pt x="710" y="22"/>
                    <a:pt x="677" y="33"/>
                    <a:pt x="688" y="109"/>
                  </a:cubicBezTo>
                  <a:cubicBezTo>
                    <a:pt x="696" y="169"/>
                    <a:pt x="677" y="199"/>
                    <a:pt x="606" y="202"/>
                  </a:cubicBezTo>
                  <a:cubicBezTo>
                    <a:pt x="543" y="205"/>
                    <a:pt x="453" y="213"/>
                    <a:pt x="423" y="254"/>
                  </a:cubicBezTo>
                  <a:cubicBezTo>
                    <a:pt x="368" y="306"/>
                    <a:pt x="327" y="298"/>
                    <a:pt x="270" y="298"/>
                  </a:cubicBezTo>
                  <a:cubicBezTo>
                    <a:pt x="240" y="322"/>
                    <a:pt x="161" y="251"/>
                    <a:pt x="158" y="352"/>
                  </a:cubicBezTo>
                </a:path>
              </a:pathLst>
            </a:custGeom>
            <a:solidFill>
              <a:srgbClr val="4C778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 name="Freeform 60"/>
            <p:cNvSpPr>
              <a:spLocks noChangeArrowheads="1"/>
            </p:cNvSpPr>
            <p:nvPr/>
          </p:nvSpPr>
          <p:spPr bwMode="auto">
            <a:xfrm>
              <a:off x="3825875" y="1674813"/>
              <a:ext cx="766763" cy="652462"/>
            </a:xfrm>
            <a:custGeom>
              <a:avLst/>
              <a:gdLst>
                <a:gd name="T0" fmla="*/ 1895 w 2129"/>
                <a:gd name="T1" fmla="*/ 1286 h 1814"/>
                <a:gd name="T2" fmla="*/ 1999 w 2129"/>
                <a:gd name="T3" fmla="*/ 1146 h 1814"/>
                <a:gd name="T4" fmla="*/ 2024 w 2129"/>
                <a:gd name="T5" fmla="*/ 972 h 1814"/>
                <a:gd name="T6" fmla="*/ 2117 w 2129"/>
                <a:gd name="T7" fmla="*/ 290 h 1814"/>
                <a:gd name="T8" fmla="*/ 2007 w 2129"/>
                <a:gd name="T9" fmla="*/ 172 h 1814"/>
                <a:gd name="T10" fmla="*/ 1822 w 2129"/>
                <a:gd name="T11" fmla="*/ 164 h 1814"/>
                <a:gd name="T12" fmla="*/ 1240 w 2129"/>
                <a:gd name="T13" fmla="*/ 63 h 1814"/>
                <a:gd name="T14" fmla="*/ 928 w 2129"/>
                <a:gd name="T15" fmla="*/ 20 h 1814"/>
                <a:gd name="T16" fmla="*/ 887 w 2129"/>
                <a:gd name="T17" fmla="*/ 55 h 1814"/>
                <a:gd name="T18" fmla="*/ 614 w 2129"/>
                <a:gd name="T19" fmla="*/ 224 h 1814"/>
                <a:gd name="T20" fmla="*/ 510 w 2129"/>
                <a:gd name="T21" fmla="*/ 260 h 1814"/>
                <a:gd name="T22" fmla="*/ 262 w 2129"/>
                <a:gd name="T23" fmla="*/ 385 h 1814"/>
                <a:gd name="T24" fmla="*/ 147 w 2129"/>
                <a:gd name="T25" fmla="*/ 495 h 1814"/>
                <a:gd name="T26" fmla="*/ 73 w 2129"/>
                <a:gd name="T27" fmla="*/ 1065 h 1814"/>
                <a:gd name="T28" fmla="*/ 125 w 2129"/>
                <a:gd name="T29" fmla="*/ 1335 h 1814"/>
                <a:gd name="T30" fmla="*/ 93 w 2129"/>
                <a:gd name="T31" fmla="*/ 1433 h 1814"/>
                <a:gd name="T32" fmla="*/ 2 w 2129"/>
                <a:gd name="T33" fmla="*/ 1518 h 1814"/>
                <a:gd name="T34" fmla="*/ 84 w 2129"/>
                <a:gd name="T35" fmla="*/ 1619 h 1814"/>
                <a:gd name="T36" fmla="*/ 273 w 2129"/>
                <a:gd name="T37" fmla="*/ 1764 h 1814"/>
                <a:gd name="T38" fmla="*/ 377 w 2129"/>
                <a:gd name="T39" fmla="*/ 1755 h 1814"/>
                <a:gd name="T40" fmla="*/ 565 w 2129"/>
                <a:gd name="T41" fmla="*/ 1608 h 1814"/>
                <a:gd name="T42" fmla="*/ 713 w 2129"/>
                <a:gd name="T43" fmla="*/ 1649 h 1814"/>
                <a:gd name="T44" fmla="*/ 874 w 2129"/>
                <a:gd name="T45" fmla="*/ 1728 h 1814"/>
                <a:gd name="T46" fmla="*/ 950 w 2129"/>
                <a:gd name="T47" fmla="*/ 1742 h 1814"/>
                <a:gd name="T48" fmla="*/ 1346 w 2129"/>
                <a:gd name="T49" fmla="*/ 1693 h 1814"/>
                <a:gd name="T50" fmla="*/ 1598 w 2129"/>
                <a:gd name="T51" fmla="*/ 1581 h 1814"/>
                <a:gd name="T52" fmla="*/ 1636 w 2129"/>
                <a:gd name="T53" fmla="*/ 1540 h 1814"/>
                <a:gd name="T54" fmla="*/ 1884 w 2129"/>
                <a:gd name="T55" fmla="*/ 1406 h 1814"/>
                <a:gd name="T56" fmla="*/ 1895 w 2129"/>
                <a:gd name="T57" fmla="*/ 1286 h 18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129" h="1814">
                  <a:moveTo>
                    <a:pt x="1895" y="1286"/>
                  </a:moveTo>
                  <a:cubicBezTo>
                    <a:pt x="1991" y="1275"/>
                    <a:pt x="1996" y="1220"/>
                    <a:pt x="1999" y="1146"/>
                  </a:cubicBezTo>
                  <a:cubicBezTo>
                    <a:pt x="2002" y="1089"/>
                    <a:pt x="2016" y="1029"/>
                    <a:pt x="2024" y="972"/>
                  </a:cubicBezTo>
                  <a:cubicBezTo>
                    <a:pt x="2057" y="746"/>
                    <a:pt x="2089" y="517"/>
                    <a:pt x="2117" y="290"/>
                  </a:cubicBezTo>
                  <a:cubicBezTo>
                    <a:pt x="2128" y="203"/>
                    <a:pt x="2097" y="175"/>
                    <a:pt x="2007" y="172"/>
                  </a:cubicBezTo>
                  <a:cubicBezTo>
                    <a:pt x="1945" y="170"/>
                    <a:pt x="1882" y="181"/>
                    <a:pt x="1822" y="164"/>
                  </a:cubicBezTo>
                  <a:cubicBezTo>
                    <a:pt x="1630" y="110"/>
                    <a:pt x="1431" y="104"/>
                    <a:pt x="1240" y="63"/>
                  </a:cubicBezTo>
                  <a:cubicBezTo>
                    <a:pt x="1136" y="41"/>
                    <a:pt x="1027" y="77"/>
                    <a:pt x="928" y="20"/>
                  </a:cubicBezTo>
                  <a:cubicBezTo>
                    <a:pt x="896" y="0"/>
                    <a:pt x="898" y="39"/>
                    <a:pt x="887" y="55"/>
                  </a:cubicBezTo>
                  <a:cubicBezTo>
                    <a:pt x="825" y="153"/>
                    <a:pt x="737" y="263"/>
                    <a:pt x="614" y="224"/>
                  </a:cubicBezTo>
                  <a:cubicBezTo>
                    <a:pt x="560" y="208"/>
                    <a:pt x="541" y="235"/>
                    <a:pt x="510" y="260"/>
                  </a:cubicBezTo>
                  <a:cubicBezTo>
                    <a:pt x="437" y="317"/>
                    <a:pt x="371" y="388"/>
                    <a:pt x="262" y="385"/>
                  </a:cubicBezTo>
                  <a:cubicBezTo>
                    <a:pt x="213" y="385"/>
                    <a:pt x="155" y="418"/>
                    <a:pt x="147" y="495"/>
                  </a:cubicBezTo>
                  <a:cubicBezTo>
                    <a:pt x="125" y="686"/>
                    <a:pt x="101" y="873"/>
                    <a:pt x="73" y="1065"/>
                  </a:cubicBezTo>
                  <a:cubicBezTo>
                    <a:pt x="60" y="1163"/>
                    <a:pt x="52" y="1253"/>
                    <a:pt x="125" y="1335"/>
                  </a:cubicBezTo>
                  <a:cubicBezTo>
                    <a:pt x="155" y="1368"/>
                    <a:pt x="142" y="1428"/>
                    <a:pt x="93" y="1433"/>
                  </a:cubicBezTo>
                  <a:cubicBezTo>
                    <a:pt x="35" y="1441"/>
                    <a:pt x="5" y="1461"/>
                    <a:pt x="2" y="1518"/>
                  </a:cubicBezTo>
                  <a:cubicBezTo>
                    <a:pt x="0" y="1578"/>
                    <a:pt x="49" y="1594"/>
                    <a:pt x="84" y="1619"/>
                  </a:cubicBezTo>
                  <a:cubicBezTo>
                    <a:pt x="147" y="1665"/>
                    <a:pt x="221" y="1701"/>
                    <a:pt x="273" y="1764"/>
                  </a:cubicBezTo>
                  <a:cubicBezTo>
                    <a:pt x="311" y="1813"/>
                    <a:pt x="349" y="1802"/>
                    <a:pt x="377" y="1755"/>
                  </a:cubicBezTo>
                  <a:cubicBezTo>
                    <a:pt x="420" y="1679"/>
                    <a:pt x="500" y="1646"/>
                    <a:pt x="565" y="1608"/>
                  </a:cubicBezTo>
                  <a:cubicBezTo>
                    <a:pt x="609" y="1581"/>
                    <a:pt x="677" y="1583"/>
                    <a:pt x="713" y="1649"/>
                  </a:cubicBezTo>
                  <a:cubicBezTo>
                    <a:pt x="748" y="1715"/>
                    <a:pt x="800" y="1742"/>
                    <a:pt x="874" y="1728"/>
                  </a:cubicBezTo>
                  <a:cubicBezTo>
                    <a:pt x="901" y="1723"/>
                    <a:pt x="926" y="1731"/>
                    <a:pt x="950" y="1742"/>
                  </a:cubicBezTo>
                  <a:cubicBezTo>
                    <a:pt x="1092" y="1813"/>
                    <a:pt x="1221" y="1780"/>
                    <a:pt x="1346" y="1693"/>
                  </a:cubicBezTo>
                  <a:cubicBezTo>
                    <a:pt x="1423" y="1641"/>
                    <a:pt x="1491" y="1564"/>
                    <a:pt x="1598" y="1581"/>
                  </a:cubicBezTo>
                  <a:cubicBezTo>
                    <a:pt x="1628" y="1586"/>
                    <a:pt x="1622" y="1553"/>
                    <a:pt x="1636" y="1540"/>
                  </a:cubicBezTo>
                  <a:cubicBezTo>
                    <a:pt x="1693" y="1458"/>
                    <a:pt x="1748" y="1365"/>
                    <a:pt x="1884" y="1406"/>
                  </a:cubicBezTo>
                  <a:cubicBezTo>
                    <a:pt x="1852" y="1351"/>
                    <a:pt x="1830" y="1291"/>
                    <a:pt x="1895" y="1286"/>
                  </a:cubicBezTo>
                </a:path>
              </a:pathLst>
            </a:custGeom>
            <a:solidFill>
              <a:srgbClr val="4C778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 name="Freeform 61"/>
            <p:cNvSpPr>
              <a:spLocks noChangeArrowheads="1"/>
            </p:cNvSpPr>
            <p:nvPr/>
          </p:nvSpPr>
          <p:spPr bwMode="auto">
            <a:xfrm>
              <a:off x="4567238" y="2627313"/>
              <a:ext cx="560387" cy="822325"/>
            </a:xfrm>
            <a:custGeom>
              <a:avLst/>
              <a:gdLst>
                <a:gd name="T0" fmla="*/ 1549 w 1558"/>
                <a:gd name="T1" fmla="*/ 890 h 2286"/>
                <a:gd name="T2" fmla="*/ 1519 w 1558"/>
                <a:gd name="T3" fmla="*/ 830 h 2286"/>
                <a:gd name="T4" fmla="*/ 1363 w 1558"/>
                <a:gd name="T5" fmla="*/ 808 h 2286"/>
                <a:gd name="T6" fmla="*/ 1213 w 1558"/>
                <a:gd name="T7" fmla="*/ 628 h 2286"/>
                <a:gd name="T8" fmla="*/ 1202 w 1558"/>
                <a:gd name="T9" fmla="*/ 584 h 2286"/>
                <a:gd name="T10" fmla="*/ 1142 w 1558"/>
                <a:gd name="T11" fmla="*/ 341 h 2286"/>
                <a:gd name="T12" fmla="*/ 1068 w 1558"/>
                <a:gd name="T13" fmla="*/ 273 h 2286"/>
                <a:gd name="T14" fmla="*/ 839 w 1558"/>
                <a:gd name="T15" fmla="*/ 264 h 2286"/>
                <a:gd name="T16" fmla="*/ 634 w 1558"/>
                <a:gd name="T17" fmla="*/ 166 h 2286"/>
                <a:gd name="T18" fmla="*/ 257 w 1558"/>
                <a:gd name="T19" fmla="*/ 147 h 2286"/>
                <a:gd name="T20" fmla="*/ 221 w 1558"/>
                <a:gd name="T21" fmla="*/ 150 h 2286"/>
                <a:gd name="T22" fmla="*/ 71 w 1558"/>
                <a:gd name="T23" fmla="*/ 308 h 2286"/>
                <a:gd name="T24" fmla="*/ 49 w 1558"/>
                <a:gd name="T25" fmla="*/ 983 h 2286"/>
                <a:gd name="T26" fmla="*/ 35 w 1558"/>
                <a:gd name="T27" fmla="*/ 1354 h 2286"/>
                <a:gd name="T28" fmla="*/ 71 w 1558"/>
                <a:gd name="T29" fmla="*/ 1406 h 2286"/>
                <a:gd name="T30" fmla="*/ 123 w 1558"/>
                <a:gd name="T31" fmla="*/ 1499 h 2286"/>
                <a:gd name="T32" fmla="*/ 41 w 1558"/>
                <a:gd name="T33" fmla="*/ 1829 h 2286"/>
                <a:gd name="T34" fmla="*/ 3 w 1558"/>
                <a:gd name="T35" fmla="*/ 2187 h 2286"/>
                <a:gd name="T36" fmla="*/ 63 w 1558"/>
                <a:gd name="T37" fmla="*/ 2234 h 2286"/>
                <a:gd name="T38" fmla="*/ 1412 w 1558"/>
                <a:gd name="T39" fmla="*/ 2283 h 2286"/>
                <a:gd name="T40" fmla="*/ 1500 w 1558"/>
                <a:gd name="T41" fmla="*/ 2201 h 2286"/>
                <a:gd name="T42" fmla="*/ 1549 w 1558"/>
                <a:gd name="T43" fmla="*/ 988 h 2286"/>
                <a:gd name="T44" fmla="*/ 1549 w 1558"/>
                <a:gd name="T45" fmla="*/ 890 h 2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58" h="2286">
                  <a:moveTo>
                    <a:pt x="1549" y="890"/>
                  </a:moveTo>
                  <a:cubicBezTo>
                    <a:pt x="1543" y="868"/>
                    <a:pt x="1535" y="819"/>
                    <a:pt x="1519" y="830"/>
                  </a:cubicBezTo>
                  <a:cubicBezTo>
                    <a:pt x="1456" y="879"/>
                    <a:pt x="1412" y="819"/>
                    <a:pt x="1363" y="808"/>
                  </a:cubicBezTo>
                  <a:cubicBezTo>
                    <a:pt x="1232" y="778"/>
                    <a:pt x="1224" y="762"/>
                    <a:pt x="1213" y="628"/>
                  </a:cubicBezTo>
                  <a:cubicBezTo>
                    <a:pt x="1213" y="614"/>
                    <a:pt x="1210" y="598"/>
                    <a:pt x="1202" y="584"/>
                  </a:cubicBezTo>
                  <a:cubicBezTo>
                    <a:pt x="1158" y="508"/>
                    <a:pt x="1139" y="428"/>
                    <a:pt x="1142" y="341"/>
                  </a:cubicBezTo>
                  <a:cubicBezTo>
                    <a:pt x="1144" y="292"/>
                    <a:pt x="1123" y="270"/>
                    <a:pt x="1068" y="273"/>
                  </a:cubicBezTo>
                  <a:cubicBezTo>
                    <a:pt x="992" y="278"/>
                    <a:pt x="910" y="325"/>
                    <a:pt x="839" y="264"/>
                  </a:cubicBezTo>
                  <a:cubicBezTo>
                    <a:pt x="778" y="213"/>
                    <a:pt x="710" y="188"/>
                    <a:pt x="634" y="166"/>
                  </a:cubicBezTo>
                  <a:cubicBezTo>
                    <a:pt x="508" y="133"/>
                    <a:pt x="391" y="0"/>
                    <a:pt x="257" y="147"/>
                  </a:cubicBezTo>
                  <a:cubicBezTo>
                    <a:pt x="251" y="152"/>
                    <a:pt x="235" y="150"/>
                    <a:pt x="221" y="150"/>
                  </a:cubicBezTo>
                  <a:cubicBezTo>
                    <a:pt x="93" y="163"/>
                    <a:pt x="76" y="180"/>
                    <a:pt x="71" y="308"/>
                  </a:cubicBezTo>
                  <a:cubicBezTo>
                    <a:pt x="63" y="532"/>
                    <a:pt x="66" y="759"/>
                    <a:pt x="49" y="983"/>
                  </a:cubicBezTo>
                  <a:cubicBezTo>
                    <a:pt x="41" y="1106"/>
                    <a:pt x="101" y="1231"/>
                    <a:pt x="35" y="1354"/>
                  </a:cubicBezTo>
                  <a:cubicBezTo>
                    <a:pt x="22" y="1381"/>
                    <a:pt x="46" y="1395"/>
                    <a:pt x="71" y="1406"/>
                  </a:cubicBezTo>
                  <a:cubicBezTo>
                    <a:pt x="109" y="1425"/>
                    <a:pt x="131" y="1455"/>
                    <a:pt x="123" y="1499"/>
                  </a:cubicBezTo>
                  <a:cubicBezTo>
                    <a:pt x="106" y="1611"/>
                    <a:pt x="79" y="1723"/>
                    <a:pt x="41" y="1829"/>
                  </a:cubicBezTo>
                  <a:cubicBezTo>
                    <a:pt x="0" y="1947"/>
                    <a:pt x="0" y="2067"/>
                    <a:pt x="3" y="2187"/>
                  </a:cubicBezTo>
                  <a:cubicBezTo>
                    <a:pt x="3" y="2228"/>
                    <a:pt x="30" y="2231"/>
                    <a:pt x="63" y="2234"/>
                  </a:cubicBezTo>
                  <a:cubicBezTo>
                    <a:pt x="513" y="2250"/>
                    <a:pt x="961" y="2264"/>
                    <a:pt x="1412" y="2283"/>
                  </a:cubicBezTo>
                  <a:cubicBezTo>
                    <a:pt x="1478" y="2285"/>
                    <a:pt x="1497" y="2266"/>
                    <a:pt x="1500" y="2201"/>
                  </a:cubicBezTo>
                  <a:cubicBezTo>
                    <a:pt x="1516" y="1799"/>
                    <a:pt x="1532" y="1395"/>
                    <a:pt x="1549" y="988"/>
                  </a:cubicBezTo>
                  <a:cubicBezTo>
                    <a:pt x="1551" y="955"/>
                    <a:pt x="1557" y="923"/>
                    <a:pt x="1549" y="890"/>
                  </a:cubicBezTo>
                </a:path>
              </a:pathLst>
            </a:custGeom>
            <a:solidFill>
              <a:srgbClr val="4C778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 name="Freeform 62"/>
            <p:cNvSpPr>
              <a:spLocks noChangeArrowheads="1"/>
            </p:cNvSpPr>
            <p:nvPr/>
          </p:nvSpPr>
          <p:spPr bwMode="auto">
            <a:xfrm>
              <a:off x="4392613" y="1938338"/>
              <a:ext cx="769937" cy="771525"/>
            </a:xfrm>
            <a:custGeom>
              <a:avLst/>
              <a:gdLst>
                <a:gd name="T0" fmla="*/ 2111 w 2140"/>
                <a:gd name="T1" fmla="*/ 655 h 2144"/>
                <a:gd name="T2" fmla="*/ 1868 w 2140"/>
                <a:gd name="T3" fmla="*/ 545 h 2144"/>
                <a:gd name="T4" fmla="*/ 1584 w 2140"/>
                <a:gd name="T5" fmla="*/ 406 h 2144"/>
                <a:gd name="T6" fmla="*/ 1243 w 2140"/>
                <a:gd name="T7" fmla="*/ 289 h 2144"/>
                <a:gd name="T8" fmla="*/ 680 w 2140"/>
                <a:gd name="T9" fmla="*/ 56 h 2144"/>
                <a:gd name="T10" fmla="*/ 560 w 2140"/>
                <a:gd name="T11" fmla="*/ 136 h 2144"/>
                <a:gd name="T12" fmla="*/ 431 w 2140"/>
                <a:gd name="T13" fmla="*/ 679 h 2144"/>
                <a:gd name="T14" fmla="*/ 287 w 2140"/>
                <a:gd name="T15" fmla="*/ 772 h 2144"/>
                <a:gd name="T16" fmla="*/ 161 w 2140"/>
                <a:gd name="T17" fmla="*/ 848 h 2144"/>
                <a:gd name="T18" fmla="*/ 22 w 2140"/>
                <a:gd name="T19" fmla="*/ 1127 h 2144"/>
                <a:gd name="T20" fmla="*/ 11 w 2140"/>
                <a:gd name="T21" fmla="*/ 1195 h 2144"/>
                <a:gd name="T22" fmla="*/ 175 w 2140"/>
                <a:gd name="T23" fmla="*/ 1397 h 2144"/>
                <a:gd name="T24" fmla="*/ 341 w 2140"/>
                <a:gd name="T25" fmla="*/ 1681 h 2144"/>
                <a:gd name="T26" fmla="*/ 303 w 2140"/>
                <a:gd name="T27" fmla="*/ 1870 h 2144"/>
                <a:gd name="T28" fmla="*/ 295 w 2140"/>
                <a:gd name="T29" fmla="*/ 1955 h 2144"/>
                <a:gd name="T30" fmla="*/ 426 w 2140"/>
                <a:gd name="T31" fmla="*/ 1968 h 2144"/>
                <a:gd name="T32" fmla="*/ 524 w 2140"/>
                <a:gd name="T33" fmla="*/ 1965 h 2144"/>
                <a:gd name="T34" fmla="*/ 737 w 2140"/>
                <a:gd name="T35" fmla="*/ 1941 h 2144"/>
                <a:gd name="T36" fmla="*/ 1005 w 2140"/>
                <a:gd name="T37" fmla="*/ 1914 h 2144"/>
                <a:gd name="T38" fmla="*/ 1273 w 2140"/>
                <a:gd name="T39" fmla="*/ 2004 h 2144"/>
                <a:gd name="T40" fmla="*/ 1341 w 2140"/>
                <a:gd name="T41" fmla="*/ 2053 h 2144"/>
                <a:gd name="T42" fmla="*/ 1494 w 2140"/>
                <a:gd name="T43" fmla="*/ 2066 h 2144"/>
                <a:gd name="T44" fmla="*/ 1518 w 2140"/>
                <a:gd name="T45" fmla="*/ 2012 h 2144"/>
                <a:gd name="T46" fmla="*/ 1628 w 2140"/>
                <a:gd name="T47" fmla="*/ 1873 h 2144"/>
                <a:gd name="T48" fmla="*/ 1849 w 2140"/>
                <a:gd name="T49" fmla="*/ 1613 h 2144"/>
                <a:gd name="T50" fmla="*/ 1901 w 2140"/>
                <a:gd name="T51" fmla="*/ 1561 h 2144"/>
                <a:gd name="T52" fmla="*/ 1988 w 2140"/>
                <a:gd name="T53" fmla="*/ 1460 h 2144"/>
                <a:gd name="T54" fmla="*/ 2016 w 2140"/>
                <a:gd name="T55" fmla="*/ 1239 h 2144"/>
                <a:gd name="T56" fmla="*/ 2084 w 2140"/>
                <a:gd name="T57" fmla="*/ 1020 h 2144"/>
                <a:gd name="T58" fmla="*/ 2139 w 2140"/>
                <a:gd name="T59" fmla="*/ 676 h 2144"/>
                <a:gd name="T60" fmla="*/ 2111 w 2140"/>
                <a:gd name="T61" fmla="*/ 655 h 2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140" h="2144">
                  <a:moveTo>
                    <a:pt x="2111" y="655"/>
                  </a:moveTo>
                  <a:cubicBezTo>
                    <a:pt x="2013" y="657"/>
                    <a:pt x="1953" y="575"/>
                    <a:pt x="1868" y="545"/>
                  </a:cubicBezTo>
                  <a:cubicBezTo>
                    <a:pt x="1767" y="513"/>
                    <a:pt x="1677" y="444"/>
                    <a:pt x="1584" y="406"/>
                  </a:cubicBezTo>
                  <a:cubicBezTo>
                    <a:pt x="1478" y="362"/>
                    <a:pt x="1355" y="338"/>
                    <a:pt x="1243" y="289"/>
                  </a:cubicBezTo>
                  <a:cubicBezTo>
                    <a:pt x="1057" y="207"/>
                    <a:pt x="866" y="138"/>
                    <a:pt x="680" y="56"/>
                  </a:cubicBezTo>
                  <a:cubicBezTo>
                    <a:pt x="552" y="0"/>
                    <a:pt x="576" y="43"/>
                    <a:pt x="560" y="136"/>
                  </a:cubicBezTo>
                  <a:cubicBezTo>
                    <a:pt x="524" y="319"/>
                    <a:pt x="554" y="515"/>
                    <a:pt x="431" y="679"/>
                  </a:cubicBezTo>
                  <a:cubicBezTo>
                    <a:pt x="393" y="731"/>
                    <a:pt x="360" y="783"/>
                    <a:pt x="287" y="772"/>
                  </a:cubicBezTo>
                  <a:cubicBezTo>
                    <a:pt x="221" y="761"/>
                    <a:pt x="186" y="805"/>
                    <a:pt x="161" y="848"/>
                  </a:cubicBezTo>
                  <a:cubicBezTo>
                    <a:pt x="109" y="939"/>
                    <a:pt x="98" y="1048"/>
                    <a:pt x="22" y="1127"/>
                  </a:cubicBezTo>
                  <a:cubicBezTo>
                    <a:pt x="5" y="1143"/>
                    <a:pt x="0" y="1173"/>
                    <a:pt x="11" y="1195"/>
                  </a:cubicBezTo>
                  <a:cubicBezTo>
                    <a:pt x="49" y="1274"/>
                    <a:pt x="150" y="1305"/>
                    <a:pt x="175" y="1397"/>
                  </a:cubicBezTo>
                  <a:cubicBezTo>
                    <a:pt x="341" y="1427"/>
                    <a:pt x="246" y="1610"/>
                    <a:pt x="341" y="1681"/>
                  </a:cubicBezTo>
                  <a:cubicBezTo>
                    <a:pt x="300" y="1739"/>
                    <a:pt x="322" y="1807"/>
                    <a:pt x="303" y="1870"/>
                  </a:cubicBezTo>
                  <a:cubicBezTo>
                    <a:pt x="295" y="1897"/>
                    <a:pt x="257" y="1939"/>
                    <a:pt x="295" y="1955"/>
                  </a:cubicBezTo>
                  <a:cubicBezTo>
                    <a:pt x="333" y="1972"/>
                    <a:pt x="379" y="2009"/>
                    <a:pt x="426" y="1968"/>
                  </a:cubicBezTo>
                  <a:cubicBezTo>
                    <a:pt x="459" y="1938"/>
                    <a:pt x="491" y="1949"/>
                    <a:pt x="524" y="1965"/>
                  </a:cubicBezTo>
                  <a:cubicBezTo>
                    <a:pt x="601" y="2001"/>
                    <a:pt x="669" y="1993"/>
                    <a:pt x="737" y="1941"/>
                  </a:cubicBezTo>
                  <a:cubicBezTo>
                    <a:pt x="819" y="1878"/>
                    <a:pt x="904" y="1864"/>
                    <a:pt x="1005" y="1914"/>
                  </a:cubicBezTo>
                  <a:cubicBezTo>
                    <a:pt x="1090" y="1952"/>
                    <a:pt x="1169" y="2020"/>
                    <a:pt x="1273" y="2004"/>
                  </a:cubicBezTo>
                  <a:cubicBezTo>
                    <a:pt x="1308" y="1998"/>
                    <a:pt x="1327" y="2028"/>
                    <a:pt x="1341" y="2053"/>
                  </a:cubicBezTo>
                  <a:cubicBezTo>
                    <a:pt x="1385" y="2143"/>
                    <a:pt x="1445" y="2026"/>
                    <a:pt x="1494" y="2066"/>
                  </a:cubicBezTo>
                  <a:cubicBezTo>
                    <a:pt x="1505" y="2075"/>
                    <a:pt x="1521" y="2028"/>
                    <a:pt x="1518" y="2012"/>
                  </a:cubicBezTo>
                  <a:cubicBezTo>
                    <a:pt x="1513" y="1930"/>
                    <a:pt x="1568" y="1905"/>
                    <a:pt x="1628" y="1873"/>
                  </a:cubicBezTo>
                  <a:cubicBezTo>
                    <a:pt x="1737" y="1818"/>
                    <a:pt x="1844" y="1761"/>
                    <a:pt x="1849" y="1613"/>
                  </a:cubicBezTo>
                  <a:cubicBezTo>
                    <a:pt x="1849" y="1589"/>
                    <a:pt x="1868" y="1556"/>
                    <a:pt x="1901" y="1561"/>
                  </a:cubicBezTo>
                  <a:cubicBezTo>
                    <a:pt x="1988" y="1575"/>
                    <a:pt x="1986" y="1518"/>
                    <a:pt x="1988" y="1460"/>
                  </a:cubicBezTo>
                  <a:cubicBezTo>
                    <a:pt x="1994" y="1384"/>
                    <a:pt x="1975" y="1280"/>
                    <a:pt x="2016" y="1239"/>
                  </a:cubicBezTo>
                  <a:cubicBezTo>
                    <a:pt x="2087" y="1171"/>
                    <a:pt x="2068" y="1094"/>
                    <a:pt x="2084" y="1020"/>
                  </a:cubicBezTo>
                  <a:cubicBezTo>
                    <a:pt x="2106" y="906"/>
                    <a:pt x="2095" y="791"/>
                    <a:pt x="2139" y="676"/>
                  </a:cubicBezTo>
                  <a:cubicBezTo>
                    <a:pt x="2139" y="668"/>
                    <a:pt x="2125" y="655"/>
                    <a:pt x="2111" y="655"/>
                  </a:cubicBezTo>
                </a:path>
              </a:pathLst>
            </a:custGeom>
            <a:solidFill>
              <a:srgbClr val="4C778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 name="Freeform 63"/>
            <p:cNvSpPr>
              <a:spLocks noChangeArrowheads="1"/>
            </p:cNvSpPr>
            <p:nvPr/>
          </p:nvSpPr>
          <p:spPr bwMode="auto">
            <a:xfrm>
              <a:off x="5349875" y="1512888"/>
              <a:ext cx="777875" cy="803275"/>
            </a:xfrm>
            <a:custGeom>
              <a:avLst/>
              <a:gdLst>
                <a:gd name="T0" fmla="*/ 1850 w 2162"/>
                <a:gd name="T1" fmla="*/ 1877 h 2231"/>
                <a:gd name="T2" fmla="*/ 1929 w 2162"/>
                <a:gd name="T3" fmla="*/ 1727 h 2231"/>
                <a:gd name="T4" fmla="*/ 1961 w 2162"/>
                <a:gd name="T5" fmla="*/ 1678 h 2231"/>
                <a:gd name="T6" fmla="*/ 1997 w 2162"/>
                <a:gd name="T7" fmla="*/ 1591 h 2231"/>
                <a:gd name="T8" fmla="*/ 2052 w 2162"/>
                <a:gd name="T9" fmla="*/ 1125 h 2231"/>
                <a:gd name="T10" fmla="*/ 2106 w 2162"/>
                <a:gd name="T11" fmla="*/ 953 h 2231"/>
                <a:gd name="T12" fmla="*/ 2158 w 2162"/>
                <a:gd name="T13" fmla="*/ 822 h 2231"/>
                <a:gd name="T14" fmla="*/ 2125 w 2162"/>
                <a:gd name="T15" fmla="*/ 680 h 2231"/>
                <a:gd name="T16" fmla="*/ 1893 w 2162"/>
                <a:gd name="T17" fmla="*/ 650 h 2231"/>
                <a:gd name="T18" fmla="*/ 1759 w 2162"/>
                <a:gd name="T19" fmla="*/ 636 h 2231"/>
                <a:gd name="T20" fmla="*/ 1661 w 2162"/>
                <a:gd name="T21" fmla="*/ 600 h 2231"/>
                <a:gd name="T22" fmla="*/ 1246 w 2162"/>
                <a:gd name="T23" fmla="*/ 365 h 2231"/>
                <a:gd name="T24" fmla="*/ 1093 w 2162"/>
                <a:gd name="T25" fmla="*/ 240 h 2231"/>
                <a:gd name="T26" fmla="*/ 831 w 2162"/>
                <a:gd name="T27" fmla="*/ 51 h 2231"/>
                <a:gd name="T28" fmla="*/ 738 w 2162"/>
                <a:gd name="T29" fmla="*/ 87 h 2231"/>
                <a:gd name="T30" fmla="*/ 620 w 2162"/>
                <a:gd name="T31" fmla="*/ 147 h 2231"/>
                <a:gd name="T32" fmla="*/ 579 w 2162"/>
                <a:gd name="T33" fmla="*/ 169 h 2231"/>
                <a:gd name="T34" fmla="*/ 476 w 2162"/>
                <a:gd name="T35" fmla="*/ 325 h 2231"/>
                <a:gd name="T36" fmla="*/ 391 w 2162"/>
                <a:gd name="T37" fmla="*/ 483 h 2231"/>
                <a:gd name="T38" fmla="*/ 361 w 2162"/>
                <a:gd name="T39" fmla="*/ 589 h 2231"/>
                <a:gd name="T40" fmla="*/ 347 w 2162"/>
                <a:gd name="T41" fmla="*/ 644 h 2231"/>
                <a:gd name="T42" fmla="*/ 342 w 2162"/>
                <a:gd name="T43" fmla="*/ 770 h 2231"/>
                <a:gd name="T44" fmla="*/ 325 w 2162"/>
                <a:gd name="T45" fmla="*/ 846 h 2231"/>
                <a:gd name="T46" fmla="*/ 421 w 2162"/>
                <a:gd name="T47" fmla="*/ 1133 h 2231"/>
                <a:gd name="T48" fmla="*/ 415 w 2162"/>
                <a:gd name="T49" fmla="*/ 1206 h 2231"/>
                <a:gd name="T50" fmla="*/ 374 w 2162"/>
                <a:gd name="T51" fmla="*/ 1416 h 2231"/>
                <a:gd name="T52" fmla="*/ 336 w 2162"/>
                <a:gd name="T53" fmla="*/ 1495 h 2231"/>
                <a:gd name="T54" fmla="*/ 142 w 2162"/>
                <a:gd name="T55" fmla="*/ 1613 h 2231"/>
                <a:gd name="T56" fmla="*/ 126 w 2162"/>
                <a:gd name="T57" fmla="*/ 1618 h 2231"/>
                <a:gd name="T58" fmla="*/ 28 w 2162"/>
                <a:gd name="T59" fmla="*/ 1725 h 2231"/>
                <a:gd name="T60" fmla="*/ 112 w 2162"/>
                <a:gd name="T61" fmla="*/ 1864 h 2231"/>
                <a:gd name="T62" fmla="*/ 189 w 2162"/>
                <a:gd name="T63" fmla="*/ 1867 h 2231"/>
                <a:gd name="T64" fmla="*/ 287 w 2162"/>
                <a:gd name="T65" fmla="*/ 1842 h 2231"/>
                <a:gd name="T66" fmla="*/ 588 w 2162"/>
                <a:gd name="T67" fmla="*/ 1872 h 2231"/>
                <a:gd name="T68" fmla="*/ 787 w 2162"/>
                <a:gd name="T69" fmla="*/ 2003 h 2231"/>
                <a:gd name="T70" fmla="*/ 1022 w 2162"/>
                <a:gd name="T71" fmla="*/ 2126 h 2231"/>
                <a:gd name="T72" fmla="*/ 1175 w 2162"/>
                <a:gd name="T73" fmla="*/ 2194 h 2231"/>
                <a:gd name="T74" fmla="*/ 1219 w 2162"/>
                <a:gd name="T75" fmla="*/ 2211 h 2231"/>
                <a:gd name="T76" fmla="*/ 1331 w 2162"/>
                <a:gd name="T77" fmla="*/ 2088 h 2231"/>
                <a:gd name="T78" fmla="*/ 1609 w 2162"/>
                <a:gd name="T79" fmla="*/ 2082 h 2231"/>
                <a:gd name="T80" fmla="*/ 1759 w 2162"/>
                <a:gd name="T81" fmla="*/ 2162 h 2231"/>
                <a:gd name="T82" fmla="*/ 1850 w 2162"/>
                <a:gd name="T83" fmla="*/ 1877 h 2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162" h="2231">
                  <a:moveTo>
                    <a:pt x="1850" y="1877"/>
                  </a:moveTo>
                  <a:cubicBezTo>
                    <a:pt x="1896" y="1850"/>
                    <a:pt x="1948" y="1804"/>
                    <a:pt x="1929" y="1727"/>
                  </a:cubicBezTo>
                  <a:cubicBezTo>
                    <a:pt x="1923" y="1708"/>
                    <a:pt x="1948" y="1692"/>
                    <a:pt x="1961" y="1678"/>
                  </a:cubicBezTo>
                  <a:cubicBezTo>
                    <a:pt x="1983" y="1654"/>
                    <a:pt x="2000" y="1624"/>
                    <a:pt x="1997" y="1591"/>
                  </a:cubicBezTo>
                  <a:cubicBezTo>
                    <a:pt x="1983" y="1432"/>
                    <a:pt x="2057" y="1285"/>
                    <a:pt x="2052" y="1125"/>
                  </a:cubicBezTo>
                  <a:cubicBezTo>
                    <a:pt x="2049" y="1067"/>
                    <a:pt x="2057" y="991"/>
                    <a:pt x="2106" y="953"/>
                  </a:cubicBezTo>
                  <a:cubicBezTo>
                    <a:pt x="2155" y="914"/>
                    <a:pt x="2161" y="852"/>
                    <a:pt x="2158" y="822"/>
                  </a:cubicBezTo>
                  <a:cubicBezTo>
                    <a:pt x="2153" y="775"/>
                    <a:pt x="2158" y="685"/>
                    <a:pt x="2125" y="680"/>
                  </a:cubicBezTo>
                  <a:cubicBezTo>
                    <a:pt x="2049" y="666"/>
                    <a:pt x="1975" y="622"/>
                    <a:pt x="1893" y="650"/>
                  </a:cubicBezTo>
                  <a:cubicBezTo>
                    <a:pt x="1847" y="666"/>
                    <a:pt x="1798" y="666"/>
                    <a:pt x="1759" y="636"/>
                  </a:cubicBezTo>
                  <a:cubicBezTo>
                    <a:pt x="1729" y="614"/>
                    <a:pt x="1699" y="606"/>
                    <a:pt x="1661" y="600"/>
                  </a:cubicBezTo>
                  <a:cubicBezTo>
                    <a:pt x="1494" y="576"/>
                    <a:pt x="1380" y="450"/>
                    <a:pt x="1246" y="365"/>
                  </a:cubicBezTo>
                  <a:cubicBezTo>
                    <a:pt x="1194" y="333"/>
                    <a:pt x="1148" y="278"/>
                    <a:pt x="1093" y="240"/>
                  </a:cubicBezTo>
                  <a:cubicBezTo>
                    <a:pt x="1003" y="180"/>
                    <a:pt x="913" y="120"/>
                    <a:pt x="831" y="51"/>
                  </a:cubicBezTo>
                  <a:cubicBezTo>
                    <a:pt x="768" y="0"/>
                    <a:pt x="749" y="21"/>
                    <a:pt x="738" y="87"/>
                  </a:cubicBezTo>
                  <a:cubicBezTo>
                    <a:pt x="727" y="163"/>
                    <a:pt x="702" y="210"/>
                    <a:pt x="620" y="147"/>
                  </a:cubicBezTo>
                  <a:cubicBezTo>
                    <a:pt x="593" y="125"/>
                    <a:pt x="574" y="152"/>
                    <a:pt x="579" y="169"/>
                  </a:cubicBezTo>
                  <a:cubicBezTo>
                    <a:pt x="612" y="267"/>
                    <a:pt x="536" y="289"/>
                    <a:pt x="476" y="325"/>
                  </a:cubicBezTo>
                  <a:cubicBezTo>
                    <a:pt x="418" y="360"/>
                    <a:pt x="364" y="398"/>
                    <a:pt x="391" y="483"/>
                  </a:cubicBezTo>
                  <a:cubicBezTo>
                    <a:pt x="402" y="521"/>
                    <a:pt x="383" y="557"/>
                    <a:pt x="361" y="589"/>
                  </a:cubicBezTo>
                  <a:cubicBezTo>
                    <a:pt x="350" y="606"/>
                    <a:pt x="331" y="622"/>
                    <a:pt x="347" y="644"/>
                  </a:cubicBezTo>
                  <a:cubicBezTo>
                    <a:pt x="380" y="688"/>
                    <a:pt x="353" y="729"/>
                    <a:pt x="342" y="770"/>
                  </a:cubicBezTo>
                  <a:cubicBezTo>
                    <a:pt x="334" y="794"/>
                    <a:pt x="309" y="824"/>
                    <a:pt x="325" y="846"/>
                  </a:cubicBezTo>
                  <a:cubicBezTo>
                    <a:pt x="396" y="928"/>
                    <a:pt x="323" y="1056"/>
                    <a:pt x="421" y="1133"/>
                  </a:cubicBezTo>
                  <a:cubicBezTo>
                    <a:pt x="440" y="1147"/>
                    <a:pt x="435" y="1188"/>
                    <a:pt x="415" y="1206"/>
                  </a:cubicBezTo>
                  <a:cubicBezTo>
                    <a:pt x="364" y="1268"/>
                    <a:pt x="374" y="1342"/>
                    <a:pt x="374" y="1416"/>
                  </a:cubicBezTo>
                  <a:cubicBezTo>
                    <a:pt x="374" y="1451"/>
                    <a:pt x="364" y="1501"/>
                    <a:pt x="336" y="1495"/>
                  </a:cubicBezTo>
                  <a:cubicBezTo>
                    <a:pt x="227" y="1471"/>
                    <a:pt x="172" y="1517"/>
                    <a:pt x="142" y="1613"/>
                  </a:cubicBezTo>
                  <a:cubicBezTo>
                    <a:pt x="142" y="1615"/>
                    <a:pt x="131" y="1615"/>
                    <a:pt x="126" y="1618"/>
                  </a:cubicBezTo>
                  <a:cubicBezTo>
                    <a:pt x="79" y="1640"/>
                    <a:pt x="49" y="1692"/>
                    <a:pt x="28" y="1725"/>
                  </a:cubicBezTo>
                  <a:cubicBezTo>
                    <a:pt x="0" y="1771"/>
                    <a:pt x="77" y="1820"/>
                    <a:pt x="112" y="1864"/>
                  </a:cubicBezTo>
                  <a:cubicBezTo>
                    <a:pt x="131" y="1888"/>
                    <a:pt x="156" y="1910"/>
                    <a:pt x="189" y="1867"/>
                  </a:cubicBezTo>
                  <a:cubicBezTo>
                    <a:pt x="211" y="1839"/>
                    <a:pt x="252" y="1839"/>
                    <a:pt x="287" y="1842"/>
                  </a:cubicBezTo>
                  <a:cubicBezTo>
                    <a:pt x="388" y="1847"/>
                    <a:pt x="489" y="1848"/>
                    <a:pt x="588" y="1872"/>
                  </a:cubicBezTo>
                  <a:cubicBezTo>
                    <a:pt x="664" y="1892"/>
                    <a:pt x="749" y="1902"/>
                    <a:pt x="787" y="2003"/>
                  </a:cubicBezTo>
                  <a:cubicBezTo>
                    <a:pt x="817" y="2085"/>
                    <a:pt x="967" y="2156"/>
                    <a:pt x="1022" y="2126"/>
                  </a:cubicBezTo>
                  <a:cubicBezTo>
                    <a:pt x="1112" y="2077"/>
                    <a:pt x="1156" y="2107"/>
                    <a:pt x="1175" y="2194"/>
                  </a:cubicBezTo>
                  <a:cubicBezTo>
                    <a:pt x="1183" y="2230"/>
                    <a:pt x="1219" y="2230"/>
                    <a:pt x="1219" y="2211"/>
                  </a:cubicBezTo>
                  <a:cubicBezTo>
                    <a:pt x="1221" y="2131"/>
                    <a:pt x="1290" y="2123"/>
                    <a:pt x="1331" y="2088"/>
                  </a:cubicBezTo>
                  <a:cubicBezTo>
                    <a:pt x="1402" y="2030"/>
                    <a:pt x="1541" y="2025"/>
                    <a:pt x="1609" y="2082"/>
                  </a:cubicBezTo>
                  <a:cubicBezTo>
                    <a:pt x="1653" y="2115"/>
                    <a:pt x="1707" y="2129"/>
                    <a:pt x="1759" y="2162"/>
                  </a:cubicBezTo>
                  <a:cubicBezTo>
                    <a:pt x="1762" y="2050"/>
                    <a:pt x="1729" y="1946"/>
                    <a:pt x="1850" y="1877"/>
                  </a:cubicBezTo>
                </a:path>
              </a:pathLst>
            </a:custGeom>
            <a:solidFill>
              <a:srgbClr val="4C778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Freeform 64"/>
            <p:cNvSpPr>
              <a:spLocks noChangeArrowheads="1"/>
            </p:cNvSpPr>
            <p:nvPr/>
          </p:nvSpPr>
          <p:spPr bwMode="auto">
            <a:xfrm>
              <a:off x="5902325" y="2830513"/>
              <a:ext cx="652463" cy="631825"/>
            </a:xfrm>
            <a:custGeom>
              <a:avLst/>
              <a:gdLst>
                <a:gd name="T0" fmla="*/ 907 w 1811"/>
                <a:gd name="T1" fmla="*/ 1751 h 1757"/>
                <a:gd name="T2" fmla="*/ 1722 w 1811"/>
                <a:gd name="T3" fmla="*/ 1754 h 1757"/>
                <a:gd name="T4" fmla="*/ 1796 w 1811"/>
                <a:gd name="T5" fmla="*/ 1685 h 1757"/>
                <a:gd name="T6" fmla="*/ 1799 w 1811"/>
                <a:gd name="T7" fmla="*/ 956 h 1757"/>
                <a:gd name="T8" fmla="*/ 1676 w 1811"/>
                <a:gd name="T9" fmla="*/ 492 h 1757"/>
                <a:gd name="T10" fmla="*/ 1452 w 1811"/>
                <a:gd name="T11" fmla="*/ 290 h 1757"/>
                <a:gd name="T12" fmla="*/ 1269 w 1811"/>
                <a:gd name="T13" fmla="*/ 230 h 1757"/>
                <a:gd name="T14" fmla="*/ 1220 w 1811"/>
                <a:gd name="T15" fmla="*/ 197 h 1757"/>
                <a:gd name="T16" fmla="*/ 704 w 1811"/>
                <a:gd name="T17" fmla="*/ 3 h 1757"/>
                <a:gd name="T18" fmla="*/ 669 w 1811"/>
                <a:gd name="T19" fmla="*/ 22 h 1757"/>
                <a:gd name="T20" fmla="*/ 486 w 1811"/>
                <a:gd name="T21" fmla="*/ 126 h 1757"/>
                <a:gd name="T22" fmla="*/ 428 w 1811"/>
                <a:gd name="T23" fmla="*/ 118 h 1757"/>
                <a:gd name="T24" fmla="*/ 325 w 1811"/>
                <a:gd name="T25" fmla="*/ 175 h 1757"/>
                <a:gd name="T26" fmla="*/ 308 w 1811"/>
                <a:gd name="T27" fmla="*/ 216 h 1757"/>
                <a:gd name="T28" fmla="*/ 229 w 1811"/>
                <a:gd name="T29" fmla="*/ 350 h 1757"/>
                <a:gd name="T30" fmla="*/ 120 w 1811"/>
                <a:gd name="T31" fmla="*/ 615 h 1757"/>
                <a:gd name="T32" fmla="*/ 120 w 1811"/>
                <a:gd name="T33" fmla="*/ 647 h 1757"/>
                <a:gd name="T34" fmla="*/ 95 w 1811"/>
                <a:gd name="T35" fmla="*/ 888 h 1757"/>
                <a:gd name="T36" fmla="*/ 71 w 1811"/>
                <a:gd name="T37" fmla="*/ 923 h 1757"/>
                <a:gd name="T38" fmla="*/ 32 w 1811"/>
                <a:gd name="T39" fmla="*/ 1035 h 1757"/>
                <a:gd name="T40" fmla="*/ 43 w 1811"/>
                <a:gd name="T41" fmla="*/ 1095 h 1757"/>
                <a:gd name="T42" fmla="*/ 13 w 1811"/>
                <a:gd name="T43" fmla="*/ 1680 h 1757"/>
                <a:gd name="T44" fmla="*/ 87 w 1811"/>
                <a:gd name="T45" fmla="*/ 1756 h 1757"/>
                <a:gd name="T46" fmla="*/ 907 w 1811"/>
                <a:gd name="T47" fmla="*/ 1745 h 1757"/>
                <a:gd name="T48" fmla="*/ 907 w 1811"/>
                <a:gd name="T49" fmla="*/ 1751 h 17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11" h="1757">
                  <a:moveTo>
                    <a:pt x="907" y="1751"/>
                  </a:moveTo>
                  <a:cubicBezTo>
                    <a:pt x="1179" y="1751"/>
                    <a:pt x="1449" y="1745"/>
                    <a:pt x="1722" y="1754"/>
                  </a:cubicBezTo>
                  <a:cubicBezTo>
                    <a:pt x="1788" y="1756"/>
                    <a:pt x="1796" y="1740"/>
                    <a:pt x="1796" y="1685"/>
                  </a:cubicBezTo>
                  <a:cubicBezTo>
                    <a:pt x="1793" y="1442"/>
                    <a:pt x="1785" y="1199"/>
                    <a:pt x="1799" y="956"/>
                  </a:cubicBezTo>
                  <a:cubicBezTo>
                    <a:pt x="1810" y="781"/>
                    <a:pt x="1758" y="636"/>
                    <a:pt x="1676" y="492"/>
                  </a:cubicBezTo>
                  <a:cubicBezTo>
                    <a:pt x="1624" y="396"/>
                    <a:pt x="1561" y="325"/>
                    <a:pt x="1452" y="290"/>
                  </a:cubicBezTo>
                  <a:cubicBezTo>
                    <a:pt x="1392" y="271"/>
                    <a:pt x="1340" y="221"/>
                    <a:pt x="1269" y="230"/>
                  </a:cubicBezTo>
                  <a:cubicBezTo>
                    <a:pt x="1252" y="232"/>
                    <a:pt x="1231" y="213"/>
                    <a:pt x="1220" y="197"/>
                  </a:cubicBezTo>
                  <a:cubicBezTo>
                    <a:pt x="1090" y="22"/>
                    <a:pt x="885" y="47"/>
                    <a:pt x="704" y="3"/>
                  </a:cubicBezTo>
                  <a:cubicBezTo>
                    <a:pt x="688" y="0"/>
                    <a:pt x="680" y="17"/>
                    <a:pt x="669" y="22"/>
                  </a:cubicBezTo>
                  <a:cubicBezTo>
                    <a:pt x="609" y="55"/>
                    <a:pt x="532" y="60"/>
                    <a:pt x="486" y="126"/>
                  </a:cubicBezTo>
                  <a:cubicBezTo>
                    <a:pt x="478" y="139"/>
                    <a:pt x="448" y="126"/>
                    <a:pt x="428" y="118"/>
                  </a:cubicBezTo>
                  <a:cubicBezTo>
                    <a:pt x="371" y="90"/>
                    <a:pt x="297" y="44"/>
                    <a:pt x="325" y="175"/>
                  </a:cubicBezTo>
                  <a:cubicBezTo>
                    <a:pt x="327" y="186"/>
                    <a:pt x="311" y="202"/>
                    <a:pt x="308" y="216"/>
                  </a:cubicBezTo>
                  <a:cubicBezTo>
                    <a:pt x="300" y="271"/>
                    <a:pt x="248" y="303"/>
                    <a:pt x="229" y="350"/>
                  </a:cubicBezTo>
                  <a:cubicBezTo>
                    <a:pt x="191" y="437"/>
                    <a:pt x="202" y="546"/>
                    <a:pt x="120" y="615"/>
                  </a:cubicBezTo>
                  <a:cubicBezTo>
                    <a:pt x="114" y="620"/>
                    <a:pt x="117" y="636"/>
                    <a:pt x="120" y="647"/>
                  </a:cubicBezTo>
                  <a:cubicBezTo>
                    <a:pt x="147" y="729"/>
                    <a:pt x="41" y="800"/>
                    <a:pt x="95" y="888"/>
                  </a:cubicBezTo>
                  <a:cubicBezTo>
                    <a:pt x="98" y="893"/>
                    <a:pt x="82" y="921"/>
                    <a:pt x="71" y="923"/>
                  </a:cubicBezTo>
                  <a:cubicBezTo>
                    <a:pt x="0" y="942"/>
                    <a:pt x="30" y="994"/>
                    <a:pt x="32" y="1035"/>
                  </a:cubicBezTo>
                  <a:cubicBezTo>
                    <a:pt x="32" y="1054"/>
                    <a:pt x="46" y="1076"/>
                    <a:pt x="43" y="1095"/>
                  </a:cubicBezTo>
                  <a:cubicBezTo>
                    <a:pt x="13" y="1289"/>
                    <a:pt x="24" y="1483"/>
                    <a:pt x="13" y="1680"/>
                  </a:cubicBezTo>
                  <a:cubicBezTo>
                    <a:pt x="11" y="1737"/>
                    <a:pt x="30" y="1756"/>
                    <a:pt x="87" y="1756"/>
                  </a:cubicBezTo>
                  <a:cubicBezTo>
                    <a:pt x="363" y="1745"/>
                    <a:pt x="633" y="1745"/>
                    <a:pt x="907" y="1745"/>
                  </a:cubicBezTo>
                  <a:lnTo>
                    <a:pt x="907" y="1751"/>
                  </a:lnTo>
                </a:path>
              </a:pathLst>
            </a:custGeom>
            <a:solidFill>
              <a:srgbClr val="4C778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 name="Freeform 65"/>
            <p:cNvSpPr>
              <a:spLocks noChangeArrowheads="1"/>
            </p:cNvSpPr>
            <p:nvPr/>
          </p:nvSpPr>
          <p:spPr bwMode="auto">
            <a:xfrm>
              <a:off x="4606925" y="1581150"/>
              <a:ext cx="846138" cy="593725"/>
            </a:xfrm>
            <a:custGeom>
              <a:avLst/>
              <a:gdLst>
                <a:gd name="T0" fmla="*/ 1929 w 2350"/>
                <a:gd name="T1" fmla="*/ 1621 h 1650"/>
                <a:gd name="T2" fmla="*/ 1975 w 2350"/>
                <a:gd name="T3" fmla="*/ 1583 h 1650"/>
                <a:gd name="T4" fmla="*/ 2087 w 2350"/>
                <a:gd name="T5" fmla="*/ 1340 h 1650"/>
                <a:gd name="T6" fmla="*/ 2125 w 2350"/>
                <a:gd name="T7" fmla="*/ 1283 h 1650"/>
                <a:gd name="T8" fmla="*/ 2213 w 2350"/>
                <a:gd name="T9" fmla="*/ 1201 h 1650"/>
                <a:gd name="T10" fmla="*/ 2281 w 2350"/>
                <a:gd name="T11" fmla="*/ 1086 h 1650"/>
                <a:gd name="T12" fmla="*/ 2314 w 2350"/>
                <a:gd name="T13" fmla="*/ 1009 h 1650"/>
                <a:gd name="T14" fmla="*/ 2347 w 2350"/>
                <a:gd name="T15" fmla="*/ 972 h 1650"/>
                <a:gd name="T16" fmla="*/ 2303 w 2350"/>
                <a:gd name="T17" fmla="*/ 740 h 1650"/>
                <a:gd name="T18" fmla="*/ 2303 w 2350"/>
                <a:gd name="T19" fmla="*/ 565 h 1650"/>
                <a:gd name="T20" fmla="*/ 2232 w 2350"/>
                <a:gd name="T21" fmla="*/ 391 h 1650"/>
                <a:gd name="T22" fmla="*/ 1765 w 2350"/>
                <a:gd name="T23" fmla="*/ 134 h 1650"/>
                <a:gd name="T24" fmla="*/ 1609 w 2350"/>
                <a:gd name="T25" fmla="*/ 76 h 1650"/>
                <a:gd name="T26" fmla="*/ 1235 w 2350"/>
                <a:gd name="T27" fmla="*/ 19 h 1650"/>
                <a:gd name="T28" fmla="*/ 1041 w 2350"/>
                <a:gd name="T29" fmla="*/ 66 h 1650"/>
                <a:gd name="T30" fmla="*/ 760 w 2350"/>
                <a:gd name="T31" fmla="*/ 281 h 1650"/>
                <a:gd name="T32" fmla="*/ 601 w 2350"/>
                <a:gd name="T33" fmla="*/ 227 h 1650"/>
                <a:gd name="T34" fmla="*/ 571 w 2350"/>
                <a:gd name="T35" fmla="*/ 71 h 1650"/>
                <a:gd name="T36" fmla="*/ 547 w 2350"/>
                <a:gd name="T37" fmla="*/ 30 h 1650"/>
                <a:gd name="T38" fmla="*/ 170 w 2350"/>
                <a:gd name="T39" fmla="*/ 5 h 1650"/>
                <a:gd name="T40" fmla="*/ 120 w 2350"/>
                <a:gd name="T41" fmla="*/ 46 h 1650"/>
                <a:gd name="T42" fmla="*/ 55 w 2350"/>
                <a:gd name="T43" fmla="*/ 418 h 1650"/>
                <a:gd name="T44" fmla="*/ 8 w 2350"/>
                <a:gd name="T45" fmla="*/ 827 h 1650"/>
                <a:gd name="T46" fmla="*/ 77 w 2350"/>
                <a:gd name="T47" fmla="*/ 939 h 1650"/>
                <a:gd name="T48" fmla="*/ 803 w 2350"/>
                <a:gd name="T49" fmla="*/ 1239 h 1650"/>
                <a:gd name="T50" fmla="*/ 951 w 2350"/>
                <a:gd name="T51" fmla="*/ 1250 h 1650"/>
                <a:gd name="T52" fmla="*/ 1128 w 2350"/>
                <a:gd name="T53" fmla="*/ 1274 h 1650"/>
                <a:gd name="T54" fmla="*/ 1150 w 2350"/>
                <a:gd name="T55" fmla="*/ 1359 h 1650"/>
                <a:gd name="T56" fmla="*/ 1191 w 2350"/>
                <a:gd name="T57" fmla="*/ 1395 h 1650"/>
                <a:gd name="T58" fmla="*/ 1554 w 2350"/>
                <a:gd name="T59" fmla="*/ 1545 h 1650"/>
                <a:gd name="T60" fmla="*/ 1792 w 2350"/>
                <a:gd name="T61" fmla="*/ 1621 h 1650"/>
                <a:gd name="T62" fmla="*/ 1929 w 2350"/>
                <a:gd name="T63" fmla="*/ 1621 h 1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350" h="1650">
                  <a:moveTo>
                    <a:pt x="1929" y="1621"/>
                  </a:moveTo>
                  <a:cubicBezTo>
                    <a:pt x="1956" y="1621"/>
                    <a:pt x="1975" y="1616"/>
                    <a:pt x="1975" y="1583"/>
                  </a:cubicBezTo>
                  <a:cubicBezTo>
                    <a:pt x="1975" y="1485"/>
                    <a:pt x="2008" y="1403"/>
                    <a:pt x="2087" y="1340"/>
                  </a:cubicBezTo>
                  <a:cubicBezTo>
                    <a:pt x="2104" y="1326"/>
                    <a:pt x="2123" y="1302"/>
                    <a:pt x="2125" y="1283"/>
                  </a:cubicBezTo>
                  <a:cubicBezTo>
                    <a:pt x="2134" y="1228"/>
                    <a:pt x="2169" y="1209"/>
                    <a:pt x="2213" y="1201"/>
                  </a:cubicBezTo>
                  <a:cubicBezTo>
                    <a:pt x="2278" y="1187"/>
                    <a:pt x="2314" y="1160"/>
                    <a:pt x="2281" y="1086"/>
                  </a:cubicBezTo>
                  <a:cubicBezTo>
                    <a:pt x="2267" y="1056"/>
                    <a:pt x="2292" y="1031"/>
                    <a:pt x="2314" y="1009"/>
                  </a:cubicBezTo>
                  <a:cubicBezTo>
                    <a:pt x="2327" y="1000"/>
                    <a:pt x="2349" y="978"/>
                    <a:pt x="2347" y="972"/>
                  </a:cubicBezTo>
                  <a:cubicBezTo>
                    <a:pt x="2303" y="898"/>
                    <a:pt x="2330" y="808"/>
                    <a:pt x="2303" y="740"/>
                  </a:cubicBezTo>
                  <a:cubicBezTo>
                    <a:pt x="2278" y="675"/>
                    <a:pt x="2281" y="625"/>
                    <a:pt x="2303" y="565"/>
                  </a:cubicBezTo>
                  <a:cubicBezTo>
                    <a:pt x="2327" y="494"/>
                    <a:pt x="2295" y="423"/>
                    <a:pt x="2232" y="391"/>
                  </a:cubicBezTo>
                  <a:cubicBezTo>
                    <a:pt x="2076" y="309"/>
                    <a:pt x="1920" y="221"/>
                    <a:pt x="1765" y="134"/>
                  </a:cubicBezTo>
                  <a:cubicBezTo>
                    <a:pt x="1716" y="106"/>
                    <a:pt x="1669" y="85"/>
                    <a:pt x="1609" y="76"/>
                  </a:cubicBezTo>
                  <a:cubicBezTo>
                    <a:pt x="1483" y="63"/>
                    <a:pt x="1358" y="46"/>
                    <a:pt x="1235" y="19"/>
                  </a:cubicBezTo>
                  <a:cubicBezTo>
                    <a:pt x="1156" y="0"/>
                    <a:pt x="1098" y="16"/>
                    <a:pt x="1041" y="66"/>
                  </a:cubicBezTo>
                  <a:cubicBezTo>
                    <a:pt x="948" y="139"/>
                    <a:pt x="855" y="210"/>
                    <a:pt x="760" y="281"/>
                  </a:cubicBezTo>
                  <a:cubicBezTo>
                    <a:pt x="680" y="341"/>
                    <a:pt x="623" y="320"/>
                    <a:pt x="601" y="227"/>
                  </a:cubicBezTo>
                  <a:cubicBezTo>
                    <a:pt x="588" y="175"/>
                    <a:pt x="579" y="123"/>
                    <a:pt x="571" y="71"/>
                  </a:cubicBezTo>
                  <a:cubicBezTo>
                    <a:pt x="568" y="52"/>
                    <a:pt x="566" y="30"/>
                    <a:pt x="547" y="30"/>
                  </a:cubicBezTo>
                  <a:cubicBezTo>
                    <a:pt x="418" y="44"/>
                    <a:pt x="298" y="0"/>
                    <a:pt x="170" y="5"/>
                  </a:cubicBezTo>
                  <a:cubicBezTo>
                    <a:pt x="140" y="5"/>
                    <a:pt x="126" y="22"/>
                    <a:pt x="120" y="46"/>
                  </a:cubicBezTo>
                  <a:cubicBezTo>
                    <a:pt x="85" y="167"/>
                    <a:pt x="85" y="295"/>
                    <a:pt x="55" y="418"/>
                  </a:cubicBezTo>
                  <a:cubicBezTo>
                    <a:pt x="25" y="546"/>
                    <a:pt x="25" y="691"/>
                    <a:pt x="8" y="827"/>
                  </a:cubicBezTo>
                  <a:cubicBezTo>
                    <a:pt x="0" y="888"/>
                    <a:pt x="19" y="915"/>
                    <a:pt x="77" y="939"/>
                  </a:cubicBezTo>
                  <a:cubicBezTo>
                    <a:pt x="317" y="1042"/>
                    <a:pt x="567" y="1122"/>
                    <a:pt x="803" y="1239"/>
                  </a:cubicBezTo>
                  <a:cubicBezTo>
                    <a:pt x="841" y="1259"/>
                    <a:pt x="891" y="1285"/>
                    <a:pt x="951" y="1250"/>
                  </a:cubicBezTo>
                  <a:cubicBezTo>
                    <a:pt x="1003" y="1220"/>
                    <a:pt x="1071" y="1253"/>
                    <a:pt x="1128" y="1274"/>
                  </a:cubicBezTo>
                  <a:cubicBezTo>
                    <a:pt x="1167" y="1288"/>
                    <a:pt x="1156" y="1326"/>
                    <a:pt x="1150" y="1359"/>
                  </a:cubicBezTo>
                  <a:cubicBezTo>
                    <a:pt x="1145" y="1389"/>
                    <a:pt x="1172" y="1386"/>
                    <a:pt x="1191" y="1395"/>
                  </a:cubicBezTo>
                  <a:cubicBezTo>
                    <a:pt x="1314" y="1444"/>
                    <a:pt x="1437" y="1490"/>
                    <a:pt x="1554" y="1545"/>
                  </a:cubicBezTo>
                  <a:cubicBezTo>
                    <a:pt x="1634" y="1580"/>
                    <a:pt x="1707" y="1649"/>
                    <a:pt x="1792" y="1621"/>
                  </a:cubicBezTo>
                  <a:lnTo>
                    <a:pt x="1929" y="1621"/>
                  </a:lnTo>
                </a:path>
              </a:pathLst>
            </a:custGeom>
            <a:solidFill>
              <a:srgbClr val="4C778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Freeform 66"/>
            <p:cNvSpPr>
              <a:spLocks noChangeArrowheads="1"/>
            </p:cNvSpPr>
            <p:nvPr/>
          </p:nvSpPr>
          <p:spPr bwMode="auto">
            <a:xfrm>
              <a:off x="5141913" y="2813050"/>
              <a:ext cx="739775" cy="647700"/>
            </a:xfrm>
            <a:custGeom>
              <a:avLst/>
              <a:gdLst>
                <a:gd name="T0" fmla="*/ 2041 w 2053"/>
                <a:gd name="T1" fmla="*/ 1281 h 1801"/>
                <a:gd name="T2" fmla="*/ 1964 w 2053"/>
                <a:gd name="T3" fmla="*/ 1213 h 1801"/>
                <a:gd name="T4" fmla="*/ 1830 w 2053"/>
                <a:gd name="T5" fmla="*/ 1095 h 1801"/>
                <a:gd name="T6" fmla="*/ 1789 w 2053"/>
                <a:gd name="T7" fmla="*/ 781 h 1801"/>
                <a:gd name="T8" fmla="*/ 1699 w 2053"/>
                <a:gd name="T9" fmla="*/ 710 h 1801"/>
                <a:gd name="T10" fmla="*/ 1647 w 2053"/>
                <a:gd name="T11" fmla="*/ 675 h 1801"/>
                <a:gd name="T12" fmla="*/ 1604 w 2053"/>
                <a:gd name="T13" fmla="*/ 527 h 1801"/>
                <a:gd name="T14" fmla="*/ 1268 w 2053"/>
                <a:gd name="T15" fmla="*/ 289 h 1801"/>
                <a:gd name="T16" fmla="*/ 1167 w 2053"/>
                <a:gd name="T17" fmla="*/ 197 h 1801"/>
                <a:gd name="T18" fmla="*/ 1153 w 2053"/>
                <a:gd name="T19" fmla="*/ 60 h 1801"/>
                <a:gd name="T20" fmla="*/ 1016 w 2053"/>
                <a:gd name="T21" fmla="*/ 3 h 1801"/>
                <a:gd name="T22" fmla="*/ 970 w 2053"/>
                <a:gd name="T23" fmla="*/ 85 h 1801"/>
                <a:gd name="T24" fmla="*/ 943 w 2053"/>
                <a:gd name="T25" fmla="*/ 197 h 1801"/>
                <a:gd name="T26" fmla="*/ 735 w 2053"/>
                <a:gd name="T27" fmla="*/ 279 h 1801"/>
                <a:gd name="T28" fmla="*/ 511 w 2053"/>
                <a:gd name="T29" fmla="*/ 404 h 1801"/>
                <a:gd name="T30" fmla="*/ 104 w 2053"/>
                <a:gd name="T31" fmla="*/ 535 h 1801"/>
                <a:gd name="T32" fmla="*/ 41 w 2053"/>
                <a:gd name="T33" fmla="*/ 587 h 1801"/>
                <a:gd name="T34" fmla="*/ 6 w 2053"/>
                <a:gd name="T35" fmla="*/ 1671 h 1801"/>
                <a:gd name="T36" fmla="*/ 118 w 2053"/>
                <a:gd name="T37" fmla="*/ 1783 h 1801"/>
                <a:gd name="T38" fmla="*/ 1243 w 2053"/>
                <a:gd name="T39" fmla="*/ 1786 h 1801"/>
                <a:gd name="T40" fmla="*/ 1959 w 2053"/>
                <a:gd name="T41" fmla="*/ 1792 h 1801"/>
                <a:gd name="T42" fmla="*/ 2027 w 2053"/>
                <a:gd name="T43" fmla="*/ 1742 h 1801"/>
                <a:gd name="T44" fmla="*/ 2041 w 2053"/>
                <a:gd name="T45" fmla="*/ 1417 h 1801"/>
                <a:gd name="T46" fmla="*/ 2041 w 2053"/>
                <a:gd name="T47" fmla="*/ 1281 h 18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053" h="1801">
                  <a:moveTo>
                    <a:pt x="2041" y="1281"/>
                  </a:moveTo>
                  <a:cubicBezTo>
                    <a:pt x="2046" y="1221"/>
                    <a:pt x="2005" y="1210"/>
                    <a:pt x="1964" y="1213"/>
                  </a:cubicBezTo>
                  <a:cubicBezTo>
                    <a:pt x="1838" y="1224"/>
                    <a:pt x="1822" y="1215"/>
                    <a:pt x="1830" y="1095"/>
                  </a:cubicBezTo>
                  <a:cubicBezTo>
                    <a:pt x="1836" y="986"/>
                    <a:pt x="1817" y="885"/>
                    <a:pt x="1789" y="781"/>
                  </a:cubicBezTo>
                  <a:cubicBezTo>
                    <a:pt x="1778" y="740"/>
                    <a:pt x="1770" y="685"/>
                    <a:pt x="1699" y="710"/>
                  </a:cubicBezTo>
                  <a:cubicBezTo>
                    <a:pt x="1675" y="718"/>
                    <a:pt x="1664" y="688"/>
                    <a:pt x="1647" y="675"/>
                  </a:cubicBezTo>
                  <a:cubicBezTo>
                    <a:pt x="1598" y="631"/>
                    <a:pt x="1636" y="565"/>
                    <a:pt x="1604" y="527"/>
                  </a:cubicBezTo>
                  <a:cubicBezTo>
                    <a:pt x="1511" y="421"/>
                    <a:pt x="1412" y="317"/>
                    <a:pt x="1268" y="289"/>
                  </a:cubicBezTo>
                  <a:cubicBezTo>
                    <a:pt x="1208" y="279"/>
                    <a:pt x="1186" y="249"/>
                    <a:pt x="1167" y="197"/>
                  </a:cubicBezTo>
                  <a:cubicBezTo>
                    <a:pt x="1150" y="150"/>
                    <a:pt x="1120" y="109"/>
                    <a:pt x="1153" y="60"/>
                  </a:cubicBezTo>
                  <a:cubicBezTo>
                    <a:pt x="1112" y="33"/>
                    <a:pt x="1068" y="0"/>
                    <a:pt x="1016" y="3"/>
                  </a:cubicBezTo>
                  <a:cubicBezTo>
                    <a:pt x="973" y="5"/>
                    <a:pt x="975" y="52"/>
                    <a:pt x="970" y="85"/>
                  </a:cubicBezTo>
                  <a:cubicBezTo>
                    <a:pt x="967" y="123"/>
                    <a:pt x="992" y="178"/>
                    <a:pt x="943" y="197"/>
                  </a:cubicBezTo>
                  <a:cubicBezTo>
                    <a:pt x="872" y="221"/>
                    <a:pt x="803" y="262"/>
                    <a:pt x="735" y="279"/>
                  </a:cubicBezTo>
                  <a:cubicBezTo>
                    <a:pt x="642" y="300"/>
                    <a:pt x="557" y="336"/>
                    <a:pt x="511" y="404"/>
                  </a:cubicBezTo>
                  <a:cubicBezTo>
                    <a:pt x="404" y="557"/>
                    <a:pt x="279" y="601"/>
                    <a:pt x="104" y="535"/>
                  </a:cubicBezTo>
                  <a:cubicBezTo>
                    <a:pt x="66" y="522"/>
                    <a:pt x="41" y="535"/>
                    <a:pt x="41" y="587"/>
                  </a:cubicBezTo>
                  <a:cubicBezTo>
                    <a:pt x="33" y="948"/>
                    <a:pt x="22" y="1311"/>
                    <a:pt x="6" y="1671"/>
                  </a:cubicBezTo>
                  <a:cubicBezTo>
                    <a:pt x="0" y="1762"/>
                    <a:pt x="27" y="1783"/>
                    <a:pt x="118" y="1783"/>
                  </a:cubicBezTo>
                  <a:cubicBezTo>
                    <a:pt x="492" y="1778"/>
                    <a:pt x="869" y="1772"/>
                    <a:pt x="1243" y="1786"/>
                  </a:cubicBezTo>
                  <a:cubicBezTo>
                    <a:pt x="1483" y="1794"/>
                    <a:pt x="1721" y="1759"/>
                    <a:pt x="1959" y="1792"/>
                  </a:cubicBezTo>
                  <a:cubicBezTo>
                    <a:pt x="1994" y="1797"/>
                    <a:pt x="2035" y="1800"/>
                    <a:pt x="2027" y="1742"/>
                  </a:cubicBezTo>
                  <a:cubicBezTo>
                    <a:pt x="2011" y="1628"/>
                    <a:pt x="2052" y="1516"/>
                    <a:pt x="2041" y="1417"/>
                  </a:cubicBezTo>
                  <a:cubicBezTo>
                    <a:pt x="2041" y="1363"/>
                    <a:pt x="2038" y="1322"/>
                    <a:pt x="2041" y="1281"/>
                  </a:cubicBezTo>
                </a:path>
              </a:pathLst>
            </a:custGeom>
            <a:solidFill>
              <a:srgbClr val="4C778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Freeform 67"/>
            <p:cNvSpPr>
              <a:spLocks noChangeArrowheads="1"/>
            </p:cNvSpPr>
            <p:nvPr/>
          </p:nvSpPr>
          <p:spPr bwMode="auto">
            <a:xfrm>
              <a:off x="5518150" y="1062038"/>
              <a:ext cx="800100" cy="658812"/>
            </a:xfrm>
            <a:custGeom>
              <a:avLst/>
              <a:gdLst>
                <a:gd name="T0" fmla="*/ 19 w 2223"/>
                <a:gd name="T1" fmla="*/ 431 h 1831"/>
                <a:gd name="T2" fmla="*/ 5 w 2223"/>
                <a:gd name="T3" fmla="*/ 470 h 1831"/>
                <a:gd name="T4" fmla="*/ 117 w 2223"/>
                <a:gd name="T5" fmla="*/ 858 h 1831"/>
                <a:gd name="T6" fmla="*/ 199 w 2223"/>
                <a:gd name="T7" fmla="*/ 909 h 1831"/>
                <a:gd name="T8" fmla="*/ 265 w 2223"/>
                <a:gd name="T9" fmla="*/ 1013 h 1831"/>
                <a:gd name="T10" fmla="*/ 300 w 2223"/>
                <a:gd name="T11" fmla="*/ 1131 h 1831"/>
                <a:gd name="T12" fmla="*/ 622 w 2223"/>
                <a:gd name="T13" fmla="*/ 1365 h 1831"/>
                <a:gd name="T14" fmla="*/ 773 w 2223"/>
                <a:gd name="T15" fmla="*/ 1431 h 1831"/>
                <a:gd name="T16" fmla="*/ 841 w 2223"/>
                <a:gd name="T17" fmla="*/ 1467 h 1831"/>
                <a:gd name="T18" fmla="*/ 1303 w 2223"/>
                <a:gd name="T19" fmla="*/ 1770 h 1831"/>
                <a:gd name="T20" fmla="*/ 1581 w 2223"/>
                <a:gd name="T21" fmla="*/ 1797 h 1831"/>
                <a:gd name="T22" fmla="*/ 1865 w 2223"/>
                <a:gd name="T23" fmla="*/ 1819 h 1831"/>
                <a:gd name="T24" fmla="*/ 1936 w 2223"/>
                <a:gd name="T25" fmla="*/ 1781 h 1831"/>
                <a:gd name="T26" fmla="*/ 2024 w 2223"/>
                <a:gd name="T27" fmla="*/ 1762 h 1831"/>
                <a:gd name="T28" fmla="*/ 2149 w 2223"/>
                <a:gd name="T29" fmla="*/ 1792 h 1831"/>
                <a:gd name="T30" fmla="*/ 2190 w 2223"/>
                <a:gd name="T31" fmla="*/ 1718 h 1831"/>
                <a:gd name="T32" fmla="*/ 2089 w 2223"/>
                <a:gd name="T33" fmla="*/ 1439 h 1831"/>
                <a:gd name="T34" fmla="*/ 2048 w 2223"/>
                <a:gd name="T35" fmla="*/ 1273 h 1831"/>
                <a:gd name="T36" fmla="*/ 2010 w 2223"/>
                <a:gd name="T37" fmla="*/ 1054 h 1831"/>
                <a:gd name="T38" fmla="*/ 1797 w 2223"/>
                <a:gd name="T39" fmla="*/ 352 h 1831"/>
                <a:gd name="T40" fmla="*/ 1764 w 2223"/>
                <a:gd name="T41" fmla="*/ 243 h 1831"/>
                <a:gd name="T42" fmla="*/ 1655 w 2223"/>
                <a:gd name="T43" fmla="*/ 120 h 1831"/>
                <a:gd name="T44" fmla="*/ 1480 w 2223"/>
                <a:gd name="T45" fmla="*/ 22 h 1831"/>
                <a:gd name="T46" fmla="*/ 1425 w 2223"/>
                <a:gd name="T47" fmla="*/ 8 h 1831"/>
                <a:gd name="T48" fmla="*/ 1406 w 2223"/>
                <a:gd name="T49" fmla="*/ 52 h 1831"/>
                <a:gd name="T50" fmla="*/ 1390 w 2223"/>
                <a:gd name="T51" fmla="*/ 156 h 1831"/>
                <a:gd name="T52" fmla="*/ 1245 w 2223"/>
                <a:gd name="T53" fmla="*/ 197 h 1831"/>
                <a:gd name="T54" fmla="*/ 1120 w 2223"/>
                <a:gd name="T55" fmla="*/ 150 h 1831"/>
                <a:gd name="T56" fmla="*/ 991 w 2223"/>
                <a:gd name="T57" fmla="*/ 134 h 1831"/>
                <a:gd name="T58" fmla="*/ 844 w 2223"/>
                <a:gd name="T59" fmla="*/ 128 h 1831"/>
                <a:gd name="T60" fmla="*/ 819 w 2223"/>
                <a:gd name="T61" fmla="*/ 134 h 1831"/>
                <a:gd name="T62" fmla="*/ 611 w 2223"/>
                <a:gd name="T63" fmla="*/ 68 h 1831"/>
                <a:gd name="T64" fmla="*/ 568 w 2223"/>
                <a:gd name="T65" fmla="*/ 27 h 1831"/>
                <a:gd name="T66" fmla="*/ 303 w 2223"/>
                <a:gd name="T67" fmla="*/ 254 h 1831"/>
                <a:gd name="T68" fmla="*/ 172 w 2223"/>
                <a:gd name="T69" fmla="*/ 289 h 1831"/>
                <a:gd name="T70" fmla="*/ 133 w 2223"/>
                <a:gd name="T71" fmla="*/ 243 h 1831"/>
                <a:gd name="T72" fmla="*/ 19 w 2223"/>
                <a:gd name="T73" fmla="*/ 431 h 18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223" h="1831">
                  <a:moveTo>
                    <a:pt x="19" y="431"/>
                  </a:moveTo>
                  <a:cubicBezTo>
                    <a:pt x="5" y="440"/>
                    <a:pt x="0" y="451"/>
                    <a:pt x="5" y="470"/>
                  </a:cubicBezTo>
                  <a:cubicBezTo>
                    <a:pt x="52" y="598"/>
                    <a:pt x="62" y="735"/>
                    <a:pt x="117" y="858"/>
                  </a:cubicBezTo>
                  <a:cubicBezTo>
                    <a:pt x="133" y="896"/>
                    <a:pt x="161" y="912"/>
                    <a:pt x="199" y="909"/>
                  </a:cubicBezTo>
                  <a:cubicBezTo>
                    <a:pt x="289" y="901"/>
                    <a:pt x="295" y="948"/>
                    <a:pt x="265" y="1013"/>
                  </a:cubicBezTo>
                  <a:cubicBezTo>
                    <a:pt x="243" y="1062"/>
                    <a:pt x="254" y="1098"/>
                    <a:pt x="300" y="1131"/>
                  </a:cubicBezTo>
                  <a:cubicBezTo>
                    <a:pt x="409" y="1207"/>
                    <a:pt x="513" y="1286"/>
                    <a:pt x="622" y="1365"/>
                  </a:cubicBezTo>
                  <a:cubicBezTo>
                    <a:pt x="666" y="1398"/>
                    <a:pt x="707" y="1437"/>
                    <a:pt x="773" y="1431"/>
                  </a:cubicBezTo>
                  <a:cubicBezTo>
                    <a:pt x="797" y="1428"/>
                    <a:pt x="825" y="1439"/>
                    <a:pt x="841" y="1467"/>
                  </a:cubicBezTo>
                  <a:cubicBezTo>
                    <a:pt x="942" y="1647"/>
                    <a:pt x="1111" y="1718"/>
                    <a:pt x="1303" y="1770"/>
                  </a:cubicBezTo>
                  <a:cubicBezTo>
                    <a:pt x="1395" y="1794"/>
                    <a:pt x="1486" y="1759"/>
                    <a:pt x="1581" y="1797"/>
                  </a:cubicBezTo>
                  <a:cubicBezTo>
                    <a:pt x="1666" y="1830"/>
                    <a:pt x="1772" y="1794"/>
                    <a:pt x="1865" y="1819"/>
                  </a:cubicBezTo>
                  <a:cubicBezTo>
                    <a:pt x="1895" y="1827"/>
                    <a:pt x="1923" y="1816"/>
                    <a:pt x="1936" y="1781"/>
                  </a:cubicBezTo>
                  <a:cubicBezTo>
                    <a:pt x="1955" y="1737"/>
                    <a:pt x="1994" y="1734"/>
                    <a:pt x="2024" y="1762"/>
                  </a:cubicBezTo>
                  <a:cubicBezTo>
                    <a:pt x="2062" y="1797"/>
                    <a:pt x="2106" y="1786"/>
                    <a:pt x="2149" y="1792"/>
                  </a:cubicBezTo>
                  <a:cubicBezTo>
                    <a:pt x="2217" y="1797"/>
                    <a:pt x="2222" y="1751"/>
                    <a:pt x="2190" y="1718"/>
                  </a:cubicBezTo>
                  <a:cubicBezTo>
                    <a:pt x="2114" y="1639"/>
                    <a:pt x="2155" y="1524"/>
                    <a:pt x="2089" y="1439"/>
                  </a:cubicBezTo>
                  <a:cubicBezTo>
                    <a:pt x="2062" y="1404"/>
                    <a:pt x="2032" y="1335"/>
                    <a:pt x="2048" y="1273"/>
                  </a:cubicBezTo>
                  <a:cubicBezTo>
                    <a:pt x="2067" y="1196"/>
                    <a:pt x="2029" y="1122"/>
                    <a:pt x="2010" y="1054"/>
                  </a:cubicBezTo>
                  <a:cubicBezTo>
                    <a:pt x="1947" y="817"/>
                    <a:pt x="1841" y="595"/>
                    <a:pt x="1797" y="352"/>
                  </a:cubicBezTo>
                  <a:cubicBezTo>
                    <a:pt x="1789" y="314"/>
                    <a:pt x="1775" y="279"/>
                    <a:pt x="1764" y="243"/>
                  </a:cubicBezTo>
                  <a:cubicBezTo>
                    <a:pt x="1745" y="183"/>
                    <a:pt x="1680" y="115"/>
                    <a:pt x="1655" y="120"/>
                  </a:cubicBezTo>
                  <a:cubicBezTo>
                    <a:pt x="1557" y="142"/>
                    <a:pt x="1524" y="79"/>
                    <a:pt x="1480" y="22"/>
                  </a:cubicBezTo>
                  <a:cubicBezTo>
                    <a:pt x="1464" y="0"/>
                    <a:pt x="1445" y="5"/>
                    <a:pt x="1425" y="8"/>
                  </a:cubicBezTo>
                  <a:cubicBezTo>
                    <a:pt x="1404" y="14"/>
                    <a:pt x="1406" y="35"/>
                    <a:pt x="1406" y="52"/>
                  </a:cubicBezTo>
                  <a:cubicBezTo>
                    <a:pt x="1406" y="87"/>
                    <a:pt x="1406" y="123"/>
                    <a:pt x="1390" y="156"/>
                  </a:cubicBezTo>
                  <a:cubicBezTo>
                    <a:pt x="1357" y="216"/>
                    <a:pt x="1278" y="243"/>
                    <a:pt x="1245" y="197"/>
                  </a:cubicBezTo>
                  <a:cubicBezTo>
                    <a:pt x="1210" y="147"/>
                    <a:pt x="1177" y="139"/>
                    <a:pt x="1120" y="150"/>
                  </a:cubicBezTo>
                  <a:cubicBezTo>
                    <a:pt x="1079" y="158"/>
                    <a:pt x="1038" y="112"/>
                    <a:pt x="991" y="134"/>
                  </a:cubicBezTo>
                  <a:cubicBezTo>
                    <a:pt x="939" y="158"/>
                    <a:pt x="890" y="191"/>
                    <a:pt x="844" y="128"/>
                  </a:cubicBezTo>
                  <a:cubicBezTo>
                    <a:pt x="833" y="115"/>
                    <a:pt x="830" y="128"/>
                    <a:pt x="819" y="134"/>
                  </a:cubicBezTo>
                  <a:cubicBezTo>
                    <a:pt x="715" y="210"/>
                    <a:pt x="652" y="191"/>
                    <a:pt x="611" y="68"/>
                  </a:cubicBezTo>
                  <a:cubicBezTo>
                    <a:pt x="603" y="44"/>
                    <a:pt x="606" y="0"/>
                    <a:pt x="568" y="27"/>
                  </a:cubicBezTo>
                  <a:cubicBezTo>
                    <a:pt x="475" y="98"/>
                    <a:pt x="347" y="123"/>
                    <a:pt x="303" y="254"/>
                  </a:cubicBezTo>
                  <a:cubicBezTo>
                    <a:pt x="278" y="333"/>
                    <a:pt x="232" y="344"/>
                    <a:pt x="172" y="289"/>
                  </a:cubicBezTo>
                  <a:cubicBezTo>
                    <a:pt x="158" y="279"/>
                    <a:pt x="150" y="262"/>
                    <a:pt x="133" y="243"/>
                  </a:cubicBezTo>
                  <a:cubicBezTo>
                    <a:pt x="101" y="319"/>
                    <a:pt x="84" y="391"/>
                    <a:pt x="19" y="431"/>
                  </a:cubicBezTo>
                </a:path>
              </a:pathLst>
            </a:custGeom>
            <a:solidFill>
              <a:srgbClr val="4C778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Freeform 68"/>
            <p:cNvSpPr>
              <a:spLocks noChangeArrowheads="1"/>
            </p:cNvSpPr>
            <p:nvPr/>
          </p:nvSpPr>
          <p:spPr bwMode="auto">
            <a:xfrm>
              <a:off x="3416300" y="1204913"/>
              <a:ext cx="696913" cy="752475"/>
            </a:xfrm>
            <a:custGeom>
              <a:avLst/>
              <a:gdLst>
                <a:gd name="T0" fmla="*/ 1820 w 1935"/>
                <a:gd name="T1" fmla="*/ 428 h 2089"/>
                <a:gd name="T2" fmla="*/ 1609 w 1935"/>
                <a:gd name="T3" fmla="*/ 265 h 2089"/>
                <a:gd name="T4" fmla="*/ 1328 w 1935"/>
                <a:gd name="T5" fmla="*/ 164 h 2089"/>
                <a:gd name="T6" fmla="*/ 907 w 1935"/>
                <a:gd name="T7" fmla="*/ 38 h 2089"/>
                <a:gd name="T8" fmla="*/ 579 w 1935"/>
                <a:gd name="T9" fmla="*/ 65 h 2089"/>
                <a:gd name="T10" fmla="*/ 388 w 1935"/>
                <a:gd name="T11" fmla="*/ 32 h 2089"/>
                <a:gd name="T12" fmla="*/ 339 w 1935"/>
                <a:gd name="T13" fmla="*/ 63 h 2089"/>
                <a:gd name="T14" fmla="*/ 421 w 1935"/>
                <a:gd name="T15" fmla="*/ 265 h 2089"/>
                <a:gd name="T16" fmla="*/ 437 w 1935"/>
                <a:gd name="T17" fmla="*/ 595 h 2089"/>
                <a:gd name="T18" fmla="*/ 211 w 1935"/>
                <a:gd name="T19" fmla="*/ 912 h 2089"/>
                <a:gd name="T20" fmla="*/ 121 w 1935"/>
                <a:gd name="T21" fmla="*/ 1133 h 2089"/>
                <a:gd name="T22" fmla="*/ 60 w 1935"/>
                <a:gd name="T23" fmla="*/ 1272 h 2089"/>
                <a:gd name="T24" fmla="*/ 107 w 1935"/>
                <a:gd name="T25" fmla="*/ 1434 h 2089"/>
                <a:gd name="T26" fmla="*/ 290 w 1935"/>
                <a:gd name="T27" fmla="*/ 1434 h 2089"/>
                <a:gd name="T28" fmla="*/ 407 w 1935"/>
                <a:gd name="T29" fmla="*/ 1545 h 2089"/>
                <a:gd name="T30" fmla="*/ 334 w 1935"/>
                <a:gd name="T31" fmla="*/ 1890 h 2089"/>
                <a:gd name="T32" fmla="*/ 364 w 1935"/>
                <a:gd name="T33" fmla="*/ 1947 h 2089"/>
                <a:gd name="T34" fmla="*/ 454 w 1935"/>
                <a:gd name="T35" fmla="*/ 1969 h 2089"/>
                <a:gd name="T36" fmla="*/ 601 w 1935"/>
                <a:gd name="T37" fmla="*/ 2074 h 2089"/>
                <a:gd name="T38" fmla="*/ 642 w 1935"/>
                <a:gd name="T39" fmla="*/ 2069 h 2089"/>
                <a:gd name="T40" fmla="*/ 956 w 1935"/>
                <a:gd name="T41" fmla="*/ 1958 h 2089"/>
                <a:gd name="T42" fmla="*/ 1047 w 1935"/>
                <a:gd name="T43" fmla="*/ 1958 h 2089"/>
                <a:gd name="T44" fmla="*/ 1178 w 1935"/>
                <a:gd name="T45" fmla="*/ 1838 h 2089"/>
                <a:gd name="T46" fmla="*/ 1418 w 1935"/>
                <a:gd name="T47" fmla="*/ 1556 h 2089"/>
                <a:gd name="T48" fmla="*/ 1557 w 1935"/>
                <a:gd name="T49" fmla="*/ 1485 h 2089"/>
                <a:gd name="T50" fmla="*/ 1798 w 1935"/>
                <a:gd name="T51" fmla="*/ 1403 h 2089"/>
                <a:gd name="T52" fmla="*/ 1907 w 1935"/>
                <a:gd name="T53" fmla="*/ 1278 h 2089"/>
                <a:gd name="T54" fmla="*/ 1855 w 1935"/>
                <a:gd name="T55" fmla="*/ 972 h 2089"/>
                <a:gd name="T56" fmla="*/ 1871 w 1935"/>
                <a:gd name="T57" fmla="*/ 773 h 2089"/>
                <a:gd name="T58" fmla="*/ 1820 w 1935"/>
                <a:gd name="T59" fmla="*/ 428 h 20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935" h="2089">
                  <a:moveTo>
                    <a:pt x="1820" y="428"/>
                  </a:moveTo>
                  <a:cubicBezTo>
                    <a:pt x="1784" y="319"/>
                    <a:pt x="1724" y="259"/>
                    <a:pt x="1609" y="265"/>
                  </a:cubicBezTo>
                  <a:cubicBezTo>
                    <a:pt x="1497" y="267"/>
                    <a:pt x="1415" y="232"/>
                    <a:pt x="1328" y="164"/>
                  </a:cubicBezTo>
                  <a:cubicBezTo>
                    <a:pt x="1208" y="71"/>
                    <a:pt x="1060" y="0"/>
                    <a:pt x="907" y="38"/>
                  </a:cubicBezTo>
                  <a:cubicBezTo>
                    <a:pt x="795" y="65"/>
                    <a:pt x="694" y="87"/>
                    <a:pt x="579" y="65"/>
                  </a:cubicBezTo>
                  <a:cubicBezTo>
                    <a:pt x="517" y="52"/>
                    <a:pt x="451" y="43"/>
                    <a:pt x="388" y="32"/>
                  </a:cubicBezTo>
                  <a:cubicBezTo>
                    <a:pt x="364" y="30"/>
                    <a:pt x="317" y="30"/>
                    <a:pt x="339" y="63"/>
                  </a:cubicBezTo>
                  <a:cubicBezTo>
                    <a:pt x="380" y="125"/>
                    <a:pt x="372" y="205"/>
                    <a:pt x="421" y="265"/>
                  </a:cubicBezTo>
                  <a:cubicBezTo>
                    <a:pt x="487" y="347"/>
                    <a:pt x="503" y="513"/>
                    <a:pt x="437" y="595"/>
                  </a:cubicBezTo>
                  <a:cubicBezTo>
                    <a:pt x="355" y="696"/>
                    <a:pt x="306" y="819"/>
                    <a:pt x="211" y="912"/>
                  </a:cubicBezTo>
                  <a:cubicBezTo>
                    <a:pt x="151" y="969"/>
                    <a:pt x="110" y="1043"/>
                    <a:pt x="121" y="1133"/>
                  </a:cubicBezTo>
                  <a:cubicBezTo>
                    <a:pt x="129" y="1190"/>
                    <a:pt x="104" y="1234"/>
                    <a:pt x="60" y="1272"/>
                  </a:cubicBezTo>
                  <a:cubicBezTo>
                    <a:pt x="0" y="1330"/>
                    <a:pt x="28" y="1412"/>
                    <a:pt x="107" y="1434"/>
                  </a:cubicBezTo>
                  <a:cubicBezTo>
                    <a:pt x="170" y="1453"/>
                    <a:pt x="230" y="1434"/>
                    <a:pt x="290" y="1434"/>
                  </a:cubicBezTo>
                  <a:cubicBezTo>
                    <a:pt x="383" y="1431"/>
                    <a:pt x="407" y="1453"/>
                    <a:pt x="407" y="1545"/>
                  </a:cubicBezTo>
                  <a:cubicBezTo>
                    <a:pt x="405" y="1666"/>
                    <a:pt x="375" y="1778"/>
                    <a:pt x="334" y="1890"/>
                  </a:cubicBezTo>
                  <a:cubicBezTo>
                    <a:pt x="317" y="1928"/>
                    <a:pt x="323" y="1941"/>
                    <a:pt x="364" y="1947"/>
                  </a:cubicBezTo>
                  <a:cubicBezTo>
                    <a:pt x="394" y="1952"/>
                    <a:pt x="437" y="1936"/>
                    <a:pt x="454" y="1969"/>
                  </a:cubicBezTo>
                  <a:cubicBezTo>
                    <a:pt x="484" y="2032"/>
                    <a:pt x="560" y="2026"/>
                    <a:pt x="601" y="2074"/>
                  </a:cubicBezTo>
                  <a:cubicBezTo>
                    <a:pt x="612" y="2088"/>
                    <a:pt x="623" y="2085"/>
                    <a:pt x="642" y="2069"/>
                  </a:cubicBezTo>
                  <a:cubicBezTo>
                    <a:pt x="730" y="1988"/>
                    <a:pt x="828" y="1928"/>
                    <a:pt x="956" y="1958"/>
                  </a:cubicBezTo>
                  <a:cubicBezTo>
                    <a:pt x="984" y="1963"/>
                    <a:pt x="1016" y="1955"/>
                    <a:pt x="1047" y="1958"/>
                  </a:cubicBezTo>
                  <a:cubicBezTo>
                    <a:pt x="1131" y="1961"/>
                    <a:pt x="1186" y="1947"/>
                    <a:pt x="1178" y="1838"/>
                  </a:cubicBezTo>
                  <a:cubicBezTo>
                    <a:pt x="1169" y="1677"/>
                    <a:pt x="1240" y="1570"/>
                    <a:pt x="1418" y="1556"/>
                  </a:cubicBezTo>
                  <a:cubicBezTo>
                    <a:pt x="1470" y="1551"/>
                    <a:pt x="1525" y="1529"/>
                    <a:pt x="1557" y="1485"/>
                  </a:cubicBezTo>
                  <a:cubicBezTo>
                    <a:pt x="1620" y="1398"/>
                    <a:pt x="1702" y="1387"/>
                    <a:pt x="1798" y="1403"/>
                  </a:cubicBezTo>
                  <a:cubicBezTo>
                    <a:pt x="1852" y="1412"/>
                    <a:pt x="1934" y="1322"/>
                    <a:pt x="1907" y="1278"/>
                  </a:cubicBezTo>
                  <a:cubicBezTo>
                    <a:pt x="1850" y="1182"/>
                    <a:pt x="1844" y="1084"/>
                    <a:pt x="1855" y="972"/>
                  </a:cubicBezTo>
                  <a:cubicBezTo>
                    <a:pt x="1861" y="904"/>
                    <a:pt x="1882" y="827"/>
                    <a:pt x="1871" y="773"/>
                  </a:cubicBezTo>
                  <a:cubicBezTo>
                    <a:pt x="1866" y="641"/>
                    <a:pt x="1852" y="535"/>
                    <a:pt x="1820" y="428"/>
                  </a:cubicBezTo>
                </a:path>
              </a:pathLst>
            </a:custGeom>
            <a:solidFill>
              <a:srgbClr val="4C778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Freeform 69"/>
            <p:cNvSpPr>
              <a:spLocks noChangeArrowheads="1"/>
            </p:cNvSpPr>
            <p:nvPr/>
          </p:nvSpPr>
          <p:spPr bwMode="auto">
            <a:xfrm>
              <a:off x="4002088" y="511175"/>
              <a:ext cx="730250" cy="546100"/>
            </a:xfrm>
            <a:custGeom>
              <a:avLst/>
              <a:gdLst>
                <a:gd name="T0" fmla="*/ 1518 w 2030"/>
                <a:gd name="T1" fmla="*/ 2 h 1519"/>
                <a:gd name="T2" fmla="*/ 87 w 2030"/>
                <a:gd name="T3" fmla="*/ 0 h 1519"/>
                <a:gd name="T4" fmla="*/ 16 w 2030"/>
                <a:gd name="T5" fmla="*/ 84 h 1519"/>
                <a:gd name="T6" fmla="*/ 43 w 2030"/>
                <a:gd name="T7" fmla="*/ 295 h 1519"/>
                <a:gd name="T8" fmla="*/ 180 w 2030"/>
                <a:gd name="T9" fmla="*/ 1310 h 1519"/>
                <a:gd name="T10" fmla="*/ 295 w 2030"/>
                <a:gd name="T11" fmla="*/ 1409 h 1519"/>
                <a:gd name="T12" fmla="*/ 786 w 2030"/>
                <a:gd name="T13" fmla="*/ 1477 h 1519"/>
                <a:gd name="T14" fmla="*/ 1289 w 2030"/>
                <a:gd name="T15" fmla="*/ 1515 h 1519"/>
                <a:gd name="T16" fmla="*/ 1333 w 2030"/>
                <a:gd name="T17" fmla="*/ 1463 h 1519"/>
                <a:gd name="T18" fmla="*/ 1363 w 2030"/>
                <a:gd name="T19" fmla="*/ 1360 h 1519"/>
                <a:gd name="T20" fmla="*/ 1496 w 2030"/>
                <a:gd name="T21" fmla="*/ 1237 h 1519"/>
                <a:gd name="T22" fmla="*/ 1797 w 2030"/>
                <a:gd name="T23" fmla="*/ 1002 h 1519"/>
                <a:gd name="T24" fmla="*/ 1985 w 2030"/>
                <a:gd name="T25" fmla="*/ 734 h 1519"/>
                <a:gd name="T26" fmla="*/ 1912 w 2030"/>
                <a:gd name="T27" fmla="*/ 393 h 1519"/>
                <a:gd name="T28" fmla="*/ 1939 w 2030"/>
                <a:gd name="T29" fmla="*/ 281 h 1519"/>
                <a:gd name="T30" fmla="*/ 1980 w 2030"/>
                <a:gd name="T31" fmla="*/ 232 h 1519"/>
                <a:gd name="T32" fmla="*/ 1966 w 2030"/>
                <a:gd name="T33" fmla="*/ 2 h 1519"/>
                <a:gd name="T34" fmla="*/ 1518 w 2030"/>
                <a:gd name="T35" fmla="*/ 2 h 15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30" h="1519">
                  <a:moveTo>
                    <a:pt x="1518" y="2"/>
                  </a:moveTo>
                  <a:cubicBezTo>
                    <a:pt x="1040" y="2"/>
                    <a:pt x="565" y="2"/>
                    <a:pt x="87" y="0"/>
                  </a:cubicBezTo>
                  <a:cubicBezTo>
                    <a:pt x="19" y="0"/>
                    <a:pt x="0" y="16"/>
                    <a:pt x="16" y="84"/>
                  </a:cubicBezTo>
                  <a:cubicBezTo>
                    <a:pt x="32" y="152"/>
                    <a:pt x="35" y="224"/>
                    <a:pt x="43" y="295"/>
                  </a:cubicBezTo>
                  <a:cubicBezTo>
                    <a:pt x="79" y="636"/>
                    <a:pt x="133" y="972"/>
                    <a:pt x="180" y="1310"/>
                  </a:cubicBezTo>
                  <a:cubicBezTo>
                    <a:pt x="191" y="1392"/>
                    <a:pt x="235" y="1401"/>
                    <a:pt x="295" y="1409"/>
                  </a:cubicBezTo>
                  <a:cubicBezTo>
                    <a:pt x="459" y="1431"/>
                    <a:pt x="622" y="1452"/>
                    <a:pt x="786" y="1477"/>
                  </a:cubicBezTo>
                  <a:cubicBezTo>
                    <a:pt x="953" y="1502"/>
                    <a:pt x="1120" y="1504"/>
                    <a:pt x="1289" y="1515"/>
                  </a:cubicBezTo>
                  <a:cubicBezTo>
                    <a:pt x="1327" y="1518"/>
                    <a:pt x="1330" y="1491"/>
                    <a:pt x="1333" y="1463"/>
                  </a:cubicBezTo>
                  <a:cubicBezTo>
                    <a:pt x="1333" y="1425"/>
                    <a:pt x="1327" y="1368"/>
                    <a:pt x="1363" y="1360"/>
                  </a:cubicBezTo>
                  <a:cubicBezTo>
                    <a:pt x="1436" y="1343"/>
                    <a:pt x="1450" y="1275"/>
                    <a:pt x="1496" y="1237"/>
                  </a:cubicBezTo>
                  <a:cubicBezTo>
                    <a:pt x="1595" y="1155"/>
                    <a:pt x="1690" y="1073"/>
                    <a:pt x="1797" y="1002"/>
                  </a:cubicBezTo>
                  <a:cubicBezTo>
                    <a:pt x="1895" y="936"/>
                    <a:pt x="1969" y="871"/>
                    <a:pt x="1985" y="734"/>
                  </a:cubicBezTo>
                  <a:cubicBezTo>
                    <a:pt x="1999" y="606"/>
                    <a:pt x="2029" y="491"/>
                    <a:pt x="1912" y="393"/>
                  </a:cubicBezTo>
                  <a:cubicBezTo>
                    <a:pt x="1863" y="352"/>
                    <a:pt x="1868" y="303"/>
                    <a:pt x="1939" y="281"/>
                  </a:cubicBezTo>
                  <a:cubicBezTo>
                    <a:pt x="1966" y="273"/>
                    <a:pt x="1969" y="251"/>
                    <a:pt x="1980" y="232"/>
                  </a:cubicBezTo>
                  <a:cubicBezTo>
                    <a:pt x="2013" y="152"/>
                    <a:pt x="1944" y="84"/>
                    <a:pt x="1966" y="2"/>
                  </a:cubicBezTo>
                  <a:lnTo>
                    <a:pt x="1518" y="2"/>
                  </a:lnTo>
                </a:path>
              </a:pathLst>
            </a:custGeom>
            <a:solidFill>
              <a:srgbClr val="4C778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Freeform 70"/>
            <p:cNvSpPr>
              <a:spLocks noChangeArrowheads="1"/>
            </p:cNvSpPr>
            <p:nvPr/>
          </p:nvSpPr>
          <p:spPr bwMode="auto">
            <a:xfrm>
              <a:off x="5302250" y="500063"/>
              <a:ext cx="752475" cy="701675"/>
            </a:xfrm>
            <a:custGeom>
              <a:avLst/>
              <a:gdLst>
                <a:gd name="T0" fmla="*/ 1388 w 2091"/>
                <a:gd name="T1" fmla="*/ 1442 h 1948"/>
                <a:gd name="T2" fmla="*/ 1500 w 2091"/>
                <a:gd name="T3" fmla="*/ 1390 h 1948"/>
                <a:gd name="T4" fmla="*/ 1593 w 2091"/>
                <a:gd name="T5" fmla="*/ 1488 h 1948"/>
                <a:gd name="T6" fmla="*/ 1596 w 2091"/>
                <a:gd name="T7" fmla="*/ 1540 h 1948"/>
                <a:gd name="T8" fmla="*/ 1669 w 2091"/>
                <a:gd name="T9" fmla="*/ 1592 h 1948"/>
                <a:gd name="T10" fmla="*/ 1702 w 2091"/>
                <a:gd name="T11" fmla="*/ 1548 h 1948"/>
                <a:gd name="T12" fmla="*/ 1724 w 2091"/>
                <a:gd name="T13" fmla="*/ 1491 h 1948"/>
                <a:gd name="T14" fmla="*/ 1809 w 2091"/>
                <a:gd name="T15" fmla="*/ 1147 h 1948"/>
                <a:gd name="T16" fmla="*/ 1809 w 2091"/>
                <a:gd name="T17" fmla="*/ 985 h 1948"/>
                <a:gd name="T18" fmla="*/ 1882 w 2091"/>
                <a:gd name="T19" fmla="*/ 914 h 1948"/>
                <a:gd name="T20" fmla="*/ 1937 w 2091"/>
                <a:gd name="T21" fmla="*/ 841 h 1948"/>
                <a:gd name="T22" fmla="*/ 1959 w 2091"/>
                <a:gd name="T23" fmla="*/ 748 h 1948"/>
                <a:gd name="T24" fmla="*/ 1997 w 2091"/>
                <a:gd name="T25" fmla="*/ 606 h 1948"/>
                <a:gd name="T26" fmla="*/ 1994 w 2091"/>
                <a:gd name="T27" fmla="*/ 546 h 1948"/>
                <a:gd name="T28" fmla="*/ 2052 w 2091"/>
                <a:gd name="T29" fmla="*/ 161 h 1948"/>
                <a:gd name="T30" fmla="*/ 2016 w 2091"/>
                <a:gd name="T31" fmla="*/ 65 h 1948"/>
                <a:gd name="T32" fmla="*/ 935 w 2091"/>
                <a:gd name="T33" fmla="*/ 13 h 1948"/>
                <a:gd name="T34" fmla="*/ 664 w 2091"/>
                <a:gd name="T35" fmla="*/ 180 h 1948"/>
                <a:gd name="T36" fmla="*/ 470 w 2091"/>
                <a:gd name="T37" fmla="*/ 505 h 1948"/>
                <a:gd name="T38" fmla="*/ 413 w 2091"/>
                <a:gd name="T39" fmla="*/ 696 h 1948"/>
                <a:gd name="T40" fmla="*/ 309 w 2091"/>
                <a:gd name="T41" fmla="*/ 950 h 1948"/>
                <a:gd name="T42" fmla="*/ 205 w 2091"/>
                <a:gd name="T43" fmla="*/ 1160 h 1948"/>
                <a:gd name="T44" fmla="*/ 110 w 2091"/>
                <a:gd name="T45" fmla="*/ 1223 h 1948"/>
                <a:gd name="T46" fmla="*/ 0 w 2091"/>
                <a:gd name="T47" fmla="*/ 1201 h 1948"/>
                <a:gd name="T48" fmla="*/ 69 w 2091"/>
                <a:gd name="T49" fmla="*/ 1411 h 1948"/>
                <a:gd name="T50" fmla="*/ 99 w 2091"/>
                <a:gd name="T51" fmla="*/ 1491 h 1948"/>
                <a:gd name="T52" fmla="*/ 325 w 2091"/>
                <a:gd name="T53" fmla="*/ 1685 h 1948"/>
                <a:gd name="T54" fmla="*/ 402 w 2091"/>
                <a:gd name="T55" fmla="*/ 1840 h 1948"/>
                <a:gd name="T56" fmla="*/ 457 w 2091"/>
                <a:gd name="T57" fmla="*/ 1928 h 1948"/>
                <a:gd name="T58" fmla="*/ 560 w 2091"/>
                <a:gd name="T59" fmla="*/ 1906 h 1948"/>
                <a:gd name="T60" fmla="*/ 620 w 2091"/>
                <a:gd name="T61" fmla="*/ 1726 h 1948"/>
                <a:gd name="T62" fmla="*/ 735 w 2091"/>
                <a:gd name="T63" fmla="*/ 1559 h 1948"/>
                <a:gd name="T64" fmla="*/ 814 w 2091"/>
                <a:gd name="T65" fmla="*/ 1690 h 1948"/>
                <a:gd name="T66" fmla="*/ 820 w 2091"/>
                <a:gd name="T67" fmla="*/ 1698 h 1948"/>
                <a:gd name="T68" fmla="*/ 1115 w 2091"/>
                <a:gd name="T69" fmla="*/ 1491 h 1948"/>
                <a:gd name="T70" fmla="*/ 1322 w 2091"/>
                <a:gd name="T71" fmla="*/ 1605 h 1948"/>
                <a:gd name="T72" fmla="*/ 1388 w 2091"/>
                <a:gd name="T73" fmla="*/ 1442 h 19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091" h="1948">
                  <a:moveTo>
                    <a:pt x="1388" y="1442"/>
                  </a:moveTo>
                  <a:cubicBezTo>
                    <a:pt x="1413" y="1403"/>
                    <a:pt x="1451" y="1373"/>
                    <a:pt x="1500" y="1390"/>
                  </a:cubicBezTo>
                  <a:cubicBezTo>
                    <a:pt x="1546" y="1406"/>
                    <a:pt x="1582" y="1436"/>
                    <a:pt x="1593" y="1488"/>
                  </a:cubicBezTo>
                  <a:cubicBezTo>
                    <a:pt x="1596" y="1504"/>
                    <a:pt x="1598" y="1523"/>
                    <a:pt x="1596" y="1540"/>
                  </a:cubicBezTo>
                  <a:cubicBezTo>
                    <a:pt x="1590" y="1600"/>
                    <a:pt x="1642" y="1584"/>
                    <a:pt x="1669" y="1592"/>
                  </a:cubicBezTo>
                  <a:cubicBezTo>
                    <a:pt x="1708" y="1605"/>
                    <a:pt x="1697" y="1567"/>
                    <a:pt x="1702" y="1548"/>
                  </a:cubicBezTo>
                  <a:cubicBezTo>
                    <a:pt x="1708" y="1529"/>
                    <a:pt x="1713" y="1510"/>
                    <a:pt x="1724" y="1491"/>
                  </a:cubicBezTo>
                  <a:cubicBezTo>
                    <a:pt x="1787" y="1384"/>
                    <a:pt x="1822" y="1272"/>
                    <a:pt x="1809" y="1147"/>
                  </a:cubicBezTo>
                  <a:cubicBezTo>
                    <a:pt x="1803" y="1095"/>
                    <a:pt x="1809" y="1040"/>
                    <a:pt x="1809" y="985"/>
                  </a:cubicBezTo>
                  <a:cubicBezTo>
                    <a:pt x="1809" y="936"/>
                    <a:pt x="1828" y="904"/>
                    <a:pt x="1882" y="914"/>
                  </a:cubicBezTo>
                  <a:cubicBezTo>
                    <a:pt x="1956" y="928"/>
                    <a:pt x="1959" y="893"/>
                    <a:pt x="1937" y="841"/>
                  </a:cubicBezTo>
                  <a:cubicBezTo>
                    <a:pt x="1923" y="805"/>
                    <a:pt x="1921" y="767"/>
                    <a:pt x="1959" y="748"/>
                  </a:cubicBezTo>
                  <a:cubicBezTo>
                    <a:pt x="2027" y="712"/>
                    <a:pt x="2041" y="669"/>
                    <a:pt x="1997" y="606"/>
                  </a:cubicBezTo>
                  <a:cubicBezTo>
                    <a:pt x="1984" y="587"/>
                    <a:pt x="1989" y="568"/>
                    <a:pt x="1994" y="546"/>
                  </a:cubicBezTo>
                  <a:cubicBezTo>
                    <a:pt x="2016" y="417"/>
                    <a:pt x="2038" y="289"/>
                    <a:pt x="2052" y="161"/>
                  </a:cubicBezTo>
                  <a:cubicBezTo>
                    <a:pt x="2055" y="131"/>
                    <a:pt x="2090" y="73"/>
                    <a:pt x="2016" y="65"/>
                  </a:cubicBezTo>
                  <a:cubicBezTo>
                    <a:pt x="1656" y="32"/>
                    <a:pt x="1295" y="0"/>
                    <a:pt x="935" y="13"/>
                  </a:cubicBezTo>
                  <a:cubicBezTo>
                    <a:pt x="825" y="19"/>
                    <a:pt x="719" y="60"/>
                    <a:pt x="664" y="180"/>
                  </a:cubicBezTo>
                  <a:cubicBezTo>
                    <a:pt x="612" y="294"/>
                    <a:pt x="547" y="404"/>
                    <a:pt x="470" y="505"/>
                  </a:cubicBezTo>
                  <a:cubicBezTo>
                    <a:pt x="427" y="559"/>
                    <a:pt x="413" y="628"/>
                    <a:pt x="413" y="696"/>
                  </a:cubicBezTo>
                  <a:cubicBezTo>
                    <a:pt x="410" y="794"/>
                    <a:pt x="380" y="876"/>
                    <a:pt x="309" y="950"/>
                  </a:cubicBezTo>
                  <a:cubicBezTo>
                    <a:pt x="254" y="1007"/>
                    <a:pt x="203" y="1070"/>
                    <a:pt x="205" y="1160"/>
                  </a:cubicBezTo>
                  <a:cubicBezTo>
                    <a:pt x="208" y="1220"/>
                    <a:pt x="167" y="1239"/>
                    <a:pt x="110" y="1223"/>
                  </a:cubicBezTo>
                  <a:cubicBezTo>
                    <a:pt x="77" y="1212"/>
                    <a:pt x="47" y="1182"/>
                    <a:pt x="0" y="1201"/>
                  </a:cubicBezTo>
                  <a:cubicBezTo>
                    <a:pt x="39" y="1269"/>
                    <a:pt x="66" y="1335"/>
                    <a:pt x="69" y="1411"/>
                  </a:cubicBezTo>
                  <a:cubicBezTo>
                    <a:pt x="69" y="1436"/>
                    <a:pt x="74" y="1472"/>
                    <a:pt x="99" y="1491"/>
                  </a:cubicBezTo>
                  <a:cubicBezTo>
                    <a:pt x="175" y="1553"/>
                    <a:pt x="260" y="1608"/>
                    <a:pt x="325" y="1685"/>
                  </a:cubicBezTo>
                  <a:cubicBezTo>
                    <a:pt x="369" y="1734"/>
                    <a:pt x="416" y="1767"/>
                    <a:pt x="402" y="1840"/>
                  </a:cubicBezTo>
                  <a:cubicBezTo>
                    <a:pt x="394" y="1884"/>
                    <a:pt x="416" y="1911"/>
                    <a:pt x="457" y="1928"/>
                  </a:cubicBezTo>
                  <a:cubicBezTo>
                    <a:pt x="500" y="1947"/>
                    <a:pt x="530" y="1936"/>
                    <a:pt x="560" y="1906"/>
                  </a:cubicBezTo>
                  <a:cubicBezTo>
                    <a:pt x="610" y="1857"/>
                    <a:pt x="640" y="1802"/>
                    <a:pt x="620" y="1726"/>
                  </a:cubicBezTo>
                  <a:cubicBezTo>
                    <a:pt x="604" y="1660"/>
                    <a:pt x="678" y="1556"/>
                    <a:pt x="735" y="1559"/>
                  </a:cubicBezTo>
                  <a:cubicBezTo>
                    <a:pt x="823" y="1562"/>
                    <a:pt x="809" y="1633"/>
                    <a:pt x="814" y="1690"/>
                  </a:cubicBezTo>
                  <a:cubicBezTo>
                    <a:pt x="814" y="1693"/>
                    <a:pt x="820" y="1698"/>
                    <a:pt x="820" y="1698"/>
                  </a:cubicBezTo>
                  <a:cubicBezTo>
                    <a:pt x="910" y="1616"/>
                    <a:pt x="1011" y="1551"/>
                    <a:pt x="1115" y="1491"/>
                  </a:cubicBezTo>
                  <a:cubicBezTo>
                    <a:pt x="1202" y="1444"/>
                    <a:pt x="1306" y="1482"/>
                    <a:pt x="1322" y="1605"/>
                  </a:cubicBezTo>
                  <a:cubicBezTo>
                    <a:pt x="1317" y="1540"/>
                    <a:pt x="1355" y="1491"/>
                    <a:pt x="1388" y="1442"/>
                  </a:cubicBezTo>
                </a:path>
              </a:pathLst>
            </a:custGeom>
            <a:solidFill>
              <a:srgbClr val="4C778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 name="Freeform 71"/>
            <p:cNvSpPr>
              <a:spLocks noChangeArrowheads="1"/>
            </p:cNvSpPr>
            <p:nvPr/>
          </p:nvSpPr>
          <p:spPr bwMode="auto">
            <a:xfrm>
              <a:off x="4848225" y="965200"/>
              <a:ext cx="731838" cy="727075"/>
            </a:xfrm>
            <a:custGeom>
              <a:avLst/>
              <a:gdLst>
                <a:gd name="T0" fmla="*/ 1910 w 2034"/>
                <a:gd name="T1" fmla="*/ 1264 h 2019"/>
                <a:gd name="T2" fmla="*/ 1790 w 2034"/>
                <a:gd name="T3" fmla="*/ 833 h 2019"/>
                <a:gd name="T4" fmla="*/ 1713 w 2034"/>
                <a:gd name="T5" fmla="*/ 751 h 2019"/>
                <a:gd name="T6" fmla="*/ 1566 w 2034"/>
                <a:gd name="T7" fmla="*/ 603 h 2019"/>
                <a:gd name="T8" fmla="*/ 1413 w 2034"/>
                <a:gd name="T9" fmla="*/ 396 h 2019"/>
                <a:gd name="T10" fmla="*/ 1219 w 2034"/>
                <a:gd name="T11" fmla="*/ 92 h 2019"/>
                <a:gd name="T12" fmla="*/ 1153 w 2034"/>
                <a:gd name="T13" fmla="*/ 2 h 2019"/>
                <a:gd name="T14" fmla="*/ 1079 w 2034"/>
                <a:gd name="T15" fmla="*/ 84 h 2019"/>
                <a:gd name="T16" fmla="*/ 1003 w 2034"/>
                <a:gd name="T17" fmla="*/ 188 h 2019"/>
                <a:gd name="T18" fmla="*/ 861 w 2034"/>
                <a:gd name="T19" fmla="*/ 215 h 2019"/>
                <a:gd name="T20" fmla="*/ 604 w 2034"/>
                <a:gd name="T21" fmla="*/ 79 h 2019"/>
                <a:gd name="T22" fmla="*/ 369 w 2034"/>
                <a:gd name="T23" fmla="*/ 592 h 2019"/>
                <a:gd name="T24" fmla="*/ 244 w 2034"/>
                <a:gd name="T25" fmla="*/ 1125 h 2019"/>
                <a:gd name="T26" fmla="*/ 115 w 2034"/>
                <a:gd name="T27" fmla="*/ 1403 h 2019"/>
                <a:gd name="T28" fmla="*/ 61 w 2034"/>
                <a:gd name="T29" fmla="*/ 1507 h 2019"/>
                <a:gd name="T30" fmla="*/ 36 w 2034"/>
                <a:gd name="T31" fmla="*/ 1715 h 2019"/>
                <a:gd name="T32" fmla="*/ 39 w 2034"/>
                <a:gd name="T33" fmla="*/ 1903 h 2019"/>
                <a:gd name="T34" fmla="*/ 315 w 2034"/>
                <a:gd name="T35" fmla="*/ 1690 h 2019"/>
                <a:gd name="T36" fmla="*/ 555 w 2034"/>
                <a:gd name="T37" fmla="*/ 1625 h 2019"/>
                <a:gd name="T38" fmla="*/ 694 w 2034"/>
                <a:gd name="T39" fmla="*/ 1646 h 2019"/>
                <a:gd name="T40" fmla="*/ 1394 w 2034"/>
                <a:gd name="T41" fmla="*/ 1881 h 2019"/>
                <a:gd name="T42" fmla="*/ 1590 w 2034"/>
                <a:gd name="T43" fmla="*/ 1996 h 2019"/>
                <a:gd name="T44" fmla="*/ 1669 w 2034"/>
                <a:gd name="T45" fmla="*/ 1947 h 2019"/>
                <a:gd name="T46" fmla="*/ 1743 w 2034"/>
                <a:gd name="T47" fmla="*/ 1813 h 2019"/>
                <a:gd name="T48" fmla="*/ 1888 w 2034"/>
                <a:gd name="T49" fmla="*/ 1600 h 2019"/>
                <a:gd name="T50" fmla="*/ 2033 w 2034"/>
                <a:gd name="T51" fmla="*/ 1444 h 2019"/>
                <a:gd name="T52" fmla="*/ 2014 w 2034"/>
                <a:gd name="T53" fmla="*/ 1310 h 2019"/>
                <a:gd name="T54" fmla="*/ 1910 w 2034"/>
                <a:gd name="T55" fmla="*/ 1264 h 20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034" h="2019">
                  <a:moveTo>
                    <a:pt x="1910" y="1264"/>
                  </a:moveTo>
                  <a:cubicBezTo>
                    <a:pt x="1872" y="1119"/>
                    <a:pt x="1828" y="977"/>
                    <a:pt x="1790" y="833"/>
                  </a:cubicBezTo>
                  <a:cubicBezTo>
                    <a:pt x="1779" y="789"/>
                    <a:pt x="1762" y="767"/>
                    <a:pt x="1713" y="751"/>
                  </a:cubicBezTo>
                  <a:cubicBezTo>
                    <a:pt x="1645" y="729"/>
                    <a:pt x="1557" y="699"/>
                    <a:pt x="1566" y="603"/>
                  </a:cubicBezTo>
                  <a:cubicBezTo>
                    <a:pt x="1574" y="486"/>
                    <a:pt x="1475" y="442"/>
                    <a:pt x="1413" y="396"/>
                  </a:cubicBezTo>
                  <a:cubicBezTo>
                    <a:pt x="1306" y="314"/>
                    <a:pt x="1221" y="232"/>
                    <a:pt x="1219" y="92"/>
                  </a:cubicBezTo>
                  <a:cubicBezTo>
                    <a:pt x="1219" y="43"/>
                    <a:pt x="1194" y="5"/>
                    <a:pt x="1153" y="2"/>
                  </a:cubicBezTo>
                  <a:cubicBezTo>
                    <a:pt x="1109" y="0"/>
                    <a:pt x="1077" y="43"/>
                    <a:pt x="1079" y="84"/>
                  </a:cubicBezTo>
                  <a:cubicBezTo>
                    <a:pt x="1079" y="144"/>
                    <a:pt x="1066" y="177"/>
                    <a:pt x="1003" y="188"/>
                  </a:cubicBezTo>
                  <a:cubicBezTo>
                    <a:pt x="954" y="196"/>
                    <a:pt x="896" y="245"/>
                    <a:pt x="861" y="215"/>
                  </a:cubicBezTo>
                  <a:cubicBezTo>
                    <a:pt x="782" y="153"/>
                    <a:pt x="689" y="120"/>
                    <a:pt x="604" y="79"/>
                  </a:cubicBezTo>
                  <a:cubicBezTo>
                    <a:pt x="544" y="251"/>
                    <a:pt x="489" y="434"/>
                    <a:pt x="369" y="592"/>
                  </a:cubicBezTo>
                  <a:cubicBezTo>
                    <a:pt x="254" y="748"/>
                    <a:pt x="276" y="945"/>
                    <a:pt x="244" y="1125"/>
                  </a:cubicBezTo>
                  <a:cubicBezTo>
                    <a:pt x="224" y="1231"/>
                    <a:pt x="214" y="1335"/>
                    <a:pt x="115" y="1403"/>
                  </a:cubicBezTo>
                  <a:cubicBezTo>
                    <a:pt x="80" y="1428"/>
                    <a:pt x="71" y="1466"/>
                    <a:pt x="61" y="1507"/>
                  </a:cubicBezTo>
                  <a:cubicBezTo>
                    <a:pt x="41" y="1578"/>
                    <a:pt x="69" y="1655"/>
                    <a:pt x="36" y="1715"/>
                  </a:cubicBezTo>
                  <a:cubicBezTo>
                    <a:pt x="0" y="1780"/>
                    <a:pt x="9" y="1835"/>
                    <a:pt x="39" y="1903"/>
                  </a:cubicBezTo>
                  <a:cubicBezTo>
                    <a:pt x="132" y="1829"/>
                    <a:pt x="224" y="1761"/>
                    <a:pt x="315" y="1690"/>
                  </a:cubicBezTo>
                  <a:cubicBezTo>
                    <a:pt x="386" y="1633"/>
                    <a:pt x="454" y="1584"/>
                    <a:pt x="555" y="1625"/>
                  </a:cubicBezTo>
                  <a:cubicBezTo>
                    <a:pt x="599" y="1641"/>
                    <a:pt x="648" y="1644"/>
                    <a:pt x="694" y="1646"/>
                  </a:cubicBezTo>
                  <a:cubicBezTo>
                    <a:pt x="954" y="1649"/>
                    <a:pt x="1175" y="1764"/>
                    <a:pt x="1394" y="1881"/>
                  </a:cubicBezTo>
                  <a:cubicBezTo>
                    <a:pt x="1462" y="1917"/>
                    <a:pt x="1516" y="1974"/>
                    <a:pt x="1590" y="1996"/>
                  </a:cubicBezTo>
                  <a:cubicBezTo>
                    <a:pt x="1634" y="2010"/>
                    <a:pt x="1669" y="2018"/>
                    <a:pt x="1669" y="1947"/>
                  </a:cubicBezTo>
                  <a:cubicBezTo>
                    <a:pt x="1669" y="1892"/>
                    <a:pt x="1683" y="1851"/>
                    <a:pt x="1743" y="1813"/>
                  </a:cubicBezTo>
                  <a:cubicBezTo>
                    <a:pt x="1814" y="1769"/>
                    <a:pt x="1880" y="1709"/>
                    <a:pt x="1888" y="1600"/>
                  </a:cubicBezTo>
                  <a:cubicBezTo>
                    <a:pt x="1891" y="1548"/>
                    <a:pt x="1923" y="1450"/>
                    <a:pt x="2033" y="1444"/>
                  </a:cubicBezTo>
                  <a:cubicBezTo>
                    <a:pt x="1962" y="1403"/>
                    <a:pt x="1997" y="1354"/>
                    <a:pt x="2014" y="1310"/>
                  </a:cubicBezTo>
                  <a:cubicBezTo>
                    <a:pt x="1975" y="1297"/>
                    <a:pt x="1926" y="1324"/>
                    <a:pt x="1910" y="1264"/>
                  </a:cubicBezTo>
                </a:path>
              </a:pathLst>
            </a:custGeom>
            <a:solidFill>
              <a:srgbClr val="4C778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 name="Freeform 72"/>
            <p:cNvSpPr>
              <a:spLocks noChangeArrowheads="1"/>
            </p:cNvSpPr>
            <p:nvPr/>
          </p:nvSpPr>
          <p:spPr bwMode="auto">
            <a:xfrm>
              <a:off x="3378200" y="427038"/>
              <a:ext cx="647700" cy="619125"/>
            </a:xfrm>
            <a:custGeom>
              <a:avLst/>
              <a:gdLst>
                <a:gd name="T0" fmla="*/ 1218 w 1798"/>
                <a:gd name="T1" fmla="*/ 240 h 1721"/>
                <a:gd name="T2" fmla="*/ 871 w 1798"/>
                <a:gd name="T3" fmla="*/ 243 h 1721"/>
                <a:gd name="T4" fmla="*/ 789 w 1798"/>
                <a:gd name="T5" fmla="*/ 150 h 1721"/>
                <a:gd name="T6" fmla="*/ 723 w 1798"/>
                <a:gd name="T7" fmla="*/ 76 h 1721"/>
                <a:gd name="T8" fmla="*/ 423 w 1798"/>
                <a:gd name="T9" fmla="*/ 41 h 1721"/>
                <a:gd name="T10" fmla="*/ 62 w 1798"/>
                <a:gd name="T11" fmla="*/ 2 h 1721"/>
                <a:gd name="T12" fmla="*/ 19 w 1798"/>
                <a:gd name="T13" fmla="*/ 52 h 1721"/>
                <a:gd name="T14" fmla="*/ 125 w 1798"/>
                <a:gd name="T15" fmla="*/ 497 h 1721"/>
                <a:gd name="T16" fmla="*/ 60 w 1798"/>
                <a:gd name="T17" fmla="*/ 874 h 1721"/>
                <a:gd name="T18" fmla="*/ 46 w 1798"/>
                <a:gd name="T19" fmla="*/ 923 h 1721"/>
                <a:gd name="T20" fmla="*/ 112 w 1798"/>
                <a:gd name="T21" fmla="*/ 1242 h 1721"/>
                <a:gd name="T22" fmla="*/ 262 w 1798"/>
                <a:gd name="T23" fmla="*/ 1488 h 1721"/>
                <a:gd name="T24" fmla="*/ 371 w 1798"/>
                <a:gd name="T25" fmla="*/ 1535 h 1721"/>
                <a:gd name="T26" fmla="*/ 513 w 1798"/>
                <a:gd name="T27" fmla="*/ 1573 h 1721"/>
                <a:gd name="T28" fmla="*/ 1245 w 1798"/>
                <a:gd name="T29" fmla="*/ 1559 h 1721"/>
                <a:gd name="T30" fmla="*/ 1529 w 1798"/>
                <a:gd name="T31" fmla="*/ 1480 h 1721"/>
                <a:gd name="T32" fmla="*/ 1628 w 1798"/>
                <a:gd name="T33" fmla="*/ 1480 h 1721"/>
                <a:gd name="T34" fmla="*/ 1778 w 1798"/>
                <a:gd name="T35" fmla="*/ 1319 h 1721"/>
                <a:gd name="T36" fmla="*/ 1652 w 1798"/>
                <a:gd name="T37" fmla="*/ 292 h 1721"/>
                <a:gd name="T38" fmla="*/ 1576 w 1798"/>
                <a:gd name="T39" fmla="*/ 229 h 1721"/>
                <a:gd name="T40" fmla="*/ 1218 w 1798"/>
                <a:gd name="T41" fmla="*/ 235 h 1721"/>
                <a:gd name="T42" fmla="*/ 1218 w 1798"/>
                <a:gd name="T43" fmla="*/ 240 h 17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98" h="1721">
                  <a:moveTo>
                    <a:pt x="1218" y="240"/>
                  </a:moveTo>
                  <a:cubicBezTo>
                    <a:pt x="1103" y="240"/>
                    <a:pt x="986" y="237"/>
                    <a:pt x="871" y="243"/>
                  </a:cubicBezTo>
                  <a:cubicBezTo>
                    <a:pt x="797" y="245"/>
                    <a:pt x="767" y="221"/>
                    <a:pt x="789" y="150"/>
                  </a:cubicBezTo>
                  <a:cubicBezTo>
                    <a:pt x="808" y="87"/>
                    <a:pt x="770" y="82"/>
                    <a:pt x="723" y="76"/>
                  </a:cubicBezTo>
                  <a:cubicBezTo>
                    <a:pt x="622" y="65"/>
                    <a:pt x="524" y="52"/>
                    <a:pt x="423" y="41"/>
                  </a:cubicBezTo>
                  <a:cubicBezTo>
                    <a:pt x="303" y="30"/>
                    <a:pt x="183" y="0"/>
                    <a:pt x="62" y="2"/>
                  </a:cubicBezTo>
                  <a:cubicBezTo>
                    <a:pt x="27" y="2"/>
                    <a:pt x="0" y="8"/>
                    <a:pt x="19" y="52"/>
                  </a:cubicBezTo>
                  <a:cubicBezTo>
                    <a:pt x="84" y="194"/>
                    <a:pt x="101" y="347"/>
                    <a:pt x="125" y="497"/>
                  </a:cubicBezTo>
                  <a:cubicBezTo>
                    <a:pt x="147" y="631"/>
                    <a:pt x="158" y="762"/>
                    <a:pt x="60" y="874"/>
                  </a:cubicBezTo>
                  <a:cubicBezTo>
                    <a:pt x="46" y="887"/>
                    <a:pt x="46" y="906"/>
                    <a:pt x="46" y="923"/>
                  </a:cubicBezTo>
                  <a:cubicBezTo>
                    <a:pt x="62" y="1029"/>
                    <a:pt x="13" y="1141"/>
                    <a:pt x="112" y="1242"/>
                  </a:cubicBezTo>
                  <a:cubicBezTo>
                    <a:pt x="174" y="1308"/>
                    <a:pt x="224" y="1398"/>
                    <a:pt x="262" y="1488"/>
                  </a:cubicBezTo>
                  <a:cubicBezTo>
                    <a:pt x="278" y="1526"/>
                    <a:pt x="325" y="1540"/>
                    <a:pt x="371" y="1535"/>
                  </a:cubicBezTo>
                  <a:cubicBezTo>
                    <a:pt x="423" y="1526"/>
                    <a:pt x="467" y="1548"/>
                    <a:pt x="513" y="1573"/>
                  </a:cubicBezTo>
                  <a:cubicBezTo>
                    <a:pt x="759" y="1696"/>
                    <a:pt x="1010" y="1720"/>
                    <a:pt x="1245" y="1559"/>
                  </a:cubicBezTo>
                  <a:cubicBezTo>
                    <a:pt x="1338" y="1494"/>
                    <a:pt x="1425" y="1474"/>
                    <a:pt x="1529" y="1480"/>
                  </a:cubicBezTo>
                  <a:cubicBezTo>
                    <a:pt x="1562" y="1483"/>
                    <a:pt x="1595" y="1480"/>
                    <a:pt x="1628" y="1480"/>
                  </a:cubicBezTo>
                  <a:cubicBezTo>
                    <a:pt x="1791" y="1483"/>
                    <a:pt x="1797" y="1480"/>
                    <a:pt x="1778" y="1319"/>
                  </a:cubicBezTo>
                  <a:cubicBezTo>
                    <a:pt x="1737" y="977"/>
                    <a:pt x="1677" y="636"/>
                    <a:pt x="1652" y="292"/>
                  </a:cubicBezTo>
                  <a:cubicBezTo>
                    <a:pt x="1649" y="243"/>
                    <a:pt x="1622" y="229"/>
                    <a:pt x="1576" y="229"/>
                  </a:cubicBezTo>
                  <a:cubicBezTo>
                    <a:pt x="1453" y="237"/>
                    <a:pt x="1335" y="235"/>
                    <a:pt x="1218" y="235"/>
                  </a:cubicBezTo>
                  <a:lnTo>
                    <a:pt x="1218" y="240"/>
                  </a:lnTo>
                </a:path>
              </a:pathLst>
            </a:custGeom>
            <a:solidFill>
              <a:srgbClr val="4C778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 name="Freeform 73"/>
            <p:cNvSpPr>
              <a:spLocks noChangeArrowheads="1"/>
            </p:cNvSpPr>
            <p:nvPr/>
          </p:nvSpPr>
          <p:spPr bwMode="auto">
            <a:xfrm>
              <a:off x="7650163" y="623888"/>
              <a:ext cx="633412" cy="771525"/>
            </a:xfrm>
            <a:custGeom>
              <a:avLst/>
              <a:gdLst>
                <a:gd name="T0" fmla="*/ 1606 w 1760"/>
                <a:gd name="T1" fmla="*/ 527 h 2142"/>
                <a:gd name="T2" fmla="*/ 1549 w 1760"/>
                <a:gd name="T3" fmla="*/ 352 h 2142"/>
                <a:gd name="T4" fmla="*/ 1432 w 1760"/>
                <a:gd name="T5" fmla="*/ 278 h 2142"/>
                <a:gd name="T6" fmla="*/ 1205 w 1760"/>
                <a:gd name="T7" fmla="*/ 191 h 2142"/>
                <a:gd name="T8" fmla="*/ 754 w 1760"/>
                <a:gd name="T9" fmla="*/ 11 h 2142"/>
                <a:gd name="T10" fmla="*/ 410 w 1760"/>
                <a:gd name="T11" fmla="*/ 98 h 2142"/>
                <a:gd name="T12" fmla="*/ 317 w 1760"/>
                <a:gd name="T13" fmla="*/ 213 h 2142"/>
                <a:gd name="T14" fmla="*/ 249 w 1760"/>
                <a:gd name="T15" fmla="*/ 295 h 2142"/>
                <a:gd name="T16" fmla="*/ 148 w 1760"/>
                <a:gd name="T17" fmla="*/ 417 h 2142"/>
                <a:gd name="T18" fmla="*/ 110 w 1760"/>
                <a:gd name="T19" fmla="*/ 762 h 2142"/>
                <a:gd name="T20" fmla="*/ 74 w 1760"/>
                <a:gd name="T21" fmla="*/ 857 h 2142"/>
                <a:gd name="T22" fmla="*/ 25 w 1760"/>
                <a:gd name="T23" fmla="*/ 961 h 2142"/>
                <a:gd name="T24" fmla="*/ 140 w 1760"/>
                <a:gd name="T25" fmla="*/ 1715 h 2142"/>
                <a:gd name="T26" fmla="*/ 107 w 1760"/>
                <a:gd name="T27" fmla="*/ 2051 h 2142"/>
                <a:gd name="T28" fmla="*/ 77 w 1760"/>
                <a:gd name="T29" fmla="*/ 2124 h 2142"/>
                <a:gd name="T30" fmla="*/ 134 w 1760"/>
                <a:gd name="T31" fmla="*/ 2124 h 2142"/>
                <a:gd name="T32" fmla="*/ 273 w 1760"/>
                <a:gd name="T33" fmla="*/ 2010 h 2142"/>
                <a:gd name="T34" fmla="*/ 383 w 1760"/>
                <a:gd name="T35" fmla="*/ 1974 h 2142"/>
                <a:gd name="T36" fmla="*/ 749 w 1760"/>
                <a:gd name="T37" fmla="*/ 2040 h 2142"/>
                <a:gd name="T38" fmla="*/ 812 w 1760"/>
                <a:gd name="T39" fmla="*/ 1971 h 2142"/>
                <a:gd name="T40" fmla="*/ 839 w 1760"/>
                <a:gd name="T41" fmla="*/ 1698 h 2142"/>
                <a:gd name="T42" fmla="*/ 896 w 1760"/>
                <a:gd name="T43" fmla="*/ 1556 h 2142"/>
                <a:gd name="T44" fmla="*/ 989 w 1760"/>
                <a:gd name="T45" fmla="*/ 1354 h 2142"/>
                <a:gd name="T46" fmla="*/ 1202 w 1760"/>
                <a:gd name="T47" fmla="*/ 1316 h 2142"/>
                <a:gd name="T48" fmla="*/ 1260 w 1760"/>
                <a:gd name="T49" fmla="*/ 1278 h 2142"/>
                <a:gd name="T50" fmla="*/ 1355 w 1760"/>
                <a:gd name="T51" fmla="*/ 1149 h 2142"/>
                <a:gd name="T52" fmla="*/ 1486 w 1760"/>
                <a:gd name="T53" fmla="*/ 1035 h 2142"/>
                <a:gd name="T54" fmla="*/ 1533 w 1760"/>
                <a:gd name="T55" fmla="*/ 953 h 2142"/>
                <a:gd name="T56" fmla="*/ 1615 w 1760"/>
                <a:gd name="T57" fmla="*/ 928 h 2142"/>
                <a:gd name="T58" fmla="*/ 1675 w 1760"/>
                <a:gd name="T59" fmla="*/ 912 h 2142"/>
                <a:gd name="T60" fmla="*/ 1759 w 1760"/>
                <a:gd name="T61" fmla="*/ 833 h 2142"/>
                <a:gd name="T62" fmla="*/ 1606 w 1760"/>
                <a:gd name="T63" fmla="*/ 527 h 2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60" h="2142">
                  <a:moveTo>
                    <a:pt x="1606" y="527"/>
                  </a:moveTo>
                  <a:cubicBezTo>
                    <a:pt x="1590" y="467"/>
                    <a:pt x="1568" y="409"/>
                    <a:pt x="1549" y="352"/>
                  </a:cubicBezTo>
                  <a:cubicBezTo>
                    <a:pt x="1530" y="295"/>
                    <a:pt x="1494" y="265"/>
                    <a:pt x="1432" y="278"/>
                  </a:cubicBezTo>
                  <a:cubicBezTo>
                    <a:pt x="1339" y="297"/>
                    <a:pt x="1273" y="251"/>
                    <a:pt x="1205" y="191"/>
                  </a:cubicBezTo>
                  <a:cubicBezTo>
                    <a:pt x="1079" y="76"/>
                    <a:pt x="926" y="24"/>
                    <a:pt x="754" y="11"/>
                  </a:cubicBezTo>
                  <a:cubicBezTo>
                    <a:pt x="626" y="0"/>
                    <a:pt x="525" y="76"/>
                    <a:pt x="410" y="98"/>
                  </a:cubicBezTo>
                  <a:cubicBezTo>
                    <a:pt x="353" y="109"/>
                    <a:pt x="317" y="144"/>
                    <a:pt x="317" y="213"/>
                  </a:cubicBezTo>
                  <a:cubicBezTo>
                    <a:pt x="317" y="245"/>
                    <a:pt x="298" y="292"/>
                    <a:pt x="249" y="295"/>
                  </a:cubicBezTo>
                  <a:cubicBezTo>
                    <a:pt x="167" y="297"/>
                    <a:pt x="156" y="363"/>
                    <a:pt x="148" y="417"/>
                  </a:cubicBezTo>
                  <a:cubicBezTo>
                    <a:pt x="129" y="532"/>
                    <a:pt x="120" y="647"/>
                    <a:pt x="110" y="762"/>
                  </a:cubicBezTo>
                  <a:cubicBezTo>
                    <a:pt x="107" y="797"/>
                    <a:pt x="107" y="841"/>
                    <a:pt x="74" y="857"/>
                  </a:cubicBezTo>
                  <a:cubicBezTo>
                    <a:pt x="25" y="882"/>
                    <a:pt x="30" y="920"/>
                    <a:pt x="25" y="961"/>
                  </a:cubicBezTo>
                  <a:cubicBezTo>
                    <a:pt x="0" y="1220"/>
                    <a:pt x="30" y="1474"/>
                    <a:pt x="140" y="1715"/>
                  </a:cubicBezTo>
                  <a:cubicBezTo>
                    <a:pt x="194" y="1838"/>
                    <a:pt x="192" y="1944"/>
                    <a:pt x="107" y="2051"/>
                  </a:cubicBezTo>
                  <a:cubicBezTo>
                    <a:pt x="90" y="2070"/>
                    <a:pt x="74" y="2092"/>
                    <a:pt x="77" y="2124"/>
                  </a:cubicBezTo>
                  <a:cubicBezTo>
                    <a:pt x="96" y="2133"/>
                    <a:pt x="126" y="2141"/>
                    <a:pt x="134" y="2124"/>
                  </a:cubicBezTo>
                  <a:cubicBezTo>
                    <a:pt x="170" y="2073"/>
                    <a:pt x="243" y="2070"/>
                    <a:pt x="273" y="2010"/>
                  </a:cubicBezTo>
                  <a:cubicBezTo>
                    <a:pt x="295" y="1969"/>
                    <a:pt x="342" y="1955"/>
                    <a:pt x="383" y="1974"/>
                  </a:cubicBezTo>
                  <a:cubicBezTo>
                    <a:pt x="500" y="2023"/>
                    <a:pt x="629" y="2007"/>
                    <a:pt x="749" y="2040"/>
                  </a:cubicBezTo>
                  <a:cubicBezTo>
                    <a:pt x="801" y="2056"/>
                    <a:pt x="833" y="2015"/>
                    <a:pt x="812" y="1971"/>
                  </a:cubicBezTo>
                  <a:cubicBezTo>
                    <a:pt x="762" y="1873"/>
                    <a:pt x="768" y="1786"/>
                    <a:pt x="839" y="1698"/>
                  </a:cubicBezTo>
                  <a:cubicBezTo>
                    <a:pt x="869" y="1660"/>
                    <a:pt x="888" y="1611"/>
                    <a:pt x="896" y="1556"/>
                  </a:cubicBezTo>
                  <a:cubicBezTo>
                    <a:pt x="904" y="1480"/>
                    <a:pt x="902" y="1379"/>
                    <a:pt x="989" y="1354"/>
                  </a:cubicBezTo>
                  <a:cubicBezTo>
                    <a:pt x="1057" y="1335"/>
                    <a:pt x="1131" y="1319"/>
                    <a:pt x="1202" y="1316"/>
                  </a:cubicBezTo>
                  <a:cubicBezTo>
                    <a:pt x="1240" y="1313"/>
                    <a:pt x="1251" y="1305"/>
                    <a:pt x="1260" y="1278"/>
                  </a:cubicBezTo>
                  <a:cubicBezTo>
                    <a:pt x="1279" y="1223"/>
                    <a:pt x="1306" y="1152"/>
                    <a:pt x="1355" y="1149"/>
                  </a:cubicBezTo>
                  <a:cubicBezTo>
                    <a:pt x="1440" y="1147"/>
                    <a:pt x="1445" y="1076"/>
                    <a:pt x="1486" y="1035"/>
                  </a:cubicBezTo>
                  <a:cubicBezTo>
                    <a:pt x="1508" y="1013"/>
                    <a:pt x="1519" y="980"/>
                    <a:pt x="1533" y="953"/>
                  </a:cubicBezTo>
                  <a:cubicBezTo>
                    <a:pt x="1552" y="917"/>
                    <a:pt x="1585" y="906"/>
                    <a:pt x="1615" y="928"/>
                  </a:cubicBezTo>
                  <a:cubicBezTo>
                    <a:pt x="1650" y="953"/>
                    <a:pt x="1664" y="947"/>
                    <a:pt x="1675" y="912"/>
                  </a:cubicBezTo>
                  <a:cubicBezTo>
                    <a:pt x="1686" y="868"/>
                    <a:pt x="1727" y="863"/>
                    <a:pt x="1759" y="833"/>
                  </a:cubicBezTo>
                  <a:cubicBezTo>
                    <a:pt x="1675" y="745"/>
                    <a:pt x="1639" y="639"/>
                    <a:pt x="1606" y="527"/>
                  </a:cubicBezTo>
                </a:path>
              </a:pathLst>
            </a:custGeom>
            <a:solidFill>
              <a:srgbClr val="4C778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 name="Freeform 74"/>
            <p:cNvSpPr>
              <a:spLocks noChangeArrowheads="1"/>
            </p:cNvSpPr>
            <p:nvPr/>
          </p:nvSpPr>
          <p:spPr bwMode="auto">
            <a:xfrm>
              <a:off x="4098925" y="1060450"/>
              <a:ext cx="555625" cy="644525"/>
            </a:xfrm>
            <a:custGeom>
              <a:avLst/>
              <a:gdLst>
                <a:gd name="T0" fmla="*/ 180 w 1544"/>
                <a:gd name="T1" fmla="*/ 1628 h 1790"/>
                <a:gd name="T2" fmla="*/ 1240 w 1544"/>
                <a:gd name="T3" fmla="*/ 1775 h 1790"/>
                <a:gd name="T4" fmla="*/ 1387 w 1544"/>
                <a:gd name="T5" fmla="*/ 1674 h 1790"/>
                <a:gd name="T6" fmla="*/ 1467 w 1544"/>
                <a:gd name="T7" fmla="*/ 1251 h 1790"/>
                <a:gd name="T8" fmla="*/ 1538 w 1544"/>
                <a:gd name="T9" fmla="*/ 751 h 1790"/>
                <a:gd name="T10" fmla="*/ 1532 w 1544"/>
                <a:gd name="T11" fmla="*/ 729 h 1790"/>
                <a:gd name="T12" fmla="*/ 1458 w 1544"/>
                <a:gd name="T13" fmla="*/ 489 h 1790"/>
                <a:gd name="T14" fmla="*/ 1458 w 1544"/>
                <a:gd name="T15" fmla="*/ 481 h 1790"/>
                <a:gd name="T16" fmla="*/ 1508 w 1544"/>
                <a:gd name="T17" fmla="*/ 287 h 1790"/>
                <a:gd name="T18" fmla="*/ 1505 w 1544"/>
                <a:gd name="T19" fmla="*/ 131 h 1790"/>
                <a:gd name="T20" fmla="*/ 1240 w 1544"/>
                <a:gd name="T21" fmla="*/ 77 h 1790"/>
                <a:gd name="T22" fmla="*/ 939 w 1544"/>
                <a:gd name="T23" fmla="*/ 115 h 1790"/>
                <a:gd name="T24" fmla="*/ 311 w 1544"/>
                <a:gd name="T25" fmla="*/ 22 h 1790"/>
                <a:gd name="T26" fmla="*/ 199 w 1544"/>
                <a:gd name="T27" fmla="*/ 118 h 1790"/>
                <a:gd name="T28" fmla="*/ 24 w 1544"/>
                <a:gd name="T29" fmla="*/ 688 h 1790"/>
                <a:gd name="T30" fmla="*/ 13 w 1544"/>
                <a:gd name="T31" fmla="*/ 806 h 1790"/>
                <a:gd name="T32" fmla="*/ 65 w 1544"/>
                <a:gd name="T33" fmla="*/ 1216 h 1790"/>
                <a:gd name="T34" fmla="*/ 57 w 1544"/>
                <a:gd name="T35" fmla="*/ 1478 h 1790"/>
                <a:gd name="T36" fmla="*/ 180 w 1544"/>
                <a:gd name="T37" fmla="*/ 1628 h 17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544" h="1790">
                  <a:moveTo>
                    <a:pt x="180" y="1628"/>
                  </a:moveTo>
                  <a:cubicBezTo>
                    <a:pt x="532" y="1677"/>
                    <a:pt x="888" y="1721"/>
                    <a:pt x="1240" y="1775"/>
                  </a:cubicBezTo>
                  <a:cubicBezTo>
                    <a:pt x="1333" y="1789"/>
                    <a:pt x="1371" y="1740"/>
                    <a:pt x="1387" y="1674"/>
                  </a:cubicBezTo>
                  <a:cubicBezTo>
                    <a:pt x="1423" y="1535"/>
                    <a:pt x="1434" y="1390"/>
                    <a:pt x="1467" y="1251"/>
                  </a:cubicBezTo>
                  <a:cubicBezTo>
                    <a:pt x="1505" y="1087"/>
                    <a:pt x="1467" y="910"/>
                    <a:pt x="1538" y="751"/>
                  </a:cubicBezTo>
                  <a:cubicBezTo>
                    <a:pt x="1543" y="740"/>
                    <a:pt x="1535" y="738"/>
                    <a:pt x="1532" y="729"/>
                  </a:cubicBezTo>
                  <a:cubicBezTo>
                    <a:pt x="1497" y="653"/>
                    <a:pt x="1374" y="601"/>
                    <a:pt x="1458" y="489"/>
                  </a:cubicBezTo>
                  <a:lnTo>
                    <a:pt x="1458" y="481"/>
                  </a:lnTo>
                  <a:cubicBezTo>
                    <a:pt x="1341" y="383"/>
                    <a:pt x="1447" y="342"/>
                    <a:pt x="1508" y="287"/>
                  </a:cubicBezTo>
                  <a:cubicBezTo>
                    <a:pt x="1521" y="273"/>
                    <a:pt x="1521" y="131"/>
                    <a:pt x="1505" y="131"/>
                  </a:cubicBezTo>
                  <a:cubicBezTo>
                    <a:pt x="1412" y="129"/>
                    <a:pt x="1330" y="88"/>
                    <a:pt x="1240" y="77"/>
                  </a:cubicBezTo>
                  <a:cubicBezTo>
                    <a:pt x="1133" y="63"/>
                    <a:pt x="1046" y="134"/>
                    <a:pt x="939" y="115"/>
                  </a:cubicBezTo>
                  <a:cubicBezTo>
                    <a:pt x="732" y="77"/>
                    <a:pt x="519" y="63"/>
                    <a:pt x="311" y="22"/>
                  </a:cubicBezTo>
                  <a:cubicBezTo>
                    <a:pt x="210" y="0"/>
                    <a:pt x="199" y="52"/>
                    <a:pt x="199" y="118"/>
                  </a:cubicBezTo>
                  <a:cubicBezTo>
                    <a:pt x="205" y="328"/>
                    <a:pt x="136" y="514"/>
                    <a:pt x="24" y="688"/>
                  </a:cubicBezTo>
                  <a:cubicBezTo>
                    <a:pt x="0" y="727"/>
                    <a:pt x="2" y="762"/>
                    <a:pt x="13" y="806"/>
                  </a:cubicBezTo>
                  <a:cubicBezTo>
                    <a:pt x="54" y="940"/>
                    <a:pt x="87" y="1076"/>
                    <a:pt x="65" y="1216"/>
                  </a:cubicBezTo>
                  <a:cubicBezTo>
                    <a:pt x="54" y="1303"/>
                    <a:pt x="93" y="1390"/>
                    <a:pt x="57" y="1478"/>
                  </a:cubicBezTo>
                  <a:cubicBezTo>
                    <a:pt x="43" y="1576"/>
                    <a:pt x="95" y="1614"/>
                    <a:pt x="180" y="1628"/>
                  </a:cubicBezTo>
                </a:path>
              </a:pathLst>
            </a:custGeom>
            <a:solidFill>
              <a:srgbClr val="4C778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 name="Freeform 75"/>
            <p:cNvSpPr>
              <a:spLocks noChangeArrowheads="1"/>
            </p:cNvSpPr>
            <p:nvPr/>
          </p:nvSpPr>
          <p:spPr bwMode="auto">
            <a:xfrm>
              <a:off x="4732338" y="504825"/>
              <a:ext cx="798512" cy="501650"/>
            </a:xfrm>
            <a:custGeom>
              <a:avLst/>
              <a:gdLst>
                <a:gd name="T0" fmla="*/ 710 w 2216"/>
                <a:gd name="T1" fmla="*/ 28 h 1392"/>
                <a:gd name="T2" fmla="*/ 161 w 2216"/>
                <a:gd name="T3" fmla="*/ 28 h 1392"/>
                <a:gd name="T4" fmla="*/ 66 w 2216"/>
                <a:gd name="T5" fmla="*/ 112 h 1392"/>
                <a:gd name="T6" fmla="*/ 30 w 2216"/>
                <a:gd name="T7" fmla="*/ 339 h 1392"/>
                <a:gd name="T8" fmla="*/ 41 w 2216"/>
                <a:gd name="T9" fmla="*/ 399 h 1392"/>
                <a:gd name="T10" fmla="*/ 85 w 2216"/>
                <a:gd name="T11" fmla="*/ 487 h 1392"/>
                <a:gd name="T12" fmla="*/ 60 w 2216"/>
                <a:gd name="T13" fmla="*/ 708 h 1392"/>
                <a:gd name="T14" fmla="*/ 82 w 2216"/>
                <a:gd name="T15" fmla="*/ 896 h 1392"/>
                <a:gd name="T16" fmla="*/ 276 w 2216"/>
                <a:gd name="T17" fmla="*/ 1055 h 1392"/>
                <a:gd name="T18" fmla="*/ 514 w 2216"/>
                <a:gd name="T19" fmla="*/ 1221 h 1392"/>
                <a:gd name="T20" fmla="*/ 680 w 2216"/>
                <a:gd name="T21" fmla="*/ 1254 h 1392"/>
                <a:gd name="T22" fmla="*/ 997 w 2216"/>
                <a:gd name="T23" fmla="*/ 1249 h 1392"/>
                <a:gd name="T24" fmla="*/ 1041 w 2216"/>
                <a:gd name="T25" fmla="*/ 1254 h 1392"/>
                <a:gd name="T26" fmla="*/ 1139 w 2216"/>
                <a:gd name="T27" fmla="*/ 1314 h 1392"/>
                <a:gd name="T28" fmla="*/ 1229 w 2216"/>
                <a:gd name="T29" fmla="*/ 1388 h 1392"/>
                <a:gd name="T30" fmla="*/ 1298 w 2216"/>
                <a:gd name="T31" fmla="*/ 1311 h 1392"/>
                <a:gd name="T32" fmla="*/ 1388 w 2216"/>
                <a:gd name="T33" fmla="*/ 1197 h 1392"/>
                <a:gd name="T34" fmla="*/ 1464 w 2216"/>
                <a:gd name="T35" fmla="*/ 1112 h 1392"/>
                <a:gd name="T36" fmla="*/ 1571 w 2216"/>
                <a:gd name="T37" fmla="*/ 1063 h 1392"/>
                <a:gd name="T38" fmla="*/ 1751 w 2216"/>
                <a:gd name="T39" fmla="*/ 975 h 1392"/>
                <a:gd name="T40" fmla="*/ 1822 w 2216"/>
                <a:gd name="T41" fmla="*/ 877 h 1392"/>
                <a:gd name="T42" fmla="*/ 1901 w 2216"/>
                <a:gd name="T43" fmla="*/ 689 h 1392"/>
                <a:gd name="T44" fmla="*/ 1991 w 2216"/>
                <a:gd name="T45" fmla="*/ 426 h 1392"/>
                <a:gd name="T46" fmla="*/ 2177 w 2216"/>
                <a:gd name="T47" fmla="*/ 115 h 1392"/>
                <a:gd name="T48" fmla="*/ 2120 w 2216"/>
                <a:gd name="T49" fmla="*/ 3 h 1392"/>
                <a:gd name="T50" fmla="*/ 2041 w 2216"/>
                <a:gd name="T51" fmla="*/ 3 h 1392"/>
                <a:gd name="T52" fmla="*/ 710 w 2216"/>
                <a:gd name="T53" fmla="*/ 3 h 1392"/>
                <a:gd name="T54" fmla="*/ 710 w 2216"/>
                <a:gd name="T55" fmla="*/ 28 h 1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216" h="1392">
                  <a:moveTo>
                    <a:pt x="710" y="28"/>
                  </a:moveTo>
                  <a:cubicBezTo>
                    <a:pt x="527" y="28"/>
                    <a:pt x="344" y="30"/>
                    <a:pt x="161" y="28"/>
                  </a:cubicBezTo>
                  <a:cubicBezTo>
                    <a:pt x="98" y="28"/>
                    <a:pt x="66" y="55"/>
                    <a:pt x="66" y="112"/>
                  </a:cubicBezTo>
                  <a:cubicBezTo>
                    <a:pt x="63" y="189"/>
                    <a:pt x="41" y="263"/>
                    <a:pt x="30" y="339"/>
                  </a:cubicBezTo>
                  <a:cubicBezTo>
                    <a:pt x="27" y="358"/>
                    <a:pt x="0" y="386"/>
                    <a:pt x="41" y="399"/>
                  </a:cubicBezTo>
                  <a:cubicBezTo>
                    <a:pt x="85" y="416"/>
                    <a:pt x="79" y="454"/>
                    <a:pt x="85" y="487"/>
                  </a:cubicBezTo>
                  <a:cubicBezTo>
                    <a:pt x="93" y="563"/>
                    <a:pt x="90" y="634"/>
                    <a:pt x="60" y="708"/>
                  </a:cubicBezTo>
                  <a:cubicBezTo>
                    <a:pt x="36" y="771"/>
                    <a:pt x="22" y="861"/>
                    <a:pt x="82" y="896"/>
                  </a:cubicBezTo>
                  <a:cubicBezTo>
                    <a:pt x="156" y="940"/>
                    <a:pt x="202" y="1011"/>
                    <a:pt x="276" y="1055"/>
                  </a:cubicBezTo>
                  <a:cubicBezTo>
                    <a:pt x="361" y="1104"/>
                    <a:pt x="459" y="1147"/>
                    <a:pt x="514" y="1221"/>
                  </a:cubicBezTo>
                  <a:cubicBezTo>
                    <a:pt x="574" y="1300"/>
                    <a:pt x="617" y="1276"/>
                    <a:pt x="680" y="1254"/>
                  </a:cubicBezTo>
                  <a:cubicBezTo>
                    <a:pt x="784" y="1216"/>
                    <a:pt x="891" y="1158"/>
                    <a:pt x="997" y="1249"/>
                  </a:cubicBezTo>
                  <a:cubicBezTo>
                    <a:pt x="1005" y="1257"/>
                    <a:pt x="1024" y="1254"/>
                    <a:pt x="1041" y="1254"/>
                  </a:cubicBezTo>
                  <a:cubicBezTo>
                    <a:pt x="1087" y="1254"/>
                    <a:pt x="1126" y="1251"/>
                    <a:pt x="1139" y="1314"/>
                  </a:cubicBezTo>
                  <a:cubicBezTo>
                    <a:pt x="1147" y="1352"/>
                    <a:pt x="1191" y="1385"/>
                    <a:pt x="1229" y="1388"/>
                  </a:cubicBezTo>
                  <a:cubicBezTo>
                    <a:pt x="1270" y="1391"/>
                    <a:pt x="1284" y="1347"/>
                    <a:pt x="1298" y="1311"/>
                  </a:cubicBezTo>
                  <a:cubicBezTo>
                    <a:pt x="1314" y="1268"/>
                    <a:pt x="1336" y="1221"/>
                    <a:pt x="1388" y="1197"/>
                  </a:cubicBezTo>
                  <a:cubicBezTo>
                    <a:pt x="1421" y="1180"/>
                    <a:pt x="1448" y="1150"/>
                    <a:pt x="1464" y="1112"/>
                  </a:cubicBezTo>
                  <a:cubicBezTo>
                    <a:pt x="1483" y="1063"/>
                    <a:pt x="1519" y="1044"/>
                    <a:pt x="1571" y="1063"/>
                  </a:cubicBezTo>
                  <a:cubicBezTo>
                    <a:pt x="1664" y="1101"/>
                    <a:pt x="1716" y="1052"/>
                    <a:pt x="1751" y="975"/>
                  </a:cubicBezTo>
                  <a:cubicBezTo>
                    <a:pt x="1767" y="934"/>
                    <a:pt x="1792" y="904"/>
                    <a:pt x="1822" y="877"/>
                  </a:cubicBezTo>
                  <a:cubicBezTo>
                    <a:pt x="1879" y="825"/>
                    <a:pt x="1899" y="760"/>
                    <a:pt x="1901" y="689"/>
                  </a:cubicBezTo>
                  <a:cubicBezTo>
                    <a:pt x="1904" y="590"/>
                    <a:pt x="1931" y="503"/>
                    <a:pt x="1991" y="426"/>
                  </a:cubicBezTo>
                  <a:cubicBezTo>
                    <a:pt x="2068" y="331"/>
                    <a:pt x="2117" y="222"/>
                    <a:pt x="2177" y="115"/>
                  </a:cubicBezTo>
                  <a:cubicBezTo>
                    <a:pt x="2215" y="50"/>
                    <a:pt x="2196" y="11"/>
                    <a:pt x="2120" y="3"/>
                  </a:cubicBezTo>
                  <a:cubicBezTo>
                    <a:pt x="2092" y="0"/>
                    <a:pt x="2068" y="3"/>
                    <a:pt x="2041" y="3"/>
                  </a:cubicBezTo>
                  <a:lnTo>
                    <a:pt x="710" y="3"/>
                  </a:lnTo>
                  <a:lnTo>
                    <a:pt x="710" y="28"/>
                  </a:lnTo>
                </a:path>
              </a:pathLst>
            </a:custGeom>
            <a:solidFill>
              <a:srgbClr val="4C778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 name="Freeform 76"/>
            <p:cNvSpPr>
              <a:spLocks noChangeArrowheads="1"/>
            </p:cNvSpPr>
            <p:nvPr/>
          </p:nvSpPr>
          <p:spPr bwMode="auto">
            <a:xfrm>
              <a:off x="5399088" y="2208213"/>
              <a:ext cx="595312" cy="660400"/>
            </a:xfrm>
            <a:custGeom>
              <a:avLst/>
              <a:gdLst>
                <a:gd name="T0" fmla="*/ 1628 w 1654"/>
                <a:gd name="T1" fmla="*/ 437 h 1834"/>
                <a:gd name="T2" fmla="*/ 1494 w 1654"/>
                <a:gd name="T3" fmla="*/ 303 h 1834"/>
                <a:gd name="T4" fmla="*/ 1393 w 1654"/>
                <a:gd name="T5" fmla="*/ 262 h 1834"/>
                <a:gd name="T6" fmla="*/ 1309 w 1654"/>
                <a:gd name="T7" fmla="*/ 235 h 1834"/>
                <a:gd name="T8" fmla="*/ 1210 w 1654"/>
                <a:gd name="T9" fmla="*/ 287 h 1834"/>
                <a:gd name="T10" fmla="*/ 1085 w 1654"/>
                <a:gd name="T11" fmla="*/ 410 h 1834"/>
                <a:gd name="T12" fmla="*/ 934 w 1654"/>
                <a:gd name="T13" fmla="*/ 344 h 1834"/>
                <a:gd name="T14" fmla="*/ 861 w 1654"/>
                <a:gd name="T15" fmla="*/ 317 h 1834"/>
                <a:gd name="T16" fmla="*/ 781 w 1654"/>
                <a:gd name="T17" fmla="*/ 325 h 1834"/>
                <a:gd name="T18" fmla="*/ 576 w 1654"/>
                <a:gd name="T19" fmla="*/ 156 h 1834"/>
                <a:gd name="T20" fmla="*/ 366 w 1654"/>
                <a:gd name="T21" fmla="*/ 19 h 1834"/>
                <a:gd name="T22" fmla="*/ 208 w 1654"/>
                <a:gd name="T23" fmla="*/ 8 h 1834"/>
                <a:gd name="T24" fmla="*/ 128 w 1654"/>
                <a:gd name="T25" fmla="*/ 74 h 1834"/>
                <a:gd name="T26" fmla="*/ 90 w 1654"/>
                <a:gd name="T27" fmla="*/ 451 h 1834"/>
                <a:gd name="T28" fmla="*/ 52 w 1654"/>
                <a:gd name="T29" fmla="*/ 716 h 1834"/>
                <a:gd name="T30" fmla="*/ 33 w 1654"/>
                <a:gd name="T31" fmla="*/ 863 h 1834"/>
                <a:gd name="T32" fmla="*/ 183 w 1654"/>
                <a:gd name="T33" fmla="*/ 1565 h 1834"/>
                <a:gd name="T34" fmla="*/ 238 w 1654"/>
                <a:gd name="T35" fmla="*/ 1581 h 1834"/>
                <a:gd name="T36" fmla="*/ 407 w 1654"/>
                <a:gd name="T37" fmla="*/ 1592 h 1834"/>
                <a:gd name="T38" fmla="*/ 601 w 1654"/>
                <a:gd name="T39" fmla="*/ 1611 h 1834"/>
                <a:gd name="T40" fmla="*/ 765 w 1654"/>
                <a:gd name="T41" fmla="*/ 1691 h 1834"/>
                <a:gd name="T42" fmla="*/ 841 w 1654"/>
                <a:gd name="T43" fmla="*/ 1786 h 1834"/>
                <a:gd name="T44" fmla="*/ 953 w 1654"/>
                <a:gd name="T45" fmla="*/ 1751 h 1834"/>
                <a:gd name="T46" fmla="*/ 1011 w 1654"/>
                <a:gd name="T47" fmla="*/ 1693 h 1834"/>
                <a:gd name="T48" fmla="*/ 1229 w 1654"/>
                <a:gd name="T49" fmla="*/ 1609 h 1834"/>
                <a:gd name="T50" fmla="*/ 1445 w 1654"/>
                <a:gd name="T51" fmla="*/ 1448 h 1834"/>
                <a:gd name="T52" fmla="*/ 1554 w 1654"/>
                <a:gd name="T53" fmla="*/ 1377 h 1834"/>
                <a:gd name="T54" fmla="*/ 1617 w 1654"/>
                <a:gd name="T55" fmla="*/ 1311 h 1834"/>
                <a:gd name="T56" fmla="*/ 1644 w 1654"/>
                <a:gd name="T57" fmla="*/ 647 h 1834"/>
                <a:gd name="T58" fmla="*/ 1628 w 1654"/>
                <a:gd name="T59" fmla="*/ 437 h 1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54" h="1834">
                  <a:moveTo>
                    <a:pt x="1628" y="437"/>
                  </a:moveTo>
                  <a:cubicBezTo>
                    <a:pt x="1623" y="355"/>
                    <a:pt x="1582" y="309"/>
                    <a:pt x="1494" y="303"/>
                  </a:cubicBezTo>
                  <a:cubicBezTo>
                    <a:pt x="1456" y="301"/>
                    <a:pt x="1404" y="301"/>
                    <a:pt x="1393" y="262"/>
                  </a:cubicBezTo>
                  <a:cubicBezTo>
                    <a:pt x="1374" y="202"/>
                    <a:pt x="1339" y="224"/>
                    <a:pt x="1309" y="235"/>
                  </a:cubicBezTo>
                  <a:cubicBezTo>
                    <a:pt x="1273" y="249"/>
                    <a:pt x="1207" y="273"/>
                    <a:pt x="1210" y="287"/>
                  </a:cubicBezTo>
                  <a:cubicBezTo>
                    <a:pt x="1218" y="385"/>
                    <a:pt x="1134" y="380"/>
                    <a:pt x="1085" y="410"/>
                  </a:cubicBezTo>
                  <a:cubicBezTo>
                    <a:pt x="1027" y="445"/>
                    <a:pt x="942" y="410"/>
                    <a:pt x="934" y="344"/>
                  </a:cubicBezTo>
                  <a:cubicBezTo>
                    <a:pt x="926" y="268"/>
                    <a:pt x="893" y="295"/>
                    <a:pt x="861" y="317"/>
                  </a:cubicBezTo>
                  <a:cubicBezTo>
                    <a:pt x="833" y="336"/>
                    <a:pt x="800" y="350"/>
                    <a:pt x="781" y="325"/>
                  </a:cubicBezTo>
                  <a:cubicBezTo>
                    <a:pt x="724" y="257"/>
                    <a:pt x="631" y="230"/>
                    <a:pt x="576" y="156"/>
                  </a:cubicBezTo>
                  <a:cubicBezTo>
                    <a:pt x="525" y="85"/>
                    <a:pt x="462" y="25"/>
                    <a:pt x="366" y="19"/>
                  </a:cubicBezTo>
                  <a:cubicBezTo>
                    <a:pt x="314" y="17"/>
                    <a:pt x="260" y="17"/>
                    <a:pt x="208" y="8"/>
                  </a:cubicBezTo>
                  <a:cubicBezTo>
                    <a:pt x="164" y="0"/>
                    <a:pt x="134" y="17"/>
                    <a:pt x="128" y="74"/>
                  </a:cubicBezTo>
                  <a:cubicBezTo>
                    <a:pt x="118" y="199"/>
                    <a:pt x="68" y="331"/>
                    <a:pt x="90" y="451"/>
                  </a:cubicBezTo>
                  <a:cubicBezTo>
                    <a:pt x="109" y="555"/>
                    <a:pt x="112" y="628"/>
                    <a:pt x="52" y="716"/>
                  </a:cubicBezTo>
                  <a:cubicBezTo>
                    <a:pt x="27" y="751"/>
                    <a:pt x="38" y="814"/>
                    <a:pt x="33" y="863"/>
                  </a:cubicBezTo>
                  <a:cubicBezTo>
                    <a:pt x="0" y="1114"/>
                    <a:pt x="44" y="1352"/>
                    <a:pt x="183" y="1565"/>
                  </a:cubicBezTo>
                  <a:cubicBezTo>
                    <a:pt x="197" y="1587"/>
                    <a:pt x="221" y="1590"/>
                    <a:pt x="238" y="1581"/>
                  </a:cubicBezTo>
                  <a:cubicBezTo>
                    <a:pt x="298" y="1549"/>
                    <a:pt x="350" y="1581"/>
                    <a:pt x="407" y="1592"/>
                  </a:cubicBezTo>
                  <a:cubicBezTo>
                    <a:pt x="470" y="1603"/>
                    <a:pt x="525" y="1650"/>
                    <a:pt x="601" y="1611"/>
                  </a:cubicBezTo>
                  <a:cubicBezTo>
                    <a:pt x="661" y="1581"/>
                    <a:pt x="738" y="1611"/>
                    <a:pt x="765" y="1691"/>
                  </a:cubicBezTo>
                  <a:cubicBezTo>
                    <a:pt x="779" y="1732"/>
                    <a:pt x="811" y="1759"/>
                    <a:pt x="841" y="1786"/>
                  </a:cubicBezTo>
                  <a:cubicBezTo>
                    <a:pt x="893" y="1833"/>
                    <a:pt x="937" y="1816"/>
                    <a:pt x="953" y="1751"/>
                  </a:cubicBezTo>
                  <a:cubicBezTo>
                    <a:pt x="962" y="1718"/>
                    <a:pt x="973" y="1699"/>
                    <a:pt x="1011" y="1693"/>
                  </a:cubicBezTo>
                  <a:cubicBezTo>
                    <a:pt x="1090" y="1685"/>
                    <a:pt x="1158" y="1641"/>
                    <a:pt x="1229" y="1609"/>
                  </a:cubicBezTo>
                  <a:cubicBezTo>
                    <a:pt x="1309" y="1570"/>
                    <a:pt x="1388" y="1516"/>
                    <a:pt x="1445" y="1448"/>
                  </a:cubicBezTo>
                  <a:cubicBezTo>
                    <a:pt x="1478" y="1409"/>
                    <a:pt x="1505" y="1377"/>
                    <a:pt x="1554" y="1377"/>
                  </a:cubicBezTo>
                  <a:cubicBezTo>
                    <a:pt x="1601" y="1377"/>
                    <a:pt x="1612" y="1355"/>
                    <a:pt x="1617" y="1311"/>
                  </a:cubicBezTo>
                  <a:cubicBezTo>
                    <a:pt x="1636" y="1087"/>
                    <a:pt x="1642" y="863"/>
                    <a:pt x="1644" y="647"/>
                  </a:cubicBezTo>
                  <a:cubicBezTo>
                    <a:pt x="1653" y="571"/>
                    <a:pt x="1634" y="505"/>
                    <a:pt x="1628" y="437"/>
                  </a:cubicBezTo>
                </a:path>
              </a:pathLst>
            </a:custGeom>
            <a:solidFill>
              <a:srgbClr val="4C778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 name="Freeform 77"/>
            <p:cNvSpPr>
              <a:spLocks noChangeArrowheads="1"/>
            </p:cNvSpPr>
            <p:nvPr/>
          </p:nvSpPr>
          <p:spPr bwMode="auto">
            <a:xfrm>
              <a:off x="7108825" y="717550"/>
              <a:ext cx="569913" cy="660400"/>
            </a:xfrm>
            <a:custGeom>
              <a:avLst/>
              <a:gdLst>
                <a:gd name="T0" fmla="*/ 1347 w 1585"/>
                <a:gd name="T1" fmla="*/ 497 h 1836"/>
                <a:gd name="T2" fmla="*/ 1314 w 1585"/>
                <a:gd name="T3" fmla="*/ 372 h 1836"/>
                <a:gd name="T4" fmla="*/ 869 w 1585"/>
                <a:gd name="T5" fmla="*/ 6 h 1836"/>
                <a:gd name="T6" fmla="*/ 836 w 1585"/>
                <a:gd name="T7" fmla="*/ 6 h 1836"/>
                <a:gd name="T8" fmla="*/ 642 w 1585"/>
                <a:gd name="T9" fmla="*/ 33 h 1836"/>
                <a:gd name="T10" fmla="*/ 494 w 1585"/>
                <a:gd name="T11" fmla="*/ 101 h 1836"/>
                <a:gd name="T12" fmla="*/ 473 w 1585"/>
                <a:gd name="T13" fmla="*/ 137 h 1836"/>
                <a:gd name="T14" fmla="*/ 303 w 1585"/>
                <a:gd name="T15" fmla="*/ 191 h 1836"/>
                <a:gd name="T16" fmla="*/ 191 w 1585"/>
                <a:gd name="T17" fmla="*/ 186 h 1836"/>
                <a:gd name="T18" fmla="*/ 44 w 1585"/>
                <a:gd name="T19" fmla="*/ 445 h 1836"/>
                <a:gd name="T20" fmla="*/ 14 w 1585"/>
                <a:gd name="T21" fmla="*/ 1002 h 1836"/>
                <a:gd name="T22" fmla="*/ 85 w 1585"/>
                <a:gd name="T23" fmla="*/ 1054 h 1836"/>
                <a:gd name="T24" fmla="*/ 167 w 1585"/>
                <a:gd name="T25" fmla="*/ 1098 h 1836"/>
                <a:gd name="T26" fmla="*/ 259 w 1585"/>
                <a:gd name="T27" fmla="*/ 1311 h 1836"/>
                <a:gd name="T28" fmla="*/ 421 w 1585"/>
                <a:gd name="T29" fmla="*/ 1431 h 1836"/>
                <a:gd name="T30" fmla="*/ 729 w 1585"/>
                <a:gd name="T31" fmla="*/ 1587 h 1836"/>
                <a:gd name="T32" fmla="*/ 776 w 1585"/>
                <a:gd name="T33" fmla="*/ 1609 h 1836"/>
                <a:gd name="T34" fmla="*/ 1005 w 1585"/>
                <a:gd name="T35" fmla="*/ 1712 h 1836"/>
                <a:gd name="T36" fmla="*/ 1448 w 1585"/>
                <a:gd name="T37" fmla="*/ 1835 h 1836"/>
                <a:gd name="T38" fmla="*/ 1472 w 1585"/>
                <a:gd name="T39" fmla="*/ 1827 h 1836"/>
                <a:gd name="T40" fmla="*/ 1562 w 1585"/>
                <a:gd name="T41" fmla="*/ 1543 h 1836"/>
                <a:gd name="T42" fmla="*/ 1429 w 1585"/>
                <a:gd name="T43" fmla="*/ 885 h 1836"/>
                <a:gd name="T44" fmla="*/ 1347 w 1585"/>
                <a:gd name="T45" fmla="*/ 497 h 18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85" h="1836">
                  <a:moveTo>
                    <a:pt x="1347" y="497"/>
                  </a:moveTo>
                  <a:cubicBezTo>
                    <a:pt x="1327" y="456"/>
                    <a:pt x="1333" y="410"/>
                    <a:pt x="1314" y="372"/>
                  </a:cubicBezTo>
                  <a:cubicBezTo>
                    <a:pt x="1215" y="189"/>
                    <a:pt x="1054" y="82"/>
                    <a:pt x="869" y="6"/>
                  </a:cubicBezTo>
                  <a:cubicBezTo>
                    <a:pt x="858" y="0"/>
                    <a:pt x="839" y="0"/>
                    <a:pt x="836" y="6"/>
                  </a:cubicBezTo>
                  <a:cubicBezTo>
                    <a:pt x="778" y="77"/>
                    <a:pt x="707" y="41"/>
                    <a:pt x="642" y="33"/>
                  </a:cubicBezTo>
                  <a:cubicBezTo>
                    <a:pt x="579" y="27"/>
                    <a:pt x="538" y="66"/>
                    <a:pt x="494" y="101"/>
                  </a:cubicBezTo>
                  <a:cubicBezTo>
                    <a:pt x="483" y="112"/>
                    <a:pt x="475" y="120"/>
                    <a:pt x="473" y="137"/>
                  </a:cubicBezTo>
                  <a:cubicBezTo>
                    <a:pt x="445" y="238"/>
                    <a:pt x="388" y="257"/>
                    <a:pt x="303" y="191"/>
                  </a:cubicBezTo>
                  <a:cubicBezTo>
                    <a:pt x="262" y="158"/>
                    <a:pt x="216" y="139"/>
                    <a:pt x="191" y="186"/>
                  </a:cubicBezTo>
                  <a:cubicBezTo>
                    <a:pt x="142" y="273"/>
                    <a:pt x="68" y="341"/>
                    <a:pt x="44" y="445"/>
                  </a:cubicBezTo>
                  <a:cubicBezTo>
                    <a:pt x="0" y="631"/>
                    <a:pt x="11" y="814"/>
                    <a:pt x="14" y="1002"/>
                  </a:cubicBezTo>
                  <a:cubicBezTo>
                    <a:pt x="14" y="1054"/>
                    <a:pt x="46" y="1054"/>
                    <a:pt x="85" y="1054"/>
                  </a:cubicBezTo>
                  <a:cubicBezTo>
                    <a:pt x="120" y="1052"/>
                    <a:pt x="161" y="1052"/>
                    <a:pt x="167" y="1098"/>
                  </a:cubicBezTo>
                  <a:cubicBezTo>
                    <a:pt x="178" y="1177"/>
                    <a:pt x="197" y="1245"/>
                    <a:pt x="259" y="1311"/>
                  </a:cubicBezTo>
                  <a:cubicBezTo>
                    <a:pt x="309" y="1363"/>
                    <a:pt x="352" y="1404"/>
                    <a:pt x="421" y="1431"/>
                  </a:cubicBezTo>
                  <a:cubicBezTo>
                    <a:pt x="527" y="1475"/>
                    <a:pt x="677" y="1431"/>
                    <a:pt x="729" y="1587"/>
                  </a:cubicBezTo>
                  <a:cubicBezTo>
                    <a:pt x="732" y="1598"/>
                    <a:pt x="762" y="1600"/>
                    <a:pt x="776" y="1609"/>
                  </a:cubicBezTo>
                  <a:cubicBezTo>
                    <a:pt x="841" y="1661"/>
                    <a:pt x="934" y="1633"/>
                    <a:pt x="1005" y="1712"/>
                  </a:cubicBezTo>
                  <a:cubicBezTo>
                    <a:pt x="1114" y="1835"/>
                    <a:pt x="1292" y="1814"/>
                    <a:pt x="1448" y="1835"/>
                  </a:cubicBezTo>
                  <a:cubicBezTo>
                    <a:pt x="1456" y="1835"/>
                    <a:pt x="1464" y="1830"/>
                    <a:pt x="1472" y="1827"/>
                  </a:cubicBezTo>
                  <a:cubicBezTo>
                    <a:pt x="1530" y="1786"/>
                    <a:pt x="1584" y="1611"/>
                    <a:pt x="1562" y="1543"/>
                  </a:cubicBezTo>
                  <a:cubicBezTo>
                    <a:pt x="1497" y="1322"/>
                    <a:pt x="1396" y="1117"/>
                    <a:pt x="1429" y="885"/>
                  </a:cubicBezTo>
                  <a:cubicBezTo>
                    <a:pt x="1480" y="737"/>
                    <a:pt x="1399" y="620"/>
                    <a:pt x="1347" y="497"/>
                  </a:cubicBezTo>
                </a:path>
              </a:pathLst>
            </a:custGeom>
            <a:solidFill>
              <a:srgbClr val="4C778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 name="Freeform 78"/>
            <p:cNvSpPr>
              <a:spLocks noChangeArrowheads="1"/>
            </p:cNvSpPr>
            <p:nvPr/>
          </p:nvSpPr>
          <p:spPr bwMode="auto">
            <a:xfrm>
              <a:off x="6378575" y="1944688"/>
              <a:ext cx="608013" cy="573087"/>
            </a:xfrm>
            <a:custGeom>
              <a:avLst/>
              <a:gdLst>
                <a:gd name="T0" fmla="*/ 716 w 1690"/>
                <a:gd name="T1" fmla="*/ 1587 h 1591"/>
                <a:gd name="T2" fmla="*/ 1620 w 1690"/>
                <a:gd name="T3" fmla="*/ 1500 h 1591"/>
                <a:gd name="T4" fmla="*/ 1669 w 1690"/>
                <a:gd name="T5" fmla="*/ 1423 h 1591"/>
                <a:gd name="T6" fmla="*/ 1546 w 1690"/>
                <a:gd name="T7" fmla="*/ 983 h 1591"/>
                <a:gd name="T8" fmla="*/ 1536 w 1690"/>
                <a:gd name="T9" fmla="*/ 590 h 1591"/>
                <a:gd name="T10" fmla="*/ 1497 w 1690"/>
                <a:gd name="T11" fmla="*/ 451 h 1591"/>
                <a:gd name="T12" fmla="*/ 1478 w 1690"/>
                <a:gd name="T13" fmla="*/ 380 h 1591"/>
                <a:gd name="T14" fmla="*/ 1426 w 1690"/>
                <a:gd name="T15" fmla="*/ 213 h 1591"/>
                <a:gd name="T16" fmla="*/ 1243 w 1690"/>
                <a:gd name="T17" fmla="*/ 129 h 1591"/>
                <a:gd name="T18" fmla="*/ 743 w 1690"/>
                <a:gd name="T19" fmla="*/ 17 h 1591"/>
                <a:gd name="T20" fmla="*/ 522 w 1690"/>
                <a:gd name="T21" fmla="*/ 38 h 1591"/>
                <a:gd name="T22" fmla="*/ 468 w 1690"/>
                <a:gd name="T23" fmla="*/ 74 h 1591"/>
                <a:gd name="T24" fmla="*/ 407 w 1690"/>
                <a:gd name="T25" fmla="*/ 109 h 1591"/>
                <a:gd name="T26" fmla="*/ 274 w 1690"/>
                <a:gd name="T27" fmla="*/ 273 h 1591"/>
                <a:gd name="T28" fmla="*/ 235 w 1690"/>
                <a:gd name="T29" fmla="*/ 347 h 1591"/>
                <a:gd name="T30" fmla="*/ 99 w 1690"/>
                <a:gd name="T31" fmla="*/ 962 h 1591"/>
                <a:gd name="T32" fmla="*/ 230 w 1690"/>
                <a:gd name="T33" fmla="*/ 1281 h 1591"/>
                <a:gd name="T34" fmla="*/ 339 w 1690"/>
                <a:gd name="T35" fmla="*/ 1396 h 1591"/>
                <a:gd name="T36" fmla="*/ 478 w 1690"/>
                <a:gd name="T37" fmla="*/ 1497 h 1591"/>
                <a:gd name="T38" fmla="*/ 683 w 1690"/>
                <a:gd name="T39" fmla="*/ 1590 h 1591"/>
                <a:gd name="T40" fmla="*/ 716 w 1690"/>
                <a:gd name="T41" fmla="*/ 1587 h 15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90" h="1591">
                  <a:moveTo>
                    <a:pt x="716" y="1587"/>
                  </a:moveTo>
                  <a:cubicBezTo>
                    <a:pt x="1014" y="1513"/>
                    <a:pt x="1317" y="1494"/>
                    <a:pt x="1620" y="1500"/>
                  </a:cubicBezTo>
                  <a:cubicBezTo>
                    <a:pt x="1680" y="1500"/>
                    <a:pt x="1689" y="1480"/>
                    <a:pt x="1669" y="1423"/>
                  </a:cubicBezTo>
                  <a:cubicBezTo>
                    <a:pt x="1620" y="1278"/>
                    <a:pt x="1549" y="1142"/>
                    <a:pt x="1546" y="983"/>
                  </a:cubicBezTo>
                  <a:cubicBezTo>
                    <a:pt x="1544" y="852"/>
                    <a:pt x="1497" y="724"/>
                    <a:pt x="1536" y="590"/>
                  </a:cubicBezTo>
                  <a:cubicBezTo>
                    <a:pt x="1549" y="544"/>
                    <a:pt x="1557" y="486"/>
                    <a:pt x="1497" y="451"/>
                  </a:cubicBezTo>
                  <a:cubicBezTo>
                    <a:pt x="1475" y="437"/>
                    <a:pt x="1462" y="413"/>
                    <a:pt x="1478" y="380"/>
                  </a:cubicBezTo>
                  <a:cubicBezTo>
                    <a:pt x="1519" y="306"/>
                    <a:pt x="1489" y="262"/>
                    <a:pt x="1426" y="213"/>
                  </a:cubicBezTo>
                  <a:cubicBezTo>
                    <a:pt x="1369" y="170"/>
                    <a:pt x="1295" y="172"/>
                    <a:pt x="1243" y="129"/>
                  </a:cubicBezTo>
                  <a:cubicBezTo>
                    <a:pt x="1096" y="0"/>
                    <a:pt x="910" y="55"/>
                    <a:pt x="743" y="17"/>
                  </a:cubicBezTo>
                  <a:cubicBezTo>
                    <a:pt x="670" y="0"/>
                    <a:pt x="601" y="82"/>
                    <a:pt x="522" y="38"/>
                  </a:cubicBezTo>
                  <a:cubicBezTo>
                    <a:pt x="514" y="33"/>
                    <a:pt x="481" y="58"/>
                    <a:pt x="468" y="74"/>
                  </a:cubicBezTo>
                  <a:cubicBezTo>
                    <a:pt x="451" y="90"/>
                    <a:pt x="432" y="104"/>
                    <a:pt x="407" y="109"/>
                  </a:cubicBezTo>
                  <a:cubicBezTo>
                    <a:pt x="317" y="126"/>
                    <a:pt x="287" y="194"/>
                    <a:pt x="274" y="273"/>
                  </a:cubicBezTo>
                  <a:cubicBezTo>
                    <a:pt x="268" y="306"/>
                    <a:pt x="263" y="328"/>
                    <a:pt x="235" y="347"/>
                  </a:cubicBezTo>
                  <a:cubicBezTo>
                    <a:pt x="30" y="489"/>
                    <a:pt x="0" y="751"/>
                    <a:pt x="99" y="962"/>
                  </a:cubicBezTo>
                  <a:cubicBezTo>
                    <a:pt x="148" y="1065"/>
                    <a:pt x="224" y="1155"/>
                    <a:pt x="230" y="1281"/>
                  </a:cubicBezTo>
                  <a:cubicBezTo>
                    <a:pt x="233" y="1327"/>
                    <a:pt x="271" y="1377"/>
                    <a:pt x="339" y="1396"/>
                  </a:cubicBezTo>
                  <a:cubicBezTo>
                    <a:pt x="391" y="1409"/>
                    <a:pt x="448" y="1450"/>
                    <a:pt x="478" y="1497"/>
                  </a:cubicBezTo>
                  <a:cubicBezTo>
                    <a:pt x="536" y="1576"/>
                    <a:pt x="618" y="1562"/>
                    <a:pt x="683" y="1590"/>
                  </a:cubicBezTo>
                  <a:cubicBezTo>
                    <a:pt x="700" y="1590"/>
                    <a:pt x="708" y="1590"/>
                    <a:pt x="716" y="1587"/>
                  </a:cubicBezTo>
                </a:path>
              </a:pathLst>
            </a:custGeom>
            <a:solidFill>
              <a:srgbClr val="4C778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 name="Freeform 79"/>
            <p:cNvSpPr>
              <a:spLocks noChangeArrowheads="1"/>
            </p:cNvSpPr>
            <p:nvPr/>
          </p:nvSpPr>
          <p:spPr bwMode="auto">
            <a:xfrm>
              <a:off x="6000750" y="2212975"/>
              <a:ext cx="527050" cy="700088"/>
            </a:xfrm>
            <a:custGeom>
              <a:avLst/>
              <a:gdLst>
                <a:gd name="T0" fmla="*/ 1127 w 1464"/>
                <a:gd name="T1" fmla="*/ 407 h 1943"/>
                <a:gd name="T2" fmla="*/ 1083 w 1464"/>
                <a:gd name="T3" fmla="*/ 352 h 1943"/>
                <a:gd name="T4" fmla="*/ 1037 w 1464"/>
                <a:gd name="T5" fmla="*/ 259 h 1943"/>
                <a:gd name="T6" fmla="*/ 925 w 1464"/>
                <a:gd name="T7" fmla="*/ 273 h 1943"/>
                <a:gd name="T8" fmla="*/ 385 w 1464"/>
                <a:gd name="T9" fmla="*/ 186 h 1943"/>
                <a:gd name="T10" fmla="*/ 194 w 1464"/>
                <a:gd name="T11" fmla="*/ 38 h 1943"/>
                <a:gd name="T12" fmla="*/ 139 w 1464"/>
                <a:gd name="T13" fmla="*/ 19 h 1943"/>
                <a:gd name="T14" fmla="*/ 65 w 1464"/>
                <a:gd name="T15" fmla="*/ 96 h 1943"/>
                <a:gd name="T16" fmla="*/ 63 w 1464"/>
                <a:gd name="T17" fmla="*/ 1087 h 1943"/>
                <a:gd name="T18" fmla="*/ 87 w 1464"/>
                <a:gd name="T19" fmla="*/ 1169 h 1943"/>
                <a:gd name="T20" fmla="*/ 84 w 1464"/>
                <a:gd name="T21" fmla="*/ 1243 h 1943"/>
                <a:gd name="T22" fmla="*/ 13 w 1464"/>
                <a:gd name="T23" fmla="*/ 1614 h 1943"/>
                <a:gd name="T24" fmla="*/ 84 w 1464"/>
                <a:gd name="T25" fmla="*/ 1680 h 1943"/>
                <a:gd name="T26" fmla="*/ 287 w 1464"/>
                <a:gd name="T27" fmla="*/ 1639 h 1943"/>
                <a:gd name="T28" fmla="*/ 445 w 1464"/>
                <a:gd name="T29" fmla="*/ 1617 h 1943"/>
                <a:gd name="T30" fmla="*/ 859 w 1464"/>
                <a:gd name="T31" fmla="*/ 1699 h 1943"/>
                <a:gd name="T32" fmla="*/ 952 w 1464"/>
                <a:gd name="T33" fmla="*/ 1762 h 1943"/>
                <a:gd name="T34" fmla="*/ 1034 w 1464"/>
                <a:gd name="T35" fmla="*/ 1835 h 1943"/>
                <a:gd name="T36" fmla="*/ 1291 w 1464"/>
                <a:gd name="T37" fmla="*/ 1923 h 1943"/>
                <a:gd name="T38" fmla="*/ 1332 w 1464"/>
                <a:gd name="T39" fmla="*/ 1906 h 1943"/>
                <a:gd name="T40" fmla="*/ 1438 w 1464"/>
                <a:gd name="T41" fmla="*/ 1704 h 1943"/>
                <a:gd name="T42" fmla="*/ 1455 w 1464"/>
                <a:gd name="T43" fmla="*/ 1630 h 1943"/>
                <a:gd name="T44" fmla="*/ 1422 w 1464"/>
                <a:gd name="T45" fmla="*/ 1431 h 1943"/>
                <a:gd name="T46" fmla="*/ 1430 w 1464"/>
                <a:gd name="T47" fmla="*/ 989 h 1943"/>
                <a:gd name="T48" fmla="*/ 1411 w 1464"/>
                <a:gd name="T49" fmla="*/ 828 h 1943"/>
                <a:gd name="T50" fmla="*/ 1277 w 1464"/>
                <a:gd name="T51" fmla="*/ 721 h 1943"/>
                <a:gd name="T52" fmla="*/ 1146 w 1464"/>
                <a:gd name="T53" fmla="*/ 475 h 1943"/>
                <a:gd name="T54" fmla="*/ 1127 w 1464"/>
                <a:gd name="T55" fmla="*/ 407 h 19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464" h="1943">
                  <a:moveTo>
                    <a:pt x="1127" y="407"/>
                  </a:moveTo>
                  <a:cubicBezTo>
                    <a:pt x="1111" y="391"/>
                    <a:pt x="1094" y="371"/>
                    <a:pt x="1083" y="352"/>
                  </a:cubicBezTo>
                  <a:cubicBezTo>
                    <a:pt x="1067" y="322"/>
                    <a:pt x="1094" y="270"/>
                    <a:pt x="1037" y="259"/>
                  </a:cubicBezTo>
                  <a:cubicBezTo>
                    <a:pt x="999" y="251"/>
                    <a:pt x="958" y="257"/>
                    <a:pt x="925" y="273"/>
                  </a:cubicBezTo>
                  <a:cubicBezTo>
                    <a:pt x="726" y="361"/>
                    <a:pt x="562" y="229"/>
                    <a:pt x="385" y="186"/>
                  </a:cubicBezTo>
                  <a:cubicBezTo>
                    <a:pt x="319" y="169"/>
                    <a:pt x="257" y="90"/>
                    <a:pt x="194" y="38"/>
                  </a:cubicBezTo>
                  <a:cubicBezTo>
                    <a:pt x="175" y="22"/>
                    <a:pt x="155" y="0"/>
                    <a:pt x="139" y="19"/>
                  </a:cubicBezTo>
                  <a:cubicBezTo>
                    <a:pt x="115" y="46"/>
                    <a:pt x="65" y="38"/>
                    <a:pt x="65" y="96"/>
                  </a:cubicBezTo>
                  <a:cubicBezTo>
                    <a:pt x="65" y="426"/>
                    <a:pt x="63" y="757"/>
                    <a:pt x="63" y="1087"/>
                  </a:cubicBezTo>
                  <a:cubicBezTo>
                    <a:pt x="63" y="1117"/>
                    <a:pt x="63" y="1144"/>
                    <a:pt x="87" y="1169"/>
                  </a:cubicBezTo>
                  <a:cubicBezTo>
                    <a:pt x="109" y="1191"/>
                    <a:pt x="104" y="1218"/>
                    <a:pt x="84" y="1243"/>
                  </a:cubicBezTo>
                  <a:cubicBezTo>
                    <a:pt x="0" y="1355"/>
                    <a:pt x="30" y="1488"/>
                    <a:pt x="13" y="1614"/>
                  </a:cubicBezTo>
                  <a:cubicBezTo>
                    <a:pt x="11" y="1641"/>
                    <a:pt x="46" y="1680"/>
                    <a:pt x="84" y="1680"/>
                  </a:cubicBezTo>
                  <a:cubicBezTo>
                    <a:pt x="153" y="1682"/>
                    <a:pt x="224" y="1702"/>
                    <a:pt x="287" y="1639"/>
                  </a:cubicBezTo>
                  <a:cubicBezTo>
                    <a:pt x="325" y="1600"/>
                    <a:pt x="388" y="1603"/>
                    <a:pt x="445" y="1617"/>
                  </a:cubicBezTo>
                  <a:cubicBezTo>
                    <a:pt x="584" y="1647"/>
                    <a:pt x="721" y="1671"/>
                    <a:pt x="859" y="1699"/>
                  </a:cubicBezTo>
                  <a:cubicBezTo>
                    <a:pt x="900" y="1707"/>
                    <a:pt x="936" y="1710"/>
                    <a:pt x="952" y="1762"/>
                  </a:cubicBezTo>
                  <a:cubicBezTo>
                    <a:pt x="963" y="1794"/>
                    <a:pt x="999" y="1841"/>
                    <a:pt x="1034" y="1835"/>
                  </a:cubicBezTo>
                  <a:cubicBezTo>
                    <a:pt x="1138" y="1819"/>
                    <a:pt x="1214" y="1868"/>
                    <a:pt x="1291" y="1923"/>
                  </a:cubicBezTo>
                  <a:cubicBezTo>
                    <a:pt x="1321" y="1942"/>
                    <a:pt x="1332" y="1923"/>
                    <a:pt x="1332" y="1906"/>
                  </a:cubicBezTo>
                  <a:cubicBezTo>
                    <a:pt x="1332" y="1819"/>
                    <a:pt x="1378" y="1759"/>
                    <a:pt x="1438" y="1704"/>
                  </a:cubicBezTo>
                  <a:cubicBezTo>
                    <a:pt x="1455" y="1691"/>
                    <a:pt x="1463" y="1639"/>
                    <a:pt x="1455" y="1630"/>
                  </a:cubicBezTo>
                  <a:cubicBezTo>
                    <a:pt x="1389" y="1570"/>
                    <a:pt x="1430" y="1497"/>
                    <a:pt x="1422" y="1431"/>
                  </a:cubicBezTo>
                  <a:cubicBezTo>
                    <a:pt x="1406" y="1284"/>
                    <a:pt x="1403" y="1136"/>
                    <a:pt x="1430" y="989"/>
                  </a:cubicBezTo>
                  <a:cubicBezTo>
                    <a:pt x="1441" y="937"/>
                    <a:pt x="1452" y="855"/>
                    <a:pt x="1411" y="828"/>
                  </a:cubicBezTo>
                  <a:cubicBezTo>
                    <a:pt x="1362" y="795"/>
                    <a:pt x="1321" y="754"/>
                    <a:pt x="1277" y="721"/>
                  </a:cubicBezTo>
                  <a:cubicBezTo>
                    <a:pt x="1201" y="653"/>
                    <a:pt x="1111" y="590"/>
                    <a:pt x="1146" y="475"/>
                  </a:cubicBezTo>
                  <a:cubicBezTo>
                    <a:pt x="1152" y="440"/>
                    <a:pt x="1143" y="423"/>
                    <a:pt x="1127" y="407"/>
                  </a:cubicBezTo>
                </a:path>
              </a:pathLst>
            </a:custGeom>
            <a:solidFill>
              <a:srgbClr val="4C778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 name="Freeform 80"/>
            <p:cNvSpPr>
              <a:spLocks noChangeArrowheads="1"/>
            </p:cNvSpPr>
            <p:nvPr/>
          </p:nvSpPr>
          <p:spPr bwMode="auto">
            <a:xfrm>
              <a:off x="3373438" y="1930400"/>
              <a:ext cx="554037" cy="715963"/>
            </a:xfrm>
            <a:custGeom>
              <a:avLst/>
              <a:gdLst>
                <a:gd name="T0" fmla="*/ 1207 w 1539"/>
                <a:gd name="T1" fmla="*/ 477 h 1989"/>
                <a:gd name="T2" fmla="*/ 1257 w 1539"/>
                <a:gd name="T3" fmla="*/ 155 h 1989"/>
                <a:gd name="T4" fmla="*/ 1164 w 1539"/>
                <a:gd name="T5" fmla="*/ 49 h 1989"/>
                <a:gd name="T6" fmla="*/ 1022 w 1539"/>
                <a:gd name="T7" fmla="*/ 49 h 1989"/>
                <a:gd name="T8" fmla="*/ 847 w 1539"/>
                <a:gd name="T9" fmla="*/ 161 h 1989"/>
                <a:gd name="T10" fmla="*/ 721 w 1539"/>
                <a:gd name="T11" fmla="*/ 193 h 1989"/>
                <a:gd name="T12" fmla="*/ 492 w 1539"/>
                <a:gd name="T13" fmla="*/ 49 h 1989"/>
                <a:gd name="T14" fmla="*/ 342 w 1539"/>
                <a:gd name="T15" fmla="*/ 101 h 1989"/>
                <a:gd name="T16" fmla="*/ 115 w 1539"/>
                <a:gd name="T17" fmla="*/ 510 h 1989"/>
                <a:gd name="T18" fmla="*/ 90 w 1539"/>
                <a:gd name="T19" fmla="*/ 669 h 1989"/>
                <a:gd name="T20" fmla="*/ 90 w 1539"/>
                <a:gd name="T21" fmla="*/ 966 h 1989"/>
                <a:gd name="T22" fmla="*/ 98 w 1539"/>
                <a:gd name="T23" fmla="*/ 1177 h 1989"/>
                <a:gd name="T24" fmla="*/ 265 w 1539"/>
                <a:gd name="T25" fmla="*/ 1488 h 1989"/>
                <a:gd name="T26" fmla="*/ 112 w 1539"/>
                <a:gd name="T27" fmla="*/ 1829 h 1989"/>
                <a:gd name="T28" fmla="*/ 22 w 1539"/>
                <a:gd name="T29" fmla="*/ 1898 h 1989"/>
                <a:gd name="T30" fmla="*/ 27 w 1539"/>
                <a:gd name="T31" fmla="*/ 1960 h 1989"/>
                <a:gd name="T32" fmla="*/ 71 w 1539"/>
                <a:gd name="T33" fmla="*/ 1944 h 1989"/>
                <a:gd name="T34" fmla="*/ 205 w 1539"/>
                <a:gd name="T35" fmla="*/ 1835 h 1989"/>
                <a:gd name="T36" fmla="*/ 503 w 1539"/>
                <a:gd name="T37" fmla="*/ 1797 h 1989"/>
                <a:gd name="T38" fmla="*/ 574 w 1539"/>
                <a:gd name="T39" fmla="*/ 1786 h 1989"/>
                <a:gd name="T40" fmla="*/ 699 w 1539"/>
                <a:gd name="T41" fmla="*/ 1758 h 1989"/>
                <a:gd name="T42" fmla="*/ 899 w 1539"/>
                <a:gd name="T43" fmla="*/ 1726 h 1989"/>
                <a:gd name="T44" fmla="*/ 964 w 1539"/>
                <a:gd name="T45" fmla="*/ 1704 h 1989"/>
                <a:gd name="T46" fmla="*/ 1317 w 1539"/>
                <a:gd name="T47" fmla="*/ 1619 h 1989"/>
                <a:gd name="T48" fmla="*/ 1363 w 1539"/>
                <a:gd name="T49" fmla="*/ 1545 h 1989"/>
                <a:gd name="T50" fmla="*/ 1363 w 1539"/>
                <a:gd name="T51" fmla="*/ 1447 h 1989"/>
                <a:gd name="T52" fmla="*/ 1440 w 1539"/>
                <a:gd name="T53" fmla="*/ 1354 h 1989"/>
                <a:gd name="T54" fmla="*/ 1511 w 1539"/>
                <a:gd name="T55" fmla="*/ 1237 h 1989"/>
                <a:gd name="T56" fmla="*/ 1309 w 1539"/>
                <a:gd name="T57" fmla="*/ 1018 h 1989"/>
                <a:gd name="T58" fmla="*/ 1164 w 1539"/>
                <a:gd name="T59" fmla="*/ 718 h 1989"/>
                <a:gd name="T60" fmla="*/ 1164 w 1539"/>
                <a:gd name="T61" fmla="*/ 710 h 1989"/>
                <a:gd name="T62" fmla="*/ 1284 w 1539"/>
                <a:gd name="T63" fmla="*/ 630 h 1989"/>
                <a:gd name="T64" fmla="*/ 1207 w 1539"/>
                <a:gd name="T65" fmla="*/ 477 h 19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539" h="1989">
                  <a:moveTo>
                    <a:pt x="1207" y="477"/>
                  </a:moveTo>
                  <a:cubicBezTo>
                    <a:pt x="1221" y="368"/>
                    <a:pt x="1238" y="262"/>
                    <a:pt x="1257" y="155"/>
                  </a:cubicBezTo>
                  <a:cubicBezTo>
                    <a:pt x="1270" y="79"/>
                    <a:pt x="1257" y="33"/>
                    <a:pt x="1164" y="49"/>
                  </a:cubicBezTo>
                  <a:cubicBezTo>
                    <a:pt x="1117" y="57"/>
                    <a:pt x="1068" y="51"/>
                    <a:pt x="1022" y="49"/>
                  </a:cubicBezTo>
                  <a:cubicBezTo>
                    <a:pt x="937" y="46"/>
                    <a:pt x="891" y="109"/>
                    <a:pt x="847" y="161"/>
                  </a:cubicBezTo>
                  <a:cubicBezTo>
                    <a:pt x="806" y="210"/>
                    <a:pt x="768" y="223"/>
                    <a:pt x="721" y="193"/>
                  </a:cubicBezTo>
                  <a:cubicBezTo>
                    <a:pt x="645" y="144"/>
                    <a:pt x="563" y="109"/>
                    <a:pt x="492" y="49"/>
                  </a:cubicBezTo>
                  <a:cubicBezTo>
                    <a:pt x="437" y="0"/>
                    <a:pt x="353" y="31"/>
                    <a:pt x="342" y="101"/>
                  </a:cubicBezTo>
                  <a:cubicBezTo>
                    <a:pt x="317" y="267"/>
                    <a:pt x="262" y="412"/>
                    <a:pt x="115" y="510"/>
                  </a:cubicBezTo>
                  <a:cubicBezTo>
                    <a:pt x="58" y="548"/>
                    <a:pt x="55" y="622"/>
                    <a:pt x="90" y="669"/>
                  </a:cubicBezTo>
                  <a:cubicBezTo>
                    <a:pt x="167" y="772"/>
                    <a:pt x="137" y="871"/>
                    <a:pt x="90" y="966"/>
                  </a:cubicBezTo>
                  <a:cubicBezTo>
                    <a:pt x="55" y="1040"/>
                    <a:pt x="63" y="1106"/>
                    <a:pt x="98" y="1177"/>
                  </a:cubicBezTo>
                  <a:cubicBezTo>
                    <a:pt x="153" y="1280"/>
                    <a:pt x="208" y="1384"/>
                    <a:pt x="265" y="1488"/>
                  </a:cubicBezTo>
                  <a:cubicBezTo>
                    <a:pt x="347" y="1633"/>
                    <a:pt x="271" y="1786"/>
                    <a:pt x="112" y="1829"/>
                  </a:cubicBezTo>
                  <a:cubicBezTo>
                    <a:pt x="71" y="1840"/>
                    <a:pt x="49" y="1871"/>
                    <a:pt x="22" y="1898"/>
                  </a:cubicBezTo>
                  <a:cubicBezTo>
                    <a:pt x="0" y="1920"/>
                    <a:pt x="11" y="1944"/>
                    <a:pt x="27" y="1960"/>
                  </a:cubicBezTo>
                  <a:cubicBezTo>
                    <a:pt x="52" y="1988"/>
                    <a:pt x="60" y="1952"/>
                    <a:pt x="71" y="1944"/>
                  </a:cubicBezTo>
                  <a:cubicBezTo>
                    <a:pt x="120" y="1911"/>
                    <a:pt x="145" y="1838"/>
                    <a:pt x="205" y="1835"/>
                  </a:cubicBezTo>
                  <a:cubicBezTo>
                    <a:pt x="306" y="1829"/>
                    <a:pt x="402" y="1786"/>
                    <a:pt x="503" y="1797"/>
                  </a:cubicBezTo>
                  <a:cubicBezTo>
                    <a:pt x="530" y="1799"/>
                    <a:pt x="549" y="1794"/>
                    <a:pt x="574" y="1786"/>
                  </a:cubicBezTo>
                  <a:cubicBezTo>
                    <a:pt x="615" y="1775"/>
                    <a:pt x="667" y="1734"/>
                    <a:pt x="699" y="1758"/>
                  </a:cubicBezTo>
                  <a:cubicBezTo>
                    <a:pt x="784" y="1824"/>
                    <a:pt x="836" y="1758"/>
                    <a:pt x="899" y="1726"/>
                  </a:cubicBezTo>
                  <a:cubicBezTo>
                    <a:pt x="921" y="1715"/>
                    <a:pt x="943" y="1709"/>
                    <a:pt x="964" y="1704"/>
                  </a:cubicBezTo>
                  <a:cubicBezTo>
                    <a:pt x="1085" y="1685"/>
                    <a:pt x="1210" y="1715"/>
                    <a:pt x="1317" y="1619"/>
                  </a:cubicBezTo>
                  <a:cubicBezTo>
                    <a:pt x="1344" y="1594"/>
                    <a:pt x="1363" y="1581"/>
                    <a:pt x="1363" y="1545"/>
                  </a:cubicBezTo>
                  <a:cubicBezTo>
                    <a:pt x="1363" y="1513"/>
                    <a:pt x="1366" y="1480"/>
                    <a:pt x="1363" y="1447"/>
                  </a:cubicBezTo>
                  <a:cubicBezTo>
                    <a:pt x="1363" y="1392"/>
                    <a:pt x="1399" y="1354"/>
                    <a:pt x="1440" y="1354"/>
                  </a:cubicBezTo>
                  <a:cubicBezTo>
                    <a:pt x="1538" y="1354"/>
                    <a:pt x="1524" y="1294"/>
                    <a:pt x="1511" y="1237"/>
                  </a:cubicBezTo>
                  <a:cubicBezTo>
                    <a:pt x="1489" y="1125"/>
                    <a:pt x="1401" y="1065"/>
                    <a:pt x="1309" y="1018"/>
                  </a:cubicBezTo>
                  <a:cubicBezTo>
                    <a:pt x="1180" y="953"/>
                    <a:pt x="1112" y="865"/>
                    <a:pt x="1164" y="718"/>
                  </a:cubicBezTo>
                  <a:lnTo>
                    <a:pt x="1164" y="710"/>
                  </a:lnTo>
                  <a:cubicBezTo>
                    <a:pt x="1175" y="663"/>
                    <a:pt x="1194" y="628"/>
                    <a:pt x="1284" y="630"/>
                  </a:cubicBezTo>
                  <a:cubicBezTo>
                    <a:pt x="1180" y="592"/>
                    <a:pt x="1202" y="532"/>
                    <a:pt x="1207" y="477"/>
                  </a:cubicBezTo>
                </a:path>
              </a:pathLst>
            </a:custGeom>
            <a:solidFill>
              <a:srgbClr val="4C778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 name="Freeform 81"/>
            <p:cNvSpPr>
              <a:spLocks noChangeArrowheads="1"/>
            </p:cNvSpPr>
            <p:nvPr/>
          </p:nvSpPr>
          <p:spPr bwMode="auto">
            <a:xfrm>
              <a:off x="6661150" y="1160463"/>
              <a:ext cx="954088" cy="509587"/>
            </a:xfrm>
            <a:custGeom>
              <a:avLst/>
              <a:gdLst>
                <a:gd name="T0" fmla="*/ 2183 w 2651"/>
                <a:gd name="T1" fmla="*/ 918 h 1416"/>
                <a:gd name="T2" fmla="*/ 2322 w 2651"/>
                <a:gd name="T3" fmla="*/ 806 h 1416"/>
                <a:gd name="T4" fmla="*/ 2543 w 2651"/>
                <a:gd name="T5" fmla="*/ 825 h 1416"/>
                <a:gd name="T6" fmla="*/ 2639 w 2651"/>
                <a:gd name="T7" fmla="*/ 718 h 1416"/>
                <a:gd name="T8" fmla="*/ 2568 w 2651"/>
                <a:gd name="T9" fmla="*/ 691 h 1416"/>
                <a:gd name="T10" fmla="*/ 2194 w 2651"/>
                <a:gd name="T11" fmla="*/ 574 h 1416"/>
                <a:gd name="T12" fmla="*/ 1915 w 2651"/>
                <a:gd name="T13" fmla="*/ 440 h 1416"/>
                <a:gd name="T14" fmla="*/ 1858 w 2651"/>
                <a:gd name="T15" fmla="*/ 391 h 1416"/>
                <a:gd name="T16" fmla="*/ 1787 w 2651"/>
                <a:gd name="T17" fmla="*/ 336 h 1416"/>
                <a:gd name="T18" fmla="*/ 1331 w 2651"/>
                <a:gd name="T19" fmla="*/ 66 h 1416"/>
                <a:gd name="T20" fmla="*/ 1284 w 2651"/>
                <a:gd name="T21" fmla="*/ 0 h 1416"/>
                <a:gd name="T22" fmla="*/ 1208 w 2651"/>
                <a:gd name="T23" fmla="*/ 82 h 1416"/>
                <a:gd name="T24" fmla="*/ 965 w 2651"/>
                <a:gd name="T25" fmla="*/ 331 h 1416"/>
                <a:gd name="T26" fmla="*/ 896 w 2651"/>
                <a:gd name="T27" fmla="*/ 333 h 1416"/>
                <a:gd name="T28" fmla="*/ 795 w 2651"/>
                <a:gd name="T29" fmla="*/ 341 h 1416"/>
                <a:gd name="T30" fmla="*/ 645 w 2651"/>
                <a:gd name="T31" fmla="*/ 371 h 1416"/>
                <a:gd name="T32" fmla="*/ 492 w 2651"/>
                <a:gd name="T33" fmla="*/ 336 h 1416"/>
                <a:gd name="T34" fmla="*/ 129 w 2651"/>
                <a:gd name="T35" fmla="*/ 270 h 1416"/>
                <a:gd name="T36" fmla="*/ 60 w 2651"/>
                <a:gd name="T37" fmla="*/ 412 h 1416"/>
                <a:gd name="T38" fmla="*/ 20 w 2651"/>
                <a:gd name="T39" fmla="*/ 609 h 1416"/>
                <a:gd name="T40" fmla="*/ 80 w 2651"/>
                <a:gd name="T41" fmla="*/ 830 h 1416"/>
                <a:gd name="T42" fmla="*/ 164 w 2651"/>
                <a:gd name="T43" fmla="*/ 975 h 1416"/>
                <a:gd name="T44" fmla="*/ 528 w 2651"/>
                <a:gd name="T45" fmla="*/ 1125 h 1416"/>
                <a:gd name="T46" fmla="*/ 558 w 2651"/>
                <a:gd name="T47" fmla="*/ 1199 h 1416"/>
                <a:gd name="T48" fmla="*/ 623 w 2651"/>
                <a:gd name="T49" fmla="*/ 1218 h 1416"/>
                <a:gd name="T50" fmla="*/ 659 w 2651"/>
                <a:gd name="T51" fmla="*/ 1191 h 1416"/>
                <a:gd name="T52" fmla="*/ 790 w 2651"/>
                <a:gd name="T53" fmla="*/ 1114 h 1416"/>
                <a:gd name="T54" fmla="*/ 918 w 2651"/>
                <a:gd name="T55" fmla="*/ 1005 h 1416"/>
                <a:gd name="T56" fmla="*/ 1200 w 2651"/>
                <a:gd name="T57" fmla="*/ 940 h 1416"/>
                <a:gd name="T58" fmla="*/ 1899 w 2651"/>
                <a:gd name="T59" fmla="*/ 1169 h 1416"/>
                <a:gd name="T60" fmla="*/ 1932 w 2651"/>
                <a:gd name="T61" fmla="*/ 1177 h 1416"/>
                <a:gd name="T62" fmla="*/ 2024 w 2651"/>
                <a:gd name="T63" fmla="*/ 1286 h 1416"/>
                <a:gd name="T64" fmla="*/ 2123 w 2651"/>
                <a:gd name="T65" fmla="*/ 1415 h 1416"/>
                <a:gd name="T66" fmla="*/ 2183 w 2651"/>
                <a:gd name="T67" fmla="*/ 918 h 1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651" h="1416">
                  <a:moveTo>
                    <a:pt x="2183" y="918"/>
                  </a:moveTo>
                  <a:cubicBezTo>
                    <a:pt x="2177" y="833"/>
                    <a:pt x="2238" y="798"/>
                    <a:pt x="2322" y="806"/>
                  </a:cubicBezTo>
                  <a:cubicBezTo>
                    <a:pt x="2396" y="814"/>
                    <a:pt x="2470" y="822"/>
                    <a:pt x="2543" y="825"/>
                  </a:cubicBezTo>
                  <a:cubicBezTo>
                    <a:pt x="2617" y="828"/>
                    <a:pt x="2628" y="762"/>
                    <a:pt x="2639" y="718"/>
                  </a:cubicBezTo>
                  <a:cubicBezTo>
                    <a:pt x="2650" y="672"/>
                    <a:pt x="2593" y="691"/>
                    <a:pt x="2568" y="691"/>
                  </a:cubicBezTo>
                  <a:cubicBezTo>
                    <a:pt x="2434" y="683"/>
                    <a:pt x="2309" y="639"/>
                    <a:pt x="2194" y="574"/>
                  </a:cubicBezTo>
                  <a:cubicBezTo>
                    <a:pt x="2104" y="522"/>
                    <a:pt x="2014" y="473"/>
                    <a:pt x="1915" y="440"/>
                  </a:cubicBezTo>
                  <a:cubicBezTo>
                    <a:pt x="1891" y="432"/>
                    <a:pt x="1855" y="421"/>
                    <a:pt x="1858" y="391"/>
                  </a:cubicBezTo>
                  <a:cubicBezTo>
                    <a:pt x="1866" y="325"/>
                    <a:pt x="1822" y="341"/>
                    <a:pt x="1787" y="336"/>
                  </a:cubicBezTo>
                  <a:cubicBezTo>
                    <a:pt x="1598" y="306"/>
                    <a:pt x="1434" y="238"/>
                    <a:pt x="1331" y="66"/>
                  </a:cubicBezTo>
                  <a:cubicBezTo>
                    <a:pt x="1317" y="41"/>
                    <a:pt x="1298" y="22"/>
                    <a:pt x="1284" y="0"/>
                  </a:cubicBezTo>
                  <a:cubicBezTo>
                    <a:pt x="1268" y="33"/>
                    <a:pt x="1219" y="36"/>
                    <a:pt x="1208" y="82"/>
                  </a:cubicBezTo>
                  <a:cubicBezTo>
                    <a:pt x="1178" y="216"/>
                    <a:pt x="1060" y="262"/>
                    <a:pt x="965" y="331"/>
                  </a:cubicBezTo>
                  <a:cubicBezTo>
                    <a:pt x="943" y="344"/>
                    <a:pt x="913" y="347"/>
                    <a:pt x="896" y="333"/>
                  </a:cubicBezTo>
                  <a:cubicBezTo>
                    <a:pt x="858" y="298"/>
                    <a:pt x="823" y="320"/>
                    <a:pt x="795" y="341"/>
                  </a:cubicBezTo>
                  <a:cubicBezTo>
                    <a:pt x="749" y="382"/>
                    <a:pt x="697" y="380"/>
                    <a:pt x="645" y="371"/>
                  </a:cubicBezTo>
                  <a:cubicBezTo>
                    <a:pt x="593" y="363"/>
                    <a:pt x="541" y="355"/>
                    <a:pt x="492" y="336"/>
                  </a:cubicBezTo>
                  <a:cubicBezTo>
                    <a:pt x="377" y="292"/>
                    <a:pt x="249" y="317"/>
                    <a:pt x="129" y="270"/>
                  </a:cubicBezTo>
                  <a:cubicBezTo>
                    <a:pt x="123" y="328"/>
                    <a:pt x="52" y="393"/>
                    <a:pt x="60" y="412"/>
                  </a:cubicBezTo>
                  <a:cubicBezTo>
                    <a:pt x="93" y="494"/>
                    <a:pt x="142" y="563"/>
                    <a:pt x="20" y="609"/>
                  </a:cubicBezTo>
                  <a:cubicBezTo>
                    <a:pt x="0" y="617"/>
                    <a:pt x="52" y="819"/>
                    <a:pt x="80" y="830"/>
                  </a:cubicBezTo>
                  <a:cubicBezTo>
                    <a:pt x="153" y="852"/>
                    <a:pt x="159" y="912"/>
                    <a:pt x="164" y="975"/>
                  </a:cubicBezTo>
                  <a:cubicBezTo>
                    <a:pt x="336" y="912"/>
                    <a:pt x="459" y="961"/>
                    <a:pt x="528" y="1125"/>
                  </a:cubicBezTo>
                  <a:cubicBezTo>
                    <a:pt x="538" y="1150"/>
                    <a:pt x="549" y="1174"/>
                    <a:pt x="558" y="1199"/>
                  </a:cubicBezTo>
                  <a:cubicBezTo>
                    <a:pt x="571" y="1235"/>
                    <a:pt x="593" y="1243"/>
                    <a:pt x="623" y="1218"/>
                  </a:cubicBezTo>
                  <a:cubicBezTo>
                    <a:pt x="634" y="1210"/>
                    <a:pt x="648" y="1202"/>
                    <a:pt x="659" y="1191"/>
                  </a:cubicBezTo>
                  <a:cubicBezTo>
                    <a:pt x="697" y="1155"/>
                    <a:pt x="732" y="1131"/>
                    <a:pt x="790" y="1114"/>
                  </a:cubicBezTo>
                  <a:cubicBezTo>
                    <a:pt x="828" y="1106"/>
                    <a:pt x="869" y="1038"/>
                    <a:pt x="918" y="1005"/>
                  </a:cubicBezTo>
                  <a:cubicBezTo>
                    <a:pt x="1006" y="945"/>
                    <a:pt x="1112" y="910"/>
                    <a:pt x="1200" y="940"/>
                  </a:cubicBezTo>
                  <a:cubicBezTo>
                    <a:pt x="1432" y="1019"/>
                    <a:pt x="1686" y="1032"/>
                    <a:pt x="1899" y="1169"/>
                  </a:cubicBezTo>
                  <a:cubicBezTo>
                    <a:pt x="1907" y="1174"/>
                    <a:pt x="1921" y="1177"/>
                    <a:pt x="1932" y="1177"/>
                  </a:cubicBezTo>
                  <a:cubicBezTo>
                    <a:pt x="2016" y="1169"/>
                    <a:pt x="2035" y="1215"/>
                    <a:pt x="2024" y="1286"/>
                  </a:cubicBezTo>
                  <a:cubicBezTo>
                    <a:pt x="2005" y="1363"/>
                    <a:pt x="2035" y="1409"/>
                    <a:pt x="2123" y="1415"/>
                  </a:cubicBezTo>
                  <a:cubicBezTo>
                    <a:pt x="2145" y="1248"/>
                    <a:pt x="2191" y="1087"/>
                    <a:pt x="2183" y="918"/>
                  </a:cubicBezTo>
                </a:path>
              </a:pathLst>
            </a:custGeom>
            <a:solidFill>
              <a:srgbClr val="4C778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 name="Freeform 82"/>
            <p:cNvSpPr>
              <a:spLocks noChangeArrowheads="1"/>
            </p:cNvSpPr>
            <p:nvPr/>
          </p:nvSpPr>
          <p:spPr bwMode="auto">
            <a:xfrm>
              <a:off x="6870700" y="1520825"/>
              <a:ext cx="617538" cy="503238"/>
            </a:xfrm>
            <a:custGeom>
              <a:avLst/>
              <a:gdLst>
                <a:gd name="T0" fmla="*/ 98 w 1714"/>
                <a:gd name="T1" fmla="*/ 1207 h 1399"/>
                <a:gd name="T2" fmla="*/ 76 w 1714"/>
                <a:gd name="T3" fmla="*/ 1258 h 1399"/>
                <a:gd name="T4" fmla="*/ 156 w 1714"/>
                <a:gd name="T5" fmla="*/ 1316 h 1399"/>
                <a:gd name="T6" fmla="*/ 544 w 1714"/>
                <a:gd name="T7" fmla="*/ 1258 h 1399"/>
                <a:gd name="T8" fmla="*/ 593 w 1714"/>
                <a:gd name="T9" fmla="*/ 1264 h 1399"/>
                <a:gd name="T10" fmla="*/ 642 w 1714"/>
                <a:gd name="T11" fmla="*/ 1261 h 1399"/>
                <a:gd name="T12" fmla="*/ 983 w 1714"/>
                <a:gd name="T13" fmla="*/ 1272 h 1399"/>
                <a:gd name="T14" fmla="*/ 1336 w 1714"/>
                <a:gd name="T15" fmla="*/ 1294 h 1399"/>
                <a:gd name="T16" fmla="*/ 1519 w 1714"/>
                <a:gd name="T17" fmla="*/ 1231 h 1399"/>
                <a:gd name="T18" fmla="*/ 1639 w 1714"/>
                <a:gd name="T19" fmla="*/ 1245 h 1399"/>
                <a:gd name="T20" fmla="*/ 1661 w 1714"/>
                <a:gd name="T21" fmla="*/ 1164 h 1399"/>
                <a:gd name="T22" fmla="*/ 1663 w 1714"/>
                <a:gd name="T23" fmla="*/ 880 h 1399"/>
                <a:gd name="T24" fmla="*/ 1541 w 1714"/>
                <a:gd name="T25" fmla="*/ 596 h 1399"/>
                <a:gd name="T26" fmla="*/ 1412 w 1714"/>
                <a:gd name="T27" fmla="*/ 478 h 1399"/>
                <a:gd name="T28" fmla="*/ 1327 w 1714"/>
                <a:gd name="T29" fmla="*/ 355 h 1399"/>
                <a:gd name="T30" fmla="*/ 1308 w 1714"/>
                <a:gd name="T31" fmla="*/ 276 h 1399"/>
                <a:gd name="T32" fmla="*/ 1112 w 1714"/>
                <a:gd name="T33" fmla="*/ 175 h 1399"/>
                <a:gd name="T34" fmla="*/ 628 w 1714"/>
                <a:gd name="T35" fmla="*/ 39 h 1399"/>
                <a:gd name="T36" fmla="*/ 328 w 1714"/>
                <a:gd name="T37" fmla="*/ 197 h 1399"/>
                <a:gd name="T38" fmla="*/ 249 w 1714"/>
                <a:gd name="T39" fmla="*/ 243 h 1399"/>
                <a:gd name="T40" fmla="*/ 150 w 1714"/>
                <a:gd name="T41" fmla="*/ 249 h 1399"/>
                <a:gd name="T42" fmla="*/ 128 w 1714"/>
                <a:gd name="T43" fmla="*/ 342 h 1399"/>
                <a:gd name="T44" fmla="*/ 98 w 1714"/>
                <a:gd name="T45" fmla="*/ 410 h 1399"/>
                <a:gd name="T46" fmla="*/ 8 w 1714"/>
                <a:gd name="T47" fmla="*/ 593 h 1399"/>
                <a:gd name="T48" fmla="*/ 79 w 1714"/>
                <a:gd name="T49" fmla="*/ 883 h 1399"/>
                <a:gd name="T50" fmla="*/ 65 w 1714"/>
                <a:gd name="T51" fmla="*/ 1052 h 1399"/>
                <a:gd name="T52" fmla="*/ 98 w 1714"/>
                <a:gd name="T53" fmla="*/ 1207 h 13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714" h="1399">
                  <a:moveTo>
                    <a:pt x="98" y="1207"/>
                  </a:moveTo>
                  <a:cubicBezTo>
                    <a:pt x="85" y="1223"/>
                    <a:pt x="46" y="1237"/>
                    <a:pt x="76" y="1258"/>
                  </a:cubicBezTo>
                  <a:cubicBezTo>
                    <a:pt x="104" y="1278"/>
                    <a:pt x="112" y="1335"/>
                    <a:pt x="156" y="1316"/>
                  </a:cubicBezTo>
                  <a:cubicBezTo>
                    <a:pt x="279" y="1261"/>
                    <a:pt x="432" y="1398"/>
                    <a:pt x="544" y="1258"/>
                  </a:cubicBezTo>
                  <a:cubicBezTo>
                    <a:pt x="549" y="1250"/>
                    <a:pt x="576" y="1258"/>
                    <a:pt x="593" y="1264"/>
                  </a:cubicBezTo>
                  <a:cubicBezTo>
                    <a:pt x="612" y="1269"/>
                    <a:pt x="628" y="1272"/>
                    <a:pt x="642" y="1261"/>
                  </a:cubicBezTo>
                  <a:cubicBezTo>
                    <a:pt x="759" y="1179"/>
                    <a:pt x="874" y="1223"/>
                    <a:pt x="983" y="1272"/>
                  </a:cubicBezTo>
                  <a:cubicBezTo>
                    <a:pt x="1098" y="1324"/>
                    <a:pt x="1210" y="1362"/>
                    <a:pt x="1336" y="1294"/>
                  </a:cubicBezTo>
                  <a:cubicBezTo>
                    <a:pt x="1393" y="1264"/>
                    <a:pt x="1461" y="1258"/>
                    <a:pt x="1519" y="1231"/>
                  </a:cubicBezTo>
                  <a:cubicBezTo>
                    <a:pt x="1562" y="1212"/>
                    <a:pt x="1601" y="1215"/>
                    <a:pt x="1639" y="1245"/>
                  </a:cubicBezTo>
                  <a:cubicBezTo>
                    <a:pt x="1647" y="1212"/>
                    <a:pt x="1653" y="1187"/>
                    <a:pt x="1661" y="1164"/>
                  </a:cubicBezTo>
                  <a:cubicBezTo>
                    <a:pt x="1696" y="1068"/>
                    <a:pt x="1713" y="945"/>
                    <a:pt x="1663" y="880"/>
                  </a:cubicBezTo>
                  <a:cubicBezTo>
                    <a:pt x="1598" y="790"/>
                    <a:pt x="1573" y="691"/>
                    <a:pt x="1541" y="596"/>
                  </a:cubicBezTo>
                  <a:cubicBezTo>
                    <a:pt x="1516" y="522"/>
                    <a:pt x="1475" y="492"/>
                    <a:pt x="1412" y="478"/>
                  </a:cubicBezTo>
                  <a:cubicBezTo>
                    <a:pt x="1344" y="462"/>
                    <a:pt x="1322" y="424"/>
                    <a:pt x="1327" y="355"/>
                  </a:cubicBezTo>
                  <a:cubicBezTo>
                    <a:pt x="1330" y="331"/>
                    <a:pt x="1347" y="293"/>
                    <a:pt x="1308" y="276"/>
                  </a:cubicBezTo>
                  <a:cubicBezTo>
                    <a:pt x="1243" y="246"/>
                    <a:pt x="1185" y="197"/>
                    <a:pt x="1112" y="175"/>
                  </a:cubicBezTo>
                  <a:cubicBezTo>
                    <a:pt x="951" y="131"/>
                    <a:pt x="789" y="82"/>
                    <a:pt x="628" y="39"/>
                  </a:cubicBezTo>
                  <a:cubicBezTo>
                    <a:pt x="483" y="0"/>
                    <a:pt x="380" y="58"/>
                    <a:pt x="328" y="197"/>
                  </a:cubicBezTo>
                  <a:cubicBezTo>
                    <a:pt x="314" y="233"/>
                    <a:pt x="292" y="265"/>
                    <a:pt x="249" y="243"/>
                  </a:cubicBezTo>
                  <a:cubicBezTo>
                    <a:pt x="213" y="224"/>
                    <a:pt x="188" y="205"/>
                    <a:pt x="150" y="249"/>
                  </a:cubicBezTo>
                  <a:cubicBezTo>
                    <a:pt x="123" y="282"/>
                    <a:pt x="93" y="295"/>
                    <a:pt x="128" y="342"/>
                  </a:cubicBezTo>
                  <a:cubicBezTo>
                    <a:pt x="145" y="364"/>
                    <a:pt x="112" y="385"/>
                    <a:pt x="98" y="410"/>
                  </a:cubicBezTo>
                  <a:cubicBezTo>
                    <a:pt x="63" y="467"/>
                    <a:pt x="0" y="517"/>
                    <a:pt x="8" y="593"/>
                  </a:cubicBezTo>
                  <a:cubicBezTo>
                    <a:pt x="19" y="691"/>
                    <a:pt x="27" y="798"/>
                    <a:pt x="79" y="883"/>
                  </a:cubicBezTo>
                  <a:cubicBezTo>
                    <a:pt x="126" y="956"/>
                    <a:pt x="117" y="1003"/>
                    <a:pt x="65" y="1052"/>
                  </a:cubicBezTo>
                  <a:cubicBezTo>
                    <a:pt x="153" y="1112"/>
                    <a:pt x="156" y="1136"/>
                    <a:pt x="98" y="1207"/>
                  </a:cubicBezTo>
                </a:path>
              </a:pathLst>
            </a:custGeom>
            <a:solidFill>
              <a:srgbClr val="4C778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 name="Freeform 83"/>
            <p:cNvSpPr>
              <a:spLocks noChangeArrowheads="1"/>
            </p:cNvSpPr>
            <p:nvPr/>
          </p:nvSpPr>
          <p:spPr bwMode="auto">
            <a:xfrm>
              <a:off x="4970463" y="2197100"/>
              <a:ext cx="495300" cy="787400"/>
            </a:xfrm>
            <a:custGeom>
              <a:avLst/>
              <a:gdLst>
                <a:gd name="T0" fmla="*/ 292 w 1378"/>
                <a:gd name="T1" fmla="*/ 1903 h 2188"/>
                <a:gd name="T2" fmla="*/ 347 w 1378"/>
                <a:gd name="T3" fmla="*/ 1873 h 2188"/>
                <a:gd name="T4" fmla="*/ 459 w 1378"/>
                <a:gd name="T5" fmla="*/ 1870 h 2188"/>
                <a:gd name="T6" fmla="*/ 525 w 1378"/>
                <a:gd name="T7" fmla="*/ 2048 h 2188"/>
                <a:gd name="T8" fmla="*/ 615 w 1378"/>
                <a:gd name="T9" fmla="*/ 2152 h 2188"/>
                <a:gd name="T10" fmla="*/ 885 w 1378"/>
                <a:gd name="T11" fmla="*/ 2075 h 2188"/>
                <a:gd name="T12" fmla="*/ 1068 w 1378"/>
                <a:gd name="T13" fmla="*/ 1914 h 2188"/>
                <a:gd name="T14" fmla="*/ 1300 w 1378"/>
                <a:gd name="T15" fmla="*/ 1835 h 2188"/>
                <a:gd name="T16" fmla="*/ 1347 w 1378"/>
                <a:gd name="T17" fmla="*/ 1726 h 2188"/>
                <a:gd name="T18" fmla="*/ 1194 w 1378"/>
                <a:gd name="T19" fmla="*/ 1474 h 2188"/>
                <a:gd name="T20" fmla="*/ 1109 w 1378"/>
                <a:gd name="T21" fmla="*/ 1103 h 2188"/>
                <a:gd name="T22" fmla="*/ 1142 w 1378"/>
                <a:gd name="T23" fmla="*/ 759 h 2188"/>
                <a:gd name="T24" fmla="*/ 1175 w 1378"/>
                <a:gd name="T25" fmla="*/ 442 h 2188"/>
                <a:gd name="T26" fmla="*/ 1216 w 1378"/>
                <a:gd name="T27" fmla="*/ 155 h 2188"/>
                <a:gd name="T28" fmla="*/ 1175 w 1378"/>
                <a:gd name="T29" fmla="*/ 90 h 2188"/>
                <a:gd name="T30" fmla="*/ 1087 w 1378"/>
                <a:gd name="T31" fmla="*/ 49 h 2188"/>
                <a:gd name="T32" fmla="*/ 940 w 1378"/>
                <a:gd name="T33" fmla="*/ 27 h 2188"/>
                <a:gd name="T34" fmla="*/ 724 w 1378"/>
                <a:gd name="T35" fmla="*/ 52 h 2188"/>
                <a:gd name="T36" fmla="*/ 598 w 1378"/>
                <a:gd name="T37" fmla="*/ 139 h 2188"/>
                <a:gd name="T38" fmla="*/ 541 w 1378"/>
                <a:gd name="T39" fmla="*/ 565 h 2188"/>
                <a:gd name="T40" fmla="*/ 396 w 1378"/>
                <a:gd name="T41" fmla="*/ 964 h 2188"/>
                <a:gd name="T42" fmla="*/ 150 w 1378"/>
                <a:gd name="T43" fmla="*/ 1245 h 2188"/>
                <a:gd name="T44" fmla="*/ 96 w 1378"/>
                <a:gd name="T45" fmla="*/ 1267 h 2188"/>
                <a:gd name="T46" fmla="*/ 8 w 1378"/>
                <a:gd name="T47" fmla="*/ 1311 h 2188"/>
                <a:gd name="T48" fmla="*/ 77 w 1378"/>
                <a:gd name="T49" fmla="*/ 1387 h 2188"/>
                <a:gd name="T50" fmla="*/ 139 w 1378"/>
                <a:gd name="T51" fmla="*/ 1507 h 2188"/>
                <a:gd name="T52" fmla="*/ 156 w 1378"/>
                <a:gd name="T53" fmla="*/ 1652 h 2188"/>
                <a:gd name="T54" fmla="*/ 232 w 1378"/>
                <a:gd name="T55" fmla="*/ 1813 h 2188"/>
                <a:gd name="T56" fmla="*/ 292 w 1378"/>
                <a:gd name="T57" fmla="*/ 1903 h 2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378" h="2188">
                  <a:moveTo>
                    <a:pt x="292" y="1903"/>
                  </a:moveTo>
                  <a:cubicBezTo>
                    <a:pt x="322" y="1941"/>
                    <a:pt x="331" y="1887"/>
                    <a:pt x="347" y="1873"/>
                  </a:cubicBezTo>
                  <a:cubicBezTo>
                    <a:pt x="385" y="1843"/>
                    <a:pt x="432" y="1816"/>
                    <a:pt x="459" y="1870"/>
                  </a:cubicBezTo>
                  <a:cubicBezTo>
                    <a:pt x="486" y="1925"/>
                    <a:pt x="536" y="1980"/>
                    <a:pt x="525" y="2048"/>
                  </a:cubicBezTo>
                  <a:cubicBezTo>
                    <a:pt x="511" y="2127"/>
                    <a:pt x="557" y="2138"/>
                    <a:pt x="615" y="2152"/>
                  </a:cubicBezTo>
                  <a:cubicBezTo>
                    <a:pt x="719" y="2174"/>
                    <a:pt x="814" y="2187"/>
                    <a:pt x="885" y="2075"/>
                  </a:cubicBezTo>
                  <a:cubicBezTo>
                    <a:pt x="929" y="2007"/>
                    <a:pt x="1005" y="1961"/>
                    <a:pt x="1068" y="1914"/>
                  </a:cubicBezTo>
                  <a:cubicBezTo>
                    <a:pt x="1131" y="1868"/>
                    <a:pt x="1221" y="1859"/>
                    <a:pt x="1300" y="1835"/>
                  </a:cubicBezTo>
                  <a:cubicBezTo>
                    <a:pt x="1339" y="1824"/>
                    <a:pt x="1377" y="1742"/>
                    <a:pt x="1347" y="1726"/>
                  </a:cubicBezTo>
                  <a:cubicBezTo>
                    <a:pt x="1251" y="1666"/>
                    <a:pt x="1240" y="1562"/>
                    <a:pt x="1194" y="1474"/>
                  </a:cubicBezTo>
                  <a:cubicBezTo>
                    <a:pt x="1134" y="1360"/>
                    <a:pt x="1101" y="1237"/>
                    <a:pt x="1109" y="1103"/>
                  </a:cubicBezTo>
                  <a:cubicBezTo>
                    <a:pt x="1115" y="988"/>
                    <a:pt x="1131" y="874"/>
                    <a:pt x="1142" y="759"/>
                  </a:cubicBezTo>
                  <a:cubicBezTo>
                    <a:pt x="1153" y="655"/>
                    <a:pt x="1115" y="551"/>
                    <a:pt x="1175" y="442"/>
                  </a:cubicBezTo>
                  <a:cubicBezTo>
                    <a:pt x="1218" y="363"/>
                    <a:pt x="1202" y="251"/>
                    <a:pt x="1216" y="155"/>
                  </a:cubicBezTo>
                  <a:cubicBezTo>
                    <a:pt x="1221" y="120"/>
                    <a:pt x="1213" y="101"/>
                    <a:pt x="1175" y="90"/>
                  </a:cubicBezTo>
                  <a:cubicBezTo>
                    <a:pt x="1145" y="82"/>
                    <a:pt x="1109" y="71"/>
                    <a:pt x="1087" y="49"/>
                  </a:cubicBezTo>
                  <a:cubicBezTo>
                    <a:pt x="1041" y="0"/>
                    <a:pt x="978" y="8"/>
                    <a:pt x="940" y="27"/>
                  </a:cubicBezTo>
                  <a:cubicBezTo>
                    <a:pt x="866" y="65"/>
                    <a:pt x="798" y="62"/>
                    <a:pt x="724" y="52"/>
                  </a:cubicBezTo>
                  <a:cubicBezTo>
                    <a:pt x="658" y="43"/>
                    <a:pt x="607" y="87"/>
                    <a:pt x="598" y="139"/>
                  </a:cubicBezTo>
                  <a:cubicBezTo>
                    <a:pt x="574" y="281"/>
                    <a:pt x="568" y="423"/>
                    <a:pt x="541" y="565"/>
                  </a:cubicBezTo>
                  <a:cubicBezTo>
                    <a:pt x="511" y="707"/>
                    <a:pt x="481" y="841"/>
                    <a:pt x="396" y="964"/>
                  </a:cubicBezTo>
                  <a:cubicBezTo>
                    <a:pt x="325" y="1067"/>
                    <a:pt x="200" y="1122"/>
                    <a:pt x="150" y="1245"/>
                  </a:cubicBezTo>
                  <a:cubicBezTo>
                    <a:pt x="142" y="1267"/>
                    <a:pt x="118" y="1264"/>
                    <a:pt x="96" y="1267"/>
                  </a:cubicBezTo>
                  <a:cubicBezTo>
                    <a:pt x="63" y="1272"/>
                    <a:pt x="17" y="1245"/>
                    <a:pt x="8" y="1311"/>
                  </a:cubicBezTo>
                  <a:cubicBezTo>
                    <a:pt x="0" y="1368"/>
                    <a:pt x="44" y="1373"/>
                    <a:pt x="77" y="1387"/>
                  </a:cubicBezTo>
                  <a:cubicBezTo>
                    <a:pt x="134" y="1409"/>
                    <a:pt x="167" y="1436"/>
                    <a:pt x="139" y="1507"/>
                  </a:cubicBezTo>
                  <a:cubicBezTo>
                    <a:pt x="123" y="1554"/>
                    <a:pt x="131" y="1603"/>
                    <a:pt x="156" y="1652"/>
                  </a:cubicBezTo>
                  <a:cubicBezTo>
                    <a:pt x="183" y="1704"/>
                    <a:pt x="224" y="1756"/>
                    <a:pt x="232" y="1813"/>
                  </a:cubicBezTo>
                  <a:cubicBezTo>
                    <a:pt x="197" y="1884"/>
                    <a:pt x="271" y="1879"/>
                    <a:pt x="292" y="1903"/>
                  </a:cubicBezTo>
                </a:path>
              </a:pathLst>
            </a:custGeom>
            <a:solidFill>
              <a:srgbClr val="4C778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7" name="Freeform 84"/>
            <p:cNvSpPr>
              <a:spLocks noChangeArrowheads="1"/>
            </p:cNvSpPr>
            <p:nvPr/>
          </p:nvSpPr>
          <p:spPr bwMode="auto">
            <a:xfrm>
              <a:off x="6507163" y="2522538"/>
              <a:ext cx="582612" cy="538162"/>
            </a:xfrm>
            <a:custGeom>
              <a:avLst/>
              <a:gdLst>
                <a:gd name="T0" fmla="*/ 407 w 1618"/>
                <a:gd name="T1" fmla="*/ 1387 h 1494"/>
                <a:gd name="T2" fmla="*/ 514 w 1618"/>
                <a:gd name="T3" fmla="*/ 1450 h 1494"/>
                <a:gd name="T4" fmla="*/ 768 w 1618"/>
                <a:gd name="T5" fmla="*/ 1406 h 1494"/>
                <a:gd name="T6" fmla="*/ 762 w 1618"/>
                <a:gd name="T7" fmla="*/ 1253 h 1494"/>
                <a:gd name="T8" fmla="*/ 743 w 1618"/>
                <a:gd name="T9" fmla="*/ 1185 h 1494"/>
                <a:gd name="T10" fmla="*/ 817 w 1618"/>
                <a:gd name="T11" fmla="*/ 1095 h 1494"/>
                <a:gd name="T12" fmla="*/ 921 w 1618"/>
                <a:gd name="T13" fmla="*/ 1062 h 1494"/>
                <a:gd name="T14" fmla="*/ 1008 w 1618"/>
                <a:gd name="T15" fmla="*/ 1026 h 1494"/>
                <a:gd name="T16" fmla="*/ 1325 w 1618"/>
                <a:gd name="T17" fmla="*/ 975 h 1494"/>
                <a:gd name="T18" fmla="*/ 1380 w 1618"/>
                <a:gd name="T19" fmla="*/ 950 h 1494"/>
                <a:gd name="T20" fmla="*/ 1549 w 1618"/>
                <a:gd name="T21" fmla="*/ 789 h 1494"/>
                <a:gd name="T22" fmla="*/ 1563 w 1618"/>
                <a:gd name="T23" fmla="*/ 592 h 1494"/>
                <a:gd name="T24" fmla="*/ 1437 w 1618"/>
                <a:gd name="T25" fmla="*/ 363 h 1494"/>
                <a:gd name="T26" fmla="*/ 1273 w 1618"/>
                <a:gd name="T27" fmla="*/ 62 h 1494"/>
                <a:gd name="T28" fmla="*/ 1169 w 1618"/>
                <a:gd name="T29" fmla="*/ 0 h 1494"/>
                <a:gd name="T30" fmla="*/ 440 w 1618"/>
                <a:gd name="T31" fmla="*/ 71 h 1494"/>
                <a:gd name="T32" fmla="*/ 402 w 1618"/>
                <a:gd name="T33" fmla="*/ 87 h 1494"/>
                <a:gd name="T34" fmla="*/ 271 w 1618"/>
                <a:gd name="T35" fmla="*/ 90 h 1494"/>
                <a:gd name="T36" fmla="*/ 153 w 1618"/>
                <a:gd name="T37" fmla="*/ 87 h 1494"/>
                <a:gd name="T38" fmla="*/ 107 w 1618"/>
                <a:gd name="T39" fmla="*/ 352 h 1494"/>
                <a:gd name="T40" fmla="*/ 178 w 1618"/>
                <a:gd name="T41" fmla="*/ 680 h 1494"/>
                <a:gd name="T42" fmla="*/ 170 w 1618"/>
                <a:gd name="T43" fmla="*/ 745 h 1494"/>
                <a:gd name="T44" fmla="*/ 41 w 1618"/>
                <a:gd name="T45" fmla="*/ 1043 h 1494"/>
                <a:gd name="T46" fmla="*/ 55 w 1618"/>
                <a:gd name="T47" fmla="*/ 1256 h 1494"/>
                <a:gd name="T48" fmla="*/ 142 w 1618"/>
                <a:gd name="T49" fmla="*/ 1409 h 1494"/>
                <a:gd name="T50" fmla="*/ 407 w 1618"/>
                <a:gd name="T51" fmla="*/ 1387 h 14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18" h="1494">
                  <a:moveTo>
                    <a:pt x="407" y="1387"/>
                  </a:moveTo>
                  <a:cubicBezTo>
                    <a:pt x="443" y="1409"/>
                    <a:pt x="476" y="1433"/>
                    <a:pt x="514" y="1450"/>
                  </a:cubicBezTo>
                  <a:cubicBezTo>
                    <a:pt x="607" y="1493"/>
                    <a:pt x="691" y="1469"/>
                    <a:pt x="768" y="1406"/>
                  </a:cubicBezTo>
                  <a:cubicBezTo>
                    <a:pt x="828" y="1357"/>
                    <a:pt x="768" y="1305"/>
                    <a:pt x="762" y="1253"/>
                  </a:cubicBezTo>
                  <a:cubicBezTo>
                    <a:pt x="760" y="1231"/>
                    <a:pt x="749" y="1209"/>
                    <a:pt x="743" y="1185"/>
                  </a:cubicBezTo>
                  <a:cubicBezTo>
                    <a:pt x="727" y="1122"/>
                    <a:pt x="768" y="1087"/>
                    <a:pt x="817" y="1095"/>
                  </a:cubicBezTo>
                  <a:cubicBezTo>
                    <a:pt x="866" y="1103"/>
                    <a:pt x="891" y="1092"/>
                    <a:pt x="921" y="1062"/>
                  </a:cubicBezTo>
                  <a:cubicBezTo>
                    <a:pt x="943" y="1043"/>
                    <a:pt x="984" y="1021"/>
                    <a:pt x="1008" y="1026"/>
                  </a:cubicBezTo>
                  <a:cubicBezTo>
                    <a:pt x="1123" y="1054"/>
                    <a:pt x="1219" y="988"/>
                    <a:pt x="1325" y="975"/>
                  </a:cubicBezTo>
                  <a:cubicBezTo>
                    <a:pt x="1341" y="972"/>
                    <a:pt x="1371" y="975"/>
                    <a:pt x="1380" y="950"/>
                  </a:cubicBezTo>
                  <a:cubicBezTo>
                    <a:pt x="1410" y="868"/>
                    <a:pt x="1489" y="841"/>
                    <a:pt x="1549" y="789"/>
                  </a:cubicBezTo>
                  <a:cubicBezTo>
                    <a:pt x="1617" y="732"/>
                    <a:pt x="1606" y="663"/>
                    <a:pt x="1563" y="592"/>
                  </a:cubicBezTo>
                  <a:cubicBezTo>
                    <a:pt x="1516" y="519"/>
                    <a:pt x="1418" y="464"/>
                    <a:pt x="1437" y="363"/>
                  </a:cubicBezTo>
                  <a:cubicBezTo>
                    <a:pt x="1464" y="213"/>
                    <a:pt x="1380" y="133"/>
                    <a:pt x="1273" y="62"/>
                  </a:cubicBezTo>
                  <a:cubicBezTo>
                    <a:pt x="1240" y="41"/>
                    <a:pt x="1216" y="0"/>
                    <a:pt x="1169" y="0"/>
                  </a:cubicBezTo>
                  <a:cubicBezTo>
                    <a:pt x="924" y="0"/>
                    <a:pt x="680" y="8"/>
                    <a:pt x="440" y="71"/>
                  </a:cubicBezTo>
                  <a:cubicBezTo>
                    <a:pt x="426" y="73"/>
                    <a:pt x="410" y="71"/>
                    <a:pt x="402" y="87"/>
                  </a:cubicBezTo>
                  <a:cubicBezTo>
                    <a:pt x="361" y="155"/>
                    <a:pt x="320" y="128"/>
                    <a:pt x="271" y="90"/>
                  </a:cubicBezTo>
                  <a:cubicBezTo>
                    <a:pt x="238" y="65"/>
                    <a:pt x="181" y="16"/>
                    <a:pt x="153" y="87"/>
                  </a:cubicBezTo>
                  <a:cubicBezTo>
                    <a:pt x="120" y="172"/>
                    <a:pt x="93" y="265"/>
                    <a:pt x="107" y="352"/>
                  </a:cubicBezTo>
                  <a:cubicBezTo>
                    <a:pt x="123" y="461"/>
                    <a:pt x="63" y="590"/>
                    <a:pt x="178" y="680"/>
                  </a:cubicBezTo>
                  <a:cubicBezTo>
                    <a:pt x="200" y="696"/>
                    <a:pt x="175" y="723"/>
                    <a:pt x="170" y="745"/>
                  </a:cubicBezTo>
                  <a:cubicBezTo>
                    <a:pt x="151" y="854"/>
                    <a:pt x="66" y="934"/>
                    <a:pt x="41" y="1043"/>
                  </a:cubicBezTo>
                  <a:cubicBezTo>
                    <a:pt x="22" y="1117"/>
                    <a:pt x="0" y="1185"/>
                    <a:pt x="55" y="1256"/>
                  </a:cubicBezTo>
                  <a:cubicBezTo>
                    <a:pt x="88" y="1302"/>
                    <a:pt x="110" y="1354"/>
                    <a:pt x="142" y="1409"/>
                  </a:cubicBezTo>
                  <a:cubicBezTo>
                    <a:pt x="227" y="1335"/>
                    <a:pt x="314" y="1330"/>
                    <a:pt x="407" y="1387"/>
                  </a:cubicBezTo>
                </a:path>
              </a:pathLst>
            </a:custGeom>
            <a:solidFill>
              <a:srgbClr val="4C778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 name="Freeform 85"/>
            <p:cNvSpPr>
              <a:spLocks noChangeArrowheads="1"/>
            </p:cNvSpPr>
            <p:nvPr/>
          </p:nvSpPr>
          <p:spPr bwMode="auto">
            <a:xfrm>
              <a:off x="6176963" y="911225"/>
              <a:ext cx="485775" cy="584200"/>
            </a:xfrm>
            <a:custGeom>
              <a:avLst/>
              <a:gdLst>
                <a:gd name="T0" fmla="*/ 1214 w 1349"/>
                <a:gd name="T1" fmla="*/ 1401 h 1623"/>
                <a:gd name="T2" fmla="*/ 1250 w 1349"/>
                <a:gd name="T3" fmla="*/ 1382 h 1623"/>
                <a:gd name="T4" fmla="*/ 1261 w 1349"/>
                <a:gd name="T5" fmla="*/ 1106 h 1623"/>
                <a:gd name="T6" fmla="*/ 1313 w 1349"/>
                <a:gd name="T7" fmla="*/ 975 h 1623"/>
                <a:gd name="T8" fmla="*/ 1334 w 1349"/>
                <a:gd name="T9" fmla="*/ 918 h 1623"/>
                <a:gd name="T10" fmla="*/ 1307 w 1349"/>
                <a:gd name="T11" fmla="*/ 885 h 1623"/>
                <a:gd name="T12" fmla="*/ 1149 w 1349"/>
                <a:gd name="T13" fmla="*/ 781 h 1623"/>
                <a:gd name="T14" fmla="*/ 1094 w 1349"/>
                <a:gd name="T15" fmla="*/ 576 h 1623"/>
                <a:gd name="T16" fmla="*/ 1157 w 1349"/>
                <a:gd name="T17" fmla="*/ 131 h 1623"/>
                <a:gd name="T18" fmla="*/ 1116 w 1349"/>
                <a:gd name="T19" fmla="*/ 63 h 1623"/>
                <a:gd name="T20" fmla="*/ 805 w 1349"/>
                <a:gd name="T21" fmla="*/ 33 h 1623"/>
                <a:gd name="T22" fmla="*/ 638 w 1349"/>
                <a:gd name="T23" fmla="*/ 118 h 1623"/>
                <a:gd name="T24" fmla="*/ 559 w 1349"/>
                <a:gd name="T25" fmla="*/ 161 h 1623"/>
                <a:gd name="T26" fmla="*/ 95 w 1349"/>
                <a:gd name="T27" fmla="*/ 538 h 1623"/>
                <a:gd name="T28" fmla="*/ 95 w 1349"/>
                <a:gd name="T29" fmla="*/ 724 h 1623"/>
                <a:gd name="T30" fmla="*/ 104 w 1349"/>
                <a:gd name="T31" fmla="*/ 748 h 1623"/>
                <a:gd name="T32" fmla="*/ 188 w 1349"/>
                <a:gd name="T33" fmla="*/ 1043 h 1623"/>
                <a:gd name="T34" fmla="*/ 196 w 1349"/>
                <a:gd name="T35" fmla="*/ 1101 h 1623"/>
                <a:gd name="T36" fmla="*/ 205 w 1349"/>
                <a:gd name="T37" fmla="*/ 1229 h 1623"/>
                <a:gd name="T38" fmla="*/ 300 w 1349"/>
                <a:gd name="T39" fmla="*/ 1499 h 1623"/>
                <a:gd name="T40" fmla="*/ 395 w 1349"/>
                <a:gd name="T41" fmla="*/ 1609 h 1623"/>
                <a:gd name="T42" fmla="*/ 482 w 1349"/>
                <a:gd name="T43" fmla="*/ 1581 h 1623"/>
                <a:gd name="T44" fmla="*/ 821 w 1349"/>
                <a:gd name="T45" fmla="*/ 1478 h 1623"/>
                <a:gd name="T46" fmla="*/ 1037 w 1349"/>
                <a:gd name="T47" fmla="*/ 1546 h 1623"/>
                <a:gd name="T48" fmla="*/ 1214 w 1349"/>
                <a:gd name="T49" fmla="*/ 1401 h 16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49" h="1623">
                  <a:moveTo>
                    <a:pt x="1214" y="1401"/>
                  </a:moveTo>
                  <a:cubicBezTo>
                    <a:pt x="1231" y="1404"/>
                    <a:pt x="1247" y="1401"/>
                    <a:pt x="1250" y="1382"/>
                  </a:cubicBezTo>
                  <a:cubicBezTo>
                    <a:pt x="1255" y="1289"/>
                    <a:pt x="1280" y="1194"/>
                    <a:pt x="1261" y="1106"/>
                  </a:cubicBezTo>
                  <a:cubicBezTo>
                    <a:pt x="1247" y="1038"/>
                    <a:pt x="1247" y="997"/>
                    <a:pt x="1313" y="975"/>
                  </a:cubicBezTo>
                  <a:cubicBezTo>
                    <a:pt x="1348" y="964"/>
                    <a:pt x="1334" y="937"/>
                    <a:pt x="1334" y="918"/>
                  </a:cubicBezTo>
                  <a:cubicBezTo>
                    <a:pt x="1337" y="899"/>
                    <a:pt x="1332" y="880"/>
                    <a:pt x="1307" y="885"/>
                  </a:cubicBezTo>
                  <a:cubicBezTo>
                    <a:pt x="1220" y="904"/>
                    <a:pt x="1160" y="855"/>
                    <a:pt x="1149" y="781"/>
                  </a:cubicBezTo>
                  <a:cubicBezTo>
                    <a:pt x="1141" y="710"/>
                    <a:pt x="1072" y="664"/>
                    <a:pt x="1094" y="576"/>
                  </a:cubicBezTo>
                  <a:cubicBezTo>
                    <a:pt x="1130" y="432"/>
                    <a:pt x="1138" y="279"/>
                    <a:pt x="1157" y="131"/>
                  </a:cubicBezTo>
                  <a:cubicBezTo>
                    <a:pt x="1160" y="101"/>
                    <a:pt x="1168" y="66"/>
                    <a:pt x="1116" y="63"/>
                  </a:cubicBezTo>
                  <a:cubicBezTo>
                    <a:pt x="1012" y="60"/>
                    <a:pt x="908" y="52"/>
                    <a:pt x="805" y="33"/>
                  </a:cubicBezTo>
                  <a:cubicBezTo>
                    <a:pt x="736" y="19"/>
                    <a:pt x="649" y="0"/>
                    <a:pt x="638" y="118"/>
                  </a:cubicBezTo>
                  <a:cubicBezTo>
                    <a:pt x="635" y="159"/>
                    <a:pt x="589" y="153"/>
                    <a:pt x="559" y="161"/>
                  </a:cubicBezTo>
                  <a:cubicBezTo>
                    <a:pt x="349" y="219"/>
                    <a:pt x="185" y="336"/>
                    <a:pt x="95" y="538"/>
                  </a:cubicBezTo>
                  <a:cubicBezTo>
                    <a:pt x="71" y="595"/>
                    <a:pt x="0" y="664"/>
                    <a:pt x="95" y="724"/>
                  </a:cubicBezTo>
                  <a:cubicBezTo>
                    <a:pt x="101" y="727"/>
                    <a:pt x="104" y="740"/>
                    <a:pt x="104" y="748"/>
                  </a:cubicBezTo>
                  <a:cubicBezTo>
                    <a:pt x="90" y="860"/>
                    <a:pt x="106" y="959"/>
                    <a:pt x="188" y="1043"/>
                  </a:cubicBezTo>
                  <a:cubicBezTo>
                    <a:pt x="205" y="1060"/>
                    <a:pt x="207" y="1087"/>
                    <a:pt x="196" y="1101"/>
                  </a:cubicBezTo>
                  <a:cubicBezTo>
                    <a:pt x="172" y="1147"/>
                    <a:pt x="199" y="1185"/>
                    <a:pt x="205" y="1229"/>
                  </a:cubicBezTo>
                  <a:cubicBezTo>
                    <a:pt x="221" y="1325"/>
                    <a:pt x="297" y="1404"/>
                    <a:pt x="300" y="1499"/>
                  </a:cubicBezTo>
                  <a:cubicBezTo>
                    <a:pt x="303" y="1576"/>
                    <a:pt x="341" y="1590"/>
                    <a:pt x="395" y="1609"/>
                  </a:cubicBezTo>
                  <a:cubicBezTo>
                    <a:pt x="433" y="1622"/>
                    <a:pt x="452" y="1587"/>
                    <a:pt x="482" y="1581"/>
                  </a:cubicBezTo>
                  <a:cubicBezTo>
                    <a:pt x="597" y="1560"/>
                    <a:pt x="695" y="1491"/>
                    <a:pt x="821" y="1478"/>
                  </a:cubicBezTo>
                  <a:cubicBezTo>
                    <a:pt x="917" y="1464"/>
                    <a:pt x="977" y="1458"/>
                    <a:pt x="1037" y="1546"/>
                  </a:cubicBezTo>
                  <a:cubicBezTo>
                    <a:pt x="1067" y="1445"/>
                    <a:pt x="1116" y="1387"/>
                    <a:pt x="1214" y="1401"/>
                  </a:cubicBezTo>
                </a:path>
              </a:pathLst>
            </a:custGeom>
            <a:solidFill>
              <a:srgbClr val="4C778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 name="Freeform 86"/>
            <p:cNvSpPr>
              <a:spLocks noChangeArrowheads="1"/>
            </p:cNvSpPr>
            <p:nvPr/>
          </p:nvSpPr>
          <p:spPr bwMode="auto">
            <a:xfrm>
              <a:off x="6602413" y="754063"/>
              <a:ext cx="484187" cy="503237"/>
            </a:xfrm>
            <a:custGeom>
              <a:avLst/>
              <a:gdLst>
                <a:gd name="T0" fmla="*/ 1312 w 1343"/>
                <a:gd name="T1" fmla="*/ 541 h 1399"/>
                <a:gd name="T2" fmla="*/ 1041 w 1343"/>
                <a:gd name="T3" fmla="*/ 224 h 1399"/>
                <a:gd name="T4" fmla="*/ 626 w 1343"/>
                <a:gd name="T5" fmla="*/ 88 h 1399"/>
                <a:gd name="T6" fmla="*/ 260 w 1343"/>
                <a:gd name="T7" fmla="*/ 11 h 1399"/>
                <a:gd name="T8" fmla="*/ 227 w 1343"/>
                <a:gd name="T9" fmla="*/ 14 h 1399"/>
                <a:gd name="T10" fmla="*/ 118 w 1343"/>
                <a:gd name="T11" fmla="*/ 153 h 1399"/>
                <a:gd name="T12" fmla="*/ 88 w 1343"/>
                <a:gd name="T13" fmla="*/ 399 h 1399"/>
                <a:gd name="T14" fmla="*/ 80 w 1343"/>
                <a:gd name="T15" fmla="*/ 784 h 1399"/>
                <a:gd name="T16" fmla="*/ 63 w 1343"/>
                <a:gd name="T17" fmla="*/ 841 h 1399"/>
                <a:gd name="T18" fmla="*/ 63 w 1343"/>
                <a:gd name="T19" fmla="*/ 1194 h 1399"/>
                <a:gd name="T20" fmla="*/ 91 w 1343"/>
                <a:gd name="T21" fmla="*/ 1207 h 1399"/>
                <a:gd name="T22" fmla="*/ 339 w 1343"/>
                <a:gd name="T23" fmla="*/ 1286 h 1399"/>
                <a:gd name="T24" fmla="*/ 410 w 1343"/>
                <a:gd name="T25" fmla="*/ 1317 h 1399"/>
                <a:gd name="T26" fmla="*/ 705 w 1343"/>
                <a:gd name="T27" fmla="*/ 1352 h 1399"/>
                <a:gd name="T28" fmla="*/ 935 w 1343"/>
                <a:gd name="T29" fmla="*/ 1344 h 1399"/>
                <a:gd name="T30" fmla="*/ 1055 w 1343"/>
                <a:gd name="T31" fmla="*/ 1319 h 1399"/>
                <a:gd name="T32" fmla="*/ 1172 w 1343"/>
                <a:gd name="T33" fmla="*/ 1224 h 1399"/>
                <a:gd name="T34" fmla="*/ 1230 w 1343"/>
                <a:gd name="T35" fmla="*/ 1164 h 1399"/>
                <a:gd name="T36" fmla="*/ 1320 w 1343"/>
                <a:gd name="T37" fmla="*/ 1046 h 1399"/>
                <a:gd name="T38" fmla="*/ 1323 w 1343"/>
                <a:gd name="T39" fmla="*/ 759 h 1399"/>
                <a:gd name="T40" fmla="*/ 1312 w 1343"/>
                <a:gd name="T41" fmla="*/ 541 h 13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343" h="1399">
                  <a:moveTo>
                    <a:pt x="1312" y="541"/>
                  </a:moveTo>
                  <a:cubicBezTo>
                    <a:pt x="1252" y="413"/>
                    <a:pt x="1156" y="287"/>
                    <a:pt x="1041" y="224"/>
                  </a:cubicBezTo>
                  <a:cubicBezTo>
                    <a:pt x="918" y="159"/>
                    <a:pt x="776" y="107"/>
                    <a:pt x="626" y="88"/>
                  </a:cubicBezTo>
                  <a:cubicBezTo>
                    <a:pt x="503" y="71"/>
                    <a:pt x="358" y="137"/>
                    <a:pt x="260" y="11"/>
                  </a:cubicBezTo>
                  <a:cubicBezTo>
                    <a:pt x="252" y="0"/>
                    <a:pt x="238" y="11"/>
                    <a:pt x="227" y="14"/>
                  </a:cubicBezTo>
                  <a:cubicBezTo>
                    <a:pt x="153" y="33"/>
                    <a:pt x="123" y="79"/>
                    <a:pt x="118" y="153"/>
                  </a:cubicBezTo>
                  <a:cubicBezTo>
                    <a:pt x="112" y="235"/>
                    <a:pt x="88" y="317"/>
                    <a:pt x="88" y="399"/>
                  </a:cubicBezTo>
                  <a:cubicBezTo>
                    <a:pt x="88" y="527"/>
                    <a:pt x="31" y="653"/>
                    <a:pt x="80" y="784"/>
                  </a:cubicBezTo>
                  <a:cubicBezTo>
                    <a:pt x="88" y="803"/>
                    <a:pt x="77" y="822"/>
                    <a:pt x="63" y="841"/>
                  </a:cubicBezTo>
                  <a:cubicBezTo>
                    <a:pt x="0" y="929"/>
                    <a:pt x="3" y="1114"/>
                    <a:pt x="63" y="1194"/>
                  </a:cubicBezTo>
                  <a:cubicBezTo>
                    <a:pt x="72" y="1205"/>
                    <a:pt x="77" y="1210"/>
                    <a:pt x="91" y="1207"/>
                  </a:cubicBezTo>
                  <a:cubicBezTo>
                    <a:pt x="189" y="1185"/>
                    <a:pt x="263" y="1237"/>
                    <a:pt x="339" y="1286"/>
                  </a:cubicBezTo>
                  <a:cubicBezTo>
                    <a:pt x="361" y="1300"/>
                    <a:pt x="383" y="1325"/>
                    <a:pt x="410" y="1317"/>
                  </a:cubicBezTo>
                  <a:cubicBezTo>
                    <a:pt x="514" y="1292"/>
                    <a:pt x="607" y="1338"/>
                    <a:pt x="705" y="1352"/>
                  </a:cubicBezTo>
                  <a:cubicBezTo>
                    <a:pt x="779" y="1363"/>
                    <a:pt x="858" y="1398"/>
                    <a:pt x="935" y="1344"/>
                  </a:cubicBezTo>
                  <a:cubicBezTo>
                    <a:pt x="967" y="1319"/>
                    <a:pt x="1011" y="1322"/>
                    <a:pt x="1055" y="1319"/>
                  </a:cubicBezTo>
                  <a:cubicBezTo>
                    <a:pt x="1112" y="1317"/>
                    <a:pt x="1175" y="1311"/>
                    <a:pt x="1172" y="1224"/>
                  </a:cubicBezTo>
                  <a:cubicBezTo>
                    <a:pt x="1170" y="1191"/>
                    <a:pt x="1200" y="1169"/>
                    <a:pt x="1230" y="1164"/>
                  </a:cubicBezTo>
                  <a:cubicBezTo>
                    <a:pt x="1298" y="1153"/>
                    <a:pt x="1309" y="1087"/>
                    <a:pt x="1320" y="1046"/>
                  </a:cubicBezTo>
                  <a:cubicBezTo>
                    <a:pt x="1342" y="956"/>
                    <a:pt x="1333" y="858"/>
                    <a:pt x="1323" y="759"/>
                  </a:cubicBezTo>
                  <a:cubicBezTo>
                    <a:pt x="1309" y="686"/>
                    <a:pt x="1342" y="601"/>
                    <a:pt x="1312" y="541"/>
                  </a:cubicBezTo>
                </a:path>
              </a:pathLst>
            </a:custGeom>
            <a:solidFill>
              <a:srgbClr val="4C778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 name="Freeform 87"/>
            <p:cNvSpPr>
              <a:spLocks noChangeArrowheads="1"/>
            </p:cNvSpPr>
            <p:nvPr/>
          </p:nvSpPr>
          <p:spPr bwMode="auto">
            <a:xfrm>
              <a:off x="6303963" y="1452563"/>
              <a:ext cx="563562" cy="495300"/>
            </a:xfrm>
            <a:custGeom>
              <a:avLst/>
              <a:gdLst>
                <a:gd name="T0" fmla="*/ 17 w 1565"/>
                <a:gd name="T1" fmla="*/ 292 h 1374"/>
                <a:gd name="T2" fmla="*/ 76 w 1565"/>
                <a:gd name="T3" fmla="*/ 431 h 1374"/>
                <a:gd name="T4" fmla="*/ 270 w 1565"/>
                <a:gd name="T5" fmla="*/ 849 h 1374"/>
                <a:gd name="T6" fmla="*/ 597 w 1565"/>
                <a:gd name="T7" fmla="*/ 1213 h 1374"/>
                <a:gd name="T8" fmla="*/ 838 w 1565"/>
                <a:gd name="T9" fmla="*/ 1292 h 1374"/>
                <a:gd name="T10" fmla="*/ 1048 w 1565"/>
                <a:gd name="T11" fmla="*/ 1270 h 1374"/>
                <a:gd name="T12" fmla="*/ 1403 w 1565"/>
                <a:gd name="T13" fmla="*/ 1352 h 1374"/>
                <a:gd name="T14" fmla="*/ 1450 w 1565"/>
                <a:gd name="T15" fmla="*/ 1330 h 1374"/>
                <a:gd name="T16" fmla="*/ 1480 w 1565"/>
                <a:gd name="T17" fmla="*/ 1237 h 1374"/>
                <a:gd name="T18" fmla="*/ 1534 w 1565"/>
                <a:gd name="T19" fmla="*/ 1043 h 1374"/>
                <a:gd name="T20" fmla="*/ 1493 w 1565"/>
                <a:gd name="T21" fmla="*/ 836 h 1374"/>
                <a:gd name="T22" fmla="*/ 1531 w 1565"/>
                <a:gd name="T23" fmla="*/ 639 h 1374"/>
                <a:gd name="T24" fmla="*/ 1534 w 1565"/>
                <a:gd name="T25" fmla="*/ 538 h 1374"/>
                <a:gd name="T26" fmla="*/ 1411 w 1565"/>
                <a:gd name="T27" fmla="*/ 314 h 1374"/>
                <a:gd name="T28" fmla="*/ 1215 w 1565"/>
                <a:gd name="T29" fmla="*/ 262 h 1374"/>
                <a:gd name="T30" fmla="*/ 1100 w 1565"/>
                <a:gd name="T31" fmla="*/ 273 h 1374"/>
                <a:gd name="T32" fmla="*/ 1029 w 1565"/>
                <a:gd name="T33" fmla="*/ 164 h 1374"/>
                <a:gd name="T34" fmla="*/ 846 w 1565"/>
                <a:gd name="T35" fmla="*/ 19 h 1374"/>
                <a:gd name="T36" fmla="*/ 775 w 1565"/>
                <a:gd name="T37" fmla="*/ 104 h 1374"/>
                <a:gd name="T38" fmla="*/ 668 w 1565"/>
                <a:gd name="T39" fmla="*/ 147 h 1374"/>
                <a:gd name="T40" fmla="*/ 376 w 1565"/>
                <a:gd name="T41" fmla="*/ 115 h 1374"/>
                <a:gd name="T42" fmla="*/ 291 w 1565"/>
                <a:gd name="T43" fmla="*/ 145 h 1374"/>
                <a:gd name="T44" fmla="*/ 76 w 1565"/>
                <a:gd name="T45" fmla="*/ 213 h 1374"/>
                <a:gd name="T46" fmla="*/ 17 w 1565"/>
                <a:gd name="T47" fmla="*/ 292 h 1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65" h="1374">
                  <a:moveTo>
                    <a:pt x="17" y="292"/>
                  </a:moveTo>
                  <a:cubicBezTo>
                    <a:pt x="26" y="350"/>
                    <a:pt x="70" y="382"/>
                    <a:pt x="76" y="431"/>
                  </a:cubicBezTo>
                  <a:cubicBezTo>
                    <a:pt x="89" y="595"/>
                    <a:pt x="141" y="732"/>
                    <a:pt x="270" y="849"/>
                  </a:cubicBezTo>
                  <a:cubicBezTo>
                    <a:pt x="390" y="959"/>
                    <a:pt x="494" y="1087"/>
                    <a:pt x="597" y="1213"/>
                  </a:cubicBezTo>
                  <a:cubicBezTo>
                    <a:pt x="663" y="1292"/>
                    <a:pt x="737" y="1314"/>
                    <a:pt x="838" y="1292"/>
                  </a:cubicBezTo>
                  <a:cubicBezTo>
                    <a:pt x="903" y="1278"/>
                    <a:pt x="974" y="1259"/>
                    <a:pt x="1048" y="1270"/>
                  </a:cubicBezTo>
                  <a:cubicBezTo>
                    <a:pt x="1168" y="1289"/>
                    <a:pt x="1291" y="1294"/>
                    <a:pt x="1403" y="1352"/>
                  </a:cubicBezTo>
                  <a:cubicBezTo>
                    <a:pt x="1414" y="1357"/>
                    <a:pt x="1455" y="1373"/>
                    <a:pt x="1450" y="1330"/>
                  </a:cubicBezTo>
                  <a:cubicBezTo>
                    <a:pt x="1444" y="1292"/>
                    <a:pt x="1482" y="1256"/>
                    <a:pt x="1480" y="1237"/>
                  </a:cubicBezTo>
                  <a:cubicBezTo>
                    <a:pt x="1466" y="1161"/>
                    <a:pt x="1466" y="1095"/>
                    <a:pt x="1534" y="1043"/>
                  </a:cubicBezTo>
                  <a:cubicBezTo>
                    <a:pt x="1480" y="983"/>
                    <a:pt x="1521" y="907"/>
                    <a:pt x="1493" y="836"/>
                  </a:cubicBezTo>
                  <a:cubicBezTo>
                    <a:pt x="1469" y="773"/>
                    <a:pt x="1471" y="696"/>
                    <a:pt x="1531" y="639"/>
                  </a:cubicBezTo>
                  <a:cubicBezTo>
                    <a:pt x="1564" y="609"/>
                    <a:pt x="1564" y="573"/>
                    <a:pt x="1534" y="538"/>
                  </a:cubicBezTo>
                  <a:cubicBezTo>
                    <a:pt x="1480" y="472"/>
                    <a:pt x="1444" y="393"/>
                    <a:pt x="1411" y="314"/>
                  </a:cubicBezTo>
                  <a:cubicBezTo>
                    <a:pt x="1376" y="232"/>
                    <a:pt x="1288" y="207"/>
                    <a:pt x="1215" y="262"/>
                  </a:cubicBezTo>
                  <a:cubicBezTo>
                    <a:pt x="1174" y="292"/>
                    <a:pt x="1135" y="295"/>
                    <a:pt x="1100" y="273"/>
                  </a:cubicBezTo>
                  <a:cubicBezTo>
                    <a:pt x="1062" y="248"/>
                    <a:pt x="1023" y="224"/>
                    <a:pt x="1029" y="164"/>
                  </a:cubicBezTo>
                  <a:cubicBezTo>
                    <a:pt x="1034" y="90"/>
                    <a:pt x="914" y="0"/>
                    <a:pt x="846" y="19"/>
                  </a:cubicBezTo>
                  <a:cubicBezTo>
                    <a:pt x="802" y="33"/>
                    <a:pt x="786" y="71"/>
                    <a:pt x="775" y="104"/>
                  </a:cubicBezTo>
                  <a:cubicBezTo>
                    <a:pt x="753" y="167"/>
                    <a:pt x="723" y="167"/>
                    <a:pt x="668" y="147"/>
                  </a:cubicBezTo>
                  <a:cubicBezTo>
                    <a:pt x="575" y="117"/>
                    <a:pt x="472" y="131"/>
                    <a:pt x="376" y="115"/>
                  </a:cubicBezTo>
                  <a:cubicBezTo>
                    <a:pt x="335" y="106"/>
                    <a:pt x="311" y="126"/>
                    <a:pt x="291" y="145"/>
                  </a:cubicBezTo>
                  <a:cubicBezTo>
                    <a:pt x="231" y="205"/>
                    <a:pt x="166" y="218"/>
                    <a:pt x="76" y="213"/>
                  </a:cubicBezTo>
                  <a:cubicBezTo>
                    <a:pt x="18" y="197"/>
                    <a:pt x="0" y="205"/>
                    <a:pt x="17" y="292"/>
                  </a:cubicBezTo>
                </a:path>
              </a:pathLst>
            </a:custGeom>
            <a:solidFill>
              <a:srgbClr val="4C778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1" name="Freeform 88"/>
            <p:cNvSpPr>
              <a:spLocks noChangeArrowheads="1"/>
            </p:cNvSpPr>
            <p:nvPr/>
          </p:nvSpPr>
          <p:spPr bwMode="auto">
            <a:xfrm>
              <a:off x="6057900" y="528638"/>
              <a:ext cx="590550" cy="371475"/>
            </a:xfrm>
            <a:custGeom>
              <a:avLst/>
              <a:gdLst>
                <a:gd name="T0" fmla="*/ 47 w 1642"/>
                <a:gd name="T1" fmla="*/ 142 h 1030"/>
                <a:gd name="T2" fmla="*/ 25 w 1642"/>
                <a:gd name="T3" fmla="*/ 592 h 1030"/>
                <a:gd name="T4" fmla="*/ 88 w 1642"/>
                <a:gd name="T5" fmla="*/ 691 h 1030"/>
                <a:gd name="T6" fmla="*/ 145 w 1642"/>
                <a:gd name="T7" fmla="*/ 773 h 1030"/>
                <a:gd name="T8" fmla="*/ 298 w 1642"/>
                <a:gd name="T9" fmla="*/ 898 h 1030"/>
                <a:gd name="T10" fmla="*/ 939 w 1642"/>
                <a:gd name="T11" fmla="*/ 969 h 1030"/>
                <a:gd name="T12" fmla="*/ 1439 w 1642"/>
                <a:gd name="T13" fmla="*/ 1024 h 1030"/>
                <a:gd name="T14" fmla="*/ 1510 w 1642"/>
                <a:gd name="T15" fmla="*/ 967 h 1030"/>
                <a:gd name="T16" fmla="*/ 1603 w 1642"/>
                <a:gd name="T17" fmla="*/ 210 h 1030"/>
                <a:gd name="T18" fmla="*/ 1521 w 1642"/>
                <a:gd name="T19" fmla="*/ 87 h 1030"/>
                <a:gd name="T20" fmla="*/ 183 w 1642"/>
                <a:gd name="T21" fmla="*/ 5 h 1030"/>
                <a:gd name="T22" fmla="*/ 47 w 1642"/>
                <a:gd name="T23" fmla="*/ 142 h 10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42" h="1030">
                  <a:moveTo>
                    <a:pt x="47" y="142"/>
                  </a:moveTo>
                  <a:cubicBezTo>
                    <a:pt x="28" y="292"/>
                    <a:pt x="0" y="437"/>
                    <a:pt x="25" y="592"/>
                  </a:cubicBezTo>
                  <a:cubicBezTo>
                    <a:pt x="33" y="644"/>
                    <a:pt x="0" y="693"/>
                    <a:pt x="88" y="691"/>
                  </a:cubicBezTo>
                  <a:cubicBezTo>
                    <a:pt x="129" y="688"/>
                    <a:pt x="137" y="740"/>
                    <a:pt x="145" y="773"/>
                  </a:cubicBezTo>
                  <a:cubicBezTo>
                    <a:pt x="164" y="857"/>
                    <a:pt x="216" y="890"/>
                    <a:pt x="298" y="898"/>
                  </a:cubicBezTo>
                  <a:cubicBezTo>
                    <a:pt x="511" y="920"/>
                    <a:pt x="726" y="947"/>
                    <a:pt x="939" y="969"/>
                  </a:cubicBezTo>
                  <a:cubicBezTo>
                    <a:pt x="1105" y="988"/>
                    <a:pt x="1272" y="1005"/>
                    <a:pt x="1439" y="1024"/>
                  </a:cubicBezTo>
                  <a:cubicBezTo>
                    <a:pt x="1485" y="1029"/>
                    <a:pt x="1504" y="1021"/>
                    <a:pt x="1510" y="967"/>
                  </a:cubicBezTo>
                  <a:cubicBezTo>
                    <a:pt x="1537" y="715"/>
                    <a:pt x="1570" y="461"/>
                    <a:pt x="1603" y="210"/>
                  </a:cubicBezTo>
                  <a:cubicBezTo>
                    <a:pt x="1611" y="142"/>
                    <a:pt x="1641" y="93"/>
                    <a:pt x="1521" y="87"/>
                  </a:cubicBezTo>
                  <a:cubicBezTo>
                    <a:pt x="1081" y="71"/>
                    <a:pt x="642" y="35"/>
                    <a:pt x="183" y="5"/>
                  </a:cubicBezTo>
                  <a:cubicBezTo>
                    <a:pt x="60" y="0"/>
                    <a:pt x="63" y="2"/>
                    <a:pt x="47" y="142"/>
                  </a:cubicBezTo>
                </a:path>
              </a:pathLst>
            </a:custGeom>
            <a:solidFill>
              <a:srgbClr val="4C778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 name="Freeform 89"/>
            <p:cNvSpPr>
              <a:spLocks noChangeArrowheads="1"/>
            </p:cNvSpPr>
            <p:nvPr/>
          </p:nvSpPr>
          <p:spPr bwMode="auto">
            <a:xfrm>
              <a:off x="4513263" y="854075"/>
              <a:ext cx="512762" cy="704850"/>
            </a:xfrm>
            <a:custGeom>
              <a:avLst/>
              <a:gdLst>
                <a:gd name="T0" fmla="*/ 565 w 1424"/>
                <a:gd name="T1" fmla="*/ 1931 h 1956"/>
                <a:gd name="T2" fmla="*/ 715 w 1424"/>
                <a:gd name="T3" fmla="*/ 1947 h 1956"/>
                <a:gd name="T4" fmla="*/ 879 w 1424"/>
                <a:gd name="T5" fmla="*/ 1799 h 1956"/>
                <a:gd name="T6" fmla="*/ 948 w 1424"/>
                <a:gd name="T7" fmla="*/ 1655 h 1956"/>
                <a:gd name="T8" fmla="*/ 1051 w 1424"/>
                <a:gd name="T9" fmla="*/ 1526 h 1956"/>
                <a:gd name="T10" fmla="*/ 1095 w 1424"/>
                <a:gd name="T11" fmla="*/ 1212 h 1956"/>
                <a:gd name="T12" fmla="*/ 1229 w 1424"/>
                <a:gd name="T13" fmla="*/ 816 h 1956"/>
                <a:gd name="T14" fmla="*/ 1387 w 1424"/>
                <a:gd name="T15" fmla="*/ 494 h 1956"/>
                <a:gd name="T16" fmla="*/ 1379 w 1424"/>
                <a:gd name="T17" fmla="*/ 382 h 1956"/>
                <a:gd name="T18" fmla="*/ 1259 w 1424"/>
                <a:gd name="T19" fmla="*/ 404 h 1956"/>
                <a:gd name="T20" fmla="*/ 1095 w 1424"/>
                <a:gd name="T21" fmla="*/ 379 h 1956"/>
                <a:gd name="T22" fmla="*/ 1035 w 1424"/>
                <a:gd name="T23" fmla="*/ 295 h 1956"/>
                <a:gd name="T24" fmla="*/ 653 w 1424"/>
                <a:gd name="T25" fmla="*/ 24 h 1956"/>
                <a:gd name="T26" fmla="*/ 571 w 1424"/>
                <a:gd name="T27" fmla="*/ 16 h 1956"/>
                <a:gd name="T28" fmla="*/ 549 w 1424"/>
                <a:gd name="T29" fmla="*/ 84 h 1956"/>
                <a:gd name="T30" fmla="*/ 483 w 1424"/>
                <a:gd name="T31" fmla="*/ 188 h 1956"/>
                <a:gd name="T32" fmla="*/ 205 w 1424"/>
                <a:gd name="T33" fmla="*/ 295 h 1956"/>
                <a:gd name="T34" fmla="*/ 2 w 1424"/>
                <a:gd name="T35" fmla="*/ 530 h 1956"/>
                <a:gd name="T36" fmla="*/ 5 w 1424"/>
                <a:gd name="T37" fmla="*/ 560 h 1956"/>
                <a:gd name="T38" fmla="*/ 248 w 1424"/>
                <a:gd name="T39" fmla="*/ 576 h 1956"/>
                <a:gd name="T40" fmla="*/ 341 w 1424"/>
                <a:gd name="T41" fmla="*/ 595 h 1956"/>
                <a:gd name="T42" fmla="*/ 557 w 1424"/>
                <a:gd name="T43" fmla="*/ 710 h 1956"/>
                <a:gd name="T44" fmla="*/ 565 w 1424"/>
                <a:gd name="T45" fmla="*/ 789 h 1956"/>
                <a:gd name="T46" fmla="*/ 472 w 1424"/>
                <a:gd name="T47" fmla="*/ 1046 h 1956"/>
                <a:gd name="T48" fmla="*/ 461 w 1424"/>
                <a:gd name="T49" fmla="*/ 1087 h 1956"/>
                <a:gd name="T50" fmla="*/ 475 w 1424"/>
                <a:gd name="T51" fmla="*/ 1223 h 1956"/>
                <a:gd name="T52" fmla="*/ 475 w 1424"/>
                <a:gd name="T53" fmla="*/ 1398 h 1956"/>
                <a:gd name="T54" fmla="*/ 467 w 1424"/>
                <a:gd name="T55" fmla="*/ 1442 h 1956"/>
                <a:gd name="T56" fmla="*/ 418 w 1424"/>
                <a:gd name="T57" fmla="*/ 1914 h 1956"/>
                <a:gd name="T58" fmla="*/ 565 w 1424"/>
                <a:gd name="T59" fmla="*/ 1931 h 19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424" h="1956">
                  <a:moveTo>
                    <a:pt x="565" y="1931"/>
                  </a:moveTo>
                  <a:cubicBezTo>
                    <a:pt x="614" y="1936"/>
                    <a:pt x="666" y="1944"/>
                    <a:pt x="715" y="1947"/>
                  </a:cubicBezTo>
                  <a:cubicBezTo>
                    <a:pt x="838" y="1955"/>
                    <a:pt x="877" y="1925"/>
                    <a:pt x="879" y="1799"/>
                  </a:cubicBezTo>
                  <a:cubicBezTo>
                    <a:pt x="882" y="1737"/>
                    <a:pt x="907" y="1696"/>
                    <a:pt x="948" y="1655"/>
                  </a:cubicBezTo>
                  <a:cubicBezTo>
                    <a:pt x="986" y="1616"/>
                    <a:pt x="1040" y="1586"/>
                    <a:pt x="1051" y="1526"/>
                  </a:cubicBezTo>
                  <a:cubicBezTo>
                    <a:pt x="1068" y="1423"/>
                    <a:pt x="1095" y="1316"/>
                    <a:pt x="1095" y="1212"/>
                  </a:cubicBezTo>
                  <a:cubicBezTo>
                    <a:pt x="1095" y="1062"/>
                    <a:pt x="1147" y="931"/>
                    <a:pt x="1229" y="816"/>
                  </a:cubicBezTo>
                  <a:cubicBezTo>
                    <a:pt x="1300" y="715"/>
                    <a:pt x="1346" y="609"/>
                    <a:pt x="1387" y="494"/>
                  </a:cubicBezTo>
                  <a:cubicBezTo>
                    <a:pt x="1401" y="453"/>
                    <a:pt x="1423" y="404"/>
                    <a:pt x="1379" y="382"/>
                  </a:cubicBezTo>
                  <a:cubicBezTo>
                    <a:pt x="1346" y="366"/>
                    <a:pt x="1297" y="374"/>
                    <a:pt x="1259" y="404"/>
                  </a:cubicBezTo>
                  <a:cubicBezTo>
                    <a:pt x="1202" y="450"/>
                    <a:pt x="1136" y="439"/>
                    <a:pt x="1095" y="379"/>
                  </a:cubicBezTo>
                  <a:cubicBezTo>
                    <a:pt x="1076" y="349"/>
                    <a:pt x="1062" y="308"/>
                    <a:pt x="1035" y="295"/>
                  </a:cubicBezTo>
                  <a:cubicBezTo>
                    <a:pt x="896" y="221"/>
                    <a:pt x="781" y="112"/>
                    <a:pt x="653" y="24"/>
                  </a:cubicBezTo>
                  <a:cubicBezTo>
                    <a:pt x="625" y="5"/>
                    <a:pt x="603" y="0"/>
                    <a:pt x="571" y="16"/>
                  </a:cubicBezTo>
                  <a:cubicBezTo>
                    <a:pt x="535" y="32"/>
                    <a:pt x="546" y="60"/>
                    <a:pt x="549" y="84"/>
                  </a:cubicBezTo>
                  <a:cubicBezTo>
                    <a:pt x="560" y="139"/>
                    <a:pt x="541" y="166"/>
                    <a:pt x="483" y="188"/>
                  </a:cubicBezTo>
                  <a:cubicBezTo>
                    <a:pt x="390" y="226"/>
                    <a:pt x="289" y="229"/>
                    <a:pt x="205" y="295"/>
                  </a:cubicBezTo>
                  <a:cubicBezTo>
                    <a:pt x="120" y="360"/>
                    <a:pt x="95" y="472"/>
                    <a:pt x="2" y="530"/>
                  </a:cubicBezTo>
                  <a:cubicBezTo>
                    <a:pt x="0" y="532"/>
                    <a:pt x="2" y="543"/>
                    <a:pt x="5" y="560"/>
                  </a:cubicBezTo>
                  <a:cubicBezTo>
                    <a:pt x="90" y="543"/>
                    <a:pt x="175" y="464"/>
                    <a:pt x="248" y="576"/>
                  </a:cubicBezTo>
                  <a:cubicBezTo>
                    <a:pt x="262" y="595"/>
                    <a:pt x="308" y="595"/>
                    <a:pt x="341" y="595"/>
                  </a:cubicBezTo>
                  <a:cubicBezTo>
                    <a:pt x="437" y="592"/>
                    <a:pt x="500" y="642"/>
                    <a:pt x="557" y="710"/>
                  </a:cubicBezTo>
                  <a:cubicBezTo>
                    <a:pt x="579" y="734"/>
                    <a:pt x="590" y="759"/>
                    <a:pt x="565" y="789"/>
                  </a:cubicBezTo>
                  <a:cubicBezTo>
                    <a:pt x="502" y="863"/>
                    <a:pt x="415" y="928"/>
                    <a:pt x="472" y="1046"/>
                  </a:cubicBezTo>
                  <a:cubicBezTo>
                    <a:pt x="478" y="1057"/>
                    <a:pt x="470" y="1078"/>
                    <a:pt x="461" y="1087"/>
                  </a:cubicBezTo>
                  <a:cubicBezTo>
                    <a:pt x="407" y="1139"/>
                    <a:pt x="437" y="1180"/>
                    <a:pt x="475" y="1223"/>
                  </a:cubicBezTo>
                  <a:cubicBezTo>
                    <a:pt x="524" y="1278"/>
                    <a:pt x="571" y="1341"/>
                    <a:pt x="475" y="1398"/>
                  </a:cubicBezTo>
                  <a:cubicBezTo>
                    <a:pt x="450" y="1412"/>
                    <a:pt x="470" y="1428"/>
                    <a:pt x="467" y="1442"/>
                  </a:cubicBezTo>
                  <a:cubicBezTo>
                    <a:pt x="431" y="1595"/>
                    <a:pt x="448" y="1753"/>
                    <a:pt x="418" y="1914"/>
                  </a:cubicBezTo>
                  <a:cubicBezTo>
                    <a:pt x="464" y="1920"/>
                    <a:pt x="516" y="1925"/>
                    <a:pt x="565" y="1931"/>
                  </a:cubicBezTo>
                </a:path>
              </a:pathLst>
            </a:custGeom>
            <a:solidFill>
              <a:srgbClr val="4C778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Freeform 90"/>
            <p:cNvSpPr>
              <a:spLocks noChangeArrowheads="1"/>
            </p:cNvSpPr>
            <p:nvPr/>
          </p:nvSpPr>
          <p:spPr bwMode="auto">
            <a:xfrm>
              <a:off x="6953250" y="1997075"/>
              <a:ext cx="465138" cy="473075"/>
            </a:xfrm>
            <a:custGeom>
              <a:avLst/>
              <a:gdLst>
                <a:gd name="T0" fmla="*/ 126 w 1291"/>
                <a:gd name="T1" fmla="*/ 1147 h 1315"/>
                <a:gd name="T2" fmla="*/ 366 w 1291"/>
                <a:gd name="T3" fmla="*/ 1287 h 1315"/>
                <a:gd name="T4" fmla="*/ 716 w 1291"/>
                <a:gd name="T5" fmla="*/ 1136 h 1315"/>
                <a:gd name="T6" fmla="*/ 1156 w 1291"/>
                <a:gd name="T7" fmla="*/ 626 h 1315"/>
                <a:gd name="T8" fmla="*/ 1281 w 1291"/>
                <a:gd name="T9" fmla="*/ 336 h 1315"/>
                <a:gd name="T10" fmla="*/ 1265 w 1291"/>
                <a:gd name="T11" fmla="*/ 118 h 1315"/>
                <a:gd name="T12" fmla="*/ 1161 w 1291"/>
                <a:gd name="T13" fmla="*/ 60 h 1315"/>
                <a:gd name="T14" fmla="*/ 735 w 1291"/>
                <a:gd name="T15" fmla="*/ 52 h 1315"/>
                <a:gd name="T16" fmla="*/ 727 w 1291"/>
                <a:gd name="T17" fmla="*/ 49 h 1315"/>
                <a:gd name="T18" fmla="*/ 426 w 1291"/>
                <a:gd name="T19" fmla="*/ 68 h 1315"/>
                <a:gd name="T20" fmla="*/ 189 w 1291"/>
                <a:gd name="T21" fmla="*/ 131 h 1315"/>
                <a:gd name="T22" fmla="*/ 110 w 1291"/>
                <a:gd name="T23" fmla="*/ 101 h 1315"/>
                <a:gd name="T24" fmla="*/ 41 w 1291"/>
                <a:gd name="T25" fmla="*/ 118 h 1315"/>
                <a:gd name="T26" fmla="*/ 39 w 1291"/>
                <a:gd name="T27" fmla="*/ 235 h 1315"/>
                <a:gd name="T28" fmla="*/ 60 w 1291"/>
                <a:gd name="T29" fmla="*/ 333 h 1315"/>
                <a:gd name="T30" fmla="*/ 25 w 1291"/>
                <a:gd name="T31" fmla="*/ 601 h 1315"/>
                <a:gd name="T32" fmla="*/ 126 w 1291"/>
                <a:gd name="T33" fmla="*/ 1147 h 1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91" h="1315">
                  <a:moveTo>
                    <a:pt x="126" y="1147"/>
                  </a:moveTo>
                  <a:cubicBezTo>
                    <a:pt x="197" y="1314"/>
                    <a:pt x="189" y="1314"/>
                    <a:pt x="366" y="1287"/>
                  </a:cubicBezTo>
                  <a:cubicBezTo>
                    <a:pt x="498" y="1265"/>
                    <a:pt x="626" y="1235"/>
                    <a:pt x="716" y="1136"/>
                  </a:cubicBezTo>
                  <a:cubicBezTo>
                    <a:pt x="869" y="972"/>
                    <a:pt x="1011" y="798"/>
                    <a:pt x="1156" y="626"/>
                  </a:cubicBezTo>
                  <a:cubicBezTo>
                    <a:pt x="1224" y="544"/>
                    <a:pt x="1290" y="464"/>
                    <a:pt x="1281" y="336"/>
                  </a:cubicBezTo>
                  <a:cubicBezTo>
                    <a:pt x="1276" y="262"/>
                    <a:pt x="1287" y="194"/>
                    <a:pt x="1265" y="118"/>
                  </a:cubicBezTo>
                  <a:cubicBezTo>
                    <a:pt x="1243" y="44"/>
                    <a:pt x="1219" y="28"/>
                    <a:pt x="1161" y="60"/>
                  </a:cubicBezTo>
                  <a:cubicBezTo>
                    <a:pt x="1017" y="137"/>
                    <a:pt x="877" y="131"/>
                    <a:pt x="735" y="52"/>
                  </a:cubicBezTo>
                  <a:cubicBezTo>
                    <a:pt x="732" y="52"/>
                    <a:pt x="730" y="49"/>
                    <a:pt x="727" y="49"/>
                  </a:cubicBezTo>
                  <a:cubicBezTo>
                    <a:pt x="626" y="33"/>
                    <a:pt x="528" y="0"/>
                    <a:pt x="426" y="68"/>
                  </a:cubicBezTo>
                  <a:cubicBezTo>
                    <a:pt x="358" y="115"/>
                    <a:pt x="290" y="186"/>
                    <a:pt x="189" y="131"/>
                  </a:cubicBezTo>
                  <a:cubicBezTo>
                    <a:pt x="167" y="120"/>
                    <a:pt x="131" y="120"/>
                    <a:pt x="110" y="101"/>
                  </a:cubicBezTo>
                  <a:cubicBezTo>
                    <a:pt x="80" y="79"/>
                    <a:pt x="58" y="80"/>
                    <a:pt x="41" y="118"/>
                  </a:cubicBezTo>
                  <a:cubicBezTo>
                    <a:pt x="25" y="157"/>
                    <a:pt x="14" y="200"/>
                    <a:pt x="39" y="235"/>
                  </a:cubicBezTo>
                  <a:cubicBezTo>
                    <a:pt x="60" y="268"/>
                    <a:pt x="55" y="298"/>
                    <a:pt x="60" y="333"/>
                  </a:cubicBezTo>
                  <a:cubicBezTo>
                    <a:pt x="82" y="434"/>
                    <a:pt x="0" y="522"/>
                    <a:pt x="25" y="601"/>
                  </a:cubicBezTo>
                  <a:cubicBezTo>
                    <a:pt x="47" y="800"/>
                    <a:pt x="55" y="978"/>
                    <a:pt x="126" y="1147"/>
                  </a:cubicBezTo>
                </a:path>
              </a:pathLst>
            </a:custGeom>
            <a:solidFill>
              <a:srgbClr val="4C778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 name="Freeform 91"/>
            <p:cNvSpPr>
              <a:spLocks noChangeArrowheads="1"/>
            </p:cNvSpPr>
            <p:nvPr/>
          </p:nvSpPr>
          <p:spPr bwMode="auto">
            <a:xfrm>
              <a:off x="3863975" y="2282825"/>
              <a:ext cx="606425" cy="427038"/>
            </a:xfrm>
            <a:custGeom>
              <a:avLst/>
              <a:gdLst>
                <a:gd name="T0" fmla="*/ 175 w 1686"/>
                <a:gd name="T1" fmla="*/ 795 h 1186"/>
                <a:gd name="T2" fmla="*/ 265 w 1686"/>
                <a:gd name="T3" fmla="*/ 874 h 1186"/>
                <a:gd name="T4" fmla="*/ 355 w 1686"/>
                <a:gd name="T5" fmla="*/ 986 h 1186"/>
                <a:gd name="T6" fmla="*/ 423 w 1686"/>
                <a:gd name="T7" fmla="*/ 1030 h 1186"/>
                <a:gd name="T8" fmla="*/ 645 w 1686"/>
                <a:gd name="T9" fmla="*/ 1180 h 1186"/>
                <a:gd name="T10" fmla="*/ 696 w 1686"/>
                <a:gd name="T11" fmla="*/ 1155 h 1186"/>
                <a:gd name="T12" fmla="*/ 806 w 1686"/>
                <a:gd name="T13" fmla="*/ 1095 h 1186"/>
                <a:gd name="T14" fmla="*/ 967 w 1686"/>
                <a:gd name="T15" fmla="*/ 1049 h 1186"/>
                <a:gd name="T16" fmla="*/ 978 w 1686"/>
                <a:gd name="T17" fmla="*/ 939 h 1186"/>
                <a:gd name="T18" fmla="*/ 1054 w 1686"/>
                <a:gd name="T19" fmla="*/ 888 h 1186"/>
                <a:gd name="T20" fmla="*/ 1508 w 1686"/>
                <a:gd name="T21" fmla="*/ 904 h 1186"/>
                <a:gd name="T22" fmla="*/ 1549 w 1686"/>
                <a:gd name="T23" fmla="*/ 915 h 1186"/>
                <a:gd name="T24" fmla="*/ 1609 w 1686"/>
                <a:gd name="T25" fmla="*/ 950 h 1186"/>
                <a:gd name="T26" fmla="*/ 1672 w 1686"/>
                <a:gd name="T27" fmla="*/ 841 h 1186"/>
                <a:gd name="T28" fmla="*/ 1647 w 1686"/>
                <a:gd name="T29" fmla="*/ 623 h 1186"/>
                <a:gd name="T30" fmla="*/ 1568 w 1686"/>
                <a:gd name="T31" fmla="*/ 543 h 1186"/>
                <a:gd name="T32" fmla="*/ 1513 w 1686"/>
                <a:gd name="T33" fmla="*/ 486 h 1186"/>
                <a:gd name="T34" fmla="*/ 1469 w 1686"/>
                <a:gd name="T35" fmla="*/ 421 h 1186"/>
                <a:gd name="T36" fmla="*/ 1366 w 1686"/>
                <a:gd name="T37" fmla="*/ 232 h 1186"/>
                <a:gd name="T38" fmla="*/ 1459 w 1686"/>
                <a:gd name="T39" fmla="*/ 22 h 1186"/>
                <a:gd name="T40" fmla="*/ 1270 w 1686"/>
                <a:gd name="T41" fmla="*/ 96 h 1186"/>
                <a:gd name="T42" fmla="*/ 839 w 1686"/>
                <a:gd name="T43" fmla="*/ 158 h 1186"/>
                <a:gd name="T44" fmla="*/ 762 w 1686"/>
                <a:gd name="T45" fmla="*/ 142 h 1186"/>
                <a:gd name="T46" fmla="*/ 530 w 1686"/>
                <a:gd name="T47" fmla="*/ 46 h 1186"/>
                <a:gd name="T48" fmla="*/ 453 w 1686"/>
                <a:gd name="T49" fmla="*/ 44 h 1186"/>
                <a:gd name="T50" fmla="*/ 268 w 1686"/>
                <a:gd name="T51" fmla="*/ 208 h 1186"/>
                <a:gd name="T52" fmla="*/ 265 w 1686"/>
                <a:gd name="T53" fmla="*/ 259 h 1186"/>
                <a:gd name="T54" fmla="*/ 156 w 1686"/>
                <a:gd name="T55" fmla="*/ 500 h 1186"/>
                <a:gd name="T56" fmla="*/ 98 w 1686"/>
                <a:gd name="T57" fmla="*/ 584 h 1186"/>
                <a:gd name="T58" fmla="*/ 0 w 1686"/>
                <a:gd name="T59" fmla="*/ 743 h 1186"/>
                <a:gd name="T60" fmla="*/ 175 w 1686"/>
                <a:gd name="T61" fmla="*/ 795 h 1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686" h="1186">
                  <a:moveTo>
                    <a:pt x="175" y="795"/>
                  </a:moveTo>
                  <a:cubicBezTo>
                    <a:pt x="227" y="795"/>
                    <a:pt x="276" y="806"/>
                    <a:pt x="265" y="874"/>
                  </a:cubicBezTo>
                  <a:cubicBezTo>
                    <a:pt x="254" y="948"/>
                    <a:pt x="289" y="975"/>
                    <a:pt x="355" y="986"/>
                  </a:cubicBezTo>
                  <a:cubicBezTo>
                    <a:pt x="385" y="991"/>
                    <a:pt x="412" y="994"/>
                    <a:pt x="423" y="1030"/>
                  </a:cubicBezTo>
                  <a:cubicBezTo>
                    <a:pt x="456" y="1128"/>
                    <a:pt x="544" y="1185"/>
                    <a:pt x="645" y="1180"/>
                  </a:cubicBezTo>
                  <a:cubicBezTo>
                    <a:pt x="664" y="1180"/>
                    <a:pt x="686" y="1183"/>
                    <a:pt x="696" y="1155"/>
                  </a:cubicBezTo>
                  <a:cubicBezTo>
                    <a:pt x="718" y="1109"/>
                    <a:pt x="759" y="1101"/>
                    <a:pt x="806" y="1095"/>
                  </a:cubicBezTo>
                  <a:cubicBezTo>
                    <a:pt x="860" y="1087"/>
                    <a:pt x="920" y="1076"/>
                    <a:pt x="967" y="1049"/>
                  </a:cubicBezTo>
                  <a:cubicBezTo>
                    <a:pt x="997" y="1032"/>
                    <a:pt x="975" y="978"/>
                    <a:pt x="978" y="939"/>
                  </a:cubicBezTo>
                  <a:cubicBezTo>
                    <a:pt x="983" y="890"/>
                    <a:pt x="1016" y="885"/>
                    <a:pt x="1054" y="888"/>
                  </a:cubicBezTo>
                  <a:cubicBezTo>
                    <a:pt x="1205" y="893"/>
                    <a:pt x="1355" y="898"/>
                    <a:pt x="1508" y="904"/>
                  </a:cubicBezTo>
                  <a:cubicBezTo>
                    <a:pt x="1521" y="904"/>
                    <a:pt x="1538" y="909"/>
                    <a:pt x="1549" y="915"/>
                  </a:cubicBezTo>
                  <a:cubicBezTo>
                    <a:pt x="1571" y="926"/>
                    <a:pt x="1581" y="975"/>
                    <a:pt x="1609" y="950"/>
                  </a:cubicBezTo>
                  <a:cubicBezTo>
                    <a:pt x="1639" y="923"/>
                    <a:pt x="1685" y="890"/>
                    <a:pt x="1672" y="841"/>
                  </a:cubicBezTo>
                  <a:cubicBezTo>
                    <a:pt x="1650" y="767"/>
                    <a:pt x="1663" y="694"/>
                    <a:pt x="1647" y="623"/>
                  </a:cubicBezTo>
                  <a:cubicBezTo>
                    <a:pt x="1636" y="579"/>
                    <a:pt x="1633" y="538"/>
                    <a:pt x="1568" y="543"/>
                  </a:cubicBezTo>
                  <a:cubicBezTo>
                    <a:pt x="1538" y="546"/>
                    <a:pt x="1513" y="522"/>
                    <a:pt x="1513" y="486"/>
                  </a:cubicBezTo>
                  <a:cubicBezTo>
                    <a:pt x="1516" y="451"/>
                    <a:pt x="1494" y="440"/>
                    <a:pt x="1469" y="421"/>
                  </a:cubicBezTo>
                  <a:cubicBezTo>
                    <a:pt x="1409" y="374"/>
                    <a:pt x="1368" y="322"/>
                    <a:pt x="1366" y="232"/>
                  </a:cubicBezTo>
                  <a:cubicBezTo>
                    <a:pt x="1363" y="142"/>
                    <a:pt x="1423" y="90"/>
                    <a:pt x="1459" y="22"/>
                  </a:cubicBezTo>
                  <a:cubicBezTo>
                    <a:pt x="1371" y="0"/>
                    <a:pt x="1325" y="60"/>
                    <a:pt x="1270" y="96"/>
                  </a:cubicBezTo>
                  <a:cubicBezTo>
                    <a:pt x="1134" y="183"/>
                    <a:pt x="997" y="240"/>
                    <a:pt x="839" y="158"/>
                  </a:cubicBezTo>
                  <a:cubicBezTo>
                    <a:pt x="814" y="145"/>
                    <a:pt x="789" y="139"/>
                    <a:pt x="762" y="142"/>
                  </a:cubicBezTo>
                  <a:cubicBezTo>
                    <a:pt x="666" y="156"/>
                    <a:pt x="584" y="126"/>
                    <a:pt x="530" y="46"/>
                  </a:cubicBezTo>
                  <a:cubicBezTo>
                    <a:pt x="500" y="3"/>
                    <a:pt x="475" y="19"/>
                    <a:pt x="453" y="44"/>
                  </a:cubicBezTo>
                  <a:cubicBezTo>
                    <a:pt x="396" y="104"/>
                    <a:pt x="371" y="197"/>
                    <a:pt x="268" y="208"/>
                  </a:cubicBezTo>
                  <a:cubicBezTo>
                    <a:pt x="240" y="210"/>
                    <a:pt x="262" y="243"/>
                    <a:pt x="265" y="259"/>
                  </a:cubicBezTo>
                  <a:cubicBezTo>
                    <a:pt x="279" y="360"/>
                    <a:pt x="251" y="451"/>
                    <a:pt x="156" y="500"/>
                  </a:cubicBezTo>
                  <a:cubicBezTo>
                    <a:pt x="117" y="522"/>
                    <a:pt x="109" y="543"/>
                    <a:pt x="98" y="584"/>
                  </a:cubicBezTo>
                  <a:cubicBezTo>
                    <a:pt x="82" y="642"/>
                    <a:pt x="117" y="740"/>
                    <a:pt x="0" y="743"/>
                  </a:cubicBezTo>
                  <a:cubicBezTo>
                    <a:pt x="49" y="806"/>
                    <a:pt x="112" y="795"/>
                    <a:pt x="175" y="795"/>
                  </a:cubicBezTo>
                </a:path>
              </a:pathLst>
            </a:custGeom>
            <a:solidFill>
              <a:srgbClr val="4C778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5" name="Freeform 92"/>
            <p:cNvSpPr>
              <a:spLocks noChangeArrowheads="1"/>
            </p:cNvSpPr>
            <p:nvPr/>
          </p:nvSpPr>
          <p:spPr bwMode="auto">
            <a:xfrm>
              <a:off x="6076950" y="1736725"/>
              <a:ext cx="428625" cy="546100"/>
            </a:xfrm>
            <a:custGeom>
              <a:avLst/>
              <a:gdLst>
                <a:gd name="T0" fmla="*/ 690 w 1191"/>
                <a:gd name="T1" fmla="*/ 1488 h 1516"/>
                <a:gd name="T2" fmla="*/ 780 w 1191"/>
                <a:gd name="T3" fmla="*/ 1354 h 1516"/>
                <a:gd name="T4" fmla="*/ 818 w 1191"/>
                <a:gd name="T5" fmla="*/ 1076 h 1516"/>
                <a:gd name="T6" fmla="*/ 1012 w 1191"/>
                <a:gd name="T7" fmla="*/ 794 h 1516"/>
                <a:gd name="T8" fmla="*/ 1111 w 1191"/>
                <a:gd name="T9" fmla="*/ 647 h 1516"/>
                <a:gd name="T10" fmla="*/ 1116 w 1191"/>
                <a:gd name="T11" fmla="*/ 454 h 1516"/>
                <a:gd name="T12" fmla="*/ 796 w 1191"/>
                <a:gd name="T13" fmla="*/ 96 h 1516"/>
                <a:gd name="T14" fmla="*/ 617 w 1191"/>
                <a:gd name="T15" fmla="*/ 14 h 1516"/>
                <a:gd name="T16" fmla="*/ 251 w 1191"/>
                <a:gd name="T17" fmla="*/ 36 h 1516"/>
                <a:gd name="T18" fmla="*/ 221 w 1191"/>
                <a:gd name="T19" fmla="*/ 69 h 1516"/>
                <a:gd name="T20" fmla="*/ 243 w 1191"/>
                <a:gd name="T21" fmla="*/ 170 h 1516"/>
                <a:gd name="T22" fmla="*/ 238 w 1191"/>
                <a:gd name="T23" fmla="*/ 282 h 1516"/>
                <a:gd name="T24" fmla="*/ 145 w 1191"/>
                <a:gd name="T25" fmla="*/ 470 h 1516"/>
                <a:gd name="T26" fmla="*/ 93 w 1191"/>
                <a:gd name="T27" fmla="*/ 893 h 1516"/>
                <a:gd name="T28" fmla="*/ 30 w 1191"/>
                <a:gd name="T29" fmla="*/ 1119 h 1516"/>
                <a:gd name="T30" fmla="*/ 46 w 1191"/>
                <a:gd name="T31" fmla="*/ 1250 h 1516"/>
                <a:gd name="T32" fmla="*/ 227 w 1191"/>
                <a:gd name="T33" fmla="*/ 1406 h 1516"/>
                <a:gd name="T34" fmla="*/ 489 w 1191"/>
                <a:gd name="T35" fmla="*/ 1515 h 1516"/>
                <a:gd name="T36" fmla="*/ 690 w 1191"/>
                <a:gd name="T37" fmla="*/ 1488 h 15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91" h="1516">
                  <a:moveTo>
                    <a:pt x="690" y="1488"/>
                  </a:moveTo>
                  <a:cubicBezTo>
                    <a:pt x="753" y="1472"/>
                    <a:pt x="816" y="1450"/>
                    <a:pt x="780" y="1354"/>
                  </a:cubicBezTo>
                  <a:cubicBezTo>
                    <a:pt x="745" y="1258"/>
                    <a:pt x="766" y="1160"/>
                    <a:pt x="818" y="1076"/>
                  </a:cubicBezTo>
                  <a:cubicBezTo>
                    <a:pt x="878" y="977"/>
                    <a:pt x="963" y="901"/>
                    <a:pt x="1012" y="794"/>
                  </a:cubicBezTo>
                  <a:cubicBezTo>
                    <a:pt x="1037" y="742"/>
                    <a:pt x="1072" y="690"/>
                    <a:pt x="1111" y="647"/>
                  </a:cubicBezTo>
                  <a:cubicBezTo>
                    <a:pt x="1184" y="569"/>
                    <a:pt x="1190" y="530"/>
                    <a:pt x="1116" y="454"/>
                  </a:cubicBezTo>
                  <a:cubicBezTo>
                    <a:pt x="1007" y="336"/>
                    <a:pt x="900" y="216"/>
                    <a:pt x="796" y="96"/>
                  </a:cubicBezTo>
                  <a:cubicBezTo>
                    <a:pt x="750" y="44"/>
                    <a:pt x="690" y="22"/>
                    <a:pt x="617" y="14"/>
                  </a:cubicBezTo>
                  <a:cubicBezTo>
                    <a:pt x="492" y="0"/>
                    <a:pt x="374" y="69"/>
                    <a:pt x="251" y="36"/>
                  </a:cubicBezTo>
                  <a:cubicBezTo>
                    <a:pt x="227" y="31"/>
                    <a:pt x="221" y="47"/>
                    <a:pt x="221" y="69"/>
                  </a:cubicBezTo>
                  <a:cubicBezTo>
                    <a:pt x="218" y="104"/>
                    <a:pt x="221" y="140"/>
                    <a:pt x="243" y="170"/>
                  </a:cubicBezTo>
                  <a:cubicBezTo>
                    <a:pt x="270" y="208"/>
                    <a:pt x="268" y="244"/>
                    <a:pt x="238" y="282"/>
                  </a:cubicBezTo>
                  <a:cubicBezTo>
                    <a:pt x="194" y="336"/>
                    <a:pt x="169" y="410"/>
                    <a:pt x="145" y="470"/>
                  </a:cubicBezTo>
                  <a:cubicBezTo>
                    <a:pt x="90" y="598"/>
                    <a:pt x="109" y="751"/>
                    <a:pt x="93" y="893"/>
                  </a:cubicBezTo>
                  <a:cubicBezTo>
                    <a:pt x="82" y="977"/>
                    <a:pt x="65" y="1048"/>
                    <a:pt x="30" y="1119"/>
                  </a:cubicBezTo>
                  <a:cubicBezTo>
                    <a:pt x="8" y="1166"/>
                    <a:pt x="0" y="1201"/>
                    <a:pt x="46" y="1250"/>
                  </a:cubicBezTo>
                  <a:cubicBezTo>
                    <a:pt x="101" y="1308"/>
                    <a:pt x="161" y="1365"/>
                    <a:pt x="227" y="1406"/>
                  </a:cubicBezTo>
                  <a:cubicBezTo>
                    <a:pt x="309" y="1458"/>
                    <a:pt x="410" y="1482"/>
                    <a:pt x="489" y="1515"/>
                  </a:cubicBezTo>
                  <a:cubicBezTo>
                    <a:pt x="568" y="1504"/>
                    <a:pt x="631" y="1504"/>
                    <a:pt x="690" y="1488"/>
                  </a:cubicBezTo>
                </a:path>
              </a:pathLst>
            </a:custGeom>
            <a:solidFill>
              <a:srgbClr val="4C778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6" name="Freeform 93"/>
            <p:cNvSpPr>
              <a:spLocks noChangeArrowheads="1"/>
            </p:cNvSpPr>
            <p:nvPr/>
          </p:nvSpPr>
          <p:spPr bwMode="auto">
            <a:xfrm>
              <a:off x="6994525" y="2487613"/>
              <a:ext cx="485775" cy="636587"/>
            </a:xfrm>
            <a:custGeom>
              <a:avLst/>
              <a:gdLst>
                <a:gd name="T0" fmla="*/ 63 w 1351"/>
                <a:gd name="T1" fmla="*/ 142 h 1768"/>
                <a:gd name="T2" fmla="*/ 175 w 1351"/>
                <a:gd name="T3" fmla="*/ 377 h 1768"/>
                <a:gd name="T4" fmla="*/ 211 w 1351"/>
                <a:gd name="T5" fmla="*/ 519 h 1768"/>
                <a:gd name="T6" fmla="*/ 380 w 1351"/>
                <a:gd name="T7" fmla="*/ 631 h 1768"/>
                <a:gd name="T8" fmla="*/ 396 w 1351"/>
                <a:gd name="T9" fmla="*/ 685 h 1768"/>
                <a:gd name="T10" fmla="*/ 164 w 1351"/>
                <a:gd name="T11" fmla="*/ 1035 h 1768"/>
                <a:gd name="T12" fmla="*/ 137 w 1351"/>
                <a:gd name="T13" fmla="*/ 1139 h 1768"/>
                <a:gd name="T14" fmla="*/ 391 w 1351"/>
                <a:gd name="T15" fmla="*/ 1286 h 1768"/>
                <a:gd name="T16" fmla="*/ 784 w 1351"/>
                <a:gd name="T17" fmla="*/ 1652 h 1768"/>
                <a:gd name="T18" fmla="*/ 817 w 1351"/>
                <a:gd name="T19" fmla="*/ 1764 h 1768"/>
                <a:gd name="T20" fmla="*/ 899 w 1351"/>
                <a:gd name="T21" fmla="*/ 1658 h 1768"/>
                <a:gd name="T22" fmla="*/ 1322 w 1351"/>
                <a:gd name="T23" fmla="*/ 1005 h 1768"/>
                <a:gd name="T24" fmla="*/ 1298 w 1351"/>
                <a:gd name="T25" fmla="*/ 885 h 1768"/>
                <a:gd name="T26" fmla="*/ 1115 w 1351"/>
                <a:gd name="T27" fmla="*/ 729 h 1768"/>
                <a:gd name="T28" fmla="*/ 525 w 1351"/>
                <a:gd name="T29" fmla="*/ 65 h 1768"/>
                <a:gd name="T30" fmla="*/ 429 w 1351"/>
                <a:gd name="T31" fmla="*/ 13 h 1768"/>
                <a:gd name="T32" fmla="*/ 0 w 1351"/>
                <a:gd name="T33" fmla="*/ 93 h 1768"/>
                <a:gd name="T34" fmla="*/ 63 w 1351"/>
                <a:gd name="T35" fmla="*/ 142 h 1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351" h="1768">
                  <a:moveTo>
                    <a:pt x="63" y="142"/>
                  </a:moveTo>
                  <a:cubicBezTo>
                    <a:pt x="162" y="191"/>
                    <a:pt x="208" y="256"/>
                    <a:pt x="175" y="377"/>
                  </a:cubicBezTo>
                  <a:cubicBezTo>
                    <a:pt x="164" y="415"/>
                    <a:pt x="159" y="508"/>
                    <a:pt x="211" y="519"/>
                  </a:cubicBezTo>
                  <a:cubicBezTo>
                    <a:pt x="287" y="535"/>
                    <a:pt x="287" y="647"/>
                    <a:pt x="380" y="631"/>
                  </a:cubicBezTo>
                  <a:cubicBezTo>
                    <a:pt x="394" y="628"/>
                    <a:pt x="402" y="663"/>
                    <a:pt x="396" y="685"/>
                  </a:cubicBezTo>
                  <a:cubicBezTo>
                    <a:pt x="364" y="833"/>
                    <a:pt x="323" y="969"/>
                    <a:pt x="164" y="1035"/>
                  </a:cubicBezTo>
                  <a:cubicBezTo>
                    <a:pt x="137" y="1046"/>
                    <a:pt x="80" y="1098"/>
                    <a:pt x="137" y="1139"/>
                  </a:cubicBezTo>
                  <a:cubicBezTo>
                    <a:pt x="216" y="1196"/>
                    <a:pt x="306" y="1267"/>
                    <a:pt x="391" y="1286"/>
                  </a:cubicBezTo>
                  <a:cubicBezTo>
                    <a:pt x="607" y="1330"/>
                    <a:pt x="683" y="1499"/>
                    <a:pt x="784" y="1652"/>
                  </a:cubicBezTo>
                  <a:cubicBezTo>
                    <a:pt x="809" y="1688"/>
                    <a:pt x="762" y="1761"/>
                    <a:pt x="817" y="1764"/>
                  </a:cubicBezTo>
                  <a:cubicBezTo>
                    <a:pt x="858" y="1767"/>
                    <a:pt x="874" y="1696"/>
                    <a:pt x="899" y="1658"/>
                  </a:cubicBezTo>
                  <a:cubicBezTo>
                    <a:pt x="1041" y="1439"/>
                    <a:pt x="1197" y="1231"/>
                    <a:pt x="1322" y="1005"/>
                  </a:cubicBezTo>
                  <a:cubicBezTo>
                    <a:pt x="1350" y="956"/>
                    <a:pt x="1344" y="920"/>
                    <a:pt x="1298" y="885"/>
                  </a:cubicBezTo>
                  <a:cubicBezTo>
                    <a:pt x="1235" y="835"/>
                    <a:pt x="1175" y="784"/>
                    <a:pt x="1115" y="729"/>
                  </a:cubicBezTo>
                  <a:cubicBezTo>
                    <a:pt x="894" y="530"/>
                    <a:pt x="672" y="327"/>
                    <a:pt x="525" y="65"/>
                  </a:cubicBezTo>
                  <a:cubicBezTo>
                    <a:pt x="498" y="16"/>
                    <a:pt x="473" y="16"/>
                    <a:pt x="429" y="13"/>
                  </a:cubicBezTo>
                  <a:cubicBezTo>
                    <a:pt x="284" y="0"/>
                    <a:pt x="151" y="54"/>
                    <a:pt x="0" y="93"/>
                  </a:cubicBezTo>
                  <a:cubicBezTo>
                    <a:pt x="28" y="114"/>
                    <a:pt x="44" y="134"/>
                    <a:pt x="63" y="142"/>
                  </a:cubicBezTo>
                </a:path>
              </a:pathLst>
            </a:custGeom>
            <a:solidFill>
              <a:srgbClr val="4C778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 name="Freeform 94"/>
            <p:cNvSpPr>
              <a:spLocks noChangeArrowheads="1"/>
            </p:cNvSpPr>
            <p:nvPr/>
          </p:nvSpPr>
          <p:spPr bwMode="auto">
            <a:xfrm>
              <a:off x="6654800" y="549275"/>
              <a:ext cx="747713" cy="341313"/>
            </a:xfrm>
            <a:custGeom>
              <a:avLst/>
              <a:gdLst>
                <a:gd name="T0" fmla="*/ 186 w 2077"/>
                <a:gd name="T1" fmla="*/ 497 h 946"/>
                <a:gd name="T2" fmla="*/ 208 w 2077"/>
                <a:gd name="T3" fmla="*/ 475 h 946"/>
                <a:gd name="T4" fmla="*/ 448 w 2077"/>
                <a:gd name="T5" fmla="*/ 516 h 946"/>
                <a:gd name="T6" fmla="*/ 483 w 2077"/>
                <a:gd name="T7" fmla="*/ 560 h 946"/>
                <a:gd name="T8" fmla="*/ 836 w 2077"/>
                <a:gd name="T9" fmla="*/ 658 h 946"/>
                <a:gd name="T10" fmla="*/ 1038 w 2077"/>
                <a:gd name="T11" fmla="*/ 792 h 946"/>
                <a:gd name="T12" fmla="*/ 1196 w 2077"/>
                <a:gd name="T13" fmla="*/ 945 h 946"/>
                <a:gd name="T14" fmla="*/ 1224 w 2077"/>
                <a:gd name="T15" fmla="*/ 841 h 946"/>
                <a:gd name="T16" fmla="*/ 1464 w 2077"/>
                <a:gd name="T17" fmla="*/ 535 h 946"/>
                <a:gd name="T18" fmla="*/ 1830 w 2077"/>
                <a:gd name="T19" fmla="*/ 407 h 946"/>
                <a:gd name="T20" fmla="*/ 1953 w 2077"/>
                <a:gd name="T21" fmla="*/ 399 h 946"/>
                <a:gd name="T22" fmla="*/ 2043 w 2077"/>
                <a:gd name="T23" fmla="*/ 331 h 946"/>
                <a:gd name="T24" fmla="*/ 2057 w 2077"/>
                <a:gd name="T25" fmla="*/ 123 h 946"/>
                <a:gd name="T26" fmla="*/ 1923 w 2077"/>
                <a:gd name="T27" fmla="*/ 8 h 946"/>
                <a:gd name="T28" fmla="*/ 1259 w 2077"/>
                <a:gd name="T29" fmla="*/ 55 h 946"/>
                <a:gd name="T30" fmla="*/ 167 w 2077"/>
                <a:gd name="T31" fmla="*/ 36 h 946"/>
                <a:gd name="T32" fmla="*/ 52 w 2077"/>
                <a:gd name="T33" fmla="*/ 101 h 946"/>
                <a:gd name="T34" fmla="*/ 8 w 2077"/>
                <a:gd name="T35" fmla="*/ 500 h 946"/>
                <a:gd name="T36" fmla="*/ 186 w 2077"/>
                <a:gd name="T37" fmla="*/ 497 h 9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077" h="946">
                  <a:moveTo>
                    <a:pt x="186" y="497"/>
                  </a:moveTo>
                  <a:cubicBezTo>
                    <a:pt x="216" y="508"/>
                    <a:pt x="199" y="483"/>
                    <a:pt x="208" y="475"/>
                  </a:cubicBezTo>
                  <a:cubicBezTo>
                    <a:pt x="276" y="404"/>
                    <a:pt x="410" y="423"/>
                    <a:pt x="448" y="516"/>
                  </a:cubicBezTo>
                  <a:cubicBezTo>
                    <a:pt x="456" y="533"/>
                    <a:pt x="453" y="557"/>
                    <a:pt x="483" y="560"/>
                  </a:cubicBezTo>
                  <a:cubicBezTo>
                    <a:pt x="609" y="565"/>
                    <a:pt x="718" y="639"/>
                    <a:pt x="836" y="658"/>
                  </a:cubicBezTo>
                  <a:cubicBezTo>
                    <a:pt x="934" y="675"/>
                    <a:pt x="997" y="691"/>
                    <a:pt x="1038" y="792"/>
                  </a:cubicBezTo>
                  <a:cubicBezTo>
                    <a:pt x="1065" y="855"/>
                    <a:pt x="1153" y="877"/>
                    <a:pt x="1196" y="945"/>
                  </a:cubicBezTo>
                  <a:cubicBezTo>
                    <a:pt x="1207" y="904"/>
                    <a:pt x="1210" y="869"/>
                    <a:pt x="1224" y="841"/>
                  </a:cubicBezTo>
                  <a:cubicBezTo>
                    <a:pt x="1287" y="724"/>
                    <a:pt x="1322" y="560"/>
                    <a:pt x="1464" y="535"/>
                  </a:cubicBezTo>
                  <a:cubicBezTo>
                    <a:pt x="1598" y="514"/>
                    <a:pt x="1715" y="467"/>
                    <a:pt x="1830" y="407"/>
                  </a:cubicBezTo>
                  <a:cubicBezTo>
                    <a:pt x="1868" y="388"/>
                    <a:pt x="1912" y="396"/>
                    <a:pt x="1953" y="399"/>
                  </a:cubicBezTo>
                  <a:cubicBezTo>
                    <a:pt x="2005" y="402"/>
                    <a:pt x="2021" y="382"/>
                    <a:pt x="2043" y="331"/>
                  </a:cubicBezTo>
                  <a:cubicBezTo>
                    <a:pt x="2076" y="257"/>
                    <a:pt x="2065" y="194"/>
                    <a:pt x="2057" y="123"/>
                  </a:cubicBezTo>
                  <a:cubicBezTo>
                    <a:pt x="2046" y="14"/>
                    <a:pt x="2030" y="0"/>
                    <a:pt x="1923" y="8"/>
                  </a:cubicBezTo>
                  <a:cubicBezTo>
                    <a:pt x="1702" y="27"/>
                    <a:pt x="1480" y="49"/>
                    <a:pt x="1259" y="55"/>
                  </a:cubicBezTo>
                  <a:cubicBezTo>
                    <a:pt x="896" y="66"/>
                    <a:pt x="530" y="49"/>
                    <a:pt x="167" y="36"/>
                  </a:cubicBezTo>
                  <a:cubicBezTo>
                    <a:pt x="112" y="33"/>
                    <a:pt x="57" y="33"/>
                    <a:pt x="52" y="101"/>
                  </a:cubicBezTo>
                  <a:cubicBezTo>
                    <a:pt x="38" y="229"/>
                    <a:pt x="0" y="361"/>
                    <a:pt x="8" y="500"/>
                  </a:cubicBezTo>
                  <a:cubicBezTo>
                    <a:pt x="104" y="464"/>
                    <a:pt x="104" y="464"/>
                    <a:pt x="186" y="497"/>
                  </a:cubicBezTo>
                </a:path>
              </a:pathLst>
            </a:custGeom>
            <a:solidFill>
              <a:srgbClr val="4C778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 name="Freeform 95"/>
            <p:cNvSpPr>
              <a:spLocks noChangeArrowheads="1"/>
            </p:cNvSpPr>
            <p:nvPr/>
          </p:nvSpPr>
          <p:spPr bwMode="auto">
            <a:xfrm>
              <a:off x="3513138" y="996950"/>
              <a:ext cx="638175" cy="288925"/>
            </a:xfrm>
            <a:custGeom>
              <a:avLst/>
              <a:gdLst>
                <a:gd name="T0" fmla="*/ 1724 w 1774"/>
                <a:gd name="T1" fmla="*/ 355 h 804"/>
                <a:gd name="T2" fmla="*/ 1729 w 1774"/>
                <a:gd name="T3" fmla="*/ 177 h 804"/>
                <a:gd name="T4" fmla="*/ 1552 w 1774"/>
                <a:gd name="T5" fmla="*/ 144 h 804"/>
                <a:gd name="T6" fmla="*/ 1453 w 1774"/>
                <a:gd name="T7" fmla="*/ 57 h 804"/>
                <a:gd name="T8" fmla="*/ 1379 w 1774"/>
                <a:gd name="T9" fmla="*/ 2 h 804"/>
                <a:gd name="T10" fmla="*/ 1060 w 1774"/>
                <a:gd name="T11" fmla="*/ 0 h 804"/>
                <a:gd name="T12" fmla="*/ 972 w 1774"/>
                <a:gd name="T13" fmla="*/ 32 h 804"/>
                <a:gd name="T14" fmla="*/ 538 w 1774"/>
                <a:gd name="T15" fmla="*/ 183 h 804"/>
                <a:gd name="T16" fmla="*/ 79 w 1774"/>
                <a:gd name="T17" fmla="*/ 73 h 804"/>
                <a:gd name="T18" fmla="*/ 14 w 1774"/>
                <a:gd name="T19" fmla="*/ 65 h 804"/>
                <a:gd name="T20" fmla="*/ 19 w 1774"/>
                <a:gd name="T21" fmla="*/ 114 h 804"/>
                <a:gd name="T22" fmla="*/ 101 w 1774"/>
                <a:gd name="T23" fmla="*/ 464 h 804"/>
                <a:gd name="T24" fmla="*/ 139 w 1774"/>
                <a:gd name="T25" fmla="*/ 521 h 804"/>
                <a:gd name="T26" fmla="*/ 626 w 1774"/>
                <a:gd name="T27" fmla="*/ 513 h 804"/>
                <a:gd name="T28" fmla="*/ 694 w 1774"/>
                <a:gd name="T29" fmla="*/ 508 h 804"/>
                <a:gd name="T30" fmla="*/ 1155 w 1774"/>
                <a:gd name="T31" fmla="*/ 693 h 804"/>
                <a:gd name="T32" fmla="*/ 1273 w 1774"/>
                <a:gd name="T33" fmla="*/ 743 h 804"/>
                <a:gd name="T34" fmla="*/ 1568 w 1774"/>
                <a:gd name="T35" fmla="*/ 803 h 804"/>
                <a:gd name="T36" fmla="*/ 1724 w 1774"/>
                <a:gd name="T37" fmla="*/ 355 h 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774" h="804">
                  <a:moveTo>
                    <a:pt x="1724" y="355"/>
                  </a:moveTo>
                  <a:cubicBezTo>
                    <a:pt x="1726" y="295"/>
                    <a:pt x="1773" y="218"/>
                    <a:pt x="1729" y="177"/>
                  </a:cubicBezTo>
                  <a:cubicBezTo>
                    <a:pt x="1691" y="142"/>
                    <a:pt x="1612" y="153"/>
                    <a:pt x="1552" y="144"/>
                  </a:cubicBezTo>
                  <a:cubicBezTo>
                    <a:pt x="1500" y="136"/>
                    <a:pt x="1450" y="128"/>
                    <a:pt x="1453" y="57"/>
                  </a:cubicBezTo>
                  <a:cubicBezTo>
                    <a:pt x="1453" y="13"/>
                    <a:pt x="1423" y="2"/>
                    <a:pt x="1379" y="2"/>
                  </a:cubicBezTo>
                  <a:cubicBezTo>
                    <a:pt x="1273" y="5"/>
                    <a:pt x="1166" y="2"/>
                    <a:pt x="1060" y="0"/>
                  </a:cubicBezTo>
                  <a:cubicBezTo>
                    <a:pt x="1024" y="0"/>
                    <a:pt x="1000" y="11"/>
                    <a:pt x="972" y="32"/>
                  </a:cubicBezTo>
                  <a:cubicBezTo>
                    <a:pt x="844" y="131"/>
                    <a:pt x="699" y="180"/>
                    <a:pt x="538" y="183"/>
                  </a:cubicBezTo>
                  <a:cubicBezTo>
                    <a:pt x="374" y="185"/>
                    <a:pt x="221" y="150"/>
                    <a:pt x="79" y="73"/>
                  </a:cubicBezTo>
                  <a:cubicBezTo>
                    <a:pt x="57" y="63"/>
                    <a:pt x="36" y="49"/>
                    <a:pt x="14" y="65"/>
                  </a:cubicBezTo>
                  <a:cubicBezTo>
                    <a:pt x="0" y="76"/>
                    <a:pt x="11" y="98"/>
                    <a:pt x="19" y="114"/>
                  </a:cubicBezTo>
                  <a:cubicBezTo>
                    <a:pt x="77" y="224"/>
                    <a:pt x="96" y="341"/>
                    <a:pt x="101" y="464"/>
                  </a:cubicBezTo>
                  <a:cubicBezTo>
                    <a:pt x="101" y="491"/>
                    <a:pt x="101" y="519"/>
                    <a:pt x="139" y="521"/>
                  </a:cubicBezTo>
                  <a:cubicBezTo>
                    <a:pt x="301" y="530"/>
                    <a:pt x="464" y="603"/>
                    <a:pt x="626" y="513"/>
                  </a:cubicBezTo>
                  <a:cubicBezTo>
                    <a:pt x="645" y="502"/>
                    <a:pt x="672" y="505"/>
                    <a:pt x="694" y="508"/>
                  </a:cubicBezTo>
                  <a:cubicBezTo>
                    <a:pt x="863" y="530"/>
                    <a:pt x="1022" y="581"/>
                    <a:pt x="1155" y="693"/>
                  </a:cubicBezTo>
                  <a:cubicBezTo>
                    <a:pt x="1191" y="723"/>
                    <a:pt x="1232" y="732"/>
                    <a:pt x="1273" y="743"/>
                  </a:cubicBezTo>
                  <a:cubicBezTo>
                    <a:pt x="1371" y="767"/>
                    <a:pt x="1486" y="715"/>
                    <a:pt x="1568" y="803"/>
                  </a:cubicBezTo>
                  <a:cubicBezTo>
                    <a:pt x="1655" y="682"/>
                    <a:pt x="1715" y="513"/>
                    <a:pt x="1724" y="355"/>
                  </a:cubicBezTo>
                </a:path>
              </a:pathLst>
            </a:custGeom>
            <a:solidFill>
              <a:srgbClr val="4C778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9" name="Freeform 96"/>
            <p:cNvSpPr>
              <a:spLocks noChangeArrowheads="1"/>
            </p:cNvSpPr>
            <p:nvPr/>
          </p:nvSpPr>
          <p:spPr bwMode="auto">
            <a:xfrm>
              <a:off x="7427913" y="546100"/>
              <a:ext cx="746125" cy="357188"/>
            </a:xfrm>
            <a:custGeom>
              <a:avLst/>
              <a:gdLst>
                <a:gd name="T0" fmla="*/ 57 w 2071"/>
                <a:gd name="T1" fmla="*/ 8 h 993"/>
                <a:gd name="T2" fmla="*/ 0 w 2071"/>
                <a:gd name="T3" fmla="*/ 52 h 993"/>
                <a:gd name="T4" fmla="*/ 14 w 2071"/>
                <a:gd name="T5" fmla="*/ 331 h 993"/>
                <a:gd name="T6" fmla="*/ 22 w 2071"/>
                <a:gd name="T7" fmla="*/ 352 h 993"/>
                <a:gd name="T8" fmla="*/ 137 w 2071"/>
                <a:gd name="T9" fmla="*/ 448 h 993"/>
                <a:gd name="T10" fmla="*/ 538 w 2071"/>
                <a:gd name="T11" fmla="*/ 893 h 993"/>
                <a:gd name="T12" fmla="*/ 601 w 2071"/>
                <a:gd name="T13" fmla="*/ 989 h 993"/>
                <a:gd name="T14" fmla="*/ 634 w 2071"/>
                <a:gd name="T15" fmla="*/ 890 h 993"/>
                <a:gd name="T16" fmla="*/ 636 w 2071"/>
                <a:gd name="T17" fmla="*/ 839 h 993"/>
                <a:gd name="T18" fmla="*/ 732 w 2071"/>
                <a:gd name="T19" fmla="*/ 467 h 993"/>
                <a:gd name="T20" fmla="*/ 822 w 2071"/>
                <a:gd name="T21" fmla="*/ 311 h 993"/>
                <a:gd name="T22" fmla="*/ 866 w 2071"/>
                <a:gd name="T23" fmla="*/ 260 h 993"/>
                <a:gd name="T24" fmla="*/ 1008 w 2071"/>
                <a:gd name="T25" fmla="*/ 175 h 993"/>
                <a:gd name="T26" fmla="*/ 1041 w 2071"/>
                <a:gd name="T27" fmla="*/ 169 h 993"/>
                <a:gd name="T28" fmla="*/ 1180 w 2071"/>
                <a:gd name="T29" fmla="*/ 156 h 993"/>
                <a:gd name="T30" fmla="*/ 1415 w 2071"/>
                <a:gd name="T31" fmla="*/ 129 h 993"/>
                <a:gd name="T32" fmla="*/ 1918 w 2071"/>
                <a:gd name="T33" fmla="*/ 361 h 993"/>
                <a:gd name="T34" fmla="*/ 2013 w 2071"/>
                <a:gd name="T35" fmla="*/ 399 h 993"/>
                <a:gd name="T36" fmla="*/ 2046 w 2071"/>
                <a:gd name="T37" fmla="*/ 350 h 993"/>
                <a:gd name="T38" fmla="*/ 1713 w 2071"/>
                <a:gd name="T39" fmla="*/ 98 h 993"/>
                <a:gd name="T40" fmla="*/ 1669 w 2071"/>
                <a:gd name="T41" fmla="*/ 93 h 993"/>
                <a:gd name="T42" fmla="*/ 369 w 2071"/>
                <a:gd name="T43" fmla="*/ 8 h 993"/>
                <a:gd name="T44" fmla="*/ 57 w 2071"/>
                <a:gd name="T45" fmla="*/ 8 h 9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071" h="993">
                  <a:moveTo>
                    <a:pt x="57" y="8"/>
                  </a:moveTo>
                  <a:cubicBezTo>
                    <a:pt x="30" y="8"/>
                    <a:pt x="0" y="0"/>
                    <a:pt x="0" y="52"/>
                  </a:cubicBezTo>
                  <a:cubicBezTo>
                    <a:pt x="0" y="145"/>
                    <a:pt x="71" y="235"/>
                    <a:pt x="14" y="331"/>
                  </a:cubicBezTo>
                  <a:cubicBezTo>
                    <a:pt x="11" y="336"/>
                    <a:pt x="16" y="350"/>
                    <a:pt x="22" y="352"/>
                  </a:cubicBezTo>
                  <a:cubicBezTo>
                    <a:pt x="63" y="380"/>
                    <a:pt x="90" y="421"/>
                    <a:pt x="137" y="448"/>
                  </a:cubicBezTo>
                  <a:cubicBezTo>
                    <a:pt x="317" y="552"/>
                    <a:pt x="505" y="653"/>
                    <a:pt x="538" y="893"/>
                  </a:cubicBezTo>
                  <a:cubicBezTo>
                    <a:pt x="544" y="929"/>
                    <a:pt x="563" y="992"/>
                    <a:pt x="601" y="989"/>
                  </a:cubicBezTo>
                  <a:cubicBezTo>
                    <a:pt x="639" y="986"/>
                    <a:pt x="620" y="923"/>
                    <a:pt x="634" y="890"/>
                  </a:cubicBezTo>
                  <a:cubicBezTo>
                    <a:pt x="639" y="874"/>
                    <a:pt x="634" y="855"/>
                    <a:pt x="636" y="839"/>
                  </a:cubicBezTo>
                  <a:cubicBezTo>
                    <a:pt x="658" y="713"/>
                    <a:pt x="645" y="576"/>
                    <a:pt x="732" y="467"/>
                  </a:cubicBezTo>
                  <a:cubicBezTo>
                    <a:pt x="770" y="421"/>
                    <a:pt x="844" y="396"/>
                    <a:pt x="822" y="311"/>
                  </a:cubicBezTo>
                  <a:cubicBezTo>
                    <a:pt x="819" y="298"/>
                    <a:pt x="847" y="265"/>
                    <a:pt x="866" y="260"/>
                  </a:cubicBezTo>
                  <a:cubicBezTo>
                    <a:pt x="923" y="246"/>
                    <a:pt x="967" y="216"/>
                    <a:pt x="1008" y="175"/>
                  </a:cubicBezTo>
                  <a:cubicBezTo>
                    <a:pt x="1013" y="169"/>
                    <a:pt x="1032" y="164"/>
                    <a:pt x="1041" y="169"/>
                  </a:cubicBezTo>
                  <a:cubicBezTo>
                    <a:pt x="1093" y="208"/>
                    <a:pt x="1136" y="172"/>
                    <a:pt x="1180" y="156"/>
                  </a:cubicBezTo>
                  <a:cubicBezTo>
                    <a:pt x="1256" y="131"/>
                    <a:pt x="1333" y="115"/>
                    <a:pt x="1415" y="129"/>
                  </a:cubicBezTo>
                  <a:cubicBezTo>
                    <a:pt x="1606" y="156"/>
                    <a:pt x="1778" y="227"/>
                    <a:pt x="1918" y="361"/>
                  </a:cubicBezTo>
                  <a:cubicBezTo>
                    <a:pt x="1945" y="388"/>
                    <a:pt x="1978" y="393"/>
                    <a:pt x="2013" y="399"/>
                  </a:cubicBezTo>
                  <a:cubicBezTo>
                    <a:pt x="2051" y="404"/>
                    <a:pt x="2070" y="393"/>
                    <a:pt x="2046" y="350"/>
                  </a:cubicBezTo>
                  <a:cubicBezTo>
                    <a:pt x="1972" y="216"/>
                    <a:pt x="1920" y="52"/>
                    <a:pt x="1713" y="98"/>
                  </a:cubicBezTo>
                  <a:cubicBezTo>
                    <a:pt x="1699" y="101"/>
                    <a:pt x="1683" y="96"/>
                    <a:pt x="1669" y="93"/>
                  </a:cubicBezTo>
                  <a:cubicBezTo>
                    <a:pt x="1237" y="63"/>
                    <a:pt x="803" y="11"/>
                    <a:pt x="369" y="8"/>
                  </a:cubicBezTo>
                  <a:lnTo>
                    <a:pt x="57" y="8"/>
                  </a:lnTo>
                </a:path>
              </a:pathLst>
            </a:custGeom>
            <a:solidFill>
              <a:srgbClr val="4C778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0" name="Freeform 97"/>
            <p:cNvSpPr>
              <a:spLocks noChangeArrowheads="1"/>
            </p:cNvSpPr>
            <p:nvPr/>
          </p:nvSpPr>
          <p:spPr bwMode="auto">
            <a:xfrm>
              <a:off x="5983288" y="804863"/>
              <a:ext cx="393700" cy="300037"/>
            </a:xfrm>
            <a:custGeom>
              <a:avLst/>
              <a:gdLst>
                <a:gd name="T0" fmla="*/ 6 w 1093"/>
                <a:gd name="T1" fmla="*/ 497 h 834"/>
                <a:gd name="T2" fmla="*/ 9 w 1093"/>
                <a:gd name="T3" fmla="*/ 620 h 834"/>
                <a:gd name="T4" fmla="*/ 55 w 1093"/>
                <a:gd name="T5" fmla="*/ 639 h 834"/>
                <a:gd name="T6" fmla="*/ 274 w 1093"/>
                <a:gd name="T7" fmla="*/ 686 h 834"/>
                <a:gd name="T8" fmla="*/ 298 w 1093"/>
                <a:gd name="T9" fmla="*/ 705 h 834"/>
                <a:gd name="T10" fmla="*/ 476 w 1093"/>
                <a:gd name="T11" fmla="*/ 789 h 834"/>
                <a:gd name="T12" fmla="*/ 541 w 1093"/>
                <a:gd name="T13" fmla="*/ 784 h 834"/>
                <a:gd name="T14" fmla="*/ 1048 w 1093"/>
                <a:gd name="T15" fmla="*/ 363 h 834"/>
                <a:gd name="T16" fmla="*/ 1092 w 1093"/>
                <a:gd name="T17" fmla="*/ 320 h 834"/>
                <a:gd name="T18" fmla="*/ 1040 w 1093"/>
                <a:gd name="T19" fmla="*/ 287 h 834"/>
                <a:gd name="T20" fmla="*/ 489 w 1093"/>
                <a:gd name="T21" fmla="*/ 221 h 834"/>
                <a:gd name="T22" fmla="*/ 268 w 1093"/>
                <a:gd name="T23" fmla="*/ 52 h 834"/>
                <a:gd name="T24" fmla="*/ 194 w 1093"/>
                <a:gd name="T25" fmla="*/ 0 h 834"/>
                <a:gd name="T26" fmla="*/ 153 w 1093"/>
                <a:gd name="T27" fmla="*/ 66 h 834"/>
                <a:gd name="T28" fmla="*/ 63 w 1093"/>
                <a:gd name="T29" fmla="*/ 167 h 834"/>
                <a:gd name="T30" fmla="*/ 19 w 1093"/>
                <a:gd name="T31" fmla="*/ 219 h 834"/>
                <a:gd name="T32" fmla="*/ 0 w 1093"/>
                <a:gd name="T33" fmla="*/ 497 h 834"/>
                <a:gd name="T34" fmla="*/ 6 w 1093"/>
                <a:gd name="T35" fmla="*/ 497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93" h="834">
                  <a:moveTo>
                    <a:pt x="6" y="497"/>
                  </a:moveTo>
                  <a:cubicBezTo>
                    <a:pt x="6" y="538"/>
                    <a:pt x="3" y="579"/>
                    <a:pt x="9" y="620"/>
                  </a:cubicBezTo>
                  <a:cubicBezTo>
                    <a:pt x="11" y="639"/>
                    <a:pt x="19" y="667"/>
                    <a:pt x="55" y="639"/>
                  </a:cubicBezTo>
                  <a:cubicBezTo>
                    <a:pt x="156" y="563"/>
                    <a:pt x="208" y="576"/>
                    <a:pt x="274" y="686"/>
                  </a:cubicBezTo>
                  <a:cubicBezTo>
                    <a:pt x="279" y="694"/>
                    <a:pt x="295" y="707"/>
                    <a:pt x="298" y="705"/>
                  </a:cubicBezTo>
                  <a:cubicBezTo>
                    <a:pt x="396" y="647"/>
                    <a:pt x="424" y="751"/>
                    <a:pt x="476" y="789"/>
                  </a:cubicBezTo>
                  <a:cubicBezTo>
                    <a:pt x="508" y="811"/>
                    <a:pt x="519" y="833"/>
                    <a:pt x="541" y="784"/>
                  </a:cubicBezTo>
                  <a:cubicBezTo>
                    <a:pt x="645" y="565"/>
                    <a:pt x="823" y="432"/>
                    <a:pt x="1048" y="363"/>
                  </a:cubicBezTo>
                  <a:cubicBezTo>
                    <a:pt x="1073" y="355"/>
                    <a:pt x="1092" y="352"/>
                    <a:pt x="1092" y="320"/>
                  </a:cubicBezTo>
                  <a:cubicBezTo>
                    <a:pt x="1089" y="281"/>
                    <a:pt x="1062" y="290"/>
                    <a:pt x="1040" y="287"/>
                  </a:cubicBezTo>
                  <a:cubicBezTo>
                    <a:pt x="858" y="265"/>
                    <a:pt x="672" y="227"/>
                    <a:pt x="489" y="221"/>
                  </a:cubicBezTo>
                  <a:cubicBezTo>
                    <a:pt x="361" y="219"/>
                    <a:pt x="301" y="161"/>
                    <a:pt x="268" y="52"/>
                  </a:cubicBezTo>
                  <a:cubicBezTo>
                    <a:pt x="257" y="19"/>
                    <a:pt x="235" y="0"/>
                    <a:pt x="194" y="0"/>
                  </a:cubicBezTo>
                  <a:cubicBezTo>
                    <a:pt x="148" y="3"/>
                    <a:pt x="153" y="41"/>
                    <a:pt x="153" y="66"/>
                  </a:cubicBezTo>
                  <a:cubicBezTo>
                    <a:pt x="148" y="126"/>
                    <a:pt x="137" y="169"/>
                    <a:pt x="63" y="167"/>
                  </a:cubicBezTo>
                  <a:cubicBezTo>
                    <a:pt x="33" y="167"/>
                    <a:pt x="19" y="186"/>
                    <a:pt x="19" y="219"/>
                  </a:cubicBezTo>
                  <a:cubicBezTo>
                    <a:pt x="17" y="314"/>
                    <a:pt x="9" y="407"/>
                    <a:pt x="0" y="497"/>
                  </a:cubicBezTo>
                  <a:lnTo>
                    <a:pt x="6" y="497"/>
                  </a:lnTo>
                </a:path>
              </a:pathLst>
            </a:custGeom>
            <a:solidFill>
              <a:srgbClr val="4C778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1" name="Freeform 98"/>
            <p:cNvSpPr>
              <a:spLocks noChangeArrowheads="1"/>
            </p:cNvSpPr>
            <p:nvPr/>
          </p:nvSpPr>
          <p:spPr bwMode="auto">
            <a:xfrm>
              <a:off x="5594350" y="2771775"/>
              <a:ext cx="395288" cy="407988"/>
            </a:xfrm>
            <a:custGeom>
              <a:avLst/>
              <a:gdLst>
                <a:gd name="T0" fmla="*/ 0 w 1096"/>
                <a:gd name="T1" fmla="*/ 221 h 1132"/>
                <a:gd name="T2" fmla="*/ 52 w 1096"/>
                <a:gd name="T3" fmla="*/ 309 h 1132"/>
                <a:gd name="T4" fmla="*/ 560 w 1096"/>
                <a:gd name="T5" fmla="*/ 705 h 1132"/>
                <a:gd name="T6" fmla="*/ 669 w 1096"/>
                <a:gd name="T7" fmla="*/ 1071 h 1132"/>
                <a:gd name="T8" fmla="*/ 691 w 1096"/>
                <a:gd name="T9" fmla="*/ 1120 h 1132"/>
                <a:gd name="T10" fmla="*/ 762 w 1096"/>
                <a:gd name="T11" fmla="*/ 1103 h 1132"/>
                <a:gd name="T12" fmla="*/ 811 w 1096"/>
                <a:gd name="T13" fmla="*/ 877 h 1132"/>
                <a:gd name="T14" fmla="*/ 890 w 1096"/>
                <a:gd name="T15" fmla="*/ 680 h 1132"/>
                <a:gd name="T16" fmla="*/ 909 w 1096"/>
                <a:gd name="T17" fmla="*/ 642 h 1132"/>
                <a:gd name="T18" fmla="*/ 937 w 1096"/>
                <a:gd name="T19" fmla="*/ 527 h 1132"/>
                <a:gd name="T20" fmla="*/ 994 w 1096"/>
                <a:gd name="T21" fmla="*/ 232 h 1132"/>
                <a:gd name="T22" fmla="*/ 1019 w 1096"/>
                <a:gd name="T23" fmla="*/ 172 h 1132"/>
                <a:gd name="T24" fmla="*/ 1024 w 1096"/>
                <a:gd name="T25" fmla="*/ 139 h 1132"/>
                <a:gd name="T26" fmla="*/ 956 w 1096"/>
                <a:gd name="T27" fmla="*/ 19 h 1132"/>
                <a:gd name="T28" fmla="*/ 928 w 1096"/>
                <a:gd name="T29" fmla="*/ 5 h 1132"/>
                <a:gd name="T30" fmla="*/ 833 w 1096"/>
                <a:gd name="T31" fmla="*/ 85 h 1132"/>
                <a:gd name="T32" fmla="*/ 795 w 1096"/>
                <a:gd name="T33" fmla="*/ 137 h 1132"/>
                <a:gd name="T34" fmla="*/ 546 w 1096"/>
                <a:gd name="T35" fmla="*/ 232 h 1132"/>
                <a:gd name="T36" fmla="*/ 489 w 1096"/>
                <a:gd name="T37" fmla="*/ 281 h 1132"/>
                <a:gd name="T38" fmla="*/ 368 w 1096"/>
                <a:gd name="T39" fmla="*/ 361 h 1132"/>
                <a:gd name="T40" fmla="*/ 128 w 1096"/>
                <a:gd name="T41" fmla="*/ 205 h 1132"/>
                <a:gd name="T42" fmla="*/ 82 w 1096"/>
                <a:gd name="T43" fmla="*/ 161 h 1132"/>
                <a:gd name="T44" fmla="*/ 0 w 1096"/>
                <a:gd name="T45" fmla="*/ 221 h 1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96" h="1132">
                  <a:moveTo>
                    <a:pt x="0" y="221"/>
                  </a:moveTo>
                  <a:cubicBezTo>
                    <a:pt x="0" y="254"/>
                    <a:pt x="2" y="295"/>
                    <a:pt x="52" y="309"/>
                  </a:cubicBezTo>
                  <a:cubicBezTo>
                    <a:pt x="276" y="369"/>
                    <a:pt x="442" y="519"/>
                    <a:pt x="560" y="705"/>
                  </a:cubicBezTo>
                  <a:cubicBezTo>
                    <a:pt x="625" y="808"/>
                    <a:pt x="666" y="940"/>
                    <a:pt x="669" y="1071"/>
                  </a:cubicBezTo>
                  <a:cubicBezTo>
                    <a:pt x="669" y="1090"/>
                    <a:pt x="661" y="1117"/>
                    <a:pt x="691" y="1120"/>
                  </a:cubicBezTo>
                  <a:cubicBezTo>
                    <a:pt x="715" y="1125"/>
                    <a:pt x="745" y="1131"/>
                    <a:pt x="762" y="1103"/>
                  </a:cubicBezTo>
                  <a:cubicBezTo>
                    <a:pt x="805" y="1032"/>
                    <a:pt x="838" y="942"/>
                    <a:pt x="811" y="877"/>
                  </a:cubicBezTo>
                  <a:cubicBezTo>
                    <a:pt x="765" y="767"/>
                    <a:pt x="833" y="729"/>
                    <a:pt x="890" y="680"/>
                  </a:cubicBezTo>
                  <a:cubicBezTo>
                    <a:pt x="904" y="666"/>
                    <a:pt x="917" y="664"/>
                    <a:pt x="909" y="642"/>
                  </a:cubicBezTo>
                  <a:cubicBezTo>
                    <a:pt x="893" y="598"/>
                    <a:pt x="928" y="565"/>
                    <a:pt x="937" y="527"/>
                  </a:cubicBezTo>
                  <a:cubicBezTo>
                    <a:pt x="961" y="429"/>
                    <a:pt x="1095" y="355"/>
                    <a:pt x="994" y="232"/>
                  </a:cubicBezTo>
                  <a:cubicBezTo>
                    <a:pt x="978" y="213"/>
                    <a:pt x="997" y="186"/>
                    <a:pt x="1019" y="172"/>
                  </a:cubicBezTo>
                  <a:cubicBezTo>
                    <a:pt x="1032" y="161"/>
                    <a:pt x="1040" y="148"/>
                    <a:pt x="1024" y="139"/>
                  </a:cubicBezTo>
                  <a:cubicBezTo>
                    <a:pt x="969" y="115"/>
                    <a:pt x="950" y="76"/>
                    <a:pt x="956" y="19"/>
                  </a:cubicBezTo>
                  <a:cubicBezTo>
                    <a:pt x="956" y="8"/>
                    <a:pt x="939" y="0"/>
                    <a:pt x="928" y="5"/>
                  </a:cubicBezTo>
                  <a:cubicBezTo>
                    <a:pt x="893" y="27"/>
                    <a:pt x="838" y="27"/>
                    <a:pt x="833" y="85"/>
                  </a:cubicBezTo>
                  <a:cubicBezTo>
                    <a:pt x="830" y="112"/>
                    <a:pt x="819" y="139"/>
                    <a:pt x="795" y="137"/>
                  </a:cubicBezTo>
                  <a:cubicBezTo>
                    <a:pt x="696" y="128"/>
                    <a:pt x="644" y="240"/>
                    <a:pt x="546" y="232"/>
                  </a:cubicBezTo>
                  <a:cubicBezTo>
                    <a:pt x="513" y="229"/>
                    <a:pt x="497" y="246"/>
                    <a:pt x="489" y="281"/>
                  </a:cubicBezTo>
                  <a:cubicBezTo>
                    <a:pt x="475" y="339"/>
                    <a:pt x="431" y="363"/>
                    <a:pt x="368" y="361"/>
                  </a:cubicBezTo>
                  <a:cubicBezTo>
                    <a:pt x="256" y="352"/>
                    <a:pt x="183" y="292"/>
                    <a:pt x="128" y="205"/>
                  </a:cubicBezTo>
                  <a:cubicBezTo>
                    <a:pt x="117" y="178"/>
                    <a:pt x="109" y="156"/>
                    <a:pt x="82" y="161"/>
                  </a:cubicBezTo>
                  <a:cubicBezTo>
                    <a:pt x="32" y="161"/>
                    <a:pt x="2" y="186"/>
                    <a:pt x="0" y="221"/>
                  </a:cubicBezTo>
                </a:path>
              </a:pathLst>
            </a:custGeom>
            <a:solidFill>
              <a:srgbClr val="4C778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 name="Freeform 99"/>
            <p:cNvSpPr>
              <a:spLocks noChangeArrowheads="1"/>
            </p:cNvSpPr>
            <p:nvPr/>
          </p:nvSpPr>
          <p:spPr bwMode="auto">
            <a:xfrm>
              <a:off x="5813425" y="1036638"/>
              <a:ext cx="33338" cy="50800"/>
            </a:xfrm>
            <a:custGeom>
              <a:avLst/>
              <a:gdLst>
                <a:gd name="T0" fmla="*/ 79 w 91"/>
                <a:gd name="T1" fmla="*/ 27 h 140"/>
                <a:gd name="T2" fmla="*/ 54 w 91"/>
                <a:gd name="T3" fmla="*/ 11 h 140"/>
                <a:gd name="T4" fmla="*/ 3 w 91"/>
                <a:gd name="T5" fmla="*/ 126 h 140"/>
                <a:gd name="T6" fmla="*/ 13 w 91"/>
                <a:gd name="T7" fmla="*/ 139 h 140"/>
                <a:gd name="T8" fmla="*/ 79 w 91"/>
                <a:gd name="T9" fmla="*/ 27 h 140"/>
              </a:gdLst>
              <a:ahLst/>
              <a:cxnLst>
                <a:cxn ang="0">
                  <a:pos x="T0" y="T1"/>
                </a:cxn>
                <a:cxn ang="0">
                  <a:pos x="T2" y="T3"/>
                </a:cxn>
                <a:cxn ang="0">
                  <a:pos x="T4" y="T5"/>
                </a:cxn>
                <a:cxn ang="0">
                  <a:pos x="T6" y="T7"/>
                </a:cxn>
                <a:cxn ang="0">
                  <a:pos x="T8" y="T9"/>
                </a:cxn>
              </a:cxnLst>
              <a:rect l="0" t="0" r="r" b="b"/>
              <a:pathLst>
                <a:path w="91" h="140">
                  <a:moveTo>
                    <a:pt x="79" y="27"/>
                  </a:moveTo>
                  <a:cubicBezTo>
                    <a:pt x="76" y="19"/>
                    <a:pt x="65" y="0"/>
                    <a:pt x="54" y="11"/>
                  </a:cubicBezTo>
                  <a:cubicBezTo>
                    <a:pt x="22" y="41"/>
                    <a:pt x="3" y="79"/>
                    <a:pt x="3" y="126"/>
                  </a:cubicBezTo>
                  <a:cubicBezTo>
                    <a:pt x="0" y="128"/>
                    <a:pt x="5" y="131"/>
                    <a:pt x="13" y="139"/>
                  </a:cubicBezTo>
                  <a:cubicBezTo>
                    <a:pt x="38" y="104"/>
                    <a:pt x="90" y="85"/>
                    <a:pt x="79" y="27"/>
                  </a:cubicBezTo>
                </a:path>
              </a:pathLst>
            </a:custGeom>
            <a:solidFill>
              <a:srgbClr val="4C778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75750522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Stretch Break</a:t>
            </a:r>
          </a:p>
        </p:txBody>
      </p:sp>
      <p:sp>
        <p:nvSpPr>
          <p:cNvPr id="5" name="Text Placeholder 4"/>
          <p:cNvSpPr>
            <a:spLocks noGrp="1"/>
          </p:cNvSpPr>
          <p:nvPr>
            <p:ph type="body" idx="1"/>
          </p:nvPr>
        </p:nvSpPr>
        <p:spPr/>
        <p:txBody>
          <a:bodyPr/>
          <a:lstStyle/>
          <a:p>
            <a:r>
              <a:rPr lang="en-US" dirty="0"/>
              <a:t>Take 5 minutes to stretch and refresh </a:t>
            </a:r>
          </a:p>
        </p:txBody>
      </p:sp>
    </p:spTree>
    <p:extLst>
      <p:ext uri="{BB962C8B-B14F-4D97-AF65-F5344CB8AC3E}">
        <p14:creationId xmlns:p14="http://schemas.microsoft.com/office/powerpoint/2010/main" val="324335326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Content Placeholder 3" descr="In Estes Park: Hwy 66 failing as Hwy 7 reopens | Pied Type"/>
          <p:cNvPicPr>
            <a:picLocks noGrp="1" noChangeAspect="1"/>
          </p:cNvPicPr>
          <p:nvPr>
            <p:ph idx="4294967295"/>
          </p:nvPr>
        </p:nvPicPr>
        <p:blipFill>
          <a:blip r:embed="rId3">
            <a:extLst>
              <a:ext uri="{28A0092B-C50C-407E-A947-70E740481C1C}">
                <a14:useLocalDpi xmlns:a14="http://schemas.microsoft.com/office/drawing/2010/main" val="0"/>
              </a:ext>
            </a:extLst>
          </a:blip>
          <a:stretch>
            <a:fillRect/>
          </a:stretch>
        </p:blipFill>
        <p:spPr>
          <a:xfrm>
            <a:off x="1004838" y="0"/>
            <a:ext cx="10311258" cy="6858000"/>
          </a:xfrm>
        </p:spPr>
      </p:pic>
    </p:spTree>
    <p:extLst>
      <p:ext uri="{BB962C8B-B14F-4D97-AF65-F5344CB8AC3E}">
        <p14:creationId xmlns:p14="http://schemas.microsoft.com/office/powerpoint/2010/main" val="101606667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Content Placeholder 3" descr="New Road Layout Ahead © Alan Murray-Rust cc-by-sa/2.0 ..."/>
          <p:cNvPicPr>
            <a:picLocks noGrp="1" noChangeAspect="1"/>
          </p:cNvPicPr>
          <p:nvPr>
            <p:ph idx="4294967295"/>
          </p:nvPr>
        </p:nvPicPr>
        <p:blipFill>
          <a:blip r:embed="rId3">
            <a:extLst>
              <a:ext uri="{28A0092B-C50C-407E-A947-70E740481C1C}">
                <a14:useLocalDpi xmlns:a14="http://schemas.microsoft.com/office/drawing/2010/main" val="0"/>
              </a:ext>
            </a:extLst>
          </a:blip>
          <a:stretch>
            <a:fillRect/>
          </a:stretch>
        </p:blipFill>
        <p:spPr>
          <a:xfrm>
            <a:off x="1005083" y="0"/>
            <a:ext cx="10278241" cy="6858000"/>
          </a:xfrm>
        </p:spPr>
      </p:pic>
      <p:sp>
        <p:nvSpPr>
          <p:cNvPr id="2" name="Rectangle 1"/>
          <p:cNvSpPr/>
          <p:nvPr/>
        </p:nvSpPr>
        <p:spPr>
          <a:xfrm>
            <a:off x="6170926" y="5578679"/>
            <a:ext cx="4004920" cy="523220"/>
          </a:xfrm>
          <a:prstGeom prst="rect">
            <a:avLst/>
          </a:prstGeom>
        </p:spPr>
        <p:txBody>
          <a:bodyPr wrap="square">
            <a:spAutoFit/>
          </a:bodyPr>
          <a:lstStyle/>
          <a:p>
            <a:r>
              <a:rPr lang="en-US" sz="2800" b="1" dirty="0">
                <a:solidFill>
                  <a:srgbClr val="FFFFFF"/>
                </a:solidFill>
                <a:latin typeface="Calibri" panose="020F0502020204030204" pitchFamily="34" charset="0"/>
              </a:rPr>
              <a:t>tenncare.ici.umn.edu</a:t>
            </a:r>
            <a:endParaRPr lang="en-US" dirty="0"/>
          </a:p>
        </p:txBody>
      </p:sp>
    </p:spTree>
    <p:extLst>
      <p:ext uri="{BB962C8B-B14F-4D97-AF65-F5344CB8AC3E}">
        <p14:creationId xmlns:p14="http://schemas.microsoft.com/office/powerpoint/2010/main" val="366411227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Title 1"/>
          <p:cNvSpPr>
            <a:spLocks noGrp="1"/>
          </p:cNvSpPr>
          <p:nvPr>
            <p:ph type="title"/>
          </p:nvPr>
        </p:nvSpPr>
        <p:spPr/>
        <p:txBody>
          <a:bodyPr/>
          <a:lstStyle/>
          <a:p>
            <a:r>
              <a:rPr lang="en-US" altLang="en-US" dirty="0">
                <a:latin typeface="Open Sans Light"/>
                <a:ea typeface="Open Sans Light"/>
                <a:cs typeface="Calibri Light" panose="020F0302020204030204" pitchFamily="34" charset="0"/>
              </a:rPr>
              <a:t>Moving Towards Improvement</a:t>
            </a:r>
            <a:endParaRPr lang="en-US" altLang="en-US" dirty="0">
              <a:latin typeface="Open Sans Light"/>
              <a:ea typeface="Open Sans Light"/>
              <a:cs typeface="Open Sans Light"/>
            </a:endParaRPr>
          </a:p>
        </p:txBody>
      </p:sp>
      <p:sp>
        <p:nvSpPr>
          <p:cNvPr id="3" name="Text Placeholder 2">
            <a:extLst>
              <a:ext uri="{FF2B5EF4-FFF2-40B4-BE49-F238E27FC236}">
                <a16:creationId xmlns:a16="http://schemas.microsoft.com/office/drawing/2014/main" id="{5A648AEF-0F0A-434A-B06D-B3A9CB47A3D9}"/>
              </a:ext>
            </a:extLst>
          </p:cNvPr>
          <p:cNvSpPr>
            <a:spLocks noGrp="1"/>
          </p:cNvSpPr>
          <p:nvPr>
            <p:ph type="body" idx="1"/>
          </p:nvPr>
        </p:nvSpPr>
        <p:spPr/>
        <p:txBody>
          <a:bodyPr rtlCol="0">
            <a:normAutofit/>
          </a:bodyPr>
          <a:lstStyle/>
          <a:p>
            <a:pPr fontAlgn="auto">
              <a:spcAft>
                <a:spcPts val="0"/>
              </a:spcAft>
              <a:defRPr/>
            </a:pPr>
            <a:r>
              <a:rPr lang="en-US" dirty="0"/>
              <a:t>Reflections for Improvement Activity</a:t>
            </a:r>
          </a:p>
        </p:txBody>
      </p:sp>
    </p:spTree>
    <p:extLst>
      <p:ext uri="{BB962C8B-B14F-4D97-AF65-F5344CB8AC3E}">
        <p14:creationId xmlns:p14="http://schemas.microsoft.com/office/powerpoint/2010/main" val="56363922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Questions to consider</a:t>
            </a:r>
            <a:br>
              <a:rPr lang="en-US" dirty="0"/>
            </a:br>
            <a:r>
              <a:rPr lang="en-US" sz="2000" dirty="0">
                <a:solidFill>
                  <a:schemeClr val="bg1">
                    <a:lumMod val="50000"/>
                  </a:schemeClr>
                </a:solidFill>
              </a:rPr>
              <a:t>Organizational Self-Assessment Workbook page  18</a:t>
            </a:r>
          </a:p>
        </p:txBody>
      </p:sp>
      <p:sp>
        <p:nvSpPr>
          <p:cNvPr id="3" name="Content Placeholder 2"/>
          <p:cNvSpPr>
            <a:spLocks noGrp="1"/>
          </p:cNvSpPr>
          <p:nvPr>
            <p:ph idx="1"/>
          </p:nvPr>
        </p:nvSpPr>
        <p:spPr/>
        <p:txBody>
          <a:bodyPr>
            <a:normAutofit/>
          </a:bodyPr>
          <a:lstStyle/>
          <a:p>
            <a:pPr lvl="0"/>
            <a:r>
              <a:rPr lang="en-US" sz="2200" dirty="0"/>
              <a:t>What area(s) of workforce development seem to already be very strong at this organization? Name 2-3 best practices in workforce development that they’re currently using and want to keep strong. Identify specific commitments they will need to make to keep these successful strategies going strong into the future.</a:t>
            </a:r>
          </a:p>
          <a:p>
            <a:pPr lvl="0"/>
            <a:r>
              <a:rPr lang="en-US" sz="2200" dirty="0"/>
              <a:t>What area(s) seem to need the most improvement in order to address workforce challenges? Identify 2-3 strategies you might want to propose to make improvements in this area?</a:t>
            </a:r>
          </a:p>
          <a:p>
            <a:pPr lvl="0"/>
            <a:r>
              <a:rPr lang="en-US" sz="2200" dirty="0"/>
              <a:t>How will you know this organization is making improvements? What outcomes would you expect to see if they implemented the strategies identified?</a:t>
            </a:r>
          </a:p>
          <a:p>
            <a:endParaRPr lang="en-US" dirty="0"/>
          </a:p>
        </p:txBody>
      </p:sp>
    </p:spTree>
    <p:extLst>
      <p:ext uri="{BB962C8B-B14F-4D97-AF65-F5344CB8AC3E}">
        <p14:creationId xmlns:p14="http://schemas.microsoft.com/office/powerpoint/2010/main" val="2246075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0100" y="556035"/>
            <a:ext cx="10515600" cy="1282597"/>
          </a:xfrm>
        </p:spPr>
        <p:txBody>
          <a:bodyPr>
            <a:normAutofit fontScale="90000"/>
          </a:bodyPr>
          <a:lstStyle/>
          <a:p>
            <a:pPr>
              <a:lnSpc>
                <a:spcPct val="100000"/>
              </a:lnSpc>
            </a:pPr>
            <a:r>
              <a:rPr lang="en-US" dirty="0"/>
              <a:t>Poll Question #4 </a:t>
            </a:r>
            <a:br>
              <a:rPr lang="en-US" dirty="0"/>
            </a:br>
            <a:r>
              <a:rPr lang="en-US" sz="3600" dirty="0"/>
              <a:t>Which step is your organization at for implementing workforce strategies? </a:t>
            </a:r>
          </a:p>
        </p:txBody>
      </p:sp>
      <p:sp>
        <p:nvSpPr>
          <p:cNvPr id="3" name="Content Placeholder 2"/>
          <p:cNvSpPr>
            <a:spLocks noGrp="1"/>
          </p:cNvSpPr>
          <p:nvPr>
            <p:ph idx="1"/>
          </p:nvPr>
        </p:nvSpPr>
        <p:spPr>
          <a:xfrm>
            <a:off x="800100" y="2209083"/>
            <a:ext cx="10515600" cy="4351338"/>
          </a:xfrm>
        </p:spPr>
        <p:txBody>
          <a:bodyPr>
            <a:normAutofit/>
          </a:bodyPr>
          <a:lstStyle/>
          <a:p>
            <a:pPr>
              <a:buFont typeface="Wingdings" panose="05000000000000000000" pitchFamily="2" charset="2"/>
              <a:buChar char="q"/>
            </a:pPr>
            <a:r>
              <a:rPr lang="en-US" sz="2200" dirty="0"/>
              <a:t> Step 1: Identify and assess the problem</a:t>
            </a:r>
          </a:p>
          <a:p>
            <a:pPr>
              <a:buFont typeface="Wingdings" panose="05000000000000000000" pitchFamily="2" charset="2"/>
              <a:buChar char="q"/>
            </a:pPr>
            <a:r>
              <a:rPr lang="en-US" sz="2200" dirty="0"/>
              <a:t> Step 2: Select an intervention strategy</a:t>
            </a:r>
          </a:p>
          <a:p>
            <a:pPr>
              <a:buFont typeface="Wingdings" panose="05000000000000000000" pitchFamily="2" charset="2"/>
              <a:buChar char="q"/>
            </a:pPr>
            <a:r>
              <a:rPr lang="en-US" sz="2200" dirty="0"/>
              <a:t> Step 3: Identify components of the strategy</a:t>
            </a:r>
          </a:p>
          <a:p>
            <a:pPr>
              <a:buFont typeface="Wingdings" panose="05000000000000000000" pitchFamily="2" charset="2"/>
              <a:buChar char="q"/>
            </a:pPr>
            <a:r>
              <a:rPr lang="en-US" sz="2200" dirty="0"/>
              <a:t> Step 4: Identify barriers to implementation</a:t>
            </a:r>
          </a:p>
          <a:p>
            <a:pPr>
              <a:buFont typeface="Wingdings" panose="05000000000000000000" pitchFamily="2" charset="2"/>
              <a:buChar char="q"/>
            </a:pPr>
            <a:r>
              <a:rPr lang="en-US" sz="2200" dirty="0"/>
              <a:t> Step 5: Identify support for the strategy</a:t>
            </a:r>
          </a:p>
          <a:p>
            <a:pPr>
              <a:buFont typeface="Wingdings" panose="05000000000000000000" pitchFamily="2" charset="2"/>
              <a:buChar char="q"/>
            </a:pPr>
            <a:r>
              <a:rPr lang="en-US" sz="2200" dirty="0"/>
              <a:t> Step 6: Set goals, measure progress &amp; establish a time frame</a:t>
            </a:r>
          </a:p>
          <a:p>
            <a:pPr>
              <a:buFont typeface="Wingdings" panose="05000000000000000000" pitchFamily="2" charset="2"/>
              <a:buChar char="q"/>
            </a:pPr>
            <a:r>
              <a:rPr lang="en-US" sz="2200" dirty="0"/>
              <a:t> Step 7: Implement the strategy</a:t>
            </a:r>
          </a:p>
          <a:p>
            <a:pPr>
              <a:buFont typeface="Wingdings" panose="05000000000000000000" pitchFamily="2" charset="2"/>
              <a:buChar char="q"/>
            </a:pPr>
            <a:r>
              <a:rPr lang="en-US" sz="2200" dirty="0"/>
              <a:t> Step 8: Evaluate success</a:t>
            </a:r>
          </a:p>
        </p:txBody>
      </p:sp>
    </p:spTree>
    <p:extLst>
      <p:ext uri="{BB962C8B-B14F-4D97-AF65-F5344CB8AC3E}">
        <p14:creationId xmlns:p14="http://schemas.microsoft.com/office/powerpoint/2010/main" val="183721988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Breakout Conversation</a:t>
            </a:r>
          </a:p>
        </p:txBody>
      </p:sp>
      <p:sp>
        <p:nvSpPr>
          <p:cNvPr id="3" name="Content Placeholder 2"/>
          <p:cNvSpPr>
            <a:spLocks noGrp="1"/>
          </p:cNvSpPr>
          <p:nvPr>
            <p:ph sz="half" idx="1"/>
          </p:nvPr>
        </p:nvSpPr>
        <p:spPr>
          <a:xfrm>
            <a:off x="838200" y="1616279"/>
            <a:ext cx="5334000" cy="4747453"/>
          </a:xfrm>
        </p:spPr>
        <p:txBody>
          <a:bodyPr>
            <a:noAutofit/>
          </a:bodyPr>
          <a:lstStyle/>
          <a:p>
            <a:pPr>
              <a:spcBef>
                <a:spcPts val="0"/>
              </a:spcBef>
              <a:spcAft>
                <a:spcPts val="600"/>
              </a:spcAft>
              <a:buFont typeface="Arial" charset="0"/>
              <a:buChar char="•"/>
            </a:pPr>
            <a:r>
              <a:rPr lang="en-US" sz="2000" dirty="0"/>
              <a:t>What problem/challenge does this organization need to address? </a:t>
            </a:r>
          </a:p>
          <a:p>
            <a:pPr>
              <a:spcBef>
                <a:spcPts val="0"/>
              </a:spcBef>
              <a:spcAft>
                <a:spcPts val="600"/>
              </a:spcAft>
              <a:buFont typeface="Arial" charset="0"/>
              <a:buChar char="•"/>
            </a:pPr>
            <a:r>
              <a:rPr lang="en-US" sz="2000" dirty="0"/>
              <a:t>How big is the challenge? What is the baseline level of performance regarding this challenge? </a:t>
            </a:r>
          </a:p>
          <a:p>
            <a:pPr>
              <a:spcBef>
                <a:spcPts val="0"/>
              </a:spcBef>
              <a:spcAft>
                <a:spcPts val="600"/>
              </a:spcAft>
              <a:buFont typeface="Arial" charset="0"/>
              <a:buChar char="•"/>
            </a:pPr>
            <a:r>
              <a:rPr lang="en-US" sz="2000" dirty="0"/>
              <a:t>What strategy would you propose to address this challenge? </a:t>
            </a:r>
          </a:p>
          <a:p>
            <a:pPr>
              <a:spcBef>
                <a:spcPts val="0"/>
              </a:spcBef>
              <a:spcAft>
                <a:spcPts val="600"/>
              </a:spcAft>
              <a:buFont typeface="Arial" charset="0"/>
              <a:buChar char="•"/>
            </a:pPr>
            <a:r>
              <a:rPr lang="en-US" sz="2000" dirty="0"/>
              <a:t>What are the major components of this strategy:</a:t>
            </a:r>
          </a:p>
          <a:p>
            <a:pPr lvl="1">
              <a:spcBef>
                <a:spcPts val="0"/>
              </a:spcBef>
              <a:spcAft>
                <a:spcPts val="600"/>
              </a:spcAft>
              <a:buFont typeface="Arial" charset="0"/>
              <a:buChar char="•"/>
            </a:pPr>
            <a:r>
              <a:rPr lang="en-US" sz="2000" dirty="0"/>
              <a:t>Who will be involved? </a:t>
            </a:r>
          </a:p>
          <a:p>
            <a:pPr lvl="1">
              <a:spcBef>
                <a:spcPts val="0"/>
              </a:spcBef>
              <a:spcAft>
                <a:spcPts val="600"/>
              </a:spcAft>
              <a:buFont typeface="Arial" charset="0"/>
              <a:buChar char="•"/>
            </a:pPr>
            <a:r>
              <a:rPr lang="en-US" sz="2000" dirty="0"/>
              <a:t>What are the steps needed to implement? </a:t>
            </a:r>
          </a:p>
          <a:p>
            <a:pPr lvl="1">
              <a:spcBef>
                <a:spcPts val="0"/>
              </a:spcBef>
              <a:spcAft>
                <a:spcPts val="600"/>
              </a:spcAft>
              <a:buFont typeface="Arial" charset="0"/>
              <a:buChar char="•"/>
            </a:pPr>
            <a:r>
              <a:rPr lang="en-US" sz="2000" dirty="0"/>
              <a:t>What are the possible costs associated with this strategy?</a:t>
            </a:r>
            <a:endParaRPr lang="en-US" dirty="0"/>
          </a:p>
        </p:txBody>
      </p:sp>
      <p:sp>
        <p:nvSpPr>
          <p:cNvPr id="6" name="Content Placeholder 5"/>
          <p:cNvSpPr>
            <a:spLocks noGrp="1"/>
          </p:cNvSpPr>
          <p:nvPr>
            <p:ph sz="half" idx="2"/>
          </p:nvPr>
        </p:nvSpPr>
        <p:spPr>
          <a:xfrm>
            <a:off x="6172200" y="1616280"/>
            <a:ext cx="5181600" cy="4351338"/>
          </a:xfrm>
        </p:spPr>
        <p:txBody>
          <a:bodyPr>
            <a:noAutofit/>
          </a:bodyPr>
          <a:lstStyle/>
          <a:p>
            <a:pPr>
              <a:spcBef>
                <a:spcPts val="0"/>
              </a:spcBef>
              <a:spcAft>
                <a:spcPts val="600"/>
              </a:spcAft>
              <a:buFont typeface="Arial" charset="0"/>
              <a:buChar char="•"/>
            </a:pPr>
            <a:r>
              <a:rPr lang="en-US" sz="2000" dirty="0"/>
              <a:t>What are the main barriers to using this strategy?</a:t>
            </a:r>
          </a:p>
          <a:p>
            <a:pPr>
              <a:spcBef>
                <a:spcPts val="0"/>
              </a:spcBef>
              <a:spcAft>
                <a:spcPts val="600"/>
              </a:spcAft>
              <a:buFont typeface="Arial" charset="0"/>
              <a:buChar char="•"/>
            </a:pPr>
            <a:r>
              <a:rPr lang="en-US" sz="2000" dirty="0"/>
              <a:t>What will be needed to enlist the support of stakeholders?</a:t>
            </a:r>
          </a:p>
          <a:p>
            <a:pPr>
              <a:spcBef>
                <a:spcPts val="0"/>
              </a:spcBef>
              <a:spcAft>
                <a:spcPts val="600"/>
              </a:spcAft>
              <a:buFont typeface="Arial" charset="0"/>
              <a:buChar char="•"/>
            </a:pPr>
            <a:r>
              <a:rPr lang="en-US" sz="2000" dirty="0"/>
              <a:t>How will progress be monitored? What are the timelines?</a:t>
            </a:r>
          </a:p>
          <a:p>
            <a:pPr>
              <a:spcBef>
                <a:spcPts val="0"/>
              </a:spcBef>
              <a:spcAft>
                <a:spcPts val="600"/>
              </a:spcAft>
              <a:buFont typeface="Arial" charset="0"/>
              <a:buChar char="•"/>
            </a:pPr>
            <a:r>
              <a:rPr lang="en-US" sz="2000" dirty="0"/>
              <a:t>How will the organization assess whether the strategy worked? </a:t>
            </a:r>
          </a:p>
        </p:txBody>
      </p:sp>
      <p:sp>
        <p:nvSpPr>
          <p:cNvPr id="4" name="TextBox 3"/>
          <p:cNvSpPr txBox="1"/>
          <p:nvPr/>
        </p:nvSpPr>
        <p:spPr>
          <a:xfrm>
            <a:off x="8362950" y="5994400"/>
            <a:ext cx="2857500" cy="369332"/>
          </a:xfrm>
          <a:prstGeom prst="rect">
            <a:avLst/>
          </a:prstGeom>
          <a:noFill/>
        </p:spPr>
        <p:txBody>
          <a:bodyPr wrap="square" rtlCol="0">
            <a:spAutoFit/>
          </a:bodyPr>
          <a:lstStyle/>
          <a:p>
            <a:r>
              <a:rPr lang="en-US"/>
              <a:t>Larson &amp; Hewitt, 2015</a:t>
            </a:r>
            <a:endParaRPr lang="en-US" dirty="0"/>
          </a:p>
        </p:txBody>
      </p:sp>
    </p:spTree>
    <p:extLst>
      <p:ext uri="{BB962C8B-B14F-4D97-AF65-F5344CB8AC3E}">
        <p14:creationId xmlns:p14="http://schemas.microsoft.com/office/powerpoint/2010/main" val="406204643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Your Next Steps</a:t>
            </a:r>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85802080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704851768"/>
              </p:ext>
            </p:extLst>
          </p:nvPr>
        </p:nvGraphicFramePr>
        <p:xfrm>
          <a:off x="265342" y="656651"/>
          <a:ext cx="11523402" cy="6095393"/>
        </p:xfrm>
        <a:graphic>
          <a:graphicData uri="http://schemas.openxmlformats.org/drawingml/2006/table">
            <a:tbl>
              <a:tblPr firstRow="1" bandRow="1">
                <a:tableStyleId>{5C22544A-7EE6-4342-B048-85BDC9FD1C3A}</a:tableStyleId>
              </a:tblPr>
              <a:tblGrid>
                <a:gridCol w="1646200">
                  <a:extLst>
                    <a:ext uri="{9D8B030D-6E8A-4147-A177-3AD203B41FA5}">
                      <a16:colId xmlns:a16="http://schemas.microsoft.com/office/drawing/2014/main" val="20000"/>
                    </a:ext>
                  </a:extLst>
                </a:gridCol>
                <a:gridCol w="1714500">
                  <a:extLst>
                    <a:ext uri="{9D8B030D-6E8A-4147-A177-3AD203B41FA5}">
                      <a16:colId xmlns:a16="http://schemas.microsoft.com/office/drawing/2014/main" val="20001"/>
                    </a:ext>
                  </a:extLst>
                </a:gridCol>
                <a:gridCol w="1577902">
                  <a:extLst>
                    <a:ext uri="{9D8B030D-6E8A-4147-A177-3AD203B41FA5}">
                      <a16:colId xmlns:a16="http://schemas.microsoft.com/office/drawing/2014/main" val="20002"/>
                    </a:ext>
                  </a:extLst>
                </a:gridCol>
                <a:gridCol w="1646200">
                  <a:extLst>
                    <a:ext uri="{9D8B030D-6E8A-4147-A177-3AD203B41FA5}">
                      <a16:colId xmlns:a16="http://schemas.microsoft.com/office/drawing/2014/main" val="20003"/>
                    </a:ext>
                  </a:extLst>
                </a:gridCol>
                <a:gridCol w="1646200">
                  <a:extLst>
                    <a:ext uri="{9D8B030D-6E8A-4147-A177-3AD203B41FA5}">
                      <a16:colId xmlns:a16="http://schemas.microsoft.com/office/drawing/2014/main" val="20004"/>
                    </a:ext>
                  </a:extLst>
                </a:gridCol>
                <a:gridCol w="1646200">
                  <a:extLst>
                    <a:ext uri="{9D8B030D-6E8A-4147-A177-3AD203B41FA5}">
                      <a16:colId xmlns:a16="http://schemas.microsoft.com/office/drawing/2014/main" val="20005"/>
                    </a:ext>
                  </a:extLst>
                </a:gridCol>
                <a:gridCol w="1646200">
                  <a:extLst>
                    <a:ext uri="{9D8B030D-6E8A-4147-A177-3AD203B41FA5}">
                      <a16:colId xmlns:a16="http://schemas.microsoft.com/office/drawing/2014/main" val="20006"/>
                    </a:ext>
                  </a:extLst>
                </a:gridCol>
              </a:tblGrid>
              <a:tr h="50794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lt1"/>
                          </a:solidFill>
                          <a:effectLst/>
                          <a:latin typeface="Open Sans Light"/>
                          <a:ea typeface="Open Sans Light" charset="0"/>
                          <a:cs typeface="Open Sans Light" charset="0"/>
                        </a:rPr>
                        <a:t>SEPTEMBER 2020</a:t>
                      </a:r>
                    </a:p>
                  </a:txBody>
                  <a:tcPr anchor="ctr">
                    <a:solidFill>
                      <a:srgbClr val="4C768C"/>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lt1"/>
                          </a:solidFill>
                          <a:effectLst/>
                          <a:latin typeface="Open Sans Light"/>
                          <a:ea typeface="Open Sans Light" charset="0"/>
                          <a:cs typeface="Open Sans Light" charset="0"/>
                        </a:rPr>
                        <a:t>OCTOBER 2020</a:t>
                      </a:r>
                    </a:p>
                  </a:txBody>
                  <a:tcPr anchor="ctr">
                    <a:solidFill>
                      <a:srgbClr val="4C768C"/>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lt1"/>
                          </a:solidFill>
                          <a:effectLst/>
                          <a:latin typeface="Open Sans Light"/>
                          <a:ea typeface="Open Sans Light" charset="0"/>
                          <a:cs typeface="Open Sans Light" charset="0"/>
                        </a:rPr>
                        <a:t>NOVEMBER –DECEMBER 2020</a:t>
                      </a:r>
                    </a:p>
                  </a:txBody>
                  <a:tcPr anchor="ctr">
                    <a:solidFill>
                      <a:srgbClr val="4C768C"/>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lt1"/>
                          </a:solidFill>
                          <a:effectLst/>
                          <a:latin typeface="Open Sans Light"/>
                          <a:ea typeface="Open Sans Light" charset="0"/>
                          <a:cs typeface="Open Sans Light" charset="0"/>
                        </a:rPr>
                        <a:t>JANUARY –</a:t>
                      </a:r>
                      <a:br>
                        <a:rPr lang="en-US" sz="1200" b="0" i="0" kern="1200" dirty="0">
                          <a:solidFill>
                            <a:schemeClr val="lt1"/>
                          </a:solidFill>
                          <a:effectLst/>
                          <a:latin typeface="Open Sans Light"/>
                          <a:ea typeface="Open Sans Light" charset="0"/>
                          <a:cs typeface="Open Sans Light" charset="0"/>
                        </a:rPr>
                      </a:br>
                      <a:r>
                        <a:rPr lang="en-US" sz="1200" b="0" i="0" kern="1200" dirty="0">
                          <a:solidFill>
                            <a:schemeClr val="lt1"/>
                          </a:solidFill>
                          <a:effectLst/>
                          <a:latin typeface="Open Sans Light"/>
                          <a:ea typeface="Open Sans Light" charset="0"/>
                          <a:cs typeface="Open Sans Light" charset="0"/>
                        </a:rPr>
                        <a:t>FEBRUARY 2021</a:t>
                      </a:r>
                    </a:p>
                  </a:txBody>
                  <a:tcPr anchor="ctr">
                    <a:solidFill>
                      <a:srgbClr val="4C768C"/>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lt1"/>
                          </a:solidFill>
                          <a:effectLst/>
                          <a:latin typeface="Open Sans Light"/>
                          <a:ea typeface="Open Sans Light" charset="0"/>
                          <a:cs typeface="Open Sans Light" charset="0"/>
                        </a:rPr>
                        <a:t>MARCH–APRIL 2021</a:t>
                      </a:r>
                    </a:p>
                  </a:txBody>
                  <a:tcPr anchor="ctr">
                    <a:solidFill>
                      <a:srgbClr val="4C768C"/>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lt1"/>
                          </a:solidFill>
                          <a:effectLst/>
                          <a:latin typeface="Open Sans Light"/>
                          <a:ea typeface="Open Sans Light" charset="0"/>
                          <a:cs typeface="Open Sans Light" charset="0"/>
                        </a:rPr>
                        <a:t>MAY–JULY 2021</a:t>
                      </a:r>
                    </a:p>
                  </a:txBody>
                  <a:tcPr anchor="ctr">
                    <a:solidFill>
                      <a:srgbClr val="4C768C"/>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lt1"/>
                          </a:solidFill>
                          <a:effectLst/>
                          <a:latin typeface="Open Sans Light"/>
                          <a:ea typeface="Open Sans Light" charset="0"/>
                          <a:cs typeface="Open Sans Light" charset="0"/>
                        </a:rPr>
                        <a:t>AUGUST 2021 </a:t>
                      </a:r>
                      <a:br>
                        <a:rPr lang="en-US" sz="1200" b="0" i="0" kern="1200" dirty="0">
                          <a:solidFill>
                            <a:srgbClr val="FFFFFF"/>
                          </a:solidFill>
                          <a:effectLst/>
                          <a:latin typeface="Open Sans Light"/>
                          <a:ea typeface="Open Sans Light" charset="0"/>
                          <a:cs typeface="Open Sans Light" charset="0"/>
                        </a:rPr>
                      </a:br>
                      <a:r>
                        <a:rPr lang="en-US" sz="1200" b="0" i="0" kern="1200" dirty="0">
                          <a:solidFill>
                            <a:schemeClr val="lt1"/>
                          </a:solidFill>
                          <a:effectLst/>
                          <a:latin typeface="Open Sans Light"/>
                          <a:ea typeface="Open Sans Light" charset="0"/>
                          <a:cs typeface="Open Sans Light" charset="0"/>
                        </a:rPr>
                        <a:t>and beyond</a:t>
                      </a:r>
                    </a:p>
                  </a:txBody>
                  <a:tcPr anchor="ctr">
                    <a:solidFill>
                      <a:srgbClr val="4C768C"/>
                    </a:solidFill>
                  </a:tcPr>
                </a:tc>
                <a:extLst>
                  <a:ext uri="{0D108BD9-81ED-4DB2-BD59-A6C34878D82A}">
                    <a16:rowId xmlns:a16="http://schemas.microsoft.com/office/drawing/2014/main" val="10000"/>
                  </a:ext>
                </a:extLst>
              </a:tr>
              <a:tr h="5587444">
                <a:tc>
                  <a:txBody>
                    <a:bodyPr/>
                    <a:lstStyle/>
                    <a:p>
                      <a:pPr marL="115888" indent="-107950">
                        <a:lnSpc>
                          <a:spcPct val="100000"/>
                        </a:lnSpc>
                        <a:spcAft>
                          <a:spcPts val="400"/>
                        </a:spcAft>
                        <a:buFont typeface="Arial" charset="0"/>
                        <a:buChar char="•"/>
                        <a:tabLst/>
                      </a:pPr>
                      <a:r>
                        <a:rPr lang="en-US" sz="1200" b="0" i="0" kern="1200" dirty="0">
                          <a:solidFill>
                            <a:schemeClr val="dk1"/>
                          </a:solidFill>
                          <a:effectLst/>
                          <a:latin typeface="Open Sans Light" charset="0"/>
                          <a:ea typeface="Open Sans Light" charset="0"/>
                          <a:cs typeface="Open Sans Light" charset="0"/>
                        </a:rPr>
                        <a:t>Email with 2019 profile, invitation to view pre-kickoff webinar</a:t>
                      </a:r>
                    </a:p>
                    <a:p>
                      <a:pPr marL="115888" indent="-107950">
                        <a:lnSpc>
                          <a:spcPct val="100000"/>
                        </a:lnSpc>
                        <a:spcAft>
                          <a:spcPts val="400"/>
                        </a:spcAft>
                        <a:buFont typeface="Arial" charset="0"/>
                        <a:buChar char="•"/>
                        <a:tabLst/>
                      </a:pPr>
                      <a:r>
                        <a:rPr lang="en-US" sz="1200" b="0" i="0" kern="1200" dirty="0">
                          <a:solidFill>
                            <a:schemeClr val="dk1"/>
                          </a:solidFill>
                          <a:effectLst/>
                          <a:latin typeface="Open Sans Light" charset="0"/>
                          <a:ea typeface="Open Sans Light" charset="0"/>
                          <a:cs typeface="Open Sans Light" charset="0"/>
                        </a:rPr>
                        <a:t>Identify key contacts, potential team members</a:t>
                      </a:r>
                    </a:p>
                    <a:p>
                      <a:pPr marL="115888" indent="-107950">
                        <a:lnSpc>
                          <a:spcPct val="100000"/>
                        </a:lnSpc>
                        <a:spcAft>
                          <a:spcPts val="400"/>
                        </a:spcAft>
                        <a:buFont typeface="Arial" charset="0"/>
                        <a:buChar char="•"/>
                        <a:tabLst/>
                      </a:pPr>
                      <a:endParaRPr lang="en-US" sz="1200" b="0" i="0" kern="1200" dirty="0">
                        <a:solidFill>
                          <a:schemeClr val="dk1"/>
                        </a:solidFill>
                        <a:effectLst/>
                        <a:latin typeface="Open Sans Light" charset="0"/>
                        <a:ea typeface="Open Sans Light" charset="0"/>
                        <a:cs typeface="Open Sans Light" charset="0"/>
                      </a:endParaRPr>
                    </a:p>
                    <a:p>
                      <a:pPr marL="171450" indent="-171450">
                        <a:buFont typeface="Arial" charset="0"/>
                        <a:buChar char="•"/>
                      </a:pPr>
                      <a:endParaRPr lang="en-US" sz="1200" b="0" i="0" dirty="0">
                        <a:latin typeface="Open Sans Light" charset="0"/>
                        <a:ea typeface="Open Sans Light" charset="0"/>
                        <a:cs typeface="Open Sans Light" charset="0"/>
                      </a:endParaRPr>
                    </a:p>
                  </a:txBody>
                  <a:tcPr>
                    <a:lnR w="3175" cap="flat" cmpd="sng" algn="ctr">
                      <a:solidFill>
                        <a:schemeClr val="tx1"/>
                      </a:solidFill>
                      <a:prstDash val="solid"/>
                      <a:round/>
                      <a:headEnd type="none" w="med" len="med"/>
                      <a:tailEnd type="none" w="med" len="med"/>
                    </a:lnR>
                    <a:lnTlToBr w="12700" cmpd="sng">
                      <a:noFill/>
                      <a:prstDash val="solid"/>
                    </a:lnTlToBr>
                    <a:noFill/>
                  </a:tcPr>
                </a:tc>
                <a:tc>
                  <a:txBody>
                    <a:bodyPr/>
                    <a:lstStyle/>
                    <a:p>
                      <a:pPr marL="115888" marR="0" indent="-115888" algn="l" defTabSz="914400" rtl="0" eaLnBrk="1" fontAlgn="auto" latinLnBrk="0" hangingPunct="1">
                        <a:lnSpc>
                          <a:spcPct val="100000"/>
                        </a:lnSpc>
                        <a:spcBef>
                          <a:spcPts val="0"/>
                        </a:spcBef>
                        <a:spcAft>
                          <a:spcPts val="400"/>
                        </a:spcAft>
                        <a:buClrTx/>
                        <a:buSzTx/>
                        <a:buFont typeface="Arial" charset="0"/>
                        <a:buChar char="•"/>
                        <a:tabLst/>
                        <a:defRPr/>
                      </a:pPr>
                      <a:r>
                        <a:rPr lang="en-US" sz="1200" b="0" i="0" kern="1200" dirty="0">
                          <a:solidFill>
                            <a:schemeClr val="dk1"/>
                          </a:solidFill>
                          <a:effectLst/>
                          <a:latin typeface="Open Sans Light" charset="0"/>
                          <a:ea typeface="Open Sans Light" charset="0"/>
                          <a:cs typeface="Open Sans Light" charset="0"/>
                        </a:rPr>
                        <a:t>Kickoff workshops</a:t>
                      </a:r>
                      <a:r>
                        <a:rPr lang="en-US" sz="1200" b="0" i="0" kern="1200" baseline="0" dirty="0">
                          <a:solidFill>
                            <a:schemeClr val="dk1"/>
                          </a:solidFill>
                          <a:effectLst/>
                          <a:latin typeface="Open Sans Light" charset="0"/>
                          <a:ea typeface="Open Sans Light" charset="0"/>
                          <a:cs typeface="Open Sans Light" charset="0"/>
                        </a:rPr>
                        <a:t> on </a:t>
                      </a:r>
                      <a:r>
                        <a:rPr lang="en-US" sz="1200" b="0" i="0" kern="1200" dirty="0">
                          <a:solidFill>
                            <a:schemeClr val="dk1"/>
                          </a:solidFill>
                          <a:effectLst/>
                          <a:latin typeface="Open Sans Light" charset="0"/>
                          <a:ea typeface="Open Sans Light" charset="0"/>
                          <a:cs typeface="Open Sans Light" charset="0"/>
                        </a:rPr>
                        <a:t>Understanding your data and Workforce</a:t>
                      </a:r>
                      <a:r>
                        <a:rPr lang="en-US" sz="1200" b="0" i="0" kern="1200" baseline="0" dirty="0">
                          <a:solidFill>
                            <a:schemeClr val="dk1"/>
                          </a:solidFill>
                          <a:effectLst/>
                          <a:latin typeface="Open Sans Light" charset="0"/>
                          <a:ea typeface="Open Sans Light" charset="0"/>
                          <a:cs typeface="Open Sans Light" charset="0"/>
                        </a:rPr>
                        <a:t> </a:t>
                      </a:r>
                      <a:r>
                        <a:rPr lang="en-US" sz="1200" b="0" i="0" kern="1200" dirty="0">
                          <a:solidFill>
                            <a:schemeClr val="dk1"/>
                          </a:solidFill>
                          <a:effectLst/>
                          <a:latin typeface="Open Sans Light" charset="0"/>
                          <a:ea typeface="Open Sans Light" charset="0"/>
                          <a:cs typeface="Open Sans Light" charset="0"/>
                        </a:rPr>
                        <a:t>Toolkit overview</a:t>
                      </a:r>
                    </a:p>
                    <a:p>
                      <a:pPr marL="115888" marR="0" indent="-115888" algn="l" defTabSz="914400" rtl="0" eaLnBrk="1" fontAlgn="auto" latinLnBrk="0" hangingPunct="1">
                        <a:lnSpc>
                          <a:spcPct val="100000"/>
                        </a:lnSpc>
                        <a:spcBef>
                          <a:spcPts val="0"/>
                        </a:spcBef>
                        <a:spcAft>
                          <a:spcPts val="400"/>
                        </a:spcAft>
                        <a:buClrTx/>
                        <a:buSzTx/>
                        <a:buFont typeface="Arial" charset="0"/>
                        <a:buChar char="•"/>
                        <a:tabLst/>
                        <a:defRPr/>
                      </a:pPr>
                      <a:r>
                        <a:rPr lang="en-US" sz="1200" b="0" i="0" kern="1200" dirty="0">
                          <a:solidFill>
                            <a:schemeClr val="dk1"/>
                          </a:solidFill>
                          <a:effectLst/>
                          <a:latin typeface="Open Sans Light" charset="0"/>
                          <a:ea typeface="Open Sans Light" charset="0"/>
                          <a:cs typeface="Open Sans Light" charset="0"/>
                        </a:rPr>
                        <a:t>Start Self-Assessment</a:t>
                      </a:r>
                      <a:r>
                        <a:rPr lang="en-US" sz="1200" b="0" i="0" kern="1200" baseline="0" dirty="0">
                          <a:solidFill>
                            <a:schemeClr val="dk1"/>
                          </a:solidFill>
                          <a:effectLst/>
                          <a:latin typeface="Open Sans Light" charset="0"/>
                          <a:ea typeface="Open Sans Light" charset="0"/>
                          <a:cs typeface="Open Sans Light" charset="0"/>
                        </a:rPr>
                        <a:t> Workbook</a:t>
                      </a:r>
                      <a:endParaRPr lang="en-US" sz="1200" b="0" i="0" kern="1200" dirty="0">
                        <a:solidFill>
                          <a:schemeClr val="dk1"/>
                        </a:solidFill>
                        <a:effectLst/>
                        <a:latin typeface="Open Sans Light" charset="0"/>
                        <a:ea typeface="Open Sans Light" charset="0"/>
                        <a:cs typeface="Open Sans Light" charset="0"/>
                      </a:endParaRPr>
                    </a:p>
                    <a:p>
                      <a:pPr marL="115888" indent="-115888">
                        <a:spcAft>
                          <a:spcPts val="400"/>
                        </a:spcAft>
                        <a:buFont typeface="Arial" charset="0"/>
                        <a:buChar char="•"/>
                        <a:tabLst/>
                      </a:pPr>
                      <a:r>
                        <a:rPr lang="en-US" sz="1200" b="0" i="0" kern="1200" dirty="0">
                          <a:solidFill>
                            <a:schemeClr val="dk1"/>
                          </a:solidFill>
                          <a:effectLst/>
                          <a:latin typeface="Open Sans Light" charset="0"/>
                          <a:ea typeface="Open Sans Light" charset="0"/>
                          <a:cs typeface="Open Sans Light" charset="0"/>
                        </a:rPr>
                        <a:t>Select level of consultation (begins)</a:t>
                      </a:r>
                    </a:p>
                    <a:p>
                      <a:pPr marL="115888" indent="-115888">
                        <a:spcAft>
                          <a:spcPts val="400"/>
                        </a:spcAft>
                        <a:buFont typeface="Arial" charset="0"/>
                        <a:buChar char="•"/>
                        <a:tabLst/>
                      </a:pPr>
                      <a:r>
                        <a:rPr lang="en-US" sz="1200" b="0" i="0" kern="1200" dirty="0">
                          <a:solidFill>
                            <a:schemeClr val="dk1"/>
                          </a:solidFill>
                          <a:effectLst/>
                          <a:latin typeface="Open Sans Light" charset="0"/>
                          <a:ea typeface="Open Sans Light" charset="0"/>
                          <a:cs typeface="Open Sans Light" charset="0"/>
                        </a:rPr>
                        <a:t>Start using an action plan</a:t>
                      </a:r>
                    </a:p>
                    <a:p>
                      <a:pPr marL="171450" indent="-171450">
                        <a:buFont typeface="Arial" charset="0"/>
                        <a:buChar char="•"/>
                      </a:pPr>
                      <a:endParaRPr lang="en-US" sz="1200" b="0" i="0" dirty="0">
                        <a:latin typeface="Open Sans Light" charset="0"/>
                        <a:ea typeface="Open Sans Light" charset="0"/>
                        <a:cs typeface="Open Sans Light" charset="0"/>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noFill/>
                  </a:tcPr>
                </a:tc>
                <a:tc>
                  <a:txBody>
                    <a:bodyPr/>
                    <a:lstStyle/>
                    <a:p>
                      <a:pPr marL="115888" indent="-115888">
                        <a:spcAft>
                          <a:spcPts val="400"/>
                        </a:spcAft>
                        <a:buFont typeface="Arial" charset="0"/>
                        <a:buChar char="•"/>
                        <a:tabLst/>
                      </a:pPr>
                      <a:r>
                        <a:rPr lang="en-US" sz="1200" b="0" i="0" kern="1200" dirty="0">
                          <a:solidFill>
                            <a:schemeClr val="dk1"/>
                          </a:solidFill>
                          <a:effectLst/>
                          <a:latin typeface="Open Sans Light" charset="0"/>
                          <a:ea typeface="Open Sans Light" charset="0"/>
                          <a:cs typeface="Open Sans Light" charset="0"/>
                        </a:rPr>
                        <a:t>Kickoff workshops</a:t>
                      </a:r>
                    </a:p>
                    <a:p>
                      <a:pPr marL="115888" indent="-115888">
                        <a:spcAft>
                          <a:spcPts val="400"/>
                        </a:spcAft>
                        <a:buFont typeface="Arial" charset="0"/>
                        <a:buChar char="•"/>
                        <a:tabLst/>
                      </a:pPr>
                      <a:r>
                        <a:rPr lang="en-US" sz="1200" b="0" i="0" kern="1200" dirty="0">
                          <a:solidFill>
                            <a:schemeClr val="dk1"/>
                          </a:solidFill>
                          <a:effectLst/>
                          <a:latin typeface="Open Sans Light" charset="0"/>
                          <a:ea typeface="Open Sans Light" charset="0"/>
                          <a:cs typeface="Open Sans Light" charset="0"/>
                        </a:rPr>
                        <a:t>Review Assessment results</a:t>
                      </a:r>
                    </a:p>
                    <a:p>
                      <a:pPr marL="115888" indent="-115888">
                        <a:spcAft>
                          <a:spcPts val="400"/>
                        </a:spcAft>
                        <a:buFont typeface="Arial" charset="0"/>
                        <a:buChar char="•"/>
                        <a:tabLst/>
                      </a:pPr>
                      <a:r>
                        <a:rPr lang="en-US" sz="1200" b="0" i="0" kern="1200" dirty="0">
                          <a:solidFill>
                            <a:schemeClr val="dk1"/>
                          </a:solidFill>
                          <a:effectLst/>
                          <a:latin typeface="Open Sans Light" charset="0"/>
                          <a:ea typeface="Open Sans Light" charset="0"/>
                          <a:cs typeface="Open Sans Light" charset="0"/>
                        </a:rPr>
                        <a:t>Complete Self-Assessment Workbook</a:t>
                      </a:r>
                    </a:p>
                    <a:p>
                      <a:pPr marL="115888" indent="-115888">
                        <a:spcAft>
                          <a:spcPts val="400"/>
                        </a:spcAft>
                        <a:buFont typeface="Arial" charset="0"/>
                        <a:buChar char="•"/>
                        <a:tabLst/>
                      </a:pPr>
                      <a:r>
                        <a:rPr lang="en-US" sz="1200" b="0" i="0" kern="1200" dirty="0">
                          <a:solidFill>
                            <a:schemeClr val="dk1"/>
                          </a:solidFill>
                          <a:effectLst/>
                          <a:latin typeface="Open Sans Light" charset="0"/>
                          <a:ea typeface="Open Sans Light" charset="0"/>
                          <a:cs typeface="Open Sans Light" charset="0"/>
                        </a:rPr>
                        <a:t>View webinars and review toolkit (begins)</a:t>
                      </a:r>
                    </a:p>
                    <a:p>
                      <a:pPr marL="115888" indent="-115888">
                        <a:spcAft>
                          <a:spcPts val="400"/>
                        </a:spcAft>
                        <a:buFont typeface="Arial" charset="0"/>
                        <a:buChar char="•"/>
                        <a:tabLst/>
                      </a:pPr>
                      <a:r>
                        <a:rPr lang="en-US" sz="1200" b="0" i="0" kern="1200" dirty="0">
                          <a:solidFill>
                            <a:schemeClr val="dk1"/>
                          </a:solidFill>
                          <a:effectLst/>
                          <a:latin typeface="Open Sans Light" charset="0"/>
                          <a:ea typeface="Open Sans Light" charset="0"/>
                          <a:cs typeface="Open Sans Light" charset="0"/>
                        </a:rPr>
                        <a:t>Confirm organizational readiness (begins)</a:t>
                      </a:r>
                    </a:p>
                    <a:p>
                      <a:pPr marL="171450" indent="-171450">
                        <a:buFont typeface="Arial" charset="0"/>
                        <a:buChar char="•"/>
                      </a:pPr>
                      <a:endParaRPr lang="en-US" sz="1200" b="0" i="0" dirty="0">
                        <a:latin typeface="Open Sans Light" charset="0"/>
                        <a:ea typeface="Open Sans Light" charset="0"/>
                        <a:cs typeface="Open Sans Light" charset="0"/>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noFill/>
                  </a:tcPr>
                </a:tc>
                <a:tc>
                  <a:txBody>
                    <a:bodyPr/>
                    <a:lstStyle/>
                    <a:p>
                      <a:pPr marL="115888" indent="-115888">
                        <a:spcAft>
                          <a:spcPts val="400"/>
                        </a:spcAft>
                        <a:buFont typeface="Arial" charset="0"/>
                        <a:buChar char="•"/>
                        <a:tabLst/>
                      </a:pPr>
                      <a:r>
                        <a:rPr lang="en-US" sz="1200" b="0" i="0" kern="1200" dirty="0">
                          <a:solidFill>
                            <a:schemeClr val="dk1"/>
                          </a:solidFill>
                          <a:effectLst/>
                          <a:latin typeface="Open Sans Light" charset="0"/>
                          <a:ea typeface="Open Sans Light" charset="0"/>
                          <a:cs typeface="Open Sans Light" charset="0"/>
                        </a:rPr>
                        <a:t>Organization Level Meetings via Zoom Video Conference or Conference Call</a:t>
                      </a:r>
                    </a:p>
                    <a:p>
                      <a:pPr marL="115888" indent="-115888">
                        <a:spcAft>
                          <a:spcPts val="400"/>
                        </a:spcAft>
                        <a:buFont typeface="Arial" charset="0"/>
                        <a:buChar char="•"/>
                        <a:tabLst/>
                      </a:pPr>
                      <a:r>
                        <a:rPr lang="en-US" sz="1200" b="0" i="0" kern="1200" dirty="0">
                          <a:solidFill>
                            <a:schemeClr val="dk1"/>
                          </a:solidFill>
                          <a:effectLst/>
                          <a:latin typeface="Open Sans Light" charset="0"/>
                          <a:ea typeface="Open Sans Light" charset="0"/>
                          <a:cs typeface="Open Sans Light" charset="0"/>
                        </a:rPr>
                        <a:t>Participate in Year</a:t>
                      </a:r>
                      <a:r>
                        <a:rPr lang="en-US" sz="1200" b="0" i="0" kern="1200" baseline="0" dirty="0">
                          <a:solidFill>
                            <a:schemeClr val="dk1"/>
                          </a:solidFill>
                          <a:effectLst/>
                          <a:latin typeface="Open Sans Light" charset="0"/>
                          <a:ea typeface="Open Sans Light" charset="0"/>
                          <a:cs typeface="Open Sans Light" charset="0"/>
                        </a:rPr>
                        <a:t> 3 2020</a:t>
                      </a:r>
                      <a:r>
                        <a:rPr lang="en-US" sz="1200" b="0" i="0" kern="1200" dirty="0">
                          <a:solidFill>
                            <a:schemeClr val="dk1"/>
                          </a:solidFill>
                          <a:effectLst/>
                          <a:latin typeface="Open Sans Light" charset="0"/>
                          <a:ea typeface="Open Sans Light" charset="0"/>
                          <a:cs typeface="Open Sans Light" charset="0"/>
                        </a:rPr>
                        <a:t> Survey (begins)</a:t>
                      </a:r>
                    </a:p>
                    <a:p>
                      <a:pPr marL="115888" indent="-115888">
                        <a:spcAft>
                          <a:spcPts val="400"/>
                        </a:spcAft>
                        <a:buFont typeface="Arial" charset="0"/>
                        <a:buChar char="•"/>
                        <a:tabLst/>
                      </a:pPr>
                      <a:r>
                        <a:rPr lang="en-US" sz="1200" b="0" i="0" kern="1200" dirty="0">
                          <a:solidFill>
                            <a:schemeClr val="dk1"/>
                          </a:solidFill>
                          <a:effectLst/>
                          <a:latin typeface="Open Sans Light" charset="0"/>
                          <a:ea typeface="Open Sans Light" charset="0"/>
                          <a:cs typeface="Open Sans Light" charset="0"/>
                        </a:rPr>
                        <a:t>Organization Team implement the strategy (begins)</a:t>
                      </a:r>
                    </a:p>
                    <a:p>
                      <a:pPr marL="115888" indent="-115888">
                        <a:spcAft>
                          <a:spcPts val="400"/>
                        </a:spcAft>
                        <a:buFont typeface="Arial" charset="0"/>
                        <a:buChar char="•"/>
                        <a:tabLst/>
                      </a:pPr>
                      <a:r>
                        <a:rPr lang="en-US" sz="1200" b="0" i="0" kern="1200" dirty="0">
                          <a:solidFill>
                            <a:schemeClr val="dk1"/>
                          </a:solidFill>
                          <a:effectLst/>
                          <a:latin typeface="Open Sans Light" charset="0"/>
                          <a:ea typeface="Open Sans Light" charset="0"/>
                          <a:cs typeface="Open Sans Light" charset="0"/>
                        </a:rPr>
                        <a:t>Participate</a:t>
                      </a:r>
                      <a:r>
                        <a:rPr lang="en-US" sz="1200" b="0" i="0" kern="1200" baseline="0" dirty="0">
                          <a:solidFill>
                            <a:schemeClr val="dk1"/>
                          </a:solidFill>
                          <a:effectLst/>
                          <a:latin typeface="Open Sans Light" charset="0"/>
                          <a:ea typeface="Open Sans Light" charset="0"/>
                          <a:cs typeface="Open Sans Light" charset="0"/>
                        </a:rPr>
                        <a:t> in Regional Community of Practice</a:t>
                      </a:r>
                      <a:endParaRPr lang="en-US" sz="1200" b="0" i="0" kern="1200" dirty="0">
                        <a:solidFill>
                          <a:schemeClr val="dk1"/>
                        </a:solidFill>
                        <a:effectLst/>
                        <a:latin typeface="Open Sans Light" charset="0"/>
                        <a:ea typeface="Open Sans Light" charset="0"/>
                        <a:cs typeface="Open Sans Light" charset="0"/>
                      </a:endParaRPr>
                    </a:p>
                    <a:p>
                      <a:pPr marL="171450" indent="-171450">
                        <a:buFont typeface="Arial" charset="0"/>
                        <a:buChar char="•"/>
                      </a:pPr>
                      <a:endParaRPr lang="en-US" sz="1200" b="0" i="0" dirty="0">
                        <a:latin typeface="Open Sans Light" charset="0"/>
                        <a:ea typeface="Open Sans Light" charset="0"/>
                        <a:cs typeface="Open Sans Light" charset="0"/>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noFill/>
                  </a:tcPr>
                </a:tc>
                <a:tc>
                  <a:txBody>
                    <a:bodyPr/>
                    <a:lstStyle/>
                    <a:p>
                      <a:pPr marL="115888" marR="0" indent="-115888" algn="l" defTabSz="914400" rtl="0" eaLnBrk="1" fontAlgn="auto" latinLnBrk="0" hangingPunct="1">
                        <a:lnSpc>
                          <a:spcPct val="100000"/>
                        </a:lnSpc>
                        <a:spcBef>
                          <a:spcPts val="0"/>
                        </a:spcBef>
                        <a:spcAft>
                          <a:spcPts val="0"/>
                        </a:spcAft>
                        <a:buClrTx/>
                        <a:buSzTx/>
                        <a:buFont typeface="Arial" charset="0"/>
                        <a:buChar char="•"/>
                        <a:tabLst/>
                        <a:defRPr/>
                      </a:pPr>
                      <a:r>
                        <a:rPr lang="en-US" sz="1200" b="0" i="0" kern="1200" dirty="0">
                          <a:solidFill>
                            <a:schemeClr val="dk1"/>
                          </a:solidFill>
                          <a:effectLst/>
                          <a:latin typeface="Open Sans Light" charset="0"/>
                          <a:ea typeface="Open Sans Light" charset="0"/>
                          <a:cs typeface="Open Sans Light" charset="0"/>
                        </a:rPr>
                        <a:t>Organization Level Meetings via Zoom Video Conference or Conference Call</a:t>
                      </a:r>
                    </a:p>
                    <a:p>
                      <a:pPr marL="171450" indent="-171450">
                        <a:buFont typeface="Arial" charset="0"/>
                        <a:buChar char="•"/>
                      </a:pPr>
                      <a:r>
                        <a:rPr lang="en-US" sz="1200" b="0" i="0" dirty="0">
                          <a:latin typeface="Open Sans Light" charset="0"/>
                          <a:ea typeface="Open Sans Light" charset="0"/>
                          <a:cs typeface="Open Sans Light" charset="0"/>
                        </a:rPr>
                        <a:t>Participate</a:t>
                      </a:r>
                      <a:r>
                        <a:rPr lang="en-US" sz="1200" b="0" i="0" baseline="0" dirty="0">
                          <a:latin typeface="Open Sans Light" charset="0"/>
                          <a:ea typeface="Open Sans Light" charset="0"/>
                          <a:cs typeface="Open Sans Light" charset="0"/>
                        </a:rPr>
                        <a:t> in Regional Community of Practice</a:t>
                      </a:r>
                      <a:endParaRPr lang="en-US" sz="1200" b="0" i="0" dirty="0">
                        <a:latin typeface="Open Sans Light" charset="0"/>
                        <a:ea typeface="Open Sans Light" charset="0"/>
                        <a:cs typeface="Open Sans Light" charset="0"/>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noFill/>
                  </a:tcPr>
                </a:tc>
                <a:tc>
                  <a:txBody>
                    <a:bodyPr/>
                    <a:lstStyle/>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r>
                        <a:rPr lang="en-US" sz="1200" b="0" i="0" kern="1200" dirty="0">
                          <a:solidFill>
                            <a:schemeClr val="dk1"/>
                          </a:solidFill>
                          <a:effectLst/>
                          <a:latin typeface="Open Sans Light" charset="0"/>
                          <a:ea typeface="Open Sans Light" charset="0"/>
                          <a:cs typeface="Open Sans Light" charset="0"/>
                        </a:rPr>
                        <a:t>Organization Level Meetings via Zoom Video Conference or Conference Call</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noFill/>
                  </a:tcPr>
                </a:tc>
                <a:tc>
                  <a:txBody>
                    <a:bodyPr/>
                    <a:lstStyle/>
                    <a:p>
                      <a:pPr marL="115888" marR="0" indent="-115888" algn="l" defTabSz="914400" rtl="0" eaLnBrk="1" fontAlgn="auto" latinLnBrk="0" hangingPunct="1">
                        <a:lnSpc>
                          <a:spcPct val="100000"/>
                        </a:lnSpc>
                        <a:spcBef>
                          <a:spcPts val="0"/>
                        </a:spcBef>
                        <a:spcAft>
                          <a:spcPts val="0"/>
                        </a:spcAft>
                        <a:buClrTx/>
                        <a:buSzTx/>
                        <a:buFont typeface="Arial" charset="0"/>
                        <a:buChar char="•"/>
                        <a:tabLst/>
                        <a:defRPr/>
                      </a:pPr>
                      <a:r>
                        <a:rPr lang="en-US" sz="1200" b="0" i="0" kern="1200" dirty="0">
                          <a:solidFill>
                            <a:schemeClr val="dk1"/>
                          </a:solidFill>
                          <a:effectLst/>
                          <a:latin typeface="Open Sans Light" charset="0"/>
                          <a:ea typeface="Open Sans Light" charset="0"/>
                          <a:cs typeface="Open Sans Light" charset="0"/>
                        </a:rPr>
                        <a:t>Participation in Community of Practice</a:t>
                      </a:r>
                    </a:p>
                    <a:p>
                      <a:pPr marL="115888" marR="0" indent="-115888" algn="l" defTabSz="914400" rtl="0" eaLnBrk="1" fontAlgn="auto" latinLnBrk="0" hangingPunct="1">
                        <a:lnSpc>
                          <a:spcPct val="100000"/>
                        </a:lnSpc>
                        <a:spcBef>
                          <a:spcPts val="0"/>
                        </a:spcBef>
                        <a:spcAft>
                          <a:spcPts val="0"/>
                        </a:spcAft>
                        <a:buClrTx/>
                        <a:buSzTx/>
                        <a:buFont typeface="Arial" charset="0"/>
                        <a:buChar char="•"/>
                        <a:tabLst/>
                        <a:defRPr/>
                      </a:pPr>
                      <a:r>
                        <a:rPr lang="en-US" sz="1200" b="0" i="0" kern="1200" baseline="0" dirty="0">
                          <a:solidFill>
                            <a:schemeClr val="dk1"/>
                          </a:solidFill>
                          <a:effectLst/>
                          <a:latin typeface="Open Sans Light" charset="0"/>
                          <a:ea typeface="Open Sans Light" charset="0"/>
                          <a:cs typeface="Open Sans Light" charset="0"/>
                        </a:rPr>
                        <a:t>Year 3 2020 Survey Results</a:t>
                      </a:r>
                      <a:endParaRPr lang="en-US" sz="1200" b="0" i="0" kern="1200" dirty="0">
                        <a:solidFill>
                          <a:schemeClr val="dk1"/>
                        </a:solidFill>
                        <a:effectLst/>
                        <a:latin typeface="Open Sans Light" charset="0"/>
                        <a:ea typeface="Open Sans Light" charset="0"/>
                        <a:cs typeface="Open Sans Light" charset="0"/>
                      </a:endParaRPr>
                    </a:p>
                    <a:p>
                      <a:pPr marL="115888" marR="0" indent="-115888" algn="l" defTabSz="914400" rtl="0" eaLnBrk="1" fontAlgn="auto" latinLnBrk="0" hangingPunct="1">
                        <a:lnSpc>
                          <a:spcPct val="100000"/>
                        </a:lnSpc>
                        <a:spcBef>
                          <a:spcPts val="0"/>
                        </a:spcBef>
                        <a:spcAft>
                          <a:spcPts val="0"/>
                        </a:spcAft>
                        <a:buClrTx/>
                        <a:buSzTx/>
                        <a:buFont typeface="Arial" charset="0"/>
                        <a:buChar char="•"/>
                        <a:tabLst/>
                        <a:defRPr/>
                      </a:pPr>
                      <a:r>
                        <a:rPr lang="en-US" sz="1200" b="0" i="0" kern="1200" dirty="0">
                          <a:solidFill>
                            <a:schemeClr val="dk1"/>
                          </a:solidFill>
                          <a:effectLst/>
                          <a:latin typeface="Open Sans Light" charset="0"/>
                          <a:ea typeface="Open Sans Light" charset="0"/>
                          <a:cs typeface="Open Sans Light" charset="0"/>
                        </a:rPr>
                        <a:t>Participate in webinar to review Year 3 – 2020 Survey</a:t>
                      </a:r>
                      <a:r>
                        <a:rPr lang="en-US" sz="1200" b="0" i="0" kern="1200" baseline="0" dirty="0">
                          <a:solidFill>
                            <a:schemeClr val="dk1"/>
                          </a:solidFill>
                          <a:effectLst/>
                          <a:latin typeface="Open Sans Light" charset="0"/>
                          <a:ea typeface="Open Sans Light" charset="0"/>
                          <a:cs typeface="Open Sans Light" charset="0"/>
                        </a:rPr>
                        <a:t> Organizational Profile</a:t>
                      </a:r>
                      <a:endParaRPr lang="en-US" sz="1200" b="0" i="0" kern="1200" dirty="0">
                        <a:solidFill>
                          <a:schemeClr val="dk1"/>
                        </a:solidFill>
                        <a:effectLst/>
                        <a:latin typeface="Open Sans Light" charset="0"/>
                        <a:ea typeface="Open Sans Light" charset="0"/>
                        <a:cs typeface="Open Sans Light" charset="0"/>
                      </a:endParaRPr>
                    </a:p>
                  </a:txBody>
                  <a:tcPr>
                    <a:lnL w="3175" cap="flat" cmpd="sng" algn="ctr">
                      <a:solidFill>
                        <a:schemeClr val="tx1"/>
                      </a:solidFill>
                      <a:prstDash val="solid"/>
                      <a:round/>
                      <a:headEnd type="none" w="med" len="med"/>
                      <a:tailEnd type="none" w="med" len="med"/>
                    </a:lnL>
                    <a:noFill/>
                  </a:tcPr>
                </a:tc>
                <a:extLst>
                  <a:ext uri="{0D108BD9-81ED-4DB2-BD59-A6C34878D82A}">
                    <a16:rowId xmlns:a16="http://schemas.microsoft.com/office/drawing/2014/main" val="10001"/>
                  </a:ext>
                </a:extLst>
              </a:tr>
            </a:tbl>
          </a:graphicData>
        </a:graphic>
      </p:graphicFrame>
      <p:sp>
        <p:nvSpPr>
          <p:cNvPr id="2" name="Rectangle 1"/>
          <p:cNvSpPr/>
          <p:nvPr/>
        </p:nvSpPr>
        <p:spPr>
          <a:xfrm>
            <a:off x="265342" y="1219200"/>
            <a:ext cx="1600200" cy="55328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1942854" y="1219200"/>
            <a:ext cx="1600200" cy="55328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3647155" y="1219200"/>
            <a:ext cx="1465125" cy="55328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5226943" y="1219200"/>
            <a:ext cx="1518414" cy="55328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8558798" y="1219200"/>
            <a:ext cx="1499602" cy="55328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6947573" y="1219200"/>
            <a:ext cx="1467557" cy="55328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ight Arrow 4"/>
          <p:cNvSpPr/>
          <p:nvPr/>
        </p:nvSpPr>
        <p:spPr>
          <a:xfrm>
            <a:off x="440612" y="3688519"/>
            <a:ext cx="3401962" cy="469957"/>
          </a:xfrm>
          <a:prstGeom prst="rightArrow">
            <a:avLst/>
          </a:prstGeom>
          <a:solidFill>
            <a:srgbClr val="B3D0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Open Sans" charset="0"/>
                <a:ea typeface="Open Sans" charset="0"/>
                <a:cs typeface="Open Sans" charset="0"/>
              </a:rPr>
              <a:t>Step 1: Identify and assess the problem</a:t>
            </a:r>
          </a:p>
        </p:txBody>
      </p:sp>
      <p:sp>
        <p:nvSpPr>
          <p:cNvPr id="22" name="Rectangle 21"/>
          <p:cNvSpPr/>
          <p:nvPr/>
        </p:nvSpPr>
        <p:spPr>
          <a:xfrm>
            <a:off x="10202068" y="1199696"/>
            <a:ext cx="1600200" cy="55328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ight Arrow 5"/>
          <p:cNvSpPr/>
          <p:nvPr/>
        </p:nvSpPr>
        <p:spPr>
          <a:xfrm>
            <a:off x="1889478" y="4079855"/>
            <a:ext cx="3556040" cy="457200"/>
          </a:xfrm>
          <a:prstGeom prst="rightArrow">
            <a:avLst/>
          </a:prstGeom>
          <a:solidFill>
            <a:srgbClr val="A8DE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Open Sans" charset="0"/>
                <a:ea typeface="Open Sans" charset="0"/>
                <a:cs typeface="Open Sans" charset="0"/>
              </a:rPr>
              <a:t>Step 2: Select an Intervention Strategy</a:t>
            </a:r>
          </a:p>
        </p:txBody>
      </p:sp>
      <p:sp>
        <p:nvSpPr>
          <p:cNvPr id="7" name="Right Arrow 6"/>
          <p:cNvSpPr/>
          <p:nvPr/>
        </p:nvSpPr>
        <p:spPr>
          <a:xfrm>
            <a:off x="3755442" y="4471190"/>
            <a:ext cx="4994548" cy="457200"/>
          </a:xfrm>
          <a:prstGeom prst="rightArrow">
            <a:avLst/>
          </a:prstGeom>
          <a:solidFill>
            <a:srgbClr val="E2C3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Open Sans" charset="0"/>
                <a:ea typeface="Open Sans" charset="0"/>
                <a:cs typeface="Open Sans" charset="0"/>
              </a:rPr>
              <a:t>Step 3: Identify components of the strategy</a:t>
            </a:r>
          </a:p>
        </p:txBody>
      </p:sp>
      <p:sp>
        <p:nvSpPr>
          <p:cNvPr id="8" name="Right Arrow 7"/>
          <p:cNvSpPr/>
          <p:nvPr/>
        </p:nvSpPr>
        <p:spPr>
          <a:xfrm>
            <a:off x="3755442" y="4883916"/>
            <a:ext cx="4994548" cy="457200"/>
          </a:xfrm>
          <a:prstGeom prst="rightArrow">
            <a:avLst/>
          </a:prstGeom>
          <a:solidFill>
            <a:srgbClr val="F8E7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Open Sans" charset="0"/>
                <a:ea typeface="Open Sans" charset="0"/>
                <a:cs typeface="Open Sans" charset="0"/>
              </a:rPr>
              <a:t>Step 4: Identify barriers to Implementation</a:t>
            </a:r>
          </a:p>
        </p:txBody>
      </p:sp>
      <p:sp>
        <p:nvSpPr>
          <p:cNvPr id="9" name="Right Arrow 8"/>
          <p:cNvSpPr/>
          <p:nvPr/>
        </p:nvSpPr>
        <p:spPr>
          <a:xfrm>
            <a:off x="3755442" y="5304513"/>
            <a:ext cx="4994548" cy="457200"/>
          </a:xfrm>
          <a:prstGeom prst="rightArrow">
            <a:avLst/>
          </a:prstGeom>
          <a:solidFill>
            <a:srgbClr val="FFCC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Open Sans" charset="0"/>
                <a:ea typeface="Open Sans" charset="0"/>
                <a:cs typeface="Open Sans" charset="0"/>
              </a:rPr>
              <a:t>Step 5: Identify support for the strategy</a:t>
            </a:r>
          </a:p>
        </p:txBody>
      </p:sp>
      <p:sp>
        <p:nvSpPr>
          <p:cNvPr id="11" name="Right Arrow 10"/>
          <p:cNvSpPr/>
          <p:nvPr/>
        </p:nvSpPr>
        <p:spPr>
          <a:xfrm>
            <a:off x="5220567" y="5603065"/>
            <a:ext cx="6676463" cy="534771"/>
          </a:xfrm>
          <a:prstGeom prst="rightArrow">
            <a:avLst/>
          </a:prstGeom>
          <a:solidFill>
            <a:srgbClr val="B3D0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Open Sans" charset="0"/>
                <a:ea typeface="Open Sans" charset="0"/>
                <a:cs typeface="Open Sans" charset="0"/>
              </a:rPr>
              <a:t>Step 6: Set goals, measure progress &amp; establish a time frame</a:t>
            </a:r>
          </a:p>
        </p:txBody>
      </p:sp>
      <p:sp>
        <p:nvSpPr>
          <p:cNvPr id="12" name="Right Arrow 11"/>
          <p:cNvSpPr/>
          <p:nvPr/>
        </p:nvSpPr>
        <p:spPr>
          <a:xfrm>
            <a:off x="6075492" y="5994400"/>
            <a:ext cx="5821538" cy="492424"/>
          </a:xfrm>
          <a:prstGeom prst="rightArrow">
            <a:avLst/>
          </a:prstGeom>
          <a:solidFill>
            <a:srgbClr val="A8DE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Open Sans" charset="0"/>
                <a:ea typeface="Open Sans" charset="0"/>
                <a:cs typeface="Open Sans" charset="0"/>
              </a:rPr>
              <a:t>Step 7: Implement the strategy</a:t>
            </a:r>
          </a:p>
        </p:txBody>
      </p:sp>
      <p:sp>
        <p:nvSpPr>
          <p:cNvPr id="13" name="Right Arrow 12"/>
          <p:cNvSpPr/>
          <p:nvPr/>
        </p:nvSpPr>
        <p:spPr>
          <a:xfrm>
            <a:off x="7565442" y="6370522"/>
            <a:ext cx="4331589" cy="487477"/>
          </a:xfrm>
          <a:prstGeom prst="rightArrow">
            <a:avLst/>
          </a:prstGeom>
          <a:solidFill>
            <a:srgbClr val="E2C3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Open Sans" charset="0"/>
                <a:ea typeface="Open Sans" charset="0"/>
                <a:cs typeface="Open Sans" charset="0"/>
              </a:rPr>
              <a:t>Step 8: Evaluate success</a:t>
            </a:r>
          </a:p>
        </p:txBody>
      </p:sp>
      <p:sp>
        <p:nvSpPr>
          <p:cNvPr id="14" name="Title 2"/>
          <p:cNvSpPr txBox="1">
            <a:spLocks/>
          </p:cNvSpPr>
          <p:nvPr/>
        </p:nvSpPr>
        <p:spPr>
          <a:xfrm>
            <a:off x="367569" y="138458"/>
            <a:ext cx="10933994" cy="601188"/>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Open Sans Light" charset="0"/>
                <a:ea typeface="Open Sans Light" charset="0"/>
                <a:cs typeface="Open Sans Light"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Open Sans Light" charset="0"/>
              </a:rPr>
              <a:t>Workforce Initiative Timeline-Cohort 2</a:t>
            </a:r>
          </a:p>
        </p:txBody>
      </p:sp>
    </p:spTree>
    <p:extLst>
      <p:ext uri="{BB962C8B-B14F-4D97-AF65-F5344CB8AC3E}">
        <p14:creationId xmlns:p14="http://schemas.microsoft.com/office/powerpoint/2010/main" val="1057747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2"/>
                                        </p:tgtEl>
                                        <p:attrNameLst>
                                          <p:attrName>ppt_x</p:attrName>
                                        </p:attrNameLst>
                                      </p:cBhvr>
                                      <p:tavLst>
                                        <p:tav tm="0">
                                          <p:val>
                                            <p:strVal val="ppt_x"/>
                                          </p:val>
                                        </p:tav>
                                        <p:tav tm="100000">
                                          <p:val>
                                            <p:strVal val="ppt_x"/>
                                          </p:val>
                                        </p:tav>
                                      </p:tavLst>
                                    </p:anim>
                                    <p:anim calcmode="lin" valueType="num">
                                      <p:cBhvr additive="base">
                                        <p:cTn id="7" dur="500"/>
                                        <p:tgtEl>
                                          <p:spTgt spid="2"/>
                                        </p:tgtEl>
                                        <p:attrNameLst>
                                          <p:attrName>ppt_y</p:attrName>
                                        </p:attrNameLst>
                                      </p:cBhvr>
                                      <p:tavLst>
                                        <p:tav tm="0">
                                          <p:val>
                                            <p:strVal val="ppt_y"/>
                                          </p:val>
                                        </p:tav>
                                        <p:tav tm="100000">
                                          <p:val>
                                            <p:strVal val="1+ppt_h/2"/>
                                          </p:val>
                                        </p:tav>
                                      </p:tavLst>
                                    </p:anim>
                                    <p:set>
                                      <p:cBhvr>
                                        <p:cTn id="8" dur="1" fill="hold">
                                          <p:stCondLst>
                                            <p:cond delay="499"/>
                                          </p:stCondLst>
                                        </p:cTn>
                                        <p:tgtEl>
                                          <p:spTgt spid="2"/>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grpId="0" nodeType="clickEffect">
                                  <p:stCondLst>
                                    <p:cond delay="0"/>
                                  </p:stCondLst>
                                  <p:childTnLst>
                                    <p:anim calcmode="lin" valueType="num">
                                      <p:cBhvr additive="base">
                                        <p:cTn id="12" dur="500"/>
                                        <p:tgtEl>
                                          <p:spTgt spid="17"/>
                                        </p:tgtEl>
                                        <p:attrNameLst>
                                          <p:attrName>ppt_x</p:attrName>
                                        </p:attrNameLst>
                                      </p:cBhvr>
                                      <p:tavLst>
                                        <p:tav tm="0">
                                          <p:val>
                                            <p:strVal val="ppt_x"/>
                                          </p:val>
                                        </p:tav>
                                        <p:tav tm="100000">
                                          <p:val>
                                            <p:strVal val="ppt_x"/>
                                          </p:val>
                                        </p:tav>
                                      </p:tavLst>
                                    </p:anim>
                                    <p:anim calcmode="lin" valueType="num">
                                      <p:cBhvr additive="base">
                                        <p:cTn id="13" dur="500"/>
                                        <p:tgtEl>
                                          <p:spTgt spid="17"/>
                                        </p:tgtEl>
                                        <p:attrNameLst>
                                          <p:attrName>ppt_y</p:attrName>
                                        </p:attrNameLst>
                                      </p:cBhvr>
                                      <p:tavLst>
                                        <p:tav tm="0">
                                          <p:val>
                                            <p:strVal val="ppt_y"/>
                                          </p:val>
                                        </p:tav>
                                        <p:tav tm="100000">
                                          <p:val>
                                            <p:strVal val="1+ppt_h/2"/>
                                          </p:val>
                                        </p:tav>
                                      </p:tavLst>
                                    </p:anim>
                                    <p:set>
                                      <p:cBhvr>
                                        <p:cTn id="14" dur="1" fill="hold">
                                          <p:stCondLst>
                                            <p:cond delay="499"/>
                                          </p:stCondLst>
                                        </p:cTn>
                                        <p:tgtEl>
                                          <p:spTgt spid="1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 presetClass="exit" presetSubtype="4" fill="hold" grpId="0" nodeType="clickEffect">
                                  <p:stCondLst>
                                    <p:cond delay="0"/>
                                  </p:stCondLst>
                                  <p:childTnLst>
                                    <p:anim calcmode="lin" valueType="num">
                                      <p:cBhvr additive="base">
                                        <p:cTn id="18" dur="500"/>
                                        <p:tgtEl>
                                          <p:spTgt spid="18"/>
                                        </p:tgtEl>
                                        <p:attrNameLst>
                                          <p:attrName>ppt_x</p:attrName>
                                        </p:attrNameLst>
                                      </p:cBhvr>
                                      <p:tavLst>
                                        <p:tav tm="0">
                                          <p:val>
                                            <p:strVal val="ppt_x"/>
                                          </p:val>
                                        </p:tav>
                                        <p:tav tm="100000">
                                          <p:val>
                                            <p:strVal val="ppt_x"/>
                                          </p:val>
                                        </p:tav>
                                      </p:tavLst>
                                    </p:anim>
                                    <p:anim calcmode="lin" valueType="num">
                                      <p:cBhvr additive="base">
                                        <p:cTn id="19" dur="500"/>
                                        <p:tgtEl>
                                          <p:spTgt spid="18"/>
                                        </p:tgtEl>
                                        <p:attrNameLst>
                                          <p:attrName>ppt_y</p:attrName>
                                        </p:attrNameLst>
                                      </p:cBhvr>
                                      <p:tavLst>
                                        <p:tav tm="0">
                                          <p:val>
                                            <p:strVal val="ppt_y"/>
                                          </p:val>
                                        </p:tav>
                                        <p:tav tm="100000">
                                          <p:val>
                                            <p:strVal val="1+ppt_h/2"/>
                                          </p:val>
                                        </p:tav>
                                      </p:tavLst>
                                    </p:anim>
                                    <p:set>
                                      <p:cBhvr>
                                        <p:cTn id="20" dur="1" fill="hold">
                                          <p:stCondLst>
                                            <p:cond delay="499"/>
                                          </p:stCondLst>
                                        </p:cTn>
                                        <p:tgtEl>
                                          <p:spTgt spid="18"/>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 presetClass="exit" presetSubtype="4" fill="hold" grpId="0" nodeType="clickEffect">
                                  <p:stCondLst>
                                    <p:cond delay="0"/>
                                  </p:stCondLst>
                                  <p:childTnLst>
                                    <p:anim calcmode="lin" valueType="num">
                                      <p:cBhvr additive="base">
                                        <p:cTn id="24" dur="500"/>
                                        <p:tgtEl>
                                          <p:spTgt spid="19"/>
                                        </p:tgtEl>
                                        <p:attrNameLst>
                                          <p:attrName>ppt_x</p:attrName>
                                        </p:attrNameLst>
                                      </p:cBhvr>
                                      <p:tavLst>
                                        <p:tav tm="0">
                                          <p:val>
                                            <p:strVal val="ppt_x"/>
                                          </p:val>
                                        </p:tav>
                                        <p:tav tm="100000">
                                          <p:val>
                                            <p:strVal val="ppt_x"/>
                                          </p:val>
                                        </p:tav>
                                      </p:tavLst>
                                    </p:anim>
                                    <p:anim calcmode="lin" valueType="num">
                                      <p:cBhvr additive="base">
                                        <p:cTn id="25" dur="500"/>
                                        <p:tgtEl>
                                          <p:spTgt spid="19"/>
                                        </p:tgtEl>
                                        <p:attrNameLst>
                                          <p:attrName>ppt_y</p:attrName>
                                        </p:attrNameLst>
                                      </p:cBhvr>
                                      <p:tavLst>
                                        <p:tav tm="0">
                                          <p:val>
                                            <p:strVal val="ppt_y"/>
                                          </p:val>
                                        </p:tav>
                                        <p:tav tm="100000">
                                          <p:val>
                                            <p:strVal val="1+ppt_h/2"/>
                                          </p:val>
                                        </p:tav>
                                      </p:tavLst>
                                    </p:anim>
                                    <p:set>
                                      <p:cBhvr>
                                        <p:cTn id="26" dur="1" fill="hold">
                                          <p:stCondLst>
                                            <p:cond delay="499"/>
                                          </p:stCondLst>
                                        </p:cTn>
                                        <p:tgtEl>
                                          <p:spTgt spid="19"/>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 presetClass="exit" presetSubtype="4" fill="hold" grpId="0" nodeType="clickEffect">
                                  <p:stCondLst>
                                    <p:cond delay="0"/>
                                  </p:stCondLst>
                                  <p:childTnLst>
                                    <p:anim calcmode="lin" valueType="num">
                                      <p:cBhvr additive="base">
                                        <p:cTn id="30" dur="500"/>
                                        <p:tgtEl>
                                          <p:spTgt spid="20"/>
                                        </p:tgtEl>
                                        <p:attrNameLst>
                                          <p:attrName>ppt_x</p:attrName>
                                        </p:attrNameLst>
                                      </p:cBhvr>
                                      <p:tavLst>
                                        <p:tav tm="0">
                                          <p:val>
                                            <p:strVal val="ppt_x"/>
                                          </p:val>
                                        </p:tav>
                                        <p:tav tm="100000">
                                          <p:val>
                                            <p:strVal val="ppt_x"/>
                                          </p:val>
                                        </p:tav>
                                      </p:tavLst>
                                    </p:anim>
                                    <p:anim calcmode="lin" valueType="num">
                                      <p:cBhvr additive="base">
                                        <p:cTn id="31" dur="500"/>
                                        <p:tgtEl>
                                          <p:spTgt spid="20"/>
                                        </p:tgtEl>
                                        <p:attrNameLst>
                                          <p:attrName>ppt_y</p:attrName>
                                        </p:attrNameLst>
                                      </p:cBhvr>
                                      <p:tavLst>
                                        <p:tav tm="0">
                                          <p:val>
                                            <p:strVal val="ppt_y"/>
                                          </p:val>
                                        </p:tav>
                                        <p:tav tm="100000">
                                          <p:val>
                                            <p:strVal val="1+ppt_h/2"/>
                                          </p:val>
                                        </p:tav>
                                      </p:tavLst>
                                    </p:anim>
                                    <p:set>
                                      <p:cBhvr>
                                        <p:cTn id="32" dur="1" fill="hold">
                                          <p:stCondLst>
                                            <p:cond delay="499"/>
                                          </p:stCondLst>
                                        </p:cTn>
                                        <p:tgtEl>
                                          <p:spTgt spid="20"/>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 presetClass="exit" presetSubtype="4" fill="hold" grpId="0" nodeType="clickEffect">
                                  <p:stCondLst>
                                    <p:cond delay="0"/>
                                  </p:stCondLst>
                                  <p:childTnLst>
                                    <p:anim calcmode="lin" valueType="num">
                                      <p:cBhvr additive="base">
                                        <p:cTn id="36" dur="500"/>
                                        <p:tgtEl>
                                          <p:spTgt spid="21"/>
                                        </p:tgtEl>
                                        <p:attrNameLst>
                                          <p:attrName>ppt_x</p:attrName>
                                        </p:attrNameLst>
                                      </p:cBhvr>
                                      <p:tavLst>
                                        <p:tav tm="0">
                                          <p:val>
                                            <p:strVal val="ppt_x"/>
                                          </p:val>
                                        </p:tav>
                                        <p:tav tm="100000">
                                          <p:val>
                                            <p:strVal val="ppt_x"/>
                                          </p:val>
                                        </p:tav>
                                      </p:tavLst>
                                    </p:anim>
                                    <p:anim calcmode="lin" valueType="num">
                                      <p:cBhvr additive="base">
                                        <p:cTn id="37" dur="500"/>
                                        <p:tgtEl>
                                          <p:spTgt spid="21"/>
                                        </p:tgtEl>
                                        <p:attrNameLst>
                                          <p:attrName>ppt_y</p:attrName>
                                        </p:attrNameLst>
                                      </p:cBhvr>
                                      <p:tavLst>
                                        <p:tav tm="0">
                                          <p:val>
                                            <p:strVal val="ppt_y"/>
                                          </p:val>
                                        </p:tav>
                                        <p:tav tm="100000">
                                          <p:val>
                                            <p:strVal val="1+ppt_h/2"/>
                                          </p:val>
                                        </p:tav>
                                      </p:tavLst>
                                    </p:anim>
                                    <p:set>
                                      <p:cBhvr>
                                        <p:cTn id="38" dur="1" fill="hold">
                                          <p:stCondLst>
                                            <p:cond delay="499"/>
                                          </p:stCondLst>
                                        </p:cTn>
                                        <p:tgtEl>
                                          <p:spTgt spid="21"/>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2" presetClass="exit" presetSubtype="4" fill="hold" grpId="0" nodeType="clickEffect">
                                  <p:stCondLst>
                                    <p:cond delay="0"/>
                                  </p:stCondLst>
                                  <p:childTnLst>
                                    <p:anim calcmode="lin" valueType="num">
                                      <p:cBhvr additive="base">
                                        <p:cTn id="42" dur="500"/>
                                        <p:tgtEl>
                                          <p:spTgt spid="22"/>
                                        </p:tgtEl>
                                        <p:attrNameLst>
                                          <p:attrName>ppt_x</p:attrName>
                                        </p:attrNameLst>
                                      </p:cBhvr>
                                      <p:tavLst>
                                        <p:tav tm="0">
                                          <p:val>
                                            <p:strVal val="ppt_x"/>
                                          </p:val>
                                        </p:tav>
                                        <p:tav tm="100000">
                                          <p:val>
                                            <p:strVal val="ppt_x"/>
                                          </p:val>
                                        </p:tav>
                                      </p:tavLst>
                                    </p:anim>
                                    <p:anim calcmode="lin" valueType="num">
                                      <p:cBhvr additive="base">
                                        <p:cTn id="43" dur="500"/>
                                        <p:tgtEl>
                                          <p:spTgt spid="22"/>
                                        </p:tgtEl>
                                        <p:attrNameLst>
                                          <p:attrName>ppt_y</p:attrName>
                                        </p:attrNameLst>
                                      </p:cBhvr>
                                      <p:tavLst>
                                        <p:tav tm="0">
                                          <p:val>
                                            <p:strVal val="ppt_y"/>
                                          </p:val>
                                        </p:tav>
                                        <p:tav tm="100000">
                                          <p:val>
                                            <p:strVal val="1+ppt_h/2"/>
                                          </p:val>
                                        </p:tav>
                                      </p:tavLst>
                                    </p:anim>
                                    <p:set>
                                      <p:cBhvr>
                                        <p:cTn id="44" dur="1" fill="hold">
                                          <p:stCondLst>
                                            <p:cond delay="499"/>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7" grpId="0" animBg="1"/>
      <p:bldP spid="18" grpId="0" animBg="1"/>
      <p:bldP spid="19" grpId="0" animBg="1"/>
      <p:bldP spid="21" grpId="0" animBg="1"/>
      <p:bldP spid="20" grpId="0" animBg="1"/>
      <p:bldP spid="22"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Preparing for Your First Workforce Consultation Session</a:t>
            </a:r>
          </a:p>
        </p:txBody>
      </p:sp>
      <p:sp>
        <p:nvSpPr>
          <p:cNvPr id="3" name="Content Placeholder 2"/>
          <p:cNvSpPr>
            <a:spLocks noGrp="1"/>
          </p:cNvSpPr>
          <p:nvPr>
            <p:ph idx="1"/>
          </p:nvPr>
        </p:nvSpPr>
        <p:spPr/>
        <p:txBody>
          <a:bodyPr>
            <a:normAutofit/>
          </a:bodyPr>
          <a:lstStyle/>
          <a:p>
            <a:pPr marL="401638" indent="-401638">
              <a:buFont typeface="Wingdings" panose="05000000000000000000" pitchFamily="2" charset="2"/>
              <a:buChar char="q"/>
            </a:pPr>
            <a:r>
              <a:rPr lang="en-US" sz="2400" dirty="0"/>
              <a:t>Identify who will be part of your workforce team</a:t>
            </a:r>
          </a:p>
          <a:p>
            <a:pPr marL="401638" indent="-401638">
              <a:buFont typeface="Wingdings" panose="05000000000000000000" pitchFamily="2" charset="2"/>
              <a:buChar char="q"/>
            </a:pPr>
            <a:r>
              <a:rPr lang="en-US" sz="2400" dirty="0"/>
              <a:t>Complete </a:t>
            </a:r>
            <a:r>
              <a:rPr lang="en-US" sz="2400" dirty="0" err="1"/>
              <a:t>Tenncare</a:t>
            </a:r>
            <a:r>
              <a:rPr lang="en-US" sz="2400" dirty="0"/>
              <a:t> TA Options form</a:t>
            </a:r>
          </a:p>
          <a:p>
            <a:pPr marL="401638" indent="-401638">
              <a:buFont typeface="Wingdings" panose="05000000000000000000" pitchFamily="2" charset="2"/>
              <a:buChar char="q"/>
            </a:pPr>
            <a:r>
              <a:rPr lang="en-US" sz="2400" dirty="0"/>
              <a:t>Complete your Online Organizational Workforce Self-Assessment </a:t>
            </a:r>
          </a:p>
          <a:p>
            <a:pPr marL="401638" indent="-401638">
              <a:buFont typeface="Wingdings" panose="05000000000000000000" pitchFamily="2" charset="2"/>
              <a:buChar char="q"/>
            </a:pPr>
            <a:r>
              <a:rPr lang="en-US" sz="2400" dirty="0"/>
              <a:t>Schedule your first monthly meeting with your workforce consultants</a:t>
            </a:r>
          </a:p>
          <a:p>
            <a:pPr marL="401638" indent="-401638">
              <a:buFont typeface="Wingdings" panose="05000000000000000000" pitchFamily="2" charset="2"/>
              <a:buChar char="q"/>
            </a:pPr>
            <a:r>
              <a:rPr lang="en-US" sz="2400" dirty="0"/>
              <a:t>Check out Workforce Strategies and Tools on TN DSP Workforce Toolkit: https://tenncare.ici.umn.edu/ </a:t>
            </a:r>
          </a:p>
        </p:txBody>
      </p:sp>
    </p:spTree>
    <p:extLst>
      <p:ext uri="{BB962C8B-B14F-4D97-AF65-F5344CB8AC3E}">
        <p14:creationId xmlns:p14="http://schemas.microsoft.com/office/powerpoint/2010/main" val="1411400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19053"/>
            <a:ext cx="10515600" cy="1088118"/>
          </a:xfrm>
        </p:spPr>
        <p:txBody>
          <a:bodyPr/>
          <a:lstStyle/>
          <a:p>
            <a:r>
              <a:rPr lang="en-US" dirty="0"/>
              <a:t>Using  Zoom</a:t>
            </a:r>
            <a:endParaRPr lang="en-US" dirty="0">
              <a:solidFill>
                <a:srgbClr val="FF0000"/>
              </a:solidFill>
            </a:endParaRPr>
          </a:p>
        </p:txBody>
      </p:sp>
      <p:sp>
        <p:nvSpPr>
          <p:cNvPr id="3" name="Content Placeholder 2"/>
          <p:cNvSpPr>
            <a:spLocks noGrp="1"/>
          </p:cNvSpPr>
          <p:nvPr>
            <p:ph idx="1"/>
          </p:nvPr>
        </p:nvSpPr>
        <p:spPr>
          <a:xfrm>
            <a:off x="838200" y="1058177"/>
            <a:ext cx="10515600" cy="5289301"/>
          </a:xfrm>
        </p:spPr>
        <p:txBody>
          <a:bodyPr vert="horz" lIns="91440" tIns="45720" rIns="91440" bIns="45720" rtlCol="0" anchor="t">
            <a:normAutofit fontScale="85000" lnSpcReduction="20000"/>
          </a:bodyPr>
          <a:lstStyle/>
          <a:p>
            <a:r>
              <a:rPr lang="en-US" dirty="0">
                <a:latin typeface="Calibri Light" panose="020F0302020204030204" pitchFamily="34" charset="0"/>
                <a:cs typeface="Calibri Light" panose="020F0302020204030204" pitchFamily="34" charset="0"/>
              </a:rPr>
              <a:t>Your microphones will be </a:t>
            </a:r>
            <a:r>
              <a:rPr lang="en-US" i="1" dirty="0">
                <a:latin typeface="Calibri Light" panose="020F0302020204030204" pitchFamily="34" charset="0"/>
                <a:cs typeface="Calibri Light" panose="020F0302020204030204" pitchFamily="34" charset="0"/>
              </a:rPr>
              <a:t>muted</a:t>
            </a:r>
            <a:r>
              <a:rPr lang="en-US" dirty="0">
                <a:latin typeface="Calibri Light" panose="020F0302020204030204" pitchFamily="34" charset="0"/>
                <a:cs typeface="Calibri Light" panose="020F0302020204030204" pitchFamily="34" charset="0"/>
              </a:rPr>
              <a:t> when enter. Please keep them turned off unless you're speaking. </a:t>
            </a:r>
          </a:p>
          <a:p>
            <a:r>
              <a:rPr lang="en-US" dirty="0">
                <a:latin typeface="Calibri Light" panose="020F0302020204030204" pitchFamily="34" charset="0"/>
                <a:cs typeface="Calibri Light" panose="020F0302020204030204" pitchFamily="34" charset="0"/>
              </a:rPr>
              <a:t>Name yourself </a:t>
            </a:r>
          </a:p>
          <a:p>
            <a:pPr lvl="1"/>
            <a:r>
              <a:rPr lang="en-US" dirty="0">
                <a:latin typeface="Calibri Light" panose="020F0302020204030204" pitchFamily="34" charset="0"/>
                <a:cs typeface="Calibri Light" panose="020F0302020204030204" pitchFamily="34" charset="0"/>
              </a:rPr>
              <a:t>First name</a:t>
            </a:r>
          </a:p>
          <a:p>
            <a:pPr lvl="1"/>
            <a:r>
              <a:rPr lang="en-US" dirty="0">
                <a:latin typeface="Calibri Light" panose="020F0302020204030204" pitchFamily="34" charset="0"/>
                <a:cs typeface="Calibri Light" panose="020F0302020204030204" pitchFamily="34" charset="0"/>
              </a:rPr>
              <a:t>Name of your organization</a:t>
            </a:r>
          </a:p>
          <a:p>
            <a:pPr lvl="1"/>
            <a:endParaRPr lang="en-US" dirty="0">
              <a:latin typeface="Calibri Light" panose="020F0302020204030204" pitchFamily="34" charset="0"/>
              <a:cs typeface="Calibri Light" panose="020F0302020204030204" pitchFamily="34" charset="0"/>
            </a:endParaRPr>
          </a:p>
          <a:p>
            <a:endParaRPr lang="en-US" dirty="0">
              <a:latin typeface="Calibri Light" panose="020F0302020204030204" pitchFamily="34" charset="0"/>
              <a:cs typeface="Calibri Light" panose="020F0302020204030204" pitchFamily="34" charset="0"/>
            </a:endParaRPr>
          </a:p>
          <a:p>
            <a:r>
              <a:rPr lang="en-US" dirty="0">
                <a:latin typeface="Calibri Light" panose="020F0302020204030204" pitchFamily="34" charset="0"/>
                <a:cs typeface="Calibri Light" panose="020F0302020204030204" pitchFamily="34" charset="0"/>
              </a:rPr>
              <a:t>Use                                for questions or comments.</a:t>
            </a:r>
          </a:p>
          <a:p>
            <a:endParaRPr lang="en-US" dirty="0">
              <a:latin typeface="Calibri Light" panose="020F0302020204030204" pitchFamily="34" charset="0"/>
              <a:cs typeface="Calibri Light" panose="020F0302020204030204" pitchFamily="34" charset="0"/>
            </a:endParaRPr>
          </a:p>
          <a:p>
            <a:endParaRPr lang="en-US" dirty="0">
              <a:latin typeface="Calibri Light" panose="020F0302020204030204" pitchFamily="34" charset="0"/>
              <a:cs typeface="Calibri Light" panose="020F0302020204030204" pitchFamily="34" charset="0"/>
            </a:endParaRPr>
          </a:p>
          <a:p>
            <a:r>
              <a:rPr lang="en-US" dirty="0">
                <a:latin typeface="Calibri Light" panose="020F0302020204030204" pitchFamily="34" charset="0"/>
                <a:cs typeface="Calibri Light" panose="020F0302020204030204" pitchFamily="34" charset="0"/>
              </a:rPr>
              <a:t>We will use “Reactions” such as “thumbs up” though-out the workshop.</a:t>
            </a:r>
          </a:p>
          <a:p>
            <a:r>
              <a:rPr lang="en-US" dirty="0">
                <a:latin typeface="Calibri Light" panose="020F0302020204030204" pitchFamily="34" charset="0"/>
                <a:cs typeface="Calibri Light" panose="020F0302020204030204" pitchFamily="34" charset="0"/>
              </a:rPr>
              <a:t>Live Script</a:t>
            </a:r>
          </a:p>
          <a:p>
            <a:r>
              <a:rPr lang="en-US" dirty="0">
                <a:latin typeface="Calibri Light" panose="020F0302020204030204" pitchFamily="34" charset="0"/>
                <a:cs typeface="Calibri Light" panose="020F0302020204030204" pitchFamily="34" charset="0"/>
              </a:rPr>
              <a:t>Camera on as you are able to and comfortable. </a:t>
            </a:r>
          </a:p>
          <a:p>
            <a:r>
              <a:rPr lang="en-US" dirty="0">
                <a:latin typeface="Calibri Light" panose="020F0302020204030204" pitchFamily="34" charset="0"/>
                <a:cs typeface="Calibri Light" panose="020F0302020204030204" pitchFamily="34" charset="0"/>
              </a:rPr>
              <a:t>Take care of your needs. If you need a break, take one.</a:t>
            </a:r>
          </a:p>
          <a:p>
            <a:r>
              <a:rPr lang="en-US">
                <a:latin typeface="Calibri Light"/>
                <a:cs typeface="Calibri Light"/>
              </a:rPr>
              <a:t>Be Understanding of “co-workers”</a:t>
            </a:r>
          </a:p>
          <a:p>
            <a:pPr marL="0" indent="0">
              <a:buNone/>
            </a:pPr>
            <a:endParaRPr lang="en-US" dirty="0">
              <a:latin typeface="Calibri Light" panose="020F0302020204030204" pitchFamily="34" charset="0"/>
              <a:cs typeface="Calibri Light" panose="020F0302020204030204" pitchFamily="34" charset="0"/>
            </a:endParaRPr>
          </a:p>
        </p:txBody>
      </p:sp>
      <p:sp>
        <p:nvSpPr>
          <p:cNvPr id="4" name="Oval Callout 3"/>
          <p:cNvSpPr/>
          <p:nvPr/>
        </p:nvSpPr>
        <p:spPr>
          <a:xfrm>
            <a:off x="1914772" y="2772271"/>
            <a:ext cx="1592826" cy="1288461"/>
          </a:xfrm>
          <a:prstGeom prst="wedgeEllipseCallout">
            <a:avLst/>
          </a:prstGeom>
          <a:solidFill>
            <a:srgbClr val="28838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t>Chat</a:t>
            </a:r>
            <a:endParaRPr lang="en-US" dirty="0"/>
          </a:p>
        </p:txBody>
      </p:sp>
    </p:spTree>
    <p:extLst>
      <p:ext uri="{BB962C8B-B14F-4D97-AF65-F5344CB8AC3E}">
        <p14:creationId xmlns:p14="http://schemas.microsoft.com/office/powerpoint/2010/main" val="247318180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Organization Self-Assessment Workbook</a:t>
            </a:r>
          </a:p>
        </p:txBody>
      </p:sp>
      <p:sp>
        <p:nvSpPr>
          <p:cNvPr id="3" name="Content Placeholder 2"/>
          <p:cNvSpPr>
            <a:spLocks noGrp="1"/>
          </p:cNvSpPr>
          <p:nvPr>
            <p:ph idx="1"/>
          </p:nvPr>
        </p:nvSpPr>
        <p:spPr/>
        <p:txBody>
          <a:bodyPr>
            <a:normAutofit/>
          </a:bodyPr>
          <a:lstStyle/>
          <a:p>
            <a:pPr marL="0" indent="0">
              <a:spcBef>
                <a:spcPts val="0"/>
              </a:spcBef>
              <a:spcAft>
                <a:spcPts val="1000"/>
              </a:spcAft>
              <a:buNone/>
            </a:pPr>
            <a:r>
              <a:rPr lang="en-US" sz="2400" dirty="0"/>
              <a:t>Purpose:  </a:t>
            </a:r>
          </a:p>
          <a:p>
            <a:pPr marL="0" indent="0">
              <a:spcBef>
                <a:spcPts val="0"/>
              </a:spcBef>
              <a:spcAft>
                <a:spcPts val="1000"/>
              </a:spcAft>
              <a:buNone/>
            </a:pPr>
            <a:r>
              <a:rPr lang="en-US" sz="2400" dirty="0"/>
              <a:t>To identify areas of strengths and areas of needed improvement in your respective organizations to build capacity to address direct support workforce issues.</a:t>
            </a:r>
          </a:p>
          <a:p>
            <a:pPr marL="0" indent="0" algn="ctr">
              <a:spcBef>
                <a:spcPts val="0"/>
              </a:spcBef>
              <a:spcAft>
                <a:spcPts val="2800"/>
              </a:spcAft>
              <a:buNone/>
            </a:pPr>
            <a:r>
              <a:rPr lang="en-US" sz="2400" b="1" dirty="0" err="1">
                <a:solidFill>
                  <a:schemeClr val="accent1">
                    <a:lumMod val="50000"/>
                  </a:schemeClr>
                </a:solidFill>
              </a:rPr>
              <a:t>z.umn.edu</a:t>
            </a:r>
            <a:r>
              <a:rPr lang="en-US" sz="2400" b="1" dirty="0">
                <a:solidFill>
                  <a:schemeClr val="accent1">
                    <a:lumMod val="50000"/>
                  </a:schemeClr>
                </a:solidFill>
              </a:rPr>
              <a:t>/</a:t>
            </a:r>
            <a:r>
              <a:rPr lang="en-US" sz="2400" b="1" dirty="0" err="1">
                <a:solidFill>
                  <a:schemeClr val="accent1">
                    <a:lumMod val="50000"/>
                  </a:schemeClr>
                </a:solidFill>
              </a:rPr>
              <a:t>TennCareSelfAssessment</a:t>
            </a:r>
            <a:endParaRPr lang="en-US" sz="2400" b="1" dirty="0">
              <a:solidFill>
                <a:schemeClr val="accent1">
                  <a:lumMod val="50000"/>
                </a:schemeClr>
              </a:solidFill>
            </a:endParaRPr>
          </a:p>
          <a:p>
            <a:pPr marL="0" indent="0">
              <a:spcBef>
                <a:spcPts val="0"/>
              </a:spcBef>
              <a:spcAft>
                <a:spcPts val="1000"/>
              </a:spcAft>
              <a:buNone/>
            </a:pPr>
            <a:r>
              <a:rPr lang="en-US" sz="2400" dirty="0"/>
              <a:t>Please submit online using this link by the end of session 7. There will be time during session 7 to submit.</a:t>
            </a:r>
          </a:p>
        </p:txBody>
      </p:sp>
    </p:spTree>
    <p:extLst>
      <p:ext uri="{BB962C8B-B14F-4D97-AF65-F5344CB8AC3E}">
        <p14:creationId xmlns:p14="http://schemas.microsoft.com/office/powerpoint/2010/main" val="294737130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79243"/>
            <a:ext cx="10515600" cy="1827357"/>
          </a:xfrm>
        </p:spPr>
        <p:txBody>
          <a:bodyPr>
            <a:normAutofit/>
          </a:bodyPr>
          <a:lstStyle/>
          <a:p>
            <a:pPr>
              <a:spcAft>
                <a:spcPts val="1200"/>
              </a:spcAft>
            </a:pPr>
            <a:r>
              <a:rPr lang="en-US" dirty="0">
                <a:latin typeface="Open Sans Light"/>
              </a:rPr>
              <a:t>Menu of </a:t>
            </a:r>
            <a:r>
              <a:rPr lang="en-US">
                <a:latin typeface="Open Sans Light"/>
              </a:rPr>
              <a:t>Technical Assistance</a:t>
            </a:r>
            <a:br>
              <a:rPr lang="en-US">
                <a:latin typeface="Open Sans Light"/>
              </a:rPr>
            </a:br>
            <a:r>
              <a:rPr lang="en-US" sz="2000">
                <a:latin typeface="Open Sans Light"/>
              </a:rPr>
              <a:t>Please </a:t>
            </a:r>
            <a:r>
              <a:rPr lang="en-US" sz="2000" dirty="0">
                <a:latin typeface="Open Sans Light"/>
              </a:rPr>
              <a:t>complete by the end of session 7  </a:t>
            </a:r>
            <a:r>
              <a:rPr lang="en-US" sz="2000" dirty="0">
                <a:latin typeface="Open Sans Light"/>
                <a:hlinkClick r:id="rId3"/>
              </a:rPr>
              <a:t>z.umn.edu/TennCareTAOptions</a:t>
            </a:r>
            <a:r>
              <a:rPr lang="en-US" sz="2000" dirty="0">
                <a:latin typeface="Open Sans Light"/>
              </a:rPr>
              <a:t> </a:t>
            </a:r>
            <a:endParaRPr lang="en-US" sz="2000" dirty="0">
              <a:solidFill>
                <a:srgbClr val="00B0F0"/>
              </a:solidFill>
              <a:latin typeface="Open Sans Light"/>
            </a:endParaRPr>
          </a:p>
        </p:txBody>
      </p:sp>
      <p:graphicFrame>
        <p:nvGraphicFramePr>
          <p:cNvPr id="4" name="Content Placeholder 3">
            <a:extLst>
              <a:ext uri="{FF2B5EF4-FFF2-40B4-BE49-F238E27FC236}">
                <a16:creationId xmlns:a16="http://schemas.microsoft.com/office/drawing/2014/main" id="{302D65E1-7281-3A48-A9D3-3DFF6E1E7415}"/>
              </a:ext>
            </a:extLst>
          </p:cNvPr>
          <p:cNvGraphicFramePr>
            <a:graphicFrameLocks noGrp="1"/>
          </p:cNvGraphicFramePr>
          <p:nvPr>
            <p:ph idx="1"/>
            <p:extLst>
              <p:ext uri="{D42A27DB-BD31-4B8C-83A1-F6EECF244321}">
                <p14:modId xmlns:p14="http://schemas.microsoft.com/office/powerpoint/2010/main" val="1256921214"/>
              </p:ext>
            </p:extLst>
          </p:nvPr>
        </p:nvGraphicFramePr>
        <p:xfrm>
          <a:off x="838200" y="2006600"/>
          <a:ext cx="10515600" cy="448627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63002135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Title 1"/>
          <p:cNvSpPr>
            <a:spLocks noGrp="1"/>
          </p:cNvSpPr>
          <p:nvPr>
            <p:ph type="title"/>
          </p:nvPr>
        </p:nvSpPr>
        <p:spPr/>
        <p:txBody>
          <a:bodyPr/>
          <a:lstStyle/>
          <a:p>
            <a:r>
              <a:rPr lang="en-US" altLang="en-US" dirty="0">
                <a:latin typeface="Open Sans Light"/>
                <a:ea typeface="Open Sans Light"/>
                <a:cs typeface="Calibri Light" panose="020F0302020204030204" pitchFamily="34" charset="0"/>
              </a:rPr>
              <a:t>Supporting Your Success</a:t>
            </a:r>
            <a:endParaRPr lang="en-US" altLang="en-US" dirty="0">
              <a:latin typeface="Open Sans Light"/>
              <a:ea typeface="Open Sans Light"/>
              <a:cs typeface="Open Sans Light"/>
            </a:endParaRPr>
          </a:p>
        </p:txBody>
      </p:sp>
      <p:sp>
        <p:nvSpPr>
          <p:cNvPr id="8" name="Text Placeholder 7"/>
          <p:cNvSpPr>
            <a:spLocks noGrp="1"/>
          </p:cNvSpPr>
          <p:nvPr>
            <p:ph type="body" idx="1"/>
          </p:nvPr>
        </p:nvSpPr>
        <p:spPr/>
        <p:txBody>
          <a:bodyPr/>
          <a:lstStyle/>
          <a:p>
            <a:endParaRPr lang="en-US"/>
          </a:p>
        </p:txBody>
      </p:sp>
    </p:spTree>
    <p:extLst>
      <p:ext uri="{BB962C8B-B14F-4D97-AF65-F5344CB8AC3E}">
        <p14:creationId xmlns:p14="http://schemas.microsoft.com/office/powerpoint/2010/main" val="56520803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798887"/>
          </a:xfrm>
        </p:spPr>
        <p:txBody>
          <a:bodyPr>
            <a:normAutofit fontScale="90000"/>
          </a:bodyPr>
          <a:lstStyle/>
          <a:p>
            <a:pPr algn="ctr"/>
            <a:br>
              <a:rPr lang="en-US" dirty="0"/>
            </a:br>
            <a:r>
              <a:rPr lang="en-US" sz="4000" dirty="0">
                <a:latin typeface="Open Sans Light"/>
              </a:rPr>
              <a:t>Your East Tennessee Consultants &amp; Coaches</a:t>
            </a:r>
            <a:br>
              <a:rPr lang="en-US" dirty="0"/>
            </a:br>
            <a:endParaRPr lang="en-US" dirty="0">
              <a:solidFill>
                <a:srgbClr val="FF0000"/>
              </a:solidFill>
            </a:endParaRPr>
          </a:p>
        </p:txBody>
      </p:sp>
      <p:sp>
        <p:nvSpPr>
          <p:cNvPr id="15" name="AutoShape 2" descr="https://mail.google.com/mail/u/0?ui=2&amp;ik=5a96e29755&amp;attid=0.2&amp;permmsgid=msg-f:1673751021158187347&amp;th=173a5baf9294c153&amp;view=fimg&amp;sz=s0-l75-ft&amp;attbid=ANGjdJ_TlYcegExsfHAf_Ac5z3f5QTVl7DI5QSLSn5-BM5_s5tVu38T7noknLh4CWQowOj_nSWjxFz2Mx-mYYpWQzsqIAE0KeHWylAtXn0x0BdzuA_r6ssY4noIHyic&amp;disp=emb&amp;realattid=173a5ba213828b6a40d2"/>
          <p:cNvSpPr>
            <a:spLocks noChangeAspect="1" noChangeArrowheads="1"/>
          </p:cNvSpPr>
          <p:nvPr/>
        </p:nvSpPr>
        <p:spPr bwMode="auto">
          <a:xfrm>
            <a:off x="268696" y="534755"/>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4" name="Group 13"/>
          <p:cNvGrpSpPr/>
          <p:nvPr/>
        </p:nvGrpSpPr>
        <p:grpSpPr>
          <a:xfrm>
            <a:off x="4202222" y="4206954"/>
            <a:ext cx="1738410" cy="2558169"/>
            <a:chOff x="4202222" y="4206954"/>
            <a:chExt cx="1738410" cy="2558169"/>
          </a:xfrm>
        </p:grpSpPr>
        <p:sp>
          <p:nvSpPr>
            <p:cNvPr id="20" name="TextBox 19"/>
            <p:cNvSpPr txBox="1"/>
            <p:nvPr/>
          </p:nvSpPr>
          <p:spPr>
            <a:xfrm>
              <a:off x="4202222" y="6395791"/>
              <a:ext cx="1725691" cy="369332"/>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Dana Scott</a:t>
              </a: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1258" t="10480" r="1233" b="4000"/>
            <a:stretch/>
          </p:blipFill>
          <p:spPr>
            <a:xfrm>
              <a:off x="4205403" y="4206954"/>
              <a:ext cx="1735229" cy="2193496"/>
            </a:xfrm>
            <a:prstGeom prst="rect">
              <a:avLst/>
            </a:prstGeom>
          </p:spPr>
        </p:pic>
      </p:grpSp>
      <p:grpSp>
        <p:nvGrpSpPr>
          <p:cNvPr id="3" name="Group 2"/>
          <p:cNvGrpSpPr/>
          <p:nvPr/>
        </p:nvGrpSpPr>
        <p:grpSpPr>
          <a:xfrm>
            <a:off x="2138082" y="1417924"/>
            <a:ext cx="1742705" cy="2550268"/>
            <a:chOff x="2138082" y="1417924"/>
            <a:chExt cx="1742705" cy="2550268"/>
          </a:xfrm>
        </p:grpSpPr>
        <p:sp>
          <p:nvSpPr>
            <p:cNvPr id="23" name="TextBox 22"/>
            <p:cNvSpPr txBox="1"/>
            <p:nvPr/>
          </p:nvSpPr>
          <p:spPr>
            <a:xfrm>
              <a:off x="2138082" y="3598860"/>
              <a:ext cx="1736894" cy="369332"/>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Dakota Luna</a:t>
              </a:r>
            </a:p>
          </p:txBody>
        </p:sp>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l="16541" t="15548" r="25173" b="15251"/>
            <a:stretch/>
          </p:blipFill>
          <p:spPr>
            <a:xfrm>
              <a:off x="2145188" y="1417924"/>
              <a:ext cx="1735599" cy="2190689"/>
            </a:xfrm>
            <a:prstGeom prst="rect">
              <a:avLst/>
            </a:prstGeom>
          </p:spPr>
        </p:pic>
      </p:grpSp>
      <p:grpSp>
        <p:nvGrpSpPr>
          <p:cNvPr id="16" name="Group 15"/>
          <p:cNvGrpSpPr/>
          <p:nvPr/>
        </p:nvGrpSpPr>
        <p:grpSpPr>
          <a:xfrm>
            <a:off x="6278400" y="4211008"/>
            <a:ext cx="1822756" cy="2504117"/>
            <a:chOff x="6278400" y="4211008"/>
            <a:chExt cx="1822756" cy="2504117"/>
          </a:xfrm>
        </p:grpSpPr>
        <p:sp>
          <p:nvSpPr>
            <p:cNvPr id="13" name="Rectangle 12"/>
            <p:cNvSpPr/>
            <p:nvPr/>
          </p:nvSpPr>
          <p:spPr>
            <a:xfrm>
              <a:off x="6280852" y="6395791"/>
              <a:ext cx="1820304" cy="3193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Nichelle Johnson</a:t>
              </a:r>
            </a:p>
          </p:txBody>
        </p:sp>
        <p:pic>
          <p:nvPicPr>
            <p:cNvPr id="4" name="Picture 3"/>
            <p:cNvPicPr>
              <a:picLocks noChangeAspect="1"/>
            </p:cNvPicPr>
            <p:nvPr/>
          </p:nvPicPr>
          <p:blipFill rotWithShape="1">
            <a:blip r:embed="rId5" cstate="print">
              <a:extLst>
                <a:ext uri="{28A0092B-C50C-407E-A947-70E740481C1C}">
                  <a14:useLocalDpi xmlns:a14="http://schemas.microsoft.com/office/drawing/2010/main" val="0"/>
                </a:ext>
              </a:extLst>
            </a:blip>
            <a:srcRect l="9914" t="2339" r="5672" b="6994"/>
            <a:stretch/>
          </p:blipFill>
          <p:spPr>
            <a:xfrm rot="16200000">
              <a:off x="6048861" y="4440547"/>
              <a:ext cx="2192436" cy="1733358"/>
            </a:xfrm>
            <a:prstGeom prst="rect">
              <a:avLst/>
            </a:prstGeom>
          </p:spPr>
        </p:pic>
      </p:grpSp>
      <p:grpSp>
        <p:nvGrpSpPr>
          <p:cNvPr id="12" name="Group 11"/>
          <p:cNvGrpSpPr/>
          <p:nvPr/>
        </p:nvGrpSpPr>
        <p:grpSpPr>
          <a:xfrm>
            <a:off x="8331096" y="1417924"/>
            <a:ext cx="1736178" cy="2550268"/>
            <a:chOff x="8331096" y="1417924"/>
            <a:chExt cx="1736178" cy="2550268"/>
          </a:xfrm>
        </p:grpSpPr>
        <p:sp>
          <p:nvSpPr>
            <p:cNvPr id="22" name="Rectangle 21"/>
            <p:cNvSpPr/>
            <p:nvPr/>
          </p:nvSpPr>
          <p:spPr>
            <a:xfrm>
              <a:off x="8331096" y="3598860"/>
              <a:ext cx="1714978" cy="3693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Robin Wilmoth</a:t>
              </a:r>
            </a:p>
          </p:txBody>
        </p:sp>
        <p:pic>
          <p:nvPicPr>
            <p:cNvPr id="7" name="Picture 6"/>
            <p:cNvPicPr>
              <a:picLocks noChangeAspect="1"/>
            </p:cNvPicPr>
            <p:nvPr/>
          </p:nvPicPr>
          <p:blipFill rotWithShape="1">
            <a:blip r:embed="rId6" cstate="print">
              <a:extLst>
                <a:ext uri="{28A0092B-C50C-407E-A947-70E740481C1C}">
                  <a14:useLocalDpi xmlns:a14="http://schemas.microsoft.com/office/drawing/2010/main" val="0"/>
                </a:ext>
              </a:extLst>
            </a:blip>
            <a:srcRect l="7487" r="9604"/>
            <a:stretch/>
          </p:blipFill>
          <p:spPr>
            <a:xfrm>
              <a:off x="8333645" y="1417924"/>
              <a:ext cx="1733629" cy="2201159"/>
            </a:xfrm>
            <a:prstGeom prst="rect">
              <a:avLst/>
            </a:prstGeom>
          </p:spPr>
        </p:pic>
      </p:grpSp>
      <p:grpSp>
        <p:nvGrpSpPr>
          <p:cNvPr id="9" name="Group 8"/>
          <p:cNvGrpSpPr/>
          <p:nvPr/>
        </p:nvGrpSpPr>
        <p:grpSpPr>
          <a:xfrm>
            <a:off x="6234362" y="1417924"/>
            <a:ext cx="1777496" cy="2550268"/>
            <a:chOff x="6234362" y="1417924"/>
            <a:chExt cx="1777496" cy="2550268"/>
          </a:xfrm>
        </p:grpSpPr>
        <p:sp>
          <p:nvSpPr>
            <p:cNvPr id="19" name="TextBox 18"/>
            <p:cNvSpPr txBox="1"/>
            <p:nvPr/>
          </p:nvSpPr>
          <p:spPr>
            <a:xfrm>
              <a:off x="6234362" y="3598860"/>
              <a:ext cx="1738906" cy="369332"/>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Mark Olson </a:t>
              </a:r>
            </a:p>
          </p:txBody>
        </p:sp>
        <p:pic>
          <p:nvPicPr>
            <p:cNvPr id="10" name="Picture 9" descr="A person wearing glasses and smiling at the camera&#10;&#10;Description automatically generated">
              <a:extLst>
                <a:ext uri="{FF2B5EF4-FFF2-40B4-BE49-F238E27FC236}">
                  <a16:creationId xmlns:a16="http://schemas.microsoft.com/office/drawing/2014/main" id="{1F9E0344-016E-4002-82D1-9CAA99ACCE72}"/>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8800" b="-948"/>
            <a:stretch/>
          </p:blipFill>
          <p:spPr>
            <a:xfrm>
              <a:off x="6274561" y="1417924"/>
              <a:ext cx="1737297" cy="2196546"/>
            </a:xfrm>
            <a:prstGeom prst="rect">
              <a:avLst/>
            </a:prstGeom>
          </p:spPr>
        </p:pic>
      </p:grpSp>
      <p:grpSp>
        <p:nvGrpSpPr>
          <p:cNvPr id="8" name="Group 7"/>
          <p:cNvGrpSpPr/>
          <p:nvPr/>
        </p:nvGrpSpPr>
        <p:grpSpPr>
          <a:xfrm>
            <a:off x="4197983" y="1417924"/>
            <a:ext cx="1757899" cy="2550268"/>
            <a:chOff x="4197983" y="1417924"/>
            <a:chExt cx="1757899" cy="2550268"/>
          </a:xfrm>
        </p:grpSpPr>
        <p:sp>
          <p:nvSpPr>
            <p:cNvPr id="17" name="TextBox 16"/>
            <p:cNvSpPr txBox="1"/>
            <p:nvPr/>
          </p:nvSpPr>
          <p:spPr>
            <a:xfrm>
              <a:off x="4197983" y="3598860"/>
              <a:ext cx="1757899" cy="369332"/>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Megan Sanders</a:t>
              </a:r>
            </a:p>
          </p:txBody>
        </p:sp>
        <p:pic>
          <p:nvPicPr>
            <p:cNvPr id="11" name="Picture 10" descr="A person smiling for the camera&#10;&#10;Description automatically generated">
              <a:extLst>
                <a:ext uri="{FF2B5EF4-FFF2-40B4-BE49-F238E27FC236}">
                  <a16:creationId xmlns:a16="http://schemas.microsoft.com/office/drawing/2014/main" id="{E3F5EAE3-185A-4F02-A86B-FE12DE904574}"/>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1594" r="6602" b="20382"/>
            <a:stretch/>
          </p:blipFill>
          <p:spPr>
            <a:xfrm>
              <a:off x="4204272" y="1417924"/>
              <a:ext cx="1739103" cy="2194550"/>
            </a:xfrm>
            <a:prstGeom prst="rect">
              <a:avLst/>
            </a:prstGeom>
          </p:spPr>
        </p:pic>
      </p:grpSp>
    </p:spTree>
    <p:extLst>
      <p:ext uri="{BB962C8B-B14F-4D97-AF65-F5344CB8AC3E}">
        <p14:creationId xmlns:p14="http://schemas.microsoft.com/office/powerpoint/2010/main" val="1335739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0-#ppt_w/2"/>
                                          </p:val>
                                        </p:tav>
                                        <p:tav tm="100000">
                                          <p:val>
                                            <p:strVal val="#ppt_x"/>
                                          </p:val>
                                        </p:tav>
                                      </p:tavLst>
                                    </p:anim>
                                    <p:anim calcmode="lin" valueType="num">
                                      <p:cBhvr additive="base">
                                        <p:cTn id="14"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1+#ppt_w/2"/>
                                          </p:val>
                                        </p:tav>
                                        <p:tav tm="100000">
                                          <p:val>
                                            <p:strVal val="#ppt_x"/>
                                          </p:val>
                                        </p:tav>
                                      </p:tavLst>
                                    </p:anim>
                                    <p:anim calcmode="lin" valueType="num">
                                      <p:cBhvr additive="base">
                                        <p:cTn id="20"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1+#ppt_w/2"/>
                                          </p:val>
                                        </p:tav>
                                        <p:tav tm="100000">
                                          <p:val>
                                            <p:strVal val="#ppt_x"/>
                                          </p:val>
                                        </p:tav>
                                      </p:tavLst>
                                    </p:anim>
                                    <p:anim calcmode="lin" valueType="num">
                                      <p:cBhvr additive="base">
                                        <p:cTn id="26"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500" fill="hold"/>
                                        <p:tgtEl>
                                          <p:spTgt spid="14"/>
                                        </p:tgtEl>
                                        <p:attrNameLst>
                                          <p:attrName>ppt_x</p:attrName>
                                        </p:attrNameLst>
                                      </p:cBhvr>
                                      <p:tavLst>
                                        <p:tav tm="0">
                                          <p:val>
                                            <p:strVal val="#ppt_x"/>
                                          </p:val>
                                        </p:tav>
                                        <p:tav tm="100000">
                                          <p:val>
                                            <p:strVal val="#ppt_x"/>
                                          </p:val>
                                        </p:tav>
                                      </p:tavLst>
                                    </p:anim>
                                    <p:anim calcmode="lin" valueType="num">
                                      <p:cBhvr additive="base">
                                        <p:cTn id="3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additive="base">
                                        <p:cTn id="37" dur="500" fill="hold"/>
                                        <p:tgtEl>
                                          <p:spTgt spid="16"/>
                                        </p:tgtEl>
                                        <p:attrNameLst>
                                          <p:attrName>ppt_x</p:attrName>
                                        </p:attrNameLst>
                                      </p:cBhvr>
                                      <p:tavLst>
                                        <p:tav tm="0">
                                          <p:val>
                                            <p:strVal val="#ppt_x"/>
                                          </p:val>
                                        </p:tav>
                                        <p:tav tm="100000">
                                          <p:val>
                                            <p:strVal val="#ppt_x"/>
                                          </p:val>
                                        </p:tav>
                                      </p:tavLst>
                                    </p:anim>
                                    <p:anim calcmode="lin" valueType="num">
                                      <p:cBhvr additive="base">
                                        <p:cTn id="3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4583" y="533213"/>
            <a:ext cx="11203387" cy="626279"/>
          </a:xfrm>
        </p:spPr>
        <p:txBody>
          <a:bodyPr anchor="t">
            <a:normAutofit/>
          </a:bodyPr>
          <a:lstStyle/>
          <a:p>
            <a:r>
              <a:rPr lang="en-US" sz="3600" dirty="0">
                <a:latin typeface="Open Sans Light"/>
              </a:rPr>
              <a:t>Your Middle Tennessee Consultants &amp; Coaches</a:t>
            </a:r>
            <a:endParaRPr lang="en-US" sz="3600" dirty="0"/>
          </a:p>
        </p:txBody>
      </p:sp>
      <p:sp>
        <p:nvSpPr>
          <p:cNvPr id="15" name="AutoShape 2" descr="https://mail.google.com/mail/u/0?ui=2&amp;ik=5a96e29755&amp;attid=0.2&amp;permmsgid=msg-f:1673751021158187347&amp;th=173a5baf9294c153&amp;view=fimg&amp;sz=s0-l75-ft&amp;attbid=ANGjdJ_TlYcegExsfHAf_Ac5z3f5QTVl7DI5QSLSn5-BM5_s5tVu38T7noknLh4CWQowOj_nSWjxFz2Mx-mYYpWQzsqIAE0KeHWylAtXn0x0BdzuA_r6ssY4noIHyic&amp;disp=emb&amp;realattid=173a5ba213828b6a40d2"/>
          <p:cNvSpPr>
            <a:spLocks noChangeAspect="1" noChangeArrowheads="1"/>
          </p:cNvSpPr>
          <p:nvPr/>
        </p:nvSpPr>
        <p:spPr bwMode="auto">
          <a:xfrm>
            <a:off x="268696" y="534755"/>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6" name="Group 15"/>
          <p:cNvGrpSpPr/>
          <p:nvPr/>
        </p:nvGrpSpPr>
        <p:grpSpPr>
          <a:xfrm>
            <a:off x="6203587" y="4119414"/>
            <a:ext cx="1754830" cy="2545343"/>
            <a:chOff x="6203587" y="4119414"/>
            <a:chExt cx="1754830" cy="2545343"/>
          </a:xfrm>
        </p:grpSpPr>
        <p:sp>
          <p:nvSpPr>
            <p:cNvPr id="22" name="Rectangle 21"/>
            <p:cNvSpPr/>
            <p:nvPr/>
          </p:nvSpPr>
          <p:spPr>
            <a:xfrm>
              <a:off x="6216554" y="6300600"/>
              <a:ext cx="1741863" cy="3641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Linda Carpenter</a:t>
              </a: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b="82"/>
            <a:stretch/>
          </p:blipFill>
          <p:spPr>
            <a:xfrm>
              <a:off x="6203587" y="4119414"/>
              <a:ext cx="1737402" cy="2193263"/>
            </a:xfrm>
            <a:prstGeom prst="rect">
              <a:avLst/>
            </a:prstGeom>
          </p:spPr>
        </p:pic>
      </p:grpSp>
      <p:grpSp>
        <p:nvGrpSpPr>
          <p:cNvPr id="12" name="Group 11"/>
          <p:cNvGrpSpPr/>
          <p:nvPr/>
        </p:nvGrpSpPr>
        <p:grpSpPr>
          <a:xfrm>
            <a:off x="8173557" y="1381093"/>
            <a:ext cx="1751146" cy="2496359"/>
            <a:chOff x="8173557" y="1381093"/>
            <a:chExt cx="1751146" cy="2496359"/>
          </a:xfrm>
        </p:grpSpPr>
        <p:sp>
          <p:nvSpPr>
            <p:cNvPr id="13" name="Rectangle 12"/>
            <p:cNvSpPr/>
            <p:nvPr/>
          </p:nvSpPr>
          <p:spPr>
            <a:xfrm>
              <a:off x="8256105" y="3569575"/>
              <a:ext cx="1668598" cy="3078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Joy Dalton</a:t>
              </a:r>
            </a:p>
          </p:txBody>
        </p:sp>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l="11823" r="11803"/>
            <a:stretch/>
          </p:blipFill>
          <p:spPr>
            <a:xfrm>
              <a:off x="8173557" y="1381093"/>
              <a:ext cx="1734257" cy="2198425"/>
            </a:xfrm>
            <a:prstGeom prst="rect">
              <a:avLst/>
            </a:prstGeom>
          </p:spPr>
        </p:pic>
      </p:grpSp>
      <p:grpSp>
        <p:nvGrpSpPr>
          <p:cNvPr id="3" name="Group 2"/>
          <p:cNvGrpSpPr/>
          <p:nvPr/>
        </p:nvGrpSpPr>
        <p:grpSpPr>
          <a:xfrm>
            <a:off x="2196409" y="1381093"/>
            <a:ext cx="1749901" cy="2579436"/>
            <a:chOff x="2196409" y="1381093"/>
            <a:chExt cx="1749901" cy="2579436"/>
          </a:xfrm>
        </p:grpSpPr>
        <p:sp>
          <p:nvSpPr>
            <p:cNvPr id="23" name="TextBox 22"/>
            <p:cNvSpPr txBox="1"/>
            <p:nvPr/>
          </p:nvSpPr>
          <p:spPr>
            <a:xfrm>
              <a:off x="2209413" y="3591197"/>
              <a:ext cx="1736897" cy="369332"/>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Beulah Brooks</a:t>
              </a:r>
            </a:p>
          </p:txBody>
        </p:sp>
        <p:pic>
          <p:nvPicPr>
            <p:cNvPr id="6" name="Picture 5"/>
            <p:cNvPicPr>
              <a:picLocks noChangeAspect="1"/>
            </p:cNvPicPr>
            <p:nvPr/>
          </p:nvPicPr>
          <p:blipFill rotWithShape="1">
            <a:blip r:embed="rId5" cstate="print">
              <a:extLst>
                <a:ext uri="{28A0092B-C50C-407E-A947-70E740481C1C}">
                  <a14:useLocalDpi xmlns:a14="http://schemas.microsoft.com/office/drawing/2010/main" val="0"/>
                </a:ext>
              </a:extLst>
            </a:blip>
            <a:srcRect r="-26" b="3527"/>
            <a:stretch/>
          </p:blipFill>
          <p:spPr>
            <a:xfrm>
              <a:off x="2196409" y="1381093"/>
              <a:ext cx="1745850" cy="2199157"/>
            </a:xfrm>
            <a:prstGeom prst="rect">
              <a:avLst/>
            </a:prstGeom>
          </p:spPr>
        </p:pic>
      </p:grpSp>
      <p:grpSp>
        <p:nvGrpSpPr>
          <p:cNvPr id="14" name="Group 13"/>
          <p:cNvGrpSpPr/>
          <p:nvPr/>
        </p:nvGrpSpPr>
        <p:grpSpPr>
          <a:xfrm>
            <a:off x="4189075" y="4119414"/>
            <a:ext cx="1750352" cy="2550144"/>
            <a:chOff x="4189075" y="4119414"/>
            <a:chExt cx="1750352" cy="2550144"/>
          </a:xfrm>
        </p:grpSpPr>
        <p:sp>
          <p:nvSpPr>
            <p:cNvPr id="20" name="TextBox 19"/>
            <p:cNvSpPr txBox="1"/>
            <p:nvPr/>
          </p:nvSpPr>
          <p:spPr>
            <a:xfrm>
              <a:off x="4189075" y="6300226"/>
              <a:ext cx="1736895" cy="369332"/>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Faith Franklin</a:t>
              </a:r>
            </a:p>
          </p:txBody>
        </p:sp>
        <p:pic>
          <p:nvPicPr>
            <p:cNvPr id="7" name="Picture 6"/>
            <p:cNvPicPr>
              <a:picLocks noChangeAspect="1"/>
            </p:cNvPicPr>
            <p:nvPr/>
          </p:nvPicPr>
          <p:blipFill rotWithShape="1">
            <a:blip r:embed="rId6" cstate="print">
              <a:extLst>
                <a:ext uri="{28A0092B-C50C-407E-A947-70E740481C1C}">
                  <a14:useLocalDpi xmlns:a14="http://schemas.microsoft.com/office/drawing/2010/main" val="0"/>
                </a:ext>
              </a:extLst>
            </a:blip>
            <a:srcRect l="8057" t="6522" r="18464" b="8330"/>
            <a:stretch/>
          </p:blipFill>
          <p:spPr>
            <a:xfrm>
              <a:off x="4199997" y="4119414"/>
              <a:ext cx="1739430" cy="2193887"/>
            </a:xfrm>
            <a:prstGeom prst="rect">
              <a:avLst/>
            </a:prstGeom>
          </p:spPr>
        </p:pic>
      </p:grpSp>
      <p:grpSp>
        <p:nvGrpSpPr>
          <p:cNvPr id="10" name="Group 9"/>
          <p:cNvGrpSpPr/>
          <p:nvPr/>
        </p:nvGrpSpPr>
        <p:grpSpPr>
          <a:xfrm>
            <a:off x="4190451" y="1381093"/>
            <a:ext cx="1740923" cy="2572403"/>
            <a:chOff x="4190451" y="1381093"/>
            <a:chExt cx="1740923" cy="2572403"/>
          </a:xfrm>
        </p:grpSpPr>
        <p:sp>
          <p:nvSpPr>
            <p:cNvPr id="17" name="TextBox 16"/>
            <p:cNvSpPr txBox="1"/>
            <p:nvPr/>
          </p:nvSpPr>
          <p:spPr>
            <a:xfrm>
              <a:off x="4190451" y="3584164"/>
              <a:ext cx="1740923" cy="369332"/>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Claire Benway</a:t>
              </a:r>
              <a:endParaRPr lang="en-US" dirty="0">
                <a:ea typeface="+mn-ea"/>
                <a:cs typeface="+mn-cs"/>
              </a:endParaRPr>
            </a:p>
          </p:txBody>
        </p:sp>
        <p:pic>
          <p:nvPicPr>
            <p:cNvPr id="8" name="Picture 7" descr="A person posing for the camera&#10;&#10;Description automatically generated">
              <a:extLst>
                <a:ext uri="{FF2B5EF4-FFF2-40B4-BE49-F238E27FC236}">
                  <a16:creationId xmlns:a16="http://schemas.microsoft.com/office/drawing/2014/main" id="{C6FCD16C-583E-473D-8607-335F80002724}"/>
                </a:ext>
              </a:extLst>
            </p:cNvPr>
            <p:cNvPicPr>
              <a:picLocks noChangeAspect="1"/>
            </p:cNvPicPr>
            <p:nvPr/>
          </p:nvPicPr>
          <p:blipFill rotWithShape="1">
            <a:blip r:embed="rId7">
              <a:extLst>
                <a:ext uri="{28A0092B-C50C-407E-A947-70E740481C1C}">
                  <a14:useLocalDpi xmlns:a14="http://schemas.microsoft.com/office/drawing/2010/main" val="0"/>
                </a:ext>
              </a:extLst>
            </a:blip>
            <a:srcRect l="7447" t="1087" r="1596" b="20652"/>
            <a:stretch/>
          </p:blipFill>
          <p:spPr>
            <a:xfrm>
              <a:off x="4196262" y="1381093"/>
              <a:ext cx="1734329" cy="2197311"/>
            </a:xfrm>
            <a:prstGeom prst="rect">
              <a:avLst/>
            </a:prstGeom>
          </p:spPr>
        </p:pic>
      </p:grpSp>
      <p:grpSp>
        <p:nvGrpSpPr>
          <p:cNvPr id="11" name="Group 10"/>
          <p:cNvGrpSpPr/>
          <p:nvPr/>
        </p:nvGrpSpPr>
        <p:grpSpPr>
          <a:xfrm>
            <a:off x="6184910" y="1381093"/>
            <a:ext cx="1747436" cy="2561199"/>
            <a:chOff x="6184910" y="1381093"/>
            <a:chExt cx="1747436" cy="2561199"/>
          </a:xfrm>
        </p:grpSpPr>
        <p:sp>
          <p:nvSpPr>
            <p:cNvPr id="18" name="TextBox 17"/>
            <p:cNvSpPr txBox="1"/>
            <p:nvPr/>
          </p:nvSpPr>
          <p:spPr>
            <a:xfrm>
              <a:off x="6201320" y="3572960"/>
              <a:ext cx="1731026" cy="369332"/>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Sarah Hall </a:t>
              </a:r>
            </a:p>
          </p:txBody>
        </p:sp>
        <p:pic>
          <p:nvPicPr>
            <p:cNvPr id="9" name="Picture 17" descr="A person smiling for the camera&#10;&#10;Description automatically generated">
              <a:extLst>
                <a:ext uri="{FF2B5EF4-FFF2-40B4-BE49-F238E27FC236}">
                  <a16:creationId xmlns:a16="http://schemas.microsoft.com/office/drawing/2014/main" id="{7F1E8950-6BEC-45DC-902E-4758FD5E07BD}"/>
                </a:ext>
              </a:extLst>
            </p:cNvPr>
            <p:cNvPicPr>
              <a:picLocks noChangeAspect="1"/>
            </p:cNvPicPr>
            <p:nvPr/>
          </p:nvPicPr>
          <p:blipFill>
            <a:blip r:embed="rId8"/>
            <a:stretch>
              <a:fillRect/>
            </a:stretch>
          </p:blipFill>
          <p:spPr>
            <a:xfrm>
              <a:off x="6184910" y="1381093"/>
              <a:ext cx="1745877" cy="2185148"/>
            </a:xfrm>
            <a:prstGeom prst="rect">
              <a:avLst/>
            </a:prstGeom>
          </p:spPr>
        </p:pic>
      </p:grpSp>
    </p:spTree>
    <p:extLst>
      <p:ext uri="{BB962C8B-B14F-4D97-AF65-F5344CB8AC3E}">
        <p14:creationId xmlns:p14="http://schemas.microsoft.com/office/powerpoint/2010/main" val="786937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0-#ppt_w/2"/>
                                          </p:val>
                                        </p:tav>
                                        <p:tav tm="100000">
                                          <p:val>
                                            <p:strVal val="#ppt_x"/>
                                          </p:val>
                                        </p:tav>
                                      </p:tavLst>
                                    </p:anim>
                                    <p:anim calcmode="lin" valueType="num">
                                      <p:cBhvr additive="base">
                                        <p:cTn id="14"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1+#ppt_w/2"/>
                                          </p:val>
                                        </p:tav>
                                        <p:tav tm="100000">
                                          <p:val>
                                            <p:strVal val="#ppt_x"/>
                                          </p:val>
                                        </p:tav>
                                      </p:tavLst>
                                    </p:anim>
                                    <p:anim calcmode="lin" valueType="num">
                                      <p:cBhvr additive="base">
                                        <p:cTn id="20"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1+#ppt_w/2"/>
                                          </p:val>
                                        </p:tav>
                                        <p:tav tm="100000">
                                          <p:val>
                                            <p:strVal val="#ppt_x"/>
                                          </p:val>
                                        </p:tav>
                                      </p:tavLst>
                                    </p:anim>
                                    <p:anim calcmode="lin" valueType="num">
                                      <p:cBhvr additive="base">
                                        <p:cTn id="26"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500" fill="hold"/>
                                        <p:tgtEl>
                                          <p:spTgt spid="14"/>
                                        </p:tgtEl>
                                        <p:attrNameLst>
                                          <p:attrName>ppt_x</p:attrName>
                                        </p:attrNameLst>
                                      </p:cBhvr>
                                      <p:tavLst>
                                        <p:tav tm="0">
                                          <p:val>
                                            <p:strVal val="#ppt_x"/>
                                          </p:val>
                                        </p:tav>
                                        <p:tav tm="100000">
                                          <p:val>
                                            <p:strVal val="#ppt_x"/>
                                          </p:val>
                                        </p:tav>
                                      </p:tavLst>
                                    </p:anim>
                                    <p:anim calcmode="lin" valueType="num">
                                      <p:cBhvr additive="base">
                                        <p:cTn id="3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additive="base">
                                        <p:cTn id="37" dur="500" fill="hold"/>
                                        <p:tgtEl>
                                          <p:spTgt spid="16"/>
                                        </p:tgtEl>
                                        <p:attrNameLst>
                                          <p:attrName>ppt_x</p:attrName>
                                        </p:attrNameLst>
                                      </p:cBhvr>
                                      <p:tavLst>
                                        <p:tav tm="0">
                                          <p:val>
                                            <p:strVal val="#ppt_x"/>
                                          </p:val>
                                        </p:tav>
                                        <p:tav tm="100000">
                                          <p:val>
                                            <p:strVal val="#ppt_x"/>
                                          </p:val>
                                        </p:tav>
                                      </p:tavLst>
                                    </p:anim>
                                    <p:anim calcmode="lin" valueType="num">
                                      <p:cBhvr additive="base">
                                        <p:cTn id="3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5826" y="365125"/>
            <a:ext cx="11409871" cy="1002567"/>
          </a:xfrm>
        </p:spPr>
        <p:txBody>
          <a:bodyPr>
            <a:normAutofit fontScale="90000"/>
          </a:bodyPr>
          <a:lstStyle/>
          <a:p>
            <a:pPr algn="ctr"/>
            <a:br>
              <a:rPr lang="en-US" dirty="0"/>
            </a:br>
            <a:r>
              <a:rPr lang="en-US" sz="4000" dirty="0">
                <a:latin typeface="Open Sans Light"/>
              </a:rPr>
              <a:t>Your West Tennessee Consultants &amp; Coaches</a:t>
            </a:r>
            <a:br>
              <a:rPr lang="en-US" sz="4000" dirty="0"/>
            </a:br>
            <a:endParaRPr lang="en-US" sz="4000" dirty="0">
              <a:solidFill>
                <a:srgbClr val="FF0000"/>
              </a:solidFill>
            </a:endParaRPr>
          </a:p>
        </p:txBody>
      </p:sp>
      <p:sp>
        <p:nvSpPr>
          <p:cNvPr id="15" name="AutoShape 2" descr="https://mail.google.com/mail/u/0?ui=2&amp;ik=5a96e29755&amp;attid=0.2&amp;permmsgid=msg-f:1673751021158187347&amp;th=173a5baf9294c153&amp;view=fimg&amp;sz=s0-l75-ft&amp;attbid=ANGjdJ_TlYcegExsfHAf_Ac5z3f5QTVl7DI5QSLSn5-BM5_s5tVu38T7noknLh4CWQowOj_nSWjxFz2Mx-mYYpWQzsqIAE0KeHWylAtXn0x0BdzuA_r6ssY4noIHyic&amp;disp=emb&amp;realattid=173a5ba213828b6a40d2"/>
          <p:cNvSpPr>
            <a:spLocks noChangeAspect="1" noChangeArrowheads="1"/>
          </p:cNvSpPr>
          <p:nvPr/>
        </p:nvSpPr>
        <p:spPr bwMode="auto">
          <a:xfrm>
            <a:off x="268696" y="534755"/>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2" name="Group 11"/>
          <p:cNvGrpSpPr/>
          <p:nvPr/>
        </p:nvGrpSpPr>
        <p:grpSpPr>
          <a:xfrm>
            <a:off x="7354398" y="2292173"/>
            <a:ext cx="1766150" cy="2542767"/>
            <a:chOff x="7354398" y="2292173"/>
            <a:chExt cx="1766150" cy="2542767"/>
          </a:xfrm>
        </p:grpSpPr>
        <p:sp>
          <p:nvSpPr>
            <p:cNvPr id="19" name="TextBox 18"/>
            <p:cNvSpPr txBox="1"/>
            <p:nvPr/>
          </p:nvSpPr>
          <p:spPr>
            <a:xfrm>
              <a:off x="7354398" y="4465608"/>
              <a:ext cx="1766150" cy="369332"/>
            </a:xfrm>
            <a:prstGeom prst="rect">
              <a:avLst/>
            </a:prstGeom>
            <a:noFill/>
            <a:ln>
              <a:noFill/>
            </a:ln>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Victoria Burgess</a:t>
              </a:r>
              <a:endParaRPr lang="en-US" dirty="0">
                <a:ea typeface="+mn-ea"/>
                <a:cs typeface="+mn-cs"/>
              </a:endParaRP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r="1310" b="235"/>
            <a:stretch/>
          </p:blipFill>
          <p:spPr>
            <a:xfrm>
              <a:off x="7410101" y="2292173"/>
              <a:ext cx="1644574" cy="2192452"/>
            </a:xfrm>
            <a:prstGeom prst="rect">
              <a:avLst/>
            </a:prstGeom>
          </p:spPr>
        </p:pic>
      </p:grpSp>
      <p:grpSp>
        <p:nvGrpSpPr>
          <p:cNvPr id="3" name="Group 2"/>
          <p:cNvGrpSpPr/>
          <p:nvPr/>
        </p:nvGrpSpPr>
        <p:grpSpPr>
          <a:xfrm>
            <a:off x="1098666" y="2292173"/>
            <a:ext cx="1745774" cy="2542767"/>
            <a:chOff x="1098666" y="2292173"/>
            <a:chExt cx="1745774" cy="2542767"/>
          </a:xfrm>
        </p:grpSpPr>
        <p:sp>
          <p:nvSpPr>
            <p:cNvPr id="20" name="TextBox 19"/>
            <p:cNvSpPr txBox="1"/>
            <p:nvPr/>
          </p:nvSpPr>
          <p:spPr>
            <a:xfrm>
              <a:off x="1101835" y="4465608"/>
              <a:ext cx="1742605" cy="369332"/>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Ashante Hodges</a:t>
              </a:r>
            </a:p>
          </p:txBody>
        </p:sp>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l="-840" t="14706" r="-840" b="10784"/>
            <a:stretch/>
          </p:blipFill>
          <p:spPr>
            <a:xfrm>
              <a:off x="1098666" y="2292173"/>
              <a:ext cx="1735298" cy="2177360"/>
            </a:xfrm>
            <a:prstGeom prst="rect">
              <a:avLst/>
            </a:prstGeom>
          </p:spPr>
        </p:pic>
      </p:grpSp>
      <p:grpSp>
        <p:nvGrpSpPr>
          <p:cNvPr id="14" name="Group 13"/>
          <p:cNvGrpSpPr/>
          <p:nvPr/>
        </p:nvGrpSpPr>
        <p:grpSpPr>
          <a:xfrm>
            <a:off x="9441561" y="2292173"/>
            <a:ext cx="1644878" cy="2545626"/>
            <a:chOff x="9441561" y="2292173"/>
            <a:chExt cx="1644878" cy="2545626"/>
          </a:xfrm>
        </p:grpSpPr>
        <p:sp>
          <p:nvSpPr>
            <p:cNvPr id="13" name="Rectangle 12"/>
            <p:cNvSpPr/>
            <p:nvPr/>
          </p:nvSpPr>
          <p:spPr>
            <a:xfrm>
              <a:off x="9441561" y="4465608"/>
              <a:ext cx="1569124" cy="37219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Erica Hurd</a:t>
              </a:r>
            </a:p>
          </p:txBody>
        </p:sp>
        <p:pic>
          <p:nvPicPr>
            <p:cNvPr id="7" name="Picture 7" descr="A person posing for the camera&#10;&#10;Description automatically generated">
              <a:extLst>
                <a:ext uri="{FF2B5EF4-FFF2-40B4-BE49-F238E27FC236}">
                  <a16:creationId xmlns:a16="http://schemas.microsoft.com/office/drawing/2014/main" id="{D5F75D4F-743D-4D68-89B4-A4F34FA6AC52}"/>
                </a:ext>
              </a:extLst>
            </p:cNvPr>
            <p:cNvPicPr>
              <a:picLocks noChangeAspect="1"/>
            </p:cNvPicPr>
            <p:nvPr/>
          </p:nvPicPr>
          <p:blipFill rotWithShape="1">
            <a:blip r:embed="rId5"/>
            <a:srcRect r="13273" b="235"/>
            <a:stretch/>
          </p:blipFill>
          <p:spPr>
            <a:xfrm>
              <a:off x="9442026" y="2292173"/>
              <a:ext cx="1644413" cy="2193928"/>
            </a:xfrm>
            <a:prstGeom prst="rect">
              <a:avLst/>
            </a:prstGeom>
          </p:spPr>
        </p:pic>
      </p:grpSp>
      <p:grpSp>
        <p:nvGrpSpPr>
          <p:cNvPr id="4" name="Group 3"/>
          <p:cNvGrpSpPr/>
          <p:nvPr/>
        </p:nvGrpSpPr>
        <p:grpSpPr>
          <a:xfrm>
            <a:off x="3195196" y="2292173"/>
            <a:ext cx="1732219" cy="2542767"/>
            <a:chOff x="3195196" y="2292173"/>
            <a:chExt cx="1732219" cy="2542767"/>
          </a:xfrm>
        </p:grpSpPr>
        <p:sp>
          <p:nvSpPr>
            <p:cNvPr id="9" name="TextBox 8">
              <a:extLst>
                <a:ext uri="{FF2B5EF4-FFF2-40B4-BE49-F238E27FC236}">
                  <a16:creationId xmlns:a16="http://schemas.microsoft.com/office/drawing/2014/main" id="{1E4F1A2D-7519-4784-93D5-FE8B7975C1EE}"/>
                </a:ext>
              </a:extLst>
            </p:cNvPr>
            <p:cNvSpPr txBox="1"/>
            <p:nvPr/>
          </p:nvSpPr>
          <p:spPr>
            <a:xfrm>
              <a:off x="3195196" y="4465608"/>
              <a:ext cx="1732219" cy="369332"/>
            </a:xfrm>
            <a:prstGeom prst="rect">
              <a:avLst/>
            </a:prstGeom>
            <a:noFill/>
          </p:spPr>
          <p:txBody>
            <a:bodyPr wrap="square" lIns="91440" tIns="45720" rIns="91440" bIns="45720" rtlCol="0" anchor="t">
              <a:spAutoFit/>
            </a:bodyPr>
            <a:lstStyle/>
            <a:p>
              <a:pPr algn="ctr"/>
              <a:r>
                <a:rPr lang="en-US"/>
                <a:t>Julie </a:t>
              </a:r>
              <a:r>
                <a:rPr lang="en-US" dirty="0" err="1"/>
                <a:t>Kramme</a:t>
              </a:r>
              <a:r>
                <a:rPr lang="en-US" dirty="0"/>
                <a:t> </a:t>
              </a:r>
            </a:p>
          </p:txBody>
        </p:sp>
        <p:pic>
          <p:nvPicPr>
            <p:cNvPr id="10" name="Picture 8" descr="A close up of a person&#10;&#10;Description automatically generated">
              <a:extLst>
                <a:ext uri="{FF2B5EF4-FFF2-40B4-BE49-F238E27FC236}">
                  <a16:creationId xmlns:a16="http://schemas.microsoft.com/office/drawing/2014/main" id="{61B56801-31A7-4773-A38F-90585EE9B464}"/>
                </a:ext>
              </a:extLst>
            </p:cNvPr>
            <p:cNvPicPr>
              <a:picLocks noChangeAspect="1"/>
            </p:cNvPicPr>
            <p:nvPr/>
          </p:nvPicPr>
          <p:blipFill rotWithShape="1">
            <a:blip r:embed="rId6"/>
            <a:srcRect r="1310" b="-421"/>
            <a:stretch/>
          </p:blipFill>
          <p:spPr>
            <a:xfrm>
              <a:off x="3231232" y="2292173"/>
              <a:ext cx="1652491" cy="2191282"/>
            </a:xfrm>
            <a:prstGeom prst="rect">
              <a:avLst/>
            </a:prstGeom>
          </p:spPr>
        </p:pic>
      </p:grpSp>
      <p:grpSp>
        <p:nvGrpSpPr>
          <p:cNvPr id="8" name="Group 7"/>
          <p:cNvGrpSpPr/>
          <p:nvPr/>
        </p:nvGrpSpPr>
        <p:grpSpPr>
          <a:xfrm>
            <a:off x="5241985" y="2292173"/>
            <a:ext cx="1823050" cy="2557144"/>
            <a:chOff x="5241985" y="2292173"/>
            <a:chExt cx="1823050" cy="2557144"/>
          </a:xfrm>
        </p:grpSpPr>
        <p:pic>
          <p:nvPicPr>
            <p:cNvPr id="11" name="Picture 23" descr="A person wearing glasses and smiling at the camera&#10;&#10;Description automatically generated">
              <a:extLst>
                <a:ext uri="{FF2B5EF4-FFF2-40B4-BE49-F238E27FC236}">
                  <a16:creationId xmlns:a16="http://schemas.microsoft.com/office/drawing/2014/main" id="{6F385BA1-9E37-4BB1-B323-BE5EE53392E2}"/>
                </a:ext>
              </a:extLst>
            </p:cNvPr>
            <p:cNvPicPr>
              <a:picLocks noChangeAspect="1"/>
            </p:cNvPicPr>
            <p:nvPr/>
          </p:nvPicPr>
          <p:blipFill>
            <a:blip r:embed="rId7"/>
            <a:stretch>
              <a:fillRect/>
            </a:stretch>
          </p:blipFill>
          <p:spPr>
            <a:xfrm>
              <a:off x="5277535" y="2292173"/>
              <a:ext cx="1747520" cy="2169160"/>
            </a:xfrm>
            <a:prstGeom prst="rect">
              <a:avLst/>
            </a:prstGeom>
          </p:spPr>
        </p:pic>
        <p:sp>
          <p:nvSpPr>
            <p:cNvPr id="18" name="TextBox 17">
              <a:extLst>
                <a:ext uri="{FF2B5EF4-FFF2-40B4-BE49-F238E27FC236}">
                  <a16:creationId xmlns:a16="http://schemas.microsoft.com/office/drawing/2014/main" id="{13482F3E-E4F9-4A3A-B486-5A823A03E02E}"/>
                </a:ext>
              </a:extLst>
            </p:cNvPr>
            <p:cNvSpPr txBox="1"/>
            <p:nvPr/>
          </p:nvSpPr>
          <p:spPr>
            <a:xfrm>
              <a:off x="5241985" y="4465608"/>
              <a:ext cx="1823050" cy="38370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t>Chet </a:t>
              </a:r>
              <a:r>
                <a:rPr lang="en-US" dirty="0" err="1"/>
                <a:t>Tschetter</a:t>
              </a:r>
              <a:r>
                <a:rPr lang="en-US" dirty="0">
                  <a:cs typeface="Calibri"/>
                </a:rPr>
                <a:t>​</a:t>
              </a:r>
            </a:p>
          </p:txBody>
        </p:sp>
      </p:grpSp>
    </p:spTree>
    <p:extLst>
      <p:ext uri="{BB962C8B-B14F-4D97-AF65-F5344CB8AC3E}">
        <p14:creationId xmlns:p14="http://schemas.microsoft.com/office/powerpoint/2010/main" val="2970758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0-#ppt_w/2"/>
                                          </p:val>
                                        </p:tav>
                                        <p:tav tm="100000">
                                          <p:val>
                                            <p:strVal val="#ppt_x"/>
                                          </p:val>
                                        </p:tav>
                                      </p:tavLst>
                                    </p:anim>
                                    <p:anim calcmode="lin" valueType="num">
                                      <p:cBhvr additive="base">
                                        <p:cTn id="14"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1+#ppt_w/2"/>
                                          </p:val>
                                        </p:tav>
                                        <p:tav tm="100000">
                                          <p:val>
                                            <p:strVal val="#ppt_x"/>
                                          </p:val>
                                        </p:tav>
                                      </p:tavLst>
                                    </p:anim>
                                    <p:anim calcmode="lin" valueType="num">
                                      <p:cBhvr additive="base">
                                        <p:cTn id="26"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500" fill="hold"/>
                                        <p:tgtEl>
                                          <p:spTgt spid="14"/>
                                        </p:tgtEl>
                                        <p:attrNameLst>
                                          <p:attrName>ppt_x</p:attrName>
                                        </p:attrNameLst>
                                      </p:cBhvr>
                                      <p:tavLst>
                                        <p:tav tm="0">
                                          <p:val>
                                            <p:strVal val="1+#ppt_w/2"/>
                                          </p:val>
                                        </p:tav>
                                        <p:tav tm="100000">
                                          <p:val>
                                            <p:strVal val="#ppt_x"/>
                                          </p:val>
                                        </p:tav>
                                      </p:tavLst>
                                    </p:anim>
                                    <p:anim calcmode="lin" valueType="num">
                                      <p:cBhvr additive="base">
                                        <p:cTn id="32"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Tennessee Regional Community of Practice</a:t>
            </a:r>
          </a:p>
        </p:txBody>
      </p:sp>
      <p:sp>
        <p:nvSpPr>
          <p:cNvPr id="3" name="Content Placeholder 2"/>
          <p:cNvSpPr>
            <a:spLocks noGrp="1"/>
          </p:cNvSpPr>
          <p:nvPr>
            <p:ph sz="half" idx="1"/>
          </p:nvPr>
        </p:nvSpPr>
        <p:spPr/>
        <p:txBody>
          <a:bodyPr>
            <a:normAutofit/>
          </a:bodyPr>
          <a:lstStyle/>
          <a:p>
            <a:pPr marL="0" indent="0">
              <a:buNone/>
            </a:pPr>
            <a:r>
              <a:rPr lang="en-US" dirty="0"/>
              <a:t>Purpose:</a:t>
            </a:r>
          </a:p>
          <a:p>
            <a:pPr marL="0" indent="0">
              <a:buNone/>
            </a:pPr>
            <a:r>
              <a:rPr lang="en-US" dirty="0"/>
              <a:t>To continue to support the ongoing development, implementation and evaluation of workforce strategies that improve workforce stability across the state of Tennessee at the organizational, regional and state levels.</a:t>
            </a:r>
          </a:p>
        </p:txBody>
      </p:sp>
      <p:pic>
        <p:nvPicPr>
          <p:cNvPr id="5" name="Content Placeholder 4"/>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172200" y="2095140"/>
            <a:ext cx="6019800" cy="3511550"/>
          </a:xfrm>
        </p:spPr>
      </p:pic>
    </p:spTree>
    <p:extLst>
      <p:ext uri="{BB962C8B-B14F-4D97-AF65-F5344CB8AC3E}">
        <p14:creationId xmlns:p14="http://schemas.microsoft.com/office/powerpoint/2010/main" val="220600503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640320"/>
          </a:xfrm>
        </p:spPr>
        <p:txBody>
          <a:bodyPr/>
          <a:lstStyle/>
          <a:p>
            <a:r>
              <a:rPr lang="en-US" dirty="0"/>
              <a:t>Supporting a Community of Practice for </a:t>
            </a:r>
            <a:br>
              <a:rPr lang="en-US" dirty="0"/>
            </a:br>
            <a:r>
              <a:rPr lang="en-US" dirty="0"/>
              <a:t>DSP Workforce</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736242849"/>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776978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graphicEl>
                                              <a:dgm id="{36C22376-2D4E-4667-811B-B6B7F1F98F35}"/>
                                            </p:graphicEl>
                                          </p:spTgt>
                                        </p:tgtEl>
                                        <p:attrNameLst>
                                          <p:attrName>style.visibility</p:attrName>
                                        </p:attrNameLst>
                                      </p:cBhvr>
                                      <p:to>
                                        <p:strVal val="visible"/>
                                      </p:to>
                                    </p:set>
                                    <p:anim calcmode="lin" valueType="num">
                                      <p:cBhvr additive="base">
                                        <p:cTn id="7" dur="500" fill="hold"/>
                                        <p:tgtEl>
                                          <p:spTgt spid="4">
                                            <p:graphicEl>
                                              <a:dgm id="{36C22376-2D4E-4667-811B-B6B7F1F98F35}"/>
                                            </p:graphic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graphicEl>
                                              <a:dgm id="{36C22376-2D4E-4667-811B-B6B7F1F98F35}"/>
                                            </p:graphic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graphicEl>
                                              <a:dgm id="{39D812D1-B6C3-4044-8CF4-9F5C69F1D6D5}"/>
                                            </p:graphicEl>
                                          </p:spTgt>
                                        </p:tgtEl>
                                        <p:attrNameLst>
                                          <p:attrName>style.visibility</p:attrName>
                                        </p:attrNameLst>
                                      </p:cBhvr>
                                      <p:to>
                                        <p:strVal val="visible"/>
                                      </p:to>
                                    </p:set>
                                    <p:anim calcmode="lin" valueType="num">
                                      <p:cBhvr additive="base">
                                        <p:cTn id="11" dur="500" fill="hold"/>
                                        <p:tgtEl>
                                          <p:spTgt spid="4">
                                            <p:graphicEl>
                                              <a:dgm id="{39D812D1-B6C3-4044-8CF4-9F5C69F1D6D5}"/>
                                            </p:graphic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graphicEl>
                                              <a:dgm id="{39D812D1-B6C3-4044-8CF4-9F5C69F1D6D5}"/>
                                            </p:graphic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4">
                                            <p:graphicEl>
                                              <a:dgm id="{A977ACF5-B71D-45AB-8F55-830EB7C38A7E}"/>
                                            </p:graphicEl>
                                          </p:spTgt>
                                        </p:tgtEl>
                                        <p:attrNameLst>
                                          <p:attrName>style.visibility</p:attrName>
                                        </p:attrNameLst>
                                      </p:cBhvr>
                                      <p:to>
                                        <p:strVal val="visible"/>
                                      </p:to>
                                    </p:set>
                                    <p:anim calcmode="lin" valueType="num">
                                      <p:cBhvr additive="base">
                                        <p:cTn id="17" dur="500" fill="hold"/>
                                        <p:tgtEl>
                                          <p:spTgt spid="4">
                                            <p:graphicEl>
                                              <a:dgm id="{A977ACF5-B71D-45AB-8F55-830EB7C38A7E}"/>
                                            </p:graphicEl>
                                          </p:spTgt>
                                        </p:tgtEl>
                                        <p:attrNameLst>
                                          <p:attrName>ppt_x</p:attrName>
                                        </p:attrNameLst>
                                      </p:cBhvr>
                                      <p:tavLst>
                                        <p:tav tm="0">
                                          <p:val>
                                            <p:strVal val="#ppt_x"/>
                                          </p:val>
                                        </p:tav>
                                        <p:tav tm="100000">
                                          <p:val>
                                            <p:strVal val="#ppt_x"/>
                                          </p:val>
                                        </p:tav>
                                      </p:tavLst>
                                    </p:anim>
                                    <p:anim calcmode="lin" valueType="num">
                                      <p:cBhvr additive="base">
                                        <p:cTn id="18" dur="500" fill="hold"/>
                                        <p:tgtEl>
                                          <p:spTgt spid="4">
                                            <p:graphicEl>
                                              <a:dgm id="{A977ACF5-B71D-45AB-8F55-830EB7C38A7E}"/>
                                            </p:graphicEl>
                                          </p:spTgt>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4">
                                            <p:graphicEl>
                                              <a:dgm id="{2131292C-25DF-4799-8454-045D63187AF5}"/>
                                            </p:graphicEl>
                                          </p:spTgt>
                                        </p:tgtEl>
                                        <p:attrNameLst>
                                          <p:attrName>style.visibility</p:attrName>
                                        </p:attrNameLst>
                                      </p:cBhvr>
                                      <p:to>
                                        <p:strVal val="visible"/>
                                      </p:to>
                                    </p:set>
                                    <p:anim calcmode="lin" valueType="num">
                                      <p:cBhvr additive="base">
                                        <p:cTn id="21" dur="500" fill="hold"/>
                                        <p:tgtEl>
                                          <p:spTgt spid="4">
                                            <p:graphicEl>
                                              <a:dgm id="{2131292C-25DF-4799-8454-045D63187AF5}"/>
                                            </p:graphicEl>
                                          </p:spTgt>
                                        </p:tgtEl>
                                        <p:attrNameLst>
                                          <p:attrName>ppt_x</p:attrName>
                                        </p:attrNameLst>
                                      </p:cBhvr>
                                      <p:tavLst>
                                        <p:tav tm="0">
                                          <p:val>
                                            <p:strVal val="#ppt_x"/>
                                          </p:val>
                                        </p:tav>
                                        <p:tav tm="100000">
                                          <p:val>
                                            <p:strVal val="#ppt_x"/>
                                          </p:val>
                                        </p:tav>
                                      </p:tavLst>
                                    </p:anim>
                                    <p:anim calcmode="lin" valueType="num">
                                      <p:cBhvr additive="base">
                                        <p:cTn id="22" dur="500" fill="hold"/>
                                        <p:tgtEl>
                                          <p:spTgt spid="4">
                                            <p:graphicEl>
                                              <a:dgm id="{2131292C-25DF-4799-8454-045D63187AF5}"/>
                                            </p:graphic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4">
                                            <p:graphicEl>
                                              <a:dgm id="{7E0A51D9-860A-41C2-A795-5480D473349D}"/>
                                            </p:graphicEl>
                                          </p:spTgt>
                                        </p:tgtEl>
                                        <p:attrNameLst>
                                          <p:attrName>style.visibility</p:attrName>
                                        </p:attrNameLst>
                                      </p:cBhvr>
                                      <p:to>
                                        <p:strVal val="visible"/>
                                      </p:to>
                                    </p:set>
                                    <p:anim calcmode="lin" valueType="num">
                                      <p:cBhvr additive="base">
                                        <p:cTn id="27" dur="500" fill="hold"/>
                                        <p:tgtEl>
                                          <p:spTgt spid="4">
                                            <p:graphicEl>
                                              <a:dgm id="{7E0A51D9-860A-41C2-A795-5480D473349D}"/>
                                            </p:graphicEl>
                                          </p:spTgt>
                                        </p:tgtEl>
                                        <p:attrNameLst>
                                          <p:attrName>ppt_x</p:attrName>
                                        </p:attrNameLst>
                                      </p:cBhvr>
                                      <p:tavLst>
                                        <p:tav tm="0">
                                          <p:val>
                                            <p:strVal val="#ppt_x"/>
                                          </p:val>
                                        </p:tav>
                                        <p:tav tm="100000">
                                          <p:val>
                                            <p:strVal val="#ppt_x"/>
                                          </p:val>
                                        </p:tav>
                                      </p:tavLst>
                                    </p:anim>
                                    <p:anim calcmode="lin" valueType="num">
                                      <p:cBhvr additive="base">
                                        <p:cTn id="28" dur="500" fill="hold"/>
                                        <p:tgtEl>
                                          <p:spTgt spid="4">
                                            <p:graphicEl>
                                              <a:dgm id="{7E0A51D9-860A-41C2-A795-5480D473349D}"/>
                                            </p:graphicEl>
                                          </p:spTgt>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4">
                                            <p:graphicEl>
                                              <a:dgm id="{98251F8C-48D7-4F4A-A8F0-B13DBDAA4131}"/>
                                            </p:graphicEl>
                                          </p:spTgt>
                                        </p:tgtEl>
                                        <p:attrNameLst>
                                          <p:attrName>style.visibility</p:attrName>
                                        </p:attrNameLst>
                                      </p:cBhvr>
                                      <p:to>
                                        <p:strVal val="visible"/>
                                      </p:to>
                                    </p:set>
                                    <p:anim calcmode="lin" valueType="num">
                                      <p:cBhvr additive="base">
                                        <p:cTn id="31" dur="500" fill="hold"/>
                                        <p:tgtEl>
                                          <p:spTgt spid="4">
                                            <p:graphicEl>
                                              <a:dgm id="{98251F8C-48D7-4F4A-A8F0-B13DBDAA4131}"/>
                                            </p:graphic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graphicEl>
                                              <a:dgm id="{98251F8C-48D7-4F4A-A8F0-B13DBDAA4131}"/>
                                            </p:graphic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2020-2021 Regional Community of Practice Schedule</a:t>
            </a:r>
          </a:p>
        </p:txBody>
      </p:sp>
      <p:sp>
        <p:nvSpPr>
          <p:cNvPr id="3" name="Content Placeholder 2"/>
          <p:cNvSpPr>
            <a:spLocks noGrp="1"/>
          </p:cNvSpPr>
          <p:nvPr>
            <p:ph idx="1"/>
          </p:nvPr>
        </p:nvSpPr>
        <p:spPr>
          <a:xfrm>
            <a:off x="838200" y="1825624"/>
            <a:ext cx="10515600" cy="4762211"/>
          </a:xfrm>
        </p:spPr>
        <p:txBody>
          <a:bodyPr>
            <a:normAutofit/>
          </a:bodyPr>
          <a:lstStyle/>
          <a:p>
            <a:pPr marL="0" indent="0">
              <a:buNone/>
            </a:pPr>
            <a:r>
              <a:rPr lang="en-US" sz="2400" dirty="0"/>
              <a:t>Regional Community of Practice Kick-off Sessions with Cohort 1</a:t>
            </a:r>
          </a:p>
          <a:p>
            <a:pPr lvl="1"/>
            <a:r>
              <a:rPr lang="en-US" dirty="0">
                <a:latin typeface="Open Sans Light"/>
              </a:rPr>
              <a:t>East – September 29, 2020 10:00 am-12:00 pm (Central Time)</a:t>
            </a:r>
            <a:endParaRPr lang="en-US" dirty="0"/>
          </a:p>
          <a:p>
            <a:pPr lvl="1"/>
            <a:r>
              <a:rPr lang="en-US" dirty="0">
                <a:latin typeface="Open Sans Light"/>
              </a:rPr>
              <a:t>Middle – October 1, 2020 1:00-3:00 pm (Eastern Time)</a:t>
            </a:r>
            <a:endParaRPr lang="en-US" dirty="0"/>
          </a:p>
          <a:p>
            <a:pPr lvl="1"/>
            <a:r>
              <a:rPr lang="en-US" dirty="0">
                <a:latin typeface="Open Sans Light"/>
              </a:rPr>
              <a:t>West - September 30, 2020 10:00 am-12:00 pm (Central Time)</a:t>
            </a:r>
            <a:endParaRPr lang="en-US" dirty="0"/>
          </a:p>
          <a:p>
            <a:pPr marL="0" indent="0">
              <a:buNone/>
            </a:pPr>
            <a:r>
              <a:rPr lang="en-US" sz="2400" dirty="0"/>
              <a:t>Regional Community of Practice sessions to be scheduled in 2021</a:t>
            </a:r>
          </a:p>
          <a:p>
            <a:pPr lvl="1"/>
            <a:r>
              <a:rPr lang="en-US" dirty="0"/>
              <a:t>January</a:t>
            </a:r>
          </a:p>
          <a:p>
            <a:pPr lvl="1"/>
            <a:r>
              <a:rPr lang="en-US" dirty="0"/>
              <a:t>April/May – Tentative In-person meetings, if travel allowed</a:t>
            </a:r>
          </a:p>
          <a:p>
            <a:pPr lvl="1"/>
            <a:r>
              <a:rPr lang="en-US" dirty="0"/>
              <a:t>July</a:t>
            </a:r>
          </a:p>
          <a:p>
            <a:pPr lvl="1"/>
            <a:r>
              <a:rPr lang="en-US" dirty="0"/>
              <a:t>October</a:t>
            </a:r>
          </a:p>
        </p:txBody>
      </p:sp>
    </p:spTree>
    <p:extLst>
      <p:ext uri="{BB962C8B-B14F-4D97-AF65-F5344CB8AC3E}">
        <p14:creationId xmlns:p14="http://schemas.microsoft.com/office/powerpoint/2010/main" val="4060048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additive="base">
                                        <p:cTn id="4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3">
                                            <p:txEl>
                                              <p:pRg st="8" end="8"/>
                                            </p:txEl>
                                          </p:spTgt>
                                        </p:tgtEl>
                                        <p:attrNameLst>
                                          <p:attrName>style.visibility</p:attrName>
                                        </p:attrNameLst>
                                      </p:cBhvr>
                                      <p:to>
                                        <p:strVal val="visible"/>
                                      </p:to>
                                    </p:set>
                                    <p:anim calcmode="lin" valueType="num">
                                      <p:cBhvr additive="base">
                                        <p:cTn id="5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bldLvl="2"/>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Community of Practice-Sample Agenda</a:t>
            </a:r>
          </a:p>
        </p:txBody>
      </p:sp>
      <p:sp>
        <p:nvSpPr>
          <p:cNvPr id="3" name="Content Placeholder 2"/>
          <p:cNvSpPr>
            <a:spLocks noGrp="1"/>
          </p:cNvSpPr>
          <p:nvPr>
            <p:ph sz="half" idx="1"/>
          </p:nvPr>
        </p:nvSpPr>
        <p:spPr>
          <a:xfrm>
            <a:off x="838198" y="1545021"/>
            <a:ext cx="5852687" cy="5000821"/>
          </a:xfrm>
        </p:spPr>
        <p:txBody>
          <a:bodyPr>
            <a:normAutofit fontScale="92500" lnSpcReduction="10000"/>
          </a:bodyPr>
          <a:lstStyle/>
          <a:p>
            <a:r>
              <a:rPr lang="en-US" sz="2200" dirty="0"/>
              <a:t>Welcome/Opening Round</a:t>
            </a:r>
          </a:p>
          <a:p>
            <a:r>
              <a:rPr lang="en-US" sz="2200" dirty="0"/>
              <a:t>Regional Workforce Updates</a:t>
            </a:r>
          </a:p>
          <a:p>
            <a:r>
              <a:rPr lang="en-US" sz="2200" dirty="0"/>
              <a:t>Organization Sharing-Facilitated Conversation</a:t>
            </a:r>
          </a:p>
          <a:p>
            <a:pPr lvl="1"/>
            <a:r>
              <a:rPr lang="en-US" sz="2200" dirty="0"/>
              <a:t>What strategies have you tried?</a:t>
            </a:r>
          </a:p>
          <a:p>
            <a:pPr lvl="1"/>
            <a:r>
              <a:rPr lang="en-US" sz="2200" dirty="0"/>
              <a:t>What did you like?</a:t>
            </a:r>
          </a:p>
          <a:p>
            <a:pPr lvl="1"/>
            <a:r>
              <a:rPr lang="en-US" sz="2200" dirty="0"/>
              <a:t>What did you learn?</a:t>
            </a:r>
          </a:p>
          <a:p>
            <a:pPr lvl="1"/>
            <a:r>
              <a:rPr lang="en-US" sz="2200" dirty="0"/>
              <a:t>What concerns do you have? </a:t>
            </a:r>
          </a:p>
          <a:p>
            <a:pPr lvl="1"/>
            <a:r>
              <a:rPr lang="en-US" sz="2200" dirty="0"/>
              <a:t>Based on what you’ve shared, what are next steps your organization might take? </a:t>
            </a:r>
          </a:p>
          <a:p>
            <a:r>
              <a:rPr lang="en-US" sz="2200" dirty="0"/>
              <a:t>Topic for Discussion</a:t>
            </a:r>
          </a:p>
          <a:p>
            <a:r>
              <a:rPr lang="en-US" sz="2200" dirty="0"/>
              <a:t>Celebration/Recognition of Workforce Successes</a:t>
            </a:r>
          </a:p>
          <a:p>
            <a:r>
              <a:rPr lang="en-US" sz="2200" dirty="0"/>
              <a:t>Wrap up/Next Meeting</a:t>
            </a:r>
          </a:p>
          <a:p>
            <a:endParaRPr lang="en-US" dirty="0"/>
          </a:p>
        </p:txBody>
      </p:sp>
      <p:pic>
        <p:nvPicPr>
          <p:cNvPr id="6" name="Picture 5" descr="communityofpractice | HRLab"/>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90885" y="2074595"/>
            <a:ext cx="5113983" cy="2986566"/>
          </a:xfrm>
          <a:prstGeom prst="rect">
            <a:avLst/>
          </a:prstGeom>
        </p:spPr>
      </p:pic>
    </p:spTree>
    <p:extLst>
      <p:ext uri="{BB962C8B-B14F-4D97-AF65-F5344CB8AC3E}">
        <p14:creationId xmlns:p14="http://schemas.microsoft.com/office/powerpoint/2010/main" val="3311164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additive="base">
                                        <p:cTn id="4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3">
                                            <p:txEl>
                                              <p:pRg st="8" end="8"/>
                                            </p:txEl>
                                          </p:spTgt>
                                        </p:tgtEl>
                                        <p:attrNameLst>
                                          <p:attrName>style.visibility</p:attrName>
                                        </p:attrNameLst>
                                      </p:cBhvr>
                                      <p:to>
                                        <p:strVal val="visible"/>
                                      </p:to>
                                    </p:set>
                                    <p:anim calcmode="lin" valueType="num">
                                      <p:cBhvr additive="base">
                                        <p:cTn id="5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3">
                                            <p:txEl>
                                              <p:pRg st="9" end="9"/>
                                            </p:txEl>
                                          </p:spTgt>
                                        </p:tgtEl>
                                        <p:attrNameLst>
                                          <p:attrName>style.visibility</p:attrName>
                                        </p:attrNameLst>
                                      </p:cBhvr>
                                      <p:to>
                                        <p:strVal val="visible"/>
                                      </p:to>
                                    </p:set>
                                    <p:anim calcmode="lin" valueType="num">
                                      <p:cBhvr additive="base">
                                        <p:cTn id="61"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3">
                                            <p:txEl>
                                              <p:pRg st="10" end="10"/>
                                            </p:txEl>
                                          </p:spTgt>
                                        </p:tgtEl>
                                        <p:attrNameLst>
                                          <p:attrName>style.visibility</p:attrName>
                                        </p:attrNameLst>
                                      </p:cBhvr>
                                      <p:to>
                                        <p:strVal val="visible"/>
                                      </p:to>
                                    </p:set>
                                    <p:anim calcmode="lin" valueType="num">
                                      <p:cBhvr additive="base">
                                        <p:cTn id="67"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FBD813-FA4A-3E4C-B9B3-D1E6DCA67327}"/>
              </a:ext>
            </a:extLst>
          </p:cNvPr>
          <p:cNvSpPr>
            <a:spLocks noGrp="1"/>
          </p:cNvSpPr>
          <p:nvPr>
            <p:ph type="title"/>
          </p:nvPr>
        </p:nvSpPr>
        <p:spPr/>
        <p:txBody>
          <a:bodyPr/>
          <a:lstStyle/>
          <a:p>
            <a:r>
              <a:rPr lang="en-US"/>
              <a:t>Items to have with you today:</a:t>
            </a:r>
            <a:endParaRPr lang="en-US" dirty="0"/>
          </a:p>
        </p:txBody>
      </p:sp>
      <p:sp>
        <p:nvSpPr>
          <p:cNvPr id="3" name="Content Placeholder 2">
            <a:extLst>
              <a:ext uri="{FF2B5EF4-FFF2-40B4-BE49-F238E27FC236}">
                <a16:creationId xmlns:a16="http://schemas.microsoft.com/office/drawing/2014/main" id="{B6DF4158-A67E-9B44-AD88-CE525DB7F384}"/>
              </a:ext>
            </a:extLst>
          </p:cNvPr>
          <p:cNvSpPr>
            <a:spLocks noGrp="1"/>
          </p:cNvSpPr>
          <p:nvPr>
            <p:ph idx="1"/>
          </p:nvPr>
        </p:nvSpPr>
        <p:spPr/>
        <p:txBody>
          <a:bodyPr vert="horz" lIns="91440" tIns="45720" rIns="91440" bIns="45720" rtlCol="0" anchor="t">
            <a:normAutofit/>
          </a:bodyPr>
          <a:lstStyle/>
          <a:p>
            <a:pPr>
              <a:spcBef>
                <a:spcPts val="0"/>
              </a:spcBef>
              <a:spcAft>
                <a:spcPts val="1000"/>
              </a:spcAft>
            </a:pPr>
            <a:r>
              <a:rPr lang="en-US" dirty="0">
                <a:latin typeface="Open Sans Light"/>
              </a:rPr>
              <a:t>2020 Tennessee Workforce Initiative Organizational Self Assessment Workbook (</a:t>
            </a:r>
            <a:r>
              <a:rPr lang="en-US" dirty="0">
                <a:latin typeface="Open Sans Light"/>
                <a:hlinkClick r:id="rId3"/>
              </a:rPr>
              <a:t>www.tenncare.ici.umn.edu</a:t>
            </a:r>
            <a:r>
              <a:rPr lang="en-US" dirty="0">
                <a:latin typeface="Open Sans Light"/>
              </a:rPr>
              <a:t> )</a:t>
            </a:r>
          </a:p>
          <a:p>
            <a:pPr>
              <a:spcBef>
                <a:spcPts val="0"/>
              </a:spcBef>
              <a:spcAft>
                <a:spcPts val="1000"/>
              </a:spcAft>
            </a:pPr>
            <a:r>
              <a:rPr lang="en-US" dirty="0"/>
              <a:t>Your organization’s 2019 profile</a:t>
            </a:r>
          </a:p>
          <a:p>
            <a:pPr lvl="1"/>
            <a:endParaRPr lang="en-US" dirty="0"/>
          </a:p>
        </p:txBody>
      </p:sp>
    </p:spTree>
    <p:extLst>
      <p:ext uri="{BB962C8B-B14F-4D97-AF65-F5344CB8AC3E}">
        <p14:creationId xmlns:p14="http://schemas.microsoft.com/office/powerpoint/2010/main" val="2714248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heckerboard(across)">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9">
            <a:extLst>
              <a:ext uri="{FF2B5EF4-FFF2-40B4-BE49-F238E27FC236}">
                <a16:creationId xmlns:a16="http://schemas.microsoft.com/office/drawing/2014/main" id="{6EE0B6E2-7CE8-4D86-87FC-4B58A7D8E7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Content Placeholder 4" descr="A close up of a sign&#10;&#10;Description automatically generated">
            <a:extLst>
              <a:ext uri="{FF2B5EF4-FFF2-40B4-BE49-F238E27FC236}">
                <a16:creationId xmlns:a16="http://schemas.microsoft.com/office/drawing/2014/main" id="{A3F3DF20-5587-3943-A615-7ABF200D71FE}"/>
              </a:ext>
            </a:extLst>
          </p:cNvPr>
          <p:cNvPicPr>
            <a:picLocks noGrp="1" noChangeAspect="1"/>
          </p:cNvPicPr>
          <p:nvPr>
            <p:ph idx="1"/>
          </p:nvPr>
        </p:nvPicPr>
        <p:blipFill rotWithShape="1">
          <a:blip r:embed="rId3"/>
          <a:srcRect t="129" r="1" b="1"/>
          <a:stretch/>
        </p:blipFill>
        <p:spPr>
          <a:xfrm>
            <a:off x="576113" y="196728"/>
            <a:ext cx="11036726" cy="5869478"/>
          </a:xfrm>
          <a:custGeom>
            <a:avLst/>
            <a:gdLst/>
            <a:ahLst/>
            <a:cxnLst/>
            <a:rect l="l" t="t" r="r" b="b"/>
            <a:pathLst>
              <a:path w="10630858" h="5869478">
                <a:moveTo>
                  <a:pt x="5791061" y="218"/>
                </a:moveTo>
                <a:cubicBezTo>
                  <a:pt x="5877327" y="-560"/>
                  <a:pt x="5971399" y="626"/>
                  <a:pt x="6073275" y="5793"/>
                </a:cubicBezTo>
                <a:cubicBezTo>
                  <a:pt x="6098744" y="7086"/>
                  <a:pt x="6121786" y="8165"/>
                  <a:pt x="6142651" y="9057"/>
                </a:cubicBezTo>
                <a:lnTo>
                  <a:pt x="6164185" y="9874"/>
                </a:lnTo>
                <a:lnTo>
                  <a:pt x="6258731" y="5793"/>
                </a:lnTo>
                <a:lnTo>
                  <a:pt x="6319194" y="2002"/>
                </a:lnTo>
                <a:lnTo>
                  <a:pt x="6413049" y="11772"/>
                </a:lnTo>
                <a:cubicBezTo>
                  <a:pt x="6592720" y="42783"/>
                  <a:pt x="6774188" y="66100"/>
                  <a:pt x="6956654" y="46745"/>
                </a:cubicBezTo>
                <a:cubicBezTo>
                  <a:pt x="7082424" y="33223"/>
                  <a:pt x="7207994" y="25294"/>
                  <a:pt x="7334364" y="25763"/>
                </a:cubicBezTo>
                <a:cubicBezTo>
                  <a:pt x="7624835" y="25763"/>
                  <a:pt x="7915502" y="28559"/>
                  <a:pt x="8205974" y="22730"/>
                </a:cubicBezTo>
                <a:cubicBezTo>
                  <a:pt x="8464499" y="17601"/>
                  <a:pt x="8722029" y="6412"/>
                  <a:pt x="8980756" y="34620"/>
                </a:cubicBezTo>
                <a:cubicBezTo>
                  <a:pt x="9362658" y="76124"/>
                  <a:pt x="9746556" y="62832"/>
                  <a:pt x="10129655" y="57937"/>
                </a:cubicBezTo>
                <a:lnTo>
                  <a:pt x="10163726" y="56766"/>
                </a:lnTo>
                <a:lnTo>
                  <a:pt x="10254950" y="73131"/>
                </a:lnTo>
                <a:lnTo>
                  <a:pt x="10311819" y="101928"/>
                </a:lnTo>
                <a:cubicBezTo>
                  <a:pt x="10479504" y="200737"/>
                  <a:pt x="10591476" y="367254"/>
                  <a:pt x="10625532" y="561669"/>
                </a:cubicBezTo>
                <a:lnTo>
                  <a:pt x="10626834" y="578090"/>
                </a:lnTo>
                <a:lnTo>
                  <a:pt x="10611964" y="734537"/>
                </a:lnTo>
                <a:cubicBezTo>
                  <a:pt x="10602387" y="823467"/>
                  <a:pt x="10587763" y="913306"/>
                  <a:pt x="10611964" y="1001326"/>
                </a:cubicBezTo>
                <a:cubicBezTo>
                  <a:pt x="10628543" y="1062669"/>
                  <a:pt x="10632231" y="1127783"/>
                  <a:pt x="10622705" y="1191154"/>
                </a:cubicBezTo>
                <a:cubicBezTo>
                  <a:pt x="10606645" y="1303627"/>
                  <a:pt x="10603293" y="1418084"/>
                  <a:pt x="10612740" y="1531572"/>
                </a:cubicBezTo>
                <a:cubicBezTo>
                  <a:pt x="10618978" y="1606398"/>
                  <a:pt x="10618020" y="1681815"/>
                  <a:pt x="10609893" y="1756397"/>
                </a:cubicBezTo>
                <a:cubicBezTo>
                  <a:pt x="10599152" y="1856690"/>
                  <a:pt x="10582457" y="1958800"/>
                  <a:pt x="10602776" y="2059394"/>
                </a:cubicBezTo>
                <a:cubicBezTo>
                  <a:pt x="10635130" y="2219226"/>
                  <a:pt x="10628659" y="2378906"/>
                  <a:pt x="10615717" y="2539949"/>
                </a:cubicBezTo>
                <a:cubicBezTo>
                  <a:pt x="10606011" y="2659785"/>
                  <a:pt x="10595269" y="2780984"/>
                  <a:pt x="10614682" y="2902183"/>
                </a:cubicBezTo>
                <a:cubicBezTo>
                  <a:pt x="10623029" y="2958418"/>
                  <a:pt x="10623029" y="3015928"/>
                  <a:pt x="10614682" y="3072165"/>
                </a:cubicBezTo>
                <a:cubicBezTo>
                  <a:pt x="10604587" y="3147914"/>
                  <a:pt x="10595010" y="3222907"/>
                  <a:pt x="10607952" y="3299413"/>
                </a:cubicBezTo>
                <a:cubicBezTo>
                  <a:pt x="10613646" y="3332743"/>
                  <a:pt x="10617917" y="3366376"/>
                  <a:pt x="10620894" y="3400009"/>
                </a:cubicBezTo>
                <a:cubicBezTo>
                  <a:pt x="10626822" y="3485877"/>
                  <a:pt x="10624699" y="3572233"/>
                  <a:pt x="10614553" y="3657556"/>
                </a:cubicBezTo>
                <a:cubicBezTo>
                  <a:pt x="10604846" y="3756637"/>
                  <a:pt x="10620635" y="3856323"/>
                  <a:pt x="10607694" y="3955100"/>
                </a:cubicBezTo>
                <a:cubicBezTo>
                  <a:pt x="10598504" y="4034653"/>
                  <a:pt x="10598155" y="4115265"/>
                  <a:pt x="10606658" y="4194923"/>
                </a:cubicBezTo>
                <a:cubicBezTo>
                  <a:pt x="10621954" y="4345512"/>
                  <a:pt x="10620998" y="4497755"/>
                  <a:pt x="10603811" y="4648057"/>
                </a:cubicBezTo>
                <a:cubicBezTo>
                  <a:pt x="10593198" y="4735775"/>
                  <a:pt x="10587116" y="4826067"/>
                  <a:pt x="10606140" y="4912119"/>
                </a:cubicBezTo>
                <a:cubicBezTo>
                  <a:pt x="10628530" y="5013245"/>
                  <a:pt x="10633189" y="5114446"/>
                  <a:pt x="10629921" y="5215515"/>
                </a:cubicBezTo>
                <a:lnTo>
                  <a:pt x="10625356" y="5273604"/>
                </a:lnTo>
                <a:lnTo>
                  <a:pt x="10624284" y="5284086"/>
                </a:lnTo>
                <a:cubicBezTo>
                  <a:pt x="10601148" y="5404993"/>
                  <a:pt x="10545219" y="5529874"/>
                  <a:pt x="10458692" y="5632218"/>
                </a:cubicBezTo>
                <a:lnTo>
                  <a:pt x="10418904" y="5670857"/>
                </a:lnTo>
                <a:lnTo>
                  <a:pt x="10417064" y="5673484"/>
                </a:lnTo>
                <a:cubicBezTo>
                  <a:pt x="10307992" y="5802550"/>
                  <a:pt x="10158402" y="5877799"/>
                  <a:pt x="9954609" y="5858572"/>
                </a:cubicBezTo>
                <a:cubicBezTo>
                  <a:pt x="9860355" y="5870096"/>
                  <a:pt x="9750551" y="5855439"/>
                  <a:pt x="9657171" y="5854061"/>
                </a:cubicBezTo>
                <a:lnTo>
                  <a:pt x="9612467" y="5856387"/>
                </a:lnTo>
                <a:lnTo>
                  <a:pt x="9279984" y="5838331"/>
                </a:lnTo>
                <a:cubicBezTo>
                  <a:pt x="9153141" y="5834280"/>
                  <a:pt x="9026273" y="5834164"/>
                  <a:pt x="8899305" y="5841275"/>
                </a:cubicBezTo>
                <a:cubicBezTo>
                  <a:pt x="8761407" y="5850940"/>
                  <a:pt x="8623304" y="5854733"/>
                  <a:pt x="8485266" y="5852671"/>
                </a:cubicBezTo>
                <a:lnTo>
                  <a:pt x="8314842" y="5842884"/>
                </a:lnTo>
                <a:lnTo>
                  <a:pt x="8193631" y="5825368"/>
                </a:lnTo>
                <a:lnTo>
                  <a:pt x="8029897" y="5818284"/>
                </a:lnTo>
                <a:lnTo>
                  <a:pt x="8028296" y="5817260"/>
                </a:lnTo>
                <a:lnTo>
                  <a:pt x="8008332" y="5817260"/>
                </a:lnTo>
                <a:lnTo>
                  <a:pt x="8006732" y="5818114"/>
                </a:lnTo>
                <a:lnTo>
                  <a:pt x="7839115" y="5825368"/>
                </a:lnTo>
                <a:lnTo>
                  <a:pt x="7801585" y="5830791"/>
                </a:lnTo>
                <a:lnTo>
                  <a:pt x="7734233" y="5834980"/>
                </a:lnTo>
                <a:lnTo>
                  <a:pt x="7482820" y="5855530"/>
                </a:lnTo>
                <a:lnTo>
                  <a:pt x="7445741" y="5854102"/>
                </a:lnTo>
                <a:lnTo>
                  <a:pt x="7403701" y="5858035"/>
                </a:lnTo>
                <a:lnTo>
                  <a:pt x="7155292" y="5854564"/>
                </a:lnTo>
                <a:cubicBezTo>
                  <a:pt x="6874805" y="5835913"/>
                  <a:pt x="6593917" y="5824488"/>
                  <a:pt x="6312830" y="5849900"/>
                </a:cubicBezTo>
                <a:lnTo>
                  <a:pt x="6232577" y="5855788"/>
                </a:lnTo>
                <a:lnTo>
                  <a:pt x="6231985" y="5855764"/>
                </a:lnTo>
                <a:lnTo>
                  <a:pt x="6166003" y="5858572"/>
                </a:lnTo>
                <a:cubicBezTo>
                  <a:pt x="6100624" y="5861901"/>
                  <a:pt x="6043822" y="5864887"/>
                  <a:pt x="5993271" y="5866513"/>
                </a:cubicBezTo>
                <a:lnTo>
                  <a:pt x="5925657" y="5866398"/>
                </a:lnTo>
                <a:lnTo>
                  <a:pt x="5833706" y="5859695"/>
                </a:lnTo>
                <a:cubicBezTo>
                  <a:pt x="5697214" y="5841788"/>
                  <a:pt x="5559607" y="5838897"/>
                  <a:pt x="5422657" y="5851067"/>
                </a:cubicBezTo>
                <a:lnTo>
                  <a:pt x="5250035" y="5858044"/>
                </a:lnTo>
                <a:lnTo>
                  <a:pt x="5151093" y="5858278"/>
                </a:lnTo>
                <a:lnTo>
                  <a:pt x="4972680" y="5851067"/>
                </a:lnTo>
                <a:cubicBezTo>
                  <a:pt x="4829141" y="5841741"/>
                  <a:pt x="4685204" y="5826120"/>
                  <a:pt x="4542066" y="5842905"/>
                </a:cubicBezTo>
                <a:cubicBezTo>
                  <a:pt x="4491758" y="5848734"/>
                  <a:pt x="4441488" y="5852626"/>
                  <a:pt x="4391242" y="5854962"/>
                </a:cubicBezTo>
                <a:lnTo>
                  <a:pt x="4246482" y="5857576"/>
                </a:lnTo>
                <a:lnTo>
                  <a:pt x="4221030" y="5856572"/>
                </a:lnTo>
                <a:lnTo>
                  <a:pt x="4218005" y="5856681"/>
                </a:lnTo>
                <a:lnTo>
                  <a:pt x="3939367" y="5844305"/>
                </a:lnTo>
                <a:cubicBezTo>
                  <a:pt x="3773470" y="5832648"/>
                  <a:pt x="3606974" y="5815626"/>
                  <a:pt x="3441875" y="5843140"/>
                </a:cubicBezTo>
                <a:cubicBezTo>
                  <a:pt x="3386806" y="5851400"/>
                  <a:pt x="3331601" y="5858126"/>
                  <a:pt x="3276306" y="5863318"/>
                </a:cubicBezTo>
                <a:lnTo>
                  <a:pt x="3225006" y="5866706"/>
                </a:lnTo>
                <a:lnTo>
                  <a:pt x="3194056" y="5866407"/>
                </a:lnTo>
                <a:lnTo>
                  <a:pt x="3082891" y="5863061"/>
                </a:lnTo>
                <a:lnTo>
                  <a:pt x="3013959" y="5869302"/>
                </a:lnTo>
                <a:cubicBezTo>
                  <a:pt x="2910698" y="5871464"/>
                  <a:pt x="2845426" y="5852913"/>
                  <a:pt x="2748311" y="5858572"/>
                </a:cubicBezTo>
                <a:cubicBezTo>
                  <a:pt x="2736171" y="5859279"/>
                  <a:pt x="2721419" y="5860082"/>
                  <a:pt x="2704411" y="5860936"/>
                </a:cubicBezTo>
                <a:lnTo>
                  <a:pt x="2650475" y="5863440"/>
                </a:lnTo>
                <a:lnTo>
                  <a:pt x="2436349" y="5854816"/>
                </a:lnTo>
                <a:cubicBezTo>
                  <a:pt x="2095150" y="5845165"/>
                  <a:pt x="1753811" y="5845122"/>
                  <a:pt x="1412584" y="5830782"/>
                </a:cubicBezTo>
                <a:cubicBezTo>
                  <a:pt x="1262458" y="5824256"/>
                  <a:pt x="1113131" y="5859227"/>
                  <a:pt x="963404" y="5861093"/>
                </a:cubicBezTo>
                <a:cubicBezTo>
                  <a:pt x="896140" y="5861967"/>
                  <a:pt x="828812" y="5861342"/>
                  <a:pt x="761431" y="5859896"/>
                </a:cubicBezTo>
                <a:lnTo>
                  <a:pt x="637698" y="5856158"/>
                </a:lnTo>
                <a:lnTo>
                  <a:pt x="592997" y="5853711"/>
                </a:lnTo>
                <a:cubicBezTo>
                  <a:pt x="391136" y="5830428"/>
                  <a:pt x="227663" y="5724844"/>
                  <a:pt x="123577" y="5564333"/>
                </a:cubicBezTo>
                <a:lnTo>
                  <a:pt x="99502" y="5518240"/>
                </a:lnTo>
                <a:lnTo>
                  <a:pt x="95609" y="5512764"/>
                </a:lnTo>
                <a:lnTo>
                  <a:pt x="86221" y="5492812"/>
                </a:lnTo>
                <a:lnTo>
                  <a:pt x="61763" y="5445986"/>
                </a:lnTo>
                <a:lnTo>
                  <a:pt x="56991" y="5430695"/>
                </a:lnTo>
                <a:lnTo>
                  <a:pt x="41922" y="5398673"/>
                </a:lnTo>
                <a:lnTo>
                  <a:pt x="25760" y="5339273"/>
                </a:lnTo>
                <a:lnTo>
                  <a:pt x="16811" y="5271956"/>
                </a:lnTo>
                <a:cubicBezTo>
                  <a:pt x="9305" y="5238090"/>
                  <a:pt x="4710" y="5203585"/>
                  <a:pt x="3092" y="5168860"/>
                </a:cubicBezTo>
                <a:cubicBezTo>
                  <a:pt x="-7132" y="5042101"/>
                  <a:pt x="10081" y="4917108"/>
                  <a:pt x="24446" y="4791844"/>
                </a:cubicBezTo>
                <a:cubicBezTo>
                  <a:pt x="34023" y="4712006"/>
                  <a:pt x="48647" y="4631352"/>
                  <a:pt x="24446" y="4552331"/>
                </a:cubicBezTo>
                <a:cubicBezTo>
                  <a:pt x="7867" y="4497261"/>
                  <a:pt x="4180" y="4438805"/>
                  <a:pt x="13705" y="4381912"/>
                </a:cubicBezTo>
                <a:cubicBezTo>
                  <a:pt x="29766" y="4280940"/>
                  <a:pt x="33117" y="4178184"/>
                  <a:pt x="23670" y="4076300"/>
                </a:cubicBezTo>
                <a:cubicBezTo>
                  <a:pt x="17432" y="4009125"/>
                  <a:pt x="18390" y="3941419"/>
                  <a:pt x="26517" y="3874462"/>
                </a:cubicBezTo>
                <a:cubicBezTo>
                  <a:pt x="37258" y="3784423"/>
                  <a:pt x="53954" y="3692752"/>
                  <a:pt x="33635" y="3602444"/>
                </a:cubicBezTo>
                <a:cubicBezTo>
                  <a:pt x="1280" y="3458954"/>
                  <a:pt x="7751" y="3315599"/>
                  <a:pt x="20694" y="3171022"/>
                </a:cubicBezTo>
                <a:cubicBezTo>
                  <a:pt x="30400" y="3063439"/>
                  <a:pt x="41141" y="2954632"/>
                  <a:pt x="21728" y="2845824"/>
                </a:cubicBezTo>
                <a:cubicBezTo>
                  <a:pt x="13381" y="2795337"/>
                  <a:pt x="13381" y="2743709"/>
                  <a:pt x="21728" y="2693221"/>
                </a:cubicBezTo>
                <a:cubicBezTo>
                  <a:pt x="31823" y="2625218"/>
                  <a:pt x="41400" y="2557892"/>
                  <a:pt x="28458" y="2489208"/>
                </a:cubicBezTo>
                <a:cubicBezTo>
                  <a:pt x="22764" y="2459285"/>
                  <a:pt x="18493" y="2429092"/>
                  <a:pt x="15516" y="2398898"/>
                </a:cubicBezTo>
                <a:cubicBezTo>
                  <a:pt x="9589" y="2321809"/>
                  <a:pt x="11711" y="2244283"/>
                  <a:pt x="21857" y="2167683"/>
                </a:cubicBezTo>
                <a:cubicBezTo>
                  <a:pt x="31564" y="2078733"/>
                  <a:pt x="15776" y="1989238"/>
                  <a:pt x="28717" y="1900560"/>
                </a:cubicBezTo>
                <a:cubicBezTo>
                  <a:pt x="37907" y="1829142"/>
                  <a:pt x="38255" y="1756772"/>
                  <a:pt x="29752" y="1685258"/>
                </a:cubicBezTo>
                <a:cubicBezTo>
                  <a:pt x="14456" y="1550065"/>
                  <a:pt x="15412" y="1413389"/>
                  <a:pt x="32599" y="1278454"/>
                </a:cubicBezTo>
                <a:cubicBezTo>
                  <a:pt x="43212" y="1199704"/>
                  <a:pt x="49294" y="1118644"/>
                  <a:pt x="30270" y="1041390"/>
                </a:cubicBezTo>
                <a:cubicBezTo>
                  <a:pt x="-14509" y="859818"/>
                  <a:pt x="11634" y="677973"/>
                  <a:pt x="30270" y="497354"/>
                </a:cubicBezTo>
                <a:lnTo>
                  <a:pt x="31725" y="472895"/>
                </a:lnTo>
                <a:lnTo>
                  <a:pt x="43781" y="427827"/>
                </a:lnTo>
                <a:lnTo>
                  <a:pt x="50994" y="413476"/>
                </a:lnTo>
                <a:lnTo>
                  <a:pt x="58372" y="387895"/>
                </a:lnTo>
                <a:cubicBezTo>
                  <a:pt x="111660" y="254431"/>
                  <a:pt x="198390" y="154469"/>
                  <a:pt x="306361" y="90092"/>
                </a:cubicBezTo>
                <a:lnTo>
                  <a:pt x="343340" y="71955"/>
                </a:lnTo>
                <a:lnTo>
                  <a:pt x="451947" y="55771"/>
                </a:lnTo>
                <a:lnTo>
                  <a:pt x="480681" y="50638"/>
                </a:lnTo>
                <a:lnTo>
                  <a:pt x="500476" y="51097"/>
                </a:lnTo>
                <a:cubicBezTo>
                  <a:pt x="614729" y="49684"/>
                  <a:pt x="728933" y="43772"/>
                  <a:pt x="843024" y="32056"/>
                </a:cubicBezTo>
                <a:cubicBezTo>
                  <a:pt x="1123212" y="7156"/>
                  <a:pt x="1404499" y="3566"/>
                  <a:pt x="1685086" y="21332"/>
                </a:cubicBezTo>
                <a:cubicBezTo>
                  <a:pt x="1938623" y="33688"/>
                  <a:pt x="2191759" y="64000"/>
                  <a:pt x="2445896" y="38121"/>
                </a:cubicBezTo>
                <a:cubicBezTo>
                  <a:pt x="2489616" y="33690"/>
                  <a:pt x="2532937" y="26111"/>
                  <a:pt x="2576333" y="19030"/>
                </a:cubicBezTo>
                <a:lnTo>
                  <a:pt x="2696353" y="4251"/>
                </a:lnTo>
                <a:lnTo>
                  <a:pt x="2745536" y="5232"/>
                </a:lnTo>
                <a:cubicBezTo>
                  <a:pt x="2818993" y="6452"/>
                  <a:pt x="2887864" y="7004"/>
                  <a:pt x="2947014" y="5793"/>
                </a:cubicBezTo>
                <a:cubicBezTo>
                  <a:pt x="3006163" y="4584"/>
                  <a:pt x="3060036" y="3178"/>
                  <a:pt x="3110399" y="1949"/>
                </a:cubicBezTo>
                <a:lnTo>
                  <a:pt x="3199002" y="221"/>
                </a:lnTo>
                <a:lnTo>
                  <a:pt x="3325015" y="3583"/>
                </a:lnTo>
                <a:cubicBezTo>
                  <a:pt x="3530714" y="12997"/>
                  <a:pt x="3736239" y="28910"/>
                  <a:pt x="3941762" y="43248"/>
                </a:cubicBezTo>
                <a:cubicBezTo>
                  <a:pt x="4091489" y="53739"/>
                  <a:pt x="4241215" y="66563"/>
                  <a:pt x="4390942" y="37886"/>
                </a:cubicBezTo>
                <a:cubicBezTo>
                  <a:pt x="4517292" y="15154"/>
                  <a:pt x="4645537" y="10467"/>
                  <a:pt x="4772844" y="23896"/>
                </a:cubicBezTo>
                <a:cubicBezTo>
                  <a:pt x="4885597" y="37327"/>
                  <a:pt x="4999052" y="40520"/>
                  <a:pt x="5112224" y="33456"/>
                </a:cubicBezTo>
                <a:lnTo>
                  <a:pt x="5477482" y="6922"/>
                </a:lnTo>
                <a:lnTo>
                  <a:pt x="5517883" y="7607"/>
                </a:lnTo>
                <a:lnTo>
                  <a:pt x="5555683" y="6426"/>
                </a:lnTo>
                <a:cubicBezTo>
                  <a:pt x="5626335" y="3737"/>
                  <a:pt x="5704795" y="995"/>
                  <a:pt x="5791061" y="218"/>
                </a:cubicBezTo>
                <a:close/>
              </a:path>
            </a:pathLst>
          </a:custGeom>
        </p:spPr>
      </p:pic>
      <p:sp>
        <p:nvSpPr>
          <p:cNvPr id="6" name="TextBox 5">
            <a:extLst>
              <a:ext uri="{FF2B5EF4-FFF2-40B4-BE49-F238E27FC236}">
                <a16:creationId xmlns:a16="http://schemas.microsoft.com/office/drawing/2014/main" id="{2542CB62-140B-E24B-9516-409524F7690B}"/>
              </a:ext>
            </a:extLst>
          </p:cNvPr>
          <p:cNvSpPr txBox="1"/>
          <p:nvPr/>
        </p:nvSpPr>
        <p:spPr>
          <a:xfrm>
            <a:off x="2314956" y="6169715"/>
            <a:ext cx="755904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hlinkClick r:id="rId4"/>
              </a:rPr>
              <a:t>z.umn.edu/dsp-covid19-survey</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2828506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F1229D-5A0D-8C4E-9C36-DDD699DD02D7}"/>
              </a:ext>
            </a:extLst>
          </p:cNvPr>
          <p:cNvSpPr>
            <a:spLocks noGrp="1"/>
          </p:cNvSpPr>
          <p:nvPr>
            <p:ph type="title"/>
          </p:nvPr>
        </p:nvSpPr>
        <p:spPr>
          <a:xfrm>
            <a:off x="838200" y="365125"/>
            <a:ext cx="10515600" cy="1800006"/>
          </a:xfrm>
        </p:spPr>
        <p:txBody>
          <a:bodyPr/>
          <a:lstStyle/>
          <a:p>
            <a:r>
              <a:rPr lang="en-US" dirty="0"/>
              <a:t>Questions about What We Covered Today?</a:t>
            </a:r>
          </a:p>
        </p:txBody>
      </p:sp>
      <p:sp>
        <p:nvSpPr>
          <p:cNvPr id="7" name="Content Placeholder 6"/>
          <p:cNvSpPr>
            <a:spLocks noGrp="1"/>
          </p:cNvSpPr>
          <p:nvPr>
            <p:ph idx="1"/>
          </p:nvPr>
        </p:nvSpPr>
        <p:spPr>
          <a:xfrm>
            <a:off x="838200" y="2165131"/>
            <a:ext cx="10515600" cy="4011832"/>
          </a:xfrm>
        </p:spPr>
        <p:txBody>
          <a:bodyPr vert="horz" lIns="91440" tIns="45720" rIns="91440" bIns="45720" rtlCol="0" anchor="t">
            <a:normAutofit/>
          </a:bodyPr>
          <a:lstStyle/>
          <a:p>
            <a:pPr marL="0" indent="0">
              <a:spcAft>
                <a:spcPts val="600"/>
              </a:spcAft>
              <a:buNone/>
            </a:pPr>
            <a:r>
              <a:rPr lang="en-US" dirty="0">
                <a:latin typeface="Open Sans Light"/>
                <a:cs typeface="Calibri Light"/>
              </a:rPr>
              <a:t>You will receive the slides from today’s workshop so that you can have further discussions about the information in this session.</a:t>
            </a:r>
          </a:p>
          <a:p>
            <a:pPr marL="0" indent="0">
              <a:buNone/>
            </a:pPr>
            <a:r>
              <a:rPr lang="en-US" dirty="0">
                <a:latin typeface="Open Sans Light"/>
                <a:cs typeface="Calibri Light"/>
              </a:rPr>
              <a:t>If you have questions:</a:t>
            </a:r>
            <a:endParaRPr lang="en-US" dirty="0">
              <a:latin typeface="Open Sans Light" panose="020B0306030504020204"/>
              <a:cs typeface="Calibri Light" panose="020F0302020204030204" pitchFamily="34" charset="0"/>
            </a:endParaRPr>
          </a:p>
          <a:p>
            <a:r>
              <a:rPr lang="en-US" dirty="0">
                <a:latin typeface="Open Sans Light" panose="020B0306030504020204"/>
                <a:cs typeface="Calibri Light" panose="020F0302020204030204" pitchFamily="34" charset="0"/>
              </a:rPr>
              <a:t>Contact your University of Minnesota workforce consultant </a:t>
            </a:r>
          </a:p>
          <a:p>
            <a:r>
              <a:rPr lang="en-US" dirty="0">
                <a:latin typeface="Open Sans Light" panose="020B0306030504020204"/>
                <a:cs typeface="Calibri Light" panose="020F0302020204030204" pitchFamily="34" charset="0"/>
              </a:rPr>
              <a:t>Email us at: </a:t>
            </a:r>
            <a:r>
              <a:rPr lang="en-US" dirty="0">
                <a:latin typeface="Open Sans Light" panose="020B0306030504020204"/>
                <a:cs typeface="Calibri Light" panose="020F0302020204030204" pitchFamily="34" charset="0"/>
                <a:hlinkClick r:id="rId3"/>
              </a:rPr>
              <a:t>dsp-tn@umn.edu</a:t>
            </a:r>
            <a:endParaRPr lang="en-US" dirty="0">
              <a:latin typeface="Open Sans Light" panose="020B0306030504020204"/>
              <a:cs typeface="Calibri Light" panose="020F0302020204030204" pitchFamily="34" charset="0"/>
            </a:endParaRPr>
          </a:p>
          <a:p>
            <a:r>
              <a:rPr lang="en-US" dirty="0">
                <a:latin typeface="Open Sans Light" panose="020B0306030504020204"/>
                <a:cs typeface="Calibri Light" panose="020F0302020204030204" pitchFamily="34" charset="0"/>
              </a:rPr>
              <a:t>If you haven’t provided us with your </a:t>
            </a:r>
            <a:r>
              <a:rPr lang="en-US" b="1" dirty="0">
                <a:latin typeface="Open Sans Light" panose="020B0306030504020204"/>
                <a:cs typeface="Calibri Light" panose="020F0302020204030204" pitchFamily="34" charset="0"/>
              </a:rPr>
              <a:t>Key Contacts </a:t>
            </a:r>
            <a:r>
              <a:rPr lang="en-US" dirty="0">
                <a:latin typeface="Open Sans Light" panose="020B0306030504020204"/>
                <a:cs typeface="Calibri Light" panose="020F0302020204030204" pitchFamily="34" charset="0"/>
              </a:rPr>
              <a:t>please do </a:t>
            </a:r>
          </a:p>
          <a:p>
            <a:pPr marL="0" indent="0">
              <a:buNone/>
            </a:pPr>
            <a:r>
              <a:rPr lang="en-US" dirty="0">
                <a:latin typeface="Open Sans Light" panose="020B0306030504020204"/>
                <a:cs typeface="Calibri Light" panose="020F0302020204030204" pitchFamily="34" charset="0"/>
              </a:rPr>
              <a:t>  at: </a:t>
            </a:r>
            <a:r>
              <a:rPr lang="en-US" dirty="0">
                <a:latin typeface="Open Sans Light" panose="020B0306030504020204"/>
                <a:cs typeface="Calibri Light" panose="020F0302020204030204" pitchFamily="34" charset="0"/>
                <a:hlinkClick r:id="rId4" action="ppaction://hlinkpres?slideindex=1&amp;slidetitle="/>
              </a:rPr>
              <a:t>https://z.umn.edu/C2KeyContacts</a:t>
            </a:r>
            <a:endParaRPr lang="en-US" dirty="0">
              <a:latin typeface="Open Sans Light" panose="020B0306030504020204"/>
              <a:cs typeface="Calibri Light" panose="020F0302020204030204" pitchFamily="34" charset="0"/>
            </a:endParaRPr>
          </a:p>
          <a:p>
            <a:endParaRPr lang="en-US" dirty="0">
              <a:latin typeface="Calibri Light" panose="020F0302020204030204" pitchFamily="34" charset="0"/>
              <a:cs typeface="Calibri Light" panose="020F0302020204030204" pitchFamily="34" charset="0"/>
            </a:endParaRPr>
          </a:p>
          <a:p>
            <a:endParaRPr lang="en-US" dirty="0"/>
          </a:p>
        </p:txBody>
      </p:sp>
      <p:sp>
        <p:nvSpPr>
          <p:cNvPr id="3" name="Content Placeholder 2">
            <a:extLst>
              <a:ext uri="{FF2B5EF4-FFF2-40B4-BE49-F238E27FC236}">
                <a16:creationId xmlns:a16="http://schemas.microsoft.com/office/drawing/2014/main" id="{B4B206DF-21FF-984B-8F30-67F752F935A1}"/>
              </a:ext>
            </a:extLst>
          </p:cNvPr>
          <p:cNvSpPr txBox="1">
            <a:spLocks/>
          </p:cNvSpPr>
          <p:nvPr/>
        </p:nvSpPr>
        <p:spPr>
          <a:xfrm>
            <a:off x="838200" y="1447800"/>
            <a:ext cx="10515600" cy="4729163"/>
          </a:xfrm>
          <a:prstGeom prst="rect">
            <a:avLst/>
          </a:prstGeom>
        </p:spPr>
        <p:txBody>
          <a:bodyPr anchor="ctr"/>
          <a:lstStyle>
            <a:lvl1pPr marL="228600" indent="-228600" algn="l" defTabSz="914400" rtl="0" eaLnBrk="1" latinLnBrk="0" hangingPunct="1">
              <a:lnSpc>
                <a:spcPct val="150000"/>
              </a:lnSpc>
              <a:spcBef>
                <a:spcPts val="1000"/>
              </a:spcBef>
              <a:buFont typeface="Arial" panose="020B0604020202020204" pitchFamily="34" charset="0"/>
              <a:buChar char="•"/>
              <a:defRPr sz="28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150000"/>
              </a:lnSpc>
              <a:spcBef>
                <a:spcPts val="500"/>
              </a:spcBef>
              <a:buFont typeface="Arial" panose="020B0604020202020204" pitchFamily="34" charset="0"/>
              <a:buChar char="•"/>
              <a:defRPr sz="24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150000"/>
              </a:lnSpc>
              <a:spcBef>
                <a:spcPts val="500"/>
              </a:spcBef>
              <a:buFont typeface="Arial" panose="020B0604020202020204" pitchFamily="34" charset="0"/>
              <a:buChar char="•"/>
              <a:defRPr sz="20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150000"/>
              </a:lnSpc>
              <a:spcBef>
                <a:spcPts val="500"/>
              </a:spcBef>
              <a:buFont typeface="Arial" panose="020B0604020202020204" pitchFamily="34" charset="0"/>
              <a:buChar char="•"/>
              <a:defRPr sz="18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150000"/>
              </a:lnSpc>
              <a:spcBef>
                <a:spcPts val="500"/>
              </a:spcBef>
              <a:buFont typeface="Arial" panose="020B0604020202020204" pitchFamily="34" charset="0"/>
              <a:buChar char="•"/>
              <a:defRPr sz="18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Open Sans Light" panose="020B0306030504020204" pitchFamily="34" charset="0"/>
            </a:endParaRPr>
          </a:p>
        </p:txBody>
      </p:sp>
    </p:spTree>
    <p:extLst>
      <p:ext uri="{BB962C8B-B14F-4D97-AF65-F5344CB8AC3E}">
        <p14:creationId xmlns:p14="http://schemas.microsoft.com/office/powerpoint/2010/main" val="626072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Kickoff Workshop Evaluation</a:t>
            </a:r>
          </a:p>
        </p:txBody>
      </p:sp>
      <p:sp>
        <p:nvSpPr>
          <p:cNvPr id="3" name="Content Placeholder 2"/>
          <p:cNvSpPr>
            <a:spLocks noGrp="1"/>
          </p:cNvSpPr>
          <p:nvPr>
            <p:ph idx="1"/>
          </p:nvPr>
        </p:nvSpPr>
        <p:spPr/>
        <p:txBody>
          <a:bodyPr vert="horz" lIns="91440" tIns="45720" rIns="91440" bIns="45720" rtlCol="0" anchor="t">
            <a:normAutofit/>
          </a:bodyPr>
          <a:lstStyle/>
          <a:p>
            <a:r>
              <a:rPr lang="en-US" dirty="0"/>
              <a:t>Please share about your experience:</a:t>
            </a:r>
          </a:p>
          <a:p>
            <a:endParaRPr lang="en-US" dirty="0"/>
          </a:p>
          <a:p>
            <a:pPr marL="0" indent="0" algn="ctr">
              <a:buNone/>
            </a:pPr>
            <a:r>
              <a:rPr lang="en-US" sz="4000" b="1" dirty="0"/>
              <a:t>Type in your browser:</a:t>
            </a:r>
          </a:p>
          <a:p>
            <a:pPr marL="0" indent="0" algn="ctr">
              <a:buNone/>
            </a:pPr>
            <a:r>
              <a:rPr lang="en-US" sz="4000" b="1" dirty="0">
                <a:hlinkClick r:id="rId3"/>
              </a:rPr>
              <a:t>z.umn.edu/TennCareKickoffEvaluation</a:t>
            </a:r>
            <a:r>
              <a:rPr lang="en-US" sz="4000" b="1" dirty="0"/>
              <a:t> </a:t>
            </a:r>
          </a:p>
        </p:txBody>
      </p:sp>
    </p:spTree>
    <p:extLst>
      <p:ext uri="{BB962C8B-B14F-4D97-AF65-F5344CB8AC3E}">
        <p14:creationId xmlns:p14="http://schemas.microsoft.com/office/powerpoint/2010/main" val="278252076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Thank you</a:t>
            </a:r>
          </a:p>
        </p:txBody>
      </p:sp>
      <p:sp>
        <p:nvSpPr>
          <p:cNvPr id="3" name="Text Placeholder 2"/>
          <p:cNvSpPr>
            <a:spLocks noGrp="1"/>
          </p:cNvSpPr>
          <p:nvPr>
            <p:ph type="body" idx="1"/>
          </p:nvPr>
        </p:nvSpPr>
        <p:spPr/>
        <p:txBody>
          <a:bodyPr/>
          <a:lstStyle/>
          <a:p>
            <a:pPr marL="0" indent="0">
              <a:buNone/>
            </a:pPr>
            <a:r>
              <a:rPr lang="en-US" dirty="0"/>
              <a:t>We look forward to connecting with you in January!</a:t>
            </a:r>
          </a:p>
        </p:txBody>
      </p:sp>
    </p:spTree>
    <p:extLst>
      <p:ext uri="{BB962C8B-B14F-4D97-AF65-F5344CB8AC3E}">
        <p14:creationId xmlns:p14="http://schemas.microsoft.com/office/powerpoint/2010/main" val="31385740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Welcome &amp; Introductions</a:t>
            </a:r>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0079093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38200" y="365125"/>
            <a:ext cx="6294120" cy="860171"/>
          </a:xfrm>
          <a:prstGeom prst="rect">
            <a:avLst/>
          </a:prstGeom>
          <a:solidFill>
            <a:srgbClr val="4C768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0D54482-5284-A44D-AA6A-EF0AC8E480B7}"/>
              </a:ext>
            </a:extLst>
          </p:cNvPr>
          <p:cNvSpPr>
            <a:spLocks noGrp="1"/>
          </p:cNvSpPr>
          <p:nvPr>
            <p:ph type="title"/>
          </p:nvPr>
        </p:nvSpPr>
        <p:spPr>
          <a:xfrm>
            <a:off x="838200" y="365125"/>
            <a:ext cx="10515600" cy="860171"/>
          </a:xfrm>
        </p:spPr>
        <p:txBody>
          <a:bodyPr>
            <a:normAutofit/>
          </a:bodyPr>
          <a:lstStyle/>
          <a:p>
            <a:r>
              <a:rPr lang="en-US" sz="3600" dirty="0">
                <a:solidFill>
                  <a:schemeClr val="bg1"/>
                </a:solidFill>
              </a:rPr>
              <a:t>Breakout Group Activity</a:t>
            </a:r>
            <a:endParaRPr lang="x-none" sz="3600" dirty="0">
              <a:solidFill>
                <a:schemeClr val="bg1"/>
              </a:solidFill>
            </a:endParaRPr>
          </a:p>
        </p:txBody>
      </p:sp>
      <p:sp>
        <p:nvSpPr>
          <p:cNvPr id="3" name="Content Placeholder 2">
            <a:extLst>
              <a:ext uri="{FF2B5EF4-FFF2-40B4-BE49-F238E27FC236}">
                <a16:creationId xmlns:a16="http://schemas.microsoft.com/office/drawing/2014/main" id="{2A180281-01C0-1F45-93B3-E26A68A3E0ED}"/>
              </a:ext>
            </a:extLst>
          </p:cNvPr>
          <p:cNvSpPr>
            <a:spLocks noGrp="1"/>
          </p:cNvSpPr>
          <p:nvPr>
            <p:ph idx="1"/>
          </p:nvPr>
        </p:nvSpPr>
        <p:spPr>
          <a:xfrm>
            <a:off x="838200" y="1371600"/>
            <a:ext cx="10515600" cy="5138928"/>
          </a:xfrm>
        </p:spPr>
        <p:txBody>
          <a:bodyPr vert="horz" lIns="91440" tIns="45720" rIns="91440" bIns="45720" rtlCol="0" anchor="t">
            <a:normAutofit/>
          </a:bodyPr>
          <a:lstStyle/>
          <a:p>
            <a:pPr marL="0" indent="0">
              <a:buNone/>
            </a:pPr>
            <a:r>
              <a:rPr lang="en-US" sz="3900" dirty="0"/>
              <a:t>Getting to Know You  </a:t>
            </a:r>
          </a:p>
          <a:p>
            <a:r>
              <a:rPr lang="en-US" dirty="0"/>
              <a:t>Your name / organization</a:t>
            </a:r>
            <a:endParaRPr lang="en-US" dirty="0">
              <a:cs typeface="Calibri"/>
            </a:endParaRPr>
          </a:p>
          <a:p>
            <a:r>
              <a:rPr lang="en-US" dirty="0"/>
              <a:t>Your role in the organization today</a:t>
            </a:r>
          </a:p>
          <a:p>
            <a:r>
              <a:rPr lang="en-US" dirty="0"/>
              <a:t>What is one recent success you’ve had in your organization? </a:t>
            </a:r>
            <a:endParaRPr lang="en-US" dirty="0">
              <a:cs typeface="Calibri"/>
            </a:endParaRPr>
          </a:p>
          <a:p>
            <a:endParaRPr lang="en-US" dirty="0"/>
          </a:p>
          <a:p>
            <a:pPr marL="0" indent="0">
              <a:buNone/>
            </a:pPr>
            <a:endParaRPr lang="x-none" dirty="0"/>
          </a:p>
        </p:txBody>
      </p:sp>
    </p:spTree>
    <p:extLst>
      <p:ext uri="{BB962C8B-B14F-4D97-AF65-F5344CB8AC3E}">
        <p14:creationId xmlns:p14="http://schemas.microsoft.com/office/powerpoint/2010/main" val="14078719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Goals for this session</a:t>
            </a:r>
          </a:p>
        </p:txBody>
      </p:sp>
      <p:sp>
        <p:nvSpPr>
          <p:cNvPr id="3" name="Content Placeholder 2"/>
          <p:cNvSpPr>
            <a:spLocks noGrp="1"/>
          </p:cNvSpPr>
          <p:nvPr>
            <p:ph idx="1"/>
          </p:nvPr>
        </p:nvSpPr>
        <p:spPr/>
        <p:txBody>
          <a:bodyPr vert="horz" lIns="91440" tIns="45720" rIns="91440" bIns="45720" rtlCol="0" anchor="t">
            <a:normAutofit/>
          </a:bodyPr>
          <a:lstStyle/>
          <a:p>
            <a:pPr>
              <a:spcAft>
                <a:spcPts val="600"/>
              </a:spcAft>
            </a:pPr>
            <a:r>
              <a:rPr lang="en-US" dirty="0">
                <a:cs typeface="Calibri" panose="020F0502020204030204"/>
              </a:rPr>
              <a:t>Explore the connection between assessment and evaluation</a:t>
            </a:r>
          </a:p>
          <a:p>
            <a:pPr>
              <a:spcAft>
                <a:spcPts val="600"/>
              </a:spcAft>
            </a:pPr>
            <a:r>
              <a:rPr lang="en-US" dirty="0">
                <a:cs typeface="Calibri" panose="020F0502020204030204"/>
              </a:rPr>
              <a:t>Learn about methods and practices for evaluating success in implementing workforce strategies </a:t>
            </a:r>
          </a:p>
          <a:p>
            <a:pPr>
              <a:spcAft>
                <a:spcPts val="600"/>
              </a:spcAft>
            </a:pPr>
            <a:r>
              <a:rPr lang="en-US" dirty="0"/>
              <a:t>Learn about the regional workforce communities of practice that the role of the TN Workforce Coaches and UMN Consultants</a:t>
            </a:r>
          </a:p>
          <a:p>
            <a:pPr>
              <a:spcAft>
                <a:spcPts val="600"/>
              </a:spcAft>
            </a:pPr>
            <a:r>
              <a:rPr lang="en-US" dirty="0"/>
              <a:t>Begin to prepare for first meeting with Workforce Consultants and Coaches in January.</a:t>
            </a:r>
          </a:p>
          <a:p>
            <a:pPr>
              <a:spcAft>
                <a:spcPts val="600"/>
              </a:spcAft>
            </a:pPr>
            <a:endParaRPr lang="en-US" dirty="0"/>
          </a:p>
          <a:p>
            <a:endParaRPr lang="en-US" dirty="0"/>
          </a:p>
          <a:p>
            <a:pPr marL="0" indent="0">
              <a:buNone/>
            </a:pPr>
            <a:endParaRPr lang="en-US" dirty="0">
              <a:cs typeface="Calibri" panose="020F0502020204030204"/>
            </a:endParaRPr>
          </a:p>
          <a:p>
            <a:pPr marL="0" indent="0">
              <a:buNone/>
            </a:pPr>
            <a:endParaRPr lang="en-US" dirty="0">
              <a:cs typeface="Calibri" panose="020F0502020204030204"/>
            </a:endParaRPr>
          </a:p>
        </p:txBody>
      </p:sp>
    </p:spTree>
    <p:extLst>
      <p:ext uri="{BB962C8B-B14F-4D97-AF65-F5344CB8AC3E}">
        <p14:creationId xmlns:p14="http://schemas.microsoft.com/office/powerpoint/2010/main" val="5838159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Title 1"/>
          <p:cNvSpPr>
            <a:spLocks noGrp="1"/>
          </p:cNvSpPr>
          <p:nvPr>
            <p:ph type="title"/>
          </p:nvPr>
        </p:nvSpPr>
        <p:spPr/>
        <p:txBody>
          <a:bodyPr/>
          <a:lstStyle/>
          <a:p>
            <a:pPr eaLnBrk="1" hangingPunct="1"/>
            <a:r>
              <a:rPr lang="en-US" altLang="en-US" sz="3600" dirty="0">
                <a:latin typeface="Open Sans Light"/>
                <a:ea typeface="Open Sans Light"/>
                <a:cs typeface="Open Sans Light"/>
              </a:rPr>
              <a:t>Implementing a Workforce Strategy</a:t>
            </a:r>
          </a:p>
        </p:txBody>
      </p:sp>
      <p:sp>
        <p:nvSpPr>
          <p:cNvPr id="3" name="Content Placeholder 2"/>
          <p:cNvSpPr>
            <a:spLocks noGrp="1"/>
          </p:cNvSpPr>
          <p:nvPr>
            <p:ph idx="1"/>
          </p:nvPr>
        </p:nvSpPr>
        <p:spPr>
          <a:xfrm>
            <a:off x="838200" y="1385888"/>
            <a:ext cx="10515600" cy="4351337"/>
          </a:xfrm>
        </p:spPr>
        <p:txBody>
          <a:bodyPr rtlCol="0">
            <a:normAutofit/>
          </a:bodyPr>
          <a:lstStyle/>
          <a:p>
            <a:pPr marL="0" indent="0" eaLnBrk="1" hangingPunct="1">
              <a:buFont typeface="Arial" panose="020B0604020202020204" pitchFamily="34" charset="0"/>
              <a:buNone/>
              <a:defRPr/>
            </a:pPr>
            <a:r>
              <a:rPr lang="en-US" dirty="0">
                <a:latin typeface="Arial" panose="020B0604020202020204" pitchFamily="34" charset="0"/>
              </a:rPr>
              <a:t>Connecting strategies with the data</a:t>
            </a:r>
          </a:p>
          <a:p>
            <a:pPr marL="0" indent="0" eaLnBrk="1" hangingPunct="1">
              <a:buFont typeface="Arial" panose="020B0604020202020204" pitchFamily="34" charset="0"/>
              <a:buNone/>
              <a:defRPr/>
            </a:pPr>
            <a:endParaRPr lang="en-US" dirty="0">
              <a:latin typeface="Arial" panose="020B0604020202020204" pitchFamily="34" charset="0"/>
            </a:endParaRPr>
          </a:p>
          <a:p>
            <a:pPr eaLnBrk="1" hangingPunct="1">
              <a:defRPr/>
            </a:pPr>
            <a:endParaRPr lang="en-US" dirty="0">
              <a:latin typeface="Arial" panose="020B0604020202020204" pitchFamily="34" charset="0"/>
            </a:endParaRPr>
          </a:p>
          <a:p>
            <a:pPr marL="0" indent="0" eaLnBrk="1" hangingPunct="1">
              <a:buFont typeface="Arial" panose="020B0604020202020204" pitchFamily="34" charset="0"/>
              <a:buNone/>
              <a:defRPr/>
            </a:pPr>
            <a:endParaRPr lang="en-US" sz="2400" dirty="0">
              <a:latin typeface="Arial" panose="020B0604020202020204" pitchFamily="34" charset="0"/>
            </a:endParaRPr>
          </a:p>
        </p:txBody>
      </p:sp>
      <p:pic>
        <p:nvPicPr>
          <p:cNvPr id="204804" name="Content Placeholder 3" descr="An infographic that has a line of people. 44% of those people are colored in representing the average turnover rate for DSPs. There is also a stacked bar showing 40% of DSPs left in fewer than 6 months, 21% left between 6 &amp; 12 months, and 39% left after 12 months. "/>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54213" y="2038350"/>
            <a:ext cx="8810625" cy="387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Donut 6">
            <a:extLst>
              <a:ext uri="{FF2B5EF4-FFF2-40B4-BE49-F238E27FC236}">
                <a16:creationId xmlns:a16="http://schemas.microsoft.com/office/drawing/2014/main" id="{0ABB1F2D-09BC-7940-89E2-F3D685BBEBC5}"/>
              </a:ext>
            </a:extLst>
          </p:cNvPr>
          <p:cNvSpPr/>
          <p:nvPr/>
        </p:nvSpPr>
        <p:spPr>
          <a:xfrm>
            <a:off x="1193801" y="1676400"/>
            <a:ext cx="6229976" cy="1790700"/>
          </a:xfrm>
          <a:prstGeom prst="donut">
            <a:avLst>
              <a:gd name="adj" fmla="val 6068"/>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x-non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3068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theme/theme1.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17273</TotalTime>
  <Words>6255</Words>
  <Application>Microsoft Office PowerPoint</Application>
  <PresentationFormat>Widescreen</PresentationFormat>
  <Paragraphs>631</Paragraphs>
  <Slides>53</Slides>
  <Notes>53</Notes>
  <HiddenSlides>0</HiddenSlides>
  <MMClips>0</MMClips>
  <ScaleCrop>false</ScaleCrop>
  <HeadingPairs>
    <vt:vector size="6" baseType="variant">
      <vt:variant>
        <vt:lpstr>Fonts Used</vt:lpstr>
      </vt:variant>
      <vt:variant>
        <vt:i4>11</vt:i4>
      </vt:variant>
      <vt:variant>
        <vt:lpstr>Theme</vt:lpstr>
      </vt:variant>
      <vt:variant>
        <vt:i4>5</vt:i4>
      </vt:variant>
      <vt:variant>
        <vt:lpstr>Slide Titles</vt:lpstr>
      </vt:variant>
      <vt:variant>
        <vt:i4>53</vt:i4>
      </vt:variant>
    </vt:vector>
  </HeadingPairs>
  <TitlesOfParts>
    <vt:vector size="69" baseType="lpstr">
      <vt:lpstr>.AppleSystemUIFont</vt:lpstr>
      <vt:lpstr>Arial</vt:lpstr>
      <vt:lpstr>Bitter</vt:lpstr>
      <vt:lpstr>Calibri</vt:lpstr>
      <vt:lpstr>Calibri Light</vt:lpstr>
      <vt:lpstr>Frutiger 45 Light</vt:lpstr>
      <vt:lpstr>Open Sans</vt:lpstr>
      <vt:lpstr>Open Sans Condensed Light</vt:lpstr>
      <vt:lpstr>Open Sans Light</vt:lpstr>
      <vt:lpstr>System Font Regular</vt:lpstr>
      <vt:lpstr>Wingdings</vt:lpstr>
      <vt:lpstr>4_Office Theme</vt:lpstr>
      <vt:lpstr>2_Office Theme</vt:lpstr>
      <vt:lpstr>5_Office Theme</vt:lpstr>
      <vt:lpstr>6_Office Theme</vt:lpstr>
      <vt:lpstr>Office Theme</vt:lpstr>
      <vt:lpstr>PowerPoint Presentation</vt:lpstr>
      <vt:lpstr>Understanding Your Data and Workforce Strategies  Workshop Series</vt:lpstr>
      <vt:lpstr>Welcome to Session 7: Planning Your Next Steps: Measuring Outcomes of Implementation and Creating a Practical Action Plan for Change</vt:lpstr>
      <vt:lpstr>Using  Zoom</vt:lpstr>
      <vt:lpstr>Items to have with you today:</vt:lpstr>
      <vt:lpstr>Welcome &amp; Introductions</vt:lpstr>
      <vt:lpstr>Breakout Group Activity</vt:lpstr>
      <vt:lpstr>Goals for this session</vt:lpstr>
      <vt:lpstr>Implementing a Workforce Strategy</vt:lpstr>
      <vt:lpstr>Common Organizational Challenges</vt:lpstr>
      <vt:lpstr>Review of Intervention Strategies </vt:lpstr>
      <vt:lpstr>Building &amp; Strengthening the DSP Workforce </vt:lpstr>
      <vt:lpstr>Creating A Practical Action Plan for Change In Your Organization</vt:lpstr>
      <vt:lpstr>Organization Self-Assessment Workbook </vt:lpstr>
      <vt:lpstr>PowerPoint Presentation</vt:lpstr>
      <vt:lpstr>PowerPoint Presentation</vt:lpstr>
      <vt:lpstr>PowerPoint Presentation</vt:lpstr>
      <vt:lpstr>PowerPoint Presentation</vt:lpstr>
      <vt:lpstr>Connecting Assessment and Evaluation</vt:lpstr>
      <vt:lpstr>8 Steps for Implementation - Workforce Strategies</vt:lpstr>
      <vt:lpstr>8 Steps for Implementation - Workforce Strategies</vt:lpstr>
      <vt:lpstr>Poll Question #1</vt:lpstr>
      <vt:lpstr>Assessing Workforce Challenges  Problem and Assessment Guide workbook page 23</vt:lpstr>
      <vt:lpstr>Poll Question #2</vt:lpstr>
      <vt:lpstr>Poll Question #3</vt:lpstr>
      <vt:lpstr>Evaluating Success</vt:lpstr>
      <vt:lpstr>PowerPoint Presentation</vt:lpstr>
      <vt:lpstr>Breakout Conversation </vt:lpstr>
      <vt:lpstr>PowerPoint Presentation</vt:lpstr>
      <vt:lpstr>Stretch Break</vt:lpstr>
      <vt:lpstr>PowerPoint Presentation</vt:lpstr>
      <vt:lpstr>PowerPoint Presentation</vt:lpstr>
      <vt:lpstr>Moving Towards Improvement</vt:lpstr>
      <vt:lpstr>Questions to consider Organizational Self-Assessment Workbook page  18</vt:lpstr>
      <vt:lpstr>Poll Question #4  Which step is your organization at for implementing workforce strategies? </vt:lpstr>
      <vt:lpstr>Breakout Conversation</vt:lpstr>
      <vt:lpstr>Your Next Steps</vt:lpstr>
      <vt:lpstr>PowerPoint Presentation</vt:lpstr>
      <vt:lpstr>Preparing for Your First Workforce Consultation Session</vt:lpstr>
      <vt:lpstr>Organization Self-Assessment Workbook</vt:lpstr>
      <vt:lpstr>Menu of Technical Assistance Please complete by the end of session 7  z.umn.edu/TennCareTAOptions </vt:lpstr>
      <vt:lpstr>Supporting Your Success</vt:lpstr>
      <vt:lpstr> Your East Tennessee Consultants &amp; Coaches </vt:lpstr>
      <vt:lpstr>Your Middle Tennessee Consultants &amp; Coaches</vt:lpstr>
      <vt:lpstr> Your West Tennessee Consultants &amp; Coaches </vt:lpstr>
      <vt:lpstr>Tennessee Regional Community of Practice</vt:lpstr>
      <vt:lpstr>Supporting a Community of Practice for  DSP Workforce</vt:lpstr>
      <vt:lpstr>2020-2021 Regional Community of Practice Schedule</vt:lpstr>
      <vt:lpstr>Community of Practice-Sample Agenda</vt:lpstr>
      <vt:lpstr>PowerPoint Presentation</vt:lpstr>
      <vt:lpstr>Questions about What We Covered Today?</vt:lpstr>
      <vt:lpstr>Kickoff Workshop Evaluation</vt:lpstr>
      <vt:lpstr>Thank you</vt:lpstr>
    </vt:vector>
  </TitlesOfParts>
  <Company>University of Minnesota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Selection and Matching</dc:title>
  <dc:creator>Laurie "Chet" Tschetter</dc:creator>
  <cp:lastModifiedBy>Megan L Sanders</cp:lastModifiedBy>
  <cp:revision>734</cp:revision>
  <dcterms:created xsi:type="dcterms:W3CDTF">2019-07-13T17:40:34Z</dcterms:created>
  <dcterms:modified xsi:type="dcterms:W3CDTF">2021-07-21T18:40:31Z</dcterms:modified>
</cp:coreProperties>
</file>