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Lst>
  <p:notesMasterIdLst>
    <p:notesMasterId r:id="rId37"/>
  </p:notesMasterIdLst>
  <p:sldIdLst>
    <p:sldId id="604" r:id="rId3"/>
    <p:sldId id="569" r:id="rId4"/>
    <p:sldId id="600" r:id="rId5"/>
    <p:sldId id="404" r:id="rId6"/>
    <p:sldId id="596" r:id="rId7"/>
    <p:sldId id="591" r:id="rId8"/>
    <p:sldId id="581" r:id="rId9"/>
    <p:sldId id="580" r:id="rId10"/>
    <p:sldId id="554" r:id="rId11"/>
    <p:sldId id="584" r:id="rId12"/>
    <p:sldId id="588" r:id="rId13"/>
    <p:sldId id="589" r:id="rId14"/>
    <p:sldId id="601" r:id="rId15"/>
    <p:sldId id="598" r:id="rId16"/>
    <p:sldId id="572" r:id="rId17"/>
    <p:sldId id="573" r:id="rId18"/>
    <p:sldId id="475" r:id="rId19"/>
    <p:sldId id="323" r:id="rId20"/>
    <p:sldId id="592" r:id="rId21"/>
    <p:sldId id="576" r:id="rId22"/>
    <p:sldId id="468" r:id="rId23"/>
    <p:sldId id="539" r:id="rId24"/>
    <p:sldId id="582" r:id="rId25"/>
    <p:sldId id="607" r:id="rId26"/>
    <p:sldId id="578" r:id="rId27"/>
    <p:sldId id="545" r:id="rId28"/>
    <p:sldId id="599" r:id="rId29"/>
    <p:sldId id="579" r:id="rId30"/>
    <p:sldId id="602" r:id="rId31"/>
    <p:sldId id="603" r:id="rId32"/>
    <p:sldId id="593" r:id="rId33"/>
    <p:sldId id="590" r:id="rId34"/>
    <p:sldId id="605" r:id="rId35"/>
    <p:sldId id="60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cdonald M Metzger" initials="MM" lastIdx="3" clrIdx="0"/>
  <p:cmAuthor id="2" name="Sarah Hall" initials="SH" lastIdx="11" clrIdx="1">
    <p:extLst>
      <p:ext uri="{19B8F6BF-5375-455C-9EA6-DF929625EA0E}">
        <p15:presenceInfo xmlns:p15="http://schemas.microsoft.com/office/powerpoint/2012/main" userId="Sarah Hall" providerId="None"/>
      </p:ext>
    </p:extLst>
  </p:cmAuthor>
  <p:cmAuthor id="3" name="Barbara A Kleist" initials="BAK" lastIdx="8" clrIdx="2">
    <p:extLst>
      <p:ext uri="{19B8F6BF-5375-455C-9EA6-DF929625EA0E}">
        <p15:presenceInfo xmlns:p15="http://schemas.microsoft.com/office/powerpoint/2012/main" userId="Barbara A Kleis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505E91-272A-46FA-A786-441A2C7F85C0}" v="34" dt="2020-02-27T20:56:43.8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61948" autoAdjust="0"/>
  </p:normalViewPr>
  <p:slideViewPr>
    <p:cSldViewPr snapToGrid="0" snapToObjects="1">
      <p:cViewPr varScale="1">
        <p:scale>
          <a:sx n="70" d="100"/>
          <a:sy n="70" d="100"/>
        </p:scale>
        <p:origin x="2094" y="7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61" d="100"/>
          <a:sy n="61" d="100"/>
        </p:scale>
        <p:origin x="2484" y="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93505E91-272A-46FA-A786-441A2C7F85C0}"/>
    <pc:docChg chg="modSld">
      <pc:chgData name="" userId="" providerId="" clId="Web-{93505E91-272A-46FA-A786-441A2C7F85C0}" dt="2020-02-27T20:56:43.880" v="33" actId="20577"/>
      <pc:docMkLst>
        <pc:docMk/>
      </pc:docMkLst>
      <pc:sldChg chg="modSp">
        <pc:chgData name="" userId="" providerId="" clId="Web-{93505E91-272A-46FA-A786-441A2C7F85C0}" dt="2020-02-27T20:56:43.880" v="33" actId="20577"/>
        <pc:sldMkLst>
          <pc:docMk/>
          <pc:sldMk cId="3764586655" sldId="606"/>
        </pc:sldMkLst>
        <pc:spChg chg="mod">
          <ac:chgData name="" userId="" providerId="" clId="Web-{93505E91-272A-46FA-A786-441A2C7F85C0}" dt="2020-02-27T20:56:43.880" v="33" actId="20577"/>
          <ac:spMkLst>
            <pc:docMk/>
            <pc:sldMk cId="3764586655" sldId="606"/>
            <ac:spMk id="3" creationId="{B4B206DF-21FF-984B-8F30-67F752F935A1}"/>
          </ac:spMkLst>
        </pc:spChg>
      </pc:sldChg>
    </pc:docChg>
  </pc:docChgLst>
  <pc:docChgLst>
    <pc:chgData name="Megan L Sanders" clId="Web-{20666464-A9C1-4384-8E1E-8F9A62EDF1CB}"/>
    <pc:docChg chg="modSld">
      <pc:chgData name="Megan L Sanders" userId="" providerId="" clId="Web-{20666464-A9C1-4384-8E1E-8F9A62EDF1CB}" dt="2021-06-09T18:51:12.854" v="4"/>
      <pc:docMkLst>
        <pc:docMk/>
      </pc:docMkLst>
      <pc:sldChg chg="modNotes">
        <pc:chgData name="Megan L Sanders" userId="" providerId="" clId="Web-{20666464-A9C1-4384-8E1E-8F9A62EDF1CB}" dt="2021-06-09T18:51:12.854" v="4"/>
        <pc:sldMkLst>
          <pc:docMk/>
          <pc:sldMk cId="2912765573" sldId="56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72F3C5-5E40-4A43-B108-22261EDA8312}" type="doc">
      <dgm:prSet loTypeId="urn:microsoft.com/office/officeart/2005/8/layout/cycle2" loCatId="cycle" qsTypeId="urn:microsoft.com/office/officeart/2005/8/quickstyle/simple1" qsCatId="simple" csTypeId="urn:microsoft.com/office/officeart/2005/8/colors/accent0_1" csCatId="mainScheme" phldr="1"/>
      <dgm:spPr/>
      <dgm:t>
        <a:bodyPr/>
        <a:lstStyle/>
        <a:p>
          <a:endParaRPr lang="en-US"/>
        </a:p>
      </dgm:t>
    </dgm:pt>
    <dgm:pt modelId="{DF62F550-EC56-42B4-B4E1-93431E2A561E}">
      <dgm:prSet phldrT="[Text]"/>
      <dgm:spPr/>
      <dgm:t>
        <a:bodyPr/>
        <a:lstStyle/>
        <a:p>
          <a:r>
            <a:rPr lang="en-US"/>
            <a:t>Identify Needed Skills and Competencies</a:t>
          </a:r>
        </a:p>
      </dgm:t>
    </dgm:pt>
    <dgm:pt modelId="{D8859E6A-4BE4-4DEC-88B8-61EB49B49CDF}" type="parTrans" cxnId="{6E99E375-9CDF-4E5A-966C-502989E62D35}">
      <dgm:prSet/>
      <dgm:spPr/>
      <dgm:t>
        <a:bodyPr/>
        <a:lstStyle/>
        <a:p>
          <a:pPr algn="ctr"/>
          <a:endParaRPr lang="en-US"/>
        </a:p>
      </dgm:t>
    </dgm:pt>
    <dgm:pt modelId="{2A2B4C0F-EDE5-4B73-A094-12D9EB50C01E}" type="sibTrans" cxnId="{6E99E375-9CDF-4E5A-966C-502989E62D35}">
      <dgm:prSet/>
      <dgm:spPr/>
      <dgm:t>
        <a:bodyPr/>
        <a:lstStyle/>
        <a:p>
          <a:endParaRPr lang="en-US"/>
        </a:p>
      </dgm:t>
    </dgm:pt>
    <dgm:pt modelId="{7B0D7503-6CF0-4DD8-8CAA-55CB938F4FFC}">
      <dgm:prSet phldrT="[Text]"/>
      <dgm:spPr/>
      <dgm:t>
        <a:bodyPr/>
        <a:lstStyle/>
        <a:p>
          <a:r>
            <a:rPr lang="en-US"/>
            <a:t>Identify Skill Gaps</a:t>
          </a:r>
        </a:p>
      </dgm:t>
    </dgm:pt>
    <dgm:pt modelId="{C7A93669-C425-469A-8EB8-0CAFDAB82FB3}" type="parTrans" cxnId="{BF16A9B4-DB15-46A0-A189-C65EF6853C28}">
      <dgm:prSet/>
      <dgm:spPr/>
      <dgm:t>
        <a:bodyPr/>
        <a:lstStyle/>
        <a:p>
          <a:pPr algn="ctr"/>
          <a:endParaRPr lang="en-US"/>
        </a:p>
      </dgm:t>
    </dgm:pt>
    <dgm:pt modelId="{1BE05FE8-0911-4BF1-9769-DE184CE16134}" type="sibTrans" cxnId="{BF16A9B4-DB15-46A0-A189-C65EF6853C28}">
      <dgm:prSet/>
      <dgm:spPr/>
      <dgm:t>
        <a:bodyPr/>
        <a:lstStyle/>
        <a:p>
          <a:endParaRPr lang="en-US"/>
        </a:p>
      </dgm:t>
    </dgm:pt>
    <dgm:pt modelId="{9A647426-982F-4A34-9A42-F73780E78414}">
      <dgm:prSet phldrT="[Text]"/>
      <dgm:spPr/>
      <dgm:t>
        <a:bodyPr/>
        <a:lstStyle/>
        <a:p>
          <a:r>
            <a:rPr lang="en-US"/>
            <a:t>Identify and Develop Training Strategies and Content to Fill in the Gaps</a:t>
          </a:r>
        </a:p>
      </dgm:t>
    </dgm:pt>
    <dgm:pt modelId="{B6AD2406-D8D2-4D29-B700-20636B401CCE}" type="parTrans" cxnId="{EED0D9D7-6C75-4CFD-A0FE-8D03F67207B1}">
      <dgm:prSet/>
      <dgm:spPr/>
      <dgm:t>
        <a:bodyPr/>
        <a:lstStyle/>
        <a:p>
          <a:pPr algn="ctr"/>
          <a:endParaRPr lang="en-US"/>
        </a:p>
      </dgm:t>
    </dgm:pt>
    <dgm:pt modelId="{1F891FD7-F545-4B80-92CE-AF4C5228898F}" type="sibTrans" cxnId="{EED0D9D7-6C75-4CFD-A0FE-8D03F67207B1}">
      <dgm:prSet/>
      <dgm:spPr/>
      <dgm:t>
        <a:bodyPr/>
        <a:lstStyle/>
        <a:p>
          <a:endParaRPr lang="en-US"/>
        </a:p>
      </dgm:t>
    </dgm:pt>
    <dgm:pt modelId="{850BAB43-DEB7-40AF-BFEA-6870C0C9F0E0}">
      <dgm:prSet phldrT="[Text]"/>
      <dgm:spPr/>
      <dgm:t>
        <a:bodyPr/>
        <a:lstStyle/>
        <a:p>
          <a:r>
            <a:rPr lang="en-US" dirty="0"/>
            <a:t>Deliver Training</a:t>
          </a:r>
        </a:p>
        <a:p>
          <a:r>
            <a:rPr lang="en-US" dirty="0"/>
            <a:t>Teach and Demonstrate Job Skills</a:t>
          </a:r>
        </a:p>
      </dgm:t>
    </dgm:pt>
    <dgm:pt modelId="{E1FAD978-0067-4D9A-8166-882BE52EFF0F}" type="parTrans" cxnId="{7EDA4228-E0B6-403B-B265-B730A6D0C6D5}">
      <dgm:prSet/>
      <dgm:spPr/>
      <dgm:t>
        <a:bodyPr/>
        <a:lstStyle/>
        <a:p>
          <a:pPr algn="ctr"/>
          <a:endParaRPr lang="en-US"/>
        </a:p>
      </dgm:t>
    </dgm:pt>
    <dgm:pt modelId="{DC2C5F7B-E258-4209-A6FF-5910C0BDD79C}" type="sibTrans" cxnId="{7EDA4228-E0B6-403B-B265-B730A6D0C6D5}">
      <dgm:prSet/>
      <dgm:spPr/>
      <dgm:t>
        <a:bodyPr/>
        <a:lstStyle/>
        <a:p>
          <a:endParaRPr lang="en-US"/>
        </a:p>
      </dgm:t>
    </dgm:pt>
    <dgm:pt modelId="{AD4D10A3-6493-4E7B-A8DE-B24E0977F6B7}">
      <dgm:prSet phldrT="[Text]"/>
      <dgm:spPr/>
      <dgm:t>
        <a:bodyPr/>
        <a:lstStyle/>
        <a:p>
          <a:r>
            <a:rPr lang="en-US" dirty="0"/>
            <a:t>Identify Training Outcomes</a:t>
          </a:r>
        </a:p>
      </dgm:t>
    </dgm:pt>
    <dgm:pt modelId="{E3274C15-7125-4220-8F0F-5788C9441838}" type="parTrans" cxnId="{74680991-BF1A-42D5-A77D-2D494DA7EF10}">
      <dgm:prSet/>
      <dgm:spPr/>
      <dgm:t>
        <a:bodyPr/>
        <a:lstStyle/>
        <a:p>
          <a:pPr algn="ctr"/>
          <a:endParaRPr lang="en-US"/>
        </a:p>
      </dgm:t>
    </dgm:pt>
    <dgm:pt modelId="{52755DFF-DCA8-450F-B7B8-2B3384DCB3FA}" type="sibTrans" cxnId="{74680991-BF1A-42D5-A77D-2D494DA7EF10}">
      <dgm:prSet/>
      <dgm:spPr/>
      <dgm:t>
        <a:bodyPr/>
        <a:lstStyle/>
        <a:p>
          <a:endParaRPr lang="en-US"/>
        </a:p>
      </dgm:t>
    </dgm:pt>
    <dgm:pt modelId="{96EA59E1-7E53-407C-A452-9F9EAD54E058}">
      <dgm:prSet/>
      <dgm:spPr/>
      <dgm:t>
        <a:bodyPr/>
        <a:lstStyle/>
        <a:p>
          <a:r>
            <a:rPr lang="en-US"/>
            <a:t>Evaluate the Skills, Performance, and Competencies</a:t>
          </a:r>
        </a:p>
      </dgm:t>
    </dgm:pt>
    <dgm:pt modelId="{29B43EBE-604F-4DEE-BF51-CF1A7D148247}" type="parTrans" cxnId="{88B6E6D2-49C6-4010-9ADB-CD33F803979D}">
      <dgm:prSet/>
      <dgm:spPr/>
      <dgm:t>
        <a:bodyPr/>
        <a:lstStyle/>
        <a:p>
          <a:pPr algn="ctr"/>
          <a:endParaRPr lang="en-US"/>
        </a:p>
      </dgm:t>
    </dgm:pt>
    <dgm:pt modelId="{3ACD92D0-8E2C-4D07-A9E2-CF9F3A434415}" type="sibTrans" cxnId="{88B6E6D2-49C6-4010-9ADB-CD33F803979D}">
      <dgm:prSet/>
      <dgm:spPr/>
      <dgm:t>
        <a:bodyPr/>
        <a:lstStyle/>
        <a:p>
          <a:endParaRPr lang="en-US"/>
        </a:p>
      </dgm:t>
    </dgm:pt>
    <dgm:pt modelId="{166A6405-8539-4D10-8674-04145355A9C3}" type="pres">
      <dgm:prSet presAssocID="{3272F3C5-5E40-4A43-B108-22261EDA8312}" presName="cycle" presStyleCnt="0">
        <dgm:presLayoutVars>
          <dgm:dir/>
          <dgm:resizeHandles val="exact"/>
        </dgm:presLayoutVars>
      </dgm:prSet>
      <dgm:spPr/>
    </dgm:pt>
    <dgm:pt modelId="{CA7205F3-9324-4724-AD03-1AF2396F8C31}" type="pres">
      <dgm:prSet presAssocID="{DF62F550-EC56-42B4-B4E1-93431E2A561E}" presName="node" presStyleLbl="node1" presStyleIdx="0" presStyleCnt="6">
        <dgm:presLayoutVars>
          <dgm:bulletEnabled val="1"/>
        </dgm:presLayoutVars>
      </dgm:prSet>
      <dgm:spPr/>
    </dgm:pt>
    <dgm:pt modelId="{4F234509-A1CE-4D8C-AF51-20B5027E8D57}" type="pres">
      <dgm:prSet presAssocID="{2A2B4C0F-EDE5-4B73-A094-12D9EB50C01E}" presName="sibTrans" presStyleLbl="sibTrans2D1" presStyleIdx="0" presStyleCnt="6"/>
      <dgm:spPr/>
    </dgm:pt>
    <dgm:pt modelId="{9D8386C0-327E-449D-B955-58A2D8283184}" type="pres">
      <dgm:prSet presAssocID="{2A2B4C0F-EDE5-4B73-A094-12D9EB50C01E}" presName="connectorText" presStyleLbl="sibTrans2D1" presStyleIdx="0" presStyleCnt="6"/>
      <dgm:spPr/>
    </dgm:pt>
    <dgm:pt modelId="{7F514506-4035-4A74-8A57-5C2848CB465D}" type="pres">
      <dgm:prSet presAssocID="{7B0D7503-6CF0-4DD8-8CAA-55CB938F4FFC}" presName="node" presStyleLbl="node1" presStyleIdx="1" presStyleCnt="6">
        <dgm:presLayoutVars>
          <dgm:bulletEnabled val="1"/>
        </dgm:presLayoutVars>
      </dgm:prSet>
      <dgm:spPr/>
    </dgm:pt>
    <dgm:pt modelId="{1BBDB746-8C26-4BCA-AB6F-AE0E28F814B3}" type="pres">
      <dgm:prSet presAssocID="{1BE05FE8-0911-4BF1-9769-DE184CE16134}" presName="sibTrans" presStyleLbl="sibTrans2D1" presStyleIdx="1" presStyleCnt="6"/>
      <dgm:spPr/>
    </dgm:pt>
    <dgm:pt modelId="{6F1DC005-E6F3-4AD0-9C16-C2B46161061E}" type="pres">
      <dgm:prSet presAssocID="{1BE05FE8-0911-4BF1-9769-DE184CE16134}" presName="connectorText" presStyleLbl="sibTrans2D1" presStyleIdx="1" presStyleCnt="6"/>
      <dgm:spPr/>
    </dgm:pt>
    <dgm:pt modelId="{99BEC713-5D14-4FD6-8F0E-9853FEB3BEAC}" type="pres">
      <dgm:prSet presAssocID="{9A647426-982F-4A34-9A42-F73780E78414}" presName="node" presStyleLbl="node1" presStyleIdx="2" presStyleCnt="6">
        <dgm:presLayoutVars>
          <dgm:bulletEnabled val="1"/>
        </dgm:presLayoutVars>
      </dgm:prSet>
      <dgm:spPr/>
    </dgm:pt>
    <dgm:pt modelId="{9ED38C6B-A2C9-4C13-9DA4-9766AD50F325}" type="pres">
      <dgm:prSet presAssocID="{1F891FD7-F545-4B80-92CE-AF4C5228898F}" presName="sibTrans" presStyleLbl="sibTrans2D1" presStyleIdx="2" presStyleCnt="6"/>
      <dgm:spPr/>
    </dgm:pt>
    <dgm:pt modelId="{A9A771C4-1DAD-4A39-BB5D-6C28BF0259C3}" type="pres">
      <dgm:prSet presAssocID="{1F891FD7-F545-4B80-92CE-AF4C5228898F}" presName="connectorText" presStyleLbl="sibTrans2D1" presStyleIdx="2" presStyleCnt="6"/>
      <dgm:spPr/>
    </dgm:pt>
    <dgm:pt modelId="{C81C0711-CE5F-4A92-B1FB-B5840C6E8FE0}" type="pres">
      <dgm:prSet presAssocID="{850BAB43-DEB7-40AF-BFEA-6870C0C9F0E0}" presName="node" presStyleLbl="node1" presStyleIdx="3" presStyleCnt="6">
        <dgm:presLayoutVars>
          <dgm:bulletEnabled val="1"/>
        </dgm:presLayoutVars>
      </dgm:prSet>
      <dgm:spPr/>
    </dgm:pt>
    <dgm:pt modelId="{9820F300-8278-4762-A113-92602CA364F0}" type="pres">
      <dgm:prSet presAssocID="{DC2C5F7B-E258-4209-A6FF-5910C0BDD79C}" presName="sibTrans" presStyleLbl="sibTrans2D1" presStyleIdx="3" presStyleCnt="6"/>
      <dgm:spPr/>
    </dgm:pt>
    <dgm:pt modelId="{C71A8AB1-7E85-4B3A-935A-C300068BE341}" type="pres">
      <dgm:prSet presAssocID="{DC2C5F7B-E258-4209-A6FF-5910C0BDD79C}" presName="connectorText" presStyleLbl="sibTrans2D1" presStyleIdx="3" presStyleCnt="6"/>
      <dgm:spPr/>
    </dgm:pt>
    <dgm:pt modelId="{3D2DFA2B-EAC0-4B65-99D2-F1521610F1D1}" type="pres">
      <dgm:prSet presAssocID="{96EA59E1-7E53-407C-A452-9F9EAD54E058}" presName="node" presStyleLbl="node1" presStyleIdx="4" presStyleCnt="6">
        <dgm:presLayoutVars>
          <dgm:bulletEnabled val="1"/>
        </dgm:presLayoutVars>
      </dgm:prSet>
      <dgm:spPr/>
    </dgm:pt>
    <dgm:pt modelId="{0B6F1529-5C70-4508-8EF9-66A425222855}" type="pres">
      <dgm:prSet presAssocID="{3ACD92D0-8E2C-4D07-A9E2-CF9F3A434415}" presName="sibTrans" presStyleLbl="sibTrans2D1" presStyleIdx="4" presStyleCnt="6"/>
      <dgm:spPr/>
    </dgm:pt>
    <dgm:pt modelId="{866CF814-81A5-4899-8ACC-581F96557B92}" type="pres">
      <dgm:prSet presAssocID="{3ACD92D0-8E2C-4D07-A9E2-CF9F3A434415}" presName="connectorText" presStyleLbl="sibTrans2D1" presStyleIdx="4" presStyleCnt="6"/>
      <dgm:spPr/>
    </dgm:pt>
    <dgm:pt modelId="{0900B702-4404-422B-A6DA-F62469684DD0}" type="pres">
      <dgm:prSet presAssocID="{AD4D10A3-6493-4E7B-A8DE-B24E0977F6B7}" presName="node" presStyleLbl="node1" presStyleIdx="5" presStyleCnt="6">
        <dgm:presLayoutVars>
          <dgm:bulletEnabled val="1"/>
        </dgm:presLayoutVars>
      </dgm:prSet>
      <dgm:spPr/>
    </dgm:pt>
    <dgm:pt modelId="{FB435AC6-FDBC-4F24-88D7-8005B10EF6DE}" type="pres">
      <dgm:prSet presAssocID="{52755DFF-DCA8-450F-B7B8-2B3384DCB3FA}" presName="sibTrans" presStyleLbl="sibTrans2D1" presStyleIdx="5" presStyleCnt="6"/>
      <dgm:spPr/>
    </dgm:pt>
    <dgm:pt modelId="{733F84C4-A814-4B63-8F57-9DDEBB714469}" type="pres">
      <dgm:prSet presAssocID="{52755DFF-DCA8-450F-B7B8-2B3384DCB3FA}" presName="connectorText" presStyleLbl="sibTrans2D1" presStyleIdx="5" presStyleCnt="6"/>
      <dgm:spPr/>
    </dgm:pt>
  </dgm:ptLst>
  <dgm:cxnLst>
    <dgm:cxn modelId="{1A7C3600-B4C5-47DF-9DDB-709D03653A81}" type="presOf" srcId="{1F891FD7-F545-4B80-92CE-AF4C5228898F}" destId="{9ED38C6B-A2C9-4C13-9DA4-9766AD50F325}" srcOrd="0" destOrd="0" presId="urn:microsoft.com/office/officeart/2005/8/layout/cycle2"/>
    <dgm:cxn modelId="{922CE404-95D5-4F53-89C7-C196BDA19A25}" type="presOf" srcId="{AD4D10A3-6493-4E7B-A8DE-B24E0977F6B7}" destId="{0900B702-4404-422B-A6DA-F62469684DD0}" srcOrd="0" destOrd="0" presId="urn:microsoft.com/office/officeart/2005/8/layout/cycle2"/>
    <dgm:cxn modelId="{03F05921-8778-40ED-A3FA-50B3A730D935}" type="presOf" srcId="{DC2C5F7B-E258-4209-A6FF-5910C0BDD79C}" destId="{9820F300-8278-4762-A113-92602CA364F0}" srcOrd="0" destOrd="0" presId="urn:microsoft.com/office/officeart/2005/8/layout/cycle2"/>
    <dgm:cxn modelId="{7EDA4228-E0B6-403B-B265-B730A6D0C6D5}" srcId="{3272F3C5-5E40-4A43-B108-22261EDA8312}" destId="{850BAB43-DEB7-40AF-BFEA-6870C0C9F0E0}" srcOrd="3" destOrd="0" parTransId="{E1FAD978-0067-4D9A-8166-882BE52EFF0F}" sibTransId="{DC2C5F7B-E258-4209-A6FF-5910C0BDD79C}"/>
    <dgm:cxn modelId="{6AAF9233-C67A-4AD5-B342-997E16EEBA78}" type="presOf" srcId="{2A2B4C0F-EDE5-4B73-A094-12D9EB50C01E}" destId="{9D8386C0-327E-449D-B955-58A2D8283184}" srcOrd="1" destOrd="0" presId="urn:microsoft.com/office/officeart/2005/8/layout/cycle2"/>
    <dgm:cxn modelId="{D95E394A-DFA6-4EAF-B7B4-7420F963FEDD}" type="presOf" srcId="{96EA59E1-7E53-407C-A452-9F9EAD54E058}" destId="{3D2DFA2B-EAC0-4B65-99D2-F1521610F1D1}" srcOrd="0" destOrd="0" presId="urn:microsoft.com/office/officeart/2005/8/layout/cycle2"/>
    <dgm:cxn modelId="{DE70E874-C3F1-4A5B-8CC3-043A5968ED48}" type="presOf" srcId="{52755DFF-DCA8-450F-B7B8-2B3384DCB3FA}" destId="{FB435AC6-FDBC-4F24-88D7-8005B10EF6DE}" srcOrd="0" destOrd="0" presId="urn:microsoft.com/office/officeart/2005/8/layout/cycle2"/>
    <dgm:cxn modelId="{6E99E375-9CDF-4E5A-966C-502989E62D35}" srcId="{3272F3C5-5E40-4A43-B108-22261EDA8312}" destId="{DF62F550-EC56-42B4-B4E1-93431E2A561E}" srcOrd="0" destOrd="0" parTransId="{D8859E6A-4BE4-4DEC-88B8-61EB49B49CDF}" sibTransId="{2A2B4C0F-EDE5-4B73-A094-12D9EB50C01E}"/>
    <dgm:cxn modelId="{CC013B7D-7AD0-4F06-9AF7-F0A532841F9B}" type="presOf" srcId="{DC2C5F7B-E258-4209-A6FF-5910C0BDD79C}" destId="{C71A8AB1-7E85-4B3A-935A-C300068BE341}" srcOrd="1" destOrd="0" presId="urn:microsoft.com/office/officeart/2005/8/layout/cycle2"/>
    <dgm:cxn modelId="{74680991-BF1A-42D5-A77D-2D494DA7EF10}" srcId="{3272F3C5-5E40-4A43-B108-22261EDA8312}" destId="{AD4D10A3-6493-4E7B-A8DE-B24E0977F6B7}" srcOrd="5" destOrd="0" parTransId="{E3274C15-7125-4220-8F0F-5788C9441838}" sibTransId="{52755DFF-DCA8-450F-B7B8-2B3384DCB3FA}"/>
    <dgm:cxn modelId="{A8191791-33E8-49BC-863F-51204FE82C0B}" type="presOf" srcId="{2A2B4C0F-EDE5-4B73-A094-12D9EB50C01E}" destId="{4F234509-A1CE-4D8C-AF51-20B5027E8D57}" srcOrd="0" destOrd="0" presId="urn:microsoft.com/office/officeart/2005/8/layout/cycle2"/>
    <dgm:cxn modelId="{B627D9B0-43DB-4543-80C2-7C5EE7A5A575}" type="presOf" srcId="{1BE05FE8-0911-4BF1-9769-DE184CE16134}" destId="{1BBDB746-8C26-4BCA-AB6F-AE0E28F814B3}" srcOrd="0" destOrd="0" presId="urn:microsoft.com/office/officeart/2005/8/layout/cycle2"/>
    <dgm:cxn modelId="{BF16A9B4-DB15-46A0-A189-C65EF6853C28}" srcId="{3272F3C5-5E40-4A43-B108-22261EDA8312}" destId="{7B0D7503-6CF0-4DD8-8CAA-55CB938F4FFC}" srcOrd="1" destOrd="0" parTransId="{C7A93669-C425-469A-8EB8-0CAFDAB82FB3}" sibTransId="{1BE05FE8-0911-4BF1-9769-DE184CE16134}"/>
    <dgm:cxn modelId="{1947C6B4-E3A4-4BC5-93C9-60DE155AE5AB}" type="presOf" srcId="{1F891FD7-F545-4B80-92CE-AF4C5228898F}" destId="{A9A771C4-1DAD-4A39-BB5D-6C28BF0259C3}" srcOrd="1" destOrd="0" presId="urn:microsoft.com/office/officeart/2005/8/layout/cycle2"/>
    <dgm:cxn modelId="{DDDFECB7-C55B-4B35-A830-A809B8C509ED}" type="presOf" srcId="{9A647426-982F-4A34-9A42-F73780E78414}" destId="{99BEC713-5D14-4FD6-8F0E-9853FEB3BEAC}" srcOrd="0" destOrd="0" presId="urn:microsoft.com/office/officeart/2005/8/layout/cycle2"/>
    <dgm:cxn modelId="{008121B8-560A-4EE7-8D88-BA57380DC809}" type="presOf" srcId="{7B0D7503-6CF0-4DD8-8CAA-55CB938F4FFC}" destId="{7F514506-4035-4A74-8A57-5C2848CB465D}" srcOrd="0" destOrd="0" presId="urn:microsoft.com/office/officeart/2005/8/layout/cycle2"/>
    <dgm:cxn modelId="{88BFD6C1-F825-476E-B787-324CA0F093E6}" type="presOf" srcId="{3272F3C5-5E40-4A43-B108-22261EDA8312}" destId="{166A6405-8539-4D10-8674-04145355A9C3}" srcOrd="0" destOrd="0" presId="urn:microsoft.com/office/officeart/2005/8/layout/cycle2"/>
    <dgm:cxn modelId="{5E0A93D0-6C52-4BCC-9F40-18E57236C6E0}" type="presOf" srcId="{DF62F550-EC56-42B4-B4E1-93431E2A561E}" destId="{CA7205F3-9324-4724-AD03-1AF2396F8C31}" srcOrd="0" destOrd="0" presId="urn:microsoft.com/office/officeart/2005/8/layout/cycle2"/>
    <dgm:cxn modelId="{88B6E6D2-49C6-4010-9ADB-CD33F803979D}" srcId="{3272F3C5-5E40-4A43-B108-22261EDA8312}" destId="{96EA59E1-7E53-407C-A452-9F9EAD54E058}" srcOrd="4" destOrd="0" parTransId="{29B43EBE-604F-4DEE-BF51-CF1A7D148247}" sibTransId="{3ACD92D0-8E2C-4D07-A9E2-CF9F3A434415}"/>
    <dgm:cxn modelId="{EED0D9D7-6C75-4CFD-A0FE-8D03F67207B1}" srcId="{3272F3C5-5E40-4A43-B108-22261EDA8312}" destId="{9A647426-982F-4A34-9A42-F73780E78414}" srcOrd="2" destOrd="0" parTransId="{B6AD2406-D8D2-4D29-B700-20636B401CCE}" sibTransId="{1F891FD7-F545-4B80-92CE-AF4C5228898F}"/>
    <dgm:cxn modelId="{727F2CEA-A489-4CA4-A85B-B869D619CDB1}" type="presOf" srcId="{3ACD92D0-8E2C-4D07-A9E2-CF9F3A434415}" destId="{866CF814-81A5-4899-8ACC-581F96557B92}" srcOrd="1" destOrd="0" presId="urn:microsoft.com/office/officeart/2005/8/layout/cycle2"/>
    <dgm:cxn modelId="{5BCE97EA-278C-4D83-B32C-FBE187C02FAF}" type="presOf" srcId="{850BAB43-DEB7-40AF-BFEA-6870C0C9F0E0}" destId="{C81C0711-CE5F-4A92-B1FB-B5840C6E8FE0}" srcOrd="0" destOrd="0" presId="urn:microsoft.com/office/officeart/2005/8/layout/cycle2"/>
    <dgm:cxn modelId="{CA67B9F0-9A11-4B4A-81DD-C6CF316A4711}" type="presOf" srcId="{3ACD92D0-8E2C-4D07-A9E2-CF9F3A434415}" destId="{0B6F1529-5C70-4508-8EF9-66A425222855}" srcOrd="0" destOrd="0" presId="urn:microsoft.com/office/officeart/2005/8/layout/cycle2"/>
    <dgm:cxn modelId="{C3BEBAF4-46D1-4EB6-89AF-C8BDF6572088}" type="presOf" srcId="{1BE05FE8-0911-4BF1-9769-DE184CE16134}" destId="{6F1DC005-E6F3-4AD0-9C16-C2B46161061E}" srcOrd="1" destOrd="0" presId="urn:microsoft.com/office/officeart/2005/8/layout/cycle2"/>
    <dgm:cxn modelId="{344E38FB-BA82-4F2E-949B-DFE63EAB92A2}" type="presOf" srcId="{52755DFF-DCA8-450F-B7B8-2B3384DCB3FA}" destId="{733F84C4-A814-4B63-8F57-9DDEBB714469}" srcOrd="1" destOrd="0" presId="urn:microsoft.com/office/officeart/2005/8/layout/cycle2"/>
    <dgm:cxn modelId="{679F236F-7EE4-4815-AC9C-B2F88A8EC5BD}" type="presParOf" srcId="{166A6405-8539-4D10-8674-04145355A9C3}" destId="{CA7205F3-9324-4724-AD03-1AF2396F8C31}" srcOrd="0" destOrd="0" presId="urn:microsoft.com/office/officeart/2005/8/layout/cycle2"/>
    <dgm:cxn modelId="{36273BFF-4560-433B-8628-8418C3F86112}" type="presParOf" srcId="{166A6405-8539-4D10-8674-04145355A9C3}" destId="{4F234509-A1CE-4D8C-AF51-20B5027E8D57}" srcOrd="1" destOrd="0" presId="urn:microsoft.com/office/officeart/2005/8/layout/cycle2"/>
    <dgm:cxn modelId="{0399A637-C8EA-4010-A611-2FF775284226}" type="presParOf" srcId="{4F234509-A1CE-4D8C-AF51-20B5027E8D57}" destId="{9D8386C0-327E-449D-B955-58A2D8283184}" srcOrd="0" destOrd="0" presId="urn:microsoft.com/office/officeart/2005/8/layout/cycle2"/>
    <dgm:cxn modelId="{F95EAAA5-2AF5-45B5-9C8C-3F50D8F71573}" type="presParOf" srcId="{166A6405-8539-4D10-8674-04145355A9C3}" destId="{7F514506-4035-4A74-8A57-5C2848CB465D}" srcOrd="2" destOrd="0" presId="urn:microsoft.com/office/officeart/2005/8/layout/cycle2"/>
    <dgm:cxn modelId="{C6F30CF8-C79D-4751-AE95-CC076908B1E8}" type="presParOf" srcId="{166A6405-8539-4D10-8674-04145355A9C3}" destId="{1BBDB746-8C26-4BCA-AB6F-AE0E28F814B3}" srcOrd="3" destOrd="0" presId="urn:microsoft.com/office/officeart/2005/8/layout/cycle2"/>
    <dgm:cxn modelId="{8C968CF1-67C7-4867-8E62-16715BE7F4A9}" type="presParOf" srcId="{1BBDB746-8C26-4BCA-AB6F-AE0E28F814B3}" destId="{6F1DC005-E6F3-4AD0-9C16-C2B46161061E}" srcOrd="0" destOrd="0" presId="urn:microsoft.com/office/officeart/2005/8/layout/cycle2"/>
    <dgm:cxn modelId="{A7947F4E-B355-405E-83BD-D4527FD002FC}" type="presParOf" srcId="{166A6405-8539-4D10-8674-04145355A9C3}" destId="{99BEC713-5D14-4FD6-8F0E-9853FEB3BEAC}" srcOrd="4" destOrd="0" presId="urn:microsoft.com/office/officeart/2005/8/layout/cycle2"/>
    <dgm:cxn modelId="{14D1555B-1E8E-4B95-BD83-CDCE80254A22}" type="presParOf" srcId="{166A6405-8539-4D10-8674-04145355A9C3}" destId="{9ED38C6B-A2C9-4C13-9DA4-9766AD50F325}" srcOrd="5" destOrd="0" presId="urn:microsoft.com/office/officeart/2005/8/layout/cycle2"/>
    <dgm:cxn modelId="{746BEF25-FE51-4FF4-A7C5-CF124DD5CF6B}" type="presParOf" srcId="{9ED38C6B-A2C9-4C13-9DA4-9766AD50F325}" destId="{A9A771C4-1DAD-4A39-BB5D-6C28BF0259C3}" srcOrd="0" destOrd="0" presId="urn:microsoft.com/office/officeart/2005/8/layout/cycle2"/>
    <dgm:cxn modelId="{1270F837-AB26-4EF1-9435-A09FFDBEC436}" type="presParOf" srcId="{166A6405-8539-4D10-8674-04145355A9C3}" destId="{C81C0711-CE5F-4A92-B1FB-B5840C6E8FE0}" srcOrd="6" destOrd="0" presId="urn:microsoft.com/office/officeart/2005/8/layout/cycle2"/>
    <dgm:cxn modelId="{4C872B41-1C45-49FC-8FD0-0751CF574EEB}" type="presParOf" srcId="{166A6405-8539-4D10-8674-04145355A9C3}" destId="{9820F300-8278-4762-A113-92602CA364F0}" srcOrd="7" destOrd="0" presId="urn:microsoft.com/office/officeart/2005/8/layout/cycle2"/>
    <dgm:cxn modelId="{F65FB726-99EC-4D61-924A-E36181491DC6}" type="presParOf" srcId="{9820F300-8278-4762-A113-92602CA364F0}" destId="{C71A8AB1-7E85-4B3A-935A-C300068BE341}" srcOrd="0" destOrd="0" presId="urn:microsoft.com/office/officeart/2005/8/layout/cycle2"/>
    <dgm:cxn modelId="{D30B4197-1E2C-4AC8-9341-1ADA6BE9BF73}" type="presParOf" srcId="{166A6405-8539-4D10-8674-04145355A9C3}" destId="{3D2DFA2B-EAC0-4B65-99D2-F1521610F1D1}" srcOrd="8" destOrd="0" presId="urn:microsoft.com/office/officeart/2005/8/layout/cycle2"/>
    <dgm:cxn modelId="{A99F0417-4FCD-4DDE-BA43-43B73FEAB468}" type="presParOf" srcId="{166A6405-8539-4D10-8674-04145355A9C3}" destId="{0B6F1529-5C70-4508-8EF9-66A425222855}" srcOrd="9" destOrd="0" presId="urn:microsoft.com/office/officeart/2005/8/layout/cycle2"/>
    <dgm:cxn modelId="{9D4E9B7A-B230-44C9-9C36-5CED655711B6}" type="presParOf" srcId="{0B6F1529-5C70-4508-8EF9-66A425222855}" destId="{866CF814-81A5-4899-8ACC-581F96557B92}" srcOrd="0" destOrd="0" presId="urn:microsoft.com/office/officeart/2005/8/layout/cycle2"/>
    <dgm:cxn modelId="{B8B2AFBA-FDD2-420D-878D-44D496F3CEFE}" type="presParOf" srcId="{166A6405-8539-4D10-8674-04145355A9C3}" destId="{0900B702-4404-422B-A6DA-F62469684DD0}" srcOrd="10" destOrd="0" presId="urn:microsoft.com/office/officeart/2005/8/layout/cycle2"/>
    <dgm:cxn modelId="{37CDFF04-80BE-4D78-894D-BDC7DA861A74}" type="presParOf" srcId="{166A6405-8539-4D10-8674-04145355A9C3}" destId="{FB435AC6-FDBC-4F24-88D7-8005B10EF6DE}" srcOrd="11" destOrd="0" presId="urn:microsoft.com/office/officeart/2005/8/layout/cycle2"/>
    <dgm:cxn modelId="{9F7193A5-4D6D-4581-B731-3E1B3C79A143}" type="presParOf" srcId="{FB435AC6-FDBC-4F24-88D7-8005B10EF6DE}" destId="{733F84C4-A814-4B63-8F57-9DDEBB71446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7205F3-9324-4724-AD03-1AF2396F8C31}">
      <dsp:nvSpPr>
        <dsp:cNvPr id="0" name=""/>
        <dsp:cNvSpPr/>
      </dsp:nvSpPr>
      <dsp:spPr>
        <a:xfrm>
          <a:off x="2589715" y="1587"/>
          <a:ext cx="1468939" cy="1468939"/>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Identify Needed Skills and Competencies</a:t>
          </a:r>
        </a:p>
      </dsp:txBody>
      <dsp:txXfrm>
        <a:off x="2804836" y="216708"/>
        <a:ext cx="1038697" cy="1038697"/>
      </dsp:txXfrm>
    </dsp:sp>
    <dsp:sp modelId="{4F234509-A1CE-4D8C-AF51-20B5027E8D57}">
      <dsp:nvSpPr>
        <dsp:cNvPr id="0" name=""/>
        <dsp:cNvSpPr/>
      </dsp:nvSpPr>
      <dsp:spPr>
        <a:xfrm rot="1800000">
          <a:off x="4074151" y="1033576"/>
          <a:ext cx="389398" cy="49576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081976" y="1103524"/>
        <a:ext cx="272579" cy="297460"/>
      </dsp:txXfrm>
    </dsp:sp>
    <dsp:sp modelId="{7F514506-4035-4A74-8A57-5C2848CB465D}">
      <dsp:nvSpPr>
        <dsp:cNvPr id="0" name=""/>
        <dsp:cNvSpPr/>
      </dsp:nvSpPr>
      <dsp:spPr>
        <a:xfrm>
          <a:off x="4498135" y="1103413"/>
          <a:ext cx="1468939" cy="1468939"/>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Identify Skill Gaps</a:t>
          </a:r>
        </a:p>
      </dsp:txBody>
      <dsp:txXfrm>
        <a:off x="4713256" y="1318534"/>
        <a:ext cx="1038697" cy="1038697"/>
      </dsp:txXfrm>
    </dsp:sp>
    <dsp:sp modelId="{1BBDB746-8C26-4BCA-AB6F-AE0E28F814B3}">
      <dsp:nvSpPr>
        <dsp:cNvPr id="0" name=""/>
        <dsp:cNvSpPr/>
      </dsp:nvSpPr>
      <dsp:spPr>
        <a:xfrm rot="5400000">
          <a:off x="5037905" y="2680805"/>
          <a:ext cx="389398" cy="49576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096315" y="2721549"/>
        <a:ext cx="272579" cy="297460"/>
      </dsp:txXfrm>
    </dsp:sp>
    <dsp:sp modelId="{99BEC713-5D14-4FD6-8F0E-9853FEB3BEAC}">
      <dsp:nvSpPr>
        <dsp:cNvPr id="0" name=""/>
        <dsp:cNvSpPr/>
      </dsp:nvSpPr>
      <dsp:spPr>
        <a:xfrm>
          <a:off x="4498135" y="3307066"/>
          <a:ext cx="1468939" cy="1468939"/>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Identify and Develop Training Strategies and Content to Fill in the Gaps</a:t>
          </a:r>
        </a:p>
      </dsp:txBody>
      <dsp:txXfrm>
        <a:off x="4713256" y="3522187"/>
        <a:ext cx="1038697" cy="1038697"/>
      </dsp:txXfrm>
    </dsp:sp>
    <dsp:sp modelId="{9ED38C6B-A2C9-4C13-9DA4-9766AD50F325}">
      <dsp:nvSpPr>
        <dsp:cNvPr id="0" name=""/>
        <dsp:cNvSpPr/>
      </dsp:nvSpPr>
      <dsp:spPr>
        <a:xfrm rot="9000000">
          <a:off x="4093239" y="4339056"/>
          <a:ext cx="389398" cy="49576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4202233" y="4409004"/>
        <a:ext cx="272579" cy="297460"/>
      </dsp:txXfrm>
    </dsp:sp>
    <dsp:sp modelId="{C81C0711-CE5F-4A92-B1FB-B5840C6E8FE0}">
      <dsp:nvSpPr>
        <dsp:cNvPr id="0" name=""/>
        <dsp:cNvSpPr/>
      </dsp:nvSpPr>
      <dsp:spPr>
        <a:xfrm>
          <a:off x="2589715" y="4408893"/>
          <a:ext cx="1468939" cy="1468939"/>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Deliver Training</a:t>
          </a:r>
        </a:p>
        <a:p>
          <a:pPr marL="0" lvl="0" indent="0" algn="ctr" defTabSz="533400">
            <a:lnSpc>
              <a:spcPct val="90000"/>
            </a:lnSpc>
            <a:spcBef>
              <a:spcPct val="0"/>
            </a:spcBef>
            <a:spcAft>
              <a:spcPct val="35000"/>
            </a:spcAft>
            <a:buNone/>
          </a:pPr>
          <a:r>
            <a:rPr lang="en-US" sz="1200" kern="1200" dirty="0"/>
            <a:t>Teach and Demonstrate Job Skills</a:t>
          </a:r>
        </a:p>
      </dsp:txBody>
      <dsp:txXfrm>
        <a:off x="2804836" y="4624014"/>
        <a:ext cx="1038697" cy="1038697"/>
      </dsp:txXfrm>
    </dsp:sp>
    <dsp:sp modelId="{9820F300-8278-4762-A113-92602CA364F0}">
      <dsp:nvSpPr>
        <dsp:cNvPr id="0" name=""/>
        <dsp:cNvSpPr/>
      </dsp:nvSpPr>
      <dsp:spPr>
        <a:xfrm rot="12600000">
          <a:off x="2184820" y="4350076"/>
          <a:ext cx="389398" cy="49576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2293814" y="4478434"/>
        <a:ext cx="272579" cy="297460"/>
      </dsp:txXfrm>
    </dsp:sp>
    <dsp:sp modelId="{3D2DFA2B-EAC0-4B65-99D2-F1521610F1D1}">
      <dsp:nvSpPr>
        <dsp:cNvPr id="0" name=""/>
        <dsp:cNvSpPr/>
      </dsp:nvSpPr>
      <dsp:spPr>
        <a:xfrm>
          <a:off x="681295" y="3307066"/>
          <a:ext cx="1468939" cy="1468939"/>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Evaluate the Skills, Performance, and Competencies</a:t>
          </a:r>
        </a:p>
      </dsp:txBody>
      <dsp:txXfrm>
        <a:off x="896416" y="3522187"/>
        <a:ext cx="1038697" cy="1038697"/>
      </dsp:txXfrm>
    </dsp:sp>
    <dsp:sp modelId="{0B6F1529-5C70-4508-8EF9-66A425222855}">
      <dsp:nvSpPr>
        <dsp:cNvPr id="0" name=""/>
        <dsp:cNvSpPr/>
      </dsp:nvSpPr>
      <dsp:spPr>
        <a:xfrm rot="16200000">
          <a:off x="1221066" y="2702847"/>
          <a:ext cx="389398" cy="49576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279476" y="2860410"/>
        <a:ext cx="272579" cy="297460"/>
      </dsp:txXfrm>
    </dsp:sp>
    <dsp:sp modelId="{0900B702-4404-422B-A6DA-F62469684DD0}">
      <dsp:nvSpPr>
        <dsp:cNvPr id="0" name=""/>
        <dsp:cNvSpPr/>
      </dsp:nvSpPr>
      <dsp:spPr>
        <a:xfrm>
          <a:off x="681295" y="1103413"/>
          <a:ext cx="1468939" cy="1468939"/>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Identify Training Outcomes</a:t>
          </a:r>
        </a:p>
      </dsp:txBody>
      <dsp:txXfrm>
        <a:off x="896416" y="1318534"/>
        <a:ext cx="1038697" cy="1038697"/>
      </dsp:txXfrm>
    </dsp:sp>
    <dsp:sp modelId="{FB435AC6-FDBC-4F24-88D7-8005B10EF6DE}">
      <dsp:nvSpPr>
        <dsp:cNvPr id="0" name=""/>
        <dsp:cNvSpPr/>
      </dsp:nvSpPr>
      <dsp:spPr>
        <a:xfrm rot="19800000">
          <a:off x="2165731" y="1044596"/>
          <a:ext cx="389398" cy="49576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173556" y="1172954"/>
        <a:ext cx="272579" cy="29746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2F003D-BE08-1147-81CC-194E86AE9F09}" type="datetimeFigureOut">
              <a:rPr lang="en-US" smtClean="0"/>
              <a:t>7/22/2021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223BB1-A999-F34E-B430-38FBA2739FDC}" type="slidenum">
              <a:rPr lang="en-US" smtClean="0"/>
              <a:t>‹#›</a:t>
            </a:fld>
            <a:endParaRPr lang="en-US" dirty="0"/>
          </a:p>
        </p:txBody>
      </p:sp>
    </p:spTree>
    <p:extLst>
      <p:ext uri="{BB962C8B-B14F-4D97-AF65-F5344CB8AC3E}">
        <p14:creationId xmlns:p14="http://schemas.microsoft.com/office/powerpoint/2010/main" val="3993432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ici.umn.edu/products/view/553"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quiltss.org/our-team/"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quiltss.org/programs#juumhijrkn"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quiltss.org/programs/#juumhijrkn"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1" u="none" strike="noStrike" dirty="0">
                <a:solidFill>
                  <a:srgbClr val="000000"/>
                </a:solidFill>
                <a:effectLst/>
                <a:latin typeface="Calibri" panose="020F0502020204030204" pitchFamily="34" charset="0"/>
              </a:rPr>
              <a:t>Host and Co-host notes for pre-meeting setup</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1" u="none" strike="noStrike" dirty="0">
                <a:solidFill>
                  <a:srgbClr val="000000"/>
                </a:solidFill>
                <a:effectLst/>
                <a:latin typeface="Calibri" panose="020F0502020204030204" pitchFamily="34" charset="0"/>
              </a:rPr>
              <a:t>Actions before the session:</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Slide #1 – Update presenter names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Hide other region consultant slide, as applicable</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Hide other regions workshop slide for Upcoming Workshops, as applicable</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In the Practice session before participants log on</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Check that the presenter can share their screen and run videos as needed</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Check that the presenter marks “Share Computer sounds” and “Optimize Screen sharing for video clip” so that any videos shown can be heard by others – it is on the same screen that you choose which screen to share.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Make Coaches "Co-hosts"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Confirm polls are loaded - host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Turn on transcript –host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Break-out Groups – host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Take attendance</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Time keeper</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Host / Welcome people as they arrive &amp; arrive late – assign someone</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Monitor Chat – assign someone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Turn on record, as desired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Subtitles – turned on, each participant can control turning on and off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At end of presentation:</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MAKE SURE TO STOP RECORDING AT THANK YOU SLIDE</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endParaRPr lang="en-US" sz="1800" b="0" i="0" dirty="0">
              <a:solidFill>
                <a:srgbClr val="444444"/>
              </a:solidFill>
              <a:effectLst/>
              <a:latin typeface="Arial" panose="020B0604020202020204" pitchFamily="34" charset="0"/>
            </a:endParaRPr>
          </a:p>
          <a:p>
            <a:pPr algn="l" rtl="0" fontAlgn="base"/>
            <a:r>
              <a:rPr lang="en-US" sz="1800" b="0" i="1" u="none" strike="noStrike" dirty="0">
                <a:solidFill>
                  <a:srgbClr val="000000"/>
                </a:solidFill>
                <a:effectLst/>
                <a:latin typeface="Calibri" panose="020F0502020204030204" pitchFamily="34" charset="0"/>
              </a:rPr>
              <a:t>Note to Facilitator</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 </a:t>
            </a:r>
            <a:r>
              <a:rPr lang="en-US" sz="1800" b="1" i="0" u="none" strike="noStrike" dirty="0">
                <a:solidFill>
                  <a:srgbClr val="000000"/>
                </a:solidFill>
                <a:effectLst/>
                <a:latin typeface="Calibri" panose="020F0502020204030204" pitchFamily="34" charset="0"/>
              </a:rPr>
              <a:t>Bold Text = Timing</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1" u="none" strike="noStrike" dirty="0">
                <a:solidFill>
                  <a:srgbClr val="000000"/>
                </a:solidFill>
                <a:effectLst/>
                <a:latin typeface="Calibri" panose="020F0502020204030204" pitchFamily="34" charset="0"/>
              </a:rPr>
              <a:t>Italicized Text = Notes – do not read</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Regular Text = Talking Points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17223BB1-A999-F34E-B430-38FBA2739FDC}" type="slidenum">
              <a:rPr lang="en-US" smtClean="0"/>
              <a:t>1</a:t>
            </a:fld>
            <a:endParaRPr lang="en-US" dirty="0"/>
          </a:p>
        </p:txBody>
      </p:sp>
    </p:spTree>
    <p:extLst>
      <p:ext uri="{BB962C8B-B14F-4D97-AF65-F5344CB8AC3E}">
        <p14:creationId xmlns:p14="http://schemas.microsoft.com/office/powerpoint/2010/main" val="3368456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Wingdings" panose="05000000000000000000" pitchFamily="2" charset="2"/>
              <a:buNone/>
            </a:pPr>
            <a:r>
              <a:rPr lang="en-US" altLang="en-US" dirty="0"/>
              <a:t>Talking Points:</a:t>
            </a:r>
          </a:p>
          <a:p>
            <a:pPr marL="171450" indent="-171450">
              <a:buFont typeface="Wingdings" panose="05000000000000000000" pitchFamily="2" charset="2"/>
              <a:buChar char="Ø"/>
            </a:pPr>
            <a:r>
              <a:rPr lang="en-US" altLang="en-US" dirty="0"/>
              <a:t>Each of these competency sets is organized around core competencies of a direct support worker and includes a set of skill standards for each competency. </a:t>
            </a:r>
          </a:p>
          <a:p>
            <a:pPr marL="171450" indent="-171450">
              <a:buFont typeface="Wingdings" panose="05000000000000000000" pitchFamily="2" charset="2"/>
              <a:buChar char="Ø"/>
            </a:pPr>
            <a:r>
              <a:rPr lang="en-US" altLang="en-US" dirty="0"/>
              <a:t>For purposes</a:t>
            </a:r>
            <a:r>
              <a:rPr lang="en-US" altLang="en-US" baseline="0" dirty="0"/>
              <a:t> of today’s webinar, we will focus on the CMS Core Competencies as this is the competency set that is foundational to the QuILTSS Institute training for DSPs.  To learn more about the other competency sets, we’ve provided links to the other competency sets in the resources section of this webinar.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Facilitator Note</a:t>
            </a:r>
          </a:p>
          <a:p>
            <a:pPr marL="171450" indent="-171450">
              <a:buFont typeface="Wingdings" panose="05000000000000000000" pitchFamily="2" charset="2"/>
              <a:buChar char="Ø"/>
            </a:pPr>
            <a:r>
              <a:rPr lang="en-US" altLang="en-US" i="1" baseline="0" dirty="0"/>
              <a:t>If questions: </a:t>
            </a:r>
          </a:p>
          <a:p>
            <a:pPr marL="171450" indent="-171450">
              <a:buFont typeface="Wingdings" panose="05000000000000000000" pitchFamily="2" charset="2"/>
              <a:buChar char="Ø"/>
            </a:pPr>
            <a:r>
              <a:rPr lang="en-US" altLang="en-US" i="1" baseline="0" dirty="0"/>
              <a:t>NADD Competency Areas:</a:t>
            </a:r>
          </a:p>
          <a:p>
            <a:pPr marL="228600" indent="-228600">
              <a:buFont typeface="Wingdings" panose="05000000000000000000" pitchFamily="2" charset="2"/>
              <a:buChar char="Ø"/>
            </a:pPr>
            <a:r>
              <a:rPr lang="en-US" altLang="en-US" i="1" dirty="0"/>
              <a:t>Assessment and observation</a:t>
            </a:r>
          </a:p>
          <a:p>
            <a:pPr marL="228600" indent="-228600">
              <a:buFont typeface="Wingdings" panose="05000000000000000000" pitchFamily="2" charset="2"/>
              <a:buChar char="Ø"/>
            </a:pPr>
            <a:r>
              <a:rPr lang="en-US" altLang="en-US" i="1" dirty="0"/>
              <a:t>Behavior support</a:t>
            </a:r>
          </a:p>
          <a:p>
            <a:pPr marL="228600" indent="-228600">
              <a:buFont typeface="Wingdings" panose="05000000000000000000" pitchFamily="2" charset="2"/>
              <a:buChar char="Ø"/>
            </a:pPr>
            <a:r>
              <a:rPr lang="en-US" altLang="en-US" i="1" dirty="0"/>
              <a:t>Crisis prevention and intervention</a:t>
            </a:r>
          </a:p>
          <a:p>
            <a:pPr marL="228600" indent="-228600">
              <a:buFont typeface="Wingdings" panose="05000000000000000000" pitchFamily="2" charset="2"/>
              <a:buChar char="Ø"/>
            </a:pPr>
            <a:r>
              <a:rPr lang="en-US" altLang="en-US" i="1" dirty="0"/>
              <a:t>Health and wellness</a:t>
            </a:r>
          </a:p>
          <a:p>
            <a:pPr marL="228600" indent="-228600">
              <a:buFont typeface="Wingdings" panose="05000000000000000000" pitchFamily="2" charset="2"/>
              <a:buChar char="Ø"/>
            </a:pPr>
            <a:r>
              <a:rPr lang="en-US" altLang="en-US" i="1" dirty="0"/>
              <a:t>Community collaboration and teamwork</a:t>
            </a:r>
          </a:p>
          <a:p>
            <a:pPr marL="171450" indent="-171450">
              <a:buFont typeface="Wingdings" panose="05000000000000000000" pitchFamily="2" charset="2"/>
              <a:buChar char="Ø"/>
            </a:pPr>
            <a:endParaRPr lang="en-US" altLang="en-US" i="1" dirty="0"/>
          </a:p>
          <a:p>
            <a:pPr marL="171450" indent="-171450">
              <a:buFont typeface="Wingdings" panose="05000000000000000000" pitchFamily="2" charset="2"/>
              <a:buChar char="Ø"/>
            </a:pPr>
            <a:r>
              <a:rPr lang="en-US" altLang="en-US" i="1" dirty="0"/>
              <a:t>NADSP Code</a:t>
            </a:r>
            <a:r>
              <a:rPr lang="en-US" altLang="en-US" i="1" baseline="0" dirty="0"/>
              <a:t> of Ethics:</a:t>
            </a:r>
          </a:p>
          <a:p>
            <a:pPr marL="228600" indent="-228600">
              <a:spcBef>
                <a:spcPts val="0"/>
              </a:spcBef>
              <a:spcAft>
                <a:spcPts val="600"/>
              </a:spcAft>
              <a:buFont typeface="Wingdings" panose="05000000000000000000" pitchFamily="2" charset="2"/>
              <a:buChar char="Ø"/>
            </a:pPr>
            <a:r>
              <a:rPr lang="en-US" altLang="en-US" i="1" dirty="0"/>
              <a:t>Person-Centered Supports</a:t>
            </a:r>
          </a:p>
          <a:p>
            <a:pPr marL="228600" indent="-228600">
              <a:spcBef>
                <a:spcPts val="0"/>
              </a:spcBef>
              <a:spcAft>
                <a:spcPts val="600"/>
              </a:spcAft>
              <a:buFont typeface="Wingdings" panose="05000000000000000000" pitchFamily="2" charset="2"/>
              <a:buChar char="Ø"/>
            </a:pPr>
            <a:r>
              <a:rPr lang="en-US" altLang="en-US" i="1" dirty="0"/>
              <a:t>Promoting Physical and Emotional Well-Being</a:t>
            </a:r>
          </a:p>
          <a:p>
            <a:pPr marL="228600" indent="-228600">
              <a:spcBef>
                <a:spcPts val="0"/>
              </a:spcBef>
              <a:spcAft>
                <a:spcPts val="600"/>
              </a:spcAft>
              <a:buFont typeface="Wingdings" panose="05000000000000000000" pitchFamily="2" charset="2"/>
              <a:buChar char="Ø"/>
            </a:pPr>
            <a:r>
              <a:rPr lang="en-US" altLang="en-US" i="1" dirty="0"/>
              <a:t>Integrity and Responsibility</a:t>
            </a:r>
          </a:p>
          <a:p>
            <a:pPr marL="228600" indent="-228600">
              <a:spcBef>
                <a:spcPts val="0"/>
              </a:spcBef>
              <a:spcAft>
                <a:spcPts val="600"/>
              </a:spcAft>
              <a:buFont typeface="Wingdings" panose="05000000000000000000" pitchFamily="2" charset="2"/>
              <a:buChar char="Ø"/>
            </a:pPr>
            <a:r>
              <a:rPr lang="en-US" altLang="en-US" i="1" dirty="0"/>
              <a:t>Confidentiality</a:t>
            </a:r>
          </a:p>
          <a:p>
            <a:pPr marL="228600" indent="-228600">
              <a:spcBef>
                <a:spcPts val="0"/>
              </a:spcBef>
              <a:spcAft>
                <a:spcPts val="600"/>
              </a:spcAft>
              <a:buFont typeface="Wingdings" panose="05000000000000000000" pitchFamily="2" charset="2"/>
              <a:buChar char="Ø"/>
            </a:pPr>
            <a:r>
              <a:rPr lang="en-US" altLang="en-US" i="1" dirty="0"/>
              <a:t>Justice, Fairness and Equity</a:t>
            </a:r>
          </a:p>
          <a:p>
            <a:pPr marL="228600" indent="-228600">
              <a:spcBef>
                <a:spcPts val="0"/>
              </a:spcBef>
              <a:spcAft>
                <a:spcPts val="600"/>
              </a:spcAft>
              <a:buFont typeface="Wingdings" panose="05000000000000000000" pitchFamily="2" charset="2"/>
              <a:buChar char="Ø"/>
            </a:pPr>
            <a:r>
              <a:rPr lang="en-US" altLang="en-US" i="1" dirty="0"/>
              <a:t>Respect</a:t>
            </a:r>
          </a:p>
          <a:p>
            <a:pPr marL="228600" indent="-228600">
              <a:spcBef>
                <a:spcPts val="0"/>
              </a:spcBef>
              <a:spcAft>
                <a:spcPts val="600"/>
              </a:spcAft>
              <a:buFont typeface="Wingdings" panose="05000000000000000000" pitchFamily="2" charset="2"/>
              <a:buChar char="Ø"/>
            </a:pPr>
            <a:r>
              <a:rPr lang="en-US" altLang="en-US" i="1" dirty="0"/>
              <a:t>Relationships</a:t>
            </a:r>
          </a:p>
          <a:p>
            <a:pPr marL="228600" indent="-228600">
              <a:spcBef>
                <a:spcPts val="0"/>
              </a:spcBef>
              <a:spcAft>
                <a:spcPts val="600"/>
              </a:spcAft>
              <a:buFont typeface="Wingdings" panose="05000000000000000000" pitchFamily="2" charset="2"/>
              <a:buChar char="Ø"/>
            </a:pPr>
            <a:r>
              <a:rPr lang="en-US" altLang="en-US" i="1" dirty="0"/>
              <a:t>Self-Determination</a:t>
            </a:r>
          </a:p>
          <a:p>
            <a:pPr marL="228600" indent="-228600">
              <a:spcBef>
                <a:spcPts val="0"/>
              </a:spcBef>
              <a:spcAft>
                <a:spcPts val="600"/>
              </a:spcAft>
              <a:buFont typeface="Wingdings" panose="05000000000000000000" pitchFamily="2" charset="2"/>
              <a:buChar char="Ø"/>
            </a:pPr>
            <a:r>
              <a:rPr lang="en-US" altLang="en-US" i="1" dirty="0"/>
              <a:t>Advocacy</a:t>
            </a:r>
            <a:endParaRPr lang="en-US" altLang="en-US" baseline="0" dirty="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1E5BDB-3AFB-42D0-A0B2-F91140A4811C}" type="slidenum">
              <a:rPr lang="en-US" altLang="en-US" smtClean="0">
                <a:latin typeface="Arial" panose="020B0604020202020204" pitchFamily="34" charset="0"/>
              </a:rPr>
              <a:pPr>
                <a:spcBef>
                  <a:spcPct val="0"/>
                </a:spcBef>
              </a:pPr>
              <a:t>10</a:t>
            </a:fld>
            <a:endParaRPr lang="en-US" altLang="en-US">
              <a:latin typeface="Arial" panose="020B0604020202020204" pitchFamily="34" charset="0"/>
            </a:endParaRPr>
          </a:p>
        </p:txBody>
      </p:sp>
    </p:spTree>
    <p:extLst>
      <p:ext uri="{BB962C8B-B14F-4D97-AF65-F5344CB8AC3E}">
        <p14:creationId xmlns:p14="http://schemas.microsoft.com/office/powerpoint/2010/main" val="1996671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Wingdings" panose="05000000000000000000" pitchFamily="2" charset="2"/>
              <a:buNone/>
            </a:pPr>
            <a:r>
              <a:rPr lang="en-US" altLang="en-US" b="0" dirty="0"/>
              <a:t>Talking Points:</a:t>
            </a:r>
          </a:p>
          <a:p>
            <a:pPr marL="171450" indent="-171450">
              <a:buFont typeface="Wingdings" panose="05000000000000000000" pitchFamily="2" charset="2"/>
              <a:buChar char="Ø"/>
            </a:pPr>
            <a:r>
              <a:rPr lang="en-US" altLang="en-US" b="0" dirty="0"/>
              <a:t>The</a:t>
            </a:r>
            <a:r>
              <a:rPr lang="en-US" altLang="en-US" b="0" baseline="0" dirty="0"/>
              <a:t> CMS core competencies are organized into 14 competency areas.  Each competency area includes skill statements that identify the skills a DSW needs to demonstrate their competence in a particular area.  </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B8C9B25-5D8C-4B97-B6DA-355FD52D6826}" type="slidenum">
              <a:rPr lang="en-US" altLang="en-US" smtClean="0">
                <a:latin typeface="Arial" panose="020B0604020202020204" pitchFamily="34" charset="0"/>
              </a:rPr>
              <a:pPr>
                <a:spcBef>
                  <a:spcPct val="0"/>
                </a:spcBef>
              </a:pPr>
              <a:t>11</a:t>
            </a:fld>
            <a:endParaRPr lang="en-US" altLang="en-US">
              <a:latin typeface="Arial" panose="020B0604020202020204" pitchFamily="34" charset="0"/>
            </a:endParaRPr>
          </a:p>
        </p:txBody>
      </p:sp>
    </p:spTree>
    <p:extLst>
      <p:ext uri="{BB962C8B-B14F-4D97-AF65-F5344CB8AC3E}">
        <p14:creationId xmlns:p14="http://schemas.microsoft.com/office/powerpoint/2010/main" val="3039552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Talking Points:</a:t>
            </a:r>
          </a:p>
          <a:p>
            <a:pPr marL="171450" indent="-171450">
              <a:buFont typeface="Wingdings" panose="05000000000000000000" pitchFamily="2" charset="2"/>
              <a:buChar char="Ø"/>
            </a:pPr>
            <a:r>
              <a:rPr lang="en-US" altLang="en-US" dirty="0"/>
              <a:t>Here are two examples of a competency area, the description of the competency and a</a:t>
            </a:r>
            <a:r>
              <a:rPr lang="en-US" altLang="en-US" baseline="0" dirty="0"/>
              <a:t> skill statement. </a:t>
            </a:r>
            <a:r>
              <a:rPr lang="en-US" altLang="en-US" i="1" baseline="0" dirty="0"/>
              <a:t>[Read one of the examples on the slide.] </a:t>
            </a:r>
          </a:p>
          <a:p>
            <a:pPr marL="171450" indent="-171450">
              <a:buFont typeface="Wingdings" panose="05000000000000000000" pitchFamily="2" charset="2"/>
              <a:buChar char="Ø"/>
            </a:pPr>
            <a:r>
              <a:rPr lang="en-US" altLang="en-US" baseline="0" dirty="0"/>
              <a:t>Thinking about how this looks when implementing training, let’s use this webinar as our example.  You are attending this webinar today about competency-based training.  </a:t>
            </a:r>
          </a:p>
          <a:p>
            <a:pPr marL="171450" indent="-171450">
              <a:buFont typeface="Wingdings" panose="05000000000000000000" pitchFamily="2" charset="2"/>
              <a:buChar char="Ø"/>
            </a:pPr>
            <a:r>
              <a:rPr lang="en-US" altLang="en-US" baseline="0" dirty="0"/>
              <a:t>You are gaining knowledge (I hope) about competency based training and strategies for taking back what you learn to use in your organization.  </a:t>
            </a:r>
          </a:p>
          <a:p>
            <a:pPr marL="171450" indent="-171450">
              <a:buFont typeface="Wingdings" panose="05000000000000000000" pitchFamily="2" charset="2"/>
              <a:buChar char="Ø"/>
            </a:pPr>
            <a:r>
              <a:rPr lang="en-US" altLang="en-US" baseline="0" dirty="0"/>
              <a:t>Following the webinar, based on what you learned, you might take one or more actions to demonstrate what you learned.  For example you might evaluate your current training and map it against the CMS core competencies to identify gaps in your current training.  </a:t>
            </a:r>
          </a:p>
          <a:p>
            <a:pPr marL="171450" indent="-171450">
              <a:buFont typeface="Wingdings" panose="05000000000000000000" pitchFamily="2" charset="2"/>
              <a:buChar char="Ø"/>
            </a:pPr>
            <a:r>
              <a:rPr lang="en-US" altLang="en-US" baseline="0" dirty="0"/>
              <a:t>Supervisors and managers play an important role in assessing and developing competent DSWs.</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49EC99-6490-4B8F-A691-21E9C26A82D6}" type="slidenum">
              <a:rPr lang="en-US" altLang="en-US" smtClean="0">
                <a:latin typeface="Arial" panose="020B0604020202020204" pitchFamily="34" charset="0"/>
              </a:rPr>
              <a:pPr>
                <a:spcBef>
                  <a:spcPct val="0"/>
                </a:spcBef>
              </a:pPr>
              <a:t>12</a:t>
            </a:fld>
            <a:endParaRPr lang="en-US" altLang="en-US">
              <a:latin typeface="Arial" panose="020B0604020202020204" pitchFamily="34" charset="0"/>
            </a:endParaRPr>
          </a:p>
        </p:txBody>
      </p:sp>
    </p:spTree>
    <p:extLst>
      <p:ext uri="{BB962C8B-B14F-4D97-AF65-F5344CB8AC3E}">
        <p14:creationId xmlns:p14="http://schemas.microsoft.com/office/powerpoint/2010/main" val="621374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baseline="0" dirty="0"/>
              <a:t>Talking Points: </a:t>
            </a:r>
          </a:p>
          <a:p>
            <a:pPr marL="171450" indent="-171450">
              <a:buFont typeface="Wingdings" panose="05000000000000000000" pitchFamily="2" charset="2"/>
              <a:buChar char="Ø"/>
            </a:pPr>
            <a:r>
              <a:rPr lang="en-US" baseline="0" dirty="0"/>
              <a:t>We developed and have piloted two tools to help organizations and DSPs assess their knowledge, skills and abilities in each of the CMS Core Competency areas.</a:t>
            </a:r>
          </a:p>
          <a:p>
            <a:pPr marL="171450" indent="-171450">
              <a:buFont typeface="Wingdings" panose="05000000000000000000" pitchFamily="2" charset="2"/>
              <a:buChar char="Ø"/>
            </a:pPr>
            <a:r>
              <a:rPr lang="en-US" baseline="0" dirty="0"/>
              <a:t>These tools can be used within an organization to identify training needs for individual DSPs and inform both the development and prioritization of training needs within the organization. </a:t>
            </a:r>
          </a:p>
          <a:p>
            <a:pPr marL="171450" indent="-171450">
              <a:buFont typeface="Wingdings" panose="05000000000000000000" pitchFamily="2" charset="2"/>
              <a:buChar char="Ø"/>
            </a:pPr>
            <a:r>
              <a:rPr lang="en-US" baseline="0" dirty="0"/>
              <a:t>How many of you on the webinar today use an assessment tool to identify training needs within your organization?  How might you use this tool in your training development and implementation? </a:t>
            </a:r>
            <a:endParaRPr lang="en-US" dirty="0"/>
          </a:p>
        </p:txBody>
      </p:sp>
      <p:sp>
        <p:nvSpPr>
          <p:cNvPr id="4" name="Slide Number Placeholder 3"/>
          <p:cNvSpPr>
            <a:spLocks noGrp="1"/>
          </p:cNvSpPr>
          <p:nvPr>
            <p:ph type="sldNum" sz="quarter" idx="10"/>
          </p:nvPr>
        </p:nvSpPr>
        <p:spPr/>
        <p:txBody>
          <a:bodyPr/>
          <a:lstStyle/>
          <a:p>
            <a:fld id="{17223BB1-A999-F34E-B430-38FBA2739FDC}" type="slidenum">
              <a:rPr lang="en-US" smtClean="0"/>
              <a:t>13</a:t>
            </a:fld>
            <a:endParaRPr lang="en-US" dirty="0"/>
          </a:p>
        </p:txBody>
      </p:sp>
    </p:spTree>
    <p:extLst>
      <p:ext uri="{BB962C8B-B14F-4D97-AF65-F5344CB8AC3E}">
        <p14:creationId xmlns:p14="http://schemas.microsoft.com/office/powerpoint/2010/main" val="583606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Font typeface="Wingdings" panose="05000000000000000000" pitchFamily="2" charset="2"/>
              <a:buNone/>
            </a:pPr>
            <a:r>
              <a:rPr lang="en-US" b="0" i="0" u="none" strike="noStrike" cap="none" baseline="0" dirty="0"/>
              <a:t>Talking Points:</a:t>
            </a:r>
          </a:p>
          <a:p>
            <a:pPr marL="171450" marR="0" lvl="0" indent="-171450" algn="l" rtl="0">
              <a:spcBef>
                <a:spcPts val="0"/>
              </a:spcBef>
              <a:buSzPct val="25000"/>
              <a:buFont typeface="Wingdings" panose="05000000000000000000" pitchFamily="2" charset="2"/>
              <a:buChar char="Ø"/>
            </a:pPr>
            <a:r>
              <a:rPr lang="en-US" b="0" i="0" u="none" strike="noStrike" cap="none" baseline="0" dirty="0"/>
              <a:t>The ability of the FLS to support and maintain positive working relationships, empower staff, be fair with everybody at all times and mediate peer conflicts is key to the success of the team.  This is complex work &amp; HOW have we helped them to prepare for this job??</a:t>
            </a:r>
          </a:p>
          <a:p>
            <a:pPr marL="171450" marR="0" lvl="0" indent="-171450" algn="l" rtl="0">
              <a:spcBef>
                <a:spcPts val="0"/>
              </a:spcBef>
              <a:buSzPct val="25000"/>
              <a:buFont typeface="Wingdings" panose="05000000000000000000" pitchFamily="2" charset="2"/>
              <a:buChar char="Ø"/>
            </a:pPr>
            <a:r>
              <a:rPr lang="en-US" b="0" i="0" u="none" strike="noStrike" cap="none" baseline="0" dirty="0"/>
              <a:t>We know through our research, that the role of the frontline Supervisors is critical to the success of DSPs.  For Frontline Supervisors to excel in their roles, they need to have very clear job expectations and understand what they need to know and do.  The development and validation of a frontline supervisory competency set is the foundational component to all workforce development activities.  </a:t>
            </a:r>
          </a:p>
          <a:p>
            <a:pPr marL="171450" marR="0" lvl="0" indent="-171450" algn="l" rtl="0">
              <a:spcBef>
                <a:spcPts val="0"/>
              </a:spcBef>
              <a:buSzPct val="25000"/>
              <a:buFont typeface="Wingdings" panose="05000000000000000000" pitchFamily="2" charset="2"/>
              <a:buChar char="Ø"/>
            </a:pPr>
            <a:r>
              <a:rPr lang="en-US" b="0" i="0" u="none" strike="noStrike" cap="none" baseline="0" dirty="0"/>
              <a:t>The Tennessee regional and statewide results from the 2018 workforce survey about why people leave organizations is consistent with our research on retention over the last 20 years.  </a:t>
            </a:r>
          </a:p>
        </p:txBody>
      </p:sp>
      <p:sp>
        <p:nvSpPr>
          <p:cNvPr id="4" name="Slide Number Placeholder 3"/>
          <p:cNvSpPr>
            <a:spLocks noGrp="1"/>
          </p:cNvSpPr>
          <p:nvPr>
            <p:ph type="sldNum" sz="quarter" idx="5"/>
          </p:nvPr>
        </p:nvSpPr>
        <p:spPr/>
        <p:txBody>
          <a:bodyPr/>
          <a:lstStyle/>
          <a:p>
            <a:fld id="{17223BB1-A999-F34E-B430-38FBA2739FDC}" type="slidenum">
              <a:rPr lang="en-US" smtClean="0"/>
              <a:t>14</a:t>
            </a:fld>
            <a:endParaRPr lang="en-US" dirty="0"/>
          </a:p>
        </p:txBody>
      </p:sp>
    </p:spTree>
    <p:extLst>
      <p:ext uri="{BB962C8B-B14F-4D97-AF65-F5344CB8AC3E}">
        <p14:creationId xmlns:p14="http://schemas.microsoft.com/office/powerpoint/2010/main" val="3421688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Shape 6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01" name="Shape 601"/>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dirty="0"/>
              <a:t>Talking Points:</a:t>
            </a:r>
          </a:p>
          <a:p>
            <a:pPr marL="285750" marR="0" lvl="0" indent="-285750" algn="l" rtl="0">
              <a:spcBef>
                <a:spcPts val="0"/>
              </a:spcBef>
              <a:buSzPct val="25000"/>
              <a:buFont typeface="Wingdings" panose="05000000000000000000" pitchFamily="2" charset="2"/>
              <a:buChar char="Ø"/>
            </a:pPr>
            <a:r>
              <a:rPr lang="en-US" sz="1800" b="0" i="0" u="none" strike="noStrike" cap="none" baseline="0" dirty="0"/>
              <a:t>I would be remiss if I didn’t mention the importance of frontline supervisors in the implementation of interventions designed to improve  the direct support workforce. I cannot think of a harder job then that of a frontline supervisor.  </a:t>
            </a:r>
          </a:p>
          <a:p>
            <a:pPr marL="285750" marR="0" lvl="0" indent="-285750" algn="l" rtl="0">
              <a:spcBef>
                <a:spcPts val="0"/>
              </a:spcBef>
              <a:buSzPct val="25000"/>
              <a:buFont typeface="Wingdings" panose="05000000000000000000" pitchFamily="2" charset="2"/>
              <a:buChar char="Ø"/>
            </a:pPr>
            <a:r>
              <a:rPr lang="en-US" sz="1800" b="0" i="0" u="none" strike="noStrike" cap="none" baseline="0" dirty="0"/>
              <a:t>Unfortunately, this group of workers often gets promoted from the role of DSP with a trial by error approach to learning about their new job duties.  As such efforts have been made to identify the competencies they need to develop and to evolve training programs targeted to FLSs. </a:t>
            </a:r>
          </a:p>
        </p:txBody>
      </p:sp>
      <p:sp>
        <p:nvSpPr>
          <p:cNvPr id="602" name="Shape 602"/>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Arial"/>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ct val="25000"/>
                <a:buFont typeface="Arial"/>
                <a:buNone/>
                <a:tabLst/>
                <a:defRPr/>
              </a:pPr>
              <a:t>15</a:t>
            </a:fld>
            <a:endParaRPr kumimoji="0" lang="en-US" sz="12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555240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Shape 6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30" name="Shape 630"/>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dirty="0"/>
              <a:t>Talking Points:</a:t>
            </a:r>
          </a:p>
          <a:p>
            <a:pPr marL="285750" marR="0" lvl="0" indent="-285750" algn="l" rtl="0">
              <a:spcBef>
                <a:spcPts val="0"/>
              </a:spcBef>
              <a:buSzPct val="25000"/>
              <a:buFont typeface="Wingdings" panose="05000000000000000000" pitchFamily="2" charset="2"/>
              <a:buChar char="Ø"/>
            </a:pPr>
            <a:r>
              <a:rPr lang="en-US" sz="1800" b="0" i="0" u="none" strike="noStrike" cap="none" baseline="0" dirty="0"/>
              <a:t>This is a lot of pressure on frontline supervisors.  So how do we prepare and support our Frontline Supervisors.</a:t>
            </a:r>
          </a:p>
          <a:p>
            <a:pPr marL="285750" marR="0" lvl="0" indent="-285750" algn="l" rtl="0">
              <a:spcBef>
                <a:spcPts val="0"/>
              </a:spcBef>
              <a:buSzPct val="25000"/>
              <a:buFont typeface="Wingdings" panose="05000000000000000000" pitchFamily="2" charset="2"/>
              <a:buChar char="Ø"/>
            </a:pPr>
            <a:r>
              <a:rPr lang="en-US" sz="1800" b="0" i="0" u="none" strike="noStrike" cap="none" baseline="0" dirty="0"/>
              <a:t>Competencies serve the function of informing workers, providers, and individuals-supported about the requirements of job performance. </a:t>
            </a:r>
          </a:p>
          <a:p>
            <a:pPr marL="285750" marR="0" lvl="0" indent="-285750" algn="l" rtl="0">
              <a:spcBef>
                <a:spcPts val="0"/>
              </a:spcBef>
              <a:buSzPct val="25000"/>
              <a:buFont typeface="Wingdings" panose="05000000000000000000" pitchFamily="2" charset="2"/>
              <a:buChar char="Ø"/>
            </a:pPr>
            <a:r>
              <a:rPr lang="en-US" sz="1800" b="0" i="0" u="none" strike="noStrike" cap="none" baseline="0" dirty="0"/>
              <a:t>The good news is that we have resources and tools to help you implement training strategies for frontline supervisors. </a:t>
            </a:r>
          </a:p>
          <a:p>
            <a:pPr>
              <a:spcBef>
                <a:spcPts val="0"/>
              </a:spcBef>
              <a:buNone/>
            </a:pPr>
            <a:endParaRPr sz="1800" b="0" i="0" u="none" strike="noStrike" cap="none" baseline="0" dirty="0"/>
          </a:p>
        </p:txBody>
      </p:sp>
      <p:sp>
        <p:nvSpPr>
          <p:cNvPr id="631" name="Shape 631"/>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Arial"/>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ct val="25000"/>
                <a:buFont typeface="Arial"/>
                <a:buNone/>
                <a:tabLst/>
                <a:defRPr/>
              </a:pPr>
              <a:t>16</a:t>
            </a:fld>
            <a:endParaRPr kumimoji="0" lang="en-US" sz="12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528087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Talking Points: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b="0" i="0" kern="1200" dirty="0">
                <a:solidFill>
                  <a:schemeClr val="tx1"/>
                </a:solidFill>
                <a:effectLst/>
                <a:latin typeface="+mn-lt"/>
                <a:ea typeface="+mn-ea"/>
                <a:cs typeface="+mn-cs"/>
              </a:rPr>
              <a:t>Post link in chat: NFS Competencies document can be found at </a:t>
            </a:r>
            <a:r>
              <a:rPr lang="en-US" i="1" dirty="0">
                <a:hlinkClick r:id="rId3"/>
              </a:rPr>
              <a:t>https://ici.umn.edu/products/view/553</a:t>
            </a:r>
            <a:endParaRPr lang="en-US" i="1"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b="0" kern="1200" dirty="0">
                <a:solidFill>
                  <a:schemeClr val="tx1"/>
                </a:solidFill>
                <a:effectLst/>
                <a:latin typeface="+mn-lt"/>
                <a:ea typeface="+mn-ea"/>
                <a:cs typeface="+mn-cs"/>
              </a:rPr>
              <a:t>The National Frontline Supervisor Competencies (NFSC) are an evidence-based set of knowledge,</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skills, and abilities that reflect best practice in the supervision of Direct Support Professionals (DSP) who work with individuals with disabilities in residential, work, and community settings. This competency set should be used as a tool to develop knowledge, skills, and abilities in a FLS within approximately one year of employment, or other established time frame as determined by an organization, to achieve the highest quality service delivery and supervisory skills. It is not intended to suggest an incoming FLS would be competent across all areas to start, but that an organization would use the competencies as a way to develop professional development goals.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0" i="1" kern="1200" dirty="0">
                <a:solidFill>
                  <a:schemeClr val="tx1"/>
                </a:solidFill>
                <a:effectLst/>
                <a:latin typeface="+mn-lt"/>
                <a:ea typeface="+mn-ea"/>
                <a:cs typeface="+mn-cs"/>
              </a:rPr>
              <a:t>Facilitator 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More information for facilitator From NFS Competencies:</a:t>
            </a:r>
          </a:p>
          <a:p>
            <a:r>
              <a:rPr lang="en-US" sz="1200" b="1" i="1" kern="1200" dirty="0">
                <a:solidFill>
                  <a:schemeClr val="tx1"/>
                </a:solidFill>
                <a:effectLst/>
                <a:latin typeface="+mn-lt"/>
                <a:ea typeface="+mn-ea"/>
                <a:cs typeface="+mn-cs"/>
              </a:rPr>
              <a:t>What are the National Frontline Supervisor Competencies? </a:t>
            </a:r>
            <a:endParaRPr lang="en-US" i="1" dirty="0"/>
          </a:p>
          <a:p>
            <a:r>
              <a:rPr lang="en-US" sz="1200" b="0" i="1" kern="1200" dirty="0">
                <a:solidFill>
                  <a:schemeClr val="tx1"/>
                </a:solidFill>
                <a:effectLst/>
                <a:latin typeface="+mn-lt"/>
                <a:ea typeface="+mn-ea"/>
                <a:cs typeface="+mn-cs"/>
              </a:rPr>
              <a:t>The National Frontline Supervisor Competencies (NFSC) are an evidence-based set of knowledge,</a:t>
            </a:r>
            <a:r>
              <a:rPr lang="en-US" sz="1200" b="0" i="1" kern="1200" baseline="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skills, and abilities that reflect best practice in the supervision of Direct Support Professionals (DSP) who work with individuals with disabilities in residential, work, and community settings. Competencies are considered a foundation for workforce development and standardization in all fields and at all levels. When rigorously developed</a:t>
            </a:r>
            <a:r>
              <a:rPr lang="en-US" sz="1200" b="0" i="1" kern="1200" baseline="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and effectively implemented, competencies serve</a:t>
            </a:r>
            <a:r>
              <a:rPr lang="en-US" sz="1200" b="0" i="1" kern="1200" baseline="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the important function of providing individuals information about the requirements of a given position and provide a basis for training, orientation, and continuing staff development. The utilization of competencies in the direct service workforce reinforces shared values of all</a:t>
            </a:r>
            <a:r>
              <a:rPr lang="en-US" sz="1200" b="0" i="1" kern="1200" baseline="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service providers’ skills and growth (Hoge, McFaul, Calcote, &amp; Tallman, 2008). Nationally recognized and validated competencies also serve to promote the recognition of the role of Frontline Supervisors (FLS), the development of career ladders, and the development of a more competent, stable workforce to meet the growing demand of long-term services and supports. </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This competency set should be used as a tool to develop knowledge, skills, and abilities in a FLS within approximately one year of employment, or other established time frame as determined by an organization, to achieve the highest quality service delivery and supervisory skills. It is not intended to suggest an incoming FLS would be competent across all areas to start, but that an organization would use the competencies as a way to develop professional development goals.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The NFSC is based in the assumption that the FLS is competent in the National Association of Direct Support Professionals’ (NADSP) competencies. </a:t>
            </a:r>
          </a:p>
        </p:txBody>
      </p:sp>
      <p:sp>
        <p:nvSpPr>
          <p:cNvPr id="4" name="Slide Number Placeholder 3"/>
          <p:cNvSpPr>
            <a:spLocks noGrp="1"/>
          </p:cNvSpPr>
          <p:nvPr>
            <p:ph type="sldNum" sz="quarter" idx="5"/>
          </p:nvPr>
        </p:nvSpPr>
        <p:spPr/>
        <p:txBody>
          <a:bodyPr/>
          <a:lstStyle/>
          <a:p>
            <a:fld id="{903286D9-8B5C-0444-894F-7DA67366472E}" type="slidenum">
              <a:rPr lang="en-US" smtClean="0"/>
              <a:t>17</a:t>
            </a:fld>
            <a:endParaRPr lang="en-US" dirty="0"/>
          </a:p>
        </p:txBody>
      </p:sp>
    </p:spTree>
    <p:extLst>
      <p:ext uri="{BB962C8B-B14F-4D97-AF65-F5344CB8AC3E}">
        <p14:creationId xmlns:p14="http://schemas.microsoft.com/office/powerpoint/2010/main" val="3223053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5d152d0c0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35" name="Google Shape;835;g5d152d0c0e_0_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Talking Points:</a:t>
            </a:r>
          </a:p>
          <a:p>
            <a:pPr marL="171450" lvl="0" indent="-171450" algn="l" rtl="0">
              <a:spcBef>
                <a:spcPts val="0"/>
              </a:spcBef>
              <a:spcAft>
                <a:spcPts val="0"/>
              </a:spcAft>
              <a:buFont typeface="Wingdings" panose="05000000000000000000" pitchFamily="2" charset="2"/>
              <a:buChar char="Ø"/>
            </a:pPr>
            <a:r>
              <a:rPr lang="en-US" dirty="0"/>
              <a:t>In an earlier</a:t>
            </a:r>
            <a:r>
              <a:rPr lang="en-US" baseline="0" dirty="0"/>
              <a:t> webinar on structural behavior interviews you learned about how to use core competencies in your hiring process for DSPs.  A similar set of structured behavioral interview questions is important to consider when hiring or promoting from within frontline supervisors.  How many of you have promoted a really great DSP, only to find out that they struggled in the role as frontline supervisors.  Great DSPs don’t always translate into great frontline supervisors.  Using a Frontline Supervisor Assessment of competency can help identify strengths and areas of need for DSPs. The Frontline Supervisor Assessment can be used to identify training needs for the individual. </a:t>
            </a:r>
          </a:p>
          <a:p>
            <a:pPr marL="171450" lvl="0" indent="-171450" algn="l" rtl="0">
              <a:spcBef>
                <a:spcPts val="0"/>
              </a:spcBef>
              <a:spcAft>
                <a:spcPts val="0"/>
              </a:spcAft>
              <a:buFont typeface="Wingdings" panose="05000000000000000000" pitchFamily="2" charset="2"/>
              <a:buChar char="Ø"/>
            </a:pPr>
            <a:r>
              <a:rPr lang="en-US" baseline="0" dirty="0"/>
              <a:t>How many of you use a DSP Competency Assessment or a Frontline Supervisor Assessment in your organization to identify training needs? </a:t>
            </a:r>
          </a:p>
          <a:p>
            <a:pPr marL="171450" lvl="0" indent="-171450" algn="l" rtl="0">
              <a:spcBef>
                <a:spcPts val="0"/>
              </a:spcBef>
              <a:spcAft>
                <a:spcPts val="0"/>
              </a:spcAft>
              <a:buFont typeface="Wingdings" panose="05000000000000000000" pitchFamily="2" charset="2"/>
              <a:buChar char="Ø"/>
            </a:pPr>
            <a:endParaRPr lang="en-US" baseline="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0" i="1" kern="1200" dirty="0">
                <a:solidFill>
                  <a:schemeClr val="tx1"/>
                </a:solidFill>
                <a:effectLst/>
                <a:latin typeface="+mn-lt"/>
                <a:ea typeface="+mn-ea"/>
                <a:cs typeface="+mn-cs"/>
              </a:rPr>
              <a:t>Facilitator Note</a:t>
            </a:r>
          </a:p>
          <a:p>
            <a:pPr marL="171450" lvl="0" indent="-171450" algn="l" rtl="0">
              <a:spcBef>
                <a:spcPts val="0"/>
              </a:spcBef>
              <a:spcAft>
                <a:spcPts val="0"/>
              </a:spcAft>
              <a:buFont typeface="Wingdings" panose="05000000000000000000" pitchFamily="2" charset="2"/>
              <a:buChar char="Ø"/>
            </a:pPr>
            <a:r>
              <a:rPr lang="en-US" baseline="0" dirty="0"/>
              <a:t> (</a:t>
            </a:r>
            <a:r>
              <a:rPr lang="en-US" i="1" baseline="0" dirty="0"/>
              <a:t>use thumbs up, other reaction, etc.)</a:t>
            </a:r>
            <a:endParaRPr lang="en-US" baseline="0" dirty="0"/>
          </a:p>
        </p:txBody>
      </p:sp>
      <p:sp>
        <p:nvSpPr>
          <p:cNvPr id="836" name="Google Shape;836;g5d152d0c0e_0_12: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US" sz="1200" b="0" i="0" u="none" strike="noStrike" cap="none">
                <a:solidFill>
                  <a:srgbClr val="000000"/>
                </a:solidFill>
                <a:latin typeface="Arial"/>
                <a:ea typeface="Arial"/>
                <a:cs typeface="Arial"/>
                <a:sym typeface="Arial"/>
              </a:rPr>
              <a:t>18</a:t>
            </a:fld>
            <a:endParaRPr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076339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Facilitator Note</a:t>
            </a:r>
          </a:p>
          <a:p>
            <a:endParaRPr lang="en-US" i="1" dirty="0"/>
          </a:p>
          <a:p>
            <a:r>
              <a:rPr lang="en-US" i="1" dirty="0"/>
              <a:t>Read the question. Give prompt to webinar participants to take a</a:t>
            </a:r>
            <a:r>
              <a:rPr lang="en-US" i="1" baseline="0" dirty="0"/>
              <a:t> moment to jot down some ideas – 15-30 seconds before moving on.</a:t>
            </a:r>
            <a:endParaRPr lang="en-US" i="1" dirty="0"/>
          </a:p>
        </p:txBody>
      </p:sp>
      <p:sp>
        <p:nvSpPr>
          <p:cNvPr id="4" name="Slide Number Placeholder 3"/>
          <p:cNvSpPr>
            <a:spLocks noGrp="1"/>
          </p:cNvSpPr>
          <p:nvPr>
            <p:ph type="sldNum" sz="quarter" idx="10"/>
          </p:nvPr>
        </p:nvSpPr>
        <p:spPr/>
        <p:txBody>
          <a:bodyPr/>
          <a:lstStyle/>
          <a:p>
            <a:fld id="{17223BB1-A999-F34E-B430-38FBA2739FDC}" type="slidenum">
              <a:rPr lang="en-US" smtClean="0"/>
              <a:t>19</a:t>
            </a:fld>
            <a:endParaRPr lang="en-US" dirty="0"/>
          </a:p>
        </p:txBody>
      </p:sp>
    </p:spTree>
    <p:extLst>
      <p:ext uri="{BB962C8B-B14F-4D97-AF65-F5344CB8AC3E}">
        <p14:creationId xmlns:p14="http://schemas.microsoft.com/office/powerpoint/2010/main" val="1373508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u="none" strike="noStrike" dirty="0">
                <a:solidFill>
                  <a:srgbClr val="000000"/>
                </a:solidFill>
                <a:effectLst/>
                <a:latin typeface="Calibri" panose="020F0502020204030204" pitchFamily="34" charset="0"/>
              </a:rPr>
              <a:t>Total Timing is 40-45 minutes (approx. 1-2 minutes per slide)</a:t>
            </a:r>
          </a:p>
          <a:p>
            <a:pPr algn="l" rtl="0" fontAlgn="base"/>
            <a:r>
              <a:rPr lang="en-US" sz="1800" b="0" i="0" u="none" strike="noStrike" dirty="0">
                <a:solidFill>
                  <a:srgbClr val="000000"/>
                </a:solidFill>
                <a:effectLst/>
                <a:latin typeface="Calibri" panose="020F0502020204030204" pitchFamily="34" charset="0"/>
              </a:rPr>
              <a:t>Talking Points:</a:t>
            </a:r>
            <a:endParaRPr lang="en-US" b="0" i="0" dirty="0">
              <a:solidFill>
                <a:srgbClr val="444444"/>
              </a:solidFill>
              <a:effectLst/>
              <a:latin typeface="Calibri" panose="020F050202020403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Action – Record as desired</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fontAlgn="base">
              <a:buFont typeface="Wingdings" panose="05000000000000000000" pitchFamily="2" charset="2"/>
              <a:buChar char="Ø"/>
            </a:pPr>
            <a:r>
              <a:rPr lang="en-US" sz="1800" dirty="0">
                <a:solidFill>
                  <a:srgbClr val="000000"/>
                </a:solidFill>
                <a:latin typeface="Calibri"/>
                <a:cs typeface="Calibri"/>
              </a:rPr>
              <a:t>Welcome</a:t>
            </a:r>
          </a:p>
          <a:p>
            <a:pPr marL="285750" indent="-285750" algn="l">
              <a:buFont typeface="Wingdings" panose="05000000000000000000" pitchFamily="2" charset="2"/>
              <a:buChar char="Ø"/>
            </a:pPr>
            <a:r>
              <a:rPr lang="en-US" sz="1800" dirty="0">
                <a:solidFill>
                  <a:srgbClr val="000000"/>
                </a:solidFill>
                <a:latin typeface="Calibri"/>
                <a:cs typeface="Calibri"/>
              </a:rPr>
              <a:t>My</a:t>
            </a:r>
            <a:r>
              <a:rPr lang="en-US" sz="1800" b="0" i="0" u="none" strike="noStrike" dirty="0">
                <a:solidFill>
                  <a:srgbClr val="000000"/>
                </a:solidFill>
                <a:effectLst/>
                <a:latin typeface="Calibri"/>
                <a:cs typeface="Calibri"/>
              </a:rPr>
              <a:t> name is xx and I am a xx with the Institute on Community Integration at the University of Minnesota. I am here today with my colleagues from the University of MN, __________ and ________________.  Regional Coaches from Tennessee ____________________ and ___________________.</a:t>
            </a:r>
            <a:r>
              <a:rPr lang="en-US" sz="1800" b="0" i="0" dirty="0">
                <a:solidFill>
                  <a:srgbClr val="444444"/>
                </a:solidFill>
                <a:effectLst/>
                <a:latin typeface="Calibri"/>
                <a:cs typeface="Calibri"/>
              </a:rPr>
              <a:t>​</a:t>
            </a:r>
            <a:endParaRPr lang="en-US" dirty="0"/>
          </a:p>
          <a:p>
            <a:pPr marL="285750" indent="-285750" algn="l" rtl="0" fontAlgn="base">
              <a:buFont typeface="Wingdings" panose="05000000000000000000" pitchFamily="2" charset="2"/>
              <a:buChar char="Ø"/>
            </a:pPr>
            <a:r>
              <a:rPr lang="en-US" sz="1800" b="0" i="0" u="none" strike="noStrike" dirty="0">
                <a:solidFill>
                  <a:srgbClr val="000000"/>
                </a:solidFill>
                <a:effectLst/>
                <a:latin typeface="Calibri" panose="020F0502020204030204" pitchFamily="34" charset="0"/>
              </a:rPr>
              <a:t>Thank you so much for joining us today. During today’s session we will talk about Preparing the Best Competency Based Trainings.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If being recorded: </a:t>
            </a:r>
            <a:r>
              <a:rPr lang="en-US" sz="1800" b="0" i="0" u="none" strike="noStrike" dirty="0">
                <a:solidFill>
                  <a:srgbClr val="000000"/>
                </a:solidFill>
                <a:effectLst/>
                <a:latin typeface="Calibri" panose="020F0502020204030204" pitchFamily="34" charset="0"/>
              </a:rPr>
              <a:t>This webinar is currently being </a:t>
            </a:r>
            <a:r>
              <a:rPr lang="en-US" sz="1800" b="1" i="0" u="none" strike="noStrike" dirty="0">
                <a:solidFill>
                  <a:srgbClr val="000000"/>
                </a:solidFill>
                <a:effectLst/>
                <a:latin typeface="Calibri" panose="020F0502020204030204" pitchFamily="34" charset="0"/>
              </a:rPr>
              <a:t>recorded</a:t>
            </a:r>
            <a:r>
              <a:rPr lang="en-US" sz="1800" b="0" i="0" u="none" strike="noStrike" dirty="0">
                <a:solidFill>
                  <a:srgbClr val="000000"/>
                </a:solidFill>
                <a:effectLst/>
                <a:latin typeface="Calibri" panose="020F0502020204030204" pitchFamily="34" charset="0"/>
              </a:rPr>
              <a:t>. We will send the recording to you if you would like to view again or share with others in your organization. </a:t>
            </a:r>
            <a:endParaRPr lang="en-US" sz="1800" b="0" i="0" dirty="0">
              <a:solidFill>
                <a:srgbClr val="444444"/>
              </a:solidFill>
              <a:effectLst/>
              <a:latin typeface="Arial" panose="020B0604020202020204" pitchFamily="34" charset="0"/>
            </a:endParaRPr>
          </a:p>
          <a:p>
            <a:r>
              <a:rPr lang="en-US" i="1" dirty="0"/>
              <a:t>For facilitator: Text From Save the Date: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Competency based training focuses on developing the knowledge, skills, and attitudes of direct support professionals.  Competency based training can be used to measure what a person knows, how they approach decision making, what they are able to do, and the way they think about people with disabilities and their job.  Effective competency-based training focuses on real work actions that connect required and desired outcomes for the direct support professional and the people receiving supports and services. During this webinar, participants will learn why competency-based training programs are important and identify key components of a competency-based training model. Participants will also receive current nationally validated competency sets for direct support professionals and frontline supervisors. </a:t>
            </a:r>
            <a:endParaRPr lang="en-US" i="1"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0E140-93E8-471F-9349-F0BB6098DE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6590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0" i="1" kern="1200" dirty="0">
                <a:solidFill>
                  <a:schemeClr val="tx1"/>
                </a:solidFill>
                <a:effectLst/>
                <a:latin typeface="+mn-lt"/>
                <a:ea typeface="+mn-ea"/>
                <a:cs typeface="+mn-cs"/>
              </a:rPr>
              <a:t>Facilitator Note</a:t>
            </a:r>
          </a:p>
          <a:p>
            <a:pPr marL="171450" indent="-171450">
              <a:buFont typeface="Wingdings" panose="05000000000000000000" pitchFamily="2" charset="2"/>
              <a:buChar char="Ø"/>
            </a:pPr>
            <a:r>
              <a:rPr lang="en-US" i="1" dirty="0"/>
              <a:t>Explain graphic on page</a:t>
            </a:r>
          </a:p>
          <a:p>
            <a:pPr marL="0" indent="0">
              <a:buFont typeface="Wingdings" panose="05000000000000000000" pitchFamily="2" charset="2"/>
              <a:buNone/>
            </a:pPr>
            <a:r>
              <a:rPr lang="en-US" i="0" dirty="0"/>
              <a:t>Talking Point</a:t>
            </a:r>
          </a:p>
          <a:p>
            <a:pPr marL="171450" indent="-171450">
              <a:buFont typeface="Wingdings" panose="05000000000000000000" pitchFamily="2" charset="2"/>
              <a:buChar char="Ø"/>
            </a:pPr>
            <a:r>
              <a:rPr lang="en-US" dirty="0"/>
              <a:t>DSPs</a:t>
            </a:r>
            <a:r>
              <a:rPr lang="en-US" baseline="0" dirty="0"/>
              <a:t> need much more training to achieve competence and not just meet the basics of training needs.</a:t>
            </a:r>
            <a:endParaRPr lang="en-US" dirty="0"/>
          </a:p>
        </p:txBody>
      </p:sp>
      <p:sp>
        <p:nvSpPr>
          <p:cNvPr id="4" name="Slide Number Placeholder 3"/>
          <p:cNvSpPr>
            <a:spLocks noGrp="1"/>
          </p:cNvSpPr>
          <p:nvPr>
            <p:ph type="sldNum" sz="quarter" idx="10"/>
          </p:nvPr>
        </p:nvSpPr>
        <p:spPr/>
        <p:txBody>
          <a:bodyPr/>
          <a:lstStyle/>
          <a:p>
            <a:fld id="{17223BB1-A999-F34E-B430-38FBA2739FDC}" type="slidenum">
              <a:rPr lang="en-US" smtClean="0"/>
              <a:t>20</a:t>
            </a:fld>
            <a:endParaRPr lang="en-US" dirty="0"/>
          </a:p>
        </p:txBody>
      </p:sp>
    </p:spTree>
    <p:extLst>
      <p:ext uri="{BB962C8B-B14F-4D97-AF65-F5344CB8AC3E}">
        <p14:creationId xmlns:p14="http://schemas.microsoft.com/office/powerpoint/2010/main" val="1084122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Talking Points:</a:t>
            </a:r>
          </a:p>
          <a:p>
            <a:r>
              <a:rPr lang="en-US" i="1" dirty="0"/>
              <a:t>NOTE: THIS SLIDE</a:t>
            </a:r>
            <a:r>
              <a:rPr lang="en-US" i="1" baseline="0" dirty="0"/>
              <a:t> HAS ANIMINATION, ALL BULLETS COME IN AFTER SECOND CLICK.</a:t>
            </a:r>
          </a:p>
          <a:p>
            <a:r>
              <a:rPr lang="en-US" i="1" dirty="0"/>
              <a:t>This</a:t>
            </a:r>
            <a:r>
              <a:rPr lang="en-US" i="1" baseline="0" dirty="0"/>
              <a:t> slide helps to answer the question, “Why should organization create and support a culture of learning for DSPs and FLSs?”</a:t>
            </a:r>
          </a:p>
          <a:p>
            <a:r>
              <a:rPr lang="en-US" i="1" baseline="0" dirty="0"/>
              <a:t>It outlines the benefits of this as a workforce improvement and retention strategy.</a:t>
            </a:r>
          </a:p>
          <a:p>
            <a:pPr marL="171450" marR="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dirty="0">
                <a:solidFill>
                  <a:schemeClr val="tx1"/>
                </a:solidFill>
                <a:effectLst/>
                <a:latin typeface="+mn-lt"/>
                <a:ea typeface="+mn-ea"/>
                <a:cs typeface="+mn-cs"/>
              </a:rPr>
              <a:t>A culture of learning encourages workers to not only work together better but to also improve needed skills. It is a way to engage workers in continuous learning. It encourages knowledge transfer and knowledge retention using strategies that reinforce learning. It supports good skill and work habit</a:t>
            </a:r>
            <a:r>
              <a:rPr lang="en-US" sz="1200" kern="1200" baseline="0" dirty="0">
                <a:solidFill>
                  <a:schemeClr val="tx1"/>
                </a:solidFill>
                <a:effectLst/>
                <a:latin typeface="+mn-lt"/>
                <a:ea typeface="+mn-ea"/>
                <a:cs typeface="+mn-cs"/>
              </a:rPr>
              <a:t> development</a:t>
            </a:r>
            <a:r>
              <a:rPr lang="en-US" sz="1200" kern="1200" dirty="0">
                <a:solidFill>
                  <a:schemeClr val="tx1"/>
                </a:solidFill>
                <a:effectLst/>
                <a:latin typeface="+mn-lt"/>
                <a:ea typeface="+mn-ea"/>
                <a:cs typeface="+mn-cs"/>
              </a:rPr>
              <a:t>. A culture of learning should be a value held and supported by leadership and workers alike. When workers have the skills they need to provide high quality supports, people with disabilities live better lives. Organizations benefit through reduced turnover and vacancy rates. This saves money, which in turn can be used to improve wages and benefits. Organizations also benefit from reduced incidents and accidents when workers have the</a:t>
            </a:r>
            <a:r>
              <a:rPr lang="en-US" sz="1200" kern="1200" baseline="0" dirty="0">
                <a:solidFill>
                  <a:schemeClr val="tx1"/>
                </a:solidFill>
                <a:effectLst/>
                <a:latin typeface="+mn-lt"/>
                <a:ea typeface="+mn-ea"/>
                <a:cs typeface="+mn-cs"/>
              </a:rPr>
              <a:t> skills they need</a:t>
            </a:r>
            <a:r>
              <a:rPr lang="en-US" sz="1200" kern="1200" dirty="0">
                <a:solidFill>
                  <a:schemeClr val="tx1"/>
                </a:solidFill>
                <a:effectLst/>
                <a:latin typeface="+mn-lt"/>
                <a:ea typeface="+mn-ea"/>
                <a:cs typeface="+mn-cs"/>
              </a:rPr>
              <a:t>, which again saves money</a:t>
            </a:r>
            <a:r>
              <a:rPr lang="en-US" sz="1200" kern="1200" baseline="0" dirty="0">
                <a:solidFill>
                  <a:schemeClr val="tx1"/>
                </a:solidFill>
                <a:effectLst/>
                <a:latin typeface="+mn-lt"/>
                <a:ea typeface="+mn-ea"/>
                <a:cs typeface="+mn-cs"/>
              </a:rPr>
              <a:t> – m</a:t>
            </a:r>
            <a:r>
              <a:rPr lang="en-US" sz="1200" kern="1200" dirty="0">
                <a:solidFill>
                  <a:schemeClr val="tx1"/>
                </a:solidFill>
                <a:effectLst/>
                <a:latin typeface="+mn-lt"/>
                <a:ea typeface="+mn-ea"/>
                <a:cs typeface="+mn-cs"/>
              </a:rPr>
              <a:t>oney that can be reallocated to career path programs. </a:t>
            </a:r>
          </a:p>
          <a:p>
            <a:endParaRPr lang="en-US" dirty="0"/>
          </a:p>
        </p:txBody>
      </p:sp>
      <p:sp>
        <p:nvSpPr>
          <p:cNvPr id="4" name="Slide Number Placeholder 3"/>
          <p:cNvSpPr>
            <a:spLocks noGrp="1"/>
          </p:cNvSpPr>
          <p:nvPr>
            <p:ph type="sldNum" sz="quarter" idx="10"/>
          </p:nvPr>
        </p:nvSpPr>
        <p:spPr/>
        <p:txBody>
          <a:bodyPr/>
          <a:lstStyle/>
          <a:p>
            <a:fld id="{6DBED02F-35D3-6344-AD11-97A4F280B4CC}" type="slidenum">
              <a:rPr lang="en-US" smtClean="0"/>
              <a:t>21</a:t>
            </a:fld>
            <a:endParaRPr lang="en-US" dirty="0"/>
          </a:p>
        </p:txBody>
      </p:sp>
    </p:spTree>
    <p:extLst>
      <p:ext uri="{BB962C8B-B14F-4D97-AF65-F5344CB8AC3E}">
        <p14:creationId xmlns:p14="http://schemas.microsoft.com/office/powerpoint/2010/main" val="3226566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sz="1200" kern="0" dirty="0">
                <a:solidFill>
                  <a:srgbClr val="000090"/>
                </a:solidFill>
                <a:latin typeface="Calibri" charset="0"/>
                <a:ea typeface="ＭＳ Ｐゴシック" charset="0"/>
                <a:cs typeface="ＭＳ Ｐゴシック" charset="0"/>
              </a:rPr>
              <a:t>Talking Points:</a:t>
            </a:r>
          </a:p>
          <a:p>
            <a:pPr marL="171450" indent="-171450" defTabSz="899404">
              <a:buFont typeface="Wingdings" panose="05000000000000000000" pitchFamily="2" charset="2"/>
              <a:buChar char="Ø"/>
              <a:defRPr/>
            </a:pPr>
            <a:r>
              <a:rPr lang="en-US" sz="1200" kern="0" dirty="0">
                <a:solidFill>
                  <a:srgbClr val="000090"/>
                </a:solidFill>
                <a:latin typeface="Calibri" charset="0"/>
                <a:ea typeface="ＭＳ Ｐゴシック" charset="0"/>
                <a:cs typeface="ＭＳ Ｐゴシック" charset="0"/>
              </a:rPr>
              <a:t>Quality of services depends on the quality and stability of the workforce.</a:t>
            </a:r>
          </a:p>
          <a:p>
            <a:pPr marL="171450" lvl="0" indent="-171450">
              <a:buFont typeface="Wingdings" panose="05000000000000000000" pitchFamily="2" charset="2"/>
              <a:buChar char="Ø"/>
            </a:pPr>
            <a:r>
              <a:rPr lang="en-US" sz="1000" u="sng" dirty="0">
                <a:latin typeface="Arial"/>
                <a:cs typeface="Arial"/>
              </a:rPr>
              <a:t>Competency is the key to</a:t>
            </a:r>
            <a:r>
              <a:rPr lang="en-US" sz="1000" dirty="0">
                <a:latin typeface="Arial"/>
                <a:cs typeface="Arial"/>
              </a:rPr>
              <a:t> a well-trained, competent workforce, which promotes satisfaction with one’s job and thus retention rates.  </a:t>
            </a:r>
          </a:p>
          <a:p>
            <a:pPr marL="171450" lvl="0" indent="-171450">
              <a:buFont typeface="Wingdings" panose="05000000000000000000" pitchFamily="2" charset="2"/>
              <a:buChar char="Ø"/>
            </a:pPr>
            <a:r>
              <a:rPr lang="en-US" sz="1000" dirty="0">
                <a:latin typeface="Arial"/>
                <a:cs typeface="Arial"/>
              </a:rPr>
              <a:t>We also know that the demonstration of competence is a justification to increased wages.</a:t>
            </a:r>
            <a:r>
              <a:rPr lang="en-US" sz="1000" baseline="0" dirty="0">
                <a:latin typeface="Arial"/>
                <a:cs typeface="Arial"/>
              </a:rPr>
              <a:t> </a:t>
            </a:r>
            <a:r>
              <a:rPr lang="en-US" sz="1000" dirty="0">
                <a:latin typeface="Arial"/>
                <a:cs typeface="Arial"/>
              </a:rPr>
              <a:t> This is true across industries and has yet to be fully embraced within the Long-Term Services and Supports (LTSS).</a:t>
            </a:r>
          </a:p>
          <a:p>
            <a:pPr lvl="0"/>
            <a:endParaRPr lang="en-US" sz="1000" dirty="0">
              <a:latin typeface="Arial"/>
              <a:cs typeface="Arial"/>
            </a:endParaRPr>
          </a:p>
          <a:p>
            <a:pPr marL="0" lvl="0" indent="0">
              <a:buFont typeface="Arial" panose="020B0604020202020204" pitchFamily="34" charset="0"/>
              <a:buNone/>
            </a:pPr>
            <a:endParaRPr lang="en-US" dirty="0"/>
          </a:p>
          <a:p>
            <a:pPr lvl="0"/>
            <a:endParaRPr lang="en-US" dirty="0"/>
          </a:p>
          <a:p>
            <a:pPr lvl="0"/>
            <a:endParaRPr lang="en-US" dirty="0"/>
          </a:p>
          <a:p>
            <a:endParaRPr lang="en-US" dirty="0"/>
          </a:p>
        </p:txBody>
      </p:sp>
      <p:sp>
        <p:nvSpPr>
          <p:cNvPr id="4" name="Slide Number Placeholder 3"/>
          <p:cNvSpPr>
            <a:spLocks noGrp="1"/>
          </p:cNvSpPr>
          <p:nvPr>
            <p:ph type="sldNum" sz="quarter" idx="10"/>
          </p:nvPr>
        </p:nvSpPr>
        <p:spPr/>
        <p:txBody>
          <a:bodyPr/>
          <a:lstStyle/>
          <a:p>
            <a:pPr>
              <a:defRPr/>
            </a:pPr>
            <a:fld id="{710CFA59-0181-0A43-AA89-DFB246B7913A}" type="slidenum">
              <a:rPr lang="en-US" smtClean="0"/>
              <a:pPr>
                <a:defRPr/>
              </a:pPr>
              <a:t>22</a:t>
            </a:fld>
            <a:endParaRPr lang="en-US" dirty="0"/>
          </a:p>
        </p:txBody>
      </p:sp>
    </p:spTree>
    <p:extLst>
      <p:ext uri="{BB962C8B-B14F-4D97-AF65-F5344CB8AC3E}">
        <p14:creationId xmlns:p14="http://schemas.microsoft.com/office/powerpoint/2010/main" val="1227873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Shape 623"/>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spcBef>
                <a:spcPct val="0"/>
              </a:spcBef>
            </a:pPr>
            <a:r>
              <a:rPr lang="en-US" altLang="en-US" b="0" dirty="0"/>
              <a:t>Talking Points:</a:t>
            </a:r>
          </a:p>
          <a:p>
            <a:pPr marL="171450" indent="-171450">
              <a:spcBef>
                <a:spcPct val="0"/>
              </a:spcBef>
              <a:buFont typeface="Wingdings" panose="05000000000000000000" pitchFamily="2" charset="2"/>
              <a:buChar char="Ø"/>
            </a:pPr>
            <a:r>
              <a:rPr lang="en-US" altLang="en-US" b="0" dirty="0"/>
              <a:t>CBT is focused</a:t>
            </a:r>
            <a:r>
              <a:rPr lang="en-US" altLang="en-US" b="0" baseline="0" dirty="0"/>
              <a:t> on developing the worker.</a:t>
            </a:r>
          </a:p>
          <a:p>
            <a:pPr marL="171450" indent="-171450">
              <a:spcBef>
                <a:spcPct val="0"/>
              </a:spcBef>
              <a:buFont typeface="Wingdings" panose="05000000000000000000" pitchFamily="2" charset="2"/>
              <a:buChar char="Ø"/>
            </a:pPr>
            <a:r>
              <a:rPr lang="en-US" altLang="en-US" b="0" baseline="0" dirty="0"/>
              <a:t>Developing their knowledge, skills and attitudes – based on real work action – with a goal of achieving required/desired outcomes</a:t>
            </a:r>
            <a:endParaRPr lang="en-US" altLang="en-US" b="0" dirty="0"/>
          </a:p>
        </p:txBody>
      </p:sp>
      <p:sp>
        <p:nvSpPr>
          <p:cNvPr id="30723" name="Shape 624"/>
          <p:cNvSpPr>
            <a:spLocks noGrp="1" noRot="1" noChangeAspect="1" noTextEdit="1"/>
          </p:cNvSpPr>
          <p:nvPr>
            <p:ph type="sldImg" idx="2"/>
          </p:nvPr>
        </p:nvSpPr>
        <p:spPr>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round/>
            <a:headEnd type="none" w="med" len="med"/>
            <a:tailEnd type="none" w="med" len="med"/>
          </a:ln>
        </p:spPr>
      </p:sp>
    </p:spTree>
    <p:extLst>
      <p:ext uri="{BB962C8B-B14F-4D97-AF65-F5344CB8AC3E}">
        <p14:creationId xmlns:p14="http://schemas.microsoft.com/office/powerpoint/2010/main" val="3625727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effectLst/>
                <a:latin typeface="Gotham-Medium"/>
              </a:rPr>
              <a:t>Talking points:</a:t>
            </a:r>
          </a:p>
          <a:p>
            <a:pPr marL="171450" indent="-171450">
              <a:buFont typeface="Wingdings" panose="05000000000000000000" pitchFamily="2" charset="2"/>
              <a:buChar char="Ø"/>
            </a:pPr>
            <a:r>
              <a:rPr lang="en-US" dirty="0">
                <a:solidFill>
                  <a:schemeClr val="tx1"/>
                </a:solidFill>
                <a:effectLst/>
                <a:latin typeface="Gotham-Medium"/>
              </a:rPr>
              <a:t>There are lots of ways to provide training to workers.</a:t>
            </a:r>
          </a:p>
          <a:p>
            <a:pPr marL="628650" lvl="1" indent="-171450">
              <a:buFont typeface="Wingdings" panose="05000000000000000000" pitchFamily="2" charset="2"/>
              <a:buChar char="Ø"/>
            </a:pPr>
            <a:r>
              <a:rPr lang="en-US" dirty="0">
                <a:solidFill>
                  <a:schemeClr val="tx1"/>
                </a:solidFill>
                <a:effectLst/>
                <a:latin typeface="Gotham-Medium"/>
              </a:rPr>
              <a:t>By</a:t>
            </a:r>
            <a:r>
              <a:rPr lang="en-US" baseline="0" dirty="0">
                <a:solidFill>
                  <a:schemeClr val="tx1"/>
                </a:solidFill>
                <a:effectLst/>
                <a:latin typeface="Gotham-Medium"/>
              </a:rPr>
              <a:t> mandates – driven by rules and regulations</a:t>
            </a:r>
          </a:p>
          <a:p>
            <a:pPr marL="628650" lvl="1" indent="-171450">
              <a:buFont typeface="Wingdings" panose="05000000000000000000" pitchFamily="2" charset="2"/>
              <a:buChar char="Ø"/>
            </a:pPr>
            <a:r>
              <a:rPr lang="en-US" baseline="0" dirty="0">
                <a:solidFill>
                  <a:schemeClr val="tx1"/>
                </a:solidFill>
                <a:effectLst/>
                <a:latin typeface="Gotham-Medium"/>
              </a:rPr>
              <a:t>By job analysis – What do DSPs need to know and do to support people in a positive person-centered way?</a:t>
            </a:r>
          </a:p>
          <a:p>
            <a:pPr marL="628650" lvl="1" indent="-171450">
              <a:buFont typeface="Wingdings" panose="05000000000000000000" pitchFamily="2" charset="2"/>
              <a:buChar char="Ø"/>
            </a:pPr>
            <a:r>
              <a:rPr lang="en-US" baseline="0" dirty="0">
                <a:solidFill>
                  <a:schemeClr val="tx1"/>
                </a:solidFill>
                <a:effectLst/>
                <a:latin typeface="Gotham-Medium"/>
              </a:rPr>
              <a:t>Based on best practices – community inclusion, person-centered supports</a:t>
            </a:r>
          </a:p>
          <a:p>
            <a:pPr marL="628650" lvl="1" indent="-171450">
              <a:buFont typeface="Wingdings" panose="05000000000000000000" pitchFamily="2" charset="2"/>
              <a:buChar char="Ø"/>
            </a:pPr>
            <a:r>
              <a:rPr lang="en-US" baseline="0" dirty="0">
                <a:solidFill>
                  <a:schemeClr val="tx1"/>
                </a:solidFill>
                <a:effectLst/>
                <a:latin typeface="Gotham-Medium"/>
              </a:rPr>
              <a:t>Tied to the organization’s mission, vision, and values</a:t>
            </a:r>
          </a:p>
          <a:p>
            <a:pPr marL="628650" lvl="1" indent="-171450">
              <a:buFont typeface="Wingdings" panose="05000000000000000000" pitchFamily="2" charset="2"/>
              <a:buChar char="Ø"/>
            </a:pPr>
            <a:r>
              <a:rPr lang="en-US" baseline="0" dirty="0">
                <a:solidFill>
                  <a:schemeClr val="tx1"/>
                </a:solidFill>
                <a:effectLst/>
                <a:latin typeface="Gotham-Medium"/>
              </a:rPr>
              <a:t>Or you can customize training based on the needs, outcomes, and dreams of the people being supported.</a:t>
            </a:r>
          </a:p>
          <a:p>
            <a:pPr marL="628650" lvl="1" indent="-171450">
              <a:buFont typeface="Wingdings" panose="05000000000000000000" pitchFamily="2" charset="2"/>
              <a:buChar char="Ø"/>
            </a:pPr>
            <a:r>
              <a:rPr lang="en-US" baseline="0" dirty="0">
                <a:solidFill>
                  <a:schemeClr val="tx1"/>
                </a:solidFill>
                <a:effectLst/>
                <a:latin typeface="Gotham-Medium"/>
              </a:rPr>
              <a:t>Or any combination of these methods </a:t>
            </a:r>
            <a:endParaRPr lang="en-US" dirty="0">
              <a:solidFill>
                <a:schemeClr val="tx1"/>
              </a:solidFill>
              <a:effectLst/>
              <a:latin typeface="Gotham-Medium"/>
            </a:endParaRPr>
          </a:p>
          <a:p>
            <a:pPr marL="171450" indent="-171450">
              <a:buFont typeface="Wingdings" panose="05000000000000000000" pitchFamily="2" charset="2"/>
              <a:buChar char="Ø"/>
            </a:pPr>
            <a:r>
              <a:rPr lang="en-US" dirty="0">
                <a:solidFill>
                  <a:schemeClr val="tx1"/>
                </a:solidFill>
                <a:effectLst/>
                <a:latin typeface="Gotham-Medium"/>
              </a:rPr>
              <a:t>Explain the Competency</a:t>
            </a:r>
            <a:r>
              <a:rPr lang="en-US" baseline="0" dirty="0">
                <a:solidFill>
                  <a:schemeClr val="tx1"/>
                </a:solidFill>
                <a:effectLst/>
                <a:latin typeface="Gotham-Medium"/>
              </a:rPr>
              <a:t> Based Training (</a:t>
            </a:r>
            <a:r>
              <a:rPr lang="en-US" dirty="0">
                <a:solidFill>
                  <a:schemeClr val="tx1"/>
                </a:solidFill>
                <a:effectLst/>
                <a:latin typeface="Gotham-Medium"/>
              </a:rPr>
              <a:t>CBT) Model/Framework and why it helps build effective training programs (read slide</a:t>
            </a:r>
            <a:r>
              <a:rPr lang="en-US" baseline="0" dirty="0">
                <a:solidFill>
                  <a:schemeClr val="tx1"/>
                </a:solidFill>
                <a:effectLst/>
                <a:latin typeface="Gotham-Medium"/>
              </a:rPr>
              <a:t> from “Identify Training Outcomes” and go clockwise)</a:t>
            </a:r>
            <a:r>
              <a:rPr lang="en-US" dirty="0">
                <a:solidFill>
                  <a:schemeClr val="tx1"/>
                </a:solidFill>
                <a:effectLst/>
                <a:latin typeface="Gotham-Medium"/>
              </a:rPr>
              <a:t>. </a:t>
            </a:r>
          </a:p>
          <a:p>
            <a:pPr marL="171450" indent="-171450">
              <a:buFont typeface="Wingdings" panose="05000000000000000000" pitchFamily="2" charset="2"/>
              <a:buChar char="Ø"/>
            </a:pPr>
            <a:r>
              <a:rPr lang="en-US" dirty="0">
                <a:solidFill>
                  <a:schemeClr val="tx1"/>
                </a:solidFill>
                <a:effectLst/>
                <a:latin typeface="Gotham-Medium"/>
              </a:rPr>
              <a:t>Applying a CBT Model:</a:t>
            </a:r>
            <a:endParaRPr lang="en-US" baseline="0" dirty="0">
              <a:solidFill>
                <a:schemeClr val="tx1"/>
              </a:solidFill>
              <a:effectLst/>
              <a:latin typeface="Gotham-Medium"/>
            </a:endParaRPr>
          </a:p>
          <a:p>
            <a:pPr marL="628650" lvl="1" indent="-171450">
              <a:buFont typeface="Wingdings" panose="05000000000000000000" pitchFamily="2" charset="2"/>
              <a:buChar char="Ø"/>
            </a:pPr>
            <a:r>
              <a:rPr lang="en-US" baseline="0" dirty="0">
                <a:solidFill>
                  <a:schemeClr val="tx1"/>
                </a:solidFill>
                <a:effectLst/>
                <a:latin typeface="Gotham-Medium"/>
              </a:rPr>
              <a:t>Local level – inform training content and training strategies to develop skills of DSPs – provide better supports – people living better lives in the community</a:t>
            </a:r>
          </a:p>
          <a:p>
            <a:pPr marL="628650" lvl="1" indent="-171450">
              <a:buFont typeface="Wingdings" panose="05000000000000000000" pitchFamily="2" charset="2"/>
              <a:buChar char="Ø"/>
            </a:pPr>
            <a:r>
              <a:rPr lang="en-US" baseline="0" dirty="0">
                <a:solidFill>
                  <a:schemeClr val="tx1"/>
                </a:solidFill>
                <a:effectLst/>
                <a:latin typeface="Gotham-Medium"/>
              </a:rPr>
              <a:t>State level – inform training for credentialing and apprenticeship – provide a framework for statewide credentialing programs and inform state mandated training requirements</a:t>
            </a:r>
          </a:p>
          <a:p>
            <a:pPr marL="628650" lvl="1" indent="-171450">
              <a:buFont typeface="Wingdings" panose="05000000000000000000" pitchFamily="2" charset="2"/>
              <a:buChar char="Ø"/>
            </a:pPr>
            <a:r>
              <a:rPr lang="en-US" baseline="0" dirty="0">
                <a:solidFill>
                  <a:schemeClr val="tx1"/>
                </a:solidFill>
                <a:effectLst/>
                <a:latin typeface="Gotham-Medium"/>
              </a:rPr>
              <a:t>National level – inform policy, research, and best practice across all disability sectors</a:t>
            </a:r>
          </a:p>
          <a:p>
            <a:pPr marL="171450" indent="-171450">
              <a:buFont typeface="Wingdings" panose="05000000000000000000" pitchFamily="2" charset="2"/>
              <a:buChar char="Ø"/>
            </a:pPr>
            <a:endParaRPr lang="en-US" baseline="0" dirty="0">
              <a:solidFill>
                <a:schemeClr val="tx1"/>
              </a:solidFill>
              <a:effectLst/>
              <a:latin typeface="Gotham-Medium"/>
            </a:endParaRPr>
          </a:p>
          <a:p>
            <a:pPr marL="171450" indent="-171450">
              <a:buFont typeface="Wingdings" panose="05000000000000000000" pitchFamily="2" charset="2"/>
              <a:buChar char="Ø"/>
            </a:pPr>
            <a:r>
              <a:rPr lang="en-US" baseline="0" dirty="0">
                <a:solidFill>
                  <a:schemeClr val="tx1"/>
                </a:solidFill>
                <a:effectLst/>
                <a:latin typeface="Gotham-Medium"/>
              </a:rPr>
              <a:t>Competency Based Training is most effective when use with a Blended approach to learning, using both online and in person approaches. </a:t>
            </a:r>
          </a:p>
          <a:p>
            <a:pPr marL="171450" indent="-171450">
              <a:buFont typeface="Wingdings" panose="05000000000000000000" pitchFamily="2" charset="2"/>
              <a:buChar char="Ø"/>
            </a:pPr>
            <a:endParaRPr lang="en-US" baseline="0" dirty="0">
              <a:solidFill>
                <a:schemeClr val="tx1"/>
              </a:solidFill>
              <a:effectLst/>
              <a:latin typeface="Gotham-Medium"/>
            </a:endParaRPr>
          </a:p>
          <a:p>
            <a:pPr marL="171450" indent="-171450">
              <a:buFont typeface="Wingdings" panose="05000000000000000000" pitchFamily="2" charset="2"/>
              <a:buChar char="Ø"/>
            </a:pPr>
            <a:r>
              <a:rPr lang="en-US" baseline="0" dirty="0">
                <a:solidFill>
                  <a:schemeClr val="tx1"/>
                </a:solidFill>
                <a:effectLst/>
                <a:latin typeface="Gotham-Medium"/>
              </a:rPr>
              <a:t>Let’s look at three different examples of competency based training currently available. </a:t>
            </a:r>
          </a:p>
          <a:p>
            <a:pPr marL="171450" indent="-171450">
              <a:buFont typeface="Wingdings" panose="05000000000000000000" pitchFamily="2" charset="2"/>
              <a:buChar char="Ø"/>
            </a:pPr>
            <a:endParaRPr lang="en-US" baseline="0" dirty="0">
              <a:solidFill>
                <a:schemeClr val="tx1"/>
              </a:solidFill>
              <a:effectLst/>
              <a:latin typeface="Gotham-Medium"/>
            </a:endParaRPr>
          </a:p>
          <a:p>
            <a:endParaRPr lang="en-US" dirty="0"/>
          </a:p>
        </p:txBody>
      </p:sp>
      <p:sp>
        <p:nvSpPr>
          <p:cNvPr id="4" name="Slide Number Placeholder 3"/>
          <p:cNvSpPr>
            <a:spLocks noGrp="1"/>
          </p:cNvSpPr>
          <p:nvPr>
            <p:ph type="sldNum" sz="quarter" idx="5"/>
          </p:nvPr>
        </p:nvSpPr>
        <p:spPr/>
        <p:txBody>
          <a:bodyPr/>
          <a:lstStyle/>
          <a:p>
            <a:fld id="{17223BB1-A999-F34E-B430-38FBA2739FDC}" type="slidenum">
              <a:rPr lang="en-US" smtClean="0"/>
              <a:t>24</a:t>
            </a:fld>
            <a:endParaRPr lang="en-US" dirty="0"/>
          </a:p>
        </p:txBody>
      </p:sp>
    </p:spTree>
    <p:extLst>
      <p:ext uri="{BB962C8B-B14F-4D97-AF65-F5344CB8AC3E}">
        <p14:creationId xmlns:p14="http://schemas.microsoft.com/office/powerpoint/2010/main" val="3130545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sz="1200" b="0" i="0" kern="1200" dirty="0">
                <a:solidFill>
                  <a:schemeClr val="tx1"/>
                </a:solidFill>
                <a:effectLst/>
                <a:latin typeface="+mn-lt"/>
                <a:ea typeface="+mn-ea"/>
                <a:cs typeface="+mn-cs"/>
              </a:rPr>
              <a:t>Talking Points:</a:t>
            </a:r>
          </a:p>
          <a:p>
            <a:pPr marL="171450" indent="-171450">
              <a:buFont typeface="Wingdings" panose="05000000000000000000" pitchFamily="2" charset="2"/>
              <a:buChar char="Ø"/>
            </a:pPr>
            <a:r>
              <a:rPr lang="en-US" sz="1200" b="0" i="0" kern="1200" dirty="0">
                <a:solidFill>
                  <a:schemeClr val="tx1"/>
                </a:solidFill>
                <a:effectLst/>
                <a:latin typeface="+mn-lt"/>
                <a:ea typeface="+mn-ea"/>
                <a:cs typeface="+mn-cs"/>
              </a:rPr>
              <a:t>The </a:t>
            </a:r>
            <a:r>
              <a:rPr lang="en-US" dirty="0" err="1"/>
              <a:t>QuILTSS</a:t>
            </a:r>
            <a:r>
              <a:rPr lang="en-US" sz="1200" b="0" i="0" kern="1200" dirty="0">
                <a:solidFill>
                  <a:schemeClr val="tx1"/>
                </a:solidFill>
                <a:effectLst/>
                <a:latin typeface="+mn-lt"/>
                <a:ea typeface="+mn-ea"/>
                <a:cs typeface="+mn-cs"/>
              </a:rPr>
              <a:t> Institute courses align to a recognized career and education pathway.  As a direct service worker completes courses and demonstrates competence, the individual is able to advance in the education and talent pipeline. Through the Bureau of TennCare, earning each designation of a Community Support Specialist allows the employee to receive additional wages.</a:t>
            </a:r>
          </a:p>
          <a:p>
            <a:endParaRPr lang="en-US" sz="1200" b="0" i="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Notes for Facilitator: </a:t>
            </a:r>
          </a:p>
          <a:p>
            <a:r>
              <a:rPr lang="en-US" sz="1200" b="0" i="1" kern="1200" dirty="0">
                <a:solidFill>
                  <a:schemeClr val="tx1"/>
                </a:solidFill>
                <a:effectLst/>
                <a:latin typeface="+mn-lt"/>
                <a:ea typeface="+mn-ea"/>
                <a:cs typeface="+mn-cs"/>
              </a:rPr>
              <a:t>The following is from this webpage: </a:t>
            </a:r>
            <a:r>
              <a:rPr lang="en-US" i="1" dirty="0">
                <a:hlinkClick r:id="rId3"/>
              </a:rPr>
              <a:t>https://quiltss.org/our-team/</a:t>
            </a:r>
            <a:br>
              <a:rPr lang="en-US" sz="1200" b="1" i="1" kern="1200" dirty="0">
                <a:solidFill>
                  <a:schemeClr val="tx1"/>
                </a:solidFill>
                <a:effectLst/>
                <a:latin typeface="+mn-lt"/>
                <a:ea typeface="+mn-ea"/>
                <a:cs typeface="+mn-cs"/>
              </a:rPr>
            </a:br>
            <a:r>
              <a:rPr lang="en-US" sz="1200" b="1" i="1" kern="1200" dirty="0">
                <a:solidFill>
                  <a:schemeClr val="tx1"/>
                </a:solidFill>
                <a:effectLst/>
                <a:latin typeface="+mn-lt"/>
                <a:ea typeface="+mn-ea"/>
                <a:cs typeface="+mn-cs"/>
              </a:rPr>
              <a:t>Semester #1</a:t>
            </a:r>
          </a:p>
          <a:p>
            <a:r>
              <a:rPr lang="en-US" sz="1200" b="0" i="1" u="none" strike="noStrike" kern="1200" dirty="0">
                <a:solidFill>
                  <a:schemeClr val="tx1"/>
                </a:solidFill>
                <a:effectLst/>
                <a:latin typeface="+mn-lt"/>
                <a:ea typeface="+mn-ea"/>
                <a:cs typeface="+mn-cs"/>
                <a:hlinkClick r:id="rId4"/>
              </a:rPr>
              <a:t>Person-Centered Practices</a:t>
            </a:r>
            <a:r>
              <a:rPr lang="en-US" sz="1200" b="0" i="1" kern="1200" dirty="0">
                <a:solidFill>
                  <a:schemeClr val="tx1"/>
                </a:solidFill>
                <a:effectLst/>
                <a:latin typeface="+mn-lt"/>
                <a:ea typeface="+mn-ea"/>
                <a:cs typeface="+mn-cs"/>
              </a:rPr>
              <a:t> – 2 credits</a:t>
            </a:r>
          </a:p>
          <a:p>
            <a:r>
              <a:rPr lang="en-US" sz="1200" b="0" i="1" u="none" strike="noStrike" kern="1200" dirty="0">
                <a:solidFill>
                  <a:schemeClr val="tx1"/>
                </a:solidFill>
                <a:effectLst/>
                <a:latin typeface="+mn-lt"/>
                <a:ea typeface="+mn-ea"/>
                <a:cs typeface="+mn-cs"/>
                <a:hlinkClick r:id="rId4"/>
              </a:rPr>
              <a:t>Evaluation &amp; Observation</a:t>
            </a:r>
            <a:r>
              <a:rPr lang="en-US" sz="1200" b="0" i="1" kern="1200" dirty="0">
                <a:solidFill>
                  <a:schemeClr val="tx1"/>
                </a:solidFill>
                <a:effectLst/>
                <a:latin typeface="+mn-lt"/>
                <a:ea typeface="+mn-ea"/>
                <a:cs typeface="+mn-cs"/>
              </a:rPr>
              <a:t> – 2 credits </a:t>
            </a:r>
          </a:p>
          <a:p>
            <a:r>
              <a:rPr lang="en-US" sz="1200" b="0" i="1" u="none" strike="noStrike" kern="1200" dirty="0">
                <a:solidFill>
                  <a:schemeClr val="tx1"/>
                </a:solidFill>
                <a:effectLst/>
                <a:latin typeface="+mn-lt"/>
                <a:ea typeface="+mn-ea"/>
                <a:cs typeface="+mn-cs"/>
                <a:hlinkClick r:id="rId4"/>
              </a:rPr>
              <a:t>Communication</a:t>
            </a:r>
            <a:r>
              <a:rPr lang="en-US" sz="1200" b="0" i="1" kern="1200" dirty="0">
                <a:solidFill>
                  <a:schemeClr val="tx1"/>
                </a:solidFill>
                <a:effectLst/>
                <a:latin typeface="+mn-lt"/>
                <a:ea typeface="+mn-ea"/>
                <a:cs typeface="+mn-cs"/>
              </a:rPr>
              <a:t> – 1 credit</a:t>
            </a:r>
          </a:p>
          <a:p>
            <a:r>
              <a:rPr lang="en-US" sz="1200" b="0" i="1" u="none" strike="noStrike" kern="1200" dirty="0">
                <a:solidFill>
                  <a:schemeClr val="tx1"/>
                </a:solidFill>
                <a:effectLst/>
                <a:latin typeface="+mn-lt"/>
                <a:ea typeface="+mn-ea"/>
                <a:cs typeface="+mn-cs"/>
                <a:hlinkClick r:id="rId4"/>
              </a:rPr>
              <a:t>Professionalism &amp; Ethics</a:t>
            </a:r>
            <a:r>
              <a:rPr lang="en-US" sz="1200" b="0" i="1" kern="1200" dirty="0">
                <a:solidFill>
                  <a:schemeClr val="tx1"/>
                </a:solidFill>
                <a:effectLst/>
                <a:latin typeface="+mn-lt"/>
                <a:ea typeface="+mn-ea"/>
                <a:cs typeface="+mn-cs"/>
              </a:rPr>
              <a:t> – 1 credit</a:t>
            </a:r>
          </a:p>
          <a:p>
            <a:r>
              <a:rPr lang="en-US" sz="1200" b="1" i="1" kern="1200" dirty="0">
                <a:solidFill>
                  <a:schemeClr val="tx1"/>
                </a:solidFill>
                <a:effectLst/>
                <a:latin typeface="+mn-lt"/>
                <a:ea typeface="+mn-ea"/>
                <a:cs typeface="+mn-cs"/>
              </a:rPr>
              <a:t>Total credits earned for Semester #1 – 6 credits</a:t>
            </a:r>
          </a:p>
          <a:p>
            <a:endParaRPr lang="en-US" sz="1200" b="0"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Semester #2</a:t>
            </a:r>
          </a:p>
          <a:p>
            <a:r>
              <a:rPr lang="en-US" sz="1200" b="0" i="1" u="none" strike="noStrike" kern="1200" dirty="0">
                <a:solidFill>
                  <a:schemeClr val="tx1"/>
                </a:solidFill>
                <a:effectLst/>
                <a:latin typeface="+mn-lt"/>
                <a:ea typeface="+mn-ea"/>
                <a:cs typeface="+mn-cs"/>
                <a:hlinkClick r:id="rId4"/>
              </a:rPr>
              <a:t>Community Inclusion &amp; Networking</a:t>
            </a:r>
            <a:r>
              <a:rPr lang="en-US" sz="1200" b="0" i="1" kern="1200" dirty="0">
                <a:solidFill>
                  <a:schemeClr val="tx1"/>
                </a:solidFill>
                <a:effectLst/>
                <a:latin typeface="+mn-lt"/>
                <a:ea typeface="+mn-ea"/>
                <a:cs typeface="+mn-cs"/>
              </a:rPr>
              <a:t> – 2 credits</a:t>
            </a:r>
          </a:p>
          <a:p>
            <a:r>
              <a:rPr lang="en-US" sz="1200" b="0" i="1" u="none" strike="noStrike" kern="1200" dirty="0">
                <a:solidFill>
                  <a:schemeClr val="tx1"/>
                </a:solidFill>
                <a:effectLst/>
                <a:latin typeface="+mn-lt"/>
                <a:ea typeface="+mn-ea"/>
                <a:cs typeface="+mn-cs"/>
                <a:hlinkClick r:id="rId4"/>
              </a:rPr>
              <a:t>Community Living Skills &amp; Supports</a:t>
            </a:r>
            <a:r>
              <a:rPr lang="en-US" sz="1200" b="0" i="1" kern="1200" dirty="0">
                <a:solidFill>
                  <a:schemeClr val="tx1"/>
                </a:solidFill>
                <a:effectLst/>
                <a:latin typeface="+mn-lt"/>
                <a:ea typeface="+mn-ea"/>
                <a:cs typeface="+mn-cs"/>
              </a:rPr>
              <a:t> – 2 credits</a:t>
            </a:r>
          </a:p>
          <a:p>
            <a:r>
              <a:rPr lang="en-US" sz="1200" b="0" i="1" u="none" strike="noStrike" kern="1200" dirty="0">
                <a:solidFill>
                  <a:schemeClr val="tx1"/>
                </a:solidFill>
                <a:effectLst/>
                <a:latin typeface="+mn-lt"/>
                <a:ea typeface="+mn-ea"/>
                <a:cs typeface="+mn-cs"/>
                <a:hlinkClick r:id="rId4"/>
              </a:rPr>
              <a:t>Empowerment &amp; Advocacy</a:t>
            </a:r>
            <a:r>
              <a:rPr lang="en-US" sz="1200" b="0" i="1" kern="1200" dirty="0">
                <a:solidFill>
                  <a:schemeClr val="tx1"/>
                </a:solidFill>
                <a:effectLst/>
                <a:latin typeface="+mn-lt"/>
                <a:ea typeface="+mn-ea"/>
                <a:cs typeface="+mn-cs"/>
              </a:rPr>
              <a:t> – 1 credit</a:t>
            </a:r>
          </a:p>
          <a:p>
            <a:r>
              <a:rPr lang="en-US" sz="1200" b="0" i="1" u="none" strike="noStrike" kern="1200" dirty="0">
                <a:solidFill>
                  <a:schemeClr val="tx1"/>
                </a:solidFill>
                <a:effectLst/>
                <a:latin typeface="+mn-lt"/>
                <a:ea typeface="+mn-ea"/>
                <a:cs typeface="+mn-cs"/>
                <a:hlinkClick r:id="rId4"/>
              </a:rPr>
              <a:t>Health &amp; Wellness</a:t>
            </a:r>
            <a:r>
              <a:rPr lang="en-US" sz="1200" b="0" i="1" kern="1200" dirty="0">
                <a:solidFill>
                  <a:schemeClr val="tx1"/>
                </a:solidFill>
                <a:effectLst/>
                <a:latin typeface="+mn-lt"/>
                <a:ea typeface="+mn-ea"/>
                <a:cs typeface="+mn-cs"/>
              </a:rPr>
              <a:t> – 1 credit</a:t>
            </a:r>
          </a:p>
          <a:p>
            <a:r>
              <a:rPr lang="en-US" sz="1200" b="1" i="1" kern="1200" dirty="0">
                <a:solidFill>
                  <a:schemeClr val="tx1"/>
                </a:solidFill>
                <a:effectLst/>
                <a:latin typeface="+mn-lt"/>
                <a:ea typeface="+mn-ea"/>
                <a:cs typeface="+mn-cs"/>
              </a:rPr>
              <a:t>Total credits earned for Semester #2 – 6 credits</a:t>
            </a:r>
          </a:p>
          <a:p>
            <a:endParaRPr lang="en-US" sz="1200" b="0"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Semester #3</a:t>
            </a:r>
          </a:p>
          <a:p>
            <a:r>
              <a:rPr lang="en-US" sz="1200" b="0" i="1" u="none" strike="noStrike" kern="1200" dirty="0">
                <a:solidFill>
                  <a:schemeClr val="tx1"/>
                </a:solidFill>
                <a:effectLst/>
                <a:latin typeface="+mn-lt"/>
                <a:ea typeface="+mn-ea"/>
                <a:cs typeface="+mn-cs"/>
                <a:hlinkClick r:id="rId4"/>
              </a:rPr>
              <a:t>Crisis Prevention &amp; Intervention</a:t>
            </a:r>
            <a:r>
              <a:rPr lang="en-US" sz="1200" b="0" i="1" kern="1200" dirty="0">
                <a:solidFill>
                  <a:schemeClr val="tx1"/>
                </a:solidFill>
                <a:effectLst/>
                <a:latin typeface="+mn-lt"/>
                <a:ea typeface="+mn-ea"/>
                <a:cs typeface="+mn-cs"/>
              </a:rPr>
              <a:t> – 2 credits</a:t>
            </a:r>
          </a:p>
          <a:p>
            <a:r>
              <a:rPr lang="en-US" sz="1200" b="0" i="1" u="none" strike="noStrike" kern="1200" dirty="0">
                <a:solidFill>
                  <a:schemeClr val="tx1"/>
                </a:solidFill>
                <a:effectLst/>
                <a:latin typeface="+mn-lt"/>
                <a:ea typeface="+mn-ea"/>
                <a:cs typeface="+mn-cs"/>
                <a:hlinkClick r:id="rId4"/>
              </a:rPr>
              <a:t>Cultural Competency</a:t>
            </a:r>
            <a:r>
              <a:rPr lang="en-US" sz="1200" b="0" i="1" kern="1200" dirty="0">
                <a:solidFill>
                  <a:schemeClr val="tx1"/>
                </a:solidFill>
                <a:effectLst/>
                <a:latin typeface="+mn-lt"/>
                <a:ea typeface="+mn-ea"/>
                <a:cs typeface="+mn-cs"/>
              </a:rPr>
              <a:t> – 2 credits</a:t>
            </a:r>
          </a:p>
          <a:p>
            <a:r>
              <a:rPr lang="en-US" sz="1200" b="0" i="1" u="none" strike="noStrike" kern="1200" dirty="0">
                <a:solidFill>
                  <a:schemeClr val="tx1"/>
                </a:solidFill>
                <a:effectLst/>
                <a:latin typeface="+mn-lt"/>
                <a:ea typeface="+mn-ea"/>
                <a:cs typeface="+mn-cs"/>
                <a:hlinkClick r:id="rId4"/>
              </a:rPr>
              <a:t>Education, Training &amp; Self-Development</a:t>
            </a:r>
            <a:r>
              <a:rPr lang="en-US" sz="1200" b="0" i="1" kern="1200" dirty="0">
                <a:solidFill>
                  <a:schemeClr val="tx1"/>
                </a:solidFill>
                <a:effectLst/>
                <a:latin typeface="+mn-lt"/>
                <a:ea typeface="+mn-ea"/>
                <a:cs typeface="+mn-cs"/>
              </a:rPr>
              <a:t> – 1 credit</a:t>
            </a:r>
          </a:p>
          <a:p>
            <a:r>
              <a:rPr lang="en-US" sz="1200" b="0" i="1" u="none" strike="noStrike" kern="1200" dirty="0">
                <a:solidFill>
                  <a:schemeClr val="tx1"/>
                </a:solidFill>
                <a:effectLst/>
                <a:latin typeface="+mn-lt"/>
                <a:ea typeface="+mn-ea"/>
                <a:cs typeface="+mn-cs"/>
                <a:hlinkClick r:id="rId4"/>
              </a:rPr>
              <a:t>Safety</a:t>
            </a:r>
            <a:r>
              <a:rPr lang="en-US" sz="1200" b="0" i="1" kern="1200" dirty="0">
                <a:solidFill>
                  <a:schemeClr val="tx1"/>
                </a:solidFill>
                <a:effectLst/>
                <a:latin typeface="+mn-lt"/>
                <a:ea typeface="+mn-ea"/>
                <a:cs typeface="+mn-cs"/>
              </a:rPr>
              <a:t> – 1 credit</a:t>
            </a:r>
          </a:p>
          <a:p>
            <a:r>
              <a:rPr lang="en-US" sz="1200" b="1" i="1" kern="1200" dirty="0">
                <a:solidFill>
                  <a:schemeClr val="tx1"/>
                </a:solidFill>
                <a:effectLst/>
                <a:latin typeface="+mn-lt"/>
                <a:ea typeface="+mn-ea"/>
                <a:cs typeface="+mn-cs"/>
              </a:rPr>
              <a:t>Total credits earned for Semester #3 – 6 credits</a:t>
            </a:r>
            <a:endParaRPr lang="en-US" sz="1200" b="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253B46A-D643-0A49-93D2-6742FCA04024}" type="slidenum">
              <a:rPr lang="en-US" smtClean="0"/>
              <a:t>25</a:t>
            </a:fld>
            <a:endParaRPr lang="en-US"/>
          </a:p>
        </p:txBody>
      </p:sp>
    </p:spTree>
    <p:extLst>
      <p:ext uri="{BB962C8B-B14F-4D97-AF65-F5344CB8AC3E}">
        <p14:creationId xmlns:p14="http://schemas.microsoft.com/office/powerpoint/2010/main" val="3270391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i="1" u="none" dirty="0" err="1">
                <a:solidFill>
                  <a:srgbClr val="0563C1"/>
                </a:solidFill>
                <a:hlinkClick r:id="rId3">
                  <a:extLst>
                    <a:ext uri="{A12FA001-AC4F-418D-AE19-62706E023703}">
                      <ahyp:hlinkClr xmlns:ahyp="http://schemas.microsoft.com/office/drawing/2018/hyperlinkcolor" val="tx"/>
                    </a:ext>
                  </a:extLst>
                </a:hlinkClick>
              </a:rPr>
              <a:t>Facilaitor</a:t>
            </a:r>
            <a:r>
              <a:rPr lang="en-US" i="1" u="none" dirty="0">
                <a:solidFill>
                  <a:schemeClr val="tx1"/>
                </a:solidFill>
                <a:hlinkClick r:id="rId3">
                  <a:extLst>
                    <a:ext uri="{A12FA001-AC4F-418D-AE19-62706E023703}">
                      <ahyp:hlinkClr xmlns:ahyp="http://schemas.microsoft.com/office/drawing/2018/hyperlinkcolor" val="tx"/>
                    </a:ext>
                  </a:extLst>
                </a:hlinkClick>
              </a:rPr>
              <a:t> Note</a:t>
            </a:r>
          </a:p>
          <a:p>
            <a:pPr marL="171450" indent="-171450">
              <a:buFont typeface="Wingdings" panose="05000000000000000000" pitchFamily="2" charset="2"/>
              <a:buChar char="Ø"/>
            </a:pPr>
            <a:r>
              <a:rPr lang="en-US" i="1" u="none" dirty="0">
                <a:solidFill>
                  <a:srgbClr val="0563C1"/>
                </a:solidFill>
                <a:hlinkClick r:id="rId3">
                  <a:extLst>
                    <a:ext uri="{A12FA001-AC4F-418D-AE19-62706E023703}">
                      <ahyp:hlinkClr xmlns:ahyp="http://schemas.microsoft.com/office/drawing/2018/hyperlinkcolor" val="tx"/>
                    </a:ext>
                  </a:extLst>
                </a:hlinkClick>
              </a:rPr>
              <a:t>Explain TN </a:t>
            </a:r>
            <a:r>
              <a:rPr lang="en-US" i="1" u="none" dirty="0" err="1">
                <a:solidFill>
                  <a:srgbClr val="0563C1"/>
                </a:solidFill>
                <a:hlinkClick r:id="rId3">
                  <a:extLst>
                    <a:ext uri="{A12FA001-AC4F-418D-AE19-62706E023703}">
                      <ahyp:hlinkClr xmlns:ahyp="http://schemas.microsoft.com/office/drawing/2018/hyperlinkcolor" val="tx"/>
                    </a:ext>
                  </a:extLst>
                </a:hlinkClick>
              </a:rPr>
              <a:t>QuILLTSS</a:t>
            </a:r>
            <a:r>
              <a:rPr lang="en-US" i="1" u="none" dirty="0">
                <a:solidFill>
                  <a:srgbClr val="0563C1"/>
                </a:solidFill>
                <a:hlinkClick r:id="rId3">
                  <a:extLst>
                    <a:ext uri="{A12FA001-AC4F-418D-AE19-62706E023703}">
                      <ahyp:hlinkClr xmlns:ahyp="http://schemas.microsoft.com/office/drawing/2018/hyperlinkcolor" val="tx"/>
                    </a:ext>
                  </a:extLst>
                </a:hlinkClick>
              </a:rPr>
              <a:t> Badges (</a:t>
            </a:r>
            <a:r>
              <a:rPr lang="en-US" i="1" dirty="0">
                <a:solidFill>
                  <a:srgbClr val="0563C1"/>
                </a:solidFill>
                <a:hlinkClick r:id="rId3">
                  <a:extLst>
                    <a:ext uri="{A12FA001-AC4F-418D-AE19-62706E023703}">
                      <ahyp:hlinkClr xmlns:ahyp="http://schemas.microsoft.com/office/drawing/2018/hyperlinkcolor" val="tx"/>
                    </a:ext>
                  </a:extLst>
                </a:hlinkClick>
              </a:rPr>
              <a:t>https://quiltss.org/programs/#juumhijrkn</a:t>
            </a:r>
            <a:r>
              <a:rPr lang="en-US" i="1" dirty="0"/>
              <a: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a:t>Talking Points:</a:t>
            </a:r>
            <a:endParaRPr lang="en-US" u="none" dirty="0">
              <a:hlinkClick r:id="rId3"/>
            </a:endParaRPr>
          </a:p>
          <a:p>
            <a:pPr marL="171450" indent="-171450">
              <a:buFont typeface="Wingdings" panose="05000000000000000000" pitchFamily="2" charset="2"/>
              <a:buChar char="Ø"/>
            </a:pPr>
            <a:r>
              <a:rPr lang="en-US" i="1" dirty="0"/>
              <a:t>This is what the web page says about where the competencies are based on: </a:t>
            </a:r>
            <a:r>
              <a:rPr lang="en-US" sz="1200" b="0" i="1" u="sng" kern="1200" dirty="0">
                <a:solidFill>
                  <a:schemeClr val="tx1"/>
                </a:solidFill>
                <a:effectLst/>
                <a:latin typeface="+mn-lt"/>
                <a:ea typeface="+mn-ea"/>
                <a:cs typeface="+mn-cs"/>
              </a:rPr>
              <a:t>Workforce Development Training Courses</a:t>
            </a:r>
          </a:p>
          <a:p>
            <a:pPr marL="628650" lvl="1" indent="-171450">
              <a:buFont typeface="Wingdings" panose="05000000000000000000" pitchFamily="2" charset="2"/>
              <a:buChar char="Ø"/>
            </a:pPr>
            <a:r>
              <a:rPr lang="en-US" sz="1200" b="0" i="0" kern="1200" dirty="0">
                <a:solidFill>
                  <a:schemeClr val="tx1"/>
                </a:solidFill>
                <a:effectLst/>
                <a:latin typeface="+mn-lt"/>
                <a:ea typeface="+mn-ea"/>
                <a:cs typeface="+mn-cs"/>
              </a:rPr>
              <a:t>The following workforce development offerings are based on the Centers for Medicare &amp; Medicaid Services (CMS) Direct Service Workforce Core Competencies, released in December 2014.  These competency courses are designed to strengthen and enhance today’s direct service workforce through the ongoing development of these individuals’ knowledge, skills, abilities, and intellectual behaviors.</a:t>
            </a:r>
          </a:p>
          <a:p>
            <a:pPr marL="628650" lvl="1" indent="-171450">
              <a:buFont typeface="Wingdings" panose="05000000000000000000" pitchFamily="2" charset="2"/>
              <a:buChar char="Ø"/>
            </a:pPr>
            <a:r>
              <a:rPr lang="en-US" dirty="0"/>
              <a:t>The competency areas are the same, but the skill statements are different from the CMS Core competencies. Here is the listing for each of the badges from the webpage:</a:t>
            </a:r>
            <a:endParaRPr lang="en-US" sz="1200" b="1" i="0" kern="1200" dirty="0">
              <a:solidFill>
                <a:schemeClr val="tx1"/>
              </a:solidFill>
              <a:effectLst/>
              <a:latin typeface="+mn-lt"/>
              <a:ea typeface="+mn-ea"/>
              <a:cs typeface="+mn-cs"/>
            </a:endParaRPr>
          </a:p>
          <a:p>
            <a:pPr marL="1085850" lvl="2" indent="-171450">
              <a:buFont typeface="Wingdings" panose="05000000000000000000" pitchFamily="2" charset="2"/>
              <a:buChar char="Ø"/>
            </a:pPr>
            <a:r>
              <a:rPr lang="en-US" sz="1200" b="0" i="0" kern="1200" dirty="0">
                <a:solidFill>
                  <a:schemeClr val="tx1"/>
                </a:solidFill>
                <a:effectLst/>
                <a:latin typeface="+mn-lt"/>
                <a:ea typeface="+mn-ea"/>
                <a:cs typeface="+mn-cs"/>
              </a:rPr>
              <a:t>Professionalism and Ethics</a:t>
            </a:r>
          </a:p>
          <a:p>
            <a:pPr marL="1085850" lvl="2" indent="-171450">
              <a:buFont typeface="Wingdings" panose="05000000000000000000" pitchFamily="2" charset="2"/>
              <a:buChar char="Ø"/>
            </a:pPr>
            <a:r>
              <a:rPr lang="en-US" sz="1200" b="0" i="0" kern="1200" dirty="0">
                <a:solidFill>
                  <a:schemeClr val="tx1"/>
                </a:solidFill>
                <a:effectLst/>
                <a:latin typeface="+mn-lt"/>
                <a:ea typeface="+mn-ea"/>
                <a:cs typeface="+mn-cs"/>
              </a:rPr>
              <a:t>Communication</a:t>
            </a:r>
          </a:p>
          <a:p>
            <a:pPr marL="1085850" lvl="2" indent="-171450">
              <a:buFont typeface="Wingdings" panose="05000000000000000000" pitchFamily="2" charset="2"/>
              <a:buChar char="Ø"/>
            </a:pPr>
            <a:r>
              <a:rPr lang="en-US" sz="1200" b="0" i="0" kern="1200" dirty="0">
                <a:solidFill>
                  <a:schemeClr val="tx1"/>
                </a:solidFill>
                <a:effectLst/>
                <a:latin typeface="+mn-lt"/>
                <a:ea typeface="+mn-ea"/>
                <a:cs typeface="+mn-cs"/>
              </a:rPr>
              <a:t>Evaluation and Observation</a:t>
            </a:r>
          </a:p>
          <a:p>
            <a:pPr marL="1085850" lvl="2" indent="-171450">
              <a:buFont typeface="Wingdings" panose="05000000000000000000" pitchFamily="2" charset="2"/>
              <a:buChar char="Ø"/>
            </a:pPr>
            <a:r>
              <a:rPr lang="en-US" sz="1200" b="0" i="0" kern="1200" dirty="0">
                <a:solidFill>
                  <a:schemeClr val="tx1"/>
                </a:solidFill>
                <a:effectLst/>
                <a:latin typeface="+mn-lt"/>
                <a:ea typeface="+mn-ea"/>
                <a:cs typeface="+mn-cs"/>
              </a:rPr>
              <a:t>Community Living Skills &amp; Supports</a:t>
            </a:r>
          </a:p>
          <a:p>
            <a:pPr marL="1085850" lvl="2" indent="-171450">
              <a:buFont typeface="Wingdings" panose="05000000000000000000" pitchFamily="2" charset="2"/>
              <a:buChar char="Ø"/>
            </a:pPr>
            <a:r>
              <a:rPr lang="en-US" sz="1200" b="0" i="0" kern="1200" dirty="0">
                <a:solidFill>
                  <a:schemeClr val="tx1"/>
                </a:solidFill>
                <a:effectLst/>
                <a:latin typeface="+mn-lt"/>
                <a:ea typeface="+mn-ea"/>
                <a:cs typeface="+mn-cs"/>
              </a:rPr>
              <a:t>Community Inclusion &amp; Networking</a:t>
            </a:r>
          </a:p>
          <a:p>
            <a:pPr marL="1085850" lvl="2" indent="-171450">
              <a:buFont typeface="Wingdings" panose="05000000000000000000" pitchFamily="2" charset="2"/>
              <a:buChar char="Ø"/>
            </a:pPr>
            <a:r>
              <a:rPr lang="en-US" sz="1200" b="0" i="0" kern="1200" dirty="0">
                <a:solidFill>
                  <a:schemeClr val="tx1"/>
                </a:solidFill>
                <a:effectLst/>
                <a:latin typeface="+mn-lt"/>
                <a:ea typeface="+mn-ea"/>
                <a:cs typeface="+mn-cs"/>
              </a:rPr>
              <a:t>Empowerment &amp; Advocacy</a:t>
            </a:r>
          </a:p>
          <a:p>
            <a:pPr marL="1085850" lvl="2" indent="-171450">
              <a:buFont typeface="Wingdings" panose="05000000000000000000" pitchFamily="2" charset="2"/>
              <a:buChar char="Ø"/>
            </a:pPr>
            <a:r>
              <a:rPr lang="en-US" sz="1200" b="0" i="0" kern="1200" dirty="0">
                <a:solidFill>
                  <a:schemeClr val="tx1"/>
                </a:solidFill>
                <a:effectLst/>
                <a:latin typeface="+mn-lt"/>
                <a:ea typeface="+mn-ea"/>
                <a:cs typeface="+mn-cs"/>
              </a:rPr>
              <a:t>Health &amp; Wellness</a:t>
            </a:r>
          </a:p>
          <a:p>
            <a:pPr marL="1085850" lvl="2" indent="-171450">
              <a:buFont typeface="Wingdings" panose="05000000000000000000" pitchFamily="2" charset="2"/>
              <a:buChar char="Ø"/>
            </a:pPr>
            <a:r>
              <a:rPr lang="en-US" sz="1200" b="0" i="0" kern="1200" dirty="0">
                <a:solidFill>
                  <a:schemeClr val="tx1"/>
                </a:solidFill>
                <a:effectLst/>
                <a:latin typeface="+mn-lt"/>
                <a:ea typeface="+mn-ea"/>
                <a:cs typeface="+mn-cs"/>
              </a:rPr>
              <a:t>Cultural Competency</a:t>
            </a:r>
          </a:p>
          <a:p>
            <a:pPr marL="1085850" lvl="2" indent="-171450">
              <a:buFont typeface="Wingdings" panose="05000000000000000000" pitchFamily="2" charset="2"/>
              <a:buChar char="Ø"/>
            </a:pPr>
            <a:r>
              <a:rPr lang="en-US" sz="1200" b="0" i="0" kern="1200" dirty="0">
                <a:solidFill>
                  <a:schemeClr val="tx1"/>
                </a:solidFill>
                <a:effectLst/>
                <a:latin typeface="+mn-lt"/>
                <a:ea typeface="+mn-ea"/>
                <a:cs typeface="+mn-cs"/>
              </a:rPr>
              <a:t>Crisis Prevention &amp; Intervention</a:t>
            </a:r>
          </a:p>
          <a:p>
            <a:pPr marL="1085850" lvl="2" indent="-171450">
              <a:buFont typeface="Wingdings" panose="05000000000000000000" pitchFamily="2" charset="2"/>
              <a:buChar char="Ø"/>
            </a:pPr>
            <a:r>
              <a:rPr lang="en-US" sz="1200" b="0" i="0" kern="1200" dirty="0">
                <a:solidFill>
                  <a:schemeClr val="tx1"/>
                </a:solidFill>
                <a:effectLst/>
                <a:latin typeface="+mn-lt"/>
                <a:ea typeface="+mn-ea"/>
                <a:cs typeface="+mn-cs"/>
              </a:rPr>
              <a:t>Safety</a:t>
            </a:r>
          </a:p>
          <a:p>
            <a:pPr marL="1085850" lvl="2" indent="-171450">
              <a:buFont typeface="Wingdings" panose="05000000000000000000" pitchFamily="2" charset="2"/>
              <a:buChar char="Ø"/>
            </a:pPr>
            <a:r>
              <a:rPr lang="en-US" sz="1200" b="0" i="0" kern="1200" dirty="0">
                <a:solidFill>
                  <a:schemeClr val="tx1"/>
                </a:solidFill>
                <a:effectLst/>
                <a:latin typeface="+mn-lt"/>
                <a:ea typeface="+mn-ea"/>
                <a:cs typeface="+mn-cs"/>
              </a:rPr>
              <a:t>Education, Training &amp; Self-Development</a:t>
            </a:r>
          </a:p>
        </p:txBody>
      </p:sp>
      <p:sp>
        <p:nvSpPr>
          <p:cNvPr id="4" name="Slide Number Placeholder 3"/>
          <p:cNvSpPr>
            <a:spLocks noGrp="1"/>
          </p:cNvSpPr>
          <p:nvPr>
            <p:ph type="sldNum" sz="quarter" idx="5"/>
          </p:nvPr>
        </p:nvSpPr>
        <p:spPr/>
        <p:txBody>
          <a:bodyPr/>
          <a:lstStyle/>
          <a:p>
            <a:fld id="{17223BB1-A999-F34E-B430-38FBA2739FDC}" type="slidenum">
              <a:rPr lang="en-US" smtClean="0"/>
              <a:t>26</a:t>
            </a:fld>
            <a:endParaRPr lang="en-US" dirty="0"/>
          </a:p>
        </p:txBody>
      </p:sp>
    </p:spTree>
    <p:extLst>
      <p:ext uri="{BB962C8B-B14F-4D97-AF65-F5344CB8AC3E}">
        <p14:creationId xmlns:p14="http://schemas.microsoft.com/office/powerpoint/2010/main" val="20036811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 typeface="Wingdings" panose="05000000000000000000" pitchFamily="2" charset="2"/>
              <a:buChar char="Ø"/>
            </a:pPr>
            <a:r>
              <a:rPr lang="en-US" dirty="0"/>
              <a:t>There are also a growing number of curricula that are designed to teach skills and competencies.</a:t>
            </a:r>
          </a:p>
          <a:p>
            <a:pPr marL="171450" indent="-171450">
              <a:buFont typeface="Wingdings" panose="05000000000000000000" pitchFamily="2" charset="2"/>
              <a:buChar char="Ø"/>
            </a:pPr>
            <a:r>
              <a:rPr lang="en-US" dirty="0"/>
              <a:t>An example is the DirectCourse or College of Direct Support because we develop it out of the U of MN. What I think is most important about these various curricula is for there to be an intentionality toward evolving the competencies we know DSPs need and building toward a credential.  </a:t>
            </a:r>
          </a:p>
          <a:p>
            <a:pPr marL="628650" lvl="1" indent="-171450">
              <a:buFont typeface="Wingdings" panose="05000000000000000000" pitchFamily="2" charset="2"/>
              <a:buChar char="Ø"/>
            </a:pPr>
            <a:r>
              <a:rPr lang="en-US" dirty="0"/>
              <a:t>DirectCourse/CDS has actually yielded NADSP credentialed DSPs, it has a growing evidence base, CDS also reaches a whole lot of DSPs all over the country; it is an intervention that has been taken to scale and that is rare.</a:t>
            </a:r>
          </a:p>
          <a:p>
            <a:endParaRPr lang="en-US" dirty="0"/>
          </a:p>
          <a:p>
            <a:endParaRPr lang="en-US" dirty="0"/>
          </a:p>
        </p:txBody>
      </p:sp>
      <p:sp>
        <p:nvSpPr>
          <p:cNvPr id="4" name="Slide Number Placeholder 3"/>
          <p:cNvSpPr>
            <a:spLocks noGrp="1"/>
          </p:cNvSpPr>
          <p:nvPr>
            <p:ph type="sldNum" sz="quarter" idx="5"/>
          </p:nvPr>
        </p:nvSpPr>
        <p:spPr/>
        <p:txBody>
          <a:bodyPr/>
          <a:lstStyle/>
          <a:p>
            <a:fld id="{17223BB1-A999-F34E-B430-38FBA2739FDC}" type="slidenum">
              <a:rPr lang="en-US" smtClean="0"/>
              <a:t>27</a:t>
            </a:fld>
            <a:endParaRPr lang="en-US" dirty="0"/>
          </a:p>
        </p:txBody>
      </p:sp>
    </p:spTree>
    <p:extLst>
      <p:ext uri="{BB962C8B-B14F-4D97-AF65-F5344CB8AC3E}">
        <p14:creationId xmlns:p14="http://schemas.microsoft.com/office/powerpoint/2010/main" val="35711851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Shape 317"/>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Talking Points:</a:t>
            </a:r>
          </a:p>
          <a:p>
            <a:pPr marL="171450" marR="0" lvl="0" indent="-171450" algn="l" rtl="0">
              <a:spcBef>
                <a:spcPts val="0"/>
              </a:spcBef>
              <a:spcAft>
                <a:spcPts val="0"/>
              </a:spcAft>
              <a:buFont typeface="Wingdings" panose="05000000000000000000" pitchFamily="2" charset="2"/>
              <a:buChar char="Ø"/>
            </a:pPr>
            <a:r>
              <a:rPr lang="en-US" sz="1200" b="0" i="1" u="none" strike="noStrike" cap="none" dirty="0">
                <a:solidFill>
                  <a:schemeClr val="dk1"/>
                </a:solidFill>
                <a:latin typeface="Calibri"/>
                <a:ea typeface="Calibri"/>
                <a:cs typeface="Calibri"/>
                <a:sym typeface="Calibri"/>
              </a:rPr>
              <a:t>Explain that NADSP </a:t>
            </a:r>
            <a:r>
              <a:rPr lang="en-US" sz="1200" b="0" i="1" u="none" strike="noStrike" cap="none" dirty="0" err="1">
                <a:solidFill>
                  <a:schemeClr val="dk1"/>
                </a:solidFill>
                <a:latin typeface="Calibri"/>
                <a:ea typeface="Calibri"/>
                <a:cs typeface="Calibri"/>
                <a:sym typeface="Calibri"/>
              </a:rPr>
              <a:t>Ebadges</a:t>
            </a:r>
            <a:r>
              <a:rPr lang="en-US" sz="1200" b="0" i="1" u="none" strike="noStrike" cap="none" dirty="0">
                <a:solidFill>
                  <a:schemeClr val="dk1"/>
                </a:solidFill>
                <a:latin typeface="Calibri"/>
                <a:ea typeface="Calibri"/>
                <a:cs typeface="Calibri"/>
                <a:sym typeface="Calibri"/>
              </a:rPr>
              <a:t> are a way to track the competencies that DSPs have learned. Similar to TN </a:t>
            </a:r>
            <a:r>
              <a:rPr lang="en-US" sz="1200" b="0" i="1" u="none" strike="noStrike" cap="none" dirty="0" err="1">
                <a:solidFill>
                  <a:schemeClr val="dk1"/>
                </a:solidFill>
                <a:latin typeface="Calibri"/>
                <a:ea typeface="Calibri"/>
                <a:cs typeface="Calibri"/>
                <a:sym typeface="Calibri"/>
              </a:rPr>
              <a:t>QuILTSS</a:t>
            </a:r>
            <a:r>
              <a:rPr lang="en-US" sz="1200" b="0" i="1" u="none" strike="noStrike" cap="none" dirty="0">
                <a:solidFill>
                  <a:schemeClr val="dk1"/>
                </a:solidFill>
                <a:latin typeface="Calibri"/>
                <a:ea typeface="Calibri"/>
                <a:cs typeface="Calibri"/>
                <a:sym typeface="Calibri"/>
              </a:rPr>
              <a:t> Badges</a:t>
            </a:r>
            <a:endParaRPr sz="1200" b="0" i="1" u="none" strike="noStrike" cap="none" dirty="0">
              <a:solidFill>
                <a:schemeClr val="dk1"/>
              </a:solidFill>
              <a:latin typeface="Calibri"/>
              <a:ea typeface="Calibri"/>
              <a:cs typeface="Calibri"/>
              <a:sym typeface="Calibri"/>
            </a:endParaRPr>
          </a:p>
        </p:txBody>
      </p:sp>
      <p:sp>
        <p:nvSpPr>
          <p:cNvPr id="318" name="Shape 318"/>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28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1299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Facilitor Note</a:t>
            </a:r>
          </a:p>
          <a:p>
            <a:pPr marL="171450" indent="-171450">
              <a:buFont typeface="Wingdings" panose="05000000000000000000" pitchFamily="2" charset="2"/>
              <a:buChar char="Ø"/>
            </a:pPr>
            <a:r>
              <a:rPr lang="en-US" i="1" dirty="0"/>
              <a:t>Read the slide and explain this should be a review, as we’ve used this for implementing other programs throughout these webinars.</a:t>
            </a:r>
          </a:p>
        </p:txBody>
      </p:sp>
      <p:sp>
        <p:nvSpPr>
          <p:cNvPr id="4" name="Slide Number Placeholder 3"/>
          <p:cNvSpPr>
            <a:spLocks noGrp="1"/>
          </p:cNvSpPr>
          <p:nvPr>
            <p:ph type="sldNum" sz="quarter" idx="10"/>
          </p:nvPr>
        </p:nvSpPr>
        <p:spPr/>
        <p:txBody>
          <a:bodyPr/>
          <a:lstStyle/>
          <a:p>
            <a:fld id="{17223BB1-A999-F34E-B430-38FBA2739FDC}" type="slidenum">
              <a:rPr lang="en-US" smtClean="0"/>
              <a:t>29</a:t>
            </a:fld>
            <a:endParaRPr lang="en-US" dirty="0"/>
          </a:p>
        </p:txBody>
      </p:sp>
    </p:spTree>
    <p:extLst>
      <p:ext uri="{BB962C8B-B14F-4D97-AF65-F5344CB8AC3E}">
        <p14:creationId xmlns:p14="http://schemas.microsoft.com/office/powerpoint/2010/main" val="39777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dirty="0"/>
              <a:t>Talking Points:</a:t>
            </a:r>
          </a:p>
          <a:p>
            <a:pPr marL="171450" indent="-171450">
              <a:buFont typeface="Wingdings" panose="05000000000000000000" pitchFamily="2" charset="2"/>
              <a:buChar char="Ø"/>
            </a:pPr>
            <a:r>
              <a:rPr lang="en-US" dirty="0"/>
              <a:t>We</a:t>
            </a:r>
            <a:r>
              <a:rPr lang="en-US" baseline="0" dirty="0"/>
              <a:t> have 3 learning objectives for today.</a:t>
            </a:r>
          </a:p>
          <a:p>
            <a:pPr marL="628650" lvl="1" indent="-171450">
              <a:buFont typeface="Wingdings" panose="05000000000000000000" pitchFamily="2" charset="2"/>
              <a:buChar char="Ø"/>
            </a:pPr>
            <a:r>
              <a:rPr lang="en-US" baseline="0" dirty="0"/>
              <a:t>I’ll be sharing information about current competencies being used in the direct support workforce and why training that is linked to competencies is important. Finally, we’ll talk about the steps for implementing competency-based training model in your organization.  </a:t>
            </a:r>
          </a:p>
          <a:p>
            <a:pPr marL="628650" lvl="1" indent="-171450">
              <a:buFont typeface="Wingdings" panose="05000000000000000000" pitchFamily="2" charset="2"/>
              <a:buChar char="Ø"/>
            </a:pPr>
            <a:r>
              <a:rPr lang="en-US" baseline="0" dirty="0"/>
              <a:t>During the webinar I’ll be asking you some questions for you to think about and you are welcome to respond using the chat function; however, to stay within our time, we will not be able to read all the comments.  Also, please use the chat box to share your questions during the webinar.  We will likely not be able to respond to them all during the webinar, but they will be shared with our workforce consultants for follow-up.  </a:t>
            </a:r>
          </a:p>
        </p:txBody>
      </p:sp>
      <p:sp>
        <p:nvSpPr>
          <p:cNvPr id="4" name="Slide Number Placeholder 3"/>
          <p:cNvSpPr>
            <a:spLocks noGrp="1"/>
          </p:cNvSpPr>
          <p:nvPr>
            <p:ph type="sldNum" sz="quarter" idx="10"/>
          </p:nvPr>
        </p:nvSpPr>
        <p:spPr/>
        <p:txBody>
          <a:bodyPr/>
          <a:lstStyle/>
          <a:p>
            <a:fld id="{17223BB1-A999-F34E-B430-38FBA2739FDC}" type="slidenum">
              <a:rPr lang="en-US" smtClean="0"/>
              <a:t>3</a:t>
            </a:fld>
            <a:endParaRPr lang="en-US" dirty="0"/>
          </a:p>
        </p:txBody>
      </p:sp>
    </p:spTree>
    <p:extLst>
      <p:ext uri="{BB962C8B-B14F-4D97-AF65-F5344CB8AC3E}">
        <p14:creationId xmlns:p14="http://schemas.microsoft.com/office/powerpoint/2010/main" val="35230370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Facilitor Note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i="1" dirty="0"/>
              <a:t>Read the slide</a:t>
            </a:r>
          </a:p>
          <a:p>
            <a:endParaRPr lang="en-US" dirty="0"/>
          </a:p>
        </p:txBody>
      </p:sp>
      <p:sp>
        <p:nvSpPr>
          <p:cNvPr id="4" name="Slide Number Placeholder 3"/>
          <p:cNvSpPr>
            <a:spLocks noGrp="1"/>
          </p:cNvSpPr>
          <p:nvPr>
            <p:ph type="sldNum" sz="quarter" idx="10"/>
          </p:nvPr>
        </p:nvSpPr>
        <p:spPr/>
        <p:txBody>
          <a:bodyPr/>
          <a:lstStyle/>
          <a:p>
            <a:fld id="{17223BB1-A999-F34E-B430-38FBA2739FDC}" type="slidenum">
              <a:rPr lang="en-US" smtClean="0"/>
              <a:t>30</a:t>
            </a:fld>
            <a:endParaRPr lang="en-US" dirty="0"/>
          </a:p>
        </p:txBody>
      </p:sp>
    </p:spTree>
    <p:extLst>
      <p:ext uri="{BB962C8B-B14F-4D97-AF65-F5344CB8AC3E}">
        <p14:creationId xmlns:p14="http://schemas.microsoft.com/office/powerpoint/2010/main" val="13130801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Facilitor Note</a:t>
            </a:r>
          </a:p>
          <a:p>
            <a:pPr marL="171450" indent="-171450">
              <a:buFont typeface="Wingdings" panose="05000000000000000000" pitchFamily="2" charset="2"/>
              <a:buChar char="Ø"/>
            </a:pPr>
            <a:r>
              <a:rPr lang="en-US" i="1" dirty="0"/>
              <a:t>Ask and allow time for responses (note that this is the final slide before the end, so there is time for this discussion) </a:t>
            </a:r>
          </a:p>
        </p:txBody>
      </p:sp>
      <p:sp>
        <p:nvSpPr>
          <p:cNvPr id="4" name="Slide Number Placeholder 3"/>
          <p:cNvSpPr>
            <a:spLocks noGrp="1"/>
          </p:cNvSpPr>
          <p:nvPr>
            <p:ph type="sldNum" sz="quarter" idx="5"/>
          </p:nvPr>
        </p:nvSpPr>
        <p:spPr/>
        <p:txBody>
          <a:bodyPr/>
          <a:lstStyle/>
          <a:p>
            <a:fld id="{17223BB1-A999-F34E-B430-38FBA2739FDC}" type="slidenum">
              <a:rPr lang="en-US" smtClean="0"/>
              <a:t>31</a:t>
            </a:fld>
            <a:endParaRPr lang="en-US" dirty="0"/>
          </a:p>
        </p:txBody>
      </p:sp>
    </p:spTree>
    <p:extLst>
      <p:ext uri="{BB962C8B-B14F-4D97-AF65-F5344CB8AC3E}">
        <p14:creationId xmlns:p14="http://schemas.microsoft.com/office/powerpoint/2010/main" val="2560008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223BB1-A999-F34E-B430-38FBA2739FDC}" type="slidenum">
              <a:rPr lang="en-US" smtClean="0"/>
              <a:t>32</a:t>
            </a:fld>
            <a:endParaRPr lang="en-US" dirty="0"/>
          </a:p>
        </p:txBody>
      </p:sp>
    </p:spTree>
    <p:extLst>
      <p:ext uri="{BB962C8B-B14F-4D97-AF65-F5344CB8AC3E}">
        <p14:creationId xmlns:p14="http://schemas.microsoft.com/office/powerpoint/2010/main" val="3982256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56" name="Shape 356"/>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4</a:t>
            </a:fld>
            <a:endParaRPr lang="en-US" sz="1200" b="0" i="0" u="none" strike="noStrike" cap="none" baseline="0" dirty="0">
              <a:solidFill>
                <a:srgbClr val="000000"/>
              </a:solidFill>
              <a:latin typeface="Arial"/>
              <a:ea typeface="Arial"/>
              <a:cs typeface="Arial"/>
              <a:sym typeface="Arial"/>
            </a:endParaRPr>
          </a:p>
        </p:txBody>
      </p:sp>
      <p:sp>
        <p:nvSpPr>
          <p:cNvPr id="357" name="Shape 357"/>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dirty="0"/>
              <a:t>Talking points:</a:t>
            </a:r>
          </a:p>
          <a:p>
            <a:pPr marL="285750" marR="0" lvl="0" indent="-285750" algn="l" rtl="0">
              <a:spcBef>
                <a:spcPts val="0"/>
              </a:spcBef>
              <a:buSzPct val="25000"/>
              <a:buFont typeface="Wingdings" panose="05000000000000000000" pitchFamily="2" charset="2"/>
              <a:buChar char="Ø"/>
            </a:pPr>
            <a:r>
              <a:rPr lang="en-US" sz="1800" b="0" i="0" u="none" strike="noStrike" cap="none" baseline="0" dirty="0"/>
              <a:t>We know that over the past 30 years, as our ideology and understanding of community living and participation have changed, so have the expectations placed on DSPs.  We expect a tremendous amount of these workers. We expect them to…(read examples on sticky notes).</a:t>
            </a:r>
          </a:p>
          <a:p>
            <a:pPr marL="285750" marR="0" lvl="0" indent="-285750" algn="l" rtl="0">
              <a:spcBef>
                <a:spcPts val="0"/>
              </a:spcBef>
              <a:buSzPct val="25000"/>
              <a:buFont typeface="Wingdings" panose="05000000000000000000" pitchFamily="2" charset="2"/>
              <a:buChar char="Ø"/>
            </a:pPr>
            <a:r>
              <a:rPr lang="en-US" sz="1800" b="0" i="0" u="none" strike="noStrike" cap="none" baseline="0" dirty="0"/>
              <a:t>Yet little else has changed. Training hours have not increased, pay has not increased, opportunities for growth and development have not increased, and so on.</a:t>
            </a:r>
          </a:p>
          <a:p>
            <a:pPr marL="285750" marR="0" lvl="0" indent="-285750" algn="l" rtl="0">
              <a:spcBef>
                <a:spcPts val="0"/>
              </a:spcBef>
              <a:buSzPct val="25000"/>
              <a:buFont typeface="Wingdings" panose="05000000000000000000" pitchFamily="2" charset="2"/>
              <a:buChar char="Ø"/>
            </a:pPr>
            <a:r>
              <a:rPr lang="en-US" sz="1800" b="0" i="0" u="none" strike="noStrike" cap="none" baseline="0" dirty="0"/>
              <a:t>And we wonder why the desired outcomes simply are not present.</a:t>
            </a:r>
          </a:p>
          <a:p>
            <a:pPr>
              <a:spcBef>
                <a:spcPts val="0"/>
              </a:spcBef>
              <a:buNone/>
            </a:pPr>
            <a:endParaRPr sz="1800" b="0" i="0" u="none" strike="noStrike" cap="none" baseline="0" dirty="0"/>
          </a:p>
        </p:txBody>
      </p:sp>
    </p:spTree>
    <p:extLst>
      <p:ext uri="{BB962C8B-B14F-4D97-AF65-F5344CB8AC3E}">
        <p14:creationId xmlns:p14="http://schemas.microsoft.com/office/powerpoint/2010/main" val="1420197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64" name="Shape 364"/>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5</a:t>
            </a:fld>
            <a:endParaRPr lang="en-US" sz="1200" b="0" i="0" u="none" strike="noStrike" cap="none" baseline="0">
              <a:solidFill>
                <a:srgbClr val="000000"/>
              </a:solidFill>
              <a:latin typeface="Arial"/>
              <a:ea typeface="Arial"/>
              <a:cs typeface="Arial"/>
              <a:sym typeface="Arial"/>
            </a:endParaRPr>
          </a:p>
        </p:txBody>
      </p:sp>
      <p:sp>
        <p:nvSpPr>
          <p:cNvPr id="365" name="Shape 36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Wingdings" panose="05000000000000000000" pitchFamily="2" charset="2"/>
              <a:buNone/>
            </a:pPr>
            <a:r>
              <a:rPr lang="en-US" sz="1800" b="0" i="0" u="none" strike="noStrike" cap="none" baseline="0" dirty="0"/>
              <a:t>Talking Points:</a:t>
            </a:r>
          </a:p>
          <a:p>
            <a:pPr marL="285750" marR="0" lvl="0" indent="-285750" algn="l" rtl="0">
              <a:spcBef>
                <a:spcPts val="0"/>
              </a:spcBef>
              <a:buSzPct val="25000"/>
              <a:buFont typeface="Wingdings" panose="05000000000000000000" pitchFamily="2" charset="2"/>
              <a:buChar char="Ø"/>
            </a:pPr>
            <a:r>
              <a:rPr lang="en-US" sz="1800" b="0" i="0" u="none" strike="noStrike" cap="none" baseline="0" dirty="0"/>
              <a:t>We also know that DSPs are more isolated now then they have ever been.  When community living meant you lived in a large group home and went to the local workshop DSPs had co-workers who worked beside them, they had supervisors who were there much of the time and they had specialists like nurses and therapists and likely a medical doctor that were there occasionally and at least you could call them 24/7. Now in the predominate community service in the U.S. none of this support is there. More typically than not DSPs work alone and there is no opportunity for overlapping hours.</a:t>
            </a:r>
          </a:p>
          <a:p>
            <a:pPr marL="285750" marR="0" lvl="0" indent="-285750" algn="l" rtl="0">
              <a:spcBef>
                <a:spcPts val="0"/>
              </a:spcBef>
              <a:buSzPct val="25000"/>
              <a:buFont typeface="Wingdings" panose="05000000000000000000" pitchFamily="2" charset="2"/>
              <a:buChar char="Ø"/>
            </a:pPr>
            <a:r>
              <a:rPr lang="en-US" sz="1800" b="0" i="0" u="none" strike="noStrike" cap="none" baseline="0" dirty="0"/>
              <a:t>DSPs report that they feel isolated, they want opportunities to learn from and network with one another.</a:t>
            </a:r>
          </a:p>
          <a:p>
            <a:pPr>
              <a:spcBef>
                <a:spcPts val="0"/>
              </a:spcBef>
              <a:buNone/>
            </a:pPr>
            <a:endParaRPr sz="1800" b="0" i="0" u="none" strike="noStrike" cap="none" baseline="0" dirty="0"/>
          </a:p>
        </p:txBody>
      </p:sp>
    </p:spTree>
    <p:extLst>
      <p:ext uri="{BB962C8B-B14F-4D97-AF65-F5344CB8AC3E}">
        <p14:creationId xmlns:p14="http://schemas.microsoft.com/office/powerpoint/2010/main" val="1487237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Facilitator Note</a:t>
            </a:r>
          </a:p>
          <a:p>
            <a:pPr marL="171450" indent="-171450">
              <a:buFont typeface="Wingdings" panose="05000000000000000000" pitchFamily="2" charset="2"/>
              <a:buChar char="Ø"/>
            </a:pPr>
            <a:r>
              <a:rPr lang="en-US" i="1" dirty="0"/>
              <a:t>Read question on the slide,</a:t>
            </a:r>
            <a:r>
              <a:rPr lang="en-US" i="1" baseline="0" dirty="0"/>
              <a:t> pause for 30 seconds to let people respond in chat box. Read off some of the responses.</a:t>
            </a:r>
            <a:endParaRPr lang="en-US" i="1" dirty="0"/>
          </a:p>
        </p:txBody>
      </p:sp>
      <p:sp>
        <p:nvSpPr>
          <p:cNvPr id="4" name="Slide Number Placeholder 3"/>
          <p:cNvSpPr>
            <a:spLocks noGrp="1"/>
          </p:cNvSpPr>
          <p:nvPr>
            <p:ph type="sldNum" sz="quarter" idx="10"/>
          </p:nvPr>
        </p:nvSpPr>
        <p:spPr/>
        <p:txBody>
          <a:bodyPr/>
          <a:lstStyle/>
          <a:p>
            <a:fld id="{17223BB1-A999-F34E-B430-38FBA2739FDC}" type="slidenum">
              <a:rPr lang="en-US" smtClean="0"/>
              <a:t>6</a:t>
            </a:fld>
            <a:endParaRPr lang="en-US" dirty="0"/>
          </a:p>
        </p:txBody>
      </p:sp>
    </p:spTree>
    <p:extLst>
      <p:ext uri="{BB962C8B-B14F-4D97-AF65-F5344CB8AC3E}">
        <p14:creationId xmlns:p14="http://schemas.microsoft.com/office/powerpoint/2010/main" val="3920033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Shape 717"/>
          <p:cNvSpPr>
            <a:spLocks noGrp="1" noRot="1" noChangeAspect="1" noTextEdit="1"/>
          </p:cNvSpPr>
          <p:nvPr>
            <p:ph type="sldImg" idx="2"/>
          </p:nvPr>
        </p:nvSpPr>
        <p:spPr>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sp>
      <p:sp>
        <p:nvSpPr>
          <p:cNvPr id="28675" name="Shape 718"/>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buSzPct val="25000"/>
            </a:pPr>
            <a:r>
              <a:rPr lang="en-US" altLang="en-US" sz="1800" dirty="0"/>
              <a:t>Talking Points:</a:t>
            </a:r>
          </a:p>
          <a:p>
            <a:pPr marL="285750" indent="-285750">
              <a:spcBef>
                <a:spcPct val="0"/>
              </a:spcBef>
              <a:buSzPct val="25000"/>
              <a:buFont typeface="Wingdings" panose="05000000000000000000" pitchFamily="2" charset="2"/>
              <a:buChar char="Ø"/>
            </a:pPr>
            <a:r>
              <a:rPr lang="en-US" altLang="en-US" sz="1800" dirty="0"/>
              <a:t>Having competency</a:t>
            </a:r>
            <a:r>
              <a:rPr lang="en-US" altLang="en-US" sz="1800" baseline="0" dirty="0"/>
              <a:t> standards are foundational in the workforce of direct support. </a:t>
            </a:r>
          </a:p>
          <a:p>
            <a:pPr marL="285750" indent="-285750">
              <a:spcBef>
                <a:spcPct val="0"/>
              </a:spcBef>
              <a:buSzPct val="25000"/>
              <a:buFont typeface="Wingdings" panose="05000000000000000000" pitchFamily="2" charset="2"/>
              <a:buChar char="Ø"/>
            </a:pPr>
            <a:r>
              <a:rPr lang="en-US" altLang="en-US" sz="1800" baseline="0" dirty="0"/>
              <a:t>Those competencies really need to be across all the areas that touch DSPs from recruitment to performance evaluation to their career pathways. </a:t>
            </a:r>
          </a:p>
          <a:p>
            <a:pPr>
              <a:spcBef>
                <a:spcPct val="0"/>
              </a:spcBef>
              <a:buSzPct val="25000"/>
            </a:pPr>
            <a:endParaRPr lang="en-US" altLang="en-US" sz="1800" dirty="0"/>
          </a:p>
          <a:p>
            <a:pPr>
              <a:spcBef>
                <a:spcPct val="0"/>
              </a:spcBef>
              <a:buSzPct val="25000"/>
            </a:pPr>
            <a:endParaRPr lang="en-US" altLang="en-US" sz="1800" dirty="0"/>
          </a:p>
        </p:txBody>
      </p:sp>
      <p:sp>
        <p:nvSpPr>
          <p:cNvPr id="28676" name="Shape 719"/>
          <p:cNvSpPr txBox="1">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b"/>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r" eaLnBrk="1" hangingPunct="1">
              <a:buClr>
                <a:srgbClr val="000000"/>
              </a:buClr>
              <a:buSzPct val="25000"/>
              <a:buFont typeface="Arial" panose="020B0604020202020204" pitchFamily="34" charset="0"/>
              <a:buNone/>
            </a:pPr>
            <a:fld id="{3302C29D-CAF4-4FCC-853F-2043C40F9EF4}" type="slidenum">
              <a:rPr lang="en-US" altLang="en-US" sz="1200">
                <a:solidFill>
                  <a:srgbClr val="000000"/>
                </a:solidFill>
                <a:sym typeface="Arial" panose="020B0604020202020204" pitchFamily="34" charset="0"/>
              </a:rPr>
              <a:pPr algn="r" eaLnBrk="1" hangingPunct="1">
                <a:buClr>
                  <a:srgbClr val="000000"/>
                </a:buClr>
                <a:buSzPct val="25000"/>
                <a:buFont typeface="Arial" panose="020B0604020202020204" pitchFamily="34" charset="0"/>
                <a:buNone/>
              </a:pPr>
              <a:t>7</a:t>
            </a:fld>
            <a:endParaRPr lang="en-US" altLang="en-US" sz="1200">
              <a:solidFill>
                <a:srgbClr val="000000"/>
              </a:solidFill>
              <a:sym typeface="Arial" panose="020B0604020202020204" pitchFamily="34" charset="0"/>
            </a:endParaRPr>
          </a:p>
        </p:txBody>
      </p:sp>
    </p:spTree>
    <p:extLst>
      <p:ext uri="{BB962C8B-B14F-4D97-AF65-F5344CB8AC3E}">
        <p14:creationId xmlns:p14="http://schemas.microsoft.com/office/powerpoint/2010/main" val="754007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t>Talking Points:</a:t>
            </a:r>
          </a:p>
          <a:p>
            <a:pPr marL="171450" indent="-171450">
              <a:buFont typeface="Wingdings" panose="05000000000000000000" pitchFamily="2" charset="2"/>
              <a:buChar char="Ø"/>
            </a:pPr>
            <a:r>
              <a:rPr lang="en-US" altLang="en-US" b="0" dirty="0"/>
              <a:t>Core competencies generally</a:t>
            </a:r>
            <a:r>
              <a:rPr lang="en-US" altLang="en-US" b="0" baseline="0" dirty="0"/>
              <a:t> have three main components – what the competency areas is related to the knowledge, skills and abilities needed to effectively do the work. A statement describing the knowledge, skills and abilities, along with a skill statement that is observable. </a:t>
            </a:r>
            <a:endParaRPr lang="en-US" altLang="en-US" b="0" dirty="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fld id="{E676BACF-814F-437E-B494-E5A0B2A38E01}" type="slidenum">
              <a:rPr lang="en-US" altLang="en-US" sz="1200" smtClean="0"/>
              <a:pPr/>
              <a:t>8</a:t>
            </a:fld>
            <a:endParaRPr lang="en-US" altLang="en-US" sz="1200"/>
          </a:p>
        </p:txBody>
      </p:sp>
    </p:spTree>
    <p:extLst>
      <p:ext uri="{BB962C8B-B14F-4D97-AF65-F5344CB8AC3E}">
        <p14:creationId xmlns:p14="http://schemas.microsoft.com/office/powerpoint/2010/main" val="1556017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a:ln/>
        </p:spPr>
      </p:sp>
      <p:sp>
        <p:nvSpPr>
          <p:cNvPr id="11264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
                <a:srgbClr val="A5A5A5"/>
              </a:buClr>
              <a:buSzPts val="2000"/>
              <a:buFontTx/>
              <a:buNone/>
              <a:tabLst/>
              <a:defRPr/>
            </a:pPr>
            <a:r>
              <a:rPr kumimoji="0" lang="en-US" sz="1800" b="0" i="0" u="none" strike="noStrike" kern="1200" cap="none" spc="0" normalizeH="0" baseline="0" noProof="0" dirty="0">
                <a:ln>
                  <a:noFill/>
                </a:ln>
                <a:solidFill>
                  <a:prstClr val="black"/>
                </a:solidFill>
                <a:effectLst/>
                <a:uLnTx/>
                <a:uFillTx/>
                <a:latin typeface="Open Sans"/>
                <a:ea typeface="Open Sans"/>
                <a:cs typeface="Open Sans"/>
                <a:sym typeface="Open Sans"/>
              </a:rPr>
              <a:t>Talking Points:</a:t>
            </a:r>
          </a:p>
          <a:p>
            <a:pPr marL="171450" indent="-171450">
              <a:buFont typeface="Wingdings" panose="05000000000000000000" pitchFamily="2" charset="2"/>
              <a:buChar char="Ø"/>
            </a:pPr>
            <a:r>
              <a:rPr lang="en-US" dirty="0">
                <a:ea typeface="ＭＳ Ｐゴシック" charset="0"/>
                <a:cs typeface="ＭＳ Ｐゴシック" charset="0"/>
              </a:rPr>
              <a:t>Since 1996, a number of efforts have taken place on a national level to identify the critical competencies that direct support professionals need to have.  These competencies have changed over time.</a:t>
            </a:r>
            <a:r>
              <a:rPr lang="en-US" baseline="0" dirty="0">
                <a:ea typeface="ＭＳ Ｐゴシック" charset="0"/>
                <a:cs typeface="ＭＳ Ｐゴシック" charset="0"/>
              </a:rPr>
              <a:t>  They</a:t>
            </a:r>
            <a:r>
              <a:rPr lang="en-US" dirty="0">
                <a:ea typeface="ＭＳ Ｐゴシック" charset="0"/>
                <a:cs typeface="ＭＳ Ｐゴシック" charset="0"/>
              </a:rPr>
              <a:t> are mostly similar with a few variations depending on the service and support focus they have. By and large, these have been efforts to richly describe the knowledge, skills, and attitudes that DSPs need to have to successfully support a person to live and participate in their communities. Though</a:t>
            </a:r>
            <a:r>
              <a:rPr lang="en-US" baseline="0" dirty="0">
                <a:ea typeface="ＭＳ Ｐゴシック" charset="0"/>
                <a:cs typeface="ＭＳ Ｐゴシック" charset="0"/>
              </a:rPr>
              <a:t> e</a:t>
            </a:r>
            <a:r>
              <a:rPr lang="en-US" dirty="0">
                <a:ea typeface="ＭＳ Ｐゴシック" charset="0"/>
                <a:cs typeface="ＭＳ Ｐゴシック" charset="0"/>
              </a:rPr>
              <a:t>ach set is organized a bit differently, they share many core areas in which DSPs must be able to demonstrate understanding, skill, and a comprehensive value orientation.</a:t>
            </a:r>
          </a:p>
          <a:p>
            <a:pPr marL="171450" indent="-171450">
              <a:buFont typeface="Wingdings" panose="05000000000000000000" pitchFamily="2" charset="2"/>
              <a:buChar char="Ø"/>
            </a:pPr>
            <a:r>
              <a:rPr lang="en-US" dirty="0">
                <a:ea typeface="ＭＳ Ｐゴシック" charset="0"/>
                <a:cs typeface="ＭＳ Ｐゴシック" charset="0"/>
              </a:rPr>
              <a:t>The initial effort focusing on community services was completed in 1996 with the development of the community support skills standards (CSSS).  Most recently, the Centers for Medicare and Medicaid Services (CMS) released a set of core competencies that describe the knowledge, skills, and attitudes required of DSPs across the sectors of IDD, aging, and mental health.</a:t>
            </a:r>
          </a:p>
          <a:p>
            <a:endParaRPr lang="en-US" i="1" dirty="0">
              <a:ea typeface="ＭＳ Ｐゴシック" charset="0"/>
              <a:cs typeface="ＭＳ Ｐゴシック" charset="0"/>
            </a:endParaRPr>
          </a:p>
          <a:p>
            <a:r>
              <a:rPr lang="en-US" i="1" dirty="0">
                <a:ea typeface="ＭＳ Ｐゴシック" charset="0"/>
                <a:cs typeface="ＭＳ Ｐゴシック" charset="0"/>
              </a:rPr>
              <a:t>Note for Facilitator: Acronyms</a:t>
            </a:r>
          </a:p>
          <a:p>
            <a:r>
              <a:rPr lang="en-US" i="1" dirty="0">
                <a:ea typeface="ＭＳ Ｐゴシック" charset="0"/>
                <a:cs typeface="ＭＳ Ｐゴシック" charset="0"/>
              </a:rPr>
              <a:t>NADSP = National Alliance for Direct Support Professionals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a typeface="ＭＳ Ｐゴシック" charset="0"/>
                <a:cs typeface="ＭＳ Ｐゴシック" charset="0"/>
              </a:rPr>
              <a:t>APSE =  Association of People Supporting Employment First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a typeface="ＭＳ Ｐゴシック" charset="0"/>
                <a:cs typeface="ＭＳ Ｐゴシック" charset="0"/>
              </a:rPr>
              <a:t>DOL = Department of Labor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a typeface="ＭＳ Ｐゴシック" charset="0"/>
                <a:cs typeface="ＭＳ Ｐゴシック" charset="0"/>
              </a:rPr>
              <a:t>FLS = Frontline Supervisor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a typeface="ＭＳ Ｐゴシック" charset="0"/>
                <a:cs typeface="ＭＳ Ｐゴシック" charset="0"/>
              </a:rPr>
              <a:t>DSP = Direct Support Professional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a typeface="ＭＳ Ｐゴシック" charset="0"/>
                <a:cs typeface="ＭＳ Ｐゴシック" charset="0"/>
              </a:rPr>
              <a:t>LTSS  = Long Term Services and Supports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a typeface="ＭＳ Ｐゴシック" charset="0"/>
                <a:cs typeface="ＭＳ Ｐゴシック" charset="0"/>
              </a:rPr>
              <a:t>CMS = Centers for Medicare/Medicaid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a typeface="ＭＳ Ｐゴシック" charset="0"/>
                <a:cs typeface="ＭＳ Ｐゴシック" charset="0"/>
              </a:rPr>
              <a:t>NADD = National association for individuals with developmental disabilities and mental health needs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a typeface="ＭＳ Ｐゴシック" charset="0"/>
                <a:cs typeface="ＭＳ Ｐゴシック" charset="0"/>
              </a:rPr>
              <a:t>IDD = Intellectual and Developmental Disabilities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ea typeface="ＭＳ Ｐゴシック" charset="0"/>
              <a:cs typeface="ＭＳ Ｐゴシック" charset="0"/>
            </a:endParaRPr>
          </a:p>
        </p:txBody>
      </p:sp>
      <p:sp>
        <p:nvSpPr>
          <p:cNvPr id="11264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BAFE1D2F-71CD-E243-9312-1102EA4CE35F}" type="slidenum">
              <a:rPr lang="en-US" sz="1200"/>
              <a:pPr/>
              <a:t>9</a:t>
            </a:fld>
            <a:endParaRPr lang="en-US" sz="1200" dirty="0"/>
          </a:p>
        </p:txBody>
      </p:sp>
    </p:spTree>
    <p:extLst>
      <p:ext uri="{BB962C8B-B14F-4D97-AF65-F5344CB8AC3E}">
        <p14:creationId xmlns:p14="http://schemas.microsoft.com/office/powerpoint/2010/main" val="3313998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6F49D-A5BD-B64F-A282-A0993A33F3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4EB7D8-C20D-C849-AEF6-F1411BEF89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4E2F75-3288-6F4E-A4F0-94CB87833EE0}"/>
              </a:ext>
            </a:extLst>
          </p:cNvPr>
          <p:cNvSpPr>
            <a:spLocks noGrp="1"/>
          </p:cNvSpPr>
          <p:nvPr>
            <p:ph type="dt" sz="half" idx="10"/>
          </p:nvPr>
        </p:nvSpPr>
        <p:spPr/>
        <p:txBody>
          <a:bodyPr/>
          <a:lstStyle/>
          <a:p>
            <a:fld id="{0402914C-9B21-2948-9CBA-5B49F4AA4CA6}" type="datetimeFigureOut">
              <a:rPr lang="en-US" smtClean="0"/>
              <a:t>7/22/2021</a:t>
            </a:fld>
            <a:endParaRPr lang="en-US" dirty="0"/>
          </a:p>
        </p:txBody>
      </p:sp>
      <p:sp>
        <p:nvSpPr>
          <p:cNvPr id="5" name="Footer Placeholder 4">
            <a:extLst>
              <a:ext uri="{FF2B5EF4-FFF2-40B4-BE49-F238E27FC236}">
                <a16:creationId xmlns:a16="http://schemas.microsoft.com/office/drawing/2014/main" id="{45C3C086-3E50-5D4D-976D-E6F9C59914B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6BC711-617A-6146-970E-F91B3B080B09}"/>
              </a:ext>
            </a:extLst>
          </p:cNvPr>
          <p:cNvSpPr>
            <a:spLocks noGrp="1"/>
          </p:cNvSpPr>
          <p:nvPr>
            <p:ph type="sldNum" sz="quarter" idx="12"/>
          </p:nvPr>
        </p:nvSpPr>
        <p:spPr/>
        <p:txBody>
          <a:bodyPr/>
          <a:lstStyle/>
          <a:p>
            <a:fld id="{5E567312-B781-5B4A-ACD5-F7416F6A74F6}" type="slidenum">
              <a:rPr lang="en-US" smtClean="0"/>
              <a:t>‹#›</a:t>
            </a:fld>
            <a:endParaRPr lang="en-US" dirty="0"/>
          </a:p>
        </p:txBody>
      </p:sp>
    </p:spTree>
    <p:extLst>
      <p:ext uri="{BB962C8B-B14F-4D97-AF65-F5344CB8AC3E}">
        <p14:creationId xmlns:p14="http://schemas.microsoft.com/office/powerpoint/2010/main" val="3962503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FCD28-0A0F-244F-8D99-30287E6319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0D7D22-288E-9140-AE28-65AD654F2AC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ADBD1E-F2D1-6F47-82D1-EAB3397812AC}"/>
              </a:ext>
            </a:extLst>
          </p:cNvPr>
          <p:cNvSpPr>
            <a:spLocks noGrp="1"/>
          </p:cNvSpPr>
          <p:nvPr>
            <p:ph type="dt" sz="half" idx="10"/>
          </p:nvPr>
        </p:nvSpPr>
        <p:spPr/>
        <p:txBody>
          <a:bodyPr/>
          <a:lstStyle/>
          <a:p>
            <a:fld id="{0402914C-9B21-2948-9CBA-5B49F4AA4CA6}" type="datetimeFigureOut">
              <a:rPr lang="en-US" smtClean="0"/>
              <a:t>7/22/2021</a:t>
            </a:fld>
            <a:endParaRPr lang="en-US" dirty="0"/>
          </a:p>
        </p:txBody>
      </p:sp>
      <p:sp>
        <p:nvSpPr>
          <p:cNvPr id="5" name="Footer Placeholder 4">
            <a:extLst>
              <a:ext uri="{FF2B5EF4-FFF2-40B4-BE49-F238E27FC236}">
                <a16:creationId xmlns:a16="http://schemas.microsoft.com/office/drawing/2014/main" id="{D4ADE3E1-AAD7-4442-B5A7-20D67389E7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8EFF68-7A8C-4043-96E5-9B9A713823CF}"/>
              </a:ext>
            </a:extLst>
          </p:cNvPr>
          <p:cNvSpPr>
            <a:spLocks noGrp="1"/>
          </p:cNvSpPr>
          <p:nvPr>
            <p:ph type="sldNum" sz="quarter" idx="12"/>
          </p:nvPr>
        </p:nvSpPr>
        <p:spPr/>
        <p:txBody>
          <a:bodyPr/>
          <a:lstStyle/>
          <a:p>
            <a:fld id="{5E567312-B781-5B4A-ACD5-F7416F6A74F6}" type="slidenum">
              <a:rPr lang="en-US" smtClean="0"/>
              <a:t>‹#›</a:t>
            </a:fld>
            <a:endParaRPr lang="en-US" dirty="0"/>
          </a:p>
        </p:txBody>
      </p:sp>
    </p:spTree>
    <p:extLst>
      <p:ext uri="{BB962C8B-B14F-4D97-AF65-F5344CB8AC3E}">
        <p14:creationId xmlns:p14="http://schemas.microsoft.com/office/powerpoint/2010/main" val="2524576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5CC035-D335-4C45-8FDE-0C03FF7397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070225-86DD-A449-8ACC-423BD212390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E653A2-FA28-5D4C-98F7-07553791FBAB}"/>
              </a:ext>
            </a:extLst>
          </p:cNvPr>
          <p:cNvSpPr>
            <a:spLocks noGrp="1"/>
          </p:cNvSpPr>
          <p:nvPr>
            <p:ph type="dt" sz="half" idx="10"/>
          </p:nvPr>
        </p:nvSpPr>
        <p:spPr/>
        <p:txBody>
          <a:bodyPr/>
          <a:lstStyle/>
          <a:p>
            <a:fld id="{0402914C-9B21-2948-9CBA-5B49F4AA4CA6}" type="datetimeFigureOut">
              <a:rPr lang="en-US" smtClean="0"/>
              <a:t>7/22/2021</a:t>
            </a:fld>
            <a:endParaRPr lang="en-US" dirty="0"/>
          </a:p>
        </p:txBody>
      </p:sp>
      <p:sp>
        <p:nvSpPr>
          <p:cNvPr id="5" name="Footer Placeholder 4">
            <a:extLst>
              <a:ext uri="{FF2B5EF4-FFF2-40B4-BE49-F238E27FC236}">
                <a16:creationId xmlns:a16="http://schemas.microsoft.com/office/drawing/2014/main" id="{54058624-D11F-5042-9F53-C8195F073C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FACDEB-4DC0-9744-AE64-9BD649E2E5EA}"/>
              </a:ext>
            </a:extLst>
          </p:cNvPr>
          <p:cNvSpPr>
            <a:spLocks noGrp="1"/>
          </p:cNvSpPr>
          <p:nvPr>
            <p:ph type="sldNum" sz="quarter" idx="12"/>
          </p:nvPr>
        </p:nvSpPr>
        <p:spPr/>
        <p:txBody>
          <a:bodyPr/>
          <a:lstStyle/>
          <a:p>
            <a:fld id="{5E567312-B781-5B4A-ACD5-F7416F6A74F6}" type="slidenum">
              <a:rPr lang="en-US" smtClean="0"/>
              <a:t>‹#›</a:t>
            </a:fld>
            <a:endParaRPr lang="en-US" dirty="0"/>
          </a:p>
        </p:txBody>
      </p:sp>
    </p:spTree>
    <p:extLst>
      <p:ext uri="{BB962C8B-B14F-4D97-AF65-F5344CB8AC3E}">
        <p14:creationId xmlns:p14="http://schemas.microsoft.com/office/powerpoint/2010/main" val="2503883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Rectangle 6"/>
          <p:cNvSpPr/>
          <p:nvPr userDrawn="1"/>
        </p:nvSpPr>
        <p:spPr>
          <a:xfrm>
            <a:off x="1" y="2"/>
            <a:ext cx="12191999" cy="1294189"/>
          </a:xfrm>
          <a:prstGeom prst="rect">
            <a:avLst/>
          </a:prstGeom>
          <a:solidFill>
            <a:srgbClr val="B3D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latin typeface="Calibri"/>
            </a:endParaRPr>
          </a:p>
        </p:txBody>
      </p:sp>
      <p:sp>
        <p:nvSpPr>
          <p:cNvPr id="8" name="Title 1"/>
          <p:cNvSpPr>
            <a:spLocks noGrp="1"/>
          </p:cNvSpPr>
          <p:nvPr>
            <p:ph type="title"/>
          </p:nvPr>
        </p:nvSpPr>
        <p:spPr>
          <a:xfrm>
            <a:off x="609600" y="274638"/>
            <a:ext cx="10972800" cy="838124"/>
          </a:xfrm>
          <a:prstGeom prst="rect">
            <a:avLst/>
          </a:prstGeom>
        </p:spPr>
        <p:txBody>
          <a:bodyPr>
            <a:normAutofit/>
          </a:bodyPr>
          <a:lstStyle>
            <a:lvl1pPr algn="l">
              <a:defRPr sz="2800" b="1">
                <a:solidFill>
                  <a:srgbClr val="0F3F59"/>
                </a:solidFill>
                <a:latin typeface="Open Sans"/>
                <a:cs typeface="Open Sans"/>
              </a:defRPr>
            </a:lvl1pPr>
          </a:lstStyle>
          <a:p>
            <a:r>
              <a:rPr lang="en-US" dirty="0"/>
              <a:t>Click to edit Master title style</a:t>
            </a:r>
          </a:p>
        </p:txBody>
      </p:sp>
      <p:sp>
        <p:nvSpPr>
          <p:cNvPr id="3" name="Content Placeholder 2"/>
          <p:cNvSpPr>
            <a:spLocks noGrp="1"/>
          </p:cNvSpPr>
          <p:nvPr>
            <p:ph sz="quarter" idx="13"/>
          </p:nvPr>
        </p:nvSpPr>
        <p:spPr>
          <a:xfrm>
            <a:off x="609600" y="1743076"/>
            <a:ext cx="10972800" cy="3884613"/>
          </a:xfrm>
          <a:prstGeom prst="rect">
            <a:avLst/>
          </a:prstGeom>
        </p:spPr>
        <p:txBody>
          <a:bodyPr vert="horz"/>
          <a:lstStyle>
            <a:lvl1pPr>
              <a:defRPr>
                <a:solidFill>
                  <a:srgbClr val="0F3F59"/>
                </a:solidFill>
                <a:latin typeface="Open Sans"/>
                <a:cs typeface="Open Sans"/>
              </a:defRPr>
            </a:lvl1pPr>
            <a:lvl2pPr>
              <a:defRPr>
                <a:solidFill>
                  <a:srgbClr val="0F3F59"/>
                </a:solidFill>
                <a:latin typeface="Open Sans"/>
                <a:cs typeface="Open Sans"/>
              </a:defRPr>
            </a:lvl2pPr>
            <a:lvl3pPr>
              <a:defRPr>
                <a:solidFill>
                  <a:srgbClr val="0F3F59"/>
                </a:solidFill>
                <a:latin typeface="Open Sans"/>
                <a:cs typeface="Open Sans"/>
              </a:defRPr>
            </a:lvl3pPr>
            <a:lvl4pPr>
              <a:defRPr>
                <a:solidFill>
                  <a:srgbClr val="0F3F59"/>
                </a:solidFill>
                <a:latin typeface="Open Sans"/>
                <a:cs typeface="Open Sans"/>
              </a:defRPr>
            </a:lvl4pPr>
            <a:lvl5pPr>
              <a:defRPr>
                <a:solidFill>
                  <a:srgbClr val="0F3F59"/>
                </a:solidFill>
                <a:latin typeface="Open Sans"/>
                <a:cs typeface="Open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8787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p:cNvSpPr/>
          <p:nvPr userDrawn="1"/>
        </p:nvSpPr>
        <p:spPr>
          <a:xfrm>
            <a:off x="1" y="2"/>
            <a:ext cx="12191999" cy="1294189"/>
          </a:xfrm>
          <a:prstGeom prst="rect">
            <a:avLst/>
          </a:prstGeom>
          <a:solidFill>
            <a:srgbClr val="B3D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sp>
        <p:nvSpPr>
          <p:cNvPr id="8" name="Title 1"/>
          <p:cNvSpPr>
            <a:spLocks noGrp="1"/>
          </p:cNvSpPr>
          <p:nvPr>
            <p:ph type="title"/>
          </p:nvPr>
        </p:nvSpPr>
        <p:spPr>
          <a:xfrm>
            <a:off x="609600" y="274638"/>
            <a:ext cx="10972800" cy="838124"/>
          </a:xfrm>
          <a:prstGeom prst="rect">
            <a:avLst/>
          </a:prstGeom>
        </p:spPr>
        <p:txBody>
          <a:bodyPr>
            <a:normAutofit/>
          </a:bodyPr>
          <a:lstStyle>
            <a:lvl1pPr algn="l">
              <a:defRPr sz="2800" b="1">
                <a:solidFill>
                  <a:srgbClr val="0F3F59"/>
                </a:solidFill>
                <a:latin typeface="Open Sans"/>
                <a:cs typeface="Open Sans"/>
              </a:defRPr>
            </a:lvl1pPr>
          </a:lstStyle>
          <a:p>
            <a:r>
              <a:rPr lang="en-US" dirty="0"/>
              <a:t>Click to edit Master title style</a:t>
            </a:r>
          </a:p>
        </p:txBody>
      </p:sp>
      <p:sp>
        <p:nvSpPr>
          <p:cNvPr id="3" name="Content Placeholder 2"/>
          <p:cNvSpPr>
            <a:spLocks noGrp="1"/>
          </p:cNvSpPr>
          <p:nvPr>
            <p:ph sz="quarter" idx="13"/>
          </p:nvPr>
        </p:nvSpPr>
        <p:spPr>
          <a:xfrm>
            <a:off x="609600" y="1743076"/>
            <a:ext cx="10972800" cy="3884613"/>
          </a:xfrm>
          <a:prstGeom prst="rect">
            <a:avLst/>
          </a:prstGeom>
        </p:spPr>
        <p:txBody>
          <a:bodyPr vert="horz"/>
          <a:lstStyle>
            <a:lvl1pPr>
              <a:defRPr>
                <a:solidFill>
                  <a:srgbClr val="0F3F59"/>
                </a:solidFill>
                <a:latin typeface="Open Sans"/>
                <a:cs typeface="Open Sans"/>
              </a:defRPr>
            </a:lvl1pPr>
            <a:lvl2pPr>
              <a:defRPr>
                <a:solidFill>
                  <a:srgbClr val="0F3F59"/>
                </a:solidFill>
                <a:latin typeface="Open Sans"/>
                <a:cs typeface="Open Sans"/>
              </a:defRPr>
            </a:lvl2pPr>
            <a:lvl3pPr>
              <a:defRPr>
                <a:solidFill>
                  <a:srgbClr val="0F3F59"/>
                </a:solidFill>
                <a:latin typeface="Open Sans"/>
                <a:cs typeface="Open Sans"/>
              </a:defRPr>
            </a:lvl3pPr>
            <a:lvl4pPr>
              <a:defRPr>
                <a:solidFill>
                  <a:srgbClr val="0F3F59"/>
                </a:solidFill>
                <a:latin typeface="Open Sans"/>
                <a:cs typeface="Open Sans"/>
              </a:defRPr>
            </a:lvl4pPr>
            <a:lvl5pPr>
              <a:defRPr>
                <a:solidFill>
                  <a:srgbClr val="0F3F59"/>
                </a:solidFill>
                <a:latin typeface="Open Sans"/>
                <a:cs typeface="Open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8827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Rectangle 6"/>
          <p:cNvSpPr/>
          <p:nvPr userDrawn="1"/>
        </p:nvSpPr>
        <p:spPr>
          <a:xfrm>
            <a:off x="1" y="2"/>
            <a:ext cx="12191999" cy="1294189"/>
          </a:xfrm>
          <a:prstGeom prst="rect">
            <a:avLst/>
          </a:prstGeom>
          <a:solidFill>
            <a:srgbClr val="B3D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sp>
        <p:nvSpPr>
          <p:cNvPr id="8" name="Title 1"/>
          <p:cNvSpPr>
            <a:spLocks noGrp="1"/>
          </p:cNvSpPr>
          <p:nvPr>
            <p:ph type="title"/>
          </p:nvPr>
        </p:nvSpPr>
        <p:spPr>
          <a:xfrm>
            <a:off x="609600" y="274638"/>
            <a:ext cx="10972800" cy="838124"/>
          </a:xfrm>
          <a:prstGeom prst="rect">
            <a:avLst/>
          </a:prstGeom>
        </p:spPr>
        <p:txBody>
          <a:bodyPr>
            <a:normAutofit/>
          </a:bodyPr>
          <a:lstStyle>
            <a:lvl1pPr algn="l">
              <a:defRPr sz="2800" b="1">
                <a:solidFill>
                  <a:srgbClr val="0F3F59"/>
                </a:solidFill>
                <a:latin typeface="Open Sans"/>
                <a:cs typeface="Open Sans"/>
              </a:defRPr>
            </a:lvl1pPr>
          </a:lstStyle>
          <a:p>
            <a:r>
              <a:rPr lang="en-US" dirty="0"/>
              <a:t>Click to edit Master title style</a:t>
            </a:r>
          </a:p>
        </p:txBody>
      </p:sp>
      <p:sp>
        <p:nvSpPr>
          <p:cNvPr id="3" name="Content Placeholder 2"/>
          <p:cNvSpPr>
            <a:spLocks noGrp="1"/>
          </p:cNvSpPr>
          <p:nvPr>
            <p:ph sz="quarter" idx="13"/>
          </p:nvPr>
        </p:nvSpPr>
        <p:spPr>
          <a:xfrm>
            <a:off x="609600" y="1743076"/>
            <a:ext cx="10972800" cy="3884613"/>
          </a:xfrm>
          <a:prstGeom prst="rect">
            <a:avLst/>
          </a:prstGeom>
        </p:spPr>
        <p:txBody>
          <a:bodyPr vert="horz"/>
          <a:lstStyle>
            <a:lvl1pPr>
              <a:defRPr>
                <a:solidFill>
                  <a:srgbClr val="0F3F59"/>
                </a:solidFill>
                <a:latin typeface="Open Sans"/>
                <a:cs typeface="Open Sans"/>
              </a:defRPr>
            </a:lvl1pPr>
            <a:lvl2pPr>
              <a:defRPr>
                <a:solidFill>
                  <a:srgbClr val="0F3F59"/>
                </a:solidFill>
                <a:latin typeface="Open Sans"/>
                <a:cs typeface="Open Sans"/>
              </a:defRPr>
            </a:lvl2pPr>
            <a:lvl3pPr>
              <a:defRPr>
                <a:solidFill>
                  <a:srgbClr val="0F3F59"/>
                </a:solidFill>
                <a:latin typeface="Open Sans"/>
                <a:cs typeface="Open Sans"/>
              </a:defRPr>
            </a:lvl3pPr>
            <a:lvl4pPr>
              <a:defRPr>
                <a:solidFill>
                  <a:srgbClr val="0F3F59"/>
                </a:solidFill>
                <a:latin typeface="Open Sans"/>
                <a:cs typeface="Open Sans"/>
              </a:defRPr>
            </a:lvl4pPr>
            <a:lvl5pPr>
              <a:defRPr>
                <a:solidFill>
                  <a:srgbClr val="0F3F59"/>
                </a:solidFill>
                <a:latin typeface="Open Sans"/>
                <a:cs typeface="Open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6057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Rectangle 6"/>
          <p:cNvSpPr/>
          <p:nvPr userDrawn="1"/>
        </p:nvSpPr>
        <p:spPr>
          <a:xfrm>
            <a:off x="1" y="2"/>
            <a:ext cx="12191999" cy="1294189"/>
          </a:xfrm>
          <a:prstGeom prst="rect">
            <a:avLst/>
          </a:prstGeom>
          <a:solidFill>
            <a:srgbClr val="B3D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sp>
        <p:nvSpPr>
          <p:cNvPr id="8" name="Title 1"/>
          <p:cNvSpPr>
            <a:spLocks noGrp="1"/>
          </p:cNvSpPr>
          <p:nvPr>
            <p:ph type="title"/>
          </p:nvPr>
        </p:nvSpPr>
        <p:spPr>
          <a:xfrm>
            <a:off x="609600" y="274638"/>
            <a:ext cx="10972800" cy="838124"/>
          </a:xfrm>
          <a:prstGeom prst="rect">
            <a:avLst/>
          </a:prstGeom>
        </p:spPr>
        <p:txBody>
          <a:bodyPr>
            <a:normAutofit/>
          </a:bodyPr>
          <a:lstStyle>
            <a:lvl1pPr algn="l">
              <a:defRPr sz="2800" b="1">
                <a:solidFill>
                  <a:srgbClr val="0F3F59"/>
                </a:solidFill>
                <a:latin typeface="Open Sans"/>
                <a:cs typeface="Open Sans"/>
              </a:defRPr>
            </a:lvl1pPr>
          </a:lstStyle>
          <a:p>
            <a:r>
              <a:rPr lang="en-US" dirty="0"/>
              <a:t>Click to edit Master title style</a:t>
            </a:r>
          </a:p>
        </p:txBody>
      </p:sp>
      <p:sp>
        <p:nvSpPr>
          <p:cNvPr id="3" name="Content Placeholder 2"/>
          <p:cNvSpPr>
            <a:spLocks noGrp="1"/>
          </p:cNvSpPr>
          <p:nvPr>
            <p:ph sz="quarter" idx="13"/>
          </p:nvPr>
        </p:nvSpPr>
        <p:spPr>
          <a:xfrm>
            <a:off x="609600" y="1743076"/>
            <a:ext cx="10972800" cy="3884613"/>
          </a:xfrm>
          <a:prstGeom prst="rect">
            <a:avLst/>
          </a:prstGeom>
        </p:spPr>
        <p:txBody>
          <a:bodyPr vert="horz"/>
          <a:lstStyle>
            <a:lvl1pPr>
              <a:defRPr>
                <a:solidFill>
                  <a:srgbClr val="0F3F59"/>
                </a:solidFill>
                <a:latin typeface="Open Sans"/>
                <a:cs typeface="Open Sans"/>
              </a:defRPr>
            </a:lvl1pPr>
            <a:lvl2pPr>
              <a:defRPr>
                <a:solidFill>
                  <a:srgbClr val="0F3F59"/>
                </a:solidFill>
                <a:latin typeface="Open Sans"/>
                <a:cs typeface="Open Sans"/>
              </a:defRPr>
            </a:lvl2pPr>
            <a:lvl3pPr>
              <a:defRPr>
                <a:solidFill>
                  <a:srgbClr val="0F3F59"/>
                </a:solidFill>
                <a:latin typeface="Open Sans"/>
                <a:cs typeface="Open Sans"/>
              </a:defRPr>
            </a:lvl3pPr>
            <a:lvl4pPr>
              <a:defRPr>
                <a:solidFill>
                  <a:srgbClr val="0F3F59"/>
                </a:solidFill>
                <a:latin typeface="Open Sans"/>
                <a:cs typeface="Open Sans"/>
              </a:defRPr>
            </a:lvl4pPr>
            <a:lvl5pPr>
              <a:defRPr>
                <a:solidFill>
                  <a:srgbClr val="0F3F59"/>
                </a:solidFill>
                <a:latin typeface="Open Sans"/>
                <a:cs typeface="Open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69101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Rectangle 1"/>
          <p:cNvSpPr/>
          <p:nvPr userDrawn="1"/>
        </p:nvSpPr>
        <p:spPr>
          <a:xfrm>
            <a:off x="0" y="344845"/>
            <a:ext cx="12192000" cy="15560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quarter" idx="10"/>
          </p:nvPr>
        </p:nvSpPr>
        <p:spPr>
          <a:xfrm>
            <a:off x="852481" y="664458"/>
            <a:ext cx="10787248" cy="5071181"/>
          </a:xfrm>
          <a:prstGeom prst="rect">
            <a:avLst/>
          </a:prstGeom>
          <a:noFill/>
          <a:ln>
            <a:noFill/>
          </a:ln>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3959161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531765"/>
            <a:ext cx="5331593" cy="3801015"/>
          </a:xfrm>
        </p:spPr>
        <p:txBody>
          <a:bodyPr anchor="ctr"/>
          <a:lstStyle>
            <a:lvl1pPr algn="l">
              <a:defRPr sz="6000"/>
            </a:lvl1pPr>
          </a:lstStyle>
          <a:p>
            <a:r>
              <a:rPr lang="en-US" dirty="0"/>
              <a:t>Click to edit Master 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8ABE3C1-DBE1-495D-B57B-2849774B866A}" type="datetimeFigureOut">
              <a:rPr lang="en-US" smtClean="0"/>
              <a:t>7/22/2021</a:t>
            </a:fld>
            <a:endParaRPr lang="en-US" dirty="0"/>
          </a:p>
        </p:txBody>
      </p:sp>
      <p:sp>
        <p:nvSpPr>
          <p:cNvPr id="7" name="Rectangle 6">
            <a:extLst>
              <a:ext uri="{FF2B5EF4-FFF2-40B4-BE49-F238E27FC236}">
                <a16:creationId xmlns:a16="http://schemas.microsoft.com/office/drawing/2014/main" id="{5D4095D5-6B0B-E541-B3B3-DE7CE23F9517}"/>
              </a:ext>
            </a:extLst>
          </p:cNvPr>
          <p:cNvSpPr/>
          <p:nvPr userDrawn="1"/>
        </p:nvSpPr>
        <p:spPr>
          <a:xfrm>
            <a:off x="818147" y="-1"/>
            <a:ext cx="5351647" cy="40426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2327A38-3038-524C-B488-896D7EE9ABBB}"/>
              </a:ext>
            </a:extLst>
          </p:cNvPr>
          <p:cNvSpPr/>
          <p:nvPr userDrawn="1"/>
        </p:nvSpPr>
        <p:spPr>
          <a:xfrm>
            <a:off x="818146" y="4469307"/>
            <a:ext cx="5351647" cy="2388694"/>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11E13D-5495-2E4E-B8E9-8278BCBBA209}"/>
              </a:ext>
            </a:extLst>
          </p:cNvPr>
          <p:cNvSpPr/>
          <p:nvPr userDrawn="1"/>
        </p:nvSpPr>
        <p:spPr>
          <a:xfrm>
            <a:off x="6737684" y="4544715"/>
            <a:ext cx="5454316" cy="7541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1B0B003-7E13-BC4D-AB56-0F75B198ED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9720" y="6276081"/>
            <a:ext cx="1487776" cy="462521"/>
          </a:xfrm>
          <a:prstGeom prst="rect">
            <a:avLst/>
          </a:prstGeom>
        </p:spPr>
      </p:pic>
      <p:pic>
        <p:nvPicPr>
          <p:cNvPr id="11" name="Picture 10">
            <a:extLst>
              <a:ext uri="{FF2B5EF4-FFF2-40B4-BE49-F238E27FC236}">
                <a16:creationId xmlns:a16="http://schemas.microsoft.com/office/drawing/2014/main" id="{F76BAF2D-1416-6F4C-946E-29510DD9A95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450" t="19894" r="22003" b="36357"/>
          <a:stretch/>
        </p:blipFill>
        <p:spPr>
          <a:xfrm>
            <a:off x="6170988" y="6041922"/>
            <a:ext cx="1830010" cy="730870"/>
          </a:xfrm>
          <a:prstGeom prst="rect">
            <a:avLst/>
          </a:prstGeom>
        </p:spPr>
      </p:pic>
      <p:pic>
        <p:nvPicPr>
          <p:cNvPr id="12" name="Picture 11">
            <a:extLst>
              <a:ext uri="{FF2B5EF4-FFF2-40B4-BE49-F238E27FC236}">
                <a16:creationId xmlns:a16="http://schemas.microsoft.com/office/drawing/2014/main" id="{3A198D90-59E2-E745-AE40-BF19D75A02E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6516"/>
          <a:stretch/>
        </p:blipFill>
        <p:spPr>
          <a:xfrm>
            <a:off x="9887501" y="6333056"/>
            <a:ext cx="2172792" cy="388419"/>
          </a:xfrm>
          <a:prstGeom prst="rect">
            <a:avLst/>
          </a:prstGeom>
        </p:spPr>
      </p:pic>
    </p:spTree>
    <p:extLst>
      <p:ext uri="{BB962C8B-B14F-4D97-AF65-F5344CB8AC3E}">
        <p14:creationId xmlns:p14="http://schemas.microsoft.com/office/powerpoint/2010/main" val="3303425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1200"/>
              </a:spcAft>
              <a:defRPr/>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7/22/2021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
        <p:nvSpPr>
          <p:cNvPr id="7" name="Rectangle 6">
            <a:extLst>
              <a:ext uri="{FF2B5EF4-FFF2-40B4-BE49-F238E27FC236}">
                <a16:creationId xmlns:a16="http://schemas.microsoft.com/office/drawing/2014/main" id="{36A0920D-EFD8-D840-B054-5D23C248CBFF}"/>
              </a:ext>
            </a:extLst>
          </p:cNvPr>
          <p:cNvSpPr/>
          <p:nvPr userDrawn="1"/>
        </p:nvSpPr>
        <p:spPr>
          <a:xfrm>
            <a:off x="847023" y="358540"/>
            <a:ext cx="11344978" cy="5115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44F66F-3F35-AE4F-8217-CF6C93567902}"/>
              </a:ext>
            </a:extLst>
          </p:cNvPr>
          <p:cNvSpPr/>
          <p:nvPr userDrawn="1"/>
        </p:nvSpPr>
        <p:spPr>
          <a:xfrm>
            <a:off x="2191657" y="6260093"/>
            <a:ext cx="7794172" cy="597907"/>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23292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7/22/2021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
        <p:nvSpPr>
          <p:cNvPr id="7" name="Rectangle 6">
            <a:extLst>
              <a:ext uri="{FF2B5EF4-FFF2-40B4-BE49-F238E27FC236}">
                <a16:creationId xmlns:a16="http://schemas.microsoft.com/office/drawing/2014/main" id="{006A1A6F-789C-7C44-9179-157E0BCAEA32}"/>
              </a:ext>
            </a:extLst>
          </p:cNvPr>
          <p:cNvSpPr/>
          <p:nvPr userDrawn="1"/>
        </p:nvSpPr>
        <p:spPr>
          <a:xfrm>
            <a:off x="818147" y="1664018"/>
            <a:ext cx="10529304" cy="4571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49FE60B-4005-CA44-89C5-CA8B7CEC5705}"/>
              </a:ext>
            </a:extLst>
          </p:cNvPr>
          <p:cNvSpPr/>
          <p:nvPr userDrawn="1"/>
        </p:nvSpPr>
        <p:spPr>
          <a:xfrm>
            <a:off x="818146" y="4589463"/>
            <a:ext cx="10529304" cy="45719"/>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8001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BBB58-8A28-7949-8789-07EF944440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CA0FEB-AC7E-3D49-AEB6-E739365B8265}"/>
              </a:ext>
            </a:extLst>
          </p:cNvPr>
          <p:cNvSpPr>
            <a:spLocks noGrp="1"/>
          </p:cNvSpPr>
          <p:nvPr>
            <p:ph idx="1"/>
          </p:nvPr>
        </p:nvSpPr>
        <p:spPr/>
        <p:txBody>
          <a:bodyPr>
            <a:normAutofit/>
          </a:bodyPr>
          <a:lstStyle>
            <a:lvl1pPr>
              <a:defRPr sz="2800"/>
            </a:lvl1pPr>
            <a:lvl2pPr>
              <a:defRPr sz="2800"/>
            </a:lvl2pPr>
            <a:lvl3pPr>
              <a:defRPr sz="2800"/>
            </a:lvl3pPr>
            <a:lvl4pPr>
              <a:defRPr sz="28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F126E0-A999-BE4C-A217-EBE940BF342C}"/>
              </a:ext>
            </a:extLst>
          </p:cNvPr>
          <p:cNvSpPr>
            <a:spLocks noGrp="1"/>
          </p:cNvSpPr>
          <p:nvPr>
            <p:ph type="dt" sz="half" idx="10"/>
          </p:nvPr>
        </p:nvSpPr>
        <p:spPr/>
        <p:txBody>
          <a:bodyPr/>
          <a:lstStyle/>
          <a:p>
            <a:fld id="{0402914C-9B21-2948-9CBA-5B49F4AA4CA6}" type="datetimeFigureOut">
              <a:rPr lang="en-US" smtClean="0"/>
              <a:t>7/22/2021</a:t>
            </a:fld>
            <a:endParaRPr lang="en-US" dirty="0"/>
          </a:p>
        </p:txBody>
      </p:sp>
      <p:sp>
        <p:nvSpPr>
          <p:cNvPr id="5" name="Footer Placeholder 4">
            <a:extLst>
              <a:ext uri="{FF2B5EF4-FFF2-40B4-BE49-F238E27FC236}">
                <a16:creationId xmlns:a16="http://schemas.microsoft.com/office/drawing/2014/main" id="{8789D9EA-07DE-3B45-B40A-EC36F23C48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404FFC-F756-8D44-8BAC-5E5C14FCC8D4}"/>
              </a:ext>
            </a:extLst>
          </p:cNvPr>
          <p:cNvSpPr>
            <a:spLocks noGrp="1"/>
          </p:cNvSpPr>
          <p:nvPr>
            <p:ph type="sldNum" sz="quarter" idx="12"/>
          </p:nvPr>
        </p:nvSpPr>
        <p:spPr/>
        <p:txBody>
          <a:bodyPr/>
          <a:lstStyle/>
          <a:p>
            <a:fld id="{5E567312-B781-5B4A-ACD5-F7416F6A74F6}" type="slidenum">
              <a:rPr lang="en-US" smtClean="0"/>
              <a:t>‹#›</a:t>
            </a:fld>
            <a:endParaRPr lang="en-US" dirty="0"/>
          </a:p>
        </p:txBody>
      </p:sp>
    </p:spTree>
    <p:extLst>
      <p:ext uri="{BB962C8B-B14F-4D97-AF65-F5344CB8AC3E}">
        <p14:creationId xmlns:p14="http://schemas.microsoft.com/office/powerpoint/2010/main" val="4029736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FD7AB8-1011-9D4B-BCE3-9AA61E5EC5B6}"/>
              </a:ext>
            </a:extLst>
          </p:cNvPr>
          <p:cNvSpPr/>
          <p:nvPr userDrawn="1"/>
        </p:nvSpPr>
        <p:spPr>
          <a:xfrm>
            <a:off x="0" y="0"/>
            <a:ext cx="12192000" cy="6858000"/>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913F1A8E-B361-034F-905F-9E9FE732489D}"/>
              </a:ext>
            </a:extLst>
          </p:cNvPr>
          <p:cNvSpPr/>
          <p:nvPr userDrawn="1"/>
        </p:nvSpPr>
        <p:spPr>
          <a:xfrm>
            <a:off x="1095284" y="1029788"/>
            <a:ext cx="9988731" cy="4798423"/>
          </a:xfrm>
          <a:prstGeom prst="roundRect">
            <a:avLst>
              <a:gd name="adj" fmla="val 759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84366" y="2577737"/>
            <a:ext cx="9805851" cy="2847702"/>
          </a:xfrm>
        </p:spPr>
        <p:txBody>
          <a:bodyPr anchor="ctr">
            <a:normAutofit/>
          </a:bodyPr>
          <a:lstStyle>
            <a:lvl1pPr>
              <a:defRPr sz="5000"/>
            </a:lvl1pPr>
          </a:lstStyle>
          <a:p>
            <a:r>
              <a:rPr lang="en-US" dirty="0"/>
              <a:t>Click to edit Master 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7/22/2021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Tree>
    <p:extLst>
      <p:ext uri="{BB962C8B-B14F-4D97-AF65-F5344CB8AC3E}">
        <p14:creationId xmlns:p14="http://schemas.microsoft.com/office/powerpoint/2010/main" val="1029206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7504" y="1428207"/>
            <a:ext cx="10276296" cy="3535677"/>
          </a:xfrm>
        </p:spPr>
        <p:txBody>
          <a:bodyPr anchor="b"/>
          <a:lstStyle>
            <a:lvl1pPr>
              <a:defRPr sz="6000"/>
            </a:lvl1pPr>
          </a:lstStyle>
          <a:p>
            <a:r>
              <a:rPr lang="en-US"/>
              <a:t>Click to edit Master 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7/22/2021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cxnSp>
        <p:nvCxnSpPr>
          <p:cNvPr id="8" name="Straight Connector 7">
            <a:extLst>
              <a:ext uri="{FF2B5EF4-FFF2-40B4-BE49-F238E27FC236}">
                <a16:creationId xmlns:a16="http://schemas.microsoft.com/office/drawing/2014/main" id="{24A6330B-924B-FD4B-B5CC-46524F837B0F}"/>
              </a:ext>
            </a:extLst>
          </p:cNvPr>
          <p:cNvCxnSpPr>
            <a:cxnSpLocks/>
          </p:cNvCxnSpPr>
          <p:nvPr userDrawn="1"/>
        </p:nvCxnSpPr>
        <p:spPr>
          <a:xfrm>
            <a:off x="892538" y="1428207"/>
            <a:ext cx="10576651" cy="0"/>
          </a:xfrm>
          <a:prstGeom prst="line">
            <a:avLst/>
          </a:prstGeom>
          <a:ln w="28575">
            <a:solidFill>
              <a:srgbClr val="8EC7D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447570A-9CCA-5342-8B17-A782B02E6E14}"/>
              </a:ext>
            </a:extLst>
          </p:cNvPr>
          <p:cNvCxnSpPr>
            <a:cxnSpLocks/>
          </p:cNvCxnSpPr>
          <p:nvPr userDrawn="1"/>
        </p:nvCxnSpPr>
        <p:spPr>
          <a:xfrm>
            <a:off x="892537" y="5368835"/>
            <a:ext cx="10576651" cy="0"/>
          </a:xfrm>
          <a:prstGeom prst="line">
            <a:avLst/>
          </a:prstGeom>
          <a:ln w="28575">
            <a:solidFill>
              <a:srgbClr val="8EC7D7"/>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9FD7AB8-1011-9D4B-BCE3-9AA61E5EC5B6}"/>
              </a:ext>
            </a:extLst>
          </p:cNvPr>
          <p:cNvSpPr/>
          <p:nvPr userDrawn="1"/>
        </p:nvSpPr>
        <p:spPr>
          <a:xfrm>
            <a:off x="838200" y="1419498"/>
            <a:ext cx="108676" cy="3971108"/>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A8744DE2-3D20-1D49-AE8E-2E3517985921}"/>
              </a:ext>
            </a:extLst>
          </p:cNvPr>
          <p:cNvCxnSpPr>
            <a:cxnSpLocks/>
          </p:cNvCxnSpPr>
          <p:nvPr userDrawn="1"/>
        </p:nvCxnSpPr>
        <p:spPr>
          <a:xfrm flipV="1">
            <a:off x="11460480" y="1410791"/>
            <a:ext cx="0" cy="3971106"/>
          </a:xfrm>
          <a:prstGeom prst="line">
            <a:avLst/>
          </a:prstGeom>
          <a:ln w="28575">
            <a:solidFill>
              <a:srgbClr val="8EC7D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1448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7/22/2021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Tree>
    <p:extLst>
      <p:ext uri="{BB962C8B-B14F-4D97-AF65-F5344CB8AC3E}">
        <p14:creationId xmlns:p14="http://schemas.microsoft.com/office/powerpoint/2010/main" val="196133970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9D6E9DEC-419B-4CC5-A080-3B06BD5A8291}" type="datetimeFigureOut">
              <a:rPr lang="en-US" smtClean="0"/>
              <a:t>7/22/2021</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85222930"/>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7/22/2021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Tree>
    <p:extLst>
      <p:ext uri="{BB962C8B-B14F-4D97-AF65-F5344CB8AC3E}">
        <p14:creationId xmlns:p14="http://schemas.microsoft.com/office/powerpoint/2010/main" val="2118223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7/22/2021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Tree>
    <p:extLst>
      <p:ext uri="{BB962C8B-B14F-4D97-AF65-F5344CB8AC3E}">
        <p14:creationId xmlns:p14="http://schemas.microsoft.com/office/powerpoint/2010/main" val="40047420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7/22/2021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Tree>
    <p:extLst>
      <p:ext uri="{BB962C8B-B14F-4D97-AF65-F5344CB8AC3E}">
        <p14:creationId xmlns:p14="http://schemas.microsoft.com/office/powerpoint/2010/main" val="1597777588"/>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D6E9DEC-419B-4CC5-A080-3B06BD5A8291}" type="datetimeFigureOut">
              <a:rPr lang="en-US" smtClean="0"/>
              <a:t>7/22/2021</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239071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7/22/2021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Tree>
    <p:extLst>
      <p:ext uri="{BB962C8B-B14F-4D97-AF65-F5344CB8AC3E}">
        <p14:creationId xmlns:p14="http://schemas.microsoft.com/office/powerpoint/2010/main" val="11373220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7/22/2021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Tree>
    <p:extLst>
      <p:ext uri="{BB962C8B-B14F-4D97-AF65-F5344CB8AC3E}">
        <p14:creationId xmlns:p14="http://schemas.microsoft.com/office/powerpoint/2010/main" val="2034745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0F411-8C39-6342-86F5-98180E49ED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956603-C0DA-2840-A77A-CC599098F3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CADECBA-E08C-9D41-BFD7-129604A84162}"/>
              </a:ext>
            </a:extLst>
          </p:cNvPr>
          <p:cNvSpPr>
            <a:spLocks noGrp="1"/>
          </p:cNvSpPr>
          <p:nvPr>
            <p:ph type="dt" sz="half" idx="10"/>
          </p:nvPr>
        </p:nvSpPr>
        <p:spPr/>
        <p:txBody>
          <a:bodyPr/>
          <a:lstStyle/>
          <a:p>
            <a:fld id="{0402914C-9B21-2948-9CBA-5B49F4AA4CA6}" type="datetimeFigureOut">
              <a:rPr lang="en-US" smtClean="0"/>
              <a:t>7/22/2021</a:t>
            </a:fld>
            <a:endParaRPr lang="en-US" dirty="0"/>
          </a:p>
        </p:txBody>
      </p:sp>
      <p:sp>
        <p:nvSpPr>
          <p:cNvPr id="5" name="Footer Placeholder 4">
            <a:extLst>
              <a:ext uri="{FF2B5EF4-FFF2-40B4-BE49-F238E27FC236}">
                <a16:creationId xmlns:a16="http://schemas.microsoft.com/office/drawing/2014/main" id="{28A2607A-4A5C-E74F-B79E-3A563DBE4F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4B0EF9-EE27-704E-A53A-AF9F3F5EBFE8}"/>
              </a:ext>
            </a:extLst>
          </p:cNvPr>
          <p:cNvSpPr>
            <a:spLocks noGrp="1"/>
          </p:cNvSpPr>
          <p:nvPr>
            <p:ph type="sldNum" sz="quarter" idx="12"/>
          </p:nvPr>
        </p:nvSpPr>
        <p:spPr/>
        <p:txBody>
          <a:bodyPr/>
          <a:lstStyle/>
          <a:p>
            <a:fld id="{5E567312-B781-5B4A-ACD5-F7416F6A74F6}" type="slidenum">
              <a:rPr lang="en-US" smtClean="0"/>
              <a:t>‹#›</a:t>
            </a:fld>
            <a:endParaRPr lang="en-US" dirty="0"/>
          </a:p>
        </p:txBody>
      </p:sp>
    </p:spTree>
    <p:extLst>
      <p:ext uri="{BB962C8B-B14F-4D97-AF65-F5344CB8AC3E}">
        <p14:creationId xmlns:p14="http://schemas.microsoft.com/office/powerpoint/2010/main" val="8975853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p:cNvSpPr/>
          <p:nvPr userDrawn="1"/>
        </p:nvSpPr>
        <p:spPr>
          <a:xfrm>
            <a:off x="2" y="4"/>
            <a:ext cx="12191999" cy="1294189"/>
          </a:xfrm>
          <a:prstGeom prst="rect">
            <a:avLst/>
          </a:prstGeom>
          <a:solidFill>
            <a:srgbClr val="B3D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latin typeface="Calibri"/>
            </a:endParaRPr>
          </a:p>
        </p:txBody>
      </p:sp>
      <p:sp>
        <p:nvSpPr>
          <p:cNvPr id="8" name="Title 1"/>
          <p:cNvSpPr>
            <a:spLocks noGrp="1"/>
          </p:cNvSpPr>
          <p:nvPr>
            <p:ph type="title"/>
          </p:nvPr>
        </p:nvSpPr>
        <p:spPr>
          <a:xfrm>
            <a:off x="609600" y="274638"/>
            <a:ext cx="10972800" cy="838124"/>
          </a:xfrm>
          <a:prstGeom prst="rect">
            <a:avLst/>
          </a:prstGeom>
        </p:spPr>
        <p:txBody>
          <a:bodyPr>
            <a:normAutofit/>
          </a:bodyPr>
          <a:lstStyle>
            <a:lvl1pPr algn="l">
              <a:defRPr sz="2100" b="1">
                <a:solidFill>
                  <a:srgbClr val="0F3F59"/>
                </a:solidFill>
                <a:latin typeface="Open Sans"/>
                <a:cs typeface="Open Sans"/>
              </a:defRPr>
            </a:lvl1pPr>
          </a:lstStyle>
          <a:p>
            <a:r>
              <a:rPr lang="en-US" dirty="0"/>
              <a:t>Click to edit Master title style</a:t>
            </a:r>
          </a:p>
        </p:txBody>
      </p:sp>
      <p:sp>
        <p:nvSpPr>
          <p:cNvPr id="3" name="Content Placeholder 2"/>
          <p:cNvSpPr>
            <a:spLocks noGrp="1"/>
          </p:cNvSpPr>
          <p:nvPr>
            <p:ph sz="quarter" idx="13"/>
          </p:nvPr>
        </p:nvSpPr>
        <p:spPr>
          <a:xfrm>
            <a:off x="609600" y="1743078"/>
            <a:ext cx="10972800" cy="3884613"/>
          </a:xfrm>
          <a:prstGeom prst="rect">
            <a:avLst/>
          </a:prstGeom>
        </p:spPr>
        <p:txBody>
          <a:bodyPr vert="horz"/>
          <a:lstStyle>
            <a:lvl1pPr>
              <a:defRPr>
                <a:solidFill>
                  <a:srgbClr val="0F3F59"/>
                </a:solidFill>
                <a:latin typeface="Open Sans"/>
                <a:cs typeface="Open Sans"/>
              </a:defRPr>
            </a:lvl1pPr>
            <a:lvl2pPr>
              <a:defRPr>
                <a:solidFill>
                  <a:srgbClr val="0F3F59"/>
                </a:solidFill>
                <a:latin typeface="Open Sans"/>
                <a:cs typeface="Open Sans"/>
              </a:defRPr>
            </a:lvl2pPr>
            <a:lvl3pPr>
              <a:defRPr>
                <a:solidFill>
                  <a:srgbClr val="0F3F59"/>
                </a:solidFill>
                <a:latin typeface="Open Sans"/>
                <a:cs typeface="Open Sans"/>
              </a:defRPr>
            </a:lvl3pPr>
            <a:lvl4pPr>
              <a:defRPr>
                <a:solidFill>
                  <a:srgbClr val="0F3F59"/>
                </a:solidFill>
                <a:latin typeface="Open Sans"/>
                <a:cs typeface="Open Sans"/>
              </a:defRPr>
            </a:lvl4pPr>
            <a:lvl5pPr>
              <a:defRPr>
                <a:solidFill>
                  <a:srgbClr val="0F3F59"/>
                </a:solidFill>
                <a:latin typeface="Open Sans"/>
                <a:cs typeface="Open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9181596"/>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Rectangle 6"/>
          <p:cNvSpPr/>
          <p:nvPr userDrawn="1"/>
        </p:nvSpPr>
        <p:spPr>
          <a:xfrm>
            <a:off x="2" y="4"/>
            <a:ext cx="12191999" cy="1294189"/>
          </a:xfrm>
          <a:prstGeom prst="rect">
            <a:avLst/>
          </a:prstGeom>
          <a:solidFill>
            <a:srgbClr val="B3D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latin typeface="Calibri"/>
            </a:endParaRPr>
          </a:p>
        </p:txBody>
      </p:sp>
      <p:sp>
        <p:nvSpPr>
          <p:cNvPr id="8" name="Title 1"/>
          <p:cNvSpPr>
            <a:spLocks noGrp="1"/>
          </p:cNvSpPr>
          <p:nvPr>
            <p:ph type="title"/>
          </p:nvPr>
        </p:nvSpPr>
        <p:spPr>
          <a:xfrm>
            <a:off x="609600" y="274638"/>
            <a:ext cx="10972800" cy="838124"/>
          </a:xfrm>
          <a:prstGeom prst="rect">
            <a:avLst/>
          </a:prstGeom>
        </p:spPr>
        <p:txBody>
          <a:bodyPr>
            <a:normAutofit/>
          </a:bodyPr>
          <a:lstStyle>
            <a:lvl1pPr algn="l">
              <a:defRPr sz="2100" b="1">
                <a:solidFill>
                  <a:srgbClr val="0F3F59"/>
                </a:solidFill>
                <a:latin typeface="Open Sans"/>
                <a:cs typeface="Open Sans"/>
              </a:defRPr>
            </a:lvl1pPr>
          </a:lstStyle>
          <a:p>
            <a:r>
              <a:rPr lang="en-US" dirty="0"/>
              <a:t>Click to edit Master title style</a:t>
            </a:r>
          </a:p>
        </p:txBody>
      </p:sp>
      <p:sp>
        <p:nvSpPr>
          <p:cNvPr id="3" name="Content Placeholder 2"/>
          <p:cNvSpPr>
            <a:spLocks noGrp="1"/>
          </p:cNvSpPr>
          <p:nvPr>
            <p:ph sz="quarter" idx="13"/>
          </p:nvPr>
        </p:nvSpPr>
        <p:spPr>
          <a:xfrm>
            <a:off x="609600" y="1743078"/>
            <a:ext cx="10972800" cy="3884613"/>
          </a:xfrm>
          <a:prstGeom prst="rect">
            <a:avLst/>
          </a:prstGeom>
        </p:spPr>
        <p:txBody>
          <a:bodyPr vert="horz"/>
          <a:lstStyle>
            <a:lvl1pPr>
              <a:defRPr>
                <a:solidFill>
                  <a:srgbClr val="0F3F59"/>
                </a:solidFill>
                <a:latin typeface="Open Sans"/>
                <a:cs typeface="Open Sans"/>
              </a:defRPr>
            </a:lvl1pPr>
            <a:lvl2pPr>
              <a:defRPr>
                <a:solidFill>
                  <a:srgbClr val="0F3F59"/>
                </a:solidFill>
                <a:latin typeface="Open Sans"/>
                <a:cs typeface="Open Sans"/>
              </a:defRPr>
            </a:lvl2pPr>
            <a:lvl3pPr>
              <a:defRPr>
                <a:solidFill>
                  <a:srgbClr val="0F3F59"/>
                </a:solidFill>
                <a:latin typeface="Open Sans"/>
                <a:cs typeface="Open Sans"/>
              </a:defRPr>
            </a:lvl3pPr>
            <a:lvl4pPr>
              <a:defRPr>
                <a:solidFill>
                  <a:srgbClr val="0F3F59"/>
                </a:solidFill>
                <a:latin typeface="Open Sans"/>
                <a:cs typeface="Open Sans"/>
              </a:defRPr>
            </a:lvl4pPr>
            <a:lvl5pPr>
              <a:defRPr>
                <a:solidFill>
                  <a:srgbClr val="0F3F59"/>
                </a:solidFill>
                <a:latin typeface="Open Sans"/>
                <a:cs typeface="Open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3346953"/>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Rectangle 6"/>
          <p:cNvSpPr/>
          <p:nvPr userDrawn="1"/>
        </p:nvSpPr>
        <p:spPr>
          <a:xfrm>
            <a:off x="2" y="4"/>
            <a:ext cx="12191999" cy="1294189"/>
          </a:xfrm>
          <a:prstGeom prst="rect">
            <a:avLst/>
          </a:prstGeom>
          <a:solidFill>
            <a:srgbClr val="B3D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latin typeface="Calibri"/>
            </a:endParaRPr>
          </a:p>
        </p:txBody>
      </p:sp>
      <p:sp>
        <p:nvSpPr>
          <p:cNvPr id="8" name="Title 1"/>
          <p:cNvSpPr>
            <a:spLocks noGrp="1"/>
          </p:cNvSpPr>
          <p:nvPr>
            <p:ph type="title"/>
          </p:nvPr>
        </p:nvSpPr>
        <p:spPr>
          <a:xfrm>
            <a:off x="609600" y="274638"/>
            <a:ext cx="10972800" cy="838124"/>
          </a:xfrm>
          <a:prstGeom prst="rect">
            <a:avLst/>
          </a:prstGeom>
        </p:spPr>
        <p:txBody>
          <a:bodyPr>
            <a:normAutofit/>
          </a:bodyPr>
          <a:lstStyle>
            <a:lvl1pPr algn="l">
              <a:defRPr sz="2100" b="1">
                <a:solidFill>
                  <a:srgbClr val="0F3F59"/>
                </a:solidFill>
                <a:latin typeface="Open Sans"/>
                <a:cs typeface="Open Sans"/>
              </a:defRPr>
            </a:lvl1pPr>
          </a:lstStyle>
          <a:p>
            <a:r>
              <a:rPr lang="en-US" dirty="0"/>
              <a:t>Click to edit Master title style</a:t>
            </a:r>
          </a:p>
        </p:txBody>
      </p:sp>
      <p:sp>
        <p:nvSpPr>
          <p:cNvPr id="3" name="Content Placeholder 2"/>
          <p:cNvSpPr>
            <a:spLocks noGrp="1"/>
          </p:cNvSpPr>
          <p:nvPr>
            <p:ph sz="quarter" idx="13"/>
          </p:nvPr>
        </p:nvSpPr>
        <p:spPr>
          <a:xfrm>
            <a:off x="609600" y="1743078"/>
            <a:ext cx="10972800" cy="3884613"/>
          </a:xfrm>
          <a:prstGeom prst="rect">
            <a:avLst/>
          </a:prstGeom>
        </p:spPr>
        <p:txBody>
          <a:bodyPr vert="horz"/>
          <a:lstStyle>
            <a:lvl1pPr>
              <a:defRPr>
                <a:solidFill>
                  <a:srgbClr val="0F3F59"/>
                </a:solidFill>
                <a:latin typeface="Open Sans"/>
                <a:cs typeface="Open Sans"/>
              </a:defRPr>
            </a:lvl1pPr>
            <a:lvl2pPr>
              <a:defRPr>
                <a:solidFill>
                  <a:srgbClr val="0F3F59"/>
                </a:solidFill>
                <a:latin typeface="Open Sans"/>
                <a:cs typeface="Open Sans"/>
              </a:defRPr>
            </a:lvl2pPr>
            <a:lvl3pPr>
              <a:defRPr>
                <a:solidFill>
                  <a:srgbClr val="0F3F59"/>
                </a:solidFill>
                <a:latin typeface="Open Sans"/>
                <a:cs typeface="Open Sans"/>
              </a:defRPr>
            </a:lvl3pPr>
            <a:lvl4pPr>
              <a:defRPr>
                <a:solidFill>
                  <a:srgbClr val="0F3F59"/>
                </a:solidFill>
                <a:latin typeface="Open Sans"/>
                <a:cs typeface="Open Sans"/>
              </a:defRPr>
            </a:lvl4pPr>
            <a:lvl5pPr>
              <a:defRPr>
                <a:solidFill>
                  <a:srgbClr val="0F3F59"/>
                </a:solidFill>
                <a:latin typeface="Open Sans"/>
                <a:cs typeface="Open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38511754"/>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C3EC7-9F78-1946-B488-D3ADCEDC38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0FD4BD-ED41-1141-8866-E7671C7BFD2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6213CD-58F8-7646-9C6A-73F0F976C73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B55E20-9D4D-F34F-9485-DA84C2D4D69A}"/>
              </a:ext>
            </a:extLst>
          </p:cNvPr>
          <p:cNvSpPr>
            <a:spLocks noGrp="1"/>
          </p:cNvSpPr>
          <p:nvPr>
            <p:ph type="dt" sz="half" idx="10"/>
          </p:nvPr>
        </p:nvSpPr>
        <p:spPr/>
        <p:txBody>
          <a:bodyPr/>
          <a:lstStyle/>
          <a:p>
            <a:fld id="{0402914C-9B21-2948-9CBA-5B49F4AA4CA6}" type="datetimeFigureOut">
              <a:rPr lang="en-US" smtClean="0"/>
              <a:t>7/22/2021</a:t>
            </a:fld>
            <a:endParaRPr lang="en-US" dirty="0"/>
          </a:p>
        </p:txBody>
      </p:sp>
      <p:sp>
        <p:nvSpPr>
          <p:cNvPr id="6" name="Footer Placeholder 5">
            <a:extLst>
              <a:ext uri="{FF2B5EF4-FFF2-40B4-BE49-F238E27FC236}">
                <a16:creationId xmlns:a16="http://schemas.microsoft.com/office/drawing/2014/main" id="{BFE06982-A1CE-7D41-A872-AA384A81842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9942F1F-C031-AD43-AC32-DE16CED33BE9}"/>
              </a:ext>
            </a:extLst>
          </p:cNvPr>
          <p:cNvSpPr>
            <a:spLocks noGrp="1"/>
          </p:cNvSpPr>
          <p:nvPr>
            <p:ph type="sldNum" sz="quarter" idx="12"/>
          </p:nvPr>
        </p:nvSpPr>
        <p:spPr/>
        <p:txBody>
          <a:bodyPr/>
          <a:lstStyle/>
          <a:p>
            <a:fld id="{5E567312-B781-5B4A-ACD5-F7416F6A74F6}" type="slidenum">
              <a:rPr lang="en-US" smtClean="0"/>
              <a:t>‹#›</a:t>
            </a:fld>
            <a:endParaRPr lang="en-US" dirty="0"/>
          </a:p>
        </p:txBody>
      </p:sp>
    </p:spTree>
    <p:extLst>
      <p:ext uri="{BB962C8B-B14F-4D97-AF65-F5344CB8AC3E}">
        <p14:creationId xmlns:p14="http://schemas.microsoft.com/office/powerpoint/2010/main" val="1367776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BAE41-AAF2-3E46-ADA0-3A91DDFD32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E758CF-25BE-4548-8AF6-080A0FF297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97CDE0A-809B-064F-955D-507473E68D7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B436B7-A3EE-0D40-9A96-E5891AEC69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7E488E5-54B0-A540-8AA3-8A264174046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A4C7ED-E045-1142-B605-7C10E2CDA058}"/>
              </a:ext>
            </a:extLst>
          </p:cNvPr>
          <p:cNvSpPr>
            <a:spLocks noGrp="1"/>
          </p:cNvSpPr>
          <p:nvPr>
            <p:ph type="dt" sz="half" idx="10"/>
          </p:nvPr>
        </p:nvSpPr>
        <p:spPr/>
        <p:txBody>
          <a:bodyPr/>
          <a:lstStyle/>
          <a:p>
            <a:fld id="{0402914C-9B21-2948-9CBA-5B49F4AA4CA6}" type="datetimeFigureOut">
              <a:rPr lang="en-US" smtClean="0"/>
              <a:t>7/22/2021</a:t>
            </a:fld>
            <a:endParaRPr lang="en-US" dirty="0"/>
          </a:p>
        </p:txBody>
      </p:sp>
      <p:sp>
        <p:nvSpPr>
          <p:cNvPr id="8" name="Footer Placeholder 7">
            <a:extLst>
              <a:ext uri="{FF2B5EF4-FFF2-40B4-BE49-F238E27FC236}">
                <a16:creationId xmlns:a16="http://schemas.microsoft.com/office/drawing/2014/main" id="{A6943A32-B69C-4343-9DD9-29337D55D10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6AF5EA6-3756-994D-AABA-29AE4D972B21}"/>
              </a:ext>
            </a:extLst>
          </p:cNvPr>
          <p:cNvSpPr>
            <a:spLocks noGrp="1"/>
          </p:cNvSpPr>
          <p:nvPr>
            <p:ph type="sldNum" sz="quarter" idx="12"/>
          </p:nvPr>
        </p:nvSpPr>
        <p:spPr/>
        <p:txBody>
          <a:bodyPr/>
          <a:lstStyle/>
          <a:p>
            <a:fld id="{5E567312-B781-5B4A-ACD5-F7416F6A74F6}" type="slidenum">
              <a:rPr lang="en-US" smtClean="0"/>
              <a:t>‹#›</a:t>
            </a:fld>
            <a:endParaRPr lang="en-US" dirty="0"/>
          </a:p>
        </p:txBody>
      </p:sp>
    </p:spTree>
    <p:extLst>
      <p:ext uri="{BB962C8B-B14F-4D97-AF65-F5344CB8AC3E}">
        <p14:creationId xmlns:p14="http://schemas.microsoft.com/office/powerpoint/2010/main" val="1241986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563BD-41F2-6842-AC75-07D23E1234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317854-11E1-1542-BC48-138F76AC8EA2}"/>
              </a:ext>
            </a:extLst>
          </p:cNvPr>
          <p:cNvSpPr>
            <a:spLocks noGrp="1"/>
          </p:cNvSpPr>
          <p:nvPr>
            <p:ph type="dt" sz="half" idx="10"/>
          </p:nvPr>
        </p:nvSpPr>
        <p:spPr/>
        <p:txBody>
          <a:bodyPr/>
          <a:lstStyle/>
          <a:p>
            <a:fld id="{0402914C-9B21-2948-9CBA-5B49F4AA4CA6}" type="datetimeFigureOut">
              <a:rPr lang="en-US" smtClean="0"/>
              <a:t>7/22/2021</a:t>
            </a:fld>
            <a:endParaRPr lang="en-US" dirty="0"/>
          </a:p>
        </p:txBody>
      </p:sp>
      <p:sp>
        <p:nvSpPr>
          <p:cNvPr id="4" name="Footer Placeholder 3">
            <a:extLst>
              <a:ext uri="{FF2B5EF4-FFF2-40B4-BE49-F238E27FC236}">
                <a16:creationId xmlns:a16="http://schemas.microsoft.com/office/drawing/2014/main" id="{7DA02BC6-9AD4-6645-81BA-DB833853B18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DC3822C-B844-F44E-A941-3860F90ED9A1}"/>
              </a:ext>
            </a:extLst>
          </p:cNvPr>
          <p:cNvSpPr>
            <a:spLocks noGrp="1"/>
          </p:cNvSpPr>
          <p:nvPr>
            <p:ph type="sldNum" sz="quarter" idx="12"/>
          </p:nvPr>
        </p:nvSpPr>
        <p:spPr/>
        <p:txBody>
          <a:bodyPr/>
          <a:lstStyle/>
          <a:p>
            <a:fld id="{5E567312-B781-5B4A-ACD5-F7416F6A74F6}" type="slidenum">
              <a:rPr lang="en-US" smtClean="0"/>
              <a:t>‹#›</a:t>
            </a:fld>
            <a:endParaRPr lang="en-US" dirty="0"/>
          </a:p>
        </p:txBody>
      </p:sp>
    </p:spTree>
    <p:extLst>
      <p:ext uri="{BB962C8B-B14F-4D97-AF65-F5344CB8AC3E}">
        <p14:creationId xmlns:p14="http://schemas.microsoft.com/office/powerpoint/2010/main" val="1868041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B6692D-D563-E641-A47C-182D4721C399}"/>
              </a:ext>
            </a:extLst>
          </p:cNvPr>
          <p:cNvSpPr>
            <a:spLocks noGrp="1"/>
          </p:cNvSpPr>
          <p:nvPr>
            <p:ph type="dt" sz="half" idx="10"/>
          </p:nvPr>
        </p:nvSpPr>
        <p:spPr/>
        <p:txBody>
          <a:bodyPr/>
          <a:lstStyle/>
          <a:p>
            <a:fld id="{0402914C-9B21-2948-9CBA-5B49F4AA4CA6}" type="datetimeFigureOut">
              <a:rPr lang="en-US" smtClean="0"/>
              <a:t>7/22/2021</a:t>
            </a:fld>
            <a:endParaRPr lang="en-US" dirty="0"/>
          </a:p>
        </p:txBody>
      </p:sp>
      <p:sp>
        <p:nvSpPr>
          <p:cNvPr id="3" name="Footer Placeholder 2">
            <a:extLst>
              <a:ext uri="{FF2B5EF4-FFF2-40B4-BE49-F238E27FC236}">
                <a16:creationId xmlns:a16="http://schemas.microsoft.com/office/drawing/2014/main" id="{743734A1-8CDB-4B45-BBEB-7342425922F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73E9AF8-0117-ED42-9EFA-1A577D3138D2}"/>
              </a:ext>
            </a:extLst>
          </p:cNvPr>
          <p:cNvSpPr>
            <a:spLocks noGrp="1"/>
          </p:cNvSpPr>
          <p:nvPr>
            <p:ph type="sldNum" sz="quarter" idx="12"/>
          </p:nvPr>
        </p:nvSpPr>
        <p:spPr/>
        <p:txBody>
          <a:bodyPr/>
          <a:lstStyle/>
          <a:p>
            <a:fld id="{5E567312-B781-5B4A-ACD5-F7416F6A74F6}" type="slidenum">
              <a:rPr lang="en-US" smtClean="0"/>
              <a:t>‹#›</a:t>
            </a:fld>
            <a:endParaRPr lang="en-US" dirty="0"/>
          </a:p>
        </p:txBody>
      </p:sp>
    </p:spTree>
    <p:extLst>
      <p:ext uri="{BB962C8B-B14F-4D97-AF65-F5344CB8AC3E}">
        <p14:creationId xmlns:p14="http://schemas.microsoft.com/office/powerpoint/2010/main" val="4213245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4FF24-208D-E84F-BD01-B008FEE479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383C0F-D656-DD4C-8006-90A0FECB3C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461D1B-67D6-AD47-B1E5-B1A48EADB0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7E701E-4260-BB40-9ADE-5877C6CDDEC3}"/>
              </a:ext>
            </a:extLst>
          </p:cNvPr>
          <p:cNvSpPr>
            <a:spLocks noGrp="1"/>
          </p:cNvSpPr>
          <p:nvPr>
            <p:ph type="dt" sz="half" idx="10"/>
          </p:nvPr>
        </p:nvSpPr>
        <p:spPr/>
        <p:txBody>
          <a:bodyPr/>
          <a:lstStyle/>
          <a:p>
            <a:fld id="{0402914C-9B21-2948-9CBA-5B49F4AA4CA6}" type="datetimeFigureOut">
              <a:rPr lang="en-US" smtClean="0"/>
              <a:t>7/22/2021</a:t>
            </a:fld>
            <a:endParaRPr lang="en-US" dirty="0"/>
          </a:p>
        </p:txBody>
      </p:sp>
      <p:sp>
        <p:nvSpPr>
          <p:cNvPr id="6" name="Footer Placeholder 5">
            <a:extLst>
              <a:ext uri="{FF2B5EF4-FFF2-40B4-BE49-F238E27FC236}">
                <a16:creationId xmlns:a16="http://schemas.microsoft.com/office/drawing/2014/main" id="{2B62EE3E-6732-E142-99C2-836F5C3A9F7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85D82CE-F73D-B340-9B28-7FE36CF4BDB4}"/>
              </a:ext>
            </a:extLst>
          </p:cNvPr>
          <p:cNvSpPr>
            <a:spLocks noGrp="1"/>
          </p:cNvSpPr>
          <p:nvPr>
            <p:ph type="sldNum" sz="quarter" idx="12"/>
          </p:nvPr>
        </p:nvSpPr>
        <p:spPr/>
        <p:txBody>
          <a:bodyPr/>
          <a:lstStyle/>
          <a:p>
            <a:fld id="{5E567312-B781-5B4A-ACD5-F7416F6A74F6}" type="slidenum">
              <a:rPr lang="en-US" smtClean="0"/>
              <a:t>‹#›</a:t>
            </a:fld>
            <a:endParaRPr lang="en-US" dirty="0"/>
          </a:p>
        </p:txBody>
      </p:sp>
    </p:spTree>
    <p:extLst>
      <p:ext uri="{BB962C8B-B14F-4D97-AF65-F5344CB8AC3E}">
        <p14:creationId xmlns:p14="http://schemas.microsoft.com/office/powerpoint/2010/main" val="1103964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99750-EBC4-8148-A5EC-059775EE17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1B954A-3E82-054B-91CE-2B1884EA98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61BCBE5-C2D5-B449-8050-FC228F23DF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0B49A7-8160-C649-ADD4-F7CAFF94A2CD}"/>
              </a:ext>
            </a:extLst>
          </p:cNvPr>
          <p:cNvSpPr>
            <a:spLocks noGrp="1"/>
          </p:cNvSpPr>
          <p:nvPr>
            <p:ph type="dt" sz="half" idx="10"/>
          </p:nvPr>
        </p:nvSpPr>
        <p:spPr/>
        <p:txBody>
          <a:bodyPr/>
          <a:lstStyle/>
          <a:p>
            <a:fld id="{0402914C-9B21-2948-9CBA-5B49F4AA4CA6}" type="datetimeFigureOut">
              <a:rPr lang="en-US" smtClean="0"/>
              <a:t>7/22/2021</a:t>
            </a:fld>
            <a:endParaRPr lang="en-US" dirty="0"/>
          </a:p>
        </p:txBody>
      </p:sp>
      <p:sp>
        <p:nvSpPr>
          <p:cNvPr id="6" name="Footer Placeholder 5">
            <a:extLst>
              <a:ext uri="{FF2B5EF4-FFF2-40B4-BE49-F238E27FC236}">
                <a16:creationId xmlns:a16="http://schemas.microsoft.com/office/drawing/2014/main" id="{1192F5E5-D0C2-C549-A991-3F369489155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79D29A4-2421-1D4E-91CC-5C098F164134}"/>
              </a:ext>
            </a:extLst>
          </p:cNvPr>
          <p:cNvSpPr>
            <a:spLocks noGrp="1"/>
          </p:cNvSpPr>
          <p:nvPr>
            <p:ph type="sldNum" sz="quarter" idx="12"/>
          </p:nvPr>
        </p:nvSpPr>
        <p:spPr/>
        <p:txBody>
          <a:bodyPr/>
          <a:lstStyle/>
          <a:p>
            <a:fld id="{5E567312-B781-5B4A-ACD5-F7416F6A74F6}" type="slidenum">
              <a:rPr lang="en-US" smtClean="0"/>
              <a:t>‹#›</a:t>
            </a:fld>
            <a:endParaRPr lang="en-US" dirty="0"/>
          </a:p>
        </p:txBody>
      </p:sp>
    </p:spTree>
    <p:extLst>
      <p:ext uri="{BB962C8B-B14F-4D97-AF65-F5344CB8AC3E}">
        <p14:creationId xmlns:p14="http://schemas.microsoft.com/office/powerpoint/2010/main" val="10348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BBD11B-C90C-A045-8D1D-9F7FC0DBB4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208962-7F52-9E4A-B991-5B2D506C5E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DC1267-5547-7946-A479-DEC60510BA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02914C-9B21-2948-9CBA-5B49F4AA4CA6}" type="datetimeFigureOut">
              <a:rPr lang="en-US" smtClean="0"/>
              <a:t>7/22/2021</a:t>
            </a:fld>
            <a:endParaRPr lang="en-US" dirty="0"/>
          </a:p>
        </p:txBody>
      </p:sp>
      <p:sp>
        <p:nvSpPr>
          <p:cNvPr id="5" name="Footer Placeholder 4">
            <a:extLst>
              <a:ext uri="{FF2B5EF4-FFF2-40B4-BE49-F238E27FC236}">
                <a16:creationId xmlns:a16="http://schemas.microsoft.com/office/drawing/2014/main" id="{408CE25E-5245-9548-97A4-5AAAA45C38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95FEC6C-5581-F841-AE38-E4C7A64CF9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567312-B781-5B4A-ACD5-F7416F6A74F6}" type="slidenum">
              <a:rPr lang="en-US" smtClean="0"/>
              <a:t>‹#›</a:t>
            </a:fld>
            <a:endParaRPr lang="en-US" dirty="0"/>
          </a:p>
        </p:txBody>
      </p:sp>
    </p:spTree>
    <p:extLst>
      <p:ext uri="{BB962C8B-B14F-4D97-AF65-F5344CB8AC3E}">
        <p14:creationId xmlns:p14="http://schemas.microsoft.com/office/powerpoint/2010/main" val="2174860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0" r:id="rId13"/>
    <p:sldLayoutId id="2147483681" r:id="rId14"/>
    <p:sldLayoutId id="2147483682" r:id="rId15"/>
    <p:sldLayoutId id="2147483683"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991076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Lst>
  <p:txStyles>
    <p:titleStyle>
      <a:lvl1pPr algn="l" defTabSz="914400" rtl="0" eaLnBrk="1" latinLnBrk="0" hangingPunct="1">
        <a:lnSpc>
          <a:spcPct val="90000"/>
        </a:lnSpc>
        <a:spcBef>
          <a:spcPct val="0"/>
        </a:spcBef>
        <a:buNone/>
        <a:defRPr sz="4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8" Type="http://schemas.openxmlformats.org/officeDocument/2006/relationships/hyperlink" Target="https://quiltss.org/orientation/" TargetMode="External"/><Relationship Id="rId3" Type="http://schemas.openxmlformats.org/officeDocument/2006/relationships/hyperlink" Target="https://www.nadsp.org/dsp-credentialing/15-competency-areas/10-library.html" TargetMode="External"/><Relationship Id="rId7" Type="http://schemas.openxmlformats.org/officeDocument/2006/relationships/hyperlink" Target="https://www.medicaid.gov/sites/default/files/2019-12/dsw-core-competencies-final-set-2014.pdf" TargetMode="External"/><Relationship Id="rId2" Type="http://schemas.openxmlformats.org/officeDocument/2006/relationships/notesSlide" Target="../notesSlides/notesSlide32.xml"/><Relationship Id="rId1" Type="http://schemas.openxmlformats.org/officeDocument/2006/relationships/slideLayout" Target="../slideLayouts/slideLayout18.xml"/><Relationship Id="rId6" Type="http://schemas.openxmlformats.org/officeDocument/2006/relationships/hyperlink" Target="https://ici.umn.edu/products/view/553" TargetMode="External"/><Relationship Id="rId5" Type="http://schemas.openxmlformats.org/officeDocument/2006/relationships/hyperlink" Target="https://www.nadsp.org/library/code-of-ethics.html" TargetMode="External"/><Relationship Id="rId4" Type="http://schemas.openxmlformats.org/officeDocument/2006/relationships/hyperlink" Target="http://acp.thenadd.org/manuals/dsp.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708D21-42BA-3247-A723-A7BB066ED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0713" y="6361289"/>
            <a:ext cx="1487776" cy="462521"/>
          </a:xfrm>
          <a:prstGeom prst="rect">
            <a:avLst/>
          </a:prstGeom>
        </p:spPr>
      </p:pic>
      <p:pic>
        <p:nvPicPr>
          <p:cNvPr id="3" name="Picture 2">
            <a:extLst>
              <a:ext uri="{FF2B5EF4-FFF2-40B4-BE49-F238E27FC236}">
                <a16:creationId xmlns:a16="http://schemas.microsoft.com/office/drawing/2014/main" id="{F44B10CA-1E1D-CC47-BB91-F288E3469FF7}"/>
              </a:ext>
            </a:extLst>
          </p:cNvPr>
          <p:cNvPicPr>
            <a:picLocks noChangeAspect="1"/>
          </p:cNvPicPr>
          <p:nvPr/>
        </p:nvPicPr>
        <p:blipFill rotWithShape="1">
          <a:blip r:embed="rId4">
            <a:extLst>
              <a:ext uri="{28A0092B-C50C-407E-A947-70E740481C1C}">
                <a14:useLocalDpi xmlns:a14="http://schemas.microsoft.com/office/drawing/2010/main" val="0"/>
              </a:ext>
            </a:extLst>
          </a:blip>
          <a:srcRect l="13450" t="19894" r="22003" b="36357"/>
          <a:stretch/>
        </p:blipFill>
        <p:spPr>
          <a:xfrm>
            <a:off x="0" y="6111890"/>
            <a:ext cx="1830010" cy="730870"/>
          </a:xfrm>
          <a:prstGeom prst="rect">
            <a:avLst/>
          </a:prstGeom>
        </p:spPr>
      </p:pic>
      <p:pic>
        <p:nvPicPr>
          <p:cNvPr id="4" name="Picture 3">
            <a:extLst>
              <a:ext uri="{FF2B5EF4-FFF2-40B4-BE49-F238E27FC236}">
                <a16:creationId xmlns:a16="http://schemas.microsoft.com/office/drawing/2014/main" id="{6B86911A-79AF-C947-A8EF-C7722DA9072B}"/>
              </a:ext>
            </a:extLst>
          </p:cNvPr>
          <p:cNvPicPr>
            <a:picLocks noChangeAspect="1"/>
          </p:cNvPicPr>
          <p:nvPr/>
        </p:nvPicPr>
        <p:blipFill rotWithShape="1">
          <a:blip r:embed="rId5">
            <a:extLst>
              <a:ext uri="{28A0092B-C50C-407E-A947-70E740481C1C}">
                <a14:useLocalDpi xmlns:a14="http://schemas.microsoft.com/office/drawing/2010/main" val="0"/>
              </a:ext>
            </a:extLst>
          </a:blip>
          <a:srcRect l="26516"/>
          <a:stretch/>
        </p:blipFill>
        <p:spPr>
          <a:xfrm>
            <a:off x="9919193" y="6387784"/>
            <a:ext cx="2172792" cy="388419"/>
          </a:xfrm>
          <a:prstGeom prst="rect">
            <a:avLst/>
          </a:prstGeom>
        </p:spPr>
      </p:pic>
      <p:sp>
        <p:nvSpPr>
          <p:cNvPr id="5" name="Rectangle 4">
            <a:extLst>
              <a:ext uri="{FF2B5EF4-FFF2-40B4-BE49-F238E27FC236}">
                <a16:creationId xmlns:a16="http://schemas.microsoft.com/office/drawing/2014/main" id="{ADB122AA-FDB1-6C41-8B98-238DAFB438B0}"/>
              </a:ext>
            </a:extLst>
          </p:cNvPr>
          <p:cNvSpPr/>
          <p:nvPr/>
        </p:nvSpPr>
        <p:spPr>
          <a:xfrm>
            <a:off x="0" y="0"/>
            <a:ext cx="12192000" cy="6004560"/>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8D17D6A-41DF-2B43-9EA4-0D4282334417}"/>
              </a:ext>
            </a:extLst>
          </p:cNvPr>
          <p:cNvSpPr txBox="1"/>
          <p:nvPr/>
        </p:nvSpPr>
        <p:spPr>
          <a:xfrm>
            <a:off x="1082040" y="1249737"/>
            <a:ext cx="9982200"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Welcome to the Webinar Series on the Workforce Toolkit.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We will begin at 2:00 pm central</a:t>
            </a:r>
          </a:p>
        </p:txBody>
      </p:sp>
    </p:spTree>
    <p:extLst>
      <p:ext uri="{BB962C8B-B14F-4D97-AF65-F5344CB8AC3E}">
        <p14:creationId xmlns:p14="http://schemas.microsoft.com/office/powerpoint/2010/main" val="3796182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838200" y="365125"/>
            <a:ext cx="11105644" cy="1325563"/>
          </a:xfrm>
        </p:spPr>
        <p:txBody>
          <a:bodyPr>
            <a:normAutofit/>
          </a:bodyPr>
          <a:lstStyle/>
          <a:p>
            <a:r>
              <a:rPr lang="en-US" altLang="en-US" sz="3600" dirty="0"/>
              <a:t>Competency Sets for the Direct Support Workforce</a:t>
            </a:r>
          </a:p>
        </p:txBody>
      </p:sp>
      <p:sp>
        <p:nvSpPr>
          <p:cNvPr id="33795" name="Content"/>
          <p:cNvSpPr>
            <a:spLocks noGrp="1"/>
          </p:cNvSpPr>
          <p:nvPr>
            <p:ph idx="1"/>
          </p:nvPr>
        </p:nvSpPr>
        <p:spPr/>
        <p:txBody>
          <a:bodyPr/>
          <a:lstStyle/>
          <a:p>
            <a:r>
              <a:rPr lang="en-US" altLang="en-US" dirty="0"/>
              <a:t>The 15 National Alliance of Direct Support Professionals (NADSP) Competency Areas </a:t>
            </a:r>
          </a:p>
          <a:p>
            <a:r>
              <a:rPr lang="en-US" altLang="en-US" dirty="0"/>
              <a:t>NADD Direct Support Professionals </a:t>
            </a:r>
          </a:p>
          <a:p>
            <a:r>
              <a:rPr lang="en-US" altLang="en-US" dirty="0"/>
              <a:t>The NADSP Code of Ethics </a:t>
            </a:r>
          </a:p>
          <a:p>
            <a:r>
              <a:rPr lang="en-US" altLang="en-US" dirty="0"/>
              <a:t>National Frontline Supervisor Competency Set</a:t>
            </a:r>
          </a:p>
          <a:p>
            <a:r>
              <a:rPr lang="en-US" altLang="en-US" dirty="0"/>
              <a:t>CMS Core Competencies</a:t>
            </a:r>
          </a:p>
        </p:txBody>
      </p:sp>
      <p:sp>
        <p:nvSpPr>
          <p:cNvPr id="2" name="Oval 1"/>
          <p:cNvSpPr/>
          <p:nvPr/>
        </p:nvSpPr>
        <p:spPr>
          <a:xfrm>
            <a:off x="605564" y="4826336"/>
            <a:ext cx="4223296" cy="113845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280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defRPr/>
            </a:pPr>
            <a:r>
              <a:rPr lang="en-US" sz="3600" dirty="0"/>
              <a:t>Overview of the CMS Core Competencies</a:t>
            </a:r>
          </a:p>
        </p:txBody>
      </p:sp>
      <p:graphicFrame>
        <p:nvGraphicFramePr>
          <p:cNvPr id="9" name="Object 8"/>
          <p:cNvGraphicFramePr>
            <a:graphicFrameLocks noChangeAspect="1"/>
          </p:cNvGraphicFramePr>
          <p:nvPr>
            <p:extLst>
              <p:ext uri="{D42A27DB-BD31-4B8C-83A1-F6EECF244321}">
                <p14:modId xmlns:p14="http://schemas.microsoft.com/office/powerpoint/2010/main" val="2793364244"/>
              </p:ext>
            </p:extLst>
          </p:nvPr>
        </p:nvGraphicFramePr>
        <p:xfrm>
          <a:off x="1229293" y="1454150"/>
          <a:ext cx="9107666" cy="5296179"/>
        </p:xfrm>
        <a:graphic>
          <a:graphicData uri="http://schemas.openxmlformats.org/presentationml/2006/ole">
            <mc:AlternateContent xmlns:mc="http://schemas.openxmlformats.org/markup-compatibility/2006">
              <mc:Choice xmlns:v="urn:schemas-microsoft-com:vml" Requires="v">
                <p:oleObj name="Document" r:id="rId3" imgW="7602426" imgH="4424751" progId="Word.Document.12">
                  <p:embed/>
                </p:oleObj>
              </mc:Choice>
              <mc:Fallback>
                <p:oleObj name="Document" r:id="rId3" imgW="7602426" imgH="4424751" progId="Word.Document.12">
                  <p:embed/>
                  <p:pic>
                    <p:nvPicPr>
                      <p:cNvPr id="9" name="Object 8"/>
                      <p:cNvPicPr/>
                      <p:nvPr/>
                    </p:nvPicPr>
                    <p:blipFill>
                      <a:blip r:embed="rId4"/>
                      <a:stretch>
                        <a:fillRect/>
                      </a:stretch>
                    </p:blipFill>
                    <p:spPr>
                      <a:xfrm>
                        <a:off x="1229293" y="1454150"/>
                        <a:ext cx="9107666" cy="5296179"/>
                      </a:xfrm>
                      <a:prstGeom prst="rect">
                        <a:avLst/>
                      </a:prstGeom>
                    </p:spPr>
                  </p:pic>
                </p:oleObj>
              </mc:Fallback>
            </mc:AlternateContent>
          </a:graphicData>
        </a:graphic>
      </p:graphicFrame>
    </p:spTree>
    <p:extLst>
      <p:ext uri="{BB962C8B-B14F-4D97-AF65-F5344CB8AC3E}">
        <p14:creationId xmlns:p14="http://schemas.microsoft.com/office/powerpoint/2010/main" val="1125910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defRPr/>
            </a:pPr>
            <a:r>
              <a:rPr lang="en-US" sz="3600" dirty="0"/>
              <a:t>Overview of the CMS Core Competencies</a:t>
            </a:r>
          </a:p>
        </p:txBody>
      </p:sp>
      <p:sp>
        <p:nvSpPr>
          <p:cNvPr id="4403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fld id="{281EEC22-C3DF-4913-BD8C-EF3B4501DDE9}" type="slidenum">
              <a:rPr lang="en-US" altLang="en-US" smtClean="0"/>
              <a:pPr/>
              <a:t>12</a:t>
            </a:fld>
            <a:endParaRPr lang="en-US" altLang="en-US"/>
          </a:p>
        </p:txBody>
      </p:sp>
      <p:pic>
        <p:nvPicPr>
          <p:cNvPr id="44036" name="Picture 2" descr="1. Communication &#10;Competency Description: The DSW recognizes communication as a core function of support, and uses person first language and effective communication skills to establish a supportive and collaborative relationship with the participant and his or her family. &#10;&#10;Skill statements: &#10;A. The DSW uses effective, respectful communication skills. This includes active listening, paraphrasing, and using open-ended questions to create open communication with participant.&#10;&#10;" title="Overview of the CMS Core Competencies : Commun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189" y="1590042"/>
            <a:ext cx="8362950"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7" name="Picture 4" descr="10. Community Living Skills and Supports &#10;Competency Description: The DSW collaborates with the participant to identify specific supports and interventions to meet his or her unique strengths, needs, and preferences, and promote chosen and valued social roles. &#10;&#10;Skill statements; &#10;&#10;A. The DSW assists the participant to meet his or her physical (e.g., health, grooming, toileting, eating) and personal managment needs (e.g., human development, sexuality), building on participant strengths and capabilites, and providing skills training when needed. " title="Overview of the CMS Core Competencies : Community Living Skills and Suppor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3189" y="3924504"/>
            <a:ext cx="8353425"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0382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DSP Competency Tools</a:t>
            </a:r>
          </a:p>
        </p:txBody>
      </p:sp>
      <p:sp>
        <p:nvSpPr>
          <p:cNvPr id="3" name="Content Placeholder 2"/>
          <p:cNvSpPr>
            <a:spLocks noGrp="1"/>
          </p:cNvSpPr>
          <p:nvPr>
            <p:ph idx="1"/>
          </p:nvPr>
        </p:nvSpPr>
        <p:spPr/>
        <p:txBody>
          <a:bodyPr/>
          <a:lstStyle/>
          <a:p>
            <a:r>
              <a:rPr lang="en-US" dirty="0"/>
              <a:t>Direct Support Professional and CMS-DSW Core Competency Job Analysis</a:t>
            </a:r>
          </a:p>
          <a:p>
            <a:r>
              <a:rPr lang="en-US" dirty="0"/>
              <a:t>Direct Support Professional Self-Development Plan</a:t>
            </a:r>
          </a:p>
          <a:p>
            <a:endParaRPr lang="en-US" dirty="0">
              <a:solidFill>
                <a:srgbClr val="FF0000"/>
              </a:solidFill>
            </a:endParaRPr>
          </a:p>
        </p:txBody>
      </p:sp>
    </p:spTree>
    <p:extLst>
      <p:ext uri="{BB962C8B-B14F-4D97-AF65-F5344CB8AC3E}">
        <p14:creationId xmlns:p14="http://schemas.microsoft.com/office/powerpoint/2010/main" val="2009347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EFC19-A4F9-6846-B6EA-0D8017B7DD87}"/>
              </a:ext>
            </a:extLst>
          </p:cNvPr>
          <p:cNvSpPr>
            <a:spLocks noGrp="1"/>
          </p:cNvSpPr>
          <p:nvPr>
            <p:ph type="title"/>
          </p:nvPr>
        </p:nvSpPr>
        <p:spPr>
          <a:xfrm>
            <a:off x="838200" y="365125"/>
            <a:ext cx="11353800" cy="1325563"/>
          </a:xfrm>
        </p:spPr>
        <p:txBody>
          <a:bodyPr>
            <a:normAutofit/>
          </a:bodyPr>
          <a:lstStyle/>
          <a:p>
            <a:r>
              <a:rPr lang="en-US" sz="3600" dirty="0"/>
              <a:t>The Importance of Frontline Supervisor Competency</a:t>
            </a:r>
          </a:p>
        </p:txBody>
      </p:sp>
      <p:sp>
        <p:nvSpPr>
          <p:cNvPr id="3" name="Content Placeholder 2">
            <a:extLst>
              <a:ext uri="{FF2B5EF4-FFF2-40B4-BE49-F238E27FC236}">
                <a16:creationId xmlns:a16="http://schemas.microsoft.com/office/drawing/2014/main" id="{69E14789-53F2-6046-B154-623E71CB8CEF}"/>
              </a:ext>
            </a:extLst>
          </p:cNvPr>
          <p:cNvSpPr>
            <a:spLocks noGrp="1"/>
          </p:cNvSpPr>
          <p:nvPr>
            <p:ph idx="1"/>
          </p:nvPr>
        </p:nvSpPr>
        <p:spPr/>
        <p:txBody>
          <a:bodyPr>
            <a:normAutofit/>
          </a:bodyPr>
          <a:lstStyle/>
          <a:p>
            <a:pPr marL="0" indent="0">
              <a:buNone/>
            </a:pPr>
            <a:r>
              <a:rPr lang="en-US" b="1" dirty="0"/>
              <a:t>DSP turnover is lower when</a:t>
            </a:r>
          </a:p>
          <a:p>
            <a:r>
              <a:rPr lang="en-US" dirty="0"/>
              <a:t>DSPs feel valued</a:t>
            </a:r>
          </a:p>
          <a:p>
            <a:r>
              <a:rPr lang="en-US" dirty="0"/>
              <a:t>DSPs feel they are treated fairly</a:t>
            </a:r>
          </a:p>
          <a:p>
            <a:pPr marL="0" indent="0">
              <a:buNone/>
            </a:pPr>
            <a:r>
              <a:rPr lang="en-US" b="1" dirty="0"/>
              <a:t>Reasons DSPs leave</a:t>
            </a:r>
          </a:p>
          <a:p>
            <a:r>
              <a:rPr lang="en-US" dirty="0"/>
              <a:t>issues with co-workers</a:t>
            </a:r>
          </a:p>
          <a:p>
            <a:r>
              <a:rPr lang="en-US" dirty="0"/>
              <a:t>issues with supervisors</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EC89BEE3-C6A1-0C4E-BA19-FD5FA80D1367}"/>
              </a:ext>
            </a:extLst>
          </p:cNvPr>
          <p:cNvSpPr txBox="1"/>
          <p:nvPr/>
        </p:nvSpPr>
        <p:spPr>
          <a:xfrm>
            <a:off x="9760232" y="6176963"/>
            <a:ext cx="2234569" cy="276999"/>
          </a:xfrm>
          <a:prstGeom prst="rect">
            <a:avLst/>
          </a:prstGeom>
          <a:noFill/>
        </p:spPr>
        <p:txBody>
          <a:bodyPr wrap="square" rtlCol="0">
            <a:spAutoFit/>
          </a:bodyPr>
          <a:lstStyle/>
          <a:p>
            <a:pPr defTabSz="685800"/>
            <a:r>
              <a:rPr lang="en-US" sz="12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Source: Larson, 1997</a:t>
            </a:r>
          </a:p>
        </p:txBody>
      </p:sp>
    </p:spTree>
    <p:extLst>
      <p:ext uri="{BB962C8B-B14F-4D97-AF65-F5344CB8AC3E}">
        <p14:creationId xmlns:p14="http://schemas.microsoft.com/office/powerpoint/2010/main" val="2510230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Shape 595"/>
          <p:cNvSpPr txBox="1">
            <a:spLocks noGrp="1"/>
          </p:cNvSpPr>
          <p:nvPr>
            <p:ph type="title"/>
          </p:nvPr>
        </p:nvSpPr>
        <p:spPr/>
        <p:txBody>
          <a:bodyPr>
            <a:normAutofit/>
          </a:bodyPr>
          <a:lstStyle/>
          <a:p>
            <a:r>
              <a:rPr lang="en-US" sz="3800" dirty="0">
                <a:sym typeface="Open Sans"/>
              </a:rPr>
              <a:t>National Frontline Supervisor Competencies</a:t>
            </a:r>
          </a:p>
        </p:txBody>
      </p:sp>
      <p:sp>
        <p:nvSpPr>
          <p:cNvPr id="2" name="Content Placeholder 1"/>
          <p:cNvSpPr>
            <a:spLocks noGrp="1"/>
          </p:cNvSpPr>
          <p:nvPr>
            <p:ph idx="1"/>
          </p:nvPr>
        </p:nvSpPr>
        <p:spPr/>
        <p:txBody>
          <a:bodyPr>
            <a:normAutofit fontScale="85000" lnSpcReduction="20000"/>
          </a:bodyPr>
          <a:lstStyle/>
          <a:p>
            <a:pPr>
              <a:spcBef>
                <a:spcPts val="0"/>
              </a:spcBef>
              <a:spcAft>
                <a:spcPts val="600"/>
              </a:spcAft>
            </a:pPr>
            <a:r>
              <a:rPr lang="en-US" dirty="0">
                <a:sym typeface="Open Sans"/>
              </a:rPr>
              <a:t>Direct Support</a:t>
            </a:r>
          </a:p>
          <a:p>
            <a:pPr>
              <a:spcBef>
                <a:spcPts val="0"/>
              </a:spcBef>
              <a:spcAft>
                <a:spcPts val="600"/>
              </a:spcAft>
            </a:pPr>
            <a:r>
              <a:rPr lang="en-US" dirty="0">
                <a:sym typeface="Open Sans"/>
              </a:rPr>
              <a:t>Health, Wellness, &amp; Safety</a:t>
            </a:r>
          </a:p>
          <a:p>
            <a:pPr>
              <a:spcBef>
                <a:spcPts val="0"/>
              </a:spcBef>
              <a:spcAft>
                <a:spcPts val="600"/>
              </a:spcAft>
            </a:pPr>
            <a:r>
              <a:rPr lang="en-US" dirty="0">
                <a:sym typeface="Open Sans"/>
              </a:rPr>
              <a:t>Individual Support Plan Development, Monitoring, and Assessment</a:t>
            </a:r>
          </a:p>
          <a:p>
            <a:pPr>
              <a:spcBef>
                <a:spcPts val="0"/>
              </a:spcBef>
              <a:spcAft>
                <a:spcPts val="600"/>
              </a:spcAft>
            </a:pPr>
            <a:r>
              <a:rPr lang="en-US" dirty="0">
                <a:sym typeface="Open Sans"/>
              </a:rPr>
              <a:t>Facilitating Community Inclusion Across the Lifespan</a:t>
            </a:r>
          </a:p>
          <a:p>
            <a:pPr>
              <a:spcBef>
                <a:spcPts val="0"/>
              </a:spcBef>
              <a:spcAft>
                <a:spcPts val="600"/>
              </a:spcAft>
            </a:pPr>
            <a:r>
              <a:rPr lang="en-US" dirty="0">
                <a:sym typeface="Open Sans"/>
              </a:rPr>
              <a:t>Promoting Professional Relations and Teamwork</a:t>
            </a:r>
          </a:p>
          <a:p>
            <a:pPr>
              <a:spcBef>
                <a:spcPts val="0"/>
              </a:spcBef>
              <a:spcAft>
                <a:spcPts val="600"/>
              </a:spcAft>
            </a:pPr>
            <a:r>
              <a:rPr lang="en-US" dirty="0">
                <a:sym typeface="Open Sans"/>
              </a:rPr>
              <a:t>Staff Recruitment, Selection, and Hiring</a:t>
            </a:r>
          </a:p>
          <a:p>
            <a:pPr>
              <a:spcBef>
                <a:spcPts val="0"/>
              </a:spcBef>
              <a:spcAft>
                <a:spcPts val="600"/>
              </a:spcAft>
            </a:pPr>
            <a:r>
              <a:rPr lang="en-US" dirty="0">
                <a:sym typeface="Open Sans"/>
              </a:rPr>
              <a:t>Staff Supervision, Training and Development</a:t>
            </a:r>
          </a:p>
          <a:p>
            <a:pPr>
              <a:spcBef>
                <a:spcPts val="0"/>
              </a:spcBef>
              <a:spcAft>
                <a:spcPts val="600"/>
              </a:spcAft>
            </a:pPr>
            <a:r>
              <a:rPr lang="en-US" dirty="0">
                <a:sym typeface="Open Sans"/>
              </a:rPr>
              <a:t>Quality Assurance</a:t>
            </a:r>
          </a:p>
          <a:p>
            <a:pPr>
              <a:spcBef>
                <a:spcPts val="0"/>
              </a:spcBef>
              <a:spcAft>
                <a:spcPts val="600"/>
              </a:spcAft>
            </a:pPr>
            <a:r>
              <a:rPr lang="en-US" dirty="0">
                <a:sym typeface="Open Sans"/>
              </a:rPr>
              <a:t>Advocacy &amp; Public Relations</a:t>
            </a:r>
          </a:p>
          <a:p>
            <a:pPr>
              <a:spcBef>
                <a:spcPts val="0"/>
              </a:spcBef>
              <a:spcAft>
                <a:spcPts val="600"/>
              </a:spcAft>
            </a:pPr>
            <a:r>
              <a:rPr lang="en-US" dirty="0">
                <a:sym typeface="Open Sans"/>
              </a:rPr>
              <a:t>Leadership, Professionalism, &amp; Self-Development</a:t>
            </a:r>
          </a:p>
          <a:p>
            <a:pPr>
              <a:spcBef>
                <a:spcPts val="0"/>
              </a:spcBef>
              <a:spcAft>
                <a:spcPts val="600"/>
              </a:spcAft>
            </a:pPr>
            <a:r>
              <a:rPr lang="en-US" dirty="0">
                <a:sym typeface="Open Sans"/>
              </a:rPr>
              <a:t>Cultural Responsiveness &amp; Awareness</a:t>
            </a:r>
          </a:p>
          <a:p>
            <a:pPr>
              <a:spcBef>
                <a:spcPts val="0"/>
              </a:spcBef>
              <a:spcAft>
                <a:spcPts val="600"/>
              </a:spcAft>
            </a:pPr>
            <a:endParaRPr lang="en-US" dirty="0"/>
          </a:p>
        </p:txBody>
      </p:sp>
    </p:spTree>
    <p:extLst>
      <p:ext uri="{BB962C8B-B14F-4D97-AF65-F5344CB8AC3E}">
        <p14:creationId xmlns:p14="http://schemas.microsoft.com/office/powerpoint/2010/main" val="248070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Shape 626"/>
          <p:cNvSpPr txBox="1">
            <a:spLocks noGrp="1"/>
          </p:cNvSpPr>
          <p:nvPr>
            <p:ph type="title"/>
          </p:nvPr>
        </p:nvSpPr>
        <p:spPr/>
        <p:txBody>
          <a:bodyPr/>
          <a:lstStyle/>
          <a:p>
            <a:r>
              <a:rPr lang="en-US" dirty="0">
                <a:sym typeface="Arial"/>
              </a:rPr>
              <a:t>Supporting frontline supervisors</a:t>
            </a:r>
          </a:p>
        </p:txBody>
      </p:sp>
      <p:sp>
        <p:nvSpPr>
          <p:cNvPr id="2" name="Content Placeholder 1"/>
          <p:cNvSpPr>
            <a:spLocks noGrp="1"/>
          </p:cNvSpPr>
          <p:nvPr>
            <p:ph idx="1"/>
          </p:nvPr>
        </p:nvSpPr>
        <p:spPr/>
        <p:txBody>
          <a:bodyPr>
            <a:normAutofit fontScale="92500" lnSpcReduction="20000"/>
          </a:bodyPr>
          <a:lstStyle/>
          <a:p>
            <a:r>
              <a:rPr lang="en-US">
                <a:sym typeface="Open Sans"/>
              </a:rPr>
              <a:t>Use evidence based Frontline Supervisor Competencies that reflect best practice in current service system.</a:t>
            </a:r>
          </a:p>
          <a:p>
            <a:r>
              <a:rPr lang="en-US">
                <a:sym typeface="Open Sans"/>
              </a:rPr>
              <a:t>Use on-line workforce development tools utilizing these competencies, including: </a:t>
            </a:r>
          </a:p>
          <a:p>
            <a:pPr lvl="1"/>
            <a:r>
              <a:rPr lang="en-US">
                <a:sym typeface="Open Sans"/>
              </a:rPr>
              <a:t>candidate assessment tool </a:t>
            </a:r>
          </a:p>
          <a:p>
            <a:pPr lvl="1"/>
            <a:r>
              <a:rPr lang="en-US">
                <a:sym typeface="Open Sans"/>
              </a:rPr>
              <a:t>peer assessment</a:t>
            </a:r>
          </a:p>
          <a:p>
            <a:pPr lvl="1"/>
            <a:r>
              <a:rPr lang="en-US">
                <a:sym typeface="Open Sans"/>
              </a:rPr>
              <a:t>selection tool </a:t>
            </a:r>
          </a:p>
          <a:p>
            <a:pPr lvl="1"/>
            <a:r>
              <a:rPr lang="en-US">
                <a:sym typeface="Open Sans"/>
              </a:rPr>
              <a:t>training and development tool </a:t>
            </a:r>
          </a:p>
          <a:p>
            <a:pPr lvl="1"/>
            <a:r>
              <a:rPr lang="en-US">
                <a:sym typeface="Open Sans"/>
              </a:rPr>
              <a:t>performance evaluation</a:t>
            </a:r>
          </a:p>
          <a:p>
            <a:endParaRPr lang="en-US" dirty="0"/>
          </a:p>
        </p:txBody>
      </p:sp>
    </p:spTree>
    <p:extLst>
      <p:ext uri="{BB962C8B-B14F-4D97-AF65-F5344CB8AC3E}">
        <p14:creationId xmlns:p14="http://schemas.microsoft.com/office/powerpoint/2010/main" val="333517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C3F46504-E5AE-C841-BCCB-03A7385F1020}"/>
              </a:ext>
            </a:extLst>
          </p:cNvPr>
          <p:cNvSpPr>
            <a:spLocks noGrp="1" noChangeArrowheads="1"/>
          </p:cNvSpPr>
          <p:nvPr>
            <p:ph type="title"/>
          </p:nvPr>
        </p:nvSpPr>
        <p:spPr>
          <a:noFill/>
          <a:ln/>
        </p:spPr>
        <p:txBody>
          <a:bodyPr>
            <a:normAutofit/>
          </a:bodyPr>
          <a:lstStyle/>
          <a:p>
            <a:pPr algn="ctr"/>
            <a:r>
              <a:rPr lang="en-US" altLang="en-US" sz="4000" dirty="0"/>
              <a:t>National Frontline Supervisor Competencies</a:t>
            </a:r>
          </a:p>
        </p:txBody>
      </p:sp>
      <p:pic>
        <p:nvPicPr>
          <p:cNvPr id="7" name="Google Shape;832;g5d152d0c0e_0_5" descr="Picture of the cover of the National Frontline Supervisor Competencies April 2013">
            <a:extLst>
              <a:ext uri="{FF2B5EF4-FFF2-40B4-BE49-F238E27FC236}">
                <a16:creationId xmlns:a16="http://schemas.microsoft.com/office/drawing/2014/main" id="{74CDADA8-FBC3-9F40-B2EE-7DEAA85C0A85}"/>
              </a:ext>
            </a:extLst>
          </p:cNvPr>
          <p:cNvPicPr preferRelativeResize="0"/>
          <p:nvPr/>
        </p:nvPicPr>
        <p:blipFill rotWithShape="1">
          <a:blip r:embed="rId3">
            <a:alphaModFix/>
          </a:blip>
          <a:srcRect t="3836" r="3663" b="2053"/>
          <a:stretch/>
        </p:blipFill>
        <p:spPr>
          <a:xfrm>
            <a:off x="4168178" y="1690688"/>
            <a:ext cx="4126111" cy="4834826"/>
          </a:xfrm>
          <a:prstGeom prst="rect">
            <a:avLst/>
          </a:prstGeom>
          <a:noFill/>
          <a:ln>
            <a:solidFill>
              <a:schemeClr val="tx1"/>
            </a:solidFill>
          </a:ln>
        </p:spPr>
      </p:pic>
    </p:spTree>
    <p:extLst>
      <p:ext uri="{BB962C8B-B14F-4D97-AF65-F5344CB8AC3E}">
        <p14:creationId xmlns:p14="http://schemas.microsoft.com/office/powerpoint/2010/main" val="389125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4" name="Title 3">
            <a:extLst>
              <a:ext uri="{FF2B5EF4-FFF2-40B4-BE49-F238E27FC236}">
                <a16:creationId xmlns:a16="http://schemas.microsoft.com/office/drawing/2014/main" id="{666CB6F2-2801-8145-A47A-5C0F708EB8CE}"/>
              </a:ext>
            </a:extLst>
          </p:cNvPr>
          <p:cNvSpPr>
            <a:spLocks noGrp="1"/>
          </p:cNvSpPr>
          <p:nvPr>
            <p:ph type="title"/>
          </p:nvPr>
        </p:nvSpPr>
        <p:spPr/>
        <p:txBody>
          <a:bodyPr>
            <a:normAutofit/>
          </a:bodyPr>
          <a:lstStyle/>
          <a:p>
            <a:r>
              <a:rPr lang="en-US" sz="3600" dirty="0"/>
              <a:t>National Frontline Supervisor Tools</a:t>
            </a:r>
          </a:p>
        </p:txBody>
      </p:sp>
      <p:pic>
        <p:nvPicPr>
          <p:cNvPr id="2" name="Picture 1" descr="Picture of the cover the National Frontline Supervisor Competencies Frontline Supervisor Assessment April 2013">
            <a:extLst>
              <a:ext uri="{FF2B5EF4-FFF2-40B4-BE49-F238E27FC236}">
                <a16:creationId xmlns:a16="http://schemas.microsoft.com/office/drawing/2014/main" id="{A0EB7CC6-A082-4F4C-9173-BA38868BA2F9}"/>
              </a:ext>
            </a:extLst>
          </p:cNvPr>
          <p:cNvPicPr>
            <a:picLocks noChangeAspect="1"/>
          </p:cNvPicPr>
          <p:nvPr/>
        </p:nvPicPr>
        <p:blipFill>
          <a:blip r:embed="rId3"/>
          <a:stretch>
            <a:fillRect/>
          </a:stretch>
        </p:blipFill>
        <p:spPr>
          <a:xfrm>
            <a:off x="1813011" y="1575566"/>
            <a:ext cx="3748547" cy="4878976"/>
          </a:xfrm>
          <a:prstGeom prst="rect">
            <a:avLst/>
          </a:prstGeom>
          <a:ln>
            <a:solidFill>
              <a:schemeClr val="tx1"/>
            </a:solidFill>
          </a:ln>
        </p:spPr>
      </p:pic>
      <p:pic>
        <p:nvPicPr>
          <p:cNvPr id="3" name="Picture 2" descr="Picture of the cover of the National Frontline Supervisor Competencies Frontline Supervisor Structured Behavioral Interview Questions April 2013">
            <a:extLst>
              <a:ext uri="{FF2B5EF4-FFF2-40B4-BE49-F238E27FC236}">
                <a16:creationId xmlns:a16="http://schemas.microsoft.com/office/drawing/2014/main" id="{97BEA76A-165D-C248-A06F-A13ACB2E662C}"/>
              </a:ext>
            </a:extLst>
          </p:cNvPr>
          <p:cNvPicPr>
            <a:picLocks noChangeAspect="1"/>
          </p:cNvPicPr>
          <p:nvPr/>
        </p:nvPicPr>
        <p:blipFill rotWithShape="1">
          <a:blip r:embed="rId4"/>
          <a:srcRect t="857" b="1"/>
          <a:stretch/>
        </p:blipFill>
        <p:spPr>
          <a:xfrm>
            <a:off x="6536369" y="1575566"/>
            <a:ext cx="3780961" cy="4878976"/>
          </a:xfrm>
          <a:prstGeom prst="rect">
            <a:avLst/>
          </a:prstGeom>
          <a:ln>
            <a:solidFill>
              <a:schemeClr val="tx1"/>
            </a:solidFill>
          </a:ln>
        </p:spPr>
      </p:pic>
    </p:spTree>
    <p:extLst>
      <p:ext uri="{BB962C8B-B14F-4D97-AF65-F5344CB8AC3E}">
        <p14:creationId xmlns:p14="http://schemas.microsoft.com/office/powerpoint/2010/main" val="887154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altLang="en-US" sz="4800" dirty="0"/>
            </a:br>
            <a:r>
              <a:rPr lang="en-US" altLang="en-US" sz="4800" dirty="0"/>
              <a:t>What competencies are currently used in your organization? </a:t>
            </a:r>
            <a:br>
              <a:rPr lang="en-US" altLang="en-US" sz="4800" dirty="0"/>
            </a:br>
            <a:r>
              <a:rPr lang="en-US" altLang="en-US" sz="4800" dirty="0"/>
              <a:t>How do these affect training requirements?</a:t>
            </a:r>
            <a:endParaRPr lang="en-US" sz="4800" dirty="0"/>
          </a:p>
        </p:txBody>
      </p:sp>
    </p:spTree>
    <p:extLst>
      <p:ext uri="{BB962C8B-B14F-4D97-AF65-F5344CB8AC3E}">
        <p14:creationId xmlns:p14="http://schemas.microsoft.com/office/powerpoint/2010/main" val="2572854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105C67-863F-7F4F-9588-043D4E72800E}"/>
              </a:ext>
            </a:extLst>
          </p:cNvPr>
          <p:cNvSpPr/>
          <p:nvPr/>
        </p:nvSpPr>
        <p:spPr>
          <a:xfrm>
            <a:off x="6169793" y="6004560"/>
            <a:ext cx="6012577" cy="853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p:txBody>
          <a:bodyPr>
            <a:normAutofit/>
          </a:bodyPr>
          <a:lstStyle/>
          <a:p>
            <a:pPr marL="457200" lvl="0" indent="-406400">
              <a:lnSpc>
                <a:spcPct val="100000"/>
              </a:lnSpc>
              <a:spcBef>
                <a:spcPts val="560"/>
              </a:spcBef>
            </a:pPr>
            <a:br>
              <a:rPr lang="en-US" dirty="0">
                <a:solidFill>
                  <a:schemeClr val="dk1"/>
                </a:solidFill>
                <a:latin typeface="Arial"/>
                <a:ea typeface="Arial"/>
                <a:cs typeface="Arial"/>
                <a:sym typeface="Arial"/>
              </a:rPr>
            </a:br>
            <a:endParaRPr lang="en-US" dirty="0"/>
          </a:p>
        </p:txBody>
      </p:sp>
      <p:sp>
        <p:nvSpPr>
          <p:cNvPr id="3" name="Content Placeholder 2"/>
          <p:cNvSpPr>
            <a:spLocks noGrp="1"/>
          </p:cNvSpPr>
          <p:nvPr>
            <p:ph type="subTitle" idx="4294967295"/>
          </p:nvPr>
        </p:nvSpPr>
        <p:spPr>
          <a:xfrm>
            <a:off x="250258" y="609576"/>
            <a:ext cx="6371924" cy="3859730"/>
          </a:xfrm>
        </p:spPr>
        <p:txBody>
          <a:bodyPr vert="horz" lIns="91440" tIns="45720" rIns="91440" bIns="45720" rtlCol="0" anchor="t">
            <a:normAutofit lnSpcReduction="10000"/>
          </a:bodyPr>
          <a:lstStyle/>
          <a:p>
            <a:pPr marL="457200" lvl="0" indent="0" algn="l">
              <a:lnSpc>
                <a:spcPct val="100000"/>
              </a:lnSpc>
              <a:spcBef>
                <a:spcPts val="560"/>
              </a:spcBef>
              <a:buClr>
                <a:schemeClr val="dk1"/>
              </a:buClr>
              <a:buSzPts val="2800"/>
              <a:buNone/>
            </a:pPr>
            <a:r>
              <a:rPr lang="en-US" sz="6400" spc="-4" dirty="0"/>
              <a:t>Preparing the Best- Competency Based Training</a:t>
            </a:r>
            <a:endParaRPr lang="en-US" sz="6400" u="none" strike="noStrike" cap="none"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Rectangle 4">
            <a:extLst>
              <a:ext uri="{FF2B5EF4-FFF2-40B4-BE49-F238E27FC236}">
                <a16:creationId xmlns:a16="http://schemas.microsoft.com/office/drawing/2014/main" id="{794F0E16-C7D4-384A-B7A8-C675E5CFA59D}"/>
              </a:ext>
            </a:extLst>
          </p:cNvPr>
          <p:cNvSpPr/>
          <p:nvPr/>
        </p:nvSpPr>
        <p:spPr>
          <a:xfrm>
            <a:off x="818147" y="-1"/>
            <a:ext cx="5351647" cy="40426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7CD55EB-D104-4E4B-9383-A1EE2BE84D82}"/>
              </a:ext>
            </a:extLst>
          </p:cNvPr>
          <p:cNvSpPr/>
          <p:nvPr/>
        </p:nvSpPr>
        <p:spPr>
          <a:xfrm>
            <a:off x="818146" y="4469307"/>
            <a:ext cx="5351647" cy="2388694"/>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5DD477CF-D072-F743-AB35-29167E870420}"/>
              </a:ext>
            </a:extLst>
          </p:cNvPr>
          <p:cNvPicPr>
            <a:picLocks noChangeAspect="1"/>
          </p:cNvPicPr>
          <p:nvPr/>
        </p:nvPicPr>
        <p:blipFill rotWithShape="1">
          <a:blip r:embed="rId3">
            <a:extLst>
              <a:ext uri="{28A0092B-C50C-407E-A947-70E740481C1C}">
                <a14:useLocalDpi xmlns:a14="http://schemas.microsoft.com/office/drawing/2010/main" val="0"/>
              </a:ext>
            </a:extLst>
          </a:blip>
          <a:srcRect l="6286" t="-62" r="14656" b="62"/>
          <a:stretch/>
        </p:blipFill>
        <p:spPr>
          <a:xfrm>
            <a:off x="6744234" y="665799"/>
            <a:ext cx="5454320" cy="3880776"/>
          </a:xfrm>
          <a:prstGeom prst="rect">
            <a:avLst/>
          </a:prstGeom>
        </p:spPr>
      </p:pic>
      <p:sp>
        <p:nvSpPr>
          <p:cNvPr id="12" name="Rectangle 11">
            <a:extLst>
              <a:ext uri="{FF2B5EF4-FFF2-40B4-BE49-F238E27FC236}">
                <a16:creationId xmlns:a16="http://schemas.microsoft.com/office/drawing/2014/main" id="{2394F648-E25A-ED44-B3EA-B8D2436C020F}"/>
              </a:ext>
            </a:extLst>
          </p:cNvPr>
          <p:cNvSpPr/>
          <p:nvPr/>
        </p:nvSpPr>
        <p:spPr>
          <a:xfrm>
            <a:off x="6737684" y="4544715"/>
            <a:ext cx="5454316" cy="7541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71CE1893-BE8F-4045-A86A-759A655B96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9720" y="6355057"/>
            <a:ext cx="1487776" cy="462521"/>
          </a:xfrm>
          <a:prstGeom prst="rect">
            <a:avLst/>
          </a:prstGeom>
        </p:spPr>
      </p:pic>
      <p:pic>
        <p:nvPicPr>
          <p:cNvPr id="15" name="Picture 14">
            <a:extLst>
              <a:ext uri="{FF2B5EF4-FFF2-40B4-BE49-F238E27FC236}">
                <a16:creationId xmlns:a16="http://schemas.microsoft.com/office/drawing/2014/main" id="{090CB270-15F3-3449-937B-696D0CFCF53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450" t="19894" r="22003" b="36357"/>
          <a:stretch/>
        </p:blipFill>
        <p:spPr>
          <a:xfrm>
            <a:off x="6170988" y="6120898"/>
            <a:ext cx="1830010" cy="730870"/>
          </a:xfrm>
          <a:prstGeom prst="rect">
            <a:avLst/>
          </a:prstGeom>
        </p:spPr>
      </p:pic>
      <p:pic>
        <p:nvPicPr>
          <p:cNvPr id="18" name="Picture 17">
            <a:extLst>
              <a:ext uri="{FF2B5EF4-FFF2-40B4-BE49-F238E27FC236}">
                <a16:creationId xmlns:a16="http://schemas.microsoft.com/office/drawing/2014/main" id="{6EAAC10F-320E-7840-BA5D-B5514C44CE0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6516"/>
          <a:stretch/>
        </p:blipFill>
        <p:spPr>
          <a:xfrm>
            <a:off x="9887501" y="6412032"/>
            <a:ext cx="2172792" cy="388419"/>
          </a:xfrm>
          <a:prstGeom prst="rect">
            <a:avLst/>
          </a:prstGeom>
        </p:spPr>
      </p:pic>
      <p:sp>
        <p:nvSpPr>
          <p:cNvPr id="19" name="Rectangle 18">
            <a:extLst>
              <a:ext uri="{FF2B5EF4-FFF2-40B4-BE49-F238E27FC236}">
                <a16:creationId xmlns:a16="http://schemas.microsoft.com/office/drawing/2014/main" id="{BAAF14CB-EF7C-DB47-A24F-0BDF43909E87}"/>
              </a:ext>
            </a:extLst>
          </p:cNvPr>
          <p:cNvSpPr/>
          <p:nvPr/>
        </p:nvSpPr>
        <p:spPr>
          <a:xfrm>
            <a:off x="6737681" y="5265714"/>
            <a:ext cx="4211782" cy="757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0" i="0" dirty="0">
                <a:solidFill>
                  <a:schemeClr val="tx1"/>
                </a:solidFill>
                <a:effectLst/>
                <a:latin typeface="Slack-Lato"/>
              </a:rPr>
              <a:t>Presenter's name and affiliation</a:t>
            </a:r>
            <a:endParaRPr lang="en-US" baseline="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2765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429326" cy="1325563"/>
          </a:xfrm>
        </p:spPr>
        <p:txBody>
          <a:bodyPr>
            <a:normAutofit/>
          </a:bodyPr>
          <a:lstStyle/>
          <a:p>
            <a:r>
              <a:rPr lang="en-US" sz="3800" dirty="0"/>
              <a:t>Scales are tipped severely in the wrong direction</a:t>
            </a:r>
          </a:p>
        </p:txBody>
      </p:sp>
      <p:pic>
        <p:nvPicPr>
          <p:cNvPr id="4" name="Picture 3"/>
          <p:cNvPicPr>
            <a:picLocks noChangeAspect="1"/>
          </p:cNvPicPr>
          <p:nvPr/>
        </p:nvPicPr>
        <p:blipFill>
          <a:blip r:embed="rId3"/>
          <a:stretch>
            <a:fillRect/>
          </a:stretch>
        </p:blipFill>
        <p:spPr>
          <a:xfrm>
            <a:off x="2263588" y="2114913"/>
            <a:ext cx="8215406" cy="4107703"/>
          </a:xfrm>
          <a:prstGeom prst="rect">
            <a:avLst/>
          </a:prstGeom>
        </p:spPr>
      </p:pic>
      <p:sp>
        <p:nvSpPr>
          <p:cNvPr id="5" name="TextBox 4"/>
          <p:cNvSpPr txBox="1"/>
          <p:nvPr/>
        </p:nvSpPr>
        <p:spPr>
          <a:xfrm>
            <a:off x="1981200" y="1953111"/>
            <a:ext cx="3275256" cy="923330"/>
          </a:xfrm>
          <a:prstGeom prst="rect">
            <a:avLst/>
          </a:prstGeom>
          <a:noFill/>
        </p:spPr>
        <p:txBody>
          <a:bodyPr wrap="none" rtlCol="0">
            <a:spAutoFit/>
          </a:bodyPr>
          <a:lstStyle/>
          <a:p>
            <a:r>
              <a:rPr lang="en-US" sz="3600" dirty="0"/>
              <a:t>240+ </a:t>
            </a:r>
            <a:r>
              <a:rPr lang="en-US" dirty="0"/>
              <a:t>hours </a:t>
            </a:r>
          </a:p>
          <a:p>
            <a:r>
              <a:rPr lang="en-US" dirty="0"/>
              <a:t>minimally needed to meet basics</a:t>
            </a:r>
          </a:p>
        </p:txBody>
      </p:sp>
      <p:sp>
        <p:nvSpPr>
          <p:cNvPr id="6" name="TextBox 5"/>
          <p:cNvSpPr txBox="1"/>
          <p:nvPr/>
        </p:nvSpPr>
        <p:spPr>
          <a:xfrm>
            <a:off x="7689325" y="1937779"/>
            <a:ext cx="2405915" cy="646331"/>
          </a:xfrm>
          <a:prstGeom prst="rect">
            <a:avLst/>
          </a:prstGeom>
          <a:noFill/>
        </p:spPr>
        <p:txBody>
          <a:bodyPr wrap="none" rtlCol="0">
            <a:spAutoFit/>
          </a:bodyPr>
          <a:lstStyle/>
          <a:p>
            <a:r>
              <a:rPr lang="en-US" sz="3600" dirty="0"/>
              <a:t>40+ </a:t>
            </a:r>
            <a:r>
              <a:rPr lang="en-US"/>
              <a:t>hours provided</a:t>
            </a:r>
            <a:endParaRPr lang="en-US" dirty="0"/>
          </a:p>
        </p:txBody>
      </p:sp>
      <p:sp>
        <p:nvSpPr>
          <p:cNvPr id="7" name="TextBox 6"/>
          <p:cNvSpPr txBox="1"/>
          <p:nvPr/>
        </p:nvSpPr>
        <p:spPr>
          <a:xfrm>
            <a:off x="5504331" y="5753419"/>
            <a:ext cx="2619435" cy="646331"/>
          </a:xfrm>
          <a:prstGeom prst="rect">
            <a:avLst/>
          </a:prstGeom>
          <a:noFill/>
        </p:spPr>
        <p:txBody>
          <a:bodyPr wrap="none" rtlCol="0">
            <a:spAutoFit/>
          </a:bodyPr>
          <a:lstStyle/>
          <a:p>
            <a:r>
              <a:rPr lang="en-US" dirty="0"/>
              <a:t>Balance is achieved when</a:t>
            </a:r>
          </a:p>
          <a:p>
            <a:r>
              <a:rPr lang="en-US" dirty="0"/>
              <a:t>Training          competence</a:t>
            </a:r>
          </a:p>
        </p:txBody>
      </p:sp>
      <p:cxnSp>
        <p:nvCxnSpPr>
          <p:cNvPr id="9" name="Straight Arrow Connector 8"/>
          <p:cNvCxnSpPr/>
          <p:nvPr/>
        </p:nvCxnSpPr>
        <p:spPr>
          <a:xfrm>
            <a:off x="6378389" y="6222615"/>
            <a:ext cx="389965"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5045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dirty="0"/>
              <a:t>Why create a culture of learning with </a:t>
            </a:r>
            <a:br>
              <a:rPr lang="en-US" dirty="0"/>
            </a:br>
            <a:r>
              <a:rPr lang="en-US" dirty="0"/>
              <a:t>competency based training? </a:t>
            </a:r>
          </a:p>
        </p:txBody>
      </p:sp>
      <p:sp>
        <p:nvSpPr>
          <p:cNvPr id="58370" name="Content Placeholder 2"/>
          <p:cNvSpPr>
            <a:spLocks noGrp="1"/>
          </p:cNvSpPr>
          <p:nvPr>
            <p:ph idx="1"/>
          </p:nvPr>
        </p:nvSpPr>
        <p:spPr/>
        <p:txBody>
          <a:bodyPr>
            <a:normAutofit fontScale="92500" lnSpcReduction="20000"/>
          </a:bodyPr>
          <a:lstStyle/>
          <a:p>
            <a:pPr lvl="0"/>
            <a:r>
              <a:rPr lang="en-US" dirty="0"/>
              <a:t>Improve skills of workers</a:t>
            </a:r>
          </a:p>
          <a:p>
            <a:pPr lvl="0"/>
            <a:r>
              <a:rPr lang="en-US" dirty="0"/>
              <a:t>Improve quality and safety of supports</a:t>
            </a:r>
          </a:p>
          <a:p>
            <a:pPr lvl="0"/>
            <a:r>
              <a:rPr lang="en-US" dirty="0"/>
              <a:t>Overcome workforce challenges</a:t>
            </a:r>
          </a:p>
          <a:p>
            <a:pPr lvl="0"/>
            <a:r>
              <a:rPr lang="en-US" dirty="0"/>
              <a:t>Improve pay and benefits</a:t>
            </a:r>
          </a:p>
          <a:p>
            <a:pPr lvl="0"/>
            <a:r>
              <a:rPr lang="en-US" dirty="0"/>
              <a:t>Enhance the status of DSPs &amp; FLSs</a:t>
            </a:r>
          </a:p>
          <a:p>
            <a:pPr lvl="0"/>
            <a:r>
              <a:rPr lang="en-US" dirty="0"/>
              <a:t>Create professional career paths</a:t>
            </a:r>
          </a:p>
          <a:p>
            <a:pPr lvl="0"/>
            <a:r>
              <a:rPr lang="en-US" dirty="0"/>
              <a:t>Improve access to competency based education and training</a:t>
            </a:r>
          </a:p>
          <a:p>
            <a:endParaRPr lang="en-US" dirty="0"/>
          </a:p>
        </p:txBody>
      </p:sp>
    </p:spTree>
    <p:extLst>
      <p:ext uri="{BB962C8B-B14F-4D97-AF65-F5344CB8AC3E}">
        <p14:creationId xmlns:p14="http://schemas.microsoft.com/office/powerpoint/2010/main" val="261172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370">
                                            <p:txEl>
                                              <p:pRg st="0" end="0"/>
                                            </p:txEl>
                                          </p:spTgt>
                                        </p:tgtEl>
                                        <p:attrNameLst>
                                          <p:attrName>style.visibility</p:attrName>
                                        </p:attrNameLst>
                                      </p:cBhvr>
                                      <p:to>
                                        <p:strVal val="visible"/>
                                      </p:to>
                                    </p:set>
                                    <p:animEffect transition="in" filter="fade">
                                      <p:cBhvr>
                                        <p:cTn id="7" dur="500"/>
                                        <p:tgtEl>
                                          <p:spTgt spid="5837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8370">
                                            <p:txEl>
                                              <p:pRg st="1" end="1"/>
                                            </p:txEl>
                                          </p:spTgt>
                                        </p:tgtEl>
                                        <p:attrNameLst>
                                          <p:attrName>style.visibility</p:attrName>
                                        </p:attrNameLst>
                                      </p:cBhvr>
                                      <p:to>
                                        <p:strVal val="visible"/>
                                      </p:to>
                                    </p:set>
                                    <p:animEffect transition="in" filter="fade">
                                      <p:cBhvr>
                                        <p:cTn id="10" dur="500"/>
                                        <p:tgtEl>
                                          <p:spTgt spid="5837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8370">
                                            <p:txEl>
                                              <p:pRg st="2" end="2"/>
                                            </p:txEl>
                                          </p:spTgt>
                                        </p:tgtEl>
                                        <p:attrNameLst>
                                          <p:attrName>style.visibility</p:attrName>
                                        </p:attrNameLst>
                                      </p:cBhvr>
                                      <p:to>
                                        <p:strVal val="visible"/>
                                      </p:to>
                                    </p:set>
                                    <p:animEffect transition="in" filter="fade">
                                      <p:cBhvr>
                                        <p:cTn id="13" dur="500"/>
                                        <p:tgtEl>
                                          <p:spTgt spid="5837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8370">
                                            <p:txEl>
                                              <p:pRg st="3" end="3"/>
                                            </p:txEl>
                                          </p:spTgt>
                                        </p:tgtEl>
                                        <p:attrNameLst>
                                          <p:attrName>style.visibility</p:attrName>
                                        </p:attrNameLst>
                                      </p:cBhvr>
                                      <p:to>
                                        <p:strVal val="visible"/>
                                      </p:to>
                                    </p:set>
                                    <p:animEffect transition="in" filter="fade">
                                      <p:cBhvr>
                                        <p:cTn id="16" dur="500"/>
                                        <p:tgtEl>
                                          <p:spTgt spid="58370">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8370">
                                            <p:txEl>
                                              <p:pRg st="4" end="4"/>
                                            </p:txEl>
                                          </p:spTgt>
                                        </p:tgtEl>
                                        <p:attrNameLst>
                                          <p:attrName>style.visibility</p:attrName>
                                        </p:attrNameLst>
                                      </p:cBhvr>
                                      <p:to>
                                        <p:strVal val="visible"/>
                                      </p:to>
                                    </p:set>
                                    <p:animEffect transition="in" filter="fade">
                                      <p:cBhvr>
                                        <p:cTn id="19" dur="500"/>
                                        <p:tgtEl>
                                          <p:spTgt spid="58370">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8370">
                                            <p:txEl>
                                              <p:pRg st="5" end="5"/>
                                            </p:txEl>
                                          </p:spTgt>
                                        </p:tgtEl>
                                        <p:attrNameLst>
                                          <p:attrName>style.visibility</p:attrName>
                                        </p:attrNameLst>
                                      </p:cBhvr>
                                      <p:to>
                                        <p:strVal val="visible"/>
                                      </p:to>
                                    </p:set>
                                    <p:animEffect transition="in" filter="fade">
                                      <p:cBhvr>
                                        <p:cTn id="22" dur="500"/>
                                        <p:tgtEl>
                                          <p:spTgt spid="58370">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8370">
                                            <p:txEl>
                                              <p:pRg st="6" end="6"/>
                                            </p:txEl>
                                          </p:spTgt>
                                        </p:tgtEl>
                                        <p:attrNameLst>
                                          <p:attrName>style.visibility</p:attrName>
                                        </p:attrNameLst>
                                      </p:cBhvr>
                                      <p:to>
                                        <p:strVal val="visible"/>
                                      </p:to>
                                    </p:set>
                                    <p:animEffect transition="in" filter="fade">
                                      <p:cBhvr>
                                        <p:cTn id="25" dur="500"/>
                                        <p:tgtEl>
                                          <p:spTgt spid="5837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2719" y="0"/>
            <a:ext cx="8127076" cy="1325563"/>
          </a:xfrm>
        </p:spPr>
        <p:txBody>
          <a:bodyPr>
            <a:normAutofit/>
          </a:bodyPr>
          <a:lstStyle/>
          <a:p>
            <a:r>
              <a:rPr lang="en-US" sz="4000" dirty="0"/>
              <a:t>Outcomes Associated with Competency-Based Training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Tree>
    <p:extLst>
      <p:ext uri="{BB962C8B-B14F-4D97-AF65-F5344CB8AC3E}">
        <p14:creationId xmlns:p14="http://schemas.microsoft.com/office/powerpoint/2010/main" val="1508857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 name="Shape 620"/>
          <p:cNvSpPr txBox="1">
            <a:spLocks noGrp="1"/>
          </p:cNvSpPr>
          <p:nvPr>
            <p:ph type="title"/>
          </p:nvPr>
        </p:nvSpPr>
        <p:spPr/>
        <p:txBody>
          <a:bodyPr vert="horz" lIns="68569" tIns="34275" rIns="68569" bIns="34275" rtlCol="0" anchor="ctr" anchorCtr="0">
            <a:normAutofit/>
          </a:bodyPr>
          <a:lstStyle/>
          <a:p>
            <a:pPr>
              <a:buClr>
                <a:srgbClr val="0F3F59"/>
              </a:buClr>
              <a:buSzPct val="25000"/>
              <a:defRPr/>
            </a:pPr>
            <a:r>
              <a:rPr lang="en-US" dirty="0">
                <a:solidFill>
                  <a:schemeClr val="tx1"/>
                </a:solidFill>
                <a:ea typeface="Arial"/>
                <a:cs typeface="Arial"/>
                <a:sym typeface="Arial"/>
              </a:rPr>
              <a:t>What is Competency Based Training?</a:t>
            </a:r>
          </a:p>
        </p:txBody>
      </p:sp>
      <p:sp>
        <p:nvSpPr>
          <p:cNvPr id="29699" name="Shape 621"/>
          <p:cNvSpPr txBox="1">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9" tIns="34275" rIns="68569" bIns="34275" numCol="1" rtlCol="0" anchor="t" anchorCtr="0" compatLnSpc="1">
            <a:prstTxWarp prst="textNoShape">
              <a:avLst/>
            </a:prstTxWarp>
            <a:normAutofit/>
          </a:bodyPr>
          <a:lstStyle/>
          <a:p>
            <a:pPr>
              <a:spcBef>
                <a:spcPct val="0"/>
              </a:spcBef>
            </a:pPr>
            <a:r>
              <a:rPr lang="en-US" altLang="en-US" sz="2200">
                <a:cs typeface="Arial" panose="020B0604020202020204" pitchFamily="34" charset="0"/>
                <a:sym typeface="Arial" panose="020B0604020202020204" pitchFamily="34" charset="0"/>
              </a:rPr>
              <a:t>Training that is focused on developing worker:</a:t>
            </a:r>
          </a:p>
          <a:p>
            <a:pPr marL="666750" lvl="1">
              <a:spcBef>
                <a:spcPts val="363"/>
              </a:spcBef>
            </a:pPr>
            <a:r>
              <a:rPr lang="en-US" altLang="en-US" sz="1800" i="1">
                <a:cs typeface="Arial" panose="020B0604020202020204" pitchFamily="34" charset="0"/>
                <a:sym typeface="Arial" panose="020B0604020202020204" pitchFamily="34" charset="0"/>
              </a:rPr>
              <a:t>Knowledge</a:t>
            </a:r>
            <a:r>
              <a:rPr lang="en-US" altLang="en-US" sz="1800">
                <a:cs typeface="Arial" panose="020B0604020202020204" pitchFamily="34" charset="0"/>
                <a:sym typeface="Arial" panose="020B0604020202020204" pitchFamily="34" charset="0"/>
              </a:rPr>
              <a:t> (what a person knows)</a:t>
            </a:r>
          </a:p>
          <a:p>
            <a:pPr marL="666750" lvl="1">
              <a:spcBef>
                <a:spcPts val="363"/>
              </a:spcBef>
            </a:pPr>
            <a:r>
              <a:rPr lang="en-US" altLang="en-US" sz="1800" i="1">
                <a:cs typeface="Arial" panose="020B0604020202020204" pitchFamily="34" charset="0"/>
                <a:sym typeface="Arial" panose="020B0604020202020204" pitchFamily="34" charset="0"/>
              </a:rPr>
              <a:t>Skills</a:t>
            </a:r>
            <a:r>
              <a:rPr lang="en-US" altLang="en-US" sz="1800">
                <a:cs typeface="Arial" panose="020B0604020202020204" pitchFamily="34" charset="0"/>
                <a:sym typeface="Arial" panose="020B0604020202020204" pitchFamily="34" charset="0"/>
              </a:rPr>
              <a:t> (what a person is able to do)</a:t>
            </a:r>
          </a:p>
          <a:p>
            <a:pPr marL="666750" lvl="1">
              <a:spcBef>
                <a:spcPts val="363"/>
              </a:spcBef>
            </a:pPr>
            <a:r>
              <a:rPr lang="en-US" altLang="en-US" sz="1800" i="1">
                <a:cs typeface="Arial" panose="020B0604020202020204" pitchFamily="34" charset="0"/>
                <a:sym typeface="Arial" panose="020B0604020202020204" pitchFamily="34" charset="0"/>
              </a:rPr>
              <a:t>Attitudes</a:t>
            </a:r>
            <a:r>
              <a:rPr lang="en-US" altLang="en-US" sz="1800">
                <a:cs typeface="Arial" panose="020B0604020202020204" pitchFamily="34" charset="0"/>
                <a:sym typeface="Arial" panose="020B0604020202020204" pitchFamily="34" charset="0"/>
              </a:rPr>
              <a:t> (the way in which a DSP thinks about people with IDD, job and how they approach decision-making)</a:t>
            </a:r>
          </a:p>
          <a:p>
            <a:r>
              <a:rPr lang="en-US" altLang="en-US" sz="2200">
                <a:cs typeface="Arial" panose="020B0604020202020204" pitchFamily="34" charset="0"/>
                <a:sym typeface="Arial" panose="020B0604020202020204" pitchFamily="34" charset="0"/>
              </a:rPr>
              <a:t>Based on real work actions</a:t>
            </a:r>
          </a:p>
          <a:p>
            <a:r>
              <a:rPr lang="en-US" altLang="en-US" sz="2200">
                <a:cs typeface="Arial" panose="020B0604020202020204" pitchFamily="34" charset="0"/>
                <a:sym typeface="Arial" panose="020B0604020202020204" pitchFamily="34" charset="0"/>
              </a:rPr>
              <a:t>Goal of achieving required/desired outcomes</a:t>
            </a:r>
          </a:p>
        </p:txBody>
      </p:sp>
      <p:sp>
        <p:nvSpPr>
          <p:cNvPr id="4" name="Shape 715"/>
          <p:cNvSpPr txBox="1">
            <a:spLocks noChangeArrowheads="1"/>
          </p:cNvSpPr>
          <p:nvPr/>
        </p:nvSpPr>
        <p:spPr bwMode="auto">
          <a:xfrm>
            <a:off x="9906000" y="6199189"/>
            <a:ext cx="609600"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marL="257175" indent="-257175">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buClr>
                <a:srgbClr val="00267F"/>
              </a:buClr>
              <a:buSzPct val="25000"/>
              <a:defRPr/>
            </a:pPr>
            <a:r>
              <a:rPr lang="en-US" altLang="en-US" dirty="0">
                <a:latin typeface="+mj-lt"/>
                <a:sym typeface="Trebuchet MS" panose="020B0603020202020204" pitchFamily="34" charset="0"/>
              </a:rPr>
              <a:t>6</a:t>
            </a:r>
          </a:p>
        </p:txBody>
      </p:sp>
    </p:spTree>
    <p:extLst>
      <p:ext uri="{BB962C8B-B14F-4D97-AF65-F5344CB8AC3E}">
        <p14:creationId xmlns:p14="http://schemas.microsoft.com/office/powerpoint/2010/main" val="4244230908"/>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9FD55B-2301-45B2-9642-9E841E7C36AB}"/>
              </a:ext>
            </a:extLst>
          </p:cNvPr>
          <p:cNvSpPr>
            <a:spLocks noGrp="1"/>
          </p:cNvSpPr>
          <p:nvPr>
            <p:ph type="title"/>
          </p:nvPr>
        </p:nvSpPr>
        <p:spPr>
          <a:xfrm>
            <a:off x="838200" y="557189"/>
            <a:ext cx="3374136" cy="5567891"/>
          </a:xfrm>
        </p:spPr>
        <p:txBody>
          <a:bodyPr>
            <a:normAutofit/>
          </a:bodyPr>
          <a:lstStyle/>
          <a:p>
            <a:r>
              <a:rPr lang="en-US" sz="4000"/>
              <a:t>Competency-Based Training Framework </a:t>
            </a:r>
          </a:p>
        </p:txBody>
      </p:sp>
      <p:graphicFrame>
        <p:nvGraphicFramePr>
          <p:cNvPr id="5" name="Diagram 4">
            <a:extLst>
              <a:ext uri="{FF2B5EF4-FFF2-40B4-BE49-F238E27FC236}">
                <a16:creationId xmlns:a16="http://schemas.microsoft.com/office/drawing/2014/main" id="{9A70B265-7419-418C-976E-174477A7B8BD}"/>
              </a:ext>
            </a:extLst>
          </p:cNvPr>
          <p:cNvGraphicFramePr/>
          <p:nvPr>
            <p:extLst>
              <p:ext uri="{D42A27DB-BD31-4B8C-83A1-F6EECF244321}">
                <p14:modId xmlns:p14="http://schemas.microsoft.com/office/powerpoint/2010/main" val="638344429"/>
              </p:ext>
            </p:extLst>
          </p:nvPr>
        </p:nvGraphicFramePr>
        <p:xfrm>
          <a:off x="4758429" y="489290"/>
          <a:ext cx="6648370" cy="5879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0765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48550" y="43828"/>
            <a:ext cx="9363398" cy="6577216"/>
          </a:xfrm>
          <a:prstGeom prst="rect">
            <a:avLst/>
          </a:prstGeom>
        </p:spPr>
      </p:pic>
      <p:sp>
        <p:nvSpPr>
          <p:cNvPr id="5" name="TextBox 4"/>
          <p:cNvSpPr txBox="1"/>
          <p:nvPr/>
        </p:nvSpPr>
        <p:spPr>
          <a:xfrm>
            <a:off x="5060577" y="295836"/>
            <a:ext cx="2929841" cy="646331"/>
          </a:xfrm>
          <a:prstGeom prst="rect">
            <a:avLst/>
          </a:prstGeom>
          <a:noFill/>
        </p:spPr>
        <p:txBody>
          <a:bodyPr wrap="none" rtlCol="0">
            <a:spAutoFit/>
          </a:bodyPr>
          <a:lstStyle/>
          <a:p>
            <a:r>
              <a:rPr lang="en-US" sz="3600" b="1" dirty="0"/>
              <a:t> </a:t>
            </a:r>
            <a:r>
              <a:rPr lang="en-US" sz="3600" b="1" dirty="0">
                <a:solidFill>
                  <a:schemeClr val="bg1"/>
                </a:solidFill>
              </a:rPr>
              <a:t>of TN </a:t>
            </a:r>
            <a:r>
              <a:rPr lang="en-US" sz="3600" b="1" dirty="0" err="1">
                <a:solidFill>
                  <a:schemeClr val="bg1"/>
                </a:solidFill>
              </a:rPr>
              <a:t>QuILTSS</a:t>
            </a:r>
            <a:endParaRPr lang="en-US" sz="3600" b="1" dirty="0">
              <a:solidFill>
                <a:schemeClr val="bg1"/>
              </a:solidFill>
            </a:endParaRPr>
          </a:p>
        </p:txBody>
      </p:sp>
      <p:sp>
        <p:nvSpPr>
          <p:cNvPr id="6" name="TextBox 5"/>
          <p:cNvSpPr txBox="1"/>
          <p:nvPr/>
        </p:nvSpPr>
        <p:spPr>
          <a:xfrm>
            <a:off x="7826188" y="5790964"/>
            <a:ext cx="1474694" cy="923330"/>
          </a:xfrm>
          <a:prstGeom prst="rect">
            <a:avLst/>
          </a:prstGeom>
          <a:noFill/>
        </p:spPr>
        <p:txBody>
          <a:bodyPr wrap="square" rtlCol="0">
            <a:spAutoFit/>
          </a:bodyPr>
          <a:lstStyle/>
          <a:p>
            <a:r>
              <a:rPr lang="en-US"/>
              <a:t>Source: Charla Long, 2017</a:t>
            </a:r>
          </a:p>
        </p:txBody>
      </p:sp>
    </p:spTree>
    <p:extLst>
      <p:ext uri="{BB962C8B-B14F-4D97-AF65-F5344CB8AC3E}">
        <p14:creationId xmlns:p14="http://schemas.microsoft.com/office/powerpoint/2010/main" val="3315818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5CABBF6-84EB-2446-9390-64A8756C47E2}"/>
              </a:ext>
            </a:extLst>
          </p:cNvPr>
          <p:cNvGrpSpPr/>
          <p:nvPr/>
        </p:nvGrpSpPr>
        <p:grpSpPr>
          <a:xfrm>
            <a:off x="2054169" y="1537487"/>
            <a:ext cx="7442541" cy="4982582"/>
            <a:chOff x="1816100" y="381000"/>
            <a:chExt cx="8458200" cy="6032500"/>
          </a:xfrm>
        </p:grpSpPr>
        <p:pic>
          <p:nvPicPr>
            <p:cNvPr id="2" name="Picture 1" descr="01 Communicatio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6100" y="393700"/>
              <a:ext cx="1752600" cy="1752600"/>
            </a:xfrm>
            <a:prstGeom prst="rect">
              <a:avLst/>
            </a:prstGeom>
          </p:spPr>
        </p:pic>
        <p:pic>
          <p:nvPicPr>
            <p:cNvPr id="3" name="Picture 2" descr="02 Person Centered Practic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200" y="381000"/>
              <a:ext cx="1752600" cy="1752600"/>
            </a:xfrm>
            <a:prstGeom prst="rect">
              <a:avLst/>
            </a:prstGeom>
          </p:spPr>
        </p:pic>
        <p:pic>
          <p:nvPicPr>
            <p:cNvPr id="4" name="Picture 3" descr="03 Evaluation &amp; Observation.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8800" y="4648200"/>
              <a:ext cx="1765300" cy="1765300"/>
            </a:xfrm>
            <a:prstGeom prst="rect">
              <a:avLst/>
            </a:prstGeom>
          </p:spPr>
        </p:pic>
        <p:pic>
          <p:nvPicPr>
            <p:cNvPr id="5" name="Picture 4" descr="04 Crisis Prevention &amp; Intervention.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5900" y="381000"/>
              <a:ext cx="1765300" cy="1765300"/>
            </a:xfrm>
            <a:prstGeom prst="rect">
              <a:avLst/>
            </a:prstGeom>
          </p:spPr>
        </p:pic>
        <p:pic>
          <p:nvPicPr>
            <p:cNvPr id="6" name="Picture 5" descr="05 Safety.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48400" y="4572000"/>
              <a:ext cx="1803400" cy="1803400"/>
            </a:xfrm>
            <a:prstGeom prst="rect">
              <a:avLst/>
            </a:prstGeom>
          </p:spPr>
        </p:pic>
        <p:pic>
          <p:nvPicPr>
            <p:cNvPr id="7" name="Picture 6" descr="06 Professionalism &amp; Ethics.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58200" y="2438400"/>
              <a:ext cx="1752600" cy="1752600"/>
            </a:xfrm>
            <a:prstGeom prst="rect">
              <a:avLst/>
            </a:prstGeom>
          </p:spPr>
        </p:pic>
        <p:pic>
          <p:nvPicPr>
            <p:cNvPr id="8" name="Picture 7" descr="07 Empowerment &amp;Advocacy.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34400" y="4572000"/>
              <a:ext cx="1739900" cy="1739900"/>
            </a:xfrm>
            <a:prstGeom prst="rect">
              <a:avLst/>
            </a:prstGeom>
          </p:spPr>
        </p:pic>
        <p:pic>
          <p:nvPicPr>
            <p:cNvPr id="9" name="Picture 8" descr="08 Health &amp; Wellness.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62400" y="4572000"/>
              <a:ext cx="1816100" cy="1816100"/>
            </a:xfrm>
            <a:prstGeom prst="rect">
              <a:avLst/>
            </a:prstGeom>
          </p:spPr>
        </p:pic>
        <p:pic>
          <p:nvPicPr>
            <p:cNvPr id="10" name="Picture 9" descr="09 Community Living &amp; Skills Support.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28800" y="2438400"/>
              <a:ext cx="1790700" cy="1790700"/>
            </a:xfrm>
            <a:prstGeom prst="rect">
              <a:avLst/>
            </a:prstGeom>
          </p:spPr>
        </p:pic>
        <p:pic>
          <p:nvPicPr>
            <p:cNvPr id="11" name="Picture 10" descr="10 Community Inclusion &amp; Networking.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38600" y="2438400"/>
              <a:ext cx="1803400" cy="1803400"/>
            </a:xfrm>
            <a:prstGeom prst="rect">
              <a:avLst/>
            </a:prstGeom>
          </p:spPr>
        </p:pic>
        <p:pic>
          <p:nvPicPr>
            <p:cNvPr id="12" name="Picture 11" descr="11 Cultural Competency.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48400" y="2438400"/>
              <a:ext cx="1803400" cy="1803400"/>
            </a:xfrm>
            <a:prstGeom prst="rect">
              <a:avLst/>
            </a:prstGeom>
          </p:spPr>
        </p:pic>
        <p:pic>
          <p:nvPicPr>
            <p:cNvPr id="13" name="Picture 12" descr="12 Education Training &amp; Self Development.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48400" y="381000"/>
              <a:ext cx="1752600" cy="1752600"/>
            </a:xfrm>
            <a:prstGeom prst="rect">
              <a:avLst/>
            </a:prstGeom>
          </p:spPr>
        </p:pic>
      </p:grpSp>
      <p:sp>
        <p:nvSpPr>
          <p:cNvPr id="16" name="Title 15">
            <a:extLst>
              <a:ext uri="{FF2B5EF4-FFF2-40B4-BE49-F238E27FC236}">
                <a16:creationId xmlns:a16="http://schemas.microsoft.com/office/drawing/2014/main" id="{364118B4-5097-8A42-B129-39020B14FCA1}"/>
              </a:ext>
            </a:extLst>
          </p:cNvPr>
          <p:cNvSpPr>
            <a:spLocks noGrp="1"/>
          </p:cNvSpPr>
          <p:nvPr>
            <p:ph type="title"/>
          </p:nvPr>
        </p:nvSpPr>
        <p:spPr/>
        <p:txBody>
          <a:bodyPr/>
          <a:lstStyle/>
          <a:p>
            <a:r>
              <a:rPr lang="en-US" dirty="0"/>
              <a:t>TN </a:t>
            </a:r>
            <a:r>
              <a:rPr lang="en-US" dirty="0" err="1"/>
              <a:t>QuILTSS</a:t>
            </a:r>
            <a:r>
              <a:rPr lang="en-US" dirty="0"/>
              <a:t> Badges</a:t>
            </a:r>
          </a:p>
        </p:txBody>
      </p:sp>
    </p:spTree>
    <p:extLst>
      <p:ext uri="{BB962C8B-B14F-4D97-AF65-F5344CB8AC3E}">
        <p14:creationId xmlns:p14="http://schemas.microsoft.com/office/powerpoint/2010/main" val="2605961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F80DD-BC01-1A4A-AF2B-360886A3469C}"/>
              </a:ext>
            </a:extLst>
          </p:cNvPr>
          <p:cNvSpPr>
            <a:spLocks noGrp="1"/>
          </p:cNvSpPr>
          <p:nvPr>
            <p:ph type="title"/>
          </p:nvPr>
        </p:nvSpPr>
        <p:spPr/>
        <p:txBody>
          <a:bodyPr>
            <a:normAutofit/>
          </a:bodyPr>
          <a:lstStyle/>
          <a:p>
            <a:r>
              <a:rPr lang="en-US" dirty="0" err="1"/>
              <a:t>DirectCourse</a:t>
            </a:r>
            <a:r>
              <a:rPr lang="en-US" dirty="0"/>
              <a:t> </a:t>
            </a:r>
            <a:br>
              <a:rPr lang="en-US" dirty="0"/>
            </a:br>
            <a:r>
              <a:rPr lang="en-US" sz="2200" dirty="0"/>
              <a:t>Online Curricula for Life in Community</a:t>
            </a:r>
            <a:br>
              <a:rPr lang="en-US" sz="2200" dirty="0"/>
            </a:br>
            <a:endParaRPr lang="en-US" sz="2200" dirty="0"/>
          </a:p>
        </p:txBody>
      </p:sp>
      <p:sp>
        <p:nvSpPr>
          <p:cNvPr id="3" name="Content Placeholder 2">
            <a:extLst>
              <a:ext uri="{FF2B5EF4-FFF2-40B4-BE49-F238E27FC236}">
                <a16:creationId xmlns:a16="http://schemas.microsoft.com/office/drawing/2014/main" id="{41C72809-63C3-DC41-A998-21F3EC7E0F9F}"/>
              </a:ext>
            </a:extLst>
          </p:cNvPr>
          <p:cNvSpPr>
            <a:spLocks noGrp="1"/>
          </p:cNvSpPr>
          <p:nvPr>
            <p:ph sz="half" idx="1"/>
          </p:nvPr>
        </p:nvSpPr>
        <p:spPr>
          <a:xfrm>
            <a:off x="838199" y="1825625"/>
            <a:ext cx="5780411" cy="4769384"/>
          </a:xfrm>
        </p:spPr>
        <p:txBody>
          <a:bodyPr>
            <a:noAutofit/>
          </a:bodyPr>
          <a:lstStyle/>
          <a:p>
            <a:r>
              <a:rPr lang="en-US" sz="1200" dirty="0"/>
              <a:t>College of Direct Support &amp; College of Frontline Supervision &amp; Management University of MN, Research &amp; Training Center on Community Living</a:t>
            </a:r>
          </a:p>
          <a:p>
            <a:r>
              <a:rPr lang="en-US" sz="1200" dirty="0"/>
              <a:t>College of Employment Services</a:t>
            </a:r>
            <a:br>
              <a:rPr lang="en-US" sz="1200" dirty="0"/>
            </a:br>
            <a:r>
              <a:rPr lang="en-US" sz="1200" dirty="0"/>
              <a:t>University of MA/Boston, Institute for Community Inclusion</a:t>
            </a:r>
          </a:p>
          <a:p>
            <a:r>
              <a:rPr lang="en-US" sz="1200" dirty="0"/>
              <a:t>College of Personal Assistance &amp; Caregiving </a:t>
            </a:r>
            <a:br>
              <a:rPr lang="en-US" sz="1200" dirty="0"/>
            </a:br>
            <a:r>
              <a:rPr lang="en-US" sz="1200" dirty="0"/>
              <a:t>University of California San Francisco, Center Community Living Policy </a:t>
            </a:r>
          </a:p>
          <a:p>
            <a:r>
              <a:rPr lang="en-US" sz="1200" dirty="0"/>
              <a:t>College of Recovery &amp; Community Inclusion </a:t>
            </a:r>
            <a:br>
              <a:rPr lang="en-US" sz="1200" dirty="0"/>
            </a:br>
            <a:r>
              <a:rPr lang="en-US" sz="1200" dirty="0"/>
              <a:t>University of MN, Research &amp; Training Center on Community Living &amp; Temple University Collaborative on Community Inclusion of Individuals with Psychiatric Disabilities</a:t>
            </a:r>
          </a:p>
          <a:p>
            <a:r>
              <a:rPr lang="en-US" sz="1200" dirty="0"/>
              <a:t>Person Centered Counseling Training </a:t>
            </a:r>
          </a:p>
          <a:p>
            <a:r>
              <a:rPr lang="en-US" sz="1200" dirty="0"/>
              <a:t>University of MN, Research &amp; Training Center on Community Living &amp; The Learning Community for Person Centered Practices</a:t>
            </a:r>
          </a:p>
          <a:p>
            <a:r>
              <a:rPr lang="en-US" sz="1200" dirty="0"/>
              <a:t>http://</a:t>
            </a:r>
            <a:r>
              <a:rPr lang="en-US" sz="1200" dirty="0" err="1"/>
              <a:t>directcourseonline.com</a:t>
            </a:r>
            <a:r>
              <a:rPr lang="en-US" sz="1200" dirty="0"/>
              <a:t>/</a:t>
            </a:r>
          </a:p>
        </p:txBody>
      </p:sp>
      <p:pic>
        <p:nvPicPr>
          <p:cNvPr id="5" name="Picture Placeholder 2">
            <a:extLst>
              <a:ext uri="{FF2B5EF4-FFF2-40B4-BE49-F238E27FC236}">
                <a16:creationId xmlns:a16="http://schemas.microsoft.com/office/drawing/2014/main" id="{CD0833AD-C0E8-BC43-B323-76F2AB26E9F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31" t="-11" r="9571" b="1245"/>
          <a:stretch/>
        </p:blipFill>
        <p:spPr>
          <a:xfrm>
            <a:off x="6618611" y="0"/>
            <a:ext cx="5573389" cy="6858000"/>
          </a:xfrm>
          <a:prstGeom prst="rect">
            <a:avLst/>
          </a:prstGeom>
        </p:spPr>
      </p:pic>
    </p:spTree>
    <p:extLst>
      <p:ext uri="{BB962C8B-B14F-4D97-AF65-F5344CB8AC3E}">
        <p14:creationId xmlns:p14="http://schemas.microsoft.com/office/powerpoint/2010/main" val="2830504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p:nvPr/>
        </p:nvSpPr>
        <p:spPr>
          <a:xfrm rot="4745500">
            <a:off x="-869507" y="597056"/>
            <a:ext cx="8427474" cy="5187389"/>
          </a:xfrm>
          <a:prstGeom prst="rect">
            <a:avLst/>
          </a:prstGeom>
          <a:solidFill>
            <a:schemeClr val="accent1"/>
          </a:solidFill>
          <a:ln>
            <a:noFill/>
          </a:ln>
        </p:spPr>
        <p:txBody>
          <a:bodyPr spcFirstLastPara="1" wrap="square" lIns="91425" tIns="45700" rIns="91425" bIns="45700" anchor="ctr" anchorCtr="0">
            <a:noAutofit/>
          </a:bodyPr>
          <a:lstStyle/>
          <a:p>
            <a:pPr algn="ctr"/>
            <a:endParaRPr>
              <a:solidFill>
                <a:srgbClr val="0071CF"/>
              </a:solidFill>
              <a:latin typeface="Calibri"/>
              <a:ea typeface="Calibri"/>
              <a:cs typeface="Calibri"/>
              <a:sym typeface="Calibri"/>
            </a:endParaRPr>
          </a:p>
        </p:txBody>
      </p:sp>
      <p:sp>
        <p:nvSpPr>
          <p:cNvPr id="321" name="Shape 321"/>
          <p:cNvSpPr txBox="1"/>
          <p:nvPr/>
        </p:nvSpPr>
        <p:spPr>
          <a:xfrm>
            <a:off x="3947825" y="2421250"/>
            <a:ext cx="6244800" cy="769500"/>
          </a:xfrm>
          <a:prstGeom prst="rect">
            <a:avLst/>
          </a:prstGeom>
          <a:noFill/>
          <a:ln>
            <a:noFill/>
          </a:ln>
        </p:spPr>
        <p:txBody>
          <a:bodyPr spcFirstLastPara="1" wrap="square" lIns="91425" tIns="45700" rIns="91425" bIns="45700" anchor="t" anchorCtr="0">
            <a:noAutofit/>
          </a:bodyPr>
          <a:lstStyle/>
          <a:p>
            <a:r>
              <a:rPr lang="en" sz="4400" b="1" dirty="0">
                <a:solidFill>
                  <a:schemeClr val="lt1"/>
                </a:solidFill>
                <a:latin typeface="Calibri"/>
                <a:ea typeface="Calibri"/>
                <a:cs typeface="Calibri"/>
                <a:sym typeface="Calibri"/>
              </a:rPr>
              <a:t>NADSP  </a:t>
            </a:r>
            <a:r>
              <a:rPr lang="en" sz="4400" b="1" dirty="0">
                <a:solidFill>
                  <a:srgbClr val="7BC143"/>
                </a:solidFill>
                <a:latin typeface="Calibri"/>
                <a:ea typeface="Calibri"/>
                <a:cs typeface="Calibri"/>
                <a:sym typeface="Calibri"/>
              </a:rPr>
              <a:t>E-Badge Academy</a:t>
            </a:r>
            <a:endParaRPr dirty="0"/>
          </a:p>
        </p:txBody>
      </p:sp>
      <p:pic>
        <p:nvPicPr>
          <p:cNvPr id="322" name="Shape 322"/>
          <p:cNvPicPr preferRelativeResize="0"/>
          <p:nvPr/>
        </p:nvPicPr>
        <p:blipFill rotWithShape="1">
          <a:blip r:embed="rId3">
            <a:alphaModFix/>
          </a:blip>
          <a:srcRect/>
          <a:stretch/>
        </p:blipFill>
        <p:spPr>
          <a:xfrm rot="158225">
            <a:off x="8628562" y="4200045"/>
            <a:ext cx="1679863" cy="1679863"/>
          </a:xfrm>
          <a:prstGeom prst="rect">
            <a:avLst/>
          </a:prstGeom>
          <a:noFill/>
          <a:ln>
            <a:noFill/>
          </a:ln>
        </p:spPr>
      </p:pic>
      <p:pic>
        <p:nvPicPr>
          <p:cNvPr id="323" name="Shape 323"/>
          <p:cNvPicPr preferRelativeResize="0"/>
          <p:nvPr/>
        </p:nvPicPr>
        <p:blipFill rotWithShape="1">
          <a:blip r:embed="rId4">
            <a:alphaModFix/>
          </a:blip>
          <a:srcRect/>
          <a:stretch/>
        </p:blipFill>
        <p:spPr>
          <a:xfrm rot="-501154">
            <a:off x="1580277" y="4471304"/>
            <a:ext cx="1808217" cy="1808217"/>
          </a:xfrm>
          <a:prstGeom prst="rect">
            <a:avLst/>
          </a:prstGeom>
          <a:noFill/>
          <a:ln>
            <a:noFill/>
          </a:ln>
        </p:spPr>
      </p:pic>
      <p:pic>
        <p:nvPicPr>
          <p:cNvPr id="324" name="Shape 324"/>
          <p:cNvPicPr preferRelativeResize="0"/>
          <p:nvPr/>
        </p:nvPicPr>
        <p:blipFill rotWithShape="1">
          <a:blip r:embed="rId5">
            <a:alphaModFix/>
          </a:blip>
          <a:srcRect/>
          <a:stretch/>
        </p:blipFill>
        <p:spPr>
          <a:xfrm rot="-470279">
            <a:off x="1130948" y="536212"/>
            <a:ext cx="1752329" cy="1721677"/>
          </a:xfrm>
          <a:prstGeom prst="rect">
            <a:avLst/>
          </a:prstGeom>
          <a:noFill/>
          <a:ln>
            <a:noFill/>
          </a:ln>
        </p:spPr>
      </p:pic>
      <p:pic>
        <p:nvPicPr>
          <p:cNvPr id="325" name="Shape 325" descr="A close up of a sign&#10;&#10;Description generated with very high confidence"/>
          <p:cNvPicPr preferRelativeResize="0"/>
          <p:nvPr/>
        </p:nvPicPr>
        <p:blipFill rotWithShape="1">
          <a:blip r:embed="rId6">
            <a:alphaModFix/>
          </a:blip>
          <a:srcRect/>
          <a:stretch/>
        </p:blipFill>
        <p:spPr>
          <a:xfrm rot="901453">
            <a:off x="4166377" y="441668"/>
            <a:ext cx="1819651" cy="1613600"/>
          </a:xfrm>
          <a:prstGeom prst="rect">
            <a:avLst/>
          </a:prstGeom>
          <a:noFill/>
          <a:ln>
            <a:noFill/>
          </a:ln>
        </p:spPr>
      </p:pic>
      <p:pic>
        <p:nvPicPr>
          <p:cNvPr id="326" name="Shape 326" descr="A close up of a sign&#10;&#10;Description generated with very high confidence"/>
          <p:cNvPicPr preferRelativeResize="0"/>
          <p:nvPr/>
        </p:nvPicPr>
        <p:blipFill rotWithShape="1">
          <a:blip r:embed="rId7">
            <a:alphaModFix/>
          </a:blip>
          <a:srcRect/>
          <a:stretch/>
        </p:blipFill>
        <p:spPr>
          <a:xfrm rot="504260">
            <a:off x="5978719" y="4896605"/>
            <a:ext cx="1726680" cy="1632371"/>
          </a:xfrm>
          <a:prstGeom prst="rect">
            <a:avLst/>
          </a:prstGeom>
          <a:noFill/>
          <a:ln>
            <a:noFill/>
          </a:ln>
        </p:spPr>
      </p:pic>
      <p:pic>
        <p:nvPicPr>
          <p:cNvPr id="327" name="Shape 327"/>
          <p:cNvPicPr preferRelativeResize="0"/>
          <p:nvPr/>
        </p:nvPicPr>
        <p:blipFill>
          <a:blip r:embed="rId8">
            <a:alphaModFix/>
          </a:blip>
          <a:stretch>
            <a:fillRect/>
          </a:stretch>
        </p:blipFill>
        <p:spPr>
          <a:xfrm rot="275854">
            <a:off x="3879222" y="3427062"/>
            <a:ext cx="1660997" cy="1645055"/>
          </a:xfrm>
          <a:prstGeom prst="rect">
            <a:avLst/>
          </a:prstGeom>
          <a:noFill/>
          <a:ln>
            <a:noFill/>
          </a:ln>
        </p:spPr>
      </p:pic>
      <p:pic>
        <p:nvPicPr>
          <p:cNvPr id="328" name="Shape 328"/>
          <p:cNvPicPr preferRelativeResize="0"/>
          <p:nvPr/>
        </p:nvPicPr>
        <p:blipFill>
          <a:blip r:embed="rId9">
            <a:alphaModFix/>
          </a:blip>
          <a:stretch>
            <a:fillRect/>
          </a:stretch>
        </p:blipFill>
        <p:spPr>
          <a:xfrm rot="637432">
            <a:off x="7617770" y="393626"/>
            <a:ext cx="1712087" cy="1712087"/>
          </a:xfrm>
          <a:prstGeom prst="rect">
            <a:avLst/>
          </a:prstGeom>
          <a:noFill/>
          <a:ln>
            <a:noFill/>
          </a:ln>
        </p:spPr>
      </p:pic>
    </p:spTree>
    <p:extLst>
      <p:ext uri="{BB962C8B-B14F-4D97-AF65-F5344CB8AC3E}">
        <p14:creationId xmlns:p14="http://schemas.microsoft.com/office/powerpoint/2010/main" val="3229726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 Steps for Implementing Competency Based Training</a:t>
            </a:r>
          </a:p>
        </p:txBody>
      </p:sp>
      <p:sp>
        <p:nvSpPr>
          <p:cNvPr id="3" name="Content Placeholder 2"/>
          <p:cNvSpPr>
            <a:spLocks noGrp="1"/>
          </p:cNvSpPr>
          <p:nvPr>
            <p:ph idx="1"/>
          </p:nvPr>
        </p:nvSpPr>
        <p:spPr/>
        <p:txBody>
          <a:bodyPr>
            <a:normAutofit/>
          </a:bodyPr>
          <a:lstStyle/>
          <a:p>
            <a:pPr marL="0" indent="0">
              <a:buNone/>
            </a:pPr>
            <a:r>
              <a:rPr lang="en-US" dirty="0"/>
              <a:t>Step 1: Identify and assess the problem</a:t>
            </a:r>
          </a:p>
          <a:p>
            <a:pPr marL="0" indent="0">
              <a:buNone/>
            </a:pPr>
            <a:r>
              <a:rPr lang="en-US" dirty="0"/>
              <a:t>Step 2: Select an intervention strategy</a:t>
            </a:r>
          </a:p>
          <a:p>
            <a:pPr marL="0" indent="0">
              <a:buNone/>
            </a:pPr>
            <a:r>
              <a:rPr lang="en-US" dirty="0"/>
              <a:t>Step 3: Identify components of the strategy</a:t>
            </a:r>
          </a:p>
          <a:p>
            <a:pPr marL="0" indent="0">
              <a:buNone/>
            </a:pPr>
            <a:r>
              <a:rPr lang="en-US" dirty="0"/>
              <a:t>Step 4: Identify barriers to implementation</a:t>
            </a:r>
          </a:p>
        </p:txBody>
      </p:sp>
      <p:sp>
        <p:nvSpPr>
          <p:cNvPr id="4" name="TextBox 3"/>
          <p:cNvSpPr txBox="1"/>
          <p:nvPr/>
        </p:nvSpPr>
        <p:spPr>
          <a:xfrm>
            <a:off x="9184943" y="5643350"/>
            <a:ext cx="2552132" cy="369332"/>
          </a:xfrm>
          <a:prstGeom prst="rect">
            <a:avLst/>
          </a:prstGeom>
          <a:noFill/>
        </p:spPr>
        <p:txBody>
          <a:bodyPr wrap="square" rtlCol="0">
            <a:spAutoFit/>
          </a:bodyPr>
          <a:lstStyle/>
          <a:p>
            <a:r>
              <a:rPr lang="en-US" dirty="0"/>
              <a:t>Larson &amp; Hewitt, 2005</a:t>
            </a:r>
          </a:p>
        </p:txBody>
      </p:sp>
    </p:spTree>
    <p:extLst>
      <p:ext uri="{BB962C8B-B14F-4D97-AF65-F5344CB8AC3E}">
        <p14:creationId xmlns:p14="http://schemas.microsoft.com/office/powerpoint/2010/main" val="2527119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28600" lvl="0" indent="-228600">
              <a:lnSpc>
                <a:spcPct val="100000"/>
              </a:lnSpc>
              <a:spcBef>
                <a:spcPts val="1000"/>
              </a:spcBef>
              <a:spcAft>
                <a:spcPts val="1200"/>
              </a:spcAft>
            </a:pPr>
            <a:r>
              <a:rPr lang="en-US" sz="2800" dirty="0">
                <a:solidFill>
                  <a:prstClr val="black"/>
                </a:solidFill>
              </a:rPr>
              <a:t>In today’s webinar you will:</a:t>
            </a:r>
            <a:br>
              <a:rPr lang="en-US" sz="2800" dirty="0">
                <a:solidFill>
                  <a:prstClr val="black"/>
                </a:solidFill>
              </a:rPr>
            </a:br>
            <a:endParaRPr lang="en-US" dirty="0"/>
          </a:p>
        </p:txBody>
      </p:sp>
      <p:sp>
        <p:nvSpPr>
          <p:cNvPr id="3" name="Content Placeholder 2"/>
          <p:cNvSpPr>
            <a:spLocks noGrp="1"/>
          </p:cNvSpPr>
          <p:nvPr>
            <p:ph idx="1"/>
          </p:nvPr>
        </p:nvSpPr>
        <p:spPr/>
        <p:txBody>
          <a:bodyPr/>
          <a:lstStyle/>
          <a:p>
            <a:pPr marL="171450" indent="-171450"/>
            <a:r>
              <a:rPr lang="en-US" dirty="0"/>
              <a:t>Learn about current competency sets.</a:t>
            </a:r>
          </a:p>
          <a:p>
            <a:pPr marL="171450" indent="-171450"/>
            <a:r>
              <a:rPr lang="en-US" dirty="0"/>
              <a:t>Learn why competency-based training programs are important.</a:t>
            </a:r>
          </a:p>
          <a:p>
            <a:pPr marL="171450" indent="-171450"/>
            <a:r>
              <a:rPr lang="en-US" dirty="0"/>
              <a:t>Learn about the steps for implementing a competency-based training model in your organization.	</a:t>
            </a:r>
          </a:p>
          <a:p>
            <a:pPr marL="0" indent="0">
              <a:buNone/>
            </a:pPr>
            <a:endParaRPr lang="en-US" dirty="0"/>
          </a:p>
        </p:txBody>
      </p:sp>
    </p:spTree>
    <p:extLst>
      <p:ext uri="{BB962C8B-B14F-4D97-AF65-F5344CB8AC3E}">
        <p14:creationId xmlns:p14="http://schemas.microsoft.com/office/powerpoint/2010/main" val="2656314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 Steps for Implementing Competency Based Training</a:t>
            </a:r>
          </a:p>
        </p:txBody>
      </p:sp>
      <p:sp>
        <p:nvSpPr>
          <p:cNvPr id="3" name="Content Placeholder 2"/>
          <p:cNvSpPr>
            <a:spLocks noGrp="1"/>
          </p:cNvSpPr>
          <p:nvPr>
            <p:ph idx="1"/>
          </p:nvPr>
        </p:nvSpPr>
        <p:spPr/>
        <p:txBody>
          <a:bodyPr>
            <a:normAutofit/>
          </a:bodyPr>
          <a:lstStyle/>
          <a:p>
            <a:pPr marL="0" indent="0">
              <a:buNone/>
            </a:pPr>
            <a:r>
              <a:rPr lang="en-US" dirty="0"/>
              <a:t>Step 5: Identify support for the strategy</a:t>
            </a:r>
          </a:p>
          <a:p>
            <a:pPr marL="0" indent="0">
              <a:buNone/>
            </a:pPr>
            <a:r>
              <a:rPr lang="en-US" dirty="0"/>
              <a:t>Step 6: Set goals, measure progress &amp; establish a time frame</a:t>
            </a:r>
          </a:p>
          <a:p>
            <a:pPr marL="0" indent="0">
              <a:buNone/>
            </a:pPr>
            <a:r>
              <a:rPr lang="en-US" dirty="0"/>
              <a:t>Step 7: Implement the strategy</a:t>
            </a:r>
          </a:p>
          <a:p>
            <a:pPr marL="0" indent="0">
              <a:buNone/>
            </a:pPr>
            <a:r>
              <a:rPr lang="en-US" dirty="0"/>
              <a:t>Step 8: Evaluate success</a:t>
            </a:r>
          </a:p>
        </p:txBody>
      </p:sp>
      <p:sp>
        <p:nvSpPr>
          <p:cNvPr id="4" name="TextBox 3"/>
          <p:cNvSpPr txBox="1"/>
          <p:nvPr/>
        </p:nvSpPr>
        <p:spPr>
          <a:xfrm>
            <a:off x="9184943" y="5643350"/>
            <a:ext cx="2552132" cy="369332"/>
          </a:xfrm>
          <a:prstGeom prst="rect">
            <a:avLst/>
          </a:prstGeom>
          <a:noFill/>
        </p:spPr>
        <p:txBody>
          <a:bodyPr wrap="square" rtlCol="0">
            <a:spAutoFit/>
          </a:bodyPr>
          <a:lstStyle/>
          <a:p>
            <a:r>
              <a:rPr lang="en-US" dirty="0"/>
              <a:t>Larson &amp; Hewitt, 2005</a:t>
            </a:r>
          </a:p>
        </p:txBody>
      </p:sp>
    </p:spTree>
    <p:extLst>
      <p:ext uri="{BB962C8B-B14F-4D97-AF65-F5344CB8AC3E}">
        <p14:creationId xmlns:p14="http://schemas.microsoft.com/office/powerpoint/2010/main" val="1289321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254238" cy="2852737"/>
          </a:xfrm>
        </p:spPr>
        <p:txBody>
          <a:bodyPr>
            <a:noAutofit/>
          </a:bodyPr>
          <a:lstStyle/>
          <a:p>
            <a:br>
              <a:rPr lang="en-US" altLang="en-US" sz="5000" dirty="0"/>
            </a:br>
            <a:br>
              <a:rPr lang="en-US" altLang="en-US" sz="5000" dirty="0"/>
            </a:br>
            <a:r>
              <a:rPr lang="en-US" altLang="en-US" sz="5000" dirty="0"/>
              <a:t>How could implementing competency-based training improve the direct support workforce in your organization?</a:t>
            </a:r>
            <a:endParaRPr lang="en-US" sz="5000" dirty="0"/>
          </a:p>
        </p:txBody>
      </p:sp>
    </p:spTree>
    <p:extLst>
      <p:ext uri="{BB962C8B-B14F-4D97-AF65-F5344CB8AC3E}">
        <p14:creationId xmlns:p14="http://schemas.microsoft.com/office/powerpoint/2010/main" val="1420912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Resources</a:t>
            </a:r>
          </a:p>
        </p:txBody>
      </p:sp>
      <p:sp>
        <p:nvSpPr>
          <p:cNvPr id="7" name="Content Placeholder 6"/>
          <p:cNvSpPr>
            <a:spLocks noGrp="1"/>
          </p:cNvSpPr>
          <p:nvPr>
            <p:ph idx="1"/>
          </p:nvPr>
        </p:nvSpPr>
        <p:spPr>
          <a:xfrm>
            <a:off x="838199" y="1825625"/>
            <a:ext cx="10803835" cy="4351338"/>
          </a:xfrm>
        </p:spPr>
        <p:txBody>
          <a:bodyPr>
            <a:normAutofit fontScale="62500" lnSpcReduction="20000"/>
          </a:bodyPr>
          <a:lstStyle/>
          <a:p>
            <a:pPr marL="0" indent="0">
              <a:lnSpc>
                <a:spcPct val="110000"/>
              </a:lnSpc>
              <a:spcBef>
                <a:spcPts val="0"/>
              </a:spcBef>
              <a:spcAft>
                <a:spcPts val="0"/>
              </a:spcAft>
              <a:buNone/>
            </a:pPr>
            <a:r>
              <a:rPr lang="en-US" dirty="0"/>
              <a:t>15 NADSP Core Competencies</a:t>
            </a:r>
          </a:p>
          <a:p>
            <a:pPr marL="0" indent="0">
              <a:lnSpc>
                <a:spcPct val="110000"/>
              </a:lnSpc>
              <a:spcBef>
                <a:spcPts val="0"/>
              </a:spcBef>
              <a:spcAft>
                <a:spcPts val="0"/>
              </a:spcAft>
              <a:buNone/>
            </a:pPr>
            <a:r>
              <a:rPr lang="en-US" dirty="0">
                <a:solidFill>
                  <a:srgbClr val="FFC000"/>
                </a:solidFill>
                <a:hlinkClick r:id="rId3"/>
              </a:rPr>
              <a:t>https://www.nadsp.org/dsp-credentialing/15-competency-areas/10-library.html</a:t>
            </a:r>
            <a:endParaRPr lang="en-US" dirty="0">
              <a:solidFill>
                <a:srgbClr val="FFC000"/>
              </a:solidFill>
            </a:endParaRPr>
          </a:p>
          <a:p>
            <a:pPr marL="0" indent="0">
              <a:lnSpc>
                <a:spcPct val="110000"/>
              </a:lnSpc>
              <a:spcBef>
                <a:spcPts val="0"/>
              </a:spcBef>
              <a:spcAft>
                <a:spcPts val="0"/>
              </a:spcAft>
              <a:buNone/>
            </a:pPr>
            <a:endParaRPr lang="en-US" dirty="0"/>
          </a:p>
          <a:p>
            <a:pPr marL="0" indent="0">
              <a:lnSpc>
                <a:spcPct val="110000"/>
              </a:lnSpc>
              <a:spcBef>
                <a:spcPts val="0"/>
              </a:spcBef>
              <a:spcAft>
                <a:spcPts val="0"/>
              </a:spcAft>
              <a:buNone/>
            </a:pPr>
            <a:r>
              <a:rPr lang="en-US" dirty="0"/>
              <a:t>NADD-DSP Core Competencies</a:t>
            </a:r>
          </a:p>
          <a:p>
            <a:pPr marL="0" indent="0">
              <a:lnSpc>
                <a:spcPct val="110000"/>
              </a:lnSpc>
              <a:spcBef>
                <a:spcPts val="0"/>
              </a:spcBef>
              <a:spcAft>
                <a:spcPts val="0"/>
              </a:spcAft>
              <a:buNone/>
            </a:pPr>
            <a:r>
              <a:rPr lang="en-US" altLang="en-US" dirty="0">
                <a:hlinkClick r:id="rId4"/>
              </a:rPr>
              <a:t>http://acp.thenadd.org/manuals/dsp.pdf</a:t>
            </a:r>
            <a:endParaRPr lang="en-US" altLang="en-US" dirty="0"/>
          </a:p>
          <a:p>
            <a:pPr marL="0" indent="0">
              <a:lnSpc>
                <a:spcPct val="110000"/>
              </a:lnSpc>
              <a:spcBef>
                <a:spcPts val="0"/>
              </a:spcBef>
              <a:spcAft>
                <a:spcPts val="0"/>
              </a:spcAft>
              <a:buNone/>
            </a:pPr>
            <a:endParaRPr lang="en-US" dirty="0"/>
          </a:p>
          <a:p>
            <a:pPr marL="0" indent="0">
              <a:lnSpc>
                <a:spcPct val="110000"/>
              </a:lnSpc>
              <a:spcBef>
                <a:spcPts val="0"/>
              </a:spcBef>
              <a:spcAft>
                <a:spcPts val="0"/>
              </a:spcAft>
              <a:buNone/>
            </a:pPr>
            <a:r>
              <a:rPr lang="en-US" dirty="0"/>
              <a:t>NADSP Code of Ethics </a:t>
            </a:r>
          </a:p>
          <a:p>
            <a:pPr marL="0" indent="0">
              <a:lnSpc>
                <a:spcPct val="110000"/>
              </a:lnSpc>
              <a:spcBef>
                <a:spcPts val="0"/>
              </a:spcBef>
              <a:spcAft>
                <a:spcPts val="0"/>
              </a:spcAft>
              <a:buNone/>
            </a:pPr>
            <a:r>
              <a:rPr lang="en-US" altLang="en-US" dirty="0">
                <a:hlinkClick r:id="rId5"/>
              </a:rPr>
              <a:t>https://www.nadsp.org/library/code-of-ethics.html</a:t>
            </a:r>
            <a:endParaRPr lang="en-US" altLang="en-US" dirty="0"/>
          </a:p>
          <a:p>
            <a:pPr marL="0" indent="0">
              <a:lnSpc>
                <a:spcPct val="110000"/>
              </a:lnSpc>
              <a:spcBef>
                <a:spcPts val="0"/>
              </a:spcBef>
              <a:spcAft>
                <a:spcPts val="0"/>
              </a:spcAft>
              <a:buNone/>
            </a:pPr>
            <a:endParaRPr lang="en-US" dirty="0"/>
          </a:p>
          <a:p>
            <a:pPr marL="0" indent="0">
              <a:lnSpc>
                <a:spcPct val="110000"/>
              </a:lnSpc>
              <a:spcBef>
                <a:spcPts val="0"/>
              </a:spcBef>
              <a:spcAft>
                <a:spcPts val="0"/>
              </a:spcAft>
              <a:buNone/>
            </a:pPr>
            <a:r>
              <a:rPr lang="en-US" dirty="0"/>
              <a:t>Frontline Supervisor Core Competencies </a:t>
            </a:r>
          </a:p>
          <a:p>
            <a:pPr marL="0" indent="0">
              <a:lnSpc>
                <a:spcPct val="110000"/>
              </a:lnSpc>
              <a:spcBef>
                <a:spcPts val="0"/>
              </a:spcBef>
              <a:spcAft>
                <a:spcPts val="0"/>
              </a:spcAft>
              <a:buNone/>
            </a:pPr>
            <a:r>
              <a:rPr lang="en-US" dirty="0">
                <a:hlinkClick r:id="rId6"/>
              </a:rPr>
              <a:t>https://ici.umn.edu/products/view/553</a:t>
            </a:r>
            <a:endParaRPr lang="en-US" dirty="0"/>
          </a:p>
          <a:p>
            <a:pPr marL="0" indent="0">
              <a:lnSpc>
                <a:spcPct val="110000"/>
              </a:lnSpc>
              <a:spcBef>
                <a:spcPts val="0"/>
              </a:spcBef>
              <a:spcAft>
                <a:spcPts val="0"/>
              </a:spcAft>
              <a:buNone/>
            </a:pPr>
            <a:endParaRPr lang="en-US" dirty="0"/>
          </a:p>
          <a:p>
            <a:pPr marL="0" indent="0">
              <a:lnSpc>
                <a:spcPct val="110000"/>
              </a:lnSpc>
              <a:spcBef>
                <a:spcPts val="0"/>
              </a:spcBef>
              <a:spcAft>
                <a:spcPts val="0"/>
              </a:spcAft>
              <a:buNone/>
            </a:pPr>
            <a:r>
              <a:rPr lang="en-US" dirty="0"/>
              <a:t>CMS Core Competencies</a:t>
            </a:r>
          </a:p>
          <a:p>
            <a:pPr marL="0" indent="0">
              <a:lnSpc>
                <a:spcPct val="110000"/>
              </a:lnSpc>
              <a:spcBef>
                <a:spcPts val="0"/>
              </a:spcBef>
              <a:spcAft>
                <a:spcPts val="0"/>
              </a:spcAft>
              <a:buNone/>
            </a:pPr>
            <a:r>
              <a:rPr lang="en-US" dirty="0">
                <a:hlinkClick r:id="rId7"/>
              </a:rPr>
              <a:t>https://www.medicaid.gov/sites/default/files/2019-12/dsw-core-competencies-final-set-2014.pdf</a:t>
            </a:r>
            <a:endParaRPr lang="en-US" dirty="0"/>
          </a:p>
          <a:p>
            <a:pPr marL="0" indent="0">
              <a:lnSpc>
                <a:spcPct val="110000"/>
              </a:lnSpc>
              <a:spcBef>
                <a:spcPts val="0"/>
              </a:spcBef>
              <a:spcAft>
                <a:spcPts val="0"/>
              </a:spcAft>
              <a:buNone/>
            </a:pPr>
            <a:endParaRPr lang="en-US" dirty="0"/>
          </a:p>
          <a:p>
            <a:pPr marL="0" indent="0">
              <a:lnSpc>
                <a:spcPct val="110000"/>
              </a:lnSpc>
              <a:spcBef>
                <a:spcPts val="0"/>
              </a:spcBef>
              <a:spcAft>
                <a:spcPts val="0"/>
              </a:spcAft>
              <a:buNone/>
            </a:pPr>
            <a:r>
              <a:rPr lang="en-US" dirty="0" err="1"/>
              <a:t>QuiLTSS</a:t>
            </a:r>
            <a:r>
              <a:rPr lang="en-US" dirty="0"/>
              <a:t> Institute Orientation  </a:t>
            </a:r>
          </a:p>
          <a:p>
            <a:pPr marL="0" indent="0">
              <a:lnSpc>
                <a:spcPct val="110000"/>
              </a:lnSpc>
              <a:spcBef>
                <a:spcPts val="0"/>
              </a:spcBef>
              <a:spcAft>
                <a:spcPts val="0"/>
              </a:spcAft>
              <a:buNone/>
            </a:pPr>
            <a:r>
              <a:rPr lang="en-US" dirty="0">
                <a:hlinkClick r:id="rId8"/>
              </a:rPr>
              <a:t>https://quiltss.org/orientation/</a:t>
            </a:r>
            <a:endParaRPr lang="en-US" dirty="0"/>
          </a:p>
          <a:p>
            <a:pPr marL="0" indent="0">
              <a:lnSpc>
                <a:spcPct val="110000"/>
              </a:lnSpc>
              <a:spcBef>
                <a:spcPts val="0"/>
              </a:spcBef>
              <a:spcAft>
                <a:spcPts val="0"/>
              </a:spcAft>
              <a:buNone/>
            </a:pPr>
            <a:endParaRPr lang="en-US" dirty="0"/>
          </a:p>
          <a:p>
            <a:pPr marL="0" indent="0">
              <a:lnSpc>
                <a:spcPct val="110000"/>
              </a:lnSpc>
              <a:spcBef>
                <a:spcPts val="0"/>
              </a:spcBef>
              <a:spcAft>
                <a:spcPts val="0"/>
              </a:spcAft>
              <a:buNone/>
            </a:pPr>
            <a:endParaRPr lang="en-US" dirty="0"/>
          </a:p>
          <a:p>
            <a:pPr marL="0" indent="0">
              <a:lnSpc>
                <a:spcPct val="110000"/>
              </a:lnSpc>
              <a:spcBef>
                <a:spcPts val="0"/>
              </a:spcBef>
              <a:spcAft>
                <a:spcPts val="0"/>
              </a:spcAft>
              <a:buNone/>
            </a:pPr>
            <a:endParaRPr lang="en-US" dirty="0"/>
          </a:p>
          <a:p>
            <a:pPr marL="0" indent="0">
              <a:buNone/>
            </a:pPr>
            <a:endParaRPr lang="en-US" dirty="0"/>
          </a:p>
        </p:txBody>
      </p:sp>
    </p:spTree>
    <p:extLst>
      <p:ext uri="{BB962C8B-B14F-4D97-AF65-F5344CB8AC3E}">
        <p14:creationId xmlns:p14="http://schemas.microsoft.com/office/powerpoint/2010/main" val="3726897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1229D-5A0D-8C4E-9C36-DDD699DD02D7}"/>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B4B206DF-21FF-984B-8F30-67F752F935A1}"/>
              </a:ext>
            </a:extLst>
          </p:cNvPr>
          <p:cNvSpPr txBox="1">
            <a:spLocks/>
          </p:cNvSpPr>
          <p:nvPr/>
        </p:nvSpPr>
        <p:spPr>
          <a:xfrm>
            <a:off x="838200" y="1825625"/>
            <a:ext cx="10515600" cy="4351338"/>
          </a:xfrm>
          <a:prstGeom prst="rect">
            <a:avLst/>
          </a:prstGeom>
        </p:spPr>
        <p:txBody>
          <a:bodyPr anchor="ctr"/>
          <a:lstStyle>
            <a:lvl1pPr marL="228600" indent="-228600" algn="l" defTabSz="914400" rtl="0" eaLnBrk="1" latinLnBrk="0" hangingPunct="1">
              <a:lnSpc>
                <a:spcPct val="150000"/>
              </a:lnSpc>
              <a:spcBef>
                <a:spcPts val="1000"/>
              </a:spcBef>
              <a:buFont typeface="Arial" panose="020B0604020202020204" pitchFamily="34" charset="0"/>
              <a:buChar char="•"/>
              <a:defRPr sz="2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Open Sans Light" panose="020B0306030504020204" pitchFamily="34" charset="0"/>
              </a:rPr>
              <a:t>To receive the slides from today’s webinar or to further discuss this strategy: </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Open Sans Light" panose="020B0306030504020204" pitchFamily="34" charset="0"/>
              </a:rPr>
              <a:t>Contact your UMN consultant </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Open Sans Light" panose="020B0306030504020204" pitchFamily="34" charset="0"/>
              </a:rPr>
              <a:t>Or email us at: </a:t>
            </a:r>
            <a:r>
              <a:rPr kumimoji="0" lang="en-US" sz="2800" b="0" i="0" u="none" strike="noStrike" kern="1200" cap="none" spc="0" normalizeH="0" baseline="0" noProof="0" dirty="0" err="1">
                <a:ln>
                  <a:noFill/>
                </a:ln>
                <a:solidFill>
                  <a:prstClr val="black"/>
                </a:solidFill>
                <a:effectLst/>
                <a:uLnTx/>
                <a:uFillTx/>
                <a:latin typeface="Open Sans Light" panose="020B0306030504020204" pitchFamily="34" charset="0"/>
              </a:rPr>
              <a:t>dsp-tn@umn.edu</a:t>
            </a:r>
            <a:endParaRPr kumimoji="0" lang="en-US" sz="2800" b="0" i="0" u="none" strike="noStrike" kern="1200" cap="none" spc="0" normalizeH="0" baseline="0" noProof="0" dirty="0">
              <a:ln>
                <a:noFill/>
              </a:ln>
              <a:solidFill>
                <a:prstClr val="black"/>
              </a:solidFill>
              <a:effectLst/>
              <a:uLnTx/>
              <a:uFillTx/>
              <a:latin typeface="Open Sans Light" panose="020B0306030504020204" pitchFamily="34" charset="0"/>
            </a:endParaRP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Open Sans Light" panose="020B0306030504020204" pitchFamily="34" charset="0"/>
            </a:endParaRPr>
          </a:p>
        </p:txBody>
      </p:sp>
      <p:pic>
        <p:nvPicPr>
          <p:cNvPr id="4" name="Picture 3">
            <a:extLst>
              <a:ext uri="{FF2B5EF4-FFF2-40B4-BE49-F238E27FC236}">
                <a16:creationId xmlns:a16="http://schemas.microsoft.com/office/drawing/2014/main" id="{86970AA4-5E84-4B49-9BA3-3C24DFA295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0713" y="6361289"/>
            <a:ext cx="1487776" cy="462521"/>
          </a:xfrm>
          <a:prstGeom prst="rect">
            <a:avLst/>
          </a:prstGeom>
        </p:spPr>
      </p:pic>
      <p:pic>
        <p:nvPicPr>
          <p:cNvPr id="5" name="Picture 4">
            <a:extLst>
              <a:ext uri="{FF2B5EF4-FFF2-40B4-BE49-F238E27FC236}">
                <a16:creationId xmlns:a16="http://schemas.microsoft.com/office/drawing/2014/main" id="{306D60C8-DC94-244D-874B-F2C07F038752}"/>
              </a:ext>
            </a:extLst>
          </p:cNvPr>
          <p:cNvPicPr>
            <a:picLocks noChangeAspect="1"/>
          </p:cNvPicPr>
          <p:nvPr/>
        </p:nvPicPr>
        <p:blipFill rotWithShape="1">
          <a:blip r:embed="rId3">
            <a:extLst>
              <a:ext uri="{28A0092B-C50C-407E-A947-70E740481C1C}">
                <a14:useLocalDpi xmlns:a14="http://schemas.microsoft.com/office/drawing/2010/main" val="0"/>
              </a:ext>
            </a:extLst>
          </a:blip>
          <a:srcRect l="13450" t="19894" r="22003" b="36357"/>
          <a:stretch/>
        </p:blipFill>
        <p:spPr>
          <a:xfrm>
            <a:off x="0" y="6111890"/>
            <a:ext cx="1830010" cy="730870"/>
          </a:xfrm>
          <a:prstGeom prst="rect">
            <a:avLst/>
          </a:prstGeom>
        </p:spPr>
      </p:pic>
      <p:pic>
        <p:nvPicPr>
          <p:cNvPr id="6" name="Picture 5">
            <a:extLst>
              <a:ext uri="{FF2B5EF4-FFF2-40B4-BE49-F238E27FC236}">
                <a16:creationId xmlns:a16="http://schemas.microsoft.com/office/drawing/2014/main" id="{DE572A66-06F4-544B-A5CF-34CF327D20C8}"/>
              </a:ext>
            </a:extLst>
          </p:cNvPr>
          <p:cNvPicPr>
            <a:picLocks noChangeAspect="1"/>
          </p:cNvPicPr>
          <p:nvPr/>
        </p:nvPicPr>
        <p:blipFill rotWithShape="1">
          <a:blip r:embed="rId4">
            <a:extLst>
              <a:ext uri="{28A0092B-C50C-407E-A947-70E740481C1C}">
                <a14:useLocalDpi xmlns:a14="http://schemas.microsoft.com/office/drawing/2010/main" val="0"/>
              </a:ext>
            </a:extLst>
          </a:blip>
          <a:srcRect l="26516"/>
          <a:stretch/>
        </p:blipFill>
        <p:spPr>
          <a:xfrm>
            <a:off x="9919193" y="6387784"/>
            <a:ext cx="2172792" cy="388419"/>
          </a:xfrm>
          <a:prstGeom prst="rect">
            <a:avLst/>
          </a:prstGeom>
        </p:spPr>
      </p:pic>
    </p:spTree>
    <p:extLst>
      <p:ext uri="{BB962C8B-B14F-4D97-AF65-F5344CB8AC3E}">
        <p14:creationId xmlns:p14="http://schemas.microsoft.com/office/powerpoint/2010/main" val="274600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1229D-5A0D-8C4E-9C36-DDD699DD02D7}"/>
              </a:ext>
            </a:extLst>
          </p:cNvPr>
          <p:cNvSpPr>
            <a:spLocks noGrp="1"/>
          </p:cNvSpPr>
          <p:nvPr>
            <p:ph type="title"/>
          </p:nvPr>
        </p:nvSpPr>
        <p:spPr/>
        <p:txBody>
          <a:bodyPr/>
          <a:lstStyle/>
          <a:p>
            <a:r>
              <a:rPr lang="en-US" dirty="0"/>
              <a:t>Next Workforce Toolkit Webinars</a:t>
            </a:r>
          </a:p>
        </p:txBody>
      </p:sp>
      <p:sp>
        <p:nvSpPr>
          <p:cNvPr id="3" name="Content Placeholder 2">
            <a:extLst>
              <a:ext uri="{FF2B5EF4-FFF2-40B4-BE49-F238E27FC236}">
                <a16:creationId xmlns:a16="http://schemas.microsoft.com/office/drawing/2014/main" id="{B4B206DF-21FF-984B-8F30-67F752F935A1}"/>
              </a:ext>
            </a:extLst>
          </p:cNvPr>
          <p:cNvSpPr txBox="1">
            <a:spLocks/>
          </p:cNvSpPr>
          <p:nvPr/>
        </p:nvSpPr>
        <p:spPr>
          <a:xfrm>
            <a:off x="838200" y="1398905"/>
            <a:ext cx="10515600" cy="4778058"/>
          </a:xfrm>
          <a:prstGeom prst="rect">
            <a:avLst/>
          </a:prstGeom>
        </p:spPr>
        <p:txBody>
          <a:bodyPr anchor="ctr"/>
          <a:lstStyle>
            <a:lvl1pPr marL="228600" indent="-228600" algn="l" defTabSz="914400" rtl="0" eaLnBrk="1" latinLnBrk="0" hangingPunct="1">
              <a:lnSpc>
                <a:spcPct val="150000"/>
              </a:lnSpc>
              <a:spcBef>
                <a:spcPts val="1000"/>
              </a:spcBef>
              <a:buFont typeface="Arial" panose="020B0604020202020204" pitchFamily="34" charset="0"/>
              <a:buChar char="•"/>
              <a:defRPr sz="2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lang="en-US" b="1" dirty="0">
                <a:latin typeface="Open Sans Light"/>
              </a:rPr>
              <a:t>Public Service Announcement </a:t>
            </a:r>
            <a:endParaRPr lang="en-US" dirty="0"/>
          </a:p>
          <a:p>
            <a:pPr>
              <a:lnSpc>
                <a:spcPct val="100000"/>
              </a:lnSpc>
              <a:defRPr/>
            </a:pPr>
            <a:r>
              <a:rPr lang="en-US" dirty="0">
                <a:latin typeface="Open Sans Light"/>
              </a:rPr>
              <a:t>March 2nd, 2-3 pm central</a:t>
            </a:r>
            <a:endParaRPr lang="en-US" dirty="0"/>
          </a:p>
          <a:p>
            <a:pPr marL="0" indent="0">
              <a:lnSpc>
                <a:spcPct val="100000"/>
              </a:lnSpc>
              <a:buNone/>
              <a:defRPr/>
            </a:pPr>
            <a:r>
              <a:rPr lang="en-US" b="1" dirty="0">
                <a:latin typeface="Open Sans Light"/>
              </a:rPr>
              <a:t>The</a:t>
            </a:r>
            <a:r>
              <a:rPr kumimoji="0" lang="en-US" sz="2800" b="1" i="0" u="none" strike="noStrike" kern="1200" cap="none" spc="0" normalizeH="0" baseline="0" noProof="0" dirty="0">
                <a:ln>
                  <a:noFill/>
                </a:ln>
                <a:effectLst/>
                <a:uLnTx/>
                <a:uFillTx/>
                <a:latin typeface="Open Sans Light"/>
              </a:rPr>
              <a:t> Critical Role: Frontline Supervisors</a:t>
            </a:r>
            <a:endParaRPr lang="en-US"/>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Open Sans Light"/>
              </a:rPr>
              <a:t>March </a:t>
            </a:r>
            <a:r>
              <a:rPr lang="en-US" dirty="0">
                <a:latin typeface="Open Sans Light"/>
              </a:rPr>
              <a:t>26th</a:t>
            </a:r>
            <a:r>
              <a:rPr kumimoji="0" lang="en-US" sz="2800" b="0" i="0" u="none" strike="noStrike" kern="1200" cap="none" spc="0" normalizeH="0" baseline="0" noProof="0" dirty="0">
                <a:ln>
                  <a:noFill/>
                </a:ln>
                <a:effectLst/>
                <a:uLnTx/>
                <a:uFillTx/>
                <a:latin typeface="Open Sans Light"/>
              </a:rPr>
              <a:t>, 2-3 pm central time</a:t>
            </a:r>
            <a:endParaRPr lang="en-US" sz="2800" b="0" i="0" u="none" strike="noStrike" kern="1200" cap="none" spc="0" normalizeH="0" baseline="0" noProof="0" dirty="0">
              <a:ln>
                <a:noFill/>
              </a:ln>
              <a:effectLst/>
              <a:uLnTx/>
              <a:uFillTx/>
              <a:latin typeface="Open Sans Light"/>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Open Sans Light" panose="020B0306030504020204" pitchFamily="34" charset="0"/>
              </a:rPr>
              <a:t>Orientation and On-boarding</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Open Sans Light" panose="020B0306030504020204" pitchFamily="34" charset="0"/>
              </a:rPr>
              <a:t>April 8th, 2-3 central time</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Open Sans Light" panose="020B0306030504020204" pitchFamily="34" charset="0"/>
              </a:rPr>
              <a:t>Professionalizing DSPs and the their Career Path</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Open Sans Light" panose="020B0306030504020204" pitchFamily="34" charset="0"/>
              </a:rPr>
              <a:t>April 23, 2-3 central time</a:t>
            </a:r>
          </a:p>
        </p:txBody>
      </p:sp>
      <p:pic>
        <p:nvPicPr>
          <p:cNvPr id="4" name="Picture 3">
            <a:extLst>
              <a:ext uri="{FF2B5EF4-FFF2-40B4-BE49-F238E27FC236}">
                <a16:creationId xmlns:a16="http://schemas.microsoft.com/office/drawing/2014/main" id="{12D1A6BE-574D-6E48-9CFE-EAC08781D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0713" y="6361289"/>
            <a:ext cx="1487776" cy="462521"/>
          </a:xfrm>
          <a:prstGeom prst="rect">
            <a:avLst/>
          </a:prstGeom>
        </p:spPr>
      </p:pic>
      <p:pic>
        <p:nvPicPr>
          <p:cNvPr id="5" name="Picture 4">
            <a:extLst>
              <a:ext uri="{FF2B5EF4-FFF2-40B4-BE49-F238E27FC236}">
                <a16:creationId xmlns:a16="http://schemas.microsoft.com/office/drawing/2014/main" id="{5B8777DD-D4AD-5B46-9B15-85F434C0D628}"/>
              </a:ext>
            </a:extLst>
          </p:cNvPr>
          <p:cNvPicPr>
            <a:picLocks noChangeAspect="1"/>
          </p:cNvPicPr>
          <p:nvPr/>
        </p:nvPicPr>
        <p:blipFill rotWithShape="1">
          <a:blip r:embed="rId3">
            <a:extLst>
              <a:ext uri="{28A0092B-C50C-407E-A947-70E740481C1C}">
                <a14:useLocalDpi xmlns:a14="http://schemas.microsoft.com/office/drawing/2010/main" val="0"/>
              </a:ext>
            </a:extLst>
          </a:blip>
          <a:srcRect l="13450" t="19894" r="22003" b="36357"/>
          <a:stretch/>
        </p:blipFill>
        <p:spPr>
          <a:xfrm>
            <a:off x="0" y="6111890"/>
            <a:ext cx="1830010" cy="730870"/>
          </a:xfrm>
          <a:prstGeom prst="rect">
            <a:avLst/>
          </a:prstGeom>
        </p:spPr>
      </p:pic>
      <p:pic>
        <p:nvPicPr>
          <p:cNvPr id="6" name="Picture 5">
            <a:extLst>
              <a:ext uri="{FF2B5EF4-FFF2-40B4-BE49-F238E27FC236}">
                <a16:creationId xmlns:a16="http://schemas.microsoft.com/office/drawing/2014/main" id="{DB776433-0516-4C40-B971-51D948E713E2}"/>
              </a:ext>
            </a:extLst>
          </p:cNvPr>
          <p:cNvPicPr>
            <a:picLocks noChangeAspect="1"/>
          </p:cNvPicPr>
          <p:nvPr/>
        </p:nvPicPr>
        <p:blipFill rotWithShape="1">
          <a:blip r:embed="rId4">
            <a:extLst>
              <a:ext uri="{28A0092B-C50C-407E-A947-70E740481C1C}">
                <a14:useLocalDpi xmlns:a14="http://schemas.microsoft.com/office/drawing/2010/main" val="0"/>
              </a:ext>
            </a:extLst>
          </a:blip>
          <a:srcRect l="26516"/>
          <a:stretch/>
        </p:blipFill>
        <p:spPr>
          <a:xfrm>
            <a:off x="9919193" y="6387784"/>
            <a:ext cx="2172792" cy="388419"/>
          </a:xfrm>
          <a:prstGeom prst="rect">
            <a:avLst/>
          </a:prstGeom>
        </p:spPr>
      </p:pic>
    </p:spTree>
    <p:extLst>
      <p:ext uri="{BB962C8B-B14F-4D97-AF65-F5344CB8AC3E}">
        <p14:creationId xmlns:p14="http://schemas.microsoft.com/office/powerpoint/2010/main" val="376458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34" name="Shape 334"/>
          <p:cNvSpPr txBox="1">
            <a:spLocks noGrp="1"/>
          </p:cNvSpPr>
          <p:nvPr>
            <p:ph type="title"/>
          </p:nvPr>
        </p:nvSpPr>
        <p:spPr>
          <a:prstGeom prst="rect">
            <a:avLst/>
          </a:prstGeom>
          <a:noFill/>
          <a:ln>
            <a:noFill/>
          </a:ln>
        </p:spPr>
        <p:txBody>
          <a:bodyPr vert="horz" lIns="91425" tIns="45700" rIns="91425" bIns="45700" rtlCol="0" anchor="ctr" anchorCtr="0">
            <a:noAutofit/>
          </a:bodyPr>
          <a:lstStyle/>
          <a:p>
            <a:pPr algn="ctr">
              <a:lnSpc>
                <a:spcPct val="100000"/>
              </a:lnSpc>
              <a:spcBef>
                <a:spcPts val="0"/>
              </a:spcBef>
              <a:buClr>
                <a:srgbClr val="0F3F59"/>
              </a:buClr>
              <a:buSzPct val="25000"/>
            </a:pPr>
            <a:r>
              <a:rPr lang="en-US" sz="3600" b="0" dirty="0">
                <a:latin typeface="+mj-lt"/>
                <a:ea typeface="Arial"/>
                <a:cs typeface="Arial"/>
                <a:sym typeface="Arial"/>
              </a:rPr>
              <a:t>High Expectation Discrepancy</a:t>
            </a:r>
          </a:p>
        </p:txBody>
      </p:sp>
      <p:grpSp>
        <p:nvGrpSpPr>
          <p:cNvPr id="8" name="Group 7">
            <a:extLst>
              <a:ext uri="{FF2B5EF4-FFF2-40B4-BE49-F238E27FC236}">
                <a16:creationId xmlns:a16="http://schemas.microsoft.com/office/drawing/2014/main" id="{209B4A72-4E8F-7F40-BF66-099C420E7450}"/>
              </a:ext>
            </a:extLst>
          </p:cNvPr>
          <p:cNvGrpSpPr/>
          <p:nvPr/>
        </p:nvGrpSpPr>
        <p:grpSpPr>
          <a:xfrm>
            <a:off x="1535134" y="498765"/>
            <a:ext cx="9121732" cy="6359236"/>
            <a:chOff x="1601787" y="457201"/>
            <a:chExt cx="8983661" cy="6261099"/>
          </a:xfrm>
        </p:grpSpPr>
        <p:pic>
          <p:nvPicPr>
            <p:cNvPr id="326" name="Shape 326"/>
            <p:cNvPicPr preferRelativeResize="0"/>
            <p:nvPr/>
          </p:nvPicPr>
          <p:blipFill rotWithShape="1">
            <a:blip r:embed="rId3">
              <a:alphaModFix/>
            </a:blip>
            <a:srcRect/>
            <a:stretch/>
          </p:blipFill>
          <p:spPr>
            <a:xfrm>
              <a:off x="1716086" y="515937"/>
              <a:ext cx="8869362" cy="5884862"/>
            </a:xfrm>
            <a:prstGeom prst="rect">
              <a:avLst/>
            </a:prstGeom>
            <a:noFill/>
            <a:ln>
              <a:noFill/>
            </a:ln>
          </p:spPr>
        </p:pic>
        <p:grpSp>
          <p:nvGrpSpPr>
            <p:cNvPr id="7" name="Group 6">
              <a:extLst>
                <a:ext uri="{FF2B5EF4-FFF2-40B4-BE49-F238E27FC236}">
                  <a16:creationId xmlns:a16="http://schemas.microsoft.com/office/drawing/2014/main" id="{20086AF1-2C5B-5B4D-A762-F20AC93C7A37}"/>
                </a:ext>
              </a:extLst>
            </p:cNvPr>
            <p:cNvGrpSpPr/>
            <p:nvPr/>
          </p:nvGrpSpPr>
          <p:grpSpPr>
            <a:xfrm>
              <a:off x="1601787" y="457201"/>
              <a:ext cx="8823325" cy="6261099"/>
              <a:chOff x="1601787" y="457201"/>
              <a:chExt cx="8823325" cy="6261099"/>
            </a:xfrm>
          </p:grpSpPr>
          <p:pic>
            <p:nvPicPr>
              <p:cNvPr id="327" name="Shape 327"/>
              <p:cNvPicPr preferRelativeResize="0"/>
              <p:nvPr/>
            </p:nvPicPr>
            <p:blipFill rotWithShape="1">
              <a:blip r:embed="rId4">
                <a:alphaModFix/>
              </a:blip>
              <a:srcRect/>
              <a:stretch/>
            </p:blipFill>
            <p:spPr>
              <a:xfrm rot="420000">
                <a:off x="8723311" y="488951"/>
                <a:ext cx="1701800" cy="1760537"/>
              </a:xfrm>
              <a:prstGeom prst="rect">
                <a:avLst/>
              </a:prstGeom>
              <a:noFill/>
              <a:ln>
                <a:noFill/>
              </a:ln>
            </p:spPr>
          </p:pic>
          <p:sp>
            <p:nvSpPr>
              <p:cNvPr id="329" name="Shape 329"/>
              <p:cNvSpPr txBox="1"/>
              <p:nvPr/>
            </p:nvSpPr>
            <p:spPr>
              <a:xfrm rot="180000">
                <a:off x="8743950" y="844549"/>
                <a:ext cx="1676399" cy="1016000"/>
              </a:xfrm>
              <a:prstGeom prst="rect">
                <a:avLst/>
              </a:prstGeom>
              <a:noFill/>
              <a:ln>
                <a:noFill/>
              </a:ln>
            </p:spPr>
            <p:txBody>
              <a:bodyPr lIns="91425" tIns="45700" rIns="91425" bIns="45700" anchor="t" anchorCtr="0">
                <a:noAutofit/>
              </a:bodyPr>
              <a:lstStyle/>
              <a:p>
                <a:pPr algn="ctr">
                  <a:buClr>
                    <a:schemeClr val="dk1"/>
                  </a:buClr>
                  <a:buSzPct val="25000"/>
                </a:pPr>
                <a:r>
                  <a:rPr lang="en-US" sz="2000" b="1" dirty="0">
                    <a:solidFill>
                      <a:schemeClr val="dk1"/>
                    </a:solidFill>
                    <a:latin typeface="Open Sans Condensed" panose="020B0606030504020204" pitchFamily="34" charset="0"/>
                    <a:ea typeface="Open Sans Condensed" panose="020B0606030504020204" pitchFamily="34" charset="0"/>
                    <a:cs typeface="Open Sans Condensed" panose="020B0606030504020204" pitchFamily="34" charset="0"/>
                    <a:sym typeface="Arial"/>
                  </a:rPr>
                  <a:t>Work </a:t>
                </a:r>
                <a:br>
                  <a:rPr lang="en-US" sz="2000" b="1" dirty="0">
                    <a:solidFill>
                      <a:schemeClr val="dk1"/>
                    </a:solidFill>
                    <a:latin typeface="Open Sans Condensed" panose="020B0606030504020204" pitchFamily="34" charset="0"/>
                    <a:ea typeface="Open Sans Condensed" panose="020B0606030504020204" pitchFamily="34" charset="0"/>
                    <a:cs typeface="Open Sans Condensed" panose="020B0606030504020204" pitchFamily="34" charset="0"/>
                    <a:sym typeface="Arial"/>
                  </a:rPr>
                </a:br>
                <a:r>
                  <a:rPr lang="en-US" sz="2000" b="1" dirty="0">
                    <a:solidFill>
                      <a:schemeClr val="dk1"/>
                    </a:solidFill>
                    <a:latin typeface="Open Sans Condensed" panose="020B0606030504020204" pitchFamily="34" charset="0"/>
                    <a:ea typeface="Open Sans Condensed" panose="020B0606030504020204" pitchFamily="34" charset="0"/>
                    <a:cs typeface="Open Sans Condensed" panose="020B0606030504020204" pitchFamily="34" charset="0"/>
                    <a:sym typeface="Arial"/>
                  </a:rPr>
                  <a:t>well with others</a:t>
                </a:r>
              </a:p>
            </p:txBody>
          </p:sp>
          <p:sp>
            <p:nvSpPr>
              <p:cNvPr id="330" name="Shape 330"/>
              <p:cNvSpPr txBox="1"/>
              <p:nvPr/>
            </p:nvSpPr>
            <p:spPr>
              <a:xfrm>
                <a:off x="5410200" y="2057401"/>
                <a:ext cx="914400" cy="400049"/>
              </a:xfrm>
              <a:prstGeom prst="rect">
                <a:avLst/>
              </a:prstGeom>
              <a:noFill/>
              <a:ln>
                <a:noFill/>
              </a:ln>
            </p:spPr>
            <p:txBody>
              <a:bodyPr lIns="91425" tIns="45700" rIns="91425" bIns="45700" anchor="t" anchorCtr="0">
                <a:noAutofit/>
              </a:bodyPr>
              <a:lstStyle/>
              <a:p>
                <a:pPr>
                  <a:buClr>
                    <a:schemeClr val="dk1"/>
                  </a:buClr>
                  <a:buSzPct val="25000"/>
                </a:pPr>
                <a:r>
                  <a:rPr lang="en-US" sz="2000" b="1" dirty="0">
                    <a:solidFill>
                      <a:schemeClr val="dk1"/>
                    </a:solidFill>
                    <a:latin typeface="Open Sans Condensed" panose="020B0606030504020204" pitchFamily="34" charset="0"/>
                    <a:ea typeface="Open Sans Condensed" panose="020B0606030504020204" pitchFamily="34" charset="0"/>
                    <a:cs typeface="Open Sans Condensed" panose="020B0606030504020204" pitchFamily="34" charset="0"/>
                    <a:sym typeface="Arial"/>
                  </a:rPr>
                  <a:t>Teach</a:t>
                </a:r>
              </a:p>
            </p:txBody>
          </p:sp>
          <p:pic>
            <p:nvPicPr>
              <p:cNvPr id="331" name="Shape 331"/>
              <p:cNvPicPr preferRelativeResize="0"/>
              <p:nvPr/>
            </p:nvPicPr>
            <p:blipFill rotWithShape="1">
              <a:blip r:embed="rId4">
                <a:alphaModFix/>
              </a:blip>
              <a:srcRect/>
              <a:stretch/>
            </p:blipFill>
            <p:spPr>
              <a:xfrm>
                <a:off x="1752601" y="457201"/>
                <a:ext cx="1701799" cy="1760537"/>
              </a:xfrm>
              <a:prstGeom prst="rect">
                <a:avLst/>
              </a:prstGeom>
              <a:noFill/>
              <a:ln>
                <a:noFill/>
              </a:ln>
            </p:spPr>
          </p:pic>
          <p:sp>
            <p:nvSpPr>
              <p:cNvPr id="332" name="Shape 332"/>
              <p:cNvSpPr txBox="1"/>
              <p:nvPr/>
            </p:nvSpPr>
            <p:spPr>
              <a:xfrm rot="-300000">
                <a:off x="1828799" y="838200"/>
                <a:ext cx="1497012" cy="708025"/>
              </a:xfrm>
              <a:prstGeom prst="rect">
                <a:avLst/>
              </a:prstGeom>
              <a:noFill/>
              <a:ln>
                <a:noFill/>
              </a:ln>
            </p:spPr>
            <p:txBody>
              <a:bodyPr lIns="91425" tIns="45700" rIns="91425" bIns="45700" anchor="t" anchorCtr="0">
                <a:noAutofit/>
              </a:bodyPr>
              <a:lstStyle/>
              <a:p>
                <a:pPr algn="ctr">
                  <a:buClr>
                    <a:schemeClr val="dk1"/>
                  </a:buClr>
                  <a:buSzPct val="25000"/>
                </a:pPr>
                <a:r>
                  <a:rPr lang="en-US" sz="2000" b="1" dirty="0">
                    <a:solidFill>
                      <a:schemeClr val="dk1"/>
                    </a:solidFill>
                    <a:latin typeface="Open Sans Condensed" panose="020B0606030504020204" pitchFamily="34" charset="0"/>
                    <a:ea typeface="Open Sans Condensed" panose="020B0606030504020204" pitchFamily="34" charset="0"/>
                    <a:cs typeface="Open Sans Condensed" panose="020B0606030504020204" pitchFamily="34" charset="0"/>
                    <a:sym typeface="Arial"/>
                  </a:rPr>
                  <a:t>Specialized </a:t>
                </a:r>
              </a:p>
              <a:p>
                <a:pPr algn="ctr">
                  <a:buClr>
                    <a:schemeClr val="dk1"/>
                  </a:buClr>
                  <a:buSzPct val="25000"/>
                </a:pPr>
                <a:r>
                  <a:rPr lang="en-US" sz="2000" b="1" dirty="0">
                    <a:solidFill>
                      <a:schemeClr val="dk1"/>
                    </a:solidFill>
                    <a:latin typeface="Open Sans Condensed" panose="020B0606030504020204" pitchFamily="34" charset="0"/>
                    <a:ea typeface="Open Sans Condensed" panose="020B0606030504020204" pitchFamily="34" charset="0"/>
                    <a:cs typeface="Open Sans Condensed" panose="020B0606030504020204" pitchFamily="34" charset="0"/>
                    <a:sym typeface="Arial"/>
                  </a:rPr>
                  <a:t>knowledge</a:t>
                </a:r>
              </a:p>
            </p:txBody>
          </p:sp>
          <p:pic>
            <p:nvPicPr>
              <p:cNvPr id="333" name="Shape 333"/>
              <p:cNvPicPr preferRelativeResize="0"/>
              <p:nvPr/>
            </p:nvPicPr>
            <p:blipFill rotWithShape="1">
              <a:blip r:embed="rId4">
                <a:alphaModFix/>
              </a:blip>
              <a:srcRect/>
              <a:stretch/>
            </p:blipFill>
            <p:spPr>
              <a:xfrm rot="-360000">
                <a:off x="7394576" y="1981200"/>
                <a:ext cx="1701799" cy="1758950"/>
              </a:xfrm>
              <a:prstGeom prst="rect">
                <a:avLst/>
              </a:prstGeom>
              <a:noFill/>
              <a:ln>
                <a:noFill/>
              </a:ln>
            </p:spPr>
          </p:pic>
          <p:sp>
            <p:nvSpPr>
              <p:cNvPr id="335" name="Shape 335"/>
              <p:cNvSpPr txBox="1"/>
              <p:nvPr/>
            </p:nvSpPr>
            <p:spPr>
              <a:xfrm rot="-660000">
                <a:off x="7626350" y="2244725"/>
                <a:ext cx="1295400" cy="1015999"/>
              </a:xfrm>
              <a:prstGeom prst="rect">
                <a:avLst/>
              </a:prstGeom>
              <a:noFill/>
              <a:ln>
                <a:noFill/>
              </a:ln>
            </p:spPr>
            <p:txBody>
              <a:bodyPr lIns="91425" tIns="45700" rIns="91425" bIns="45700" anchor="t" anchorCtr="0">
                <a:noAutofit/>
              </a:bodyPr>
              <a:lstStyle/>
              <a:p>
                <a:pPr algn="ctr">
                  <a:buClr>
                    <a:schemeClr val="dk1"/>
                  </a:buClr>
                  <a:buSzPct val="25000"/>
                </a:pPr>
                <a:r>
                  <a:rPr lang="en-US" sz="2000" b="1" dirty="0">
                    <a:solidFill>
                      <a:schemeClr val="dk1"/>
                    </a:solidFill>
                    <a:latin typeface="Open Sans Condensed" panose="020B0606030504020204" pitchFamily="34" charset="0"/>
                    <a:ea typeface="Open Sans Condensed" panose="020B0606030504020204" pitchFamily="34" charset="0"/>
                    <a:cs typeface="Open Sans Condensed" panose="020B0606030504020204" pitchFamily="34" charset="0"/>
                    <a:sym typeface="Arial"/>
                  </a:rPr>
                  <a:t>End shift neat &amp; tidy</a:t>
                </a:r>
              </a:p>
            </p:txBody>
          </p:sp>
          <p:pic>
            <p:nvPicPr>
              <p:cNvPr id="336" name="Shape 336"/>
              <p:cNvPicPr preferRelativeResize="0"/>
              <p:nvPr/>
            </p:nvPicPr>
            <p:blipFill rotWithShape="1">
              <a:blip r:embed="rId4">
                <a:alphaModFix/>
              </a:blip>
              <a:srcRect/>
              <a:stretch/>
            </p:blipFill>
            <p:spPr>
              <a:xfrm rot="420000">
                <a:off x="2017712" y="4832351"/>
                <a:ext cx="1701800" cy="1760537"/>
              </a:xfrm>
              <a:prstGeom prst="rect">
                <a:avLst/>
              </a:prstGeom>
              <a:noFill/>
              <a:ln>
                <a:noFill/>
              </a:ln>
            </p:spPr>
          </p:pic>
          <p:sp>
            <p:nvSpPr>
              <p:cNvPr id="337" name="Shape 337"/>
              <p:cNvSpPr txBox="1"/>
              <p:nvPr/>
            </p:nvSpPr>
            <p:spPr>
              <a:xfrm rot="300000">
                <a:off x="2165350" y="5241926"/>
                <a:ext cx="1382712" cy="769937"/>
              </a:xfrm>
              <a:prstGeom prst="rect">
                <a:avLst/>
              </a:prstGeom>
              <a:noFill/>
              <a:ln>
                <a:noFill/>
              </a:ln>
            </p:spPr>
            <p:txBody>
              <a:bodyPr lIns="91425" tIns="45700" rIns="91425" bIns="45700" anchor="t" anchorCtr="0">
                <a:noAutofit/>
              </a:bodyPr>
              <a:lstStyle/>
              <a:p>
                <a:pPr algn="ctr">
                  <a:buClr>
                    <a:schemeClr val="dk1"/>
                  </a:buClr>
                  <a:buSzPct val="25000"/>
                </a:pPr>
                <a:r>
                  <a:rPr lang="en-US" sz="2000" b="1" dirty="0">
                    <a:solidFill>
                      <a:schemeClr val="dk1"/>
                    </a:solidFill>
                    <a:latin typeface="Open Sans Condensed" panose="020B0606030504020204" pitchFamily="34" charset="0"/>
                    <a:ea typeface="Open Sans Condensed" panose="020B0606030504020204" pitchFamily="34" charset="0"/>
                    <a:cs typeface="Open Sans Condensed" panose="020B0606030504020204" pitchFamily="34" charset="0"/>
                    <a:sym typeface="Arial"/>
                  </a:rPr>
                  <a:t>Culturally</a:t>
                </a:r>
                <a:r>
                  <a:rPr lang="en-US" sz="2400" b="1" dirty="0">
                    <a:solidFill>
                      <a:schemeClr val="dk1"/>
                    </a:solidFill>
                    <a:latin typeface="Open Sans Condensed" panose="020B0606030504020204" pitchFamily="34" charset="0"/>
                    <a:ea typeface="Open Sans Condensed" panose="020B0606030504020204" pitchFamily="34" charset="0"/>
                    <a:cs typeface="Open Sans Condensed" panose="020B0606030504020204" pitchFamily="34" charset="0"/>
                    <a:sym typeface="Arial"/>
                  </a:rPr>
                  <a:t> </a:t>
                </a:r>
                <a:br>
                  <a:rPr lang="en-US" sz="2400" b="1" dirty="0">
                    <a:solidFill>
                      <a:schemeClr val="dk1"/>
                    </a:solidFill>
                    <a:latin typeface="Open Sans Condensed" panose="020B0606030504020204" pitchFamily="34" charset="0"/>
                    <a:ea typeface="Open Sans Condensed" panose="020B0606030504020204" pitchFamily="34" charset="0"/>
                    <a:cs typeface="Open Sans Condensed" panose="020B0606030504020204" pitchFamily="34" charset="0"/>
                    <a:sym typeface="Arial"/>
                  </a:rPr>
                </a:br>
                <a:r>
                  <a:rPr lang="en-US" sz="2000" b="1" dirty="0">
                    <a:solidFill>
                      <a:schemeClr val="dk1"/>
                    </a:solidFill>
                    <a:latin typeface="Open Sans Condensed" panose="020B0606030504020204" pitchFamily="34" charset="0"/>
                    <a:ea typeface="Open Sans Condensed" panose="020B0606030504020204" pitchFamily="34" charset="0"/>
                    <a:cs typeface="Open Sans Condensed" panose="020B0606030504020204" pitchFamily="34" charset="0"/>
                    <a:sym typeface="Arial"/>
                  </a:rPr>
                  <a:t>competent</a:t>
                </a:r>
              </a:p>
            </p:txBody>
          </p:sp>
          <p:pic>
            <p:nvPicPr>
              <p:cNvPr id="338" name="Shape 338"/>
              <p:cNvPicPr preferRelativeResize="0"/>
              <p:nvPr/>
            </p:nvPicPr>
            <p:blipFill rotWithShape="1">
              <a:blip r:embed="rId4">
                <a:alphaModFix/>
              </a:blip>
              <a:srcRect/>
              <a:stretch/>
            </p:blipFill>
            <p:spPr>
              <a:xfrm rot="420000">
                <a:off x="1601787" y="3003550"/>
                <a:ext cx="1701800" cy="1760537"/>
              </a:xfrm>
              <a:prstGeom prst="rect">
                <a:avLst/>
              </a:prstGeom>
              <a:noFill/>
              <a:ln>
                <a:noFill/>
              </a:ln>
            </p:spPr>
          </p:pic>
          <p:pic>
            <p:nvPicPr>
              <p:cNvPr id="339" name="Shape 339"/>
              <p:cNvPicPr preferRelativeResize="0"/>
              <p:nvPr/>
            </p:nvPicPr>
            <p:blipFill rotWithShape="1">
              <a:blip r:embed="rId4">
                <a:alphaModFix/>
              </a:blip>
              <a:srcRect/>
              <a:stretch/>
            </p:blipFill>
            <p:spPr>
              <a:xfrm rot="420000">
                <a:off x="8723311" y="2851150"/>
                <a:ext cx="1701800" cy="1760537"/>
              </a:xfrm>
              <a:prstGeom prst="rect">
                <a:avLst/>
              </a:prstGeom>
              <a:noFill/>
              <a:ln>
                <a:noFill/>
              </a:ln>
            </p:spPr>
          </p:pic>
          <p:pic>
            <p:nvPicPr>
              <p:cNvPr id="340" name="Shape 340"/>
              <p:cNvPicPr preferRelativeResize="0"/>
              <p:nvPr/>
            </p:nvPicPr>
            <p:blipFill rotWithShape="1">
              <a:blip r:embed="rId4">
                <a:alphaModFix/>
              </a:blip>
              <a:srcRect/>
              <a:stretch/>
            </p:blipFill>
            <p:spPr>
              <a:xfrm rot="-480000">
                <a:off x="8723313" y="4603749"/>
                <a:ext cx="1701799" cy="1760536"/>
              </a:xfrm>
              <a:prstGeom prst="rect">
                <a:avLst/>
              </a:prstGeom>
              <a:noFill/>
              <a:ln>
                <a:noFill/>
              </a:ln>
            </p:spPr>
          </p:pic>
          <p:pic>
            <p:nvPicPr>
              <p:cNvPr id="341" name="Shape 341"/>
              <p:cNvPicPr preferRelativeResize="0"/>
              <p:nvPr/>
            </p:nvPicPr>
            <p:blipFill rotWithShape="1">
              <a:blip r:embed="rId4">
                <a:alphaModFix/>
              </a:blip>
              <a:srcRect/>
              <a:stretch/>
            </p:blipFill>
            <p:spPr>
              <a:xfrm rot="420000">
                <a:off x="4075112" y="4959350"/>
                <a:ext cx="1701800" cy="1758950"/>
              </a:xfrm>
              <a:prstGeom prst="rect">
                <a:avLst/>
              </a:prstGeom>
              <a:noFill/>
              <a:ln>
                <a:noFill/>
              </a:ln>
            </p:spPr>
          </p:pic>
          <p:pic>
            <p:nvPicPr>
              <p:cNvPr id="342" name="Shape 342"/>
              <p:cNvPicPr preferRelativeResize="0"/>
              <p:nvPr/>
            </p:nvPicPr>
            <p:blipFill rotWithShape="1">
              <a:blip r:embed="rId4">
                <a:alphaModFix/>
              </a:blip>
              <a:srcRect/>
              <a:stretch/>
            </p:blipFill>
            <p:spPr>
              <a:xfrm rot="840000">
                <a:off x="2401888" y="1936750"/>
                <a:ext cx="1701799" cy="1758950"/>
              </a:xfrm>
              <a:prstGeom prst="rect">
                <a:avLst/>
              </a:prstGeom>
              <a:noFill/>
              <a:ln>
                <a:noFill/>
              </a:ln>
            </p:spPr>
          </p:pic>
          <p:sp>
            <p:nvSpPr>
              <p:cNvPr id="343" name="Shape 343"/>
              <p:cNvSpPr txBox="1"/>
              <p:nvPr/>
            </p:nvSpPr>
            <p:spPr>
              <a:xfrm rot="540000">
                <a:off x="2509837" y="2052638"/>
                <a:ext cx="1535111" cy="1323975"/>
              </a:xfrm>
              <a:prstGeom prst="rect">
                <a:avLst/>
              </a:prstGeom>
              <a:noFill/>
              <a:ln>
                <a:noFill/>
              </a:ln>
            </p:spPr>
            <p:txBody>
              <a:bodyPr lIns="91425" tIns="45700" rIns="91425" bIns="45700" anchor="t" anchorCtr="0">
                <a:noAutofit/>
              </a:bodyPr>
              <a:lstStyle/>
              <a:p>
                <a:pPr algn="ctr">
                  <a:buClr>
                    <a:schemeClr val="dk1"/>
                  </a:buClr>
                  <a:buSzPct val="25000"/>
                </a:pPr>
                <a:r>
                  <a:rPr lang="en-US" sz="2000" b="1" dirty="0">
                    <a:solidFill>
                      <a:schemeClr val="dk1"/>
                    </a:solidFill>
                    <a:latin typeface="Open Sans Condensed" panose="020B0606030504020204" pitchFamily="34" charset="0"/>
                    <a:ea typeface="Open Sans Condensed" panose="020B0606030504020204" pitchFamily="34" charset="0"/>
                    <a:cs typeface="Open Sans Condensed" panose="020B0606030504020204" pitchFamily="34" charset="0"/>
                    <a:sym typeface="Arial"/>
                  </a:rPr>
                  <a:t>Comply with </a:t>
                </a:r>
                <a:br>
                  <a:rPr lang="en-US" sz="2000" b="1" dirty="0">
                    <a:solidFill>
                      <a:schemeClr val="dk1"/>
                    </a:solidFill>
                    <a:latin typeface="Open Sans Condensed" panose="020B0606030504020204" pitchFamily="34" charset="0"/>
                    <a:ea typeface="Open Sans Condensed" panose="020B0606030504020204" pitchFamily="34" charset="0"/>
                    <a:cs typeface="Open Sans Condensed" panose="020B0606030504020204" pitchFamily="34" charset="0"/>
                    <a:sym typeface="Arial"/>
                  </a:rPr>
                </a:br>
                <a:r>
                  <a:rPr lang="en-US" sz="2000" b="1" dirty="0">
                    <a:solidFill>
                      <a:schemeClr val="dk1"/>
                    </a:solidFill>
                    <a:latin typeface="Open Sans Condensed" panose="020B0606030504020204" pitchFamily="34" charset="0"/>
                    <a:ea typeface="Open Sans Condensed" panose="020B0606030504020204" pitchFamily="34" charset="0"/>
                    <a:cs typeface="Open Sans Condensed" panose="020B0606030504020204" pitchFamily="34" charset="0"/>
                    <a:sym typeface="Arial"/>
                  </a:rPr>
                  <a:t>rules and regulations</a:t>
                </a:r>
              </a:p>
            </p:txBody>
          </p:sp>
          <p:sp>
            <p:nvSpPr>
              <p:cNvPr id="344" name="Shape 344"/>
              <p:cNvSpPr txBox="1"/>
              <p:nvPr/>
            </p:nvSpPr>
            <p:spPr>
              <a:xfrm rot="240000">
                <a:off x="1676399" y="3581399"/>
                <a:ext cx="1600200" cy="400050"/>
              </a:xfrm>
              <a:prstGeom prst="rect">
                <a:avLst/>
              </a:prstGeom>
              <a:noFill/>
              <a:ln>
                <a:noFill/>
              </a:ln>
            </p:spPr>
            <p:txBody>
              <a:bodyPr lIns="91425" tIns="45700" rIns="91425" bIns="45700" anchor="t" anchorCtr="0">
                <a:noAutofit/>
              </a:bodyPr>
              <a:lstStyle/>
              <a:p>
                <a:pPr algn="ctr">
                  <a:buClr>
                    <a:schemeClr val="dk1"/>
                  </a:buClr>
                  <a:buSzPct val="25000"/>
                </a:pPr>
                <a:r>
                  <a:rPr lang="en-US" sz="2000" b="1" dirty="0">
                    <a:solidFill>
                      <a:schemeClr val="dk1"/>
                    </a:solidFill>
                    <a:latin typeface="Open Sans Condensed" panose="020B0606030504020204" pitchFamily="34" charset="0"/>
                    <a:ea typeface="Open Sans Condensed" panose="020B0606030504020204" pitchFamily="34" charset="0"/>
                    <a:cs typeface="Open Sans Condensed" panose="020B0606030504020204" pitchFamily="34" charset="0"/>
                    <a:sym typeface="Arial"/>
                  </a:rPr>
                  <a:t>Document</a:t>
                </a:r>
              </a:p>
            </p:txBody>
          </p:sp>
          <p:pic>
            <p:nvPicPr>
              <p:cNvPr id="345" name="Shape 345"/>
              <p:cNvPicPr preferRelativeResize="0"/>
              <p:nvPr/>
            </p:nvPicPr>
            <p:blipFill rotWithShape="1">
              <a:blip r:embed="rId4">
                <a:alphaModFix/>
              </a:blip>
              <a:srcRect/>
              <a:stretch/>
            </p:blipFill>
            <p:spPr>
              <a:xfrm>
                <a:off x="6019801" y="4876801"/>
                <a:ext cx="1701799" cy="1760537"/>
              </a:xfrm>
              <a:prstGeom prst="rect">
                <a:avLst/>
              </a:prstGeom>
              <a:noFill/>
              <a:ln>
                <a:noFill/>
              </a:ln>
            </p:spPr>
          </p:pic>
          <p:sp>
            <p:nvSpPr>
              <p:cNvPr id="346" name="Shape 346"/>
              <p:cNvSpPr txBox="1"/>
              <p:nvPr/>
            </p:nvSpPr>
            <p:spPr>
              <a:xfrm rot="-300000">
                <a:off x="6121400" y="5310187"/>
                <a:ext cx="1371600" cy="708025"/>
              </a:xfrm>
              <a:prstGeom prst="rect">
                <a:avLst/>
              </a:prstGeom>
              <a:noFill/>
              <a:ln>
                <a:noFill/>
              </a:ln>
            </p:spPr>
            <p:txBody>
              <a:bodyPr lIns="91425" tIns="45700" rIns="91425" bIns="45700" anchor="t" anchorCtr="0">
                <a:noAutofit/>
              </a:bodyPr>
              <a:lstStyle/>
              <a:p>
                <a:pPr algn="ctr">
                  <a:buClr>
                    <a:schemeClr val="dk1"/>
                  </a:buClr>
                  <a:buSzPct val="25000"/>
                </a:pPr>
                <a:r>
                  <a:rPr lang="en-US" sz="2000" b="1" dirty="0">
                    <a:solidFill>
                      <a:schemeClr val="dk1"/>
                    </a:solidFill>
                    <a:latin typeface="Open Sans Condensed" panose="020B0606030504020204" pitchFamily="34" charset="0"/>
                    <a:ea typeface="Open Sans Condensed" panose="020B0606030504020204" pitchFamily="34" charset="0"/>
                    <a:cs typeface="Open Sans Condensed" panose="020B0606030504020204" pitchFamily="34" charset="0"/>
                    <a:sym typeface="Arial"/>
                  </a:rPr>
                  <a:t>Problem-</a:t>
                </a:r>
                <a:br>
                  <a:rPr lang="en-US" sz="2000" b="1" dirty="0">
                    <a:solidFill>
                      <a:schemeClr val="dk1"/>
                    </a:solidFill>
                    <a:latin typeface="Open Sans Condensed" panose="020B0606030504020204" pitchFamily="34" charset="0"/>
                    <a:ea typeface="Open Sans Condensed" panose="020B0606030504020204" pitchFamily="34" charset="0"/>
                    <a:cs typeface="Open Sans Condensed" panose="020B0606030504020204" pitchFamily="34" charset="0"/>
                    <a:sym typeface="Arial"/>
                  </a:rPr>
                </a:br>
                <a:r>
                  <a:rPr lang="en-US" sz="2000" b="1" dirty="0">
                    <a:solidFill>
                      <a:schemeClr val="dk1"/>
                    </a:solidFill>
                    <a:latin typeface="Open Sans Condensed" panose="020B0606030504020204" pitchFamily="34" charset="0"/>
                    <a:ea typeface="Open Sans Condensed" panose="020B0606030504020204" pitchFamily="34" charset="0"/>
                    <a:cs typeface="Open Sans Condensed" panose="020B0606030504020204" pitchFamily="34" charset="0"/>
                    <a:sym typeface="Arial"/>
                  </a:rPr>
                  <a:t>solve</a:t>
                </a:r>
              </a:p>
            </p:txBody>
          </p:sp>
          <p:pic>
            <p:nvPicPr>
              <p:cNvPr id="347" name="Shape 347"/>
              <p:cNvPicPr preferRelativeResize="0"/>
              <p:nvPr/>
            </p:nvPicPr>
            <p:blipFill rotWithShape="1">
              <a:blip r:embed="rId4">
                <a:alphaModFix/>
              </a:blip>
              <a:srcRect/>
              <a:stretch/>
            </p:blipFill>
            <p:spPr>
              <a:xfrm rot="-960000">
                <a:off x="3048000" y="3657599"/>
                <a:ext cx="1701800" cy="1760536"/>
              </a:xfrm>
              <a:prstGeom prst="rect">
                <a:avLst/>
              </a:prstGeom>
              <a:noFill/>
              <a:ln>
                <a:noFill/>
              </a:ln>
            </p:spPr>
          </p:pic>
          <p:sp>
            <p:nvSpPr>
              <p:cNvPr id="348" name="Shape 348"/>
              <p:cNvSpPr txBox="1"/>
              <p:nvPr/>
            </p:nvSpPr>
            <p:spPr>
              <a:xfrm rot="-1320000">
                <a:off x="3059113" y="3986211"/>
                <a:ext cx="1539875" cy="769936"/>
              </a:xfrm>
              <a:prstGeom prst="rect">
                <a:avLst/>
              </a:prstGeom>
              <a:noFill/>
              <a:ln>
                <a:noFill/>
              </a:ln>
            </p:spPr>
            <p:txBody>
              <a:bodyPr lIns="91425" tIns="45700" rIns="91425" bIns="45700" anchor="t" anchorCtr="0">
                <a:noAutofit/>
              </a:bodyPr>
              <a:lstStyle/>
              <a:p>
                <a:pPr algn="ctr">
                  <a:buClr>
                    <a:schemeClr val="dk1"/>
                  </a:buClr>
                  <a:buSzPct val="25000"/>
                </a:pPr>
                <a:r>
                  <a:rPr lang="en-US" sz="2000" b="1" dirty="0">
                    <a:solidFill>
                      <a:schemeClr val="dk1"/>
                    </a:solidFill>
                    <a:latin typeface="Open Sans Condensed" panose="020B0606030504020204" pitchFamily="34" charset="0"/>
                    <a:ea typeface="Open Sans Condensed" panose="020B0606030504020204" pitchFamily="34" charset="0"/>
                    <a:cs typeface="Open Sans Condensed" panose="020B0606030504020204" pitchFamily="34" charset="0"/>
                    <a:sym typeface="Arial"/>
                  </a:rPr>
                  <a:t>Support</a:t>
                </a:r>
                <a:r>
                  <a:rPr lang="en-US" sz="2400" b="1" dirty="0">
                    <a:solidFill>
                      <a:schemeClr val="dk1"/>
                    </a:solidFill>
                    <a:latin typeface="Open Sans Condensed" panose="020B0606030504020204" pitchFamily="34" charset="0"/>
                    <a:ea typeface="Open Sans Condensed" panose="020B0606030504020204" pitchFamily="34" charset="0"/>
                    <a:cs typeface="Open Sans Condensed" panose="020B0606030504020204" pitchFamily="34" charset="0"/>
                    <a:sym typeface="Arial"/>
                  </a:rPr>
                  <a:t> </a:t>
                </a:r>
              </a:p>
              <a:p>
                <a:pPr algn="ctr">
                  <a:buClr>
                    <a:schemeClr val="dk1"/>
                  </a:buClr>
                  <a:buSzPct val="25000"/>
                </a:pPr>
                <a:r>
                  <a:rPr lang="en-US" sz="2000" b="1" dirty="0">
                    <a:solidFill>
                      <a:schemeClr val="dk1"/>
                    </a:solidFill>
                    <a:latin typeface="Open Sans Condensed" panose="020B0606030504020204" pitchFamily="34" charset="0"/>
                    <a:ea typeface="Open Sans Condensed" panose="020B0606030504020204" pitchFamily="34" charset="0"/>
                    <a:cs typeface="Open Sans Condensed" panose="020B0606030504020204" pitchFamily="34" charset="0"/>
                    <a:sym typeface="Arial"/>
                  </a:rPr>
                  <a:t>choice</a:t>
                </a:r>
              </a:p>
            </p:txBody>
          </p:sp>
          <p:sp>
            <p:nvSpPr>
              <p:cNvPr id="349" name="Shape 349"/>
              <p:cNvSpPr txBox="1"/>
              <p:nvPr/>
            </p:nvSpPr>
            <p:spPr>
              <a:xfrm rot="300000">
                <a:off x="4187825" y="5327650"/>
                <a:ext cx="1492249" cy="708025"/>
              </a:xfrm>
              <a:prstGeom prst="rect">
                <a:avLst/>
              </a:prstGeom>
              <a:noFill/>
              <a:ln>
                <a:noFill/>
              </a:ln>
            </p:spPr>
            <p:txBody>
              <a:bodyPr lIns="91425" tIns="45700" rIns="91425" bIns="45700" anchor="t" anchorCtr="0">
                <a:noAutofit/>
              </a:bodyPr>
              <a:lstStyle/>
              <a:p>
                <a:pPr algn="ctr">
                  <a:buClr>
                    <a:schemeClr val="dk1"/>
                  </a:buClr>
                  <a:buSzPct val="25000"/>
                </a:pPr>
                <a:r>
                  <a:rPr lang="en-US" sz="2000" b="1" dirty="0">
                    <a:solidFill>
                      <a:schemeClr val="dk1"/>
                    </a:solidFill>
                    <a:latin typeface="Open Sans Condensed" panose="020B0606030504020204" pitchFamily="34" charset="0"/>
                    <a:ea typeface="Open Sans Condensed" panose="020B0606030504020204" pitchFamily="34" charset="0"/>
                    <a:cs typeface="Open Sans Condensed" panose="020B0606030504020204" pitchFamily="34" charset="0"/>
                    <a:sym typeface="Arial"/>
                  </a:rPr>
                  <a:t>Respect </a:t>
                </a:r>
              </a:p>
              <a:p>
                <a:pPr algn="ctr">
                  <a:buClr>
                    <a:schemeClr val="dk1"/>
                  </a:buClr>
                  <a:buSzPct val="25000"/>
                </a:pPr>
                <a:r>
                  <a:rPr lang="en-US" sz="2000" b="1" dirty="0">
                    <a:solidFill>
                      <a:schemeClr val="dk1"/>
                    </a:solidFill>
                    <a:latin typeface="Open Sans Condensed" panose="020B0606030504020204" pitchFamily="34" charset="0"/>
                    <a:ea typeface="Open Sans Condensed" panose="020B0606030504020204" pitchFamily="34" charset="0"/>
                    <a:cs typeface="Open Sans Condensed" panose="020B0606030504020204" pitchFamily="34" charset="0"/>
                    <a:sym typeface="Arial"/>
                  </a:rPr>
                  <a:t>rights</a:t>
                </a:r>
              </a:p>
            </p:txBody>
          </p:sp>
          <p:sp>
            <p:nvSpPr>
              <p:cNvPr id="350" name="Shape 350"/>
              <p:cNvSpPr txBox="1"/>
              <p:nvPr/>
            </p:nvSpPr>
            <p:spPr>
              <a:xfrm rot="180000">
                <a:off x="8867775" y="3168649"/>
                <a:ext cx="1535111" cy="1016000"/>
              </a:xfrm>
              <a:prstGeom prst="rect">
                <a:avLst/>
              </a:prstGeom>
              <a:noFill/>
              <a:ln>
                <a:noFill/>
              </a:ln>
            </p:spPr>
            <p:txBody>
              <a:bodyPr lIns="91425" tIns="45700" rIns="91425" bIns="45700" anchor="t" anchorCtr="0">
                <a:noAutofit/>
              </a:bodyPr>
              <a:lstStyle/>
              <a:p>
                <a:pPr algn="ctr">
                  <a:buClr>
                    <a:schemeClr val="dk1"/>
                  </a:buClr>
                  <a:buSzPct val="25000"/>
                </a:pPr>
                <a:r>
                  <a:rPr lang="en-US" sz="2000" b="1" dirty="0">
                    <a:solidFill>
                      <a:schemeClr val="dk1"/>
                    </a:solidFill>
                    <a:latin typeface="Open Sans Condensed" panose="020B0606030504020204" pitchFamily="34" charset="0"/>
                    <a:ea typeface="Open Sans Condensed" panose="020B0606030504020204" pitchFamily="34" charset="0"/>
                    <a:cs typeface="Open Sans Condensed" panose="020B0606030504020204" pitchFamily="34" charset="0"/>
                    <a:sym typeface="Arial"/>
                  </a:rPr>
                  <a:t>Maintain </a:t>
                </a:r>
                <a:br>
                  <a:rPr lang="en-US" sz="2000" b="1" dirty="0">
                    <a:solidFill>
                      <a:schemeClr val="dk1"/>
                    </a:solidFill>
                    <a:latin typeface="Open Sans Condensed" panose="020B0606030504020204" pitchFamily="34" charset="0"/>
                    <a:ea typeface="Open Sans Condensed" panose="020B0606030504020204" pitchFamily="34" charset="0"/>
                    <a:cs typeface="Open Sans Condensed" panose="020B0606030504020204" pitchFamily="34" charset="0"/>
                    <a:sym typeface="Arial"/>
                  </a:rPr>
                </a:br>
                <a:r>
                  <a:rPr lang="en-US" sz="2000" b="1" dirty="0">
                    <a:solidFill>
                      <a:schemeClr val="dk1"/>
                    </a:solidFill>
                    <a:latin typeface="Open Sans Condensed" panose="020B0606030504020204" pitchFamily="34" charset="0"/>
                    <a:ea typeface="Open Sans Condensed" panose="020B0606030504020204" pitchFamily="34" charset="0"/>
                    <a:cs typeface="Open Sans Condensed" panose="020B0606030504020204" pitchFamily="34" charset="0"/>
                    <a:sym typeface="Arial"/>
                  </a:rPr>
                  <a:t>health </a:t>
                </a:r>
                <a:br>
                  <a:rPr lang="en-US" sz="2000" b="1" dirty="0">
                    <a:solidFill>
                      <a:schemeClr val="dk1"/>
                    </a:solidFill>
                    <a:latin typeface="Open Sans Condensed" panose="020B0606030504020204" pitchFamily="34" charset="0"/>
                    <a:ea typeface="Open Sans Condensed" panose="020B0606030504020204" pitchFamily="34" charset="0"/>
                    <a:cs typeface="Open Sans Condensed" panose="020B0606030504020204" pitchFamily="34" charset="0"/>
                    <a:sym typeface="Arial"/>
                  </a:rPr>
                </a:br>
                <a:r>
                  <a:rPr lang="en-US" sz="2000" b="1" dirty="0">
                    <a:solidFill>
                      <a:schemeClr val="dk1"/>
                    </a:solidFill>
                    <a:latin typeface="Open Sans Condensed" panose="020B0606030504020204" pitchFamily="34" charset="0"/>
                    <a:ea typeface="Open Sans Condensed" panose="020B0606030504020204" pitchFamily="34" charset="0"/>
                    <a:cs typeface="Open Sans Condensed" panose="020B0606030504020204" pitchFamily="34" charset="0"/>
                    <a:sym typeface="Arial"/>
                  </a:rPr>
                  <a:t>&amp; safety</a:t>
                </a:r>
              </a:p>
            </p:txBody>
          </p:sp>
          <p:sp>
            <p:nvSpPr>
              <p:cNvPr id="351" name="Shape 351"/>
              <p:cNvSpPr txBox="1"/>
              <p:nvPr/>
            </p:nvSpPr>
            <p:spPr>
              <a:xfrm rot="-840000">
                <a:off x="8980487" y="5003800"/>
                <a:ext cx="1184274" cy="708024"/>
              </a:xfrm>
              <a:prstGeom prst="rect">
                <a:avLst/>
              </a:prstGeom>
              <a:noFill/>
              <a:ln>
                <a:noFill/>
              </a:ln>
            </p:spPr>
            <p:txBody>
              <a:bodyPr lIns="91425" tIns="45700" rIns="91425" bIns="45700" anchor="t" anchorCtr="0">
                <a:noAutofit/>
              </a:bodyPr>
              <a:lstStyle/>
              <a:p>
                <a:pPr algn="ctr">
                  <a:buClr>
                    <a:schemeClr val="dk1"/>
                  </a:buClr>
                  <a:buSzPct val="25000"/>
                </a:pPr>
                <a:r>
                  <a:rPr lang="en-US" sz="2000" b="1" dirty="0">
                    <a:solidFill>
                      <a:schemeClr val="dk1"/>
                    </a:solidFill>
                    <a:latin typeface="Open Sans Condensed" panose="020B0606030504020204" pitchFamily="34" charset="0"/>
                    <a:ea typeface="Open Sans Condensed" panose="020B0606030504020204" pitchFamily="34" charset="0"/>
                    <a:cs typeface="Open Sans Condensed" panose="020B0606030504020204" pitchFamily="34" charset="0"/>
                    <a:sym typeface="Arial"/>
                  </a:rPr>
                  <a:t>Person-</a:t>
                </a:r>
              </a:p>
              <a:p>
                <a:pPr algn="ctr">
                  <a:buClr>
                    <a:schemeClr val="dk1"/>
                  </a:buClr>
                  <a:buSzPct val="25000"/>
                </a:pPr>
                <a:r>
                  <a:rPr lang="en-US" sz="2000" b="1" dirty="0">
                    <a:solidFill>
                      <a:schemeClr val="dk1"/>
                    </a:solidFill>
                    <a:latin typeface="Open Sans Condensed" panose="020B0606030504020204" pitchFamily="34" charset="0"/>
                    <a:ea typeface="Open Sans Condensed" panose="020B0606030504020204" pitchFamily="34" charset="0"/>
                    <a:cs typeface="Open Sans Condensed" panose="020B0606030504020204" pitchFamily="34" charset="0"/>
                    <a:sym typeface="Arial"/>
                  </a:rPr>
                  <a:t>centered</a:t>
                </a:r>
              </a:p>
            </p:txBody>
          </p:sp>
          <p:pic>
            <p:nvPicPr>
              <p:cNvPr id="352" name="Shape 352"/>
              <p:cNvPicPr preferRelativeResize="0"/>
              <p:nvPr/>
            </p:nvPicPr>
            <p:blipFill rotWithShape="1">
              <a:blip r:embed="rId4">
                <a:alphaModFix/>
              </a:blip>
              <a:srcRect/>
              <a:stretch/>
            </p:blipFill>
            <p:spPr>
              <a:xfrm rot="420000">
                <a:off x="6970711" y="3841751"/>
                <a:ext cx="1701800" cy="1760537"/>
              </a:xfrm>
              <a:prstGeom prst="rect">
                <a:avLst/>
              </a:prstGeom>
              <a:noFill/>
              <a:ln>
                <a:noFill/>
              </a:ln>
            </p:spPr>
          </p:pic>
          <p:sp>
            <p:nvSpPr>
              <p:cNvPr id="353" name="Shape 353"/>
              <p:cNvSpPr txBox="1"/>
              <p:nvPr/>
            </p:nvSpPr>
            <p:spPr>
              <a:xfrm rot="240000">
                <a:off x="7277100" y="4175125"/>
                <a:ext cx="1068386" cy="708025"/>
              </a:xfrm>
              <a:prstGeom prst="rect">
                <a:avLst/>
              </a:prstGeom>
              <a:noFill/>
              <a:ln>
                <a:noFill/>
              </a:ln>
            </p:spPr>
            <p:txBody>
              <a:bodyPr lIns="91425" tIns="45700" rIns="91425" bIns="45700" anchor="t" anchorCtr="0">
                <a:noAutofit/>
              </a:bodyPr>
              <a:lstStyle/>
              <a:p>
                <a:pPr algn="ctr">
                  <a:buClr>
                    <a:schemeClr val="dk1"/>
                  </a:buClr>
                  <a:buSzPct val="25000"/>
                </a:pPr>
                <a:r>
                  <a:rPr lang="en-US" sz="2000" b="1" dirty="0">
                    <a:solidFill>
                      <a:schemeClr val="dk1"/>
                    </a:solidFill>
                    <a:latin typeface="Open Sans Condensed" panose="020B0606030504020204" pitchFamily="34" charset="0"/>
                    <a:ea typeface="Open Sans Condensed" panose="020B0606030504020204" pitchFamily="34" charset="0"/>
                    <a:cs typeface="Open Sans Condensed" panose="020B0606030504020204" pitchFamily="34" charset="0"/>
                    <a:sym typeface="Arial"/>
                  </a:rPr>
                  <a:t>Medical </a:t>
                </a:r>
                <a:br>
                  <a:rPr lang="en-US" sz="2000" b="1" dirty="0">
                    <a:solidFill>
                      <a:schemeClr val="dk1"/>
                    </a:solidFill>
                    <a:latin typeface="Open Sans Condensed" panose="020B0606030504020204" pitchFamily="34" charset="0"/>
                    <a:ea typeface="Open Sans Condensed" panose="020B0606030504020204" pitchFamily="34" charset="0"/>
                    <a:cs typeface="Open Sans Condensed" panose="020B0606030504020204" pitchFamily="34" charset="0"/>
                    <a:sym typeface="Arial"/>
                  </a:rPr>
                </a:br>
                <a:r>
                  <a:rPr lang="en-US" sz="2000" b="1" dirty="0">
                    <a:solidFill>
                      <a:schemeClr val="dk1"/>
                    </a:solidFill>
                    <a:latin typeface="Open Sans Condensed" panose="020B0606030504020204" pitchFamily="34" charset="0"/>
                    <a:ea typeface="Open Sans Condensed" panose="020B0606030504020204" pitchFamily="34" charset="0"/>
                    <a:cs typeface="Open Sans Condensed" panose="020B0606030504020204" pitchFamily="34" charset="0"/>
                    <a:sym typeface="Arial"/>
                  </a:rPr>
                  <a:t>support</a:t>
                </a:r>
              </a:p>
            </p:txBody>
          </p:sp>
        </p:grpSp>
      </p:grpSp>
    </p:spTree>
    <p:extLst>
      <p:ext uri="{BB962C8B-B14F-4D97-AF65-F5344CB8AC3E}">
        <p14:creationId xmlns:p14="http://schemas.microsoft.com/office/powerpoint/2010/main" val="2093473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61" name="Shape 361"/>
          <p:cNvPicPr preferRelativeResize="0"/>
          <p:nvPr/>
        </p:nvPicPr>
        <p:blipFill rotWithShape="1">
          <a:blip r:embed="rId3">
            <a:alphaModFix/>
          </a:blip>
          <a:srcRect t="2665"/>
          <a:stretch/>
        </p:blipFill>
        <p:spPr>
          <a:xfrm>
            <a:off x="-24276" y="-1"/>
            <a:ext cx="12216276" cy="7067925"/>
          </a:xfrm>
          <a:prstGeom prst="rect">
            <a:avLst/>
          </a:prstGeom>
          <a:noFill/>
          <a:ln>
            <a:noFill/>
          </a:ln>
        </p:spPr>
      </p:pic>
      <p:sp>
        <p:nvSpPr>
          <p:cNvPr id="359" name="Shape 359"/>
          <p:cNvSpPr txBox="1">
            <a:spLocks noGrp="1"/>
          </p:cNvSpPr>
          <p:nvPr>
            <p:ph type="title"/>
          </p:nvPr>
        </p:nvSpPr>
        <p:spPr>
          <a:xfrm>
            <a:off x="3180170" y="1709738"/>
            <a:ext cx="8167280" cy="2852737"/>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rgbClr val="0F3F59"/>
              </a:buClr>
              <a:buSzPct val="25000"/>
            </a:pPr>
            <a:r>
              <a:rPr lang="en-US" b="0" dirty="0">
                <a:solidFill>
                  <a:srgbClr val="0F3F59"/>
                </a:solidFill>
                <a:latin typeface="Open Sans" panose="020B0606030504020204" pitchFamily="34" charset="0"/>
                <a:ea typeface="Open Sans" panose="020B0606030504020204" pitchFamily="34" charset="0"/>
                <a:cs typeface="Open Sans" panose="020B0606030504020204" pitchFamily="34" charset="0"/>
                <a:sym typeface="Arial"/>
              </a:rPr>
              <a:t>I</a:t>
            </a:r>
            <a:r>
              <a:rPr lang="en-US" b="0" i="0" u="none" strike="noStrike" cap="none" dirty="0">
                <a:solidFill>
                  <a:srgbClr val="0F3F59"/>
                </a:solidFill>
                <a:latin typeface="Open Sans" panose="020B0606030504020204" pitchFamily="34" charset="0"/>
                <a:ea typeface="Open Sans" panose="020B0606030504020204" pitchFamily="34" charset="0"/>
                <a:cs typeface="Open Sans" panose="020B0606030504020204" pitchFamily="34" charset="0"/>
                <a:sym typeface="Arial"/>
              </a:rPr>
              <a:t>solated and alone</a:t>
            </a:r>
            <a:endParaRPr lang="en-US" b="0" i="0" u="none" strike="noStrike" cap="none" baseline="0" dirty="0">
              <a:solidFill>
                <a:srgbClr val="0F3F59"/>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extLst>
      <p:ext uri="{BB962C8B-B14F-4D97-AF65-F5344CB8AC3E}">
        <p14:creationId xmlns:p14="http://schemas.microsoft.com/office/powerpoint/2010/main" val="2860974061"/>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rmAutofit fontScale="90000"/>
          </a:bodyPr>
          <a:lstStyle/>
          <a:p>
            <a:r>
              <a:rPr lang="en-US" altLang="en-US" dirty="0"/>
              <a:t>What are the top competency areas you think a direct support professional should have? </a:t>
            </a:r>
            <a:endParaRPr lang="en-US" dirty="0"/>
          </a:p>
        </p:txBody>
      </p:sp>
      <p:sp>
        <p:nvSpPr>
          <p:cNvPr id="5" name="Text Placeholder 4"/>
          <p:cNvSpPr>
            <a:spLocks noGrp="1"/>
          </p:cNvSpPr>
          <p:nvPr>
            <p:ph type="body" idx="1"/>
          </p:nvPr>
        </p:nvSpPr>
        <p:spPr/>
        <p:txBody>
          <a:bodyPr/>
          <a:lstStyle/>
          <a:p>
            <a:r>
              <a:rPr lang="en-US" altLang="en-US" dirty="0"/>
              <a:t>Share your top two in the chat box.</a:t>
            </a:r>
            <a:endParaRPr lang="en-US" dirty="0"/>
          </a:p>
        </p:txBody>
      </p:sp>
    </p:spTree>
    <p:extLst>
      <p:ext uri="{BB962C8B-B14F-4D97-AF65-F5344CB8AC3E}">
        <p14:creationId xmlns:p14="http://schemas.microsoft.com/office/powerpoint/2010/main" val="3442674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hape 713"/>
          <p:cNvSpPr txBox="1">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9" tIns="34275" rIns="68569" bIns="34275" numCol="1" rtlCol="0" anchor="ctr" anchorCtr="0" compatLnSpc="1">
            <a:prstTxWarp prst="textNoShape">
              <a:avLst/>
            </a:prstTxWarp>
            <a:normAutofit/>
          </a:bodyPr>
          <a:lstStyle/>
          <a:p>
            <a:pPr>
              <a:buClr>
                <a:srgbClr val="0F3F59"/>
              </a:buClr>
              <a:buSzPct val="25000"/>
            </a:pPr>
            <a:r>
              <a:rPr lang="en-US" altLang="en-US" sz="3600">
                <a:cs typeface="Arial" panose="020B0604020202020204" pitchFamily="34" charset="0"/>
                <a:sym typeface="Arial" panose="020B0604020202020204" pitchFamily="34" charset="0"/>
              </a:rPr>
              <a:t>Importance of Competency in Direct Service</a:t>
            </a:r>
          </a:p>
        </p:txBody>
      </p:sp>
      <p:sp>
        <p:nvSpPr>
          <p:cNvPr id="714" name="Shape 714"/>
          <p:cNvSpPr txBox="1">
            <a:spLocks noGrp="1"/>
          </p:cNvSpPr>
          <p:nvPr>
            <p:ph idx="1"/>
          </p:nvPr>
        </p:nvSpPr>
        <p:spPr/>
        <p:txBody>
          <a:bodyPr vert="horz" lIns="68569" tIns="34275" rIns="68569" bIns="34275" rtlCol="0" anchor="t" anchorCtr="0">
            <a:normAutofit fontScale="25000" lnSpcReduction="20000"/>
          </a:bodyPr>
          <a:lstStyle/>
          <a:p>
            <a:pPr marL="0" indent="0">
              <a:lnSpc>
                <a:spcPct val="170000"/>
              </a:lnSpc>
              <a:spcBef>
                <a:spcPts val="0"/>
              </a:spcBef>
              <a:buClr>
                <a:schemeClr val="dk1"/>
              </a:buClr>
              <a:buSzPct val="100000"/>
              <a:buNone/>
              <a:defRPr/>
            </a:pPr>
            <a:r>
              <a:rPr lang="en-US" sz="8000" dirty="0">
                <a:solidFill>
                  <a:schemeClr val="dk1"/>
                </a:solidFill>
                <a:cs typeface="Arial"/>
                <a:sym typeface="Arial"/>
              </a:rPr>
              <a:t>Competency</a:t>
            </a:r>
            <a:r>
              <a:rPr lang="en-US" sz="8000" dirty="0">
                <a:solidFill>
                  <a:schemeClr val="dk1"/>
                </a:solidFill>
                <a:ea typeface="Arial"/>
                <a:cs typeface="Arial"/>
                <a:sym typeface="Arial"/>
              </a:rPr>
              <a:t> standards are foundational in key processes of workforce development: </a:t>
            </a:r>
          </a:p>
          <a:p>
            <a:pPr marL="381000" indent="-457200">
              <a:spcBef>
                <a:spcPts val="360"/>
              </a:spcBef>
              <a:buSzPct val="100000"/>
              <a:defRPr/>
            </a:pPr>
            <a:r>
              <a:rPr lang="en-US" sz="7200" dirty="0">
                <a:solidFill>
                  <a:schemeClr val="dk1"/>
                </a:solidFill>
                <a:ea typeface="Arial"/>
                <a:cs typeface="Arial"/>
                <a:sym typeface="Arial"/>
              </a:rPr>
              <a:t>Recruitment, hiring, and selection</a:t>
            </a:r>
          </a:p>
          <a:p>
            <a:pPr marL="381000" indent="-457200">
              <a:spcBef>
                <a:spcPts val="360"/>
              </a:spcBef>
              <a:buSzPct val="100000"/>
              <a:defRPr/>
            </a:pPr>
            <a:r>
              <a:rPr lang="en-US" sz="7200" dirty="0">
                <a:solidFill>
                  <a:schemeClr val="dk1"/>
                </a:solidFill>
                <a:ea typeface="Arial"/>
                <a:cs typeface="Arial"/>
                <a:sym typeface="Arial"/>
              </a:rPr>
              <a:t>Curriculum development</a:t>
            </a:r>
          </a:p>
          <a:p>
            <a:pPr marL="381000" indent="-457200">
              <a:spcBef>
                <a:spcPts val="360"/>
              </a:spcBef>
              <a:buSzPct val="100000"/>
              <a:defRPr/>
            </a:pPr>
            <a:r>
              <a:rPr lang="en-US" sz="7200" dirty="0">
                <a:solidFill>
                  <a:schemeClr val="dk1"/>
                </a:solidFill>
                <a:ea typeface="Arial"/>
                <a:cs typeface="Arial"/>
                <a:sym typeface="Arial"/>
              </a:rPr>
              <a:t>Training program implementation, staff development</a:t>
            </a:r>
          </a:p>
          <a:p>
            <a:pPr marL="381000" indent="-457200">
              <a:spcBef>
                <a:spcPts val="360"/>
              </a:spcBef>
              <a:buSzPct val="100000"/>
              <a:defRPr/>
            </a:pPr>
            <a:r>
              <a:rPr lang="en-US" sz="7200" dirty="0">
                <a:solidFill>
                  <a:schemeClr val="dk1"/>
                </a:solidFill>
                <a:ea typeface="Arial"/>
                <a:cs typeface="Arial"/>
                <a:sym typeface="Arial"/>
              </a:rPr>
              <a:t>Performance evaluation </a:t>
            </a:r>
          </a:p>
          <a:p>
            <a:pPr marL="0" indent="0">
              <a:spcBef>
                <a:spcPts val="360"/>
              </a:spcBef>
              <a:buSzPct val="100000"/>
              <a:buNone/>
              <a:defRPr/>
            </a:pPr>
            <a:r>
              <a:rPr lang="en-US" sz="8000" dirty="0">
                <a:solidFill>
                  <a:schemeClr val="dk1"/>
                </a:solidFill>
                <a:ea typeface="Arial"/>
                <a:cs typeface="Arial"/>
                <a:sym typeface="Arial"/>
              </a:rPr>
              <a:t>Career pathways, ladders and lattices:</a:t>
            </a:r>
          </a:p>
          <a:p>
            <a:pPr marL="371475" indent="-457200">
              <a:spcBef>
                <a:spcPts val="360"/>
              </a:spcBef>
              <a:buSzPct val="100000"/>
              <a:defRPr/>
            </a:pPr>
            <a:r>
              <a:rPr lang="en-US" sz="7200" dirty="0">
                <a:solidFill>
                  <a:schemeClr val="dk1"/>
                </a:solidFill>
                <a:ea typeface="Arial"/>
                <a:cs typeface="Arial"/>
                <a:sym typeface="Arial"/>
              </a:rPr>
              <a:t>Apprenticeship programs</a:t>
            </a:r>
          </a:p>
          <a:p>
            <a:pPr marL="885825" lvl="1" indent="-571500">
              <a:spcBef>
                <a:spcPts val="360"/>
              </a:spcBef>
              <a:buSzPct val="100000"/>
              <a:buFont typeface="Wingdings" panose="05000000000000000000" pitchFamily="2" charset="2"/>
              <a:buChar char="§"/>
              <a:defRPr/>
            </a:pPr>
            <a:r>
              <a:rPr lang="en-US" sz="7200" dirty="0">
                <a:solidFill>
                  <a:schemeClr val="dk1"/>
                </a:solidFill>
                <a:ea typeface="Arial"/>
                <a:cs typeface="Arial"/>
                <a:sym typeface="Arial"/>
              </a:rPr>
              <a:t>Credentialing and certification systems</a:t>
            </a:r>
          </a:p>
          <a:p>
            <a:pPr marL="0" indent="0">
              <a:spcBef>
                <a:spcPts val="360"/>
              </a:spcBef>
              <a:buClr>
                <a:schemeClr val="dk1"/>
              </a:buClr>
              <a:buNone/>
              <a:defRPr/>
            </a:pPr>
            <a:endParaRPr sz="2600" dirty="0">
              <a:solidFill>
                <a:schemeClr val="dk1"/>
              </a:solidFill>
              <a:latin typeface="Open Sans"/>
              <a:ea typeface="Open Sans"/>
              <a:cs typeface="Open Sans"/>
              <a:sym typeface="Open Sans"/>
            </a:endParaRPr>
          </a:p>
          <a:p>
            <a:pPr marL="0" indent="0" algn="r">
              <a:spcBef>
                <a:spcPts val="300"/>
              </a:spcBef>
              <a:buClr>
                <a:schemeClr val="dk1"/>
              </a:buClr>
              <a:buSzPct val="25000"/>
              <a:buNone/>
              <a:defRPr/>
            </a:pPr>
            <a:r>
              <a:rPr lang="en-US" sz="3500" dirty="0">
                <a:solidFill>
                  <a:schemeClr val="dk1"/>
                </a:solidFill>
                <a:latin typeface="Open Sans"/>
                <a:ea typeface="Open Sans"/>
                <a:cs typeface="Open Sans"/>
                <a:sym typeface="Open Sans"/>
              </a:rPr>
              <a:t>Campion et al., 2011</a:t>
            </a:r>
          </a:p>
        </p:txBody>
      </p:sp>
    </p:spTree>
    <p:extLst>
      <p:ext uri="{BB962C8B-B14F-4D97-AF65-F5344CB8AC3E}">
        <p14:creationId xmlns:p14="http://schemas.microsoft.com/office/powerpoint/2010/main" val="1767654085"/>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a:t>Introduction to Core Competencies</a:t>
            </a:r>
            <a:endParaRPr lang="en-US" altLang="en-US" dirty="0"/>
          </a:p>
        </p:txBody>
      </p:sp>
      <p:sp>
        <p:nvSpPr>
          <p:cNvPr id="2" name="Content Placeholder 1"/>
          <p:cNvSpPr>
            <a:spLocks noGrp="1"/>
          </p:cNvSpPr>
          <p:nvPr>
            <p:ph idx="1"/>
          </p:nvPr>
        </p:nvSpPr>
        <p:spPr/>
        <p:txBody>
          <a:bodyPr>
            <a:normAutofit fontScale="77500" lnSpcReduction="20000"/>
          </a:bodyPr>
          <a:lstStyle/>
          <a:p>
            <a:pPr marL="0" indent="0">
              <a:buNone/>
            </a:pPr>
            <a:r>
              <a:rPr lang="en-US" b="1" dirty="0"/>
              <a:t>Competency Area</a:t>
            </a:r>
          </a:p>
          <a:p>
            <a:r>
              <a:rPr lang="en-US" dirty="0"/>
              <a:t>A broad category within a competency set containing related information that describes knowledge, skills, or abilities for effective work performance.</a:t>
            </a:r>
          </a:p>
          <a:p>
            <a:pPr marL="0" indent="0">
              <a:buNone/>
            </a:pPr>
            <a:r>
              <a:rPr lang="en-US" b="1" dirty="0"/>
              <a:t>Competency Description</a:t>
            </a:r>
          </a:p>
          <a:p>
            <a:r>
              <a:rPr lang="en-US" dirty="0"/>
              <a:t>A statement describing themes of knowledge, skills, or abilities for effective work performance within a discrete competency area. </a:t>
            </a:r>
          </a:p>
          <a:p>
            <a:pPr marL="0" indent="0">
              <a:buNone/>
            </a:pPr>
            <a:r>
              <a:rPr lang="en-US" b="1" dirty="0"/>
              <a:t>Skill Statement</a:t>
            </a:r>
          </a:p>
          <a:p>
            <a:r>
              <a:rPr lang="en-US" dirty="0"/>
              <a:t>A description of a competency standard that incorporates a highly specific, observable action (related to a competency area)  that may be demonstrated by the worker. </a:t>
            </a:r>
          </a:p>
        </p:txBody>
      </p:sp>
    </p:spTree>
    <p:extLst>
      <p:ext uri="{BB962C8B-B14F-4D97-AF65-F5344CB8AC3E}">
        <p14:creationId xmlns:p14="http://schemas.microsoft.com/office/powerpoint/2010/main" val="2877758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r>
              <a:rPr lang="en-US" dirty="0"/>
              <a:t>DSP competency sets 1996 - 2014</a:t>
            </a:r>
          </a:p>
        </p:txBody>
      </p:sp>
      <p:pic>
        <p:nvPicPr>
          <p:cNvPr id="5" name="Google Shape;720;p53" descr="A graphic of the development and growth of critical competencies that direct support professional need to have starting in 1996 with the Community Supports Skill Standards (CSSS), in 1998 with the Hewitt Community Residential Core Competencies (CRCC), in 2002 the National Alliance of Direct Support Professional (NADSP) Competencies, in 2011 the Association of People Supporting Employment First (APSE) community employment competencies, in 2012 the Department of Labor Long Term Services and Supports core competencies, in 2014 the National Frontline Supervisor competencies, in 2014 the NADD competencies and finally in 2014 the Centers for medicare medicaide Core Competencies for direct service workers.  ">
            <a:extLst>
              <a:ext uri="{FF2B5EF4-FFF2-40B4-BE49-F238E27FC236}">
                <a16:creationId xmlns:a16="http://schemas.microsoft.com/office/drawing/2014/main" id="{6745C3D2-DFB3-0E46-8315-34FBFAA0988C}"/>
              </a:ext>
            </a:extLst>
          </p:cNvPr>
          <p:cNvPicPr preferRelativeResize="0"/>
          <p:nvPr/>
        </p:nvPicPr>
        <p:blipFill rotWithShape="1">
          <a:blip r:embed="rId3">
            <a:alphaModFix/>
          </a:blip>
          <a:srcRect/>
          <a:stretch/>
        </p:blipFill>
        <p:spPr>
          <a:xfrm>
            <a:off x="1" y="2362545"/>
            <a:ext cx="12192000" cy="2083619"/>
          </a:xfrm>
          <a:prstGeom prst="rect">
            <a:avLst/>
          </a:prstGeom>
          <a:noFill/>
          <a:ln>
            <a:noFill/>
          </a:ln>
        </p:spPr>
      </p:pic>
    </p:spTree>
    <p:extLst>
      <p:ext uri="{BB962C8B-B14F-4D97-AF65-F5344CB8AC3E}">
        <p14:creationId xmlns:p14="http://schemas.microsoft.com/office/powerpoint/2010/main" val="1012053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1447</TotalTime>
  <Words>4847</Words>
  <Application>Microsoft Office PowerPoint</Application>
  <PresentationFormat>Widescreen</PresentationFormat>
  <Paragraphs>437</Paragraphs>
  <Slides>34</Slides>
  <Notes>32</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47" baseType="lpstr">
      <vt:lpstr>Arial</vt:lpstr>
      <vt:lpstr>Calibri</vt:lpstr>
      <vt:lpstr>Calibri Light</vt:lpstr>
      <vt:lpstr>Gotham-Medium</vt:lpstr>
      <vt:lpstr>Open Sans</vt:lpstr>
      <vt:lpstr>Open Sans Condensed</vt:lpstr>
      <vt:lpstr>Open Sans Light</vt:lpstr>
      <vt:lpstr>Open Sans Semibold</vt:lpstr>
      <vt:lpstr>Slack-Lato</vt:lpstr>
      <vt:lpstr>Wingdings</vt:lpstr>
      <vt:lpstr>Office Theme</vt:lpstr>
      <vt:lpstr>1_Office Theme</vt:lpstr>
      <vt:lpstr>Document</vt:lpstr>
      <vt:lpstr>PowerPoint Presentation</vt:lpstr>
      <vt:lpstr> </vt:lpstr>
      <vt:lpstr>In today’s webinar you will: </vt:lpstr>
      <vt:lpstr>High Expectation Discrepancy</vt:lpstr>
      <vt:lpstr>Isolated and alone</vt:lpstr>
      <vt:lpstr>What are the top competency areas you think a direct support professional should have? </vt:lpstr>
      <vt:lpstr>Importance of Competency in Direct Service</vt:lpstr>
      <vt:lpstr>Introduction to Core Competencies</vt:lpstr>
      <vt:lpstr>DSP competency sets 1996 - 2014</vt:lpstr>
      <vt:lpstr>Competency Sets for the Direct Support Workforce</vt:lpstr>
      <vt:lpstr>Overview of the CMS Core Competencies</vt:lpstr>
      <vt:lpstr>Overview of the CMS Core Competencies</vt:lpstr>
      <vt:lpstr>Assessing DSP Competency Tools</vt:lpstr>
      <vt:lpstr>The Importance of Frontline Supervisor Competency</vt:lpstr>
      <vt:lpstr>National Frontline Supervisor Competencies</vt:lpstr>
      <vt:lpstr>Supporting frontline supervisors</vt:lpstr>
      <vt:lpstr>National Frontline Supervisor Competencies</vt:lpstr>
      <vt:lpstr>National Frontline Supervisor Tools</vt:lpstr>
      <vt:lpstr> What competencies are currently used in your organization?  How do these affect training requirements?</vt:lpstr>
      <vt:lpstr>Scales are tipped severely in the wrong direction</vt:lpstr>
      <vt:lpstr>Why create a culture of learning with  competency based training? </vt:lpstr>
      <vt:lpstr>Outcomes Associated with Competency-Based Training</vt:lpstr>
      <vt:lpstr>What is Competency Based Training?</vt:lpstr>
      <vt:lpstr>Competency-Based Training Framework </vt:lpstr>
      <vt:lpstr>PowerPoint Presentation</vt:lpstr>
      <vt:lpstr>TN QuILTSS Badges</vt:lpstr>
      <vt:lpstr>DirectCourse  Online Curricula for Life in Community </vt:lpstr>
      <vt:lpstr>PowerPoint Presentation</vt:lpstr>
      <vt:lpstr>8 Steps for Implementing Competency Based Training</vt:lpstr>
      <vt:lpstr>8 Steps for Implementing Competency Based Training</vt:lpstr>
      <vt:lpstr>  How could implementing competency-based training improve the direct support workforce in your organization?</vt:lpstr>
      <vt:lpstr>Resources</vt:lpstr>
      <vt:lpstr>Questions?</vt:lpstr>
      <vt:lpstr>Next Workforce Toolkit Webinars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Competency Based Training</dc:title>
  <dc:creator>NJ McCulloh</dc:creator>
  <cp:lastModifiedBy>Megan L Sanders</cp:lastModifiedBy>
  <cp:revision>102</cp:revision>
  <dcterms:created xsi:type="dcterms:W3CDTF">2019-07-14T20:03:40Z</dcterms:created>
  <dcterms:modified xsi:type="dcterms:W3CDTF">2021-07-22T13:27:55Z</dcterms:modified>
</cp:coreProperties>
</file>