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 id="2147483690" r:id="rId2"/>
  </p:sldMasterIdLst>
  <p:notesMasterIdLst>
    <p:notesMasterId r:id="rId50"/>
  </p:notesMasterIdLst>
  <p:sldIdLst>
    <p:sldId id="322" r:id="rId3"/>
    <p:sldId id="256" r:id="rId4"/>
    <p:sldId id="766" r:id="rId5"/>
    <p:sldId id="772" r:id="rId6"/>
    <p:sldId id="538" r:id="rId7"/>
    <p:sldId id="750" r:id="rId8"/>
    <p:sldId id="781" r:id="rId9"/>
    <p:sldId id="759" r:id="rId10"/>
    <p:sldId id="757" r:id="rId11"/>
    <p:sldId id="753" r:id="rId12"/>
    <p:sldId id="773" r:id="rId13"/>
    <p:sldId id="560" r:id="rId14"/>
    <p:sldId id="774" r:id="rId15"/>
    <p:sldId id="758" r:id="rId16"/>
    <p:sldId id="767" r:id="rId17"/>
    <p:sldId id="780" r:id="rId18"/>
    <p:sldId id="745" r:id="rId19"/>
    <p:sldId id="720" r:id="rId20"/>
    <p:sldId id="775" r:id="rId21"/>
    <p:sldId id="761" r:id="rId22"/>
    <p:sldId id="755" r:id="rId23"/>
    <p:sldId id="768" r:id="rId24"/>
    <p:sldId id="749" r:id="rId25"/>
    <p:sldId id="722" r:id="rId26"/>
    <p:sldId id="776" r:id="rId27"/>
    <p:sldId id="769" r:id="rId28"/>
    <p:sldId id="777" r:id="rId29"/>
    <p:sldId id="756" r:id="rId30"/>
    <p:sldId id="751" r:id="rId31"/>
    <p:sldId id="744" r:id="rId32"/>
    <p:sldId id="770" r:id="rId33"/>
    <p:sldId id="740" r:id="rId34"/>
    <p:sldId id="539" r:id="rId35"/>
    <p:sldId id="582" r:id="rId36"/>
    <p:sldId id="464" r:id="rId37"/>
    <p:sldId id="760" r:id="rId38"/>
    <p:sldId id="765" r:id="rId39"/>
    <p:sldId id="778" r:id="rId40"/>
    <p:sldId id="764" r:id="rId41"/>
    <p:sldId id="779" r:id="rId42"/>
    <p:sldId id="771" r:id="rId43"/>
    <p:sldId id="752" r:id="rId44"/>
    <p:sldId id="544" r:id="rId45"/>
    <p:sldId id="548" r:id="rId46"/>
    <p:sldId id="546" r:id="rId47"/>
    <p:sldId id="545" r:id="rId48"/>
    <p:sldId id="782" r:id="rId4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FC19EB90-7718-814B-8087-51A4E022332C}">
          <p14:sldIdLst>
            <p14:sldId id="322"/>
            <p14:sldId id="256"/>
            <p14:sldId id="766"/>
            <p14:sldId id="772"/>
          </p14:sldIdLst>
        </p14:section>
        <p14:section name="Frontline Supervisors" id="{A7E6B05C-4C44-9541-8518-E66D09A5B44B}">
          <p14:sldIdLst>
            <p14:sldId id="538"/>
            <p14:sldId id="750"/>
            <p14:sldId id="781"/>
            <p14:sldId id="759"/>
            <p14:sldId id="757"/>
            <p14:sldId id="753"/>
            <p14:sldId id="773"/>
            <p14:sldId id="560"/>
            <p14:sldId id="774"/>
            <p14:sldId id="758"/>
          </p14:sldIdLst>
        </p14:section>
        <p14:section name="Recruitment of FLS" id="{4EA1C25F-F1EF-2248-AD37-49D491F0DDF7}">
          <p14:sldIdLst>
            <p14:sldId id="767"/>
            <p14:sldId id="780"/>
            <p14:sldId id="745"/>
            <p14:sldId id="720"/>
            <p14:sldId id="775"/>
            <p14:sldId id="761"/>
            <p14:sldId id="755"/>
          </p14:sldIdLst>
        </p14:section>
        <p14:section name="Preparing FLS" id="{9078761E-C300-114B-A732-3DBCDA50F7A0}">
          <p14:sldIdLst>
            <p14:sldId id="768"/>
            <p14:sldId id="749"/>
            <p14:sldId id="722"/>
            <p14:sldId id="776"/>
          </p14:sldIdLst>
        </p14:section>
        <p14:section name="assesing New Supervisors" id="{1542D872-0693-A342-BFA1-AA3915327C37}">
          <p14:sldIdLst>
            <p14:sldId id="769"/>
            <p14:sldId id="777"/>
            <p14:sldId id="756"/>
            <p14:sldId id="751"/>
            <p14:sldId id="744"/>
          </p14:sldIdLst>
        </p14:section>
        <p14:section name="Training for FLS" id="{D140137A-9A36-324F-98BA-FA5AE27B6712}">
          <p14:sldIdLst>
            <p14:sldId id="770"/>
            <p14:sldId id="740"/>
            <p14:sldId id="539"/>
            <p14:sldId id="582"/>
            <p14:sldId id="464"/>
            <p14:sldId id="760"/>
            <p14:sldId id="765"/>
            <p14:sldId id="778"/>
            <p14:sldId id="764"/>
            <p14:sldId id="779"/>
          </p14:sldIdLst>
        </p14:section>
        <p14:section name="Take aways" id="{8C37ED42-3247-3648-B097-4A28082743B1}">
          <p14:sldIdLst>
            <p14:sldId id="771"/>
            <p14:sldId id="752"/>
            <p14:sldId id="544"/>
            <p14:sldId id="548"/>
            <p14:sldId id="546"/>
            <p14:sldId id="545"/>
            <p14:sldId id="782"/>
          </p14:sldIdLst>
        </p14:section>
        <p14:section name="Support and Development of FLS" id="{BCF75A28-CA4B-C44D-97B9-2A12C331A33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52480A-7918-422A-B694-7E7B4DDF2781}" v="9" dt="2020-03-20T14:47:50.996"/>
    <p1510:client id="{8B5AAFD8-3003-4A11-AE70-718EA7AB494E}" v="193" dt="2020-03-23T16:51:03.612"/>
    <p1510:client id="{99AB04A3-18D2-4668-9F6F-A0D5A89C3074}" v="66" dt="2020-03-20T14:27:26.568"/>
    <p1510:client id="{B6AE7238-EF1A-4ADB-BE15-B35AF7D635A3}" v="27" dt="2020-03-09T22:41:16.5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32"/>
    <p:restoredTop sz="57932" autoAdjust="0"/>
  </p:normalViewPr>
  <p:slideViewPr>
    <p:cSldViewPr snapToGrid="0" snapToObjects="1">
      <p:cViewPr varScale="1">
        <p:scale>
          <a:sx n="66" d="100"/>
          <a:sy n="66" d="100"/>
        </p:scale>
        <p:origin x="930" y="60"/>
      </p:cViewPr>
      <p:guideLst/>
    </p:cSldViewPr>
  </p:slideViewPr>
  <p:notesTextViewPr>
    <p:cViewPr>
      <p:scale>
        <a:sx n="1" d="1"/>
        <a:sy n="1" d="1"/>
      </p:scale>
      <p:origin x="0" y="0"/>
    </p:cViewPr>
  </p:notesTextViewPr>
  <p:sorterViewPr>
    <p:cViewPr>
      <p:scale>
        <a:sx n="90" d="100"/>
        <a:sy n="90" d="100"/>
      </p:scale>
      <p:origin x="0" y="0"/>
    </p:cViewPr>
  </p:sorterViewPr>
  <p:notesViewPr>
    <p:cSldViewPr snapToGrid="0" snapToObjects="1">
      <p:cViewPr varScale="1">
        <p:scale>
          <a:sx n="61" d="100"/>
          <a:sy n="61" d="100"/>
        </p:scale>
        <p:origin x="2484" y="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99AB04A3-18D2-4668-9F6F-A0D5A89C3074}"/>
    <pc:docChg chg="modSld">
      <pc:chgData name="" userId="" providerId="" clId="Web-{99AB04A3-18D2-4668-9F6F-A0D5A89C3074}" dt="2020-03-20T14:27:26.568" v="62" actId="20577"/>
      <pc:docMkLst>
        <pc:docMk/>
      </pc:docMkLst>
      <pc:sldChg chg="addSp modSp">
        <pc:chgData name="" userId="" providerId="" clId="Web-{99AB04A3-18D2-4668-9F6F-A0D5A89C3074}" dt="2020-03-20T14:27:26.552" v="60" actId="20577"/>
        <pc:sldMkLst>
          <pc:docMk/>
          <pc:sldMk cId="1905264669" sldId="256"/>
        </pc:sldMkLst>
        <pc:spChg chg="add mod">
          <ac:chgData name="" userId="" providerId="" clId="Web-{99AB04A3-18D2-4668-9F6F-A0D5A89C3074}" dt="2020-03-20T14:27:26.552" v="60" actId="20577"/>
          <ac:spMkLst>
            <pc:docMk/>
            <pc:sldMk cId="1905264669" sldId="256"/>
            <ac:spMk id="3" creationId="{40CFCA21-BF0C-4218-BEDE-2F4D409D18C4}"/>
          </ac:spMkLst>
        </pc:spChg>
      </pc:sldChg>
    </pc:docChg>
  </pc:docChgLst>
  <pc:docChgLst>
    <pc:chgData clId="Web-{763B1B92-D935-483E-B51C-F33E897169B6}"/>
    <pc:docChg chg="modSld">
      <pc:chgData name="" userId="" providerId="" clId="Web-{763B1B92-D935-483E-B51C-F33E897169B6}" dt="2020-03-17T19:16:13.875" v="50"/>
      <pc:docMkLst>
        <pc:docMk/>
      </pc:docMkLst>
      <pc:sldChg chg="modNotes">
        <pc:chgData name="" userId="" providerId="" clId="Web-{763B1B92-D935-483E-B51C-F33E897169B6}" dt="2020-03-17T19:16:13.875" v="50"/>
        <pc:sldMkLst>
          <pc:docMk/>
          <pc:sldMk cId="1905264669" sldId="256"/>
        </pc:sldMkLst>
      </pc:sldChg>
    </pc:docChg>
  </pc:docChgLst>
  <pc:docChgLst>
    <pc:chgData clId="Web-{0252480A-7918-422A-B694-7E7B4DDF2781}"/>
    <pc:docChg chg="modSld">
      <pc:chgData name="" userId="" providerId="" clId="Web-{0252480A-7918-422A-B694-7E7B4DDF2781}" dt="2020-03-20T14:47:50.715" v="7" actId="20577"/>
      <pc:docMkLst>
        <pc:docMk/>
      </pc:docMkLst>
      <pc:sldChg chg="modSp">
        <pc:chgData name="" userId="" providerId="" clId="Web-{0252480A-7918-422A-B694-7E7B4DDF2781}" dt="2020-03-20T14:47:49.293" v="5" actId="20577"/>
        <pc:sldMkLst>
          <pc:docMk/>
          <pc:sldMk cId="1905264669" sldId="256"/>
        </pc:sldMkLst>
        <pc:spChg chg="mod">
          <ac:chgData name="" userId="" providerId="" clId="Web-{0252480A-7918-422A-B694-7E7B4DDF2781}" dt="2020-03-20T14:47:49.293" v="5" actId="20577"/>
          <ac:spMkLst>
            <pc:docMk/>
            <pc:sldMk cId="1905264669" sldId="256"/>
            <ac:spMk id="3" creationId="{40CFCA21-BF0C-4218-BEDE-2F4D409D18C4}"/>
          </ac:spMkLst>
        </pc:spChg>
      </pc:sldChg>
    </pc:docChg>
  </pc:docChgLst>
  <pc:docChgLst>
    <pc:chgData name="Laurie &quot;Chet&quot; Tschetter" clId="Web-{5B6F71CA-157E-4609-BA3F-49E940F3BEBE}"/>
    <pc:docChg chg="modSld">
      <pc:chgData name="Laurie &quot;Chet&quot; Tschetter" userId="" providerId="" clId="Web-{5B6F71CA-157E-4609-BA3F-49E940F3BEBE}" dt="2021-07-01T13:46:35.775" v="44"/>
      <pc:docMkLst>
        <pc:docMk/>
      </pc:docMkLst>
      <pc:sldChg chg="modNotes">
        <pc:chgData name="Laurie &quot;Chet&quot; Tschetter" userId="" providerId="" clId="Web-{5B6F71CA-157E-4609-BA3F-49E940F3BEBE}" dt="2021-07-01T13:46:35.775" v="44"/>
        <pc:sldMkLst>
          <pc:docMk/>
          <pc:sldMk cId="1905264669" sldId="256"/>
        </pc:sldMkLst>
      </pc:sldChg>
    </pc:docChg>
  </pc:docChgLst>
  <pc:docChgLst>
    <pc:chgData name="Laurie &quot;Chet&quot; Tschetter" userId="dKcuRO0pY3EEs1jmEUDChqXglE3EEe4sNRMms6ynv08=" providerId="None" clId="Web-{B1BA7B7E-38B2-4D4E-B3A6-5A9F74FA5013}"/>
    <pc:docChg chg="modSld">
      <pc:chgData name="Laurie &quot;Chet&quot; Tschetter" userId="dKcuRO0pY3EEs1jmEUDChqXglE3EEe4sNRMms6ynv08=" providerId="None" clId="Web-{B1BA7B7E-38B2-4D4E-B3A6-5A9F74FA5013}" dt="2021-06-30T18:56:55.885" v="5"/>
      <pc:docMkLst>
        <pc:docMk/>
      </pc:docMkLst>
      <pc:sldChg chg="modNotes">
        <pc:chgData name="Laurie &quot;Chet&quot; Tschetter" userId="dKcuRO0pY3EEs1jmEUDChqXglE3EEe4sNRMms6ynv08=" providerId="None" clId="Web-{B1BA7B7E-38B2-4D4E-B3A6-5A9F74FA5013}" dt="2021-06-30T18:56:55.885" v="5"/>
        <pc:sldMkLst>
          <pc:docMk/>
          <pc:sldMk cId="1905264669" sldId="256"/>
        </pc:sldMkLst>
      </pc:sldChg>
    </pc:docChg>
  </pc:docChgLst>
  <pc:docChgLst>
    <pc:chgData clId="Web-{8B5AAFD8-3003-4A11-AE70-718EA7AB494E}"/>
    <pc:docChg chg="addSld delSld modSld sldOrd modSection">
      <pc:chgData name="" userId="" providerId="" clId="Web-{8B5AAFD8-3003-4A11-AE70-718EA7AB494E}" dt="2020-03-23T16:51:03.612" v="2218" actId="20577"/>
      <pc:docMkLst>
        <pc:docMk/>
      </pc:docMkLst>
      <pc:sldChg chg="modNotes">
        <pc:chgData name="" userId="" providerId="" clId="Web-{8B5AAFD8-3003-4A11-AE70-718EA7AB494E}" dt="2020-03-23T14:47:21.605" v="151"/>
        <pc:sldMkLst>
          <pc:docMk/>
          <pc:sldMk cId="1905264669" sldId="256"/>
        </pc:sldMkLst>
      </pc:sldChg>
      <pc:sldChg chg="modNotes">
        <pc:chgData name="" userId="" providerId="" clId="Web-{8B5AAFD8-3003-4A11-AE70-718EA7AB494E}" dt="2020-03-23T14:45:33.745" v="122"/>
        <pc:sldMkLst>
          <pc:docMk/>
          <pc:sldMk cId="2279628887" sldId="322"/>
        </pc:sldMkLst>
      </pc:sldChg>
      <pc:sldChg chg="modSp">
        <pc:chgData name="" userId="" providerId="" clId="Web-{8B5AAFD8-3003-4A11-AE70-718EA7AB494E}" dt="2020-03-23T16:51:03.612" v="2218" actId="20577"/>
        <pc:sldMkLst>
          <pc:docMk/>
          <pc:sldMk cId="3930781324" sldId="545"/>
        </pc:sldMkLst>
        <pc:spChg chg="mod">
          <ac:chgData name="" userId="" providerId="" clId="Web-{8B5AAFD8-3003-4A11-AE70-718EA7AB494E}" dt="2020-03-23T16:51:03.612" v="2218" actId="20577"/>
          <ac:spMkLst>
            <pc:docMk/>
            <pc:sldMk cId="3930781324" sldId="545"/>
            <ac:spMk id="3" creationId="{B4B206DF-21FF-984B-8F30-67F752F935A1}"/>
          </ac:spMkLst>
        </pc:spChg>
      </pc:sldChg>
      <pc:sldChg chg="modNotes">
        <pc:chgData name="" userId="" providerId="" clId="Web-{8B5AAFD8-3003-4A11-AE70-718EA7AB494E}" dt="2020-03-23T15:42:07.778" v="959"/>
        <pc:sldMkLst>
          <pc:docMk/>
          <pc:sldMk cId="215129912" sldId="560"/>
        </pc:sldMkLst>
      </pc:sldChg>
      <pc:sldChg chg="modNotes">
        <pc:chgData name="" userId="" providerId="" clId="Web-{8B5AAFD8-3003-4A11-AE70-718EA7AB494E}" dt="2020-03-23T16:07:15.508" v="1322"/>
        <pc:sldMkLst>
          <pc:docMk/>
          <pc:sldMk cId="3152762868" sldId="720"/>
        </pc:sldMkLst>
      </pc:sldChg>
      <pc:sldChg chg="modSp modNotes">
        <pc:chgData name="" userId="" providerId="" clId="Web-{8B5AAFD8-3003-4A11-AE70-718EA7AB494E}" dt="2020-03-23T15:51:29.641" v="1026"/>
        <pc:sldMkLst>
          <pc:docMk/>
          <pc:sldMk cId="496606024" sldId="745"/>
        </pc:sldMkLst>
        <pc:spChg chg="mod">
          <ac:chgData name="" userId="" providerId="" clId="Web-{8B5AAFD8-3003-4A11-AE70-718EA7AB494E}" dt="2020-03-23T15:50:06.640" v="1016" actId="20577"/>
          <ac:spMkLst>
            <pc:docMk/>
            <pc:sldMk cId="496606024" sldId="745"/>
            <ac:spMk id="9" creationId="{00000000-0000-0000-0000-000000000000}"/>
          </ac:spMkLst>
        </pc:spChg>
      </pc:sldChg>
      <pc:sldChg chg="modNotes">
        <pc:chgData name="" userId="" providerId="" clId="Web-{8B5AAFD8-3003-4A11-AE70-718EA7AB494E}" dt="2020-03-23T15:54:14.173" v="1114"/>
        <pc:sldMkLst>
          <pc:docMk/>
          <pc:sldMk cId="3848980617" sldId="750"/>
        </pc:sldMkLst>
      </pc:sldChg>
      <pc:sldChg chg="modNotes">
        <pc:chgData name="" userId="" providerId="" clId="Web-{8B5AAFD8-3003-4A11-AE70-718EA7AB494E}" dt="2020-03-23T15:34:53.714" v="890"/>
        <pc:sldMkLst>
          <pc:docMk/>
          <pc:sldMk cId="2633387136" sldId="753"/>
        </pc:sldMkLst>
      </pc:sldChg>
      <pc:sldChg chg="modNotes">
        <pc:chgData name="" userId="" providerId="" clId="Web-{8B5AAFD8-3003-4A11-AE70-718EA7AB494E}" dt="2020-03-23T16:44:36.485" v="2167"/>
        <pc:sldMkLst>
          <pc:docMk/>
          <pc:sldMk cId="1758299796" sldId="755"/>
        </pc:sldMkLst>
      </pc:sldChg>
      <pc:sldChg chg="modNotes">
        <pc:chgData name="" userId="" providerId="" clId="Web-{8B5AAFD8-3003-4A11-AE70-718EA7AB494E}" dt="2020-03-23T15:40:26.028" v="951"/>
        <pc:sldMkLst>
          <pc:docMk/>
          <pc:sldMk cId="1783234078" sldId="757"/>
        </pc:sldMkLst>
      </pc:sldChg>
      <pc:sldChg chg="modNotes">
        <pc:chgData name="" userId="" providerId="" clId="Web-{8B5AAFD8-3003-4A11-AE70-718EA7AB494E}" dt="2020-03-23T15:44:40.576" v="991"/>
        <pc:sldMkLst>
          <pc:docMk/>
          <pc:sldMk cId="3657437863" sldId="758"/>
        </pc:sldMkLst>
      </pc:sldChg>
      <pc:sldChg chg="modNotes">
        <pc:chgData name="" userId="" providerId="" clId="Web-{8B5AAFD8-3003-4A11-AE70-718EA7AB494E}" dt="2020-03-23T15:26:18.945" v="720"/>
        <pc:sldMkLst>
          <pc:docMk/>
          <pc:sldMk cId="670213712" sldId="759"/>
        </pc:sldMkLst>
      </pc:sldChg>
      <pc:sldChg chg="modNotes">
        <pc:chgData name="" userId="" providerId="" clId="Web-{8B5AAFD8-3003-4A11-AE70-718EA7AB494E}" dt="2020-03-23T16:24:03.279" v="1819"/>
        <pc:sldMkLst>
          <pc:docMk/>
          <pc:sldMk cId="2610477072" sldId="761"/>
        </pc:sldMkLst>
      </pc:sldChg>
      <pc:sldChg chg="modSp">
        <pc:chgData name="" userId="" providerId="" clId="Web-{8B5AAFD8-3003-4A11-AE70-718EA7AB494E}" dt="2020-03-23T14:59:03.437" v="284" actId="14100"/>
        <pc:sldMkLst>
          <pc:docMk/>
          <pc:sldMk cId="766528859" sldId="763"/>
        </pc:sldMkLst>
        <pc:spChg chg="mod">
          <ac:chgData name="" userId="" providerId="" clId="Web-{8B5AAFD8-3003-4A11-AE70-718EA7AB494E}" dt="2020-03-23T14:59:03.437" v="284" actId="14100"/>
          <ac:spMkLst>
            <pc:docMk/>
            <pc:sldMk cId="766528859" sldId="763"/>
            <ac:spMk id="3" creationId="{8228BFB6-45A6-9B44-A4CD-1D201CF467E9}"/>
          </ac:spMkLst>
        </pc:spChg>
      </pc:sldChg>
      <pc:sldChg chg="modSp modNotes">
        <pc:chgData name="" userId="" providerId="" clId="Web-{8B5AAFD8-3003-4A11-AE70-718EA7AB494E}" dt="2020-03-23T14:55:48.795" v="283"/>
        <pc:sldMkLst>
          <pc:docMk/>
          <pc:sldMk cId="3626487749" sldId="766"/>
        </pc:sldMkLst>
        <pc:spChg chg="mod">
          <ac:chgData name="" userId="" providerId="" clId="Web-{8B5AAFD8-3003-4A11-AE70-718EA7AB494E}" dt="2020-03-23T14:51:31.763" v="209" actId="20577"/>
          <ac:spMkLst>
            <pc:docMk/>
            <pc:sldMk cId="3626487749" sldId="766"/>
            <ac:spMk id="3" creationId="{D963B90D-460D-2448-BBFC-91F9FE078109}"/>
          </ac:spMkLst>
        </pc:spChg>
      </pc:sldChg>
      <pc:sldChg chg="modNotes">
        <pc:chgData name="" userId="" providerId="" clId="Web-{8B5AAFD8-3003-4A11-AE70-718EA7AB494E}" dt="2020-03-23T15:40:49.294" v="955"/>
        <pc:sldMkLst>
          <pc:docMk/>
          <pc:sldMk cId="385356666" sldId="773"/>
        </pc:sldMkLst>
      </pc:sldChg>
      <pc:sldChg chg="modNotes">
        <pc:chgData name="" userId="" providerId="" clId="Web-{8B5AAFD8-3003-4A11-AE70-718EA7AB494E}" dt="2020-03-23T16:16:30.105" v="1573"/>
        <pc:sldMkLst>
          <pc:docMk/>
          <pc:sldMk cId="1280425368" sldId="775"/>
        </pc:sldMkLst>
      </pc:sldChg>
      <pc:sldChg chg="new del">
        <pc:chgData name="" userId="" providerId="" clId="Web-{8B5AAFD8-3003-4A11-AE70-718EA7AB494E}" dt="2020-03-23T15:11:59.238" v="377"/>
        <pc:sldMkLst>
          <pc:docMk/>
          <pc:sldMk cId="1491683988" sldId="780"/>
        </pc:sldMkLst>
      </pc:sldChg>
      <pc:sldChg chg="modSp new ord modNotes">
        <pc:chgData name="" userId="" providerId="" clId="Web-{8B5AAFD8-3003-4A11-AE70-718EA7AB494E}" dt="2020-03-23T15:57:39.627" v="1143"/>
        <pc:sldMkLst>
          <pc:docMk/>
          <pc:sldMk cId="4195179038" sldId="780"/>
        </pc:sldMkLst>
        <pc:spChg chg="mod">
          <ac:chgData name="" userId="" providerId="" clId="Web-{8B5AAFD8-3003-4A11-AE70-718EA7AB494E}" dt="2020-03-23T15:51:47.594" v="1035" actId="20577"/>
          <ac:spMkLst>
            <pc:docMk/>
            <pc:sldMk cId="4195179038" sldId="780"/>
            <ac:spMk id="2" creationId="{F764A4FE-AC3C-4369-95FD-0C071465B256}"/>
          </ac:spMkLst>
        </pc:spChg>
        <pc:spChg chg="mod">
          <ac:chgData name="" userId="" providerId="" clId="Web-{8B5AAFD8-3003-4A11-AE70-718EA7AB494E}" dt="2020-03-23T15:52:20.360" v="1066" actId="20577"/>
          <ac:spMkLst>
            <pc:docMk/>
            <pc:sldMk cId="4195179038" sldId="780"/>
            <ac:spMk id="3" creationId="{EBC25D00-4E3E-4C57-887A-F904C3BC5737}"/>
          </ac:spMkLst>
        </pc:spChg>
      </pc:sldChg>
      <pc:sldChg chg="modSp new modNotes">
        <pc:chgData name="" userId="" providerId="" clId="Web-{8B5AAFD8-3003-4A11-AE70-718EA7AB494E}" dt="2020-03-23T15:57:56.424" v="1150"/>
        <pc:sldMkLst>
          <pc:docMk/>
          <pc:sldMk cId="1045654988" sldId="781"/>
        </pc:sldMkLst>
        <pc:spChg chg="mod">
          <ac:chgData name="" userId="" providerId="" clId="Web-{8B5AAFD8-3003-4A11-AE70-718EA7AB494E}" dt="2020-03-23T15:52:55.563" v="1076" actId="20577"/>
          <ac:spMkLst>
            <pc:docMk/>
            <pc:sldMk cId="1045654988" sldId="781"/>
            <ac:spMk id="2" creationId="{7E00D6A0-98E8-4E5E-9EF7-457C534F916C}"/>
          </ac:spMkLst>
        </pc:spChg>
        <pc:spChg chg="mod">
          <ac:chgData name="" userId="" providerId="" clId="Web-{8B5AAFD8-3003-4A11-AE70-718EA7AB494E}" dt="2020-03-23T15:53:21.938" v="1107" actId="20577"/>
          <ac:spMkLst>
            <pc:docMk/>
            <pc:sldMk cId="1045654988" sldId="781"/>
            <ac:spMk id="3" creationId="{1487BC18-767A-46E0-A730-C972BFAEB59F}"/>
          </ac:spMkLst>
        </pc:spChg>
      </pc:sldChg>
      <pc:sldChg chg="new del">
        <pc:chgData name="" userId="" providerId="" clId="Web-{8B5AAFD8-3003-4A11-AE70-718EA7AB494E}" dt="2020-03-23T15:12:08.191" v="379"/>
        <pc:sldMkLst>
          <pc:docMk/>
          <pc:sldMk cId="1756563399" sldId="781"/>
        </pc:sldMkLst>
      </pc:sldChg>
      <pc:sldChg chg="add del replId">
        <pc:chgData name="" userId="" providerId="" clId="Web-{8B5AAFD8-3003-4A11-AE70-718EA7AB494E}" dt="2020-03-23T15:12:03.754" v="378"/>
        <pc:sldMkLst>
          <pc:docMk/>
          <pc:sldMk cId="2572113059" sldId="782"/>
        </pc:sldMkLst>
      </pc:sldChg>
    </pc:docChg>
  </pc:docChgLst>
  <pc:docChgLst>
    <pc:chgData clId="Web-{B6AE7238-EF1A-4ADB-BE15-B35AF7D635A3}"/>
    <pc:docChg chg="modSld">
      <pc:chgData name="" userId="" providerId="" clId="Web-{B6AE7238-EF1A-4ADB-BE15-B35AF7D635A3}" dt="2020-03-09T22:43:29.515" v="464"/>
      <pc:docMkLst>
        <pc:docMk/>
      </pc:docMkLst>
      <pc:sldChg chg="modNotes">
        <pc:chgData name="" userId="" providerId="" clId="Web-{B6AE7238-EF1A-4ADB-BE15-B35AF7D635A3}" dt="2020-03-09T22:29:59.381" v="369"/>
        <pc:sldMkLst>
          <pc:docMk/>
          <pc:sldMk cId="215129912" sldId="560"/>
        </pc:sldMkLst>
      </pc:sldChg>
      <pc:sldChg chg="modNotes">
        <pc:chgData name="" userId="" providerId="" clId="Web-{B6AE7238-EF1A-4ADB-BE15-B35AF7D635A3}" dt="2020-03-09T22:42:25.918" v="452"/>
        <pc:sldMkLst>
          <pc:docMk/>
          <pc:sldMk cId="3152762868" sldId="720"/>
        </pc:sldMkLst>
      </pc:sldChg>
      <pc:sldChg chg="modNotes">
        <pc:chgData name="" userId="" providerId="" clId="Web-{B6AE7238-EF1A-4ADB-BE15-B35AF7D635A3}" dt="2020-03-09T22:41:35.605" v="448"/>
        <pc:sldMkLst>
          <pc:docMk/>
          <pc:sldMk cId="496606024" sldId="745"/>
        </pc:sldMkLst>
      </pc:sldChg>
      <pc:sldChg chg="modNotes">
        <pc:chgData name="" userId="" providerId="" clId="Web-{B6AE7238-EF1A-4ADB-BE15-B35AF7D635A3}" dt="2020-03-09T22:02:30.663" v="141"/>
        <pc:sldMkLst>
          <pc:docMk/>
          <pc:sldMk cId="3848980617" sldId="750"/>
        </pc:sldMkLst>
      </pc:sldChg>
      <pc:sldChg chg="modNotes">
        <pc:chgData name="" userId="" providerId="" clId="Web-{B6AE7238-EF1A-4ADB-BE15-B35AF7D635A3}" dt="2020-03-09T22:21:39.488" v="245"/>
        <pc:sldMkLst>
          <pc:docMk/>
          <pc:sldMk cId="2633387136" sldId="753"/>
        </pc:sldMkLst>
      </pc:sldChg>
      <pc:sldChg chg="modNotes">
        <pc:chgData name="" userId="" providerId="" clId="Web-{B6AE7238-EF1A-4ADB-BE15-B35AF7D635A3}" dt="2020-03-09T22:43:29.515" v="464"/>
        <pc:sldMkLst>
          <pc:docMk/>
          <pc:sldMk cId="1758299796" sldId="755"/>
        </pc:sldMkLst>
      </pc:sldChg>
      <pc:sldChg chg="modNotes">
        <pc:chgData name="" userId="" providerId="" clId="Web-{B6AE7238-EF1A-4ADB-BE15-B35AF7D635A3}" dt="2020-03-09T22:12:11.605" v="211"/>
        <pc:sldMkLst>
          <pc:docMk/>
          <pc:sldMk cId="1783234078" sldId="757"/>
        </pc:sldMkLst>
      </pc:sldChg>
      <pc:sldChg chg="modNotes">
        <pc:chgData name="" userId="" providerId="" clId="Web-{B6AE7238-EF1A-4ADB-BE15-B35AF7D635A3}" dt="2020-03-09T22:41:15.152" v="445"/>
        <pc:sldMkLst>
          <pc:docMk/>
          <pc:sldMk cId="3657437863" sldId="758"/>
        </pc:sldMkLst>
      </pc:sldChg>
      <pc:sldChg chg="modNotes">
        <pc:chgData name="" userId="" providerId="" clId="Web-{B6AE7238-EF1A-4ADB-BE15-B35AF7D635A3}" dt="2020-03-09T22:05:47.227" v="169"/>
        <pc:sldMkLst>
          <pc:docMk/>
          <pc:sldMk cId="670213712" sldId="759"/>
        </pc:sldMkLst>
      </pc:sldChg>
      <pc:sldChg chg="modNotes">
        <pc:chgData name="" userId="" providerId="" clId="Web-{B6AE7238-EF1A-4ADB-BE15-B35AF7D635A3}" dt="2020-03-09T22:43:15.043" v="460"/>
        <pc:sldMkLst>
          <pc:docMk/>
          <pc:sldMk cId="2610477072" sldId="761"/>
        </pc:sldMkLst>
      </pc:sldChg>
      <pc:sldChg chg="modSp modNotes">
        <pc:chgData name="" userId="" providerId="" clId="Web-{B6AE7238-EF1A-4ADB-BE15-B35AF7D635A3}" dt="2020-03-09T21:59:22.193" v="86"/>
        <pc:sldMkLst>
          <pc:docMk/>
          <pc:sldMk cId="3626487749" sldId="766"/>
        </pc:sldMkLst>
        <pc:spChg chg="mod">
          <ac:chgData name="" userId="" providerId="" clId="Web-{B6AE7238-EF1A-4ADB-BE15-B35AF7D635A3}" dt="2020-03-09T21:56:37.771" v="7" actId="20577"/>
          <ac:spMkLst>
            <pc:docMk/>
            <pc:sldMk cId="3626487749" sldId="766"/>
            <ac:spMk id="3" creationId="{D963B90D-460D-2448-BBFC-91F9FE078109}"/>
          </ac:spMkLst>
        </pc:spChg>
      </pc:sldChg>
      <pc:sldChg chg="modSp modNotes">
        <pc:chgData name="" userId="" providerId="" clId="Web-{B6AE7238-EF1A-4ADB-BE15-B35AF7D635A3}" dt="2020-03-09T22:00:19.116" v="104" actId="20577"/>
        <pc:sldMkLst>
          <pc:docMk/>
          <pc:sldMk cId="173655648" sldId="772"/>
        </pc:sldMkLst>
        <pc:spChg chg="mod">
          <ac:chgData name="" userId="" providerId="" clId="Web-{B6AE7238-EF1A-4ADB-BE15-B35AF7D635A3}" dt="2020-03-09T22:00:19.116" v="104" actId="20577"/>
          <ac:spMkLst>
            <pc:docMk/>
            <pc:sldMk cId="173655648" sldId="772"/>
            <ac:spMk id="3" creationId="{D963B90D-460D-2448-BBFC-91F9FE078109}"/>
          </ac:spMkLst>
        </pc:spChg>
      </pc:sldChg>
      <pc:sldChg chg="modNotes">
        <pc:chgData name="" userId="" providerId="" clId="Web-{B6AE7238-EF1A-4ADB-BE15-B35AF7D635A3}" dt="2020-03-09T22:22:17.613" v="248"/>
        <pc:sldMkLst>
          <pc:docMk/>
          <pc:sldMk cId="385356666" sldId="773"/>
        </pc:sldMkLst>
      </pc:sldChg>
      <pc:sldChg chg="modNotes">
        <pc:chgData name="" userId="" providerId="" clId="Web-{B6AE7238-EF1A-4ADB-BE15-B35AF7D635A3}" dt="2020-03-09T22:38:48.073" v="415"/>
        <pc:sldMkLst>
          <pc:docMk/>
          <pc:sldMk cId="1390580925" sldId="7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F8C536B-6B50-FD4B-B94A-2F389F95B6F5}" type="datetimeFigureOut">
              <a:rPr lang="en-US" smtClean="0"/>
              <a:t>8/19/2021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5A677A1-90BB-BF4C-9B1D-1923743CB92F}" type="slidenum">
              <a:rPr lang="en-US" smtClean="0"/>
              <a:t>‹#›</a:t>
            </a:fld>
            <a:endParaRPr lang="en-US"/>
          </a:p>
        </p:txBody>
      </p:sp>
    </p:spTree>
    <p:extLst>
      <p:ext uri="{BB962C8B-B14F-4D97-AF65-F5344CB8AC3E}">
        <p14:creationId xmlns:p14="http://schemas.microsoft.com/office/powerpoint/2010/main" val="1222060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1" u="none" strike="noStrike" dirty="0">
                <a:solidFill>
                  <a:srgbClr val="000000"/>
                </a:solidFill>
                <a:effectLst/>
                <a:latin typeface="Calibri" panose="020F0502020204030204" pitchFamily="34" charset="0"/>
              </a:rPr>
              <a:t>Host and Co-host notes for pre-meeting setup</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1" u="none" strike="noStrike" dirty="0">
                <a:solidFill>
                  <a:srgbClr val="000000"/>
                </a:solidFill>
                <a:effectLst/>
                <a:latin typeface="Calibri" panose="020F0502020204030204" pitchFamily="34" charset="0"/>
              </a:rPr>
              <a:t>Actions before the session:</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Slide #1 – Update presenter names</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Hide the other region consultant slide, as applicable</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Hide other regions workshop slide for Upcoming Workshops, as applicable</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0" indent="0" algn="l" rtl="0" fontAlgn="base">
              <a:buFont typeface="Wingdings" panose="05000000000000000000" pitchFamily="2" charset="2"/>
              <a:buNone/>
            </a:pPr>
            <a:r>
              <a:rPr lang="en-US" sz="1200" b="0" i="1" u="none" strike="noStrike" dirty="0">
                <a:solidFill>
                  <a:srgbClr val="000000"/>
                </a:solidFill>
                <a:effectLst/>
                <a:latin typeface="Calibri" panose="020F0502020204030204" pitchFamily="34" charset="0"/>
              </a:rPr>
              <a:t>In the Practice session before participants log on</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Check that the presenter can share their screen and run videos as needed</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Check that the presenter marks “Share Computer sounds” and “Optimize Screen sharing for video clip” so that any videos shown can be heard by others – it is on the same screen that you choose which screen to share. </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Make Coaches "Co-hosts"</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Confirm polls are loaded - host</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Turn on transcript –host </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Break-out Groups – host </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Take attendance</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Time keeper</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Host / Welcome people as they arrive &amp; arrive late – assign someone</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Monitor Chat – assign someone </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Turn on record, as desired </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Subtitles – turned on, each participant can control turning on and off </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At end of presentation:</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MAKE SURE TO STOP RECORDING AT THANK YOU SLIDE</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None/>
            </a:pPr>
            <a:r>
              <a:rPr lang="en-US" sz="1200" b="0" i="0" dirty="0">
                <a:solidFill>
                  <a:srgbClr val="444444"/>
                </a:solidFill>
                <a:effectLst/>
                <a:latin typeface="Arial" panose="020B0604020202020204" pitchFamily="34" charset="0"/>
              </a:rPr>
              <a:t>​</a:t>
            </a:r>
          </a:p>
          <a:p>
            <a:pPr algn="l" rtl="0" fontAlgn="base">
              <a:buFont typeface="Arial" panose="020B0604020202020204" pitchFamily="34" charset="0"/>
              <a:buNone/>
            </a:pPr>
            <a:r>
              <a:rPr lang="en-US" sz="1200" b="0" i="1" u="none" strike="noStrike" dirty="0">
                <a:solidFill>
                  <a:srgbClr val="000000"/>
                </a:solidFill>
                <a:effectLst/>
                <a:latin typeface="Calibri" panose="020F0502020204030204" pitchFamily="34" charset="0"/>
              </a:rPr>
              <a:t>Note to Facilitator</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1" i="0" u="none" strike="noStrike" dirty="0">
                <a:solidFill>
                  <a:srgbClr val="000000"/>
                </a:solidFill>
                <a:effectLst/>
                <a:latin typeface="Calibri" panose="020F0502020204030204" pitchFamily="34" charset="0"/>
              </a:rPr>
              <a:t>Bold Text = Timing</a:t>
            </a:r>
            <a:r>
              <a:rPr lang="en-US" sz="1200" b="0" i="0" u="none" strike="noStrike" dirty="0">
                <a:solidFill>
                  <a:srgbClr val="000000"/>
                </a:solidFill>
                <a:effectLst/>
                <a:latin typeface="Calibri" panose="020F0502020204030204" pitchFamily="34" charset="0"/>
              </a:rPr>
              <a:t> </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1" u="none" strike="noStrike" dirty="0">
                <a:solidFill>
                  <a:srgbClr val="000000"/>
                </a:solidFill>
                <a:effectLst/>
                <a:latin typeface="Calibri" panose="020F0502020204030204" pitchFamily="34" charset="0"/>
              </a:rPr>
              <a:t>Italicized Text = Notes – do not read</a:t>
            </a:r>
            <a:r>
              <a:rPr lang="en-US" sz="1200" b="0" i="0" u="none" strike="noStrike" dirty="0">
                <a:solidFill>
                  <a:srgbClr val="000000"/>
                </a:solidFill>
                <a:effectLst/>
                <a:latin typeface="Calibri" panose="020F0502020204030204" pitchFamily="34" charset="0"/>
              </a:rPr>
              <a:t> </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Regular Text = Talking Points </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35A677A1-90BB-BF4C-9B1D-1923743CB92F}" type="slidenum">
              <a:rPr lang="en-US" smtClean="0"/>
              <a:t>1</a:t>
            </a:fld>
            <a:endParaRPr lang="en-US"/>
          </a:p>
        </p:txBody>
      </p:sp>
    </p:spTree>
    <p:extLst>
      <p:ext uri="{BB962C8B-B14F-4D97-AF65-F5344CB8AC3E}">
        <p14:creationId xmlns:p14="http://schemas.microsoft.com/office/powerpoint/2010/main" val="4211265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You need to see the competencies reflected in all of the rest your organizational documents or assessments.</a:t>
            </a:r>
            <a:endParaRPr lang="en-US" dirty="0">
              <a:cs typeface="Calibri"/>
            </a:endParaRPr>
          </a:p>
          <a:p>
            <a:pPr marL="171450" indent="-171450">
              <a:buFont typeface="Wingdings" panose="05000000000000000000" pitchFamily="2" charset="2"/>
              <a:buChar char="Ø"/>
            </a:pPr>
            <a:r>
              <a:rPr lang="en-US" dirty="0">
                <a:cs typeface="Calibri"/>
              </a:rPr>
              <a:t>While we aren't going to discuss the job description today, please spend some time with the FLS job description and evaluate if the FLS competencies are reflected in it. </a:t>
            </a:r>
          </a:p>
          <a:p>
            <a:pPr marL="171450" indent="-171450">
              <a:buFont typeface="Wingdings" panose="05000000000000000000" pitchFamily="2" charset="2"/>
              <a:buChar char="Ø"/>
            </a:pPr>
            <a:r>
              <a:rPr lang="en-US" dirty="0">
                <a:cs typeface="Calibri"/>
              </a:rPr>
              <a:t>You will want to take a look at your interview processes for the FLS candidates.</a:t>
            </a:r>
          </a:p>
          <a:p>
            <a:pPr marL="171450" indent="-171450">
              <a:buFont typeface="Wingdings" panose="05000000000000000000" pitchFamily="2" charset="2"/>
              <a:buChar char="Ø"/>
            </a:pPr>
            <a:r>
              <a:rPr lang="en-US" dirty="0">
                <a:cs typeface="Calibri"/>
              </a:rPr>
              <a:t>We are going to show you the self- assessment and the direct supervisor assessment that are used hand in hand for potential and existing FLS</a:t>
            </a:r>
          </a:p>
          <a:p>
            <a:pPr marL="171450" indent="-171450">
              <a:buFont typeface="Wingdings" panose="05000000000000000000" pitchFamily="2" charset="2"/>
              <a:buChar char="Ø"/>
            </a:pPr>
            <a:r>
              <a:rPr lang="en-US" dirty="0">
                <a:cs typeface="Calibri"/>
              </a:rPr>
              <a:t>While we aren't going to address training plans today or performance reviews, they are a part of the equation that you will need to consider to go full circle. </a:t>
            </a:r>
          </a:p>
          <a:p>
            <a:pPr marL="171450" indent="-171450">
              <a:buFont typeface="Wingdings" panose="05000000000000000000" pitchFamily="2" charset="2"/>
              <a:buChar char="Ø"/>
            </a:pPr>
            <a:r>
              <a:rPr lang="en-US" dirty="0">
                <a:cs typeface="Calibri"/>
              </a:rPr>
              <a:t>FLS are professional and they need to the attitude, knowledge and skills to do a professional job.</a:t>
            </a:r>
          </a:p>
          <a:p>
            <a:endParaRPr lang="en-US" dirty="0">
              <a:cs typeface="Calibri"/>
            </a:endParaRPr>
          </a:p>
        </p:txBody>
      </p:sp>
      <p:sp>
        <p:nvSpPr>
          <p:cNvPr id="4" name="Slide Number Placeholder 3"/>
          <p:cNvSpPr>
            <a:spLocks noGrp="1"/>
          </p:cNvSpPr>
          <p:nvPr>
            <p:ph type="sldNum" sz="quarter" idx="5"/>
          </p:nvPr>
        </p:nvSpPr>
        <p:spPr/>
        <p:txBody>
          <a:bodyPr/>
          <a:lstStyle/>
          <a:p>
            <a:fld id="{35A677A1-90BB-BF4C-9B1D-1923743CB92F}" type="slidenum">
              <a:rPr lang="en-US" smtClean="0"/>
              <a:t>10</a:t>
            </a:fld>
            <a:endParaRPr lang="en-US"/>
          </a:p>
        </p:txBody>
      </p:sp>
    </p:spTree>
    <p:extLst>
      <p:ext uri="{BB962C8B-B14F-4D97-AF65-F5344CB8AC3E}">
        <p14:creationId xmlns:p14="http://schemas.microsoft.com/office/powerpoint/2010/main" val="1903549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01" name="Shape 601"/>
          <p:cNvSpPr txBox="1">
            <a:spLocks noGrp="1"/>
          </p:cNvSpPr>
          <p:nvPr>
            <p:ph type="body" idx="1"/>
          </p:nvPr>
        </p:nvSpPr>
        <p:spPr>
          <a:xfrm>
            <a:off x="934721" y="4415790"/>
            <a:ext cx="5140959" cy="4183380"/>
          </a:xfrm>
          <a:prstGeom prst="rect">
            <a:avLst/>
          </a:prstGeom>
          <a:noFill/>
          <a:ln>
            <a:noFill/>
          </a:ln>
        </p:spPr>
        <p:txBody>
          <a:bodyPr lIns="93162" tIns="46568" rIns="93162" bIns="46568" anchor="t" anchorCtr="0">
            <a:noAutofit/>
          </a:bodyPr>
          <a:lstStyle/>
          <a:p>
            <a:r>
              <a:rPr lang="en-US" sz="1800" dirty="0"/>
              <a:t>Talking Points</a:t>
            </a:r>
          </a:p>
          <a:p>
            <a:pPr marL="285750" indent="-285750">
              <a:buFont typeface="Wingdings" panose="05000000000000000000" pitchFamily="2" charset="2"/>
              <a:buChar char="Ø"/>
            </a:pPr>
            <a:r>
              <a:rPr lang="en-US" sz="1800" dirty="0"/>
              <a:t>The national FLS competencies have been developed to identify the competencies they need to develop and to evolve as successful FLSs.  The competencies were developed to improve the direct support workforce. </a:t>
            </a:r>
            <a:endParaRPr lang="en-US" dirty="0">
              <a:cs typeface="Calibri"/>
            </a:endParaRPr>
          </a:p>
          <a:p>
            <a:pPr marL="285750" indent="-285750">
              <a:buSzPct val="25000"/>
              <a:buFont typeface="Wingdings" panose="05000000000000000000" pitchFamily="2" charset="2"/>
              <a:buChar char="Ø"/>
            </a:pPr>
            <a:r>
              <a:rPr lang="en-US" sz="1800" dirty="0"/>
              <a:t>The National Frontline Supervisor Competencies (NFSC) are an evidence-based set of knowledge, skills, and abilities that reflect best practice in the supervision of Direct Support Professionals (DSP) who work with individuals with disabilities in residential, work, and community settings. Competencies are considered a foundation for workforce development and standardization in all fields and at all levels.</a:t>
            </a:r>
          </a:p>
          <a:p>
            <a:pPr marL="285750" indent="-285750">
              <a:buSzPct val="25000"/>
              <a:buFont typeface="Wingdings" panose="05000000000000000000" pitchFamily="2" charset="2"/>
              <a:buChar char="Ø"/>
            </a:pPr>
            <a:r>
              <a:rPr lang="en-US" sz="1800" dirty="0"/>
              <a:t>This tool and the other FLS Competencies tools</a:t>
            </a:r>
            <a:r>
              <a:rPr lang="en-US" sz="1800" baseline="0" dirty="0"/>
              <a:t> are available to you today on the website. </a:t>
            </a:r>
            <a:endParaRPr lang="en-US" sz="1800" dirty="0"/>
          </a:p>
          <a:p>
            <a:pPr marL="285750" indent="-285750">
              <a:buSzPct val="25000"/>
              <a:buFont typeface="Wingdings" panose="05000000000000000000" pitchFamily="2" charset="2"/>
              <a:buChar char="Ø"/>
            </a:pPr>
            <a:r>
              <a:rPr lang="en-US" sz="1800" dirty="0"/>
              <a:t>Let’s take deeper look at</a:t>
            </a:r>
            <a:r>
              <a:rPr lang="en-US" sz="1800" baseline="0" dirty="0"/>
              <a:t> the what areas the competencies cover and then an example. </a:t>
            </a:r>
            <a:endParaRPr lang="en-US" sz="1800" dirty="0"/>
          </a:p>
        </p:txBody>
      </p:sp>
      <p:sp>
        <p:nvSpPr>
          <p:cNvPr id="602" name="Shape 602"/>
          <p:cNvSpPr txBox="1"/>
          <p:nvPr/>
        </p:nvSpPr>
        <p:spPr>
          <a:xfrm>
            <a:off x="3972561" y="8831580"/>
            <a:ext cx="3037839" cy="464820"/>
          </a:xfrm>
          <a:prstGeom prst="rect">
            <a:avLst/>
          </a:prstGeom>
          <a:noFill/>
          <a:ln>
            <a:noFill/>
          </a:ln>
        </p:spPr>
        <p:txBody>
          <a:bodyPr lIns="93162" tIns="46568" rIns="93162" bIns="46568" anchor="b" anchorCtr="0">
            <a:noAutofit/>
          </a:bodyPr>
          <a:lstStyle/>
          <a:p>
            <a:pPr algn="r">
              <a:buClr>
                <a:srgbClr val="000000"/>
              </a:buClr>
              <a:buSzPct val="25000"/>
            </a:pPr>
            <a:fld id="{00000000-1234-1234-1234-123412341234}" type="slidenum">
              <a:rPr lang="en-US" sz="1200">
                <a:solidFill>
                  <a:srgbClr val="000000"/>
                </a:solidFill>
                <a:latin typeface="Arial"/>
                <a:ea typeface="Arial"/>
                <a:cs typeface="Arial"/>
                <a:sym typeface="Arial"/>
              </a:rPr>
              <a:pPr algn="r">
                <a:buClr>
                  <a:srgbClr val="000000"/>
                </a:buClr>
                <a:buSzPct val="25000"/>
              </a:pPr>
              <a:t>11</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3710130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01" name="Shape 601"/>
          <p:cNvSpPr txBox="1">
            <a:spLocks noGrp="1"/>
          </p:cNvSpPr>
          <p:nvPr>
            <p:ph type="body" idx="1"/>
          </p:nvPr>
        </p:nvSpPr>
        <p:spPr>
          <a:xfrm>
            <a:off x="934721" y="4415790"/>
            <a:ext cx="5140959" cy="4183380"/>
          </a:xfrm>
          <a:prstGeom prst="rect">
            <a:avLst/>
          </a:prstGeom>
          <a:noFill/>
          <a:ln>
            <a:noFill/>
          </a:ln>
        </p:spPr>
        <p:txBody>
          <a:bodyPr lIns="93162" tIns="46568" rIns="93162" bIns="46568" anchor="t" anchorCtr="0">
            <a:noAutofit/>
          </a:bodyPr>
          <a:lstStyle/>
          <a:p>
            <a:r>
              <a:rPr lang="en-US" sz="1800" dirty="0"/>
              <a:t>Talking Points</a:t>
            </a:r>
          </a:p>
          <a:p>
            <a:pPr marL="285750" indent="-285750">
              <a:buFont typeface="Wingdings" panose="05000000000000000000" pitchFamily="2" charset="2"/>
              <a:buChar char="Ø"/>
            </a:pPr>
            <a:r>
              <a:rPr lang="en-US" sz="1800" dirty="0"/>
              <a:t>The areas that the National Frontline Supervisor Competencies address are: </a:t>
            </a:r>
            <a:endParaRPr lang="en-US" sz="1800" dirty="0">
              <a:cs typeface="Calibri"/>
            </a:endParaRPr>
          </a:p>
          <a:p>
            <a:pPr marL="285750" indent="-285750">
              <a:buFont typeface="Wingdings" panose="05000000000000000000" pitchFamily="2" charset="2"/>
              <a:buChar char="Ø"/>
            </a:pPr>
            <a:r>
              <a:rPr lang="en-US" sz="1800" dirty="0"/>
              <a:t>Direct Support</a:t>
            </a:r>
            <a:endParaRPr lang="en-US" sz="1800" dirty="0">
              <a:cs typeface="Calibri"/>
            </a:endParaRPr>
          </a:p>
          <a:p>
            <a:pPr marL="285750" indent="-285750">
              <a:buFont typeface="Wingdings" panose="05000000000000000000" pitchFamily="2" charset="2"/>
              <a:buChar char="Ø"/>
            </a:pPr>
            <a:r>
              <a:rPr lang="en-US" sz="1800" dirty="0"/>
              <a:t>Health, Wellness and Safety</a:t>
            </a:r>
            <a:endParaRPr lang="en-US" sz="1800" dirty="0">
              <a:cs typeface="Calibri"/>
            </a:endParaRPr>
          </a:p>
          <a:p>
            <a:pPr marL="285750" indent="-285750">
              <a:buFont typeface="Wingdings" panose="05000000000000000000" pitchFamily="2" charset="2"/>
              <a:buChar char="Ø"/>
            </a:pPr>
            <a:r>
              <a:rPr lang="en-US" sz="1800" dirty="0"/>
              <a:t>Individual Support Plan Development, Monitoring and Assessment</a:t>
            </a:r>
            <a:endParaRPr lang="en-US" sz="1800" dirty="0">
              <a:cs typeface="Calibri"/>
            </a:endParaRPr>
          </a:p>
          <a:p>
            <a:pPr marL="285750" indent="-285750">
              <a:buFont typeface="Wingdings" panose="05000000000000000000" pitchFamily="2" charset="2"/>
              <a:buChar char="Ø"/>
            </a:pPr>
            <a:r>
              <a:rPr lang="en-US" sz="1800" dirty="0"/>
              <a:t>Facilitating community inclusion across the lifespan</a:t>
            </a:r>
            <a:endParaRPr lang="en-US" sz="1800" dirty="0">
              <a:cs typeface="Calibri"/>
            </a:endParaRPr>
          </a:p>
          <a:p>
            <a:pPr marL="285750" indent="-285750">
              <a:buFont typeface="Wingdings" panose="05000000000000000000" pitchFamily="2" charset="2"/>
              <a:buChar char="Ø"/>
            </a:pPr>
            <a:r>
              <a:rPr lang="en-US" sz="1800" dirty="0"/>
              <a:t>Promoting professional relations and teamwork</a:t>
            </a:r>
            <a:endParaRPr lang="en-US" sz="1800" dirty="0">
              <a:cs typeface="Calibri"/>
            </a:endParaRPr>
          </a:p>
          <a:p>
            <a:pPr marL="285750" indent="-285750">
              <a:buFont typeface="Wingdings" panose="05000000000000000000" pitchFamily="2" charset="2"/>
              <a:buChar char="Ø"/>
            </a:pPr>
            <a:r>
              <a:rPr lang="en-US" sz="1800" dirty="0"/>
              <a:t>Staff recruitment, selection and hiring </a:t>
            </a:r>
            <a:endParaRPr lang="en-US" sz="1800" dirty="0">
              <a:cs typeface="Calibri"/>
            </a:endParaRPr>
          </a:p>
          <a:p>
            <a:pPr marL="285750" indent="-285750">
              <a:buSzPct val="25000"/>
              <a:buFont typeface="Wingdings" panose="05000000000000000000" pitchFamily="2" charset="2"/>
              <a:buChar char="Ø"/>
            </a:pPr>
            <a:endParaRPr lang="en-US" sz="1800" dirty="0"/>
          </a:p>
          <a:p>
            <a:pPr>
              <a:buSzPct val="25000"/>
              <a:buFont typeface="Arial"/>
            </a:pPr>
            <a:endParaRPr lang="en-US" sz="1800" dirty="0">
              <a:cs typeface="Calibri" panose="020F0502020204030204"/>
            </a:endParaRPr>
          </a:p>
          <a:p>
            <a:pPr>
              <a:buSzPct val="25000"/>
            </a:pPr>
            <a:endParaRPr lang="en-US" sz="1800" dirty="0"/>
          </a:p>
          <a:p>
            <a:pPr>
              <a:buSzPct val="25000"/>
            </a:pPr>
            <a:endParaRPr lang="en-US" sz="1800" dirty="0"/>
          </a:p>
        </p:txBody>
      </p:sp>
      <p:sp>
        <p:nvSpPr>
          <p:cNvPr id="602" name="Shape 602"/>
          <p:cNvSpPr txBox="1"/>
          <p:nvPr/>
        </p:nvSpPr>
        <p:spPr>
          <a:xfrm>
            <a:off x="3972561" y="8831580"/>
            <a:ext cx="3037839" cy="464820"/>
          </a:xfrm>
          <a:prstGeom prst="rect">
            <a:avLst/>
          </a:prstGeom>
          <a:noFill/>
          <a:ln>
            <a:noFill/>
          </a:ln>
        </p:spPr>
        <p:txBody>
          <a:bodyPr lIns="93162" tIns="46568" rIns="93162" bIns="46568" anchor="b" anchorCtr="0">
            <a:noAutofit/>
          </a:bodyPr>
          <a:lstStyle/>
          <a:p>
            <a:pPr algn="r">
              <a:buClr>
                <a:srgbClr val="000000"/>
              </a:buClr>
              <a:buSzPct val="25000"/>
            </a:pPr>
            <a:fld id="{00000000-1234-1234-1234-123412341234}" type="slidenum">
              <a:rPr lang="en-US" sz="1200">
                <a:solidFill>
                  <a:srgbClr val="000000"/>
                </a:solidFill>
                <a:latin typeface="Arial"/>
                <a:ea typeface="Arial"/>
                <a:cs typeface="Arial"/>
                <a:sym typeface="Arial"/>
              </a:rPr>
              <a:pPr algn="r">
                <a:buClr>
                  <a:srgbClr val="000000"/>
                </a:buClr>
                <a:buSzPct val="25000"/>
              </a:pPr>
              <a:t>12</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4081345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01" name="Shape 601"/>
          <p:cNvSpPr txBox="1">
            <a:spLocks noGrp="1"/>
          </p:cNvSpPr>
          <p:nvPr>
            <p:ph type="body" idx="1"/>
          </p:nvPr>
        </p:nvSpPr>
        <p:spPr>
          <a:xfrm>
            <a:off x="934721" y="4415790"/>
            <a:ext cx="5140959" cy="4183380"/>
          </a:xfrm>
          <a:prstGeom prst="rect">
            <a:avLst/>
          </a:prstGeom>
          <a:noFill/>
          <a:ln>
            <a:noFill/>
          </a:ln>
        </p:spPr>
        <p:txBody>
          <a:bodyPr lIns="93162" tIns="46568" rIns="93162" bIns="46568" anchor="t" anchorCtr="0">
            <a:noAutofit/>
          </a:bodyPr>
          <a:lstStyle/>
          <a:p>
            <a:r>
              <a:rPr lang="en-US" sz="1800" dirty="0"/>
              <a:t>Talking Points</a:t>
            </a:r>
          </a:p>
          <a:p>
            <a:pPr marL="285750" indent="-285750">
              <a:buSzPct val="25000"/>
              <a:buFont typeface="Wingdings" panose="05000000000000000000" pitchFamily="2" charset="2"/>
              <a:buChar char="Ø"/>
            </a:pPr>
            <a:r>
              <a:rPr lang="en-US" sz="1800" dirty="0">
                <a:cs typeface="Calibri"/>
              </a:rPr>
              <a:t>Staff Supervision, Training and Development</a:t>
            </a:r>
          </a:p>
          <a:p>
            <a:pPr marL="285750" indent="-285750">
              <a:buFont typeface="Wingdings" panose="05000000000000000000" pitchFamily="2" charset="2"/>
              <a:buChar char="Ø"/>
            </a:pPr>
            <a:r>
              <a:rPr lang="en-US" sz="1800" dirty="0">
                <a:cs typeface="Calibri"/>
              </a:rPr>
              <a:t>Quality Assurance</a:t>
            </a:r>
          </a:p>
          <a:p>
            <a:pPr marL="285750" indent="-285750">
              <a:buFont typeface="Wingdings" panose="05000000000000000000" pitchFamily="2" charset="2"/>
              <a:buChar char="Ø"/>
            </a:pPr>
            <a:r>
              <a:rPr lang="en-US" sz="1800" dirty="0">
                <a:cs typeface="Calibri"/>
              </a:rPr>
              <a:t>Advocacy &amp; Public Relations</a:t>
            </a:r>
          </a:p>
          <a:p>
            <a:pPr marL="285750" indent="-285750">
              <a:buFont typeface="Wingdings" panose="05000000000000000000" pitchFamily="2" charset="2"/>
              <a:buChar char="Ø"/>
            </a:pPr>
            <a:r>
              <a:rPr lang="en-US" sz="1800" dirty="0">
                <a:cs typeface="Calibri"/>
              </a:rPr>
              <a:t>Leadership, Professionalism &amp; Self development</a:t>
            </a:r>
          </a:p>
          <a:p>
            <a:pPr marL="285750" indent="-285750">
              <a:buFont typeface="Wingdings" panose="05000000000000000000" pitchFamily="2" charset="2"/>
              <a:buChar char="Ø"/>
            </a:pPr>
            <a:r>
              <a:rPr lang="en-US" sz="1800" dirty="0">
                <a:cs typeface="Calibri"/>
              </a:rPr>
              <a:t>Cultural Responsiveness and Awareness</a:t>
            </a:r>
          </a:p>
          <a:p>
            <a:pPr marL="285750" indent="-285750">
              <a:buSzPct val="25000"/>
              <a:buFont typeface="Wingdings" panose="05000000000000000000" pitchFamily="2" charset="2"/>
              <a:buChar char="Ø"/>
            </a:pPr>
            <a:r>
              <a:rPr lang="en-US" sz="1800" dirty="0"/>
              <a:t>Let’s take deeper look at what a example looks like. </a:t>
            </a:r>
          </a:p>
        </p:txBody>
      </p:sp>
      <p:sp>
        <p:nvSpPr>
          <p:cNvPr id="602" name="Shape 602"/>
          <p:cNvSpPr txBox="1"/>
          <p:nvPr/>
        </p:nvSpPr>
        <p:spPr>
          <a:xfrm>
            <a:off x="3972561" y="8831580"/>
            <a:ext cx="3037839" cy="464820"/>
          </a:xfrm>
          <a:prstGeom prst="rect">
            <a:avLst/>
          </a:prstGeom>
          <a:noFill/>
          <a:ln>
            <a:noFill/>
          </a:ln>
        </p:spPr>
        <p:txBody>
          <a:bodyPr lIns="93162" tIns="46568" rIns="93162" bIns="46568" anchor="b" anchorCtr="0">
            <a:noAutofit/>
          </a:bodyPr>
          <a:lstStyle/>
          <a:p>
            <a:pPr algn="r">
              <a:buClr>
                <a:srgbClr val="000000"/>
              </a:buClr>
              <a:buSzPct val="25000"/>
            </a:pPr>
            <a:fld id="{00000000-1234-1234-1234-123412341234}" type="slidenum">
              <a:rPr lang="en-US" sz="1200">
                <a:solidFill>
                  <a:srgbClr val="000000"/>
                </a:solidFill>
                <a:latin typeface="Arial"/>
                <a:ea typeface="Arial"/>
                <a:cs typeface="Arial"/>
                <a:sym typeface="Arial"/>
              </a:rPr>
              <a:pPr algn="r">
                <a:buClr>
                  <a:srgbClr val="000000"/>
                </a:buClr>
                <a:buSzPct val="25000"/>
              </a:pPr>
              <a:t>13</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1972325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Facilitor Note: The arrows are animated on this slide</a:t>
            </a:r>
            <a:r>
              <a:rPr lang="en-US" dirty="0"/>
              <a:t>.</a:t>
            </a:r>
          </a:p>
          <a:p>
            <a:endParaRPr lang="en-US" dirty="0"/>
          </a:p>
          <a:p>
            <a:r>
              <a:rPr lang="en-US" dirty="0"/>
              <a:t>Talking Points</a:t>
            </a:r>
          </a:p>
          <a:p>
            <a:pPr marL="171450" indent="-171450">
              <a:buFont typeface="Wingdings" panose="05000000000000000000" pitchFamily="2" charset="2"/>
              <a:buChar char="Ø"/>
            </a:pPr>
            <a:r>
              <a:rPr lang="en-AF" dirty="0"/>
              <a:t>This is an example of one the competency areas.   </a:t>
            </a:r>
            <a:r>
              <a:rPr lang="en-US" dirty="0"/>
              <a:t>E</a:t>
            </a:r>
            <a:r>
              <a:rPr lang="en-AF" dirty="0"/>
              <a:t>ach with numerous subsets.  </a:t>
            </a:r>
            <a:endParaRPr lang="en-AF" dirty="0">
              <a:cs typeface="Calibri"/>
            </a:endParaRPr>
          </a:p>
          <a:p>
            <a:pPr marL="171450" indent="-171450">
              <a:buFont typeface="Wingdings" panose="05000000000000000000" pitchFamily="2" charset="2"/>
              <a:buChar char="Ø"/>
            </a:pPr>
            <a:r>
              <a:rPr lang="en-US" dirty="0"/>
              <a:t>T</a:t>
            </a:r>
            <a:r>
              <a:rPr lang="en-AF" dirty="0"/>
              <a:t>hese are the subsets of that competnecy.  </a:t>
            </a:r>
          </a:p>
          <a:p>
            <a:pPr marL="171450" indent="-171450">
              <a:buFont typeface="Wingdings" panose="05000000000000000000" pitchFamily="2" charset="2"/>
              <a:buChar char="Ø"/>
            </a:pPr>
            <a:r>
              <a:rPr lang="en-AF" dirty="0"/>
              <a:t>       You may find not all of them apply</a:t>
            </a:r>
            <a:endParaRPr lang="en-AF" dirty="0">
              <a:cs typeface="Calibri"/>
            </a:endParaRPr>
          </a:p>
          <a:p>
            <a:pPr marL="171450" indent="-171450">
              <a:buFont typeface="Wingdings" panose="05000000000000000000" pitchFamily="2" charset="2"/>
              <a:buChar char="Ø"/>
            </a:pPr>
            <a:r>
              <a:rPr lang="en-AF" dirty="0"/>
              <a:t>       You can use the ones that do apply in your job description, training plans and reviews. </a:t>
            </a:r>
            <a:endParaRPr lang="en-AF" dirty="0">
              <a:cs typeface="Calibri" panose="020F0502020204030204"/>
            </a:endParaRPr>
          </a:p>
        </p:txBody>
      </p:sp>
      <p:sp>
        <p:nvSpPr>
          <p:cNvPr id="4" name="Slide Number Placeholder 3"/>
          <p:cNvSpPr>
            <a:spLocks noGrp="1"/>
          </p:cNvSpPr>
          <p:nvPr>
            <p:ph type="sldNum" sz="quarter" idx="5"/>
          </p:nvPr>
        </p:nvSpPr>
        <p:spPr/>
        <p:txBody>
          <a:bodyPr/>
          <a:lstStyle/>
          <a:p>
            <a:fld id="{35A677A1-90BB-BF4C-9B1D-1923743CB92F}" type="slidenum">
              <a:rPr lang="en-US" smtClean="0"/>
              <a:t>14</a:t>
            </a:fld>
            <a:endParaRPr lang="en-US"/>
          </a:p>
        </p:txBody>
      </p:sp>
    </p:spTree>
    <p:extLst>
      <p:ext uri="{BB962C8B-B14F-4D97-AF65-F5344CB8AC3E}">
        <p14:creationId xmlns:p14="http://schemas.microsoft.com/office/powerpoint/2010/main" val="3453581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slide</a:t>
            </a:r>
            <a:endParaRPr lang="en-AF" dirty="0"/>
          </a:p>
        </p:txBody>
      </p:sp>
      <p:sp>
        <p:nvSpPr>
          <p:cNvPr id="4" name="Slide Number Placeholder 3"/>
          <p:cNvSpPr>
            <a:spLocks noGrp="1"/>
          </p:cNvSpPr>
          <p:nvPr>
            <p:ph type="sldNum" sz="quarter" idx="5"/>
          </p:nvPr>
        </p:nvSpPr>
        <p:spPr/>
        <p:txBody>
          <a:bodyPr/>
          <a:lstStyle/>
          <a:p>
            <a:fld id="{35A677A1-90BB-BF4C-9B1D-1923743CB92F}" type="slidenum">
              <a:rPr lang="en-US" smtClean="0"/>
              <a:t>15</a:t>
            </a:fld>
            <a:endParaRPr lang="en-US"/>
          </a:p>
        </p:txBody>
      </p:sp>
    </p:spTree>
    <p:extLst>
      <p:ext uri="{BB962C8B-B14F-4D97-AF65-F5344CB8AC3E}">
        <p14:creationId xmlns:p14="http://schemas.microsoft.com/office/powerpoint/2010/main" val="3471083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indent="-171450">
              <a:buFont typeface="Wingdings" panose="05000000000000000000" pitchFamily="2" charset="2"/>
              <a:buChar char="Ø"/>
            </a:pPr>
            <a:r>
              <a:rPr lang="en-US" dirty="0">
                <a:cs typeface="Calibri"/>
              </a:rPr>
              <a:t>Let's take a quick poll and see where you recruit your Frontline Supervisor from. You can give multiple answers. </a:t>
            </a:r>
          </a:p>
        </p:txBody>
      </p:sp>
      <p:sp>
        <p:nvSpPr>
          <p:cNvPr id="4" name="Slide Number Placeholder 3"/>
          <p:cNvSpPr>
            <a:spLocks noGrp="1"/>
          </p:cNvSpPr>
          <p:nvPr>
            <p:ph type="sldNum" sz="quarter" idx="5"/>
          </p:nvPr>
        </p:nvSpPr>
        <p:spPr/>
        <p:txBody>
          <a:bodyPr/>
          <a:lstStyle/>
          <a:p>
            <a:fld id="{35A677A1-90BB-BF4C-9B1D-1923743CB92F}" type="slidenum">
              <a:rPr lang="en-US" smtClean="0"/>
              <a:t>16</a:t>
            </a:fld>
            <a:endParaRPr lang="en-US"/>
          </a:p>
        </p:txBody>
      </p:sp>
    </p:spTree>
    <p:extLst>
      <p:ext uri="{BB962C8B-B14F-4D97-AF65-F5344CB8AC3E}">
        <p14:creationId xmlns:p14="http://schemas.microsoft.com/office/powerpoint/2010/main" val="60954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We also know that a whole lot of FLS are promoted from within an organizations and used to be DSPs. </a:t>
            </a:r>
            <a:endParaRPr lang="en-US" dirty="0">
              <a:cs typeface="Calibri"/>
            </a:endParaRPr>
          </a:p>
          <a:p>
            <a:pPr marL="171450" indent="-171450">
              <a:buFont typeface="Wingdings" panose="05000000000000000000" pitchFamily="2" charset="2"/>
              <a:buChar char="Ø"/>
            </a:pPr>
            <a:r>
              <a:rPr lang="en-US" dirty="0"/>
              <a:t>This means that from the moment you hire a DSP you have the opportunity to start thinking about that employee's longer-term impact on your organization.  </a:t>
            </a:r>
          </a:p>
          <a:p>
            <a:pPr marL="171450" indent="-171450">
              <a:buFont typeface="Wingdings" panose="05000000000000000000" pitchFamily="2" charset="2"/>
              <a:buChar char="Ø"/>
            </a:pPr>
            <a:r>
              <a:rPr lang="en-US" dirty="0"/>
              <a:t>Consider</a:t>
            </a:r>
            <a:r>
              <a:rPr lang="en-US" baseline="0" dirty="0"/>
              <a:t> </a:t>
            </a:r>
            <a:r>
              <a:rPr lang="en-US" dirty="0"/>
              <a:t>the career path that you can set them from the beginning</a:t>
            </a:r>
            <a:r>
              <a:rPr lang="en-US" baseline="0" dirty="0"/>
              <a:t> of their employment, </a:t>
            </a:r>
            <a:r>
              <a:rPr lang="en-US" dirty="0"/>
              <a:t>that will improve their skills as a DSP, as well as a potential</a:t>
            </a:r>
            <a:r>
              <a:rPr lang="en-US" baseline="0" dirty="0"/>
              <a:t> </a:t>
            </a:r>
            <a:r>
              <a:rPr lang="en-US" dirty="0"/>
              <a:t>FLS. By doing this your are working to improve your workforce. </a:t>
            </a:r>
            <a:endParaRPr lang="en-US" dirty="0">
              <a:cs typeface="Calibri"/>
            </a:endParaRPr>
          </a:p>
          <a:p>
            <a:pPr marL="171450" indent="-171450">
              <a:buFont typeface="Wingdings" panose="05000000000000000000" pitchFamily="2" charset="2"/>
              <a:buChar char="Ø"/>
            </a:pPr>
            <a:r>
              <a:rPr lang="en-US" dirty="0"/>
              <a:t>I would like to point that 14% of organizations not tracking this information and this is a rather large portion.  </a:t>
            </a:r>
          </a:p>
          <a:p>
            <a:pPr marL="171450" indent="-171450">
              <a:buFont typeface="Wingdings" panose="05000000000000000000" pitchFamily="2" charset="2"/>
              <a:buChar char="Ø"/>
            </a:pPr>
            <a:r>
              <a:rPr lang="en-US" dirty="0"/>
              <a:t>Especially considering the second largest source of people is 17%. </a:t>
            </a:r>
            <a:endParaRPr lang="en-US" dirty="0">
              <a:cs typeface="Calibri"/>
            </a:endParaRPr>
          </a:p>
          <a:p>
            <a:pPr marL="171450" indent="-171450">
              <a:buFont typeface="Wingdings" panose="05000000000000000000" pitchFamily="2" charset="2"/>
              <a:buChar char="Ø"/>
            </a:pPr>
            <a:r>
              <a:rPr lang="en-US" dirty="0"/>
              <a:t>It is important to use data to make decisions</a:t>
            </a:r>
            <a:r>
              <a:rPr lang="en-US" baseline="0" dirty="0"/>
              <a:t> about your organization. </a:t>
            </a:r>
            <a:endParaRPr lang="en-US" dirty="0"/>
          </a:p>
          <a:p>
            <a:pPr marL="171450" indent="-171450">
              <a:buFont typeface="Wingdings" panose="05000000000000000000" pitchFamily="2" charset="2"/>
              <a:buChar char="Ø"/>
            </a:pPr>
            <a:r>
              <a:rPr lang="en-US" dirty="0"/>
              <a:t>Take a moment to consider where you fall within these statists.  Where are you recruiting or promoting your FLS from? </a:t>
            </a:r>
          </a:p>
          <a:p>
            <a:endParaRPr lang="en-US" dirty="0"/>
          </a:p>
          <a:p>
            <a:endParaRPr lang="en-US" dirty="0"/>
          </a:p>
        </p:txBody>
      </p:sp>
      <p:sp>
        <p:nvSpPr>
          <p:cNvPr id="4" name="Slide Number Placeholder 3"/>
          <p:cNvSpPr>
            <a:spLocks noGrp="1"/>
          </p:cNvSpPr>
          <p:nvPr>
            <p:ph type="sldNum" sz="quarter" idx="10"/>
          </p:nvPr>
        </p:nvSpPr>
        <p:spPr/>
        <p:txBody>
          <a:bodyPr/>
          <a:lstStyle/>
          <a:p>
            <a:fld id="{F253B46A-D643-0A49-93D2-6742FCA04024}" type="slidenum">
              <a:rPr lang="en-US" smtClean="0"/>
              <a:t>17</a:t>
            </a:fld>
            <a:endParaRPr lang="en-US"/>
          </a:p>
        </p:txBody>
      </p:sp>
    </p:spTree>
    <p:extLst>
      <p:ext uri="{BB962C8B-B14F-4D97-AF65-F5344CB8AC3E}">
        <p14:creationId xmlns:p14="http://schemas.microsoft.com/office/powerpoint/2010/main" val="3675921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I know what you are thinking, "I don’t have DSP’s how can I promote them"? </a:t>
            </a:r>
            <a:endParaRPr lang="en-US" dirty="0">
              <a:cs typeface="Calibri"/>
            </a:endParaRPr>
          </a:p>
          <a:p>
            <a:pPr marL="171450" indent="-171450">
              <a:buFont typeface="Wingdings" panose="05000000000000000000" pitchFamily="2" charset="2"/>
              <a:buChar char="Ø"/>
            </a:pPr>
            <a:r>
              <a:rPr lang="en-US" dirty="0">
                <a:cs typeface="Calibri"/>
              </a:rPr>
              <a:t>Or did a DSP get promoted because they have been there the longest? Or they are the one still there who is willing to accept the duties.  </a:t>
            </a:r>
          </a:p>
          <a:p>
            <a:pPr marL="171450" indent="-171450">
              <a:buFont typeface="Wingdings" panose="05000000000000000000" pitchFamily="2" charset="2"/>
              <a:buChar char="Ø"/>
            </a:pPr>
            <a:r>
              <a:rPr lang="en-US" dirty="0">
                <a:cs typeface="Calibri"/>
              </a:rPr>
              <a:t>Really take a close look at what your practice is for promoting someone to FLS, it is critical.  Are they a person who has the potential if given the right support and training?</a:t>
            </a:r>
          </a:p>
          <a:p>
            <a:pPr marL="171450" indent="-171450">
              <a:buFont typeface="Wingdings" panose="05000000000000000000" pitchFamily="2" charset="2"/>
              <a:buChar char="Ø"/>
            </a:pPr>
            <a:r>
              <a:rPr lang="en-US" dirty="0">
                <a:cs typeface="Calibri"/>
              </a:rPr>
              <a:t>We have heard from some of you that you provide training to DSP to gain skills and knowledge prior to being promoted to FLS</a:t>
            </a:r>
            <a:endParaRPr lang="en-US" dirty="0"/>
          </a:p>
          <a:p>
            <a:pPr marL="171450" indent="-171450">
              <a:buFont typeface="Wingdings" panose="05000000000000000000" pitchFamily="2" charset="2"/>
              <a:buChar char="Ø"/>
            </a:pPr>
            <a:r>
              <a:rPr lang="en-US" dirty="0">
                <a:cs typeface="Calibri"/>
              </a:rPr>
              <a:t>There are some of you that are holding Supervisor Bootcamps after the DSP has been promoted or in preparation for promotion. </a:t>
            </a:r>
            <a:endParaRPr lang="en-US" dirty="0"/>
          </a:p>
          <a:p>
            <a:pPr marL="171450" indent="-171450">
              <a:buFont typeface="Wingdings" panose="05000000000000000000" pitchFamily="2" charset="2"/>
              <a:buChar char="Ø"/>
            </a:pPr>
            <a:r>
              <a:rPr lang="en-US" dirty="0"/>
              <a:t>The reality is that a good FLS will help your retention efforts much more than you can imagine  </a:t>
            </a:r>
            <a:endParaRPr lang="en-US" dirty="0">
              <a:cs typeface="Calibri"/>
            </a:endParaRPr>
          </a:p>
          <a:p>
            <a:pPr marL="171450" indent="-171450">
              <a:buFont typeface="Wingdings" panose="05000000000000000000" pitchFamily="2" charset="2"/>
              <a:buChar char="Ø"/>
            </a:pPr>
            <a:endParaRPr lang="en-US" dirty="0"/>
          </a:p>
          <a:p>
            <a:pPr defTabSz="931774">
              <a:defRPr/>
            </a:pPr>
            <a:endParaRPr lang="en-US" dirty="0">
              <a:highlight>
                <a:srgbClr val="FFFF00"/>
              </a:highlight>
            </a:endParaRPr>
          </a:p>
          <a:p>
            <a:endParaRPr lang="en-US" dirty="0"/>
          </a:p>
        </p:txBody>
      </p:sp>
      <p:sp>
        <p:nvSpPr>
          <p:cNvPr id="4" name="Slide Number Placeholder 3"/>
          <p:cNvSpPr>
            <a:spLocks noGrp="1"/>
          </p:cNvSpPr>
          <p:nvPr>
            <p:ph type="sldNum" sz="quarter" idx="5"/>
          </p:nvPr>
        </p:nvSpPr>
        <p:spPr/>
        <p:txBody>
          <a:bodyPr/>
          <a:lstStyle/>
          <a:p>
            <a:fld id="{F253B46A-D643-0A49-93D2-6742FCA04024}" type="slidenum">
              <a:rPr lang="en-US" smtClean="0"/>
              <a:t>18</a:t>
            </a:fld>
            <a:endParaRPr lang="en-US"/>
          </a:p>
        </p:txBody>
      </p:sp>
    </p:spTree>
    <p:extLst>
      <p:ext uri="{BB962C8B-B14F-4D97-AF65-F5344CB8AC3E}">
        <p14:creationId xmlns:p14="http://schemas.microsoft.com/office/powerpoint/2010/main" val="101749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01" name="Shape 601"/>
          <p:cNvSpPr txBox="1">
            <a:spLocks noGrp="1"/>
          </p:cNvSpPr>
          <p:nvPr>
            <p:ph type="body" idx="1"/>
          </p:nvPr>
        </p:nvSpPr>
        <p:spPr>
          <a:xfrm>
            <a:off x="934721" y="4415790"/>
            <a:ext cx="5140959" cy="4183380"/>
          </a:xfrm>
          <a:prstGeom prst="rect">
            <a:avLst/>
          </a:prstGeom>
          <a:noFill/>
          <a:ln>
            <a:noFill/>
          </a:ln>
        </p:spPr>
        <p:txBody>
          <a:bodyPr lIns="93162" tIns="46568" rIns="93162" bIns="46568" anchor="t" anchorCtr="0">
            <a:noAutofit/>
          </a:bodyPr>
          <a:lstStyle/>
          <a:p>
            <a:r>
              <a:rPr lang="en-US" sz="1800" dirty="0"/>
              <a:t>Talking Points</a:t>
            </a:r>
          </a:p>
          <a:p>
            <a:pPr marL="285750" indent="-285750">
              <a:buFont typeface="Wingdings" panose="05000000000000000000" pitchFamily="2" charset="2"/>
              <a:buChar char="Ø"/>
            </a:pPr>
            <a:r>
              <a:rPr lang="en-US" sz="1800" dirty="0">
                <a:cs typeface="Calibri"/>
              </a:rPr>
              <a:t>This is another tool that is available on the website.  </a:t>
            </a:r>
          </a:p>
          <a:p>
            <a:pPr marL="285750" indent="-285750">
              <a:buFont typeface="Wingdings" panose="05000000000000000000" pitchFamily="2" charset="2"/>
              <a:buChar char="Ø"/>
            </a:pPr>
            <a:r>
              <a:rPr lang="en-US" sz="1800" dirty="0">
                <a:cs typeface="Calibri"/>
              </a:rPr>
              <a:t>The Frontline Supervisor Structured Behavioral Interview Question. </a:t>
            </a:r>
          </a:p>
          <a:p>
            <a:pPr marL="285750" indent="-285750">
              <a:buFont typeface="Wingdings" panose="05000000000000000000" pitchFamily="2" charset="2"/>
              <a:buChar char="Ø"/>
            </a:pPr>
            <a:r>
              <a:rPr lang="en-US" sz="1800" dirty="0">
                <a:cs typeface="Calibri"/>
              </a:rPr>
              <a:t>If you joined us in January for the webinar on Structured Behavioral Interviews for DSPs, the concept is the same for FLS. </a:t>
            </a:r>
          </a:p>
          <a:p>
            <a:pPr marL="285750" indent="-285750">
              <a:buFont typeface="Wingdings" panose="05000000000000000000" pitchFamily="2" charset="2"/>
              <a:buChar char="Ø"/>
            </a:pPr>
            <a:r>
              <a:rPr lang="en-US" sz="1800" dirty="0">
                <a:cs typeface="Calibri"/>
              </a:rPr>
              <a:t>You want to work with a team of people, who understand what it take for a FLS to be successful. You may include on this team people who receive services and their families/guardians, your most successful DSPs, your most successful FLS and others in your organization.  This team uses the Nat. FLS competencies and this Question guide to develop the questions for the interview and the score guide.  </a:t>
            </a:r>
          </a:p>
          <a:p>
            <a:pPr marL="285750" indent="-285750">
              <a:buFont typeface="Wingdings" panose="05000000000000000000" pitchFamily="2" charset="2"/>
              <a:buChar char="Ø"/>
            </a:pPr>
            <a:r>
              <a:rPr lang="en-US" sz="1800" dirty="0">
                <a:cs typeface="Calibri"/>
              </a:rPr>
              <a:t>If you aren't familiar with this concept, you can find information about it on the selection area of the website.    </a:t>
            </a:r>
          </a:p>
          <a:p>
            <a:endParaRPr lang="en-US" sz="1800" dirty="0">
              <a:cs typeface="Calibri"/>
            </a:endParaRPr>
          </a:p>
        </p:txBody>
      </p:sp>
      <p:sp>
        <p:nvSpPr>
          <p:cNvPr id="602" name="Shape 602"/>
          <p:cNvSpPr txBox="1"/>
          <p:nvPr/>
        </p:nvSpPr>
        <p:spPr>
          <a:xfrm>
            <a:off x="3972561" y="8831580"/>
            <a:ext cx="3037839" cy="464820"/>
          </a:xfrm>
          <a:prstGeom prst="rect">
            <a:avLst/>
          </a:prstGeom>
          <a:noFill/>
          <a:ln>
            <a:noFill/>
          </a:ln>
        </p:spPr>
        <p:txBody>
          <a:bodyPr lIns="93162" tIns="46568" rIns="93162" bIns="46568" anchor="b" anchorCtr="0">
            <a:noAutofit/>
          </a:bodyPr>
          <a:lstStyle/>
          <a:p>
            <a:pPr algn="r">
              <a:buClr>
                <a:srgbClr val="000000"/>
              </a:buClr>
              <a:buSzPct val="25000"/>
            </a:pPr>
            <a:fld id="{00000000-1234-1234-1234-123412341234}" type="slidenum">
              <a:rPr lang="en-US" sz="1200">
                <a:solidFill>
                  <a:srgbClr val="000000"/>
                </a:solidFill>
                <a:latin typeface="Arial"/>
                <a:ea typeface="Arial"/>
                <a:cs typeface="Arial"/>
                <a:sym typeface="Arial"/>
              </a:rPr>
              <a:pPr algn="r">
                <a:buClr>
                  <a:srgbClr val="000000"/>
                </a:buClr>
                <a:buSzPct val="25000"/>
              </a:pPr>
              <a:t>19</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1579032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Facilitator Note: Update slide presenter information. Action – Record as desired</a:t>
            </a:r>
            <a:r>
              <a:rPr lang="en-US" dirty="0"/>
              <a:t> </a:t>
            </a:r>
          </a:p>
          <a:p>
            <a:r>
              <a:rPr lang="en-US" b="1" dirty="0"/>
              <a:t>Time: This slide deck is meant to be completed in 40-45 minutes. Several slide are transitional such as Slide 5.  Content slide each take about 1 minute per slide unless other wised noted on the slide.</a:t>
            </a:r>
            <a:endParaRPr lang="en-US" dirty="0"/>
          </a:p>
          <a:p>
            <a:endParaRPr lang="en-US" dirty="0"/>
          </a:p>
          <a:p>
            <a:r>
              <a:rPr lang="en-US" b="1" dirty="0"/>
              <a:t>T</a:t>
            </a:r>
            <a:r>
              <a:rPr lang="en-US" dirty="0"/>
              <a:t>alking Points:</a:t>
            </a:r>
          </a:p>
          <a:p>
            <a:r>
              <a:rPr lang="en-US" dirty="0"/>
              <a:t>Welcome.</a:t>
            </a:r>
          </a:p>
          <a:p>
            <a:pPr marL="171450" indent="-171450">
              <a:buFont typeface="Wingdings" panose="05000000000000000000" pitchFamily="2" charset="2"/>
              <a:buChar char="Ø"/>
            </a:pPr>
            <a:r>
              <a:rPr lang="en-US" dirty="0"/>
              <a:t>My name is xx and I am a xx with the Institute on Community Integration at the University of Minnesota. I am here today with my colleagues from the University of MN, __________ and ________________. Also, Regional Coaches from Tennessee ____________________ and ___________________.  </a:t>
            </a:r>
          </a:p>
          <a:p>
            <a:pPr marL="171450" indent="-171450">
              <a:buFont typeface="Wingdings" panose="05000000000000000000" pitchFamily="2" charset="2"/>
              <a:buChar char="Ø"/>
            </a:pPr>
            <a:r>
              <a:rPr lang="en-US" dirty="0"/>
              <a:t>Thank you so much for joining us today. </a:t>
            </a:r>
          </a:p>
          <a:p>
            <a:pPr marL="171450" indent="-171450">
              <a:buFont typeface="Wingdings" panose="05000000000000000000" pitchFamily="2" charset="2"/>
              <a:buChar char="Ø"/>
            </a:pPr>
            <a:endParaRPr lang="en-US" i="1" dirty="0"/>
          </a:p>
          <a:p>
            <a:r>
              <a:rPr lang="en-US" i="1" dirty="0"/>
              <a:t>If being recorded: </a:t>
            </a:r>
            <a:r>
              <a:rPr lang="en-US" dirty="0"/>
              <a:t>This webinar is currently being </a:t>
            </a:r>
            <a:r>
              <a:rPr lang="en-US" b="1" dirty="0"/>
              <a:t>recorded</a:t>
            </a:r>
            <a:r>
              <a:rPr lang="en-US" dirty="0"/>
              <a:t>. We will send the recording to you if you would like to view again or share with others in your organization.  </a:t>
            </a:r>
            <a:endParaRPr lang="en-US" dirty="0">
              <a:cs typeface="Calibri"/>
            </a:endParaRPr>
          </a:p>
          <a:p>
            <a:endParaRPr lang="en-US" dirty="0"/>
          </a:p>
          <a:p>
            <a:pPr marL="171450" indent="-171450">
              <a:buFont typeface="Wingdings" panose="05000000000000000000" pitchFamily="2" charset="2"/>
              <a:buChar char="Ø"/>
            </a:pPr>
            <a:r>
              <a:rPr lang="en-US" dirty="0"/>
              <a:t>I’m pleased to have the opportunity to speak today on this important topic of The Critical Role of the Frontline Supervisor. </a:t>
            </a:r>
            <a:endParaRPr lang="en-US" dirty="0">
              <a:cs typeface="Calibri"/>
            </a:endParaRPr>
          </a:p>
          <a:p>
            <a:endParaRPr lang="en-US" b="1" dirty="0"/>
          </a:p>
          <a:p>
            <a:endParaRPr lang="en-US" dirty="0">
              <a:cs typeface="Calibri"/>
            </a:endParaRPr>
          </a:p>
          <a:p>
            <a:endParaRPr lang="en-US" dirty="0">
              <a:cs typeface="Calibri"/>
            </a:endParaRPr>
          </a:p>
          <a:p>
            <a:endParaRPr lang="en-AF" dirty="0">
              <a:cs typeface="Calibri"/>
            </a:endParaRPr>
          </a:p>
          <a:p>
            <a:r>
              <a:rPr lang="en-AF" dirty="0">
                <a:cs typeface="Calibri"/>
              </a:rPr>
              <a:t>. </a:t>
            </a:r>
          </a:p>
        </p:txBody>
      </p:sp>
      <p:sp>
        <p:nvSpPr>
          <p:cNvPr id="4" name="Slide Number Placeholder 3"/>
          <p:cNvSpPr>
            <a:spLocks noGrp="1"/>
          </p:cNvSpPr>
          <p:nvPr>
            <p:ph type="sldNum" sz="quarter" idx="5"/>
          </p:nvPr>
        </p:nvSpPr>
        <p:spPr/>
        <p:txBody>
          <a:bodyPr/>
          <a:lstStyle/>
          <a:p>
            <a:fld id="{35A677A1-90BB-BF4C-9B1D-1923743CB92F}" type="slidenum">
              <a:rPr lang="en-US" smtClean="0"/>
              <a:t>2</a:t>
            </a:fld>
            <a:endParaRPr lang="en-US"/>
          </a:p>
        </p:txBody>
      </p:sp>
    </p:spTree>
    <p:extLst>
      <p:ext uri="{BB962C8B-B14F-4D97-AF65-F5344CB8AC3E}">
        <p14:creationId xmlns:p14="http://schemas.microsoft.com/office/powerpoint/2010/main" val="1832336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Facilitor Note: The arrows are animated on this slide</a:t>
            </a:r>
            <a:endParaRPr lang="en-US" dirty="0"/>
          </a:p>
          <a:p>
            <a:endParaRPr lang="en-US" dirty="0"/>
          </a:p>
          <a:p>
            <a:r>
              <a:rPr lang="en-US" dirty="0"/>
              <a:t>Talking Points</a:t>
            </a:r>
          </a:p>
          <a:p>
            <a:pPr marL="171450" indent="-171450">
              <a:buFont typeface="Wingdings" panose="05000000000000000000" pitchFamily="2" charset="2"/>
              <a:buChar char="Ø"/>
            </a:pPr>
            <a:r>
              <a:rPr lang="en-AF" dirty="0">
                <a:cs typeface="Calibri"/>
              </a:rPr>
              <a:t>Let's take a look at one area in this tool </a:t>
            </a:r>
          </a:p>
          <a:p>
            <a:pPr marL="171450" indent="-171450">
              <a:buFont typeface="Wingdings" panose="05000000000000000000" pitchFamily="2" charset="2"/>
              <a:buChar char="Ø"/>
            </a:pPr>
            <a:r>
              <a:rPr lang="en-AF" dirty="0">
                <a:cs typeface="Calibri"/>
              </a:rPr>
              <a:t>In the very first competency area on Direct Support.....FLS demonstrate excellence in providing culturally appropriate direct support services to the people who receive  services using person-centered approaches and strategies that support the people who receive services to be fully engaged and included in each aspect of their daily life, have maximum choice and control and gain independence. </a:t>
            </a:r>
          </a:p>
          <a:p>
            <a:pPr marL="171450" indent="-171450">
              <a:buFont typeface="Wingdings" panose="05000000000000000000" pitchFamily="2" charset="2"/>
              <a:buChar char="Ø"/>
            </a:pPr>
            <a:r>
              <a:rPr lang="en-AF" dirty="0">
                <a:cs typeface="Calibri"/>
              </a:rPr>
              <a:t>The we have listed some questions you could ask regarding the competency area.  You may use this question</a:t>
            </a:r>
            <a:r>
              <a:rPr lang="en-US" dirty="0">
                <a:cs typeface="Calibri"/>
              </a:rPr>
              <a:t>,</a:t>
            </a:r>
            <a:r>
              <a:rPr lang="en-AF" dirty="0">
                <a:cs typeface="Calibri"/>
              </a:rPr>
              <a:t> or it may spark an idea for a questions that is more relevant to your organization or the setting the person would be working in.  </a:t>
            </a:r>
          </a:p>
          <a:p>
            <a:pPr marL="171450" indent="-171450">
              <a:buFont typeface="Wingdings" panose="05000000000000000000" pitchFamily="2" charset="2"/>
              <a:buChar char="Ø"/>
            </a:pPr>
            <a:r>
              <a:rPr lang="en-AF" dirty="0">
                <a:cs typeface="Calibri"/>
              </a:rPr>
              <a:t>After the question is a place to record how the person scored on a 1-5.   The team who develops should develop what constitutes a poor, average or excellent answer.</a:t>
            </a:r>
          </a:p>
          <a:p>
            <a:endParaRPr lang="en-AF" dirty="0">
              <a:cs typeface="Calibri"/>
            </a:endParaRPr>
          </a:p>
        </p:txBody>
      </p:sp>
      <p:sp>
        <p:nvSpPr>
          <p:cNvPr id="4" name="Slide Number Placeholder 3"/>
          <p:cNvSpPr>
            <a:spLocks noGrp="1"/>
          </p:cNvSpPr>
          <p:nvPr>
            <p:ph type="sldNum" sz="quarter" idx="5"/>
          </p:nvPr>
        </p:nvSpPr>
        <p:spPr/>
        <p:txBody>
          <a:bodyPr/>
          <a:lstStyle/>
          <a:p>
            <a:fld id="{35A677A1-90BB-BF4C-9B1D-1923743CB92F}" type="slidenum">
              <a:rPr lang="en-US" smtClean="0"/>
              <a:t>20</a:t>
            </a:fld>
            <a:endParaRPr lang="en-US"/>
          </a:p>
        </p:txBody>
      </p:sp>
    </p:spTree>
    <p:extLst>
      <p:ext uri="{BB962C8B-B14F-4D97-AF65-F5344CB8AC3E}">
        <p14:creationId xmlns:p14="http://schemas.microsoft.com/office/powerpoint/2010/main" val="3082167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cs typeface="Calibri"/>
              </a:rPr>
              <a:t>I do want to talk briefly about your high performing DSPs.  Even though they are high performers you still need to check in with them and support them.  You want them to have the tools they need, have a voice  - as they are likely the people who can tell you what is working and what isn't working. They often have an idea for a solution too. </a:t>
            </a:r>
          </a:p>
          <a:p>
            <a:pPr marL="171450" indent="-171450">
              <a:buFont typeface="Wingdings" panose="05000000000000000000" pitchFamily="2" charset="2"/>
              <a:buChar char="Ø"/>
            </a:pPr>
            <a:r>
              <a:rPr lang="en-AF" dirty="0"/>
              <a:t>Checking in with them frequently and assessing if </a:t>
            </a:r>
            <a:r>
              <a:rPr lang="en-US" dirty="0"/>
              <a:t>th</a:t>
            </a:r>
            <a:r>
              <a:rPr lang="en-AF" dirty="0"/>
              <a:t>ey have any interest in moving to a </a:t>
            </a:r>
            <a:r>
              <a:rPr lang="en-US" dirty="0"/>
              <a:t>S</a:t>
            </a:r>
            <a:r>
              <a:rPr lang="en-AF" dirty="0"/>
              <a:t>upervisory role can be helpful.  </a:t>
            </a:r>
          </a:p>
          <a:p>
            <a:pPr marL="171450" indent="-171450">
              <a:buFont typeface="Wingdings" panose="05000000000000000000" pitchFamily="2" charset="2"/>
              <a:buChar char="Ø"/>
            </a:pPr>
            <a:r>
              <a:rPr lang="en-AF" dirty="0"/>
              <a:t>C</a:t>
            </a:r>
            <a:r>
              <a:rPr lang="en-US" dirty="0"/>
              <a:t>h</a:t>
            </a:r>
            <a:r>
              <a:rPr lang="en-AF" dirty="0"/>
              <a:t>ecking in and nourishing the relationship will help to ensure they know that </a:t>
            </a:r>
            <a:r>
              <a:rPr lang="en-US" dirty="0"/>
              <a:t>th</a:t>
            </a:r>
            <a:r>
              <a:rPr lang="en-AF" dirty="0"/>
              <a:t>ey are valued as an employee. </a:t>
            </a:r>
            <a:endParaRPr lang="en-AF" dirty="0">
              <a:cs typeface="Calibri"/>
            </a:endParaRPr>
          </a:p>
          <a:p>
            <a:pPr marL="171450" indent="-171450">
              <a:buFont typeface="Wingdings" panose="05000000000000000000" pitchFamily="2" charset="2"/>
              <a:buChar char="Ø"/>
            </a:pPr>
            <a:r>
              <a:rPr lang="en-AF" dirty="0"/>
              <a:t>Recognizing their strengths and let them know you see potential in them. </a:t>
            </a:r>
            <a:endParaRPr lang="en-AF" dirty="0">
              <a:cs typeface="Calibri"/>
            </a:endParaRPr>
          </a:p>
          <a:p>
            <a:pPr marL="171450" indent="-171450">
              <a:buFont typeface="Wingdings" panose="05000000000000000000" pitchFamily="2" charset="2"/>
              <a:buChar char="Ø"/>
            </a:pPr>
            <a:r>
              <a:rPr lang="en-AF" dirty="0"/>
              <a:t>Keep in Mind:</a:t>
            </a:r>
          </a:p>
          <a:p>
            <a:pPr marL="171450" indent="-171450">
              <a:buFont typeface="Wingdings" panose="05000000000000000000" pitchFamily="2" charset="2"/>
              <a:buChar char="Ø"/>
            </a:pPr>
            <a:r>
              <a:rPr lang="en-US" dirty="0"/>
              <a:t>W</a:t>
            </a:r>
            <a:r>
              <a:rPr lang="en-AF" dirty="0"/>
              <a:t>hen Checking in wi</a:t>
            </a:r>
            <a:r>
              <a:rPr lang="en-US" dirty="0"/>
              <a:t>th</a:t>
            </a:r>
            <a:r>
              <a:rPr lang="en-AF" dirty="0"/>
              <a:t> an employee it is also important to understand who the right person is to do that check in. </a:t>
            </a:r>
            <a:endParaRPr lang="en-AF" dirty="0">
              <a:cs typeface="Calibri"/>
            </a:endParaRPr>
          </a:p>
          <a:p>
            <a:pPr marL="171450" indent="-171450">
              <a:buFont typeface="Wingdings" panose="05000000000000000000" pitchFamily="2" charset="2"/>
              <a:buChar char="Ø"/>
            </a:pPr>
            <a:r>
              <a:rPr lang="en-AF" dirty="0"/>
              <a:t>It may or may not be someone from the HR office.  </a:t>
            </a:r>
            <a:endParaRPr lang="en-AF" dirty="0">
              <a:cs typeface="Calibri"/>
            </a:endParaRPr>
          </a:p>
          <a:p>
            <a:pPr marL="171450" indent="-171450">
              <a:buFont typeface="Wingdings" panose="05000000000000000000" pitchFamily="2" charset="2"/>
              <a:buChar char="Ø"/>
            </a:pPr>
            <a:r>
              <a:rPr lang="en-AF" dirty="0"/>
              <a:t>More often than not, once the employee has been hired and completed their basic new employee orientation</a:t>
            </a:r>
            <a:r>
              <a:rPr lang="en-US" dirty="0"/>
              <a:t>,</a:t>
            </a:r>
            <a:r>
              <a:rPr lang="en-AF" dirty="0"/>
              <a:t> they may not interact with the person who hired them from HR so they may no longer the right person.  </a:t>
            </a:r>
            <a:endParaRPr lang="en-AF" dirty="0">
              <a:cs typeface="Calibri"/>
            </a:endParaRPr>
          </a:p>
          <a:p>
            <a:pPr marL="171450" indent="-171450">
              <a:buFont typeface="Wingdings" panose="05000000000000000000" pitchFamily="2" charset="2"/>
              <a:buChar char="Ø"/>
            </a:pPr>
            <a:r>
              <a:rPr lang="en-AF" dirty="0"/>
              <a:t>Keep in mind that for some employees, interacting with HR can cause anxiety or have an element of intimidation for people.</a:t>
            </a:r>
            <a:endParaRPr lang="en-AF" dirty="0">
              <a:cs typeface="Calibri"/>
            </a:endParaRPr>
          </a:p>
          <a:p>
            <a:pPr marL="171450" indent="-171450">
              <a:buFont typeface="Wingdings" panose="05000000000000000000" pitchFamily="2" charset="2"/>
              <a:buChar char="Ø"/>
            </a:pPr>
            <a:r>
              <a:rPr lang="en-US" dirty="0"/>
              <a:t>T</a:t>
            </a:r>
            <a:r>
              <a:rPr lang="en-AF" dirty="0"/>
              <a:t>hink about who might be best suited to have a discussion regarding potential promotions or leadership roles.  </a:t>
            </a:r>
            <a:endParaRPr lang="en-AF" dirty="0">
              <a:cs typeface="Calibri"/>
            </a:endParaRPr>
          </a:p>
          <a:p>
            <a:pPr marL="171450" indent="-171450">
              <a:buFont typeface="Wingdings" panose="05000000000000000000" pitchFamily="2" charset="2"/>
              <a:buChar char="Ø"/>
            </a:pPr>
            <a:r>
              <a:rPr lang="en-AF" dirty="0"/>
              <a:t>L</a:t>
            </a:r>
            <a:r>
              <a:rPr lang="en-US" dirty="0"/>
              <a:t>e</a:t>
            </a:r>
            <a:r>
              <a:rPr lang="en-AF" dirty="0"/>
              <a:t>t's now move on and discuss the training and development that a new FLS will need. </a:t>
            </a:r>
            <a:endParaRPr lang="en-AF" dirty="0">
              <a:cs typeface="Calibri"/>
            </a:endParaRPr>
          </a:p>
        </p:txBody>
      </p:sp>
      <p:sp>
        <p:nvSpPr>
          <p:cNvPr id="4" name="Slide Number Placeholder 3"/>
          <p:cNvSpPr>
            <a:spLocks noGrp="1"/>
          </p:cNvSpPr>
          <p:nvPr>
            <p:ph type="sldNum" sz="quarter" idx="5"/>
          </p:nvPr>
        </p:nvSpPr>
        <p:spPr/>
        <p:txBody>
          <a:bodyPr/>
          <a:lstStyle/>
          <a:p>
            <a:fld id="{35A677A1-90BB-BF4C-9B1D-1923743CB92F}" type="slidenum">
              <a:rPr lang="en-US" smtClean="0"/>
              <a:t>21</a:t>
            </a:fld>
            <a:endParaRPr lang="en-US"/>
          </a:p>
        </p:txBody>
      </p:sp>
    </p:spTree>
    <p:extLst>
      <p:ext uri="{BB962C8B-B14F-4D97-AF65-F5344CB8AC3E}">
        <p14:creationId xmlns:p14="http://schemas.microsoft.com/office/powerpoint/2010/main" val="214973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slide</a:t>
            </a:r>
            <a:endParaRPr lang="en-AF" dirty="0"/>
          </a:p>
        </p:txBody>
      </p:sp>
      <p:sp>
        <p:nvSpPr>
          <p:cNvPr id="4" name="Slide Number Placeholder 3"/>
          <p:cNvSpPr>
            <a:spLocks noGrp="1"/>
          </p:cNvSpPr>
          <p:nvPr>
            <p:ph type="sldNum" sz="quarter" idx="5"/>
          </p:nvPr>
        </p:nvSpPr>
        <p:spPr/>
        <p:txBody>
          <a:bodyPr/>
          <a:lstStyle/>
          <a:p>
            <a:fld id="{35A677A1-90BB-BF4C-9B1D-1923743CB92F}" type="slidenum">
              <a:rPr lang="en-US" smtClean="0"/>
              <a:t>22</a:t>
            </a:fld>
            <a:endParaRPr lang="en-US"/>
          </a:p>
        </p:txBody>
      </p:sp>
    </p:spTree>
    <p:extLst>
      <p:ext uri="{BB962C8B-B14F-4D97-AF65-F5344CB8AC3E}">
        <p14:creationId xmlns:p14="http://schemas.microsoft.com/office/powerpoint/2010/main" val="1101227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Facilitor Note: (Animated Slide)</a:t>
            </a:r>
          </a:p>
          <a:p>
            <a:endParaRPr lang="en-US" dirty="0"/>
          </a:p>
          <a:p>
            <a:r>
              <a:rPr lang="en-US" dirty="0"/>
              <a:t>Talking Points</a:t>
            </a:r>
          </a:p>
          <a:p>
            <a:pPr marL="171450" indent="-171450" defTabSz="931774">
              <a:buFont typeface="Wingdings" panose="05000000000000000000" pitchFamily="2" charset="2"/>
              <a:buChar char="Ø"/>
              <a:defRPr/>
            </a:pPr>
            <a:r>
              <a:rPr lang="en-US" dirty="0"/>
              <a:t>To prepare a DSP to become an effective FLS the process does not start the day they accept the position, or the duties are bestowed upon them.  Beginning by proving training opportunities to DSPs who want to move into the role of FLS, (these can be by their request or by your identification and recommendation to them) will better prepare them for the role or clarify that this might not be something they want or have the skills to do.  May times DSP who are great at their jobs are recommended for FLS positions that they are not well matched to.  Utilizing the frontline supervisor assessment tool.  We are about to look at will help you to identify a person strengths and opportunities.</a:t>
            </a:r>
          </a:p>
          <a:p>
            <a:pPr marL="174708" indent="-174708">
              <a:buFont typeface="Wingdings" panose="05000000000000000000" pitchFamily="2" charset="2"/>
              <a:buChar char="Ø"/>
            </a:pPr>
            <a:r>
              <a:rPr lang="en-US" dirty="0"/>
              <a:t>Is there a Career Path?</a:t>
            </a:r>
          </a:p>
          <a:p>
            <a:pPr marL="640594" lvl="1" indent="-174708">
              <a:buFont typeface="Wingdings" panose="05000000000000000000" pitchFamily="2" charset="2"/>
              <a:buChar char="Ø"/>
            </a:pPr>
            <a:r>
              <a:rPr lang="en-US" dirty="0"/>
              <a:t>This is planned and people know abut it. Is there a clear career path for DSPs or do people get promoted because “they are still working”  - they haven’t quite and there is no one else. </a:t>
            </a:r>
          </a:p>
          <a:p>
            <a:pPr marL="174708" indent="-174708">
              <a:buFont typeface="Wingdings" panose="05000000000000000000" pitchFamily="2" charset="2"/>
              <a:buChar char="Ø"/>
            </a:pPr>
            <a:r>
              <a:rPr lang="en-US" dirty="0"/>
              <a:t>Understanding the role </a:t>
            </a:r>
          </a:p>
          <a:p>
            <a:pPr marL="640594" lvl="1" indent="-174708">
              <a:buFont typeface="Wingdings" panose="05000000000000000000" pitchFamily="2" charset="2"/>
              <a:buChar char="Ø"/>
            </a:pPr>
            <a:r>
              <a:rPr lang="en-US" dirty="0"/>
              <a:t>There is a concerted effort and organized definition or training plan for this role.</a:t>
            </a:r>
          </a:p>
          <a:p>
            <a:pPr marL="174708" indent="-174708">
              <a:buFont typeface="Wingdings" panose="05000000000000000000" pitchFamily="2" charset="2"/>
              <a:buChar char="Ø"/>
            </a:pPr>
            <a:r>
              <a:rPr lang="en-US" dirty="0"/>
              <a:t>Succession Planning </a:t>
            </a:r>
          </a:p>
          <a:p>
            <a:pPr marL="640594" lvl="1" indent="-174708">
              <a:buFont typeface="Wingdings" panose="05000000000000000000" pitchFamily="2" charset="2"/>
              <a:buChar char="Ø"/>
            </a:pPr>
            <a:r>
              <a:rPr lang="en-US" dirty="0"/>
              <a:t>Who have you groomed to move into the next leadership role. So that if a FLS does decide to move on to another position that you have somebody who is prepared to step into the role.</a:t>
            </a:r>
          </a:p>
          <a:p>
            <a:pPr marL="174708" indent="-174708">
              <a:buFont typeface="Wingdings" panose="05000000000000000000" pitchFamily="2" charset="2"/>
              <a:buChar char="Ø"/>
            </a:pPr>
            <a:r>
              <a:rPr lang="en-US" dirty="0"/>
              <a:t>Mentoring</a:t>
            </a:r>
          </a:p>
          <a:p>
            <a:pPr marL="640594" lvl="1" indent="-174708">
              <a:buFont typeface="Wingdings" panose="05000000000000000000" pitchFamily="2" charset="2"/>
              <a:buChar char="Ø"/>
            </a:pPr>
            <a:r>
              <a:rPr lang="en-US" dirty="0"/>
              <a:t>Support to step into and walk alongside. When do the DSPs get mentoring from the FLS?</a:t>
            </a:r>
          </a:p>
          <a:p>
            <a:pPr marL="174708" indent="-174708">
              <a:buFont typeface="Wingdings" panose="05000000000000000000" pitchFamily="2" charset="2"/>
              <a:buChar char="Ø"/>
            </a:pPr>
            <a:r>
              <a:rPr lang="en-US" dirty="0"/>
              <a:t>Connecting with current FLS </a:t>
            </a:r>
          </a:p>
          <a:p>
            <a:pPr marL="640594" lvl="1" indent="-174708">
              <a:buFont typeface="Wingdings" panose="05000000000000000000" pitchFamily="2" charset="2"/>
              <a:buChar char="Ø"/>
            </a:pPr>
            <a:r>
              <a:rPr lang="en-US" dirty="0"/>
              <a:t>Networking and working along side. </a:t>
            </a:r>
          </a:p>
          <a:p>
            <a:endParaRPr lang="en-US" dirty="0"/>
          </a:p>
        </p:txBody>
      </p:sp>
      <p:sp>
        <p:nvSpPr>
          <p:cNvPr id="4" name="Slide Number Placeholder 3"/>
          <p:cNvSpPr>
            <a:spLocks noGrp="1"/>
          </p:cNvSpPr>
          <p:nvPr>
            <p:ph type="sldNum" sz="quarter" idx="5"/>
          </p:nvPr>
        </p:nvSpPr>
        <p:spPr/>
        <p:txBody>
          <a:bodyPr/>
          <a:lstStyle/>
          <a:p>
            <a:fld id="{35A677A1-90BB-BF4C-9B1D-1923743CB92F}" type="slidenum">
              <a:rPr lang="en-US" smtClean="0"/>
              <a:t>23</a:t>
            </a:fld>
            <a:endParaRPr lang="en-US"/>
          </a:p>
        </p:txBody>
      </p:sp>
    </p:spTree>
    <p:extLst>
      <p:ext uri="{BB962C8B-B14F-4D97-AF65-F5344CB8AC3E}">
        <p14:creationId xmlns:p14="http://schemas.microsoft.com/office/powerpoint/2010/main" val="589789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Facilitator Note: NFSC – National Frontline Supervisor Competencies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Talking Points</a:t>
            </a:r>
          </a:p>
          <a:p>
            <a:pPr marL="171450" indent="-171450">
              <a:buFont typeface="Wingdings" panose="05000000000000000000" pitchFamily="2" charset="2"/>
              <a:buChar char="Ø"/>
            </a:pPr>
            <a:r>
              <a:rPr lang="en-US" dirty="0"/>
              <a:t>Implementing them within your organizations. </a:t>
            </a:r>
          </a:p>
          <a:p>
            <a:pPr marL="171450" indent="-171450">
              <a:buFont typeface="Wingdings" panose="05000000000000000000" pitchFamily="2" charset="2"/>
              <a:buChar char="Ø"/>
            </a:pPr>
            <a:r>
              <a:rPr lang="en-US" dirty="0"/>
              <a:t>Looking at them and evaluate how you can use them in your organization. </a:t>
            </a:r>
          </a:p>
          <a:p>
            <a:pPr marL="171450" indent="-171450">
              <a:buFont typeface="Wingdings" panose="05000000000000000000" pitchFamily="2" charset="2"/>
              <a:buChar char="Ø"/>
            </a:pPr>
            <a:r>
              <a:rPr lang="en-US" dirty="0"/>
              <a:t>There are individual competencies and some that are specific to FLS. </a:t>
            </a:r>
            <a:endParaRPr lang="en-AF" dirty="0"/>
          </a:p>
        </p:txBody>
      </p:sp>
      <p:sp>
        <p:nvSpPr>
          <p:cNvPr id="4" name="Slide Number Placeholder 3"/>
          <p:cNvSpPr>
            <a:spLocks noGrp="1"/>
          </p:cNvSpPr>
          <p:nvPr>
            <p:ph type="sldNum" sz="quarter" idx="5"/>
          </p:nvPr>
        </p:nvSpPr>
        <p:spPr/>
        <p:txBody>
          <a:bodyPr/>
          <a:lstStyle/>
          <a:p>
            <a:fld id="{35A677A1-90BB-BF4C-9B1D-1923743CB92F}" type="slidenum">
              <a:rPr lang="en-US" smtClean="0"/>
              <a:t>24</a:t>
            </a:fld>
            <a:endParaRPr lang="en-US"/>
          </a:p>
        </p:txBody>
      </p:sp>
    </p:spTree>
    <p:extLst>
      <p:ext uri="{BB962C8B-B14F-4D97-AF65-F5344CB8AC3E}">
        <p14:creationId xmlns:p14="http://schemas.microsoft.com/office/powerpoint/2010/main" val="1749656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Talking Points</a:t>
            </a:r>
          </a:p>
          <a:p>
            <a:pPr marL="171450" indent="-171450">
              <a:buFont typeface="Wingdings" panose="05000000000000000000" pitchFamily="2" charset="2"/>
              <a:buChar char="Ø"/>
            </a:pPr>
            <a:r>
              <a:rPr lang="en-US" dirty="0"/>
              <a:t>When we prepare to for a FLS interview we want to prepare the same way for other internal and external candidates. </a:t>
            </a:r>
          </a:p>
          <a:p>
            <a:pPr marL="171450" indent="-171450">
              <a:buFont typeface="Wingdings" panose="05000000000000000000" pitchFamily="2" charset="2"/>
              <a:buChar char="Ø"/>
            </a:pPr>
            <a:r>
              <a:rPr lang="en-US" dirty="0"/>
              <a:t>This will help you to make the best hiring decision if you use the same process. </a:t>
            </a:r>
          </a:p>
          <a:p>
            <a:pPr marL="171450" indent="-171450">
              <a:buFont typeface="Wingdings" panose="05000000000000000000" pitchFamily="2" charset="2"/>
              <a:buChar char="Ø"/>
            </a:pPr>
            <a:r>
              <a:rPr lang="en-US" dirty="0"/>
              <a:t>It’s important to go over the FLS job description. If this candidate was a DSP, they were probably pretty good at that job. They may not know the role of the FLS and all that they do. As well as how it would be different to be a supervisor of those DSPs that were their peers. </a:t>
            </a:r>
          </a:p>
          <a:p>
            <a:pPr marL="171450" indent="-171450">
              <a:buFont typeface="Wingdings" panose="05000000000000000000" pitchFamily="2" charset="2"/>
              <a:buChar char="Ø"/>
            </a:pPr>
            <a:r>
              <a:rPr lang="en-US" dirty="0"/>
              <a:t>Use the same interview protocol for all the FLS --- for an external candidate you want to cover the mission and vision of the organization.  With an internal candidate you can have some deeper conversations about those. </a:t>
            </a:r>
          </a:p>
          <a:p>
            <a:pPr marL="171450" indent="-171450">
              <a:buFont typeface="Wingdings" panose="05000000000000000000" pitchFamily="2" charset="2"/>
              <a:buChar char="Ø"/>
            </a:pPr>
            <a:r>
              <a:rPr lang="en-US" dirty="0"/>
              <a:t>In a few minutes we will talk about he FLS self-assessment and Direct supervisor assessment of the FLS.</a:t>
            </a:r>
          </a:p>
          <a:p>
            <a:pPr marL="171450" indent="-171450">
              <a:buFont typeface="Wingdings" panose="05000000000000000000" pitchFamily="2" charset="2"/>
              <a:buChar char="Ø"/>
            </a:pPr>
            <a:r>
              <a:rPr lang="en-US" dirty="0"/>
              <a:t>It is just as important for FLS to receiving training for their role and to have the opportunity to develop skills. These conversations need to occur through the year, and not just at the annual FLS performance review.</a:t>
            </a:r>
          </a:p>
          <a:p>
            <a:pPr marL="171450" indent="-171450">
              <a:buFont typeface="Wingdings" panose="05000000000000000000" pitchFamily="2" charset="2"/>
              <a:buChar char="Ø"/>
            </a:pPr>
            <a:r>
              <a:rPr lang="en-US" dirty="0"/>
              <a:t>We want to emphasis that nothing on a performance review should be a surprise. We want to talk with them about what they are doing really well and encourage them to work on and grow in the areas that you that will make them better FLS.</a:t>
            </a:r>
          </a:p>
          <a:p>
            <a:endParaRPr lang="en-US" dirty="0"/>
          </a:p>
          <a:p>
            <a:endParaRPr lang="en-US" dirty="0"/>
          </a:p>
          <a:p>
            <a:endParaRPr lang="en-US" dirty="0"/>
          </a:p>
          <a:p>
            <a:endParaRPr lang="en-US" dirty="0"/>
          </a:p>
          <a:p>
            <a:endParaRPr lang="en-AF" dirty="0"/>
          </a:p>
        </p:txBody>
      </p:sp>
      <p:sp>
        <p:nvSpPr>
          <p:cNvPr id="4" name="Slide Number Placeholder 3"/>
          <p:cNvSpPr>
            <a:spLocks noGrp="1"/>
          </p:cNvSpPr>
          <p:nvPr>
            <p:ph type="sldNum" sz="quarter" idx="5"/>
          </p:nvPr>
        </p:nvSpPr>
        <p:spPr/>
        <p:txBody>
          <a:bodyPr/>
          <a:lstStyle/>
          <a:p>
            <a:fld id="{35A677A1-90BB-BF4C-9B1D-1923743CB92F}" type="slidenum">
              <a:rPr lang="en-US" smtClean="0"/>
              <a:t>25</a:t>
            </a:fld>
            <a:endParaRPr lang="en-US"/>
          </a:p>
        </p:txBody>
      </p:sp>
    </p:spTree>
    <p:extLst>
      <p:ext uri="{BB962C8B-B14F-4D97-AF65-F5344CB8AC3E}">
        <p14:creationId xmlns:p14="http://schemas.microsoft.com/office/powerpoint/2010/main" val="3146171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Talking Points</a:t>
            </a:r>
          </a:p>
          <a:p>
            <a:pPr marL="171450" indent="-171450">
              <a:buFont typeface="Wingdings" panose="05000000000000000000" pitchFamily="2" charset="2"/>
              <a:buChar char="Ø"/>
            </a:pPr>
            <a:r>
              <a:rPr lang="en-US" dirty="0"/>
              <a:t>One thing that many providers tell us is that many FLS are promoted from within, so let’s talk about how the FLS Assessment can help you with that. </a:t>
            </a:r>
            <a:endParaRPr lang="en-AF" dirty="0"/>
          </a:p>
        </p:txBody>
      </p:sp>
      <p:sp>
        <p:nvSpPr>
          <p:cNvPr id="4" name="Slide Number Placeholder 3"/>
          <p:cNvSpPr>
            <a:spLocks noGrp="1"/>
          </p:cNvSpPr>
          <p:nvPr>
            <p:ph type="sldNum" sz="quarter" idx="5"/>
          </p:nvPr>
        </p:nvSpPr>
        <p:spPr/>
        <p:txBody>
          <a:bodyPr/>
          <a:lstStyle/>
          <a:p>
            <a:fld id="{35A677A1-90BB-BF4C-9B1D-1923743CB92F}" type="slidenum">
              <a:rPr lang="en-US" smtClean="0"/>
              <a:t>26</a:t>
            </a:fld>
            <a:endParaRPr lang="en-US"/>
          </a:p>
        </p:txBody>
      </p:sp>
    </p:spTree>
    <p:extLst>
      <p:ext uri="{BB962C8B-B14F-4D97-AF65-F5344CB8AC3E}">
        <p14:creationId xmlns:p14="http://schemas.microsoft.com/office/powerpoint/2010/main" val="2194350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01" name="Shape 601"/>
          <p:cNvSpPr txBox="1">
            <a:spLocks noGrp="1"/>
          </p:cNvSpPr>
          <p:nvPr>
            <p:ph type="body" idx="1"/>
          </p:nvPr>
        </p:nvSpPr>
        <p:spPr>
          <a:xfrm>
            <a:off x="934721" y="4415790"/>
            <a:ext cx="5140959" cy="4183380"/>
          </a:xfrm>
          <a:prstGeom prst="rect">
            <a:avLst/>
          </a:prstGeom>
          <a:noFill/>
          <a:ln>
            <a:noFill/>
          </a:ln>
        </p:spPr>
        <p:txBody>
          <a:bodyPr lIns="93162" tIns="46568" rIns="93162" bIns="46568"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800" i="0" dirty="0"/>
              <a:t>Talking Points</a:t>
            </a:r>
          </a:p>
          <a:p>
            <a:pPr marL="285750" indent="-285750">
              <a:buSzPct val="25000"/>
              <a:buFont typeface="Wingdings" panose="05000000000000000000" pitchFamily="2" charset="2"/>
              <a:buChar char="Ø"/>
            </a:pPr>
            <a:r>
              <a:rPr lang="en-US" sz="1800" dirty="0"/>
              <a:t>The FLS Assessment is based upon the FLS Competencies and is directly connect to them. </a:t>
            </a:r>
          </a:p>
          <a:p>
            <a:pPr marL="285750" indent="-285750">
              <a:buSzPct val="25000"/>
              <a:buFont typeface="Wingdings" panose="05000000000000000000" pitchFamily="2" charset="2"/>
              <a:buChar char="Ø"/>
            </a:pPr>
            <a:r>
              <a:rPr lang="en-US" sz="1800" dirty="0"/>
              <a:t>Let’s look at what the assessment looks like. </a:t>
            </a:r>
          </a:p>
        </p:txBody>
      </p:sp>
      <p:sp>
        <p:nvSpPr>
          <p:cNvPr id="602" name="Shape 602"/>
          <p:cNvSpPr txBox="1"/>
          <p:nvPr/>
        </p:nvSpPr>
        <p:spPr>
          <a:xfrm>
            <a:off x="3972561" y="8831580"/>
            <a:ext cx="3037839" cy="464820"/>
          </a:xfrm>
          <a:prstGeom prst="rect">
            <a:avLst/>
          </a:prstGeom>
          <a:noFill/>
          <a:ln>
            <a:noFill/>
          </a:ln>
        </p:spPr>
        <p:txBody>
          <a:bodyPr lIns="93162" tIns="46568" rIns="93162" bIns="46568" anchor="b" anchorCtr="0">
            <a:noAutofit/>
          </a:bodyPr>
          <a:lstStyle/>
          <a:p>
            <a:pPr algn="r">
              <a:buClr>
                <a:srgbClr val="000000"/>
              </a:buClr>
              <a:buSzPct val="25000"/>
            </a:pPr>
            <a:fld id="{00000000-1234-1234-1234-123412341234}" type="slidenum">
              <a:rPr lang="en-US" sz="1200">
                <a:solidFill>
                  <a:srgbClr val="000000"/>
                </a:solidFill>
                <a:latin typeface="Arial"/>
                <a:ea typeface="Arial"/>
                <a:cs typeface="Arial"/>
                <a:sym typeface="Arial"/>
              </a:rPr>
              <a:pPr algn="r">
                <a:buClr>
                  <a:srgbClr val="000000"/>
                </a:buClr>
                <a:buSzPct val="25000"/>
              </a:pPr>
              <a:t>27</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252650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Facilitor Note: The arrows in this slide are animated.</a:t>
            </a:r>
          </a:p>
          <a:p>
            <a:endParaRPr lang="en-US" i="0" dirty="0"/>
          </a:p>
          <a:p>
            <a:r>
              <a:rPr lang="en-US" i="0" dirty="0"/>
              <a:t>Talking Points</a:t>
            </a:r>
          </a:p>
          <a:p>
            <a:pPr marL="171450" indent="-171450">
              <a:buFont typeface="Wingdings" panose="05000000000000000000" pitchFamily="2" charset="2"/>
              <a:buChar char="Ø"/>
            </a:pPr>
            <a:r>
              <a:rPr lang="en-US" i="0" dirty="0"/>
              <a:t>The FLS Assessment looks quite similar to the competencies, with the addition of significant information. </a:t>
            </a:r>
          </a:p>
          <a:p>
            <a:pPr marL="171450" indent="-171450">
              <a:buFont typeface="Wingdings" panose="05000000000000000000" pitchFamily="2" charset="2"/>
              <a:buChar char="Ø"/>
            </a:pPr>
            <a:r>
              <a:rPr lang="en-US" i="0" dirty="0"/>
              <a:t>First is the we have the competency and skill statement along with the rating of where the person is with that competency. </a:t>
            </a:r>
          </a:p>
          <a:p>
            <a:pPr marL="171450" indent="-171450">
              <a:buFont typeface="Wingdings" panose="05000000000000000000" pitchFamily="2" charset="2"/>
              <a:buChar char="Ø"/>
            </a:pPr>
            <a:r>
              <a:rPr lang="en-US" i="0" dirty="0"/>
              <a:t>Then you can prioritize if that skill is how low, medium or high priority. It is essential or not as essential. It should match up with what is in the job description. </a:t>
            </a:r>
          </a:p>
          <a:p>
            <a:pPr marL="171450" indent="-171450">
              <a:buFont typeface="Wingdings" panose="05000000000000000000" pitchFamily="2" charset="2"/>
              <a:buChar char="Ø"/>
            </a:pPr>
            <a:r>
              <a:rPr lang="en-US" i="0" dirty="0"/>
              <a:t>Next you can see that there is a place for the FLS to rate where the DSP is with the task and a place for the DSP to rate them selves.  This provides an opportunity for a decision about that competency area and skills they need support or training in as they continue to grow with the organization. </a:t>
            </a:r>
          </a:p>
          <a:p>
            <a:endParaRPr lang="en-US" i="1" dirty="0"/>
          </a:p>
          <a:p>
            <a:endParaRPr lang="en-US" dirty="0"/>
          </a:p>
        </p:txBody>
      </p:sp>
      <p:sp>
        <p:nvSpPr>
          <p:cNvPr id="4" name="Slide Number Placeholder 3"/>
          <p:cNvSpPr>
            <a:spLocks noGrp="1"/>
          </p:cNvSpPr>
          <p:nvPr>
            <p:ph type="sldNum" sz="quarter" idx="5"/>
          </p:nvPr>
        </p:nvSpPr>
        <p:spPr/>
        <p:txBody>
          <a:bodyPr/>
          <a:lstStyle/>
          <a:p>
            <a:fld id="{35A677A1-90BB-BF4C-9B1D-1923743CB92F}" type="slidenum">
              <a:rPr lang="en-US" smtClean="0"/>
              <a:t>28</a:t>
            </a:fld>
            <a:endParaRPr lang="en-US"/>
          </a:p>
        </p:txBody>
      </p:sp>
    </p:spTree>
    <p:extLst>
      <p:ext uri="{BB962C8B-B14F-4D97-AF65-F5344CB8AC3E}">
        <p14:creationId xmlns:p14="http://schemas.microsoft.com/office/powerpoint/2010/main" val="2336532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Talking Points</a:t>
            </a:r>
          </a:p>
          <a:p>
            <a:pPr marL="171450" indent="-171450">
              <a:buFont typeface="Wingdings" panose="05000000000000000000" pitchFamily="2" charset="2"/>
              <a:buChar char="Ø"/>
            </a:pPr>
            <a:r>
              <a:rPr lang="en-US" dirty="0"/>
              <a:t>Now that we have a tool for assessment, let’s take a minute to using Chat write down what you do for assessment. </a:t>
            </a:r>
          </a:p>
          <a:p>
            <a:pPr marL="0" indent="0">
              <a:buFont typeface="Wingdings" panose="05000000000000000000" pitchFamily="2" charset="2"/>
              <a:buNone/>
            </a:pPr>
            <a:endParaRPr lang="en-US" i="1" dirty="0"/>
          </a:p>
          <a:p>
            <a:pPr marL="0" indent="0">
              <a:buFont typeface="Wingdings" panose="05000000000000000000" pitchFamily="2" charset="2"/>
              <a:buNone/>
            </a:pPr>
            <a:r>
              <a:rPr lang="en-US" i="1" dirty="0"/>
              <a:t>Facilitator Note: Give them a minute to think about it and add to Chat so you can discuss what they are doing. This slide may take up to 3-5 minutes if there is a lot of interaction. </a:t>
            </a:r>
          </a:p>
        </p:txBody>
      </p:sp>
      <p:sp>
        <p:nvSpPr>
          <p:cNvPr id="4" name="Slide Number Placeholder 3"/>
          <p:cNvSpPr>
            <a:spLocks noGrp="1"/>
          </p:cNvSpPr>
          <p:nvPr>
            <p:ph type="sldNum" sz="quarter" idx="5"/>
          </p:nvPr>
        </p:nvSpPr>
        <p:spPr/>
        <p:txBody>
          <a:bodyPr/>
          <a:lstStyle/>
          <a:p>
            <a:fld id="{35A677A1-90BB-BF4C-9B1D-1923743CB92F}" type="slidenum">
              <a:rPr lang="en-US" smtClean="0"/>
              <a:t>29</a:t>
            </a:fld>
            <a:endParaRPr lang="en-US"/>
          </a:p>
        </p:txBody>
      </p:sp>
    </p:spTree>
    <p:extLst>
      <p:ext uri="{BB962C8B-B14F-4D97-AF65-F5344CB8AC3E}">
        <p14:creationId xmlns:p14="http://schemas.microsoft.com/office/powerpoint/2010/main" val="2730639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When the consultants are talking with Tennessee providers we are hearing about your experiences with Frontline Supervisors. </a:t>
            </a:r>
            <a:endParaRPr lang="en-US" dirty="0">
              <a:cs typeface="Calibri"/>
            </a:endParaRPr>
          </a:p>
          <a:p>
            <a:pPr marL="171450" indent="-171450">
              <a:buFont typeface="Wingdings" panose="05000000000000000000" pitchFamily="2" charset="2"/>
              <a:buChar char="Ø"/>
            </a:pPr>
            <a:r>
              <a:rPr lang="en-US" dirty="0">
                <a:cs typeface="Calibri"/>
              </a:rPr>
              <a:t>The Frontline Supervisors are critical to:        </a:t>
            </a:r>
          </a:p>
          <a:p>
            <a:pPr marL="628650" lvl="1" indent="-171450">
              <a:buFont typeface="Wingdings" panose="05000000000000000000" pitchFamily="2" charset="2"/>
              <a:buChar char="Ø"/>
            </a:pPr>
            <a:r>
              <a:rPr lang="en-US" dirty="0">
                <a:cs typeface="Calibri"/>
              </a:rPr>
              <a:t> the success of the employer, </a:t>
            </a:r>
          </a:p>
          <a:p>
            <a:pPr marL="628650" lvl="1" indent="-171450">
              <a:buFont typeface="Wingdings" panose="05000000000000000000" pitchFamily="2" charset="2"/>
              <a:buChar char="Ø"/>
            </a:pPr>
            <a:r>
              <a:rPr lang="en-US" dirty="0">
                <a:cs typeface="Calibri"/>
              </a:rPr>
              <a:t> the success of DSPs they support </a:t>
            </a:r>
          </a:p>
          <a:p>
            <a:pPr marL="628650" lvl="1" indent="-171450">
              <a:buFont typeface="Wingdings" panose="05000000000000000000" pitchFamily="2" charset="2"/>
              <a:buChar char="Ø"/>
            </a:pPr>
            <a:r>
              <a:rPr lang="en-US" dirty="0">
                <a:cs typeface="Calibri"/>
              </a:rPr>
              <a:t> and most importantly the success of the person receiving services.</a:t>
            </a:r>
          </a:p>
          <a:p>
            <a:pPr marL="171450" indent="-171450">
              <a:buFont typeface="Wingdings" panose="05000000000000000000" pitchFamily="2" charset="2"/>
              <a:buChar char="Ø"/>
            </a:pPr>
            <a:r>
              <a:rPr lang="en-US" dirty="0">
                <a:cs typeface="Calibri"/>
              </a:rPr>
              <a:t>We are going to take a close look at: </a:t>
            </a:r>
          </a:p>
          <a:p>
            <a:pPr marL="628650" lvl="1" indent="-171450">
              <a:buFont typeface="Wingdings" panose="05000000000000000000" pitchFamily="2" charset="2"/>
              <a:buChar char="Ø"/>
            </a:pPr>
            <a:r>
              <a:rPr lang="en-US" dirty="0">
                <a:cs typeface="Calibri"/>
              </a:rPr>
              <a:t> where you are recruiting your Frontline Supervisors from</a:t>
            </a:r>
          </a:p>
          <a:p>
            <a:pPr marL="628650" lvl="1" indent="-171450">
              <a:buFont typeface="Wingdings" panose="05000000000000000000" pitchFamily="2" charset="2"/>
              <a:buChar char="Ø"/>
            </a:pPr>
            <a:r>
              <a:rPr lang="en-US" dirty="0">
                <a:cs typeface="Calibri"/>
              </a:rPr>
              <a:t> an individual's readiness for the position</a:t>
            </a:r>
          </a:p>
          <a:p>
            <a:pPr marL="628650" lvl="1" indent="-171450">
              <a:buFont typeface="Wingdings" panose="05000000000000000000" pitchFamily="2" charset="2"/>
              <a:buChar char="Ø"/>
            </a:pPr>
            <a:r>
              <a:rPr lang="en-US" dirty="0">
                <a:cs typeface="Calibri"/>
              </a:rPr>
              <a:t> and the selection of the right person for this role based upon the assessment</a:t>
            </a:r>
          </a:p>
          <a:p>
            <a:endParaRPr lang="en-US" dirty="0">
              <a:cs typeface="Calibri"/>
            </a:endParaRPr>
          </a:p>
        </p:txBody>
      </p:sp>
      <p:sp>
        <p:nvSpPr>
          <p:cNvPr id="4" name="Slide Number Placeholder 3"/>
          <p:cNvSpPr>
            <a:spLocks noGrp="1"/>
          </p:cNvSpPr>
          <p:nvPr>
            <p:ph type="sldNum" sz="quarter" idx="5"/>
          </p:nvPr>
        </p:nvSpPr>
        <p:spPr/>
        <p:txBody>
          <a:bodyPr/>
          <a:lstStyle/>
          <a:p>
            <a:fld id="{35A677A1-90BB-BF4C-9B1D-1923743CB92F}" type="slidenum">
              <a:rPr lang="en-US" smtClean="0"/>
              <a:t>3</a:t>
            </a:fld>
            <a:endParaRPr lang="en-US"/>
          </a:p>
        </p:txBody>
      </p:sp>
    </p:spTree>
    <p:extLst>
      <p:ext uri="{BB962C8B-B14F-4D97-AF65-F5344CB8AC3E}">
        <p14:creationId xmlns:p14="http://schemas.microsoft.com/office/powerpoint/2010/main" val="1433215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Talking Points</a:t>
            </a:r>
          </a:p>
          <a:p>
            <a:pPr marL="171450" indent="-171450">
              <a:buFont typeface="Wingdings" panose="05000000000000000000" pitchFamily="2" charset="2"/>
              <a:buChar char="Ø"/>
            </a:pPr>
            <a:r>
              <a:rPr lang="en-US" dirty="0"/>
              <a:t>When is the last time in your organization that you really took a hard look at what FLS are really doing, not just what is written in their job description. </a:t>
            </a:r>
          </a:p>
          <a:p>
            <a:pPr marL="171450" indent="-171450">
              <a:buFont typeface="Wingdings" panose="05000000000000000000" pitchFamily="2" charset="2"/>
              <a:buChar char="Ø"/>
            </a:pPr>
            <a:r>
              <a:rPr lang="en-US" dirty="0"/>
              <a:t>Look at how if they can actually complete everything in the role and if things have shifted and are there things that aren’t the FLS’s responsibility. </a:t>
            </a:r>
          </a:p>
          <a:p>
            <a:pPr marL="171450" indent="-171450">
              <a:buFont typeface="Wingdings" panose="05000000000000000000" pitchFamily="2" charset="2"/>
              <a:buChar char="Ø"/>
            </a:pPr>
            <a:r>
              <a:rPr lang="en-US" dirty="0"/>
              <a:t>If you have ever used the “Donut” from The Learning Community on Person Centered Practices, it is a took that helps you decide what tasks are in the “donut” of the FLS and what things are outside of their “donut”. This is a good tool to use</a:t>
            </a:r>
          </a:p>
          <a:p>
            <a:pPr marL="171450" indent="-171450">
              <a:buFont typeface="Wingdings" panose="05000000000000000000" pitchFamily="2" charset="2"/>
              <a:buChar char="Ø"/>
            </a:pPr>
            <a:r>
              <a:rPr lang="en-US" dirty="0"/>
              <a:t>Doing a job assessment can really help you to update the job description and prioritize the things that are important for the FLS to spend their time doing.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We know that many FLS are performing both DSP and FLS responsibilities.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The work that DSPs do is important or a FLS to be able to do, they must be supported to perform their supervisory functions.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If they are not able to focus on their job duties as a FLS they are not able support to their DSP.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DSPs who feel unsupported in their jobs by their supervisor are more likely to leave.  This is a major component of staff retention.  </a:t>
            </a:r>
          </a:p>
          <a:p>
            <a:pPr marL="171450" indent="-171450">
              <a:buFont typeface="Wingdings" panose="05000000000000000000" pitchFamily="2" charset="2"/>
              <a:buChar char="Ø"/>
            </a:pPr>
            <a:endParaRPr lang="en-US" dirty="0"/>
          </a:p>
        </p:txBody>
      </p:sp>
      <p:sp>
        <p:nvSpPr>
          <p:cNvPr id="4" name="Slide Number Placeholder 3"/>
          <p:cNvSpPr>
            <a:spLocks noGrp="1"/>
          </p:cNvSpPr>
          <p:nvPr>
            <p:ph type="sldNum" sz="quarter" idx="5"/>
          </p:nvPr>
        </p:nvSpPr>
        <p:spPr/>
        <p:txBody>
          <a:bodyPr/>
          <a:lstStyle/>
          <a:p>
            <a:fld id="{F253B46A-D643-0A49-93D2-6742FCA04024}" type="slidenum">
              <a:rPr lang="en-US" smtClean="0"/>
              <a:t>30</a:t>
            </a:fld>
            <a:endParaRPr lang="en-US"/>
          </a:p>
        </p:txBody>
      </p:sp>
    </p:spTree>
    <p:extLst>
      <p:ext uri="{BB962C8B-B14F-4D97-AF65-F5344CB8AC3E}">
        <p14:creationId xmlns:p14="http://schemas.microsoft.com/office/powerpoint/2010/main" val="3962124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Talking Points</a:t>
            </a:r>
          </a:p>
          <a:p>
            <a:pPr marL="171450" indent="-171450">
              <a:buFont typeface="Wingdings" panose="05000000000000000000" pitchFamily="2" charset="2"/>
              <a:buChar char="Ø"/>
            </a:pPr>
            <a:r>
              <a:rPr lang="en-US" dirty="0"/>
              <a:t>That leads in to training for FLS</a:t>
            </a:r>
          </a:p>
          <a:p>
            <a:pPr marL="171450" indent="-171450">
              <a:buFont typeface="Wingdings" panose="05000000000000000000" pitchFamily="2" charset="2"/>
              <a:buChar char="Ø"/>
            </a:pPr>
            <a:r>
              <a:rPr lang="en-US" dirty="0"/>
              <a:t>Keep in mind that often the FLS is the first person that the DSP comes into contact with, and you want to make sure they have the tools to be a good supervisor.</a:t>
            </a:r>
            <a:endParaRPr lang="en-AF" dirty="0"/>
          </a:p>
        </p:txBody>
      </p:sp>
      <p:sp>
        <p:nvSpPr>
          <p:cNvPr id="4" name="Slide Number Placeholder 3"/>
          <p:cNvSpPr>
            <a:spLocks noGrp="1"/>
          </p:cNvSpPr>
          <p:nvPr>
            <p:ph type="sldNum" sz="quarter" idx="5"/>
          </p:nvPr>
        </p:nvSpPr>
        <p:spPr/>
        <p:txBody>
          <a:bodyPr/>
          <a:lstStyle/>
          <a:p>
            <a:fld id="{35A677A1-90BB-BF4C-9B1D-1923743CB92F}" type="slidenum">
              <a:rPr lang="en-US" smtClean="0"/>
              <a:t>31</a:t>
            </a:fld>
            <a:endParaRPr lang="en-US"/>
          </a:p>
        </p:txBody>
      </p:sp>
    </p:spTree>
    <p:extLst>
      <p:ext uri="{BB962C8B-B14F-4D97-AF65-F5344CB8AC3E}">
        <p14:creationId xmlns:p14="http://schemas.microsoft.com/office/powerpoint/2010/main" val="11256554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Talking Points</a:t>
            </a:r>
          </a:p>
          <a:p>
            <a:pPr marL="171450" indent="-171450">
              <a:buFont typeface="Wingdings" panose="05000000000000000000" pitchFamily="2" charset="2"/>
              <a:buChar char="Ø"/>
            </a:pPr>
            <a:r>
              <a:rPr lang="en-US" dirty="0"/>
              <a:t>When you think about training, you need to think about what does the FLS need to be successful.</a:t>
            </a:r>
          </a:p>
          <a:p>
            <a:pPr marL="171450" indent="-171450">
              <a:buFont typeface="Wingdings" panose="05000000000000000000" pitchFamily="2" charset="2"/>
              <a:buChar char="Ø"/>
            </a:pPr>
            <a:r>
              <a:rPr lang="en-US" dirty="0"/>
              <a:t>If you have watched Competency Based Training Webinar you realized that it really boils down to Personal Qualities + Knowledge+ Skills and Abilities = Competency Based Training for FLS</a:t>
            </a:r>
          </a:p>
          <a:p>
            <a:pPr marL="171450" indent="-171450">
              <a:buFont typeface="Wingdings" panose="05000000000000000000" pitchFamily="2" charset="2"/>
              <a:buChar char="Ø"/>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53B46A-D643-0A49-93D2-6742FCA04024}" type="slidenum">
              <a:rPr lang="en-US" smtClean="0"/>
              <a:t>32</a:t>
            </a:fld>
            <a:endParaRPr lang="en-US"/>
          </a:p>
        </p:txBody>
      </p:sp>
    </p:spTree>
    <p:extLst>
      <p:ext uri="{BB962C8B-B14F-4D97-AF65-F5344CB8AC3E}">
        <p14:creationId xmlns:p14="http://schemas.microsoft.com/office/powerpoint/2010/main" val="15968447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You have likely seen this slide before helps you see that the Competency based training module looks like. </a:t>
            </a:r>
          </a:p>
        </p:txBody>
      </p:sp>
      <p:sp>
        <p:nvSpPr>
          <p:cNvPr id="4" name="Slide Number Placeholder 3"/>
          <p:cNvSpPr>
            <a:spLocks noGrp="1"/>
          </p:cNvSpPr>
          <p:nvPr>
            <p:ph type="sldNum" sz="quarter" idx="10"/>
          </p:nvPr>
        </p:nvSpPr>
        <p:spPr/>
        <p:txBody>
          <a:bodyPr/>
          <a:lstStyle/>
          <a:p>
            <a:pPr defTabSz="931774">
              <a:defRPr/>
            </a:pPr>
            <a:fld id="{710CFA59-0181-0A43-AA89-DFB246B7913A}" type="slidenum">
              <a:rPr lang="en-US">
                <a:solidFill>
                  <a:prstClr val="black"/>
                </a:solidFill>
                <a:latin typeface="Calibri" panose="020F0502020204030204"/>
              </a:rPr>
              <a:pPr defTabSz="931774">
                <a:defRPr/>
              </a:pPr>
              <a:t>33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346085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2" name="Shape 623"/>
          <p:cNvSpPr>
            <a:spLocks noGrp="1"/>
          </p:cNvSpPr>
          <p:nvPr>
            <p:ph type="body" idx="1"/>
          </p:nvPr>
        </p:nvSpPr>
        <p:spPr>
          <a:xfrm>
            <a:off x="934720" y="4415790"/>
            <a:ext cx="514096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93162" rIns="93162" bIns="93162"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Talking Points</a:t>
            </a:r>
          </a:p>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lang="en-US" dirty="0"/>
              <a:t>Competency Based Training is really focused on Knowledges, Skills and Attitude</a:t>
            </a:r>
          </a:p>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lang="en-US" altLang="en-US" b="0" dirty="0"/>
              <a:t>It is based upon real work with the goal of really achieving the outcomes that we want for the people we support and the members of staff.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b="0" dirty="0"/>
          </a:p>
        </p:txBody>
      </p:sp>
      <p:sp>
        <p:nvSpPr>
          <p:cNvPr id="30723" name="Shape 624"/>
          <p:cNvSpPr>
            <a:spLocks noGrp="1" noRot="1" noChangeAspect="1" noTextEdit="1"/>
          </p:cNvSpPr>
          <p:nvPr>
            <p:ph type="sldImg" idx="2"/>
          </p:nvPr>
        </p:nvSpPr>
        <p:spPr>
          <a:xfrm>
            <a:off x="406400" y="696913"/>
            <a:ext cx="6197600" cy="34861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11336554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olidFill>
                  <a:schemeClr val="tx1"/>
                </a:solidFill>
                <a:effectLst/>
                <a:latin typeface="Gotham-Medium"/>
              </a:rPr>
              <a:t>Talking Points</a:t>
            </a:r>
          </a:p>
          <a:p>
            <a:pPr marL="171450" indent="-171450">
              <a:buFont typeface="Wingdings" panose="05000000000000000000" pitchFamily="2" charset="2"/>
              <a:buChar char="Ø"/>
            </a:pPr>
            <a:r>
              <a:rPr lang="en-US" baseline="0" dirty="0">
                <a:solidFill>
                  <a:schemeClr val="tx1"/>
                </a:solidFill>
                <a:effectLst/>
                <a:latin typeface="Gotham-Medium"/>
              </a:rPr>
              <a:t>When we think about this in Tennessee, with the Managed Care Organizations and the focus on outcomes for the people who are receiving support, providing the Competency Based Training</a:t>
            </a:r>
          </a:p>
          <a:p>
            <a:pPr marL="171450" indent="-171450">
              <a:buFont typeface="Wingdings" panose="05000000000000000000" pitchFamily="2" charset="2"/>
              <a:buChar char="Ø"/>
            </a:pPr>
            <a:r>
              <a:rPr lang="en-US" baseline="0" dirty="0">
                <a:solidFill>
                  <a:schemeClr val="tx1"/>
                </a:solidFill>
                <a:effectLst/>
                <a:latin typeface="Gotham-Medium"/>
              </a:rPr>
              <a:t>Framework can help you meet those outcome. </a:t>
            </a:r>
          </a:p>
          <a:p>
            <a:pPr marL="171450" indent="-171450">
              <a:buFont typeface="Wingdings" panose="05000000000000000000" pitchFamily="2" charset="2"/>
              <a:buChar char="Ø"/>
            </a:pPr>
            <a:r>
              <a:rPr lang="en-US" baseline="0" dirty="0">
                <a:solidFill>
                  <a:schemeClr val="tx1"/>
                </a:solidFill>
                <a:effectLst/>
                <a:latin typeface="Gotham-Medium"/>
              </a:rPr>
              <a:t>You can customize training based on the needs, outcomes, and dreams of the people being supported.</a:t>
            </a:r>
          </a:p>
          <a:p>
            <a:endParaRPr lang="en-US" dirty="0">
              <a:solidFill>
                <a:schemeClr val="tx1"/>
              </a:solidFill>
              <a:effectLst/>
              <a:latin typeface="Gotham-Medium"/>
            </a:endParaRPr>
          </a:p>
          <a:p>
            <a:r>
              <a:rPr lang="en-US" i="1" dirty="0">
                <a:solidFill>
                  <a:schemeClr val="tx1"/>
                </a:solidFill>
                <a:effectLst/>
                <a:latin typeface="Gotham-Medium"/>
              </a:rPr>
              <a:t>Facilitor Note: Explain the Competency</a:t>
            </a:r>
            <a:r>
              <a:rPr lang="en-US" i="1" baseline="0" dirty="0">
                <a:solidFill>
                  <a:schemeClr val="tx1"/>
                </a:solidFill>
                <a:effectLst/>
                <a:latin typeface="Gotham-Medium"/>
              </a:rPr>
              <a:t> Based Training (</a:t>
            </a:r>
            <a:r>
              <a:rPr lang="en-US" i="1" dirty="0">
                <a:solidFill>
                  <a:schemeClr val="tx1"/>
                </a:solidFill>
                <a:effectLst/>
                <a:latin typeface="Gotham-Medium"/>
              </a:rPr>
              <a:t>CBT) Model/Framework and why it helps build effective training programs (read slide</a:t>
            </a:r>
            <a:r>
              <a:rPr lang="en-US" i="1" baseline="0" dirty="0">
                <a:solidFill>
                  <a:schemeClr val="tx1"/>
                </a:solidFill>
                <a:effectLst/>
                <a:latin typeface="Gotham-Medium"/>
              </a:rPr>
              <a:t> from top and go clockwise)</a:t>
            </a:r>
            <a:r>
              <a:rPr lang="en-US" i="1" dirty="0">
                <a:solidFill>
                  <a:schemeClr val="tx1"/>
                </a:solidFill>
                <a:effectLst/>
                <a:latin typeface="Gotham-Medium"/>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indent="-171450">
              <a:buFont typeface="Wingdings" panose="05000000000000000000" pitchFamily="2" charset="2"/>
              <a:buChar char="Ø"/>
            </a:pPr>
            <a:r>
              <a:rPr lang="en-US" dirty="0">
                <a:solidFill>
                  <a:schemeClr val="tx1"/>
                </a:solidFill>
                <a:effectLst/>
                <a:latin typeface="Gotham-Medium"/>
              </a:rPr>
              <a:t>Think about</a:t>
            </a:r>
            <a:r>
              <a:rPr lang="en-US" baseline="0" dirty="0">
                <a:solidFill>
                  <a:schemeClr val="tx1"/>
                </a:solidFill>
                <a:effectLst/>
                <a:latin typeface="Gotham-Medium"/>
              </a:rPr>
              <a:t> how to apply a CBT Model </a:t>
            </a:r>
          </a:p>
          <a:p>
            <a:pPr marL="174708" indent="-174708">
              <a:buFont typeface="Wingdings" panose="05000000000000000000" pitchFamily="2" charset="2"/>
              <a:buChar char="Ø"/>
            </a:pPr>
            <a:r>
              <a:rPr lang="en-US" baseline="0" dirty="0">
                <a:solidFill>
                  <a:schemeClr val="tx1"/>
                </a:solidFill>
                <a:effectLst/>
                <a:latin typeface="Gotham-Medium"/>
              </a:rPr>
              <a:t>At the local level you can use inform training content and training strategies to develop skills of DSPs – provide better supports – people living better lives in the community</a:t>
            </a:r>
          </a:p>
          <a:p>
            <a:pPr marL="174708" indent="-174708">
              <a:buFont typeface="Wingdings" panose="05000000000000000000" pitchFamily="2" charset="2"/>
              <a:buChar char="Ø"/>
            </a:pPr>
            <a:r>
              <a:rPr lang="en-US" baseline="0" dirty="0">
                <a:solidFill>
                  <a:schemeClr val="tx1"/>
                </a:solidFill>
                <a:effectLst/>
                <a:latin typeface="Gotham-Medium"/>
              </a:rPr>
              <a:t>At the state level you can inform training for credentialing and apprenticeship – provide a framework for statewide credentialing programs and inform state mandated training requirements</a:t>
            </a:r>
          </a:p>
          <a:p>
            <a:pPr marL="174708" indent="-174708">
              <a:buFont typeface="Wingdings" panose="05000000000000000000" pitchFamily="2" charset="2"/>
              <a:buChar char="Ø"/>
            </a:pPr>
            <a:r>
              <a:rPr lang="en-US" baseline="0" dirty="0">
                <a:solidFill>
                  <a:schemeClr val="tx1"/>
                </a:solidFill>
                <a:effectLst/>
                <a:latin typeface="Gotham-Medium"/>
              </a:rPr>
              <a:t>And at the national level look at inform policy, research, and best practice across all disability sectors</a:t>
            </a:r>
          </a:p>
          <a:p>
            <a:pPr marL="171450" indent="-171450">
              <a:buFont typeface="Wingdings" panose="05000000000000000000" pitchFamily="2" charset="2"/>
              <a:buChar char="Ø"/>
            </a:pPr>
            <a:r>
              <a:rPr lang="en-US" baseline="0" dirty="0">
                <a:solidFill>
                  <a:schemeClr val="tx1"/>
                </a:solidFill>
                <a:effectLst/>
                <a:latin typeface="Gotham-Medium"/>
              </a:rPr>
              <a:t>Competency Based Training is most effective when use with a Blended approach to learning, using both online and in person approaches. </a:t>
            </a:r>
          </a:p>
          <a:p>
            <a:pPr marL="171450" indent="-171450">
              <a:buFont typeface="Wingdings" panose="05000000000000000000" pitchFamily="2" charset="2"/>
              <a:buChar char="Ø"/>
            </a:pPr>
            <a:r>
              <a:rPr lang="en-US" baseline="0" dirty="0">
                <a:solidFill>
                  <a:schemeClr val="tx1"/>
                </a:solidFill>
                <a:effectLst/>
                <a:latin typeface="Gotham-Medium"/>
              </a:rPr>
              <a:t>Let’s look at three different examples of competency-based training currently available. </a:t>
            </a:r>
          </a:p>
          <a:p>
            <a:endParaRPr lang="en-US" baseline="0" dirty="0">
              <a:solidFill>
                <a:schemeClr val="tx1"/>
              </a:solidFill>
              <a:effectLst/>
              <a:latin typeface="Gotham-Medium"/>
            </a:endParaRPr>
          </a:p>
          <a:p>
            <a:endParaRPr lang="en-US" dirty="0"/>
          </a:p>
        </p:txBody>
      </p:sp>
      <p:sp>
        <p:nvSpPr>
          <p:cNvPr id="4" name="Slide Number Placeholder 3"/>
          <p:cNvSpPr>
            <a:spLocks noGrp="1"/>
          </p:cNvSpPr>
          <p:nvPr>
            <p:ph type="sldNum" sz="quarter" idx="10"/>
          </p:nvPr>
        </p:nvSpPr>
        <p:spPr/>
        <p:txBody>
          <a:bodyPr/>
          <a:lstStyle/>
          <a:p>
            <a:pPr defTabSz="931774">
              <a:defRPr/>
            </a:pPr>
            <a:fld id="{D4B01334-EE66-F84D-B7C2-78D1AED14132}" type="slidenum">
              <a:rPr lang="en-US">
                <a:solidFill>
                  <a:prstClr val="black"/>
                </a:solidFill>
                <a:latin typeface="Calibri" panose="020F0502020204030204"/>
              </a:rPr>
              <a:pPr defTabSz="931774">
                <a:defRPr/>
              </a:pPr>
              <a:t>35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137934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Facilitor Note: CFML will be available for the duration of this project.  After the project ends, we can work with providers who want to contract with College of Direct Support independently.</a:t>
            </a:r>
          </a:p>
          <a:p>
            <a:endParaRPr lang="en-US" dirty="0"/>
          </a:p>
          <a:p>
            <a:r>
              <a:rPr lang="en-US" dirty="0"/>
              <a:t>Talking Points</a:t>
            </a:r>
          </a:p>
          <a:p>
            <a:pPr marL="171450" indent="-171450">
              <a:buFont typeface="Wingdings" panose="05000000000000000000" pitchFamily="2" charset="2"/>
              <a:buChar char="Ø"/>
            </a:pPr>
            <a:r>
              <a:rPr lang="en-US" dirty="0"/>
              <a:t>The College of FLS Management and Leadership Courses has created some modules that are a part of the College of Direct Support. </a:t>
            </a:r>
          </a:p>
          <a:p>
            <a:pPr marL="171450" indent="-171450">
              <a:buFont typeface="Wingdings" panose="05000000000000000000" pitchFamily="2" charset="2"/>
              <a:buChar char="Ø"/>
            </a:pPr>
            <a:r>
              <a:rPr lang="en-US" dirty="0"/>
              <a:t>These are trainings that help FLS learn best practices for being a FLS which we all know is a very complex role in any organization. </a:t>
            </a:r>
          </a:p>
          <a:p>
            <a:pPr marL="171450" indent="-171450">
              <a:buFont typeface="Wingdings" panose="05000000000000000000" pitchFamily="2" charset="2"/>
              <a:buChar char="Ø"/>
            </a:pPr>
            <a:r>
              <a:rPr lang="en-US" dirty="0"/>
              <a:t>These are online – self paced modules.</a:t>
            </a:r>
          </a:p>
          <a:p>
            <a:pPr marL="171450" indent="-171450">
              <a:buFont typeface="Wingdings" panose="05000000000000000000" pitchFamily="2" charset="2"/>
              <a:buChar char="Ø"/>
            </a:pPr>
            <a:r>
              <a:rPr lang="en-US" dirty="0"/>
              <a:t>They are not only disability focused and can crossover to other types of people that you all service in Tennessee.</a:t>
            </a:r>
          </a:p>
          <a:p>
            <a:pPr marL="171450" indent="-171450">
              <a:buFont typeface="Wingdings" panose="05000000000000000000" pitchFamily="2" charset="2"/>
              <a:buChar char="Ø"/>
            </a:pPr>
            <a:r>
              <a:rPr lang="en-US" dirty="0"/>
              <a:t>Within each course is a minimum of 4 courses, all with an evaluation and comprehensive test at the end.</a:t>
            </a:r>
          </a:p>
          <a:p>
            <a:endParaRPr lang="en-AF" dirty="0"/>
          </a:p>
        </p:txBody>
      </p:sp>
      <p:sp>
        <p:nvSpPr>
          <p:cNvPr id="4" name="Slide Number Placeholder 3"/>
          <p:cNvSpPr>
            <a:spLocks noGrp="1"/>
          </p:cNvSpPr>
          <p:nvPr>
            <p:ph type="sldNum" sz="quarter" idx="5"/>
          </p:nvPr>
        </p:nvSpPr>
        <p:spPr/>
        <p:txBody>
          <a:bodyPr/>
          <a:lstStyle/>
          <a:p>
            <a:fld id="{35A677A1-90BB-BF4C-9B1D-1923743CB92F}" type="slidenum">
              <a:rPr lang="en-US" smtClean="0"/>
              <a:t>36</a:t>
            </a:fld>
            <a:endParaRPr lang="en-US"/>
          </a:p>
        </p:txBody>
      </p:sp>
    </p:spTree>
    <p:extLst>
      <p:ext uri="{BB962C8B-B14F-4D97-AF65-F5344CB8AC3E}">
        <p14:creationId xmlns:p14="http://schemas.microsoft.com/office/powerpoint/2010/main" val="34736642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This training is for FLS although if you are providing a career path for a DSP this could be a way to prepare them for the next steps in their career. </a:t>
            </a:r>
          </a:p>
          <a:p>
            <a:pPr marL="171450" indent="-171450">
              <a:buFont typeface="Wingdings" panose="05000000000000000000" pitchFamily="2" charset="2"/>
              <a:buChar char="Ø"/>
            </a:pPr>
            <a:r>
              <a:rPr lang="en-US" dirty="0"/>
              <a:t>The courses are really about how to lead and manage people. </a:t>
            </a:r>
            <a:endParaRPr lang="en-AF" dirty="0"/>
          </a:p>
        </p:txBody>
      </p:sp>
      <p:sp>
        <p:nvSpPr>
          <p:cNvPr id="4" name="Slide Number Placeholder 3"/>
          <p:cNvSpPr>
            <a:spLocks noGrp="1"/>
          </p:cNvSpPr>
          <p:nvPr>
            <p:ph type="sldNum" sz="quarter" idx="5"/>
          </p:nvPr>
        </p:nvSpPr>
        <p:spPr/>
        <p:txBody>
          <a:bodyPr/>
          <a:lstStyle/>
          <a:p>
            <a:fld id="{35A677A1-90BB-BF4C-9B1D-1923743CB92F}" type="slidenum">
              <a:rPr lang="en-US" smtClean="0"/>
              <a:t>37</a:t>
            </a:fld>
            <a:endParaRPr lang="en-US"/>
          </a:p>
        </p:txBody>
      </p:sp>
    </p:spTree>
    <p:extLst>
      <p:ext uri="{BB962C8B-B14F-4D97-AF65-F5344CB8AC3E}">
        <p14:creationId xmlns:p14="http://schemas.microsoft.com/office/powerpoint/2010/main" val="1441837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indent="-171450">
              <a:buFont typeface="Wingdings" panose="05000000000000000000" pitchFamily="2" charset="2"/>
              <a:buChar char="Ø"/>
            </a:pPr>
            <a:r>
              <a:rPr lang="en-US" dirty="0"/>
              <a:t>For those of you who are looking at hiring, assessment of service and data collection, there are some of those courses in their too. </a:t>
            </a:r>
          </a:p>
          <a:p>
            <a:pPr marL="171450" indent="-171450">
              <a:buFont typeface="Wingdings" panose="05000000000000000000" pitchFamily="2" charset="2"/>
              <a:buChar char="Ø"/>
            </a:pPr>
            <a:r>
              <a:rPr lang="en-US" dirty="0"/>
              <a:t>Those in leadership role, Executive Roles for example could use this too to enhance your skills. </a:t>
            </a:r>
          </a:p>
          <a:p>
            <a:pPr marL="171450" indent="-171450">
              <a:buFont typeface="Wingdings" panose="05000000000000000000" pitchFamily="2" charset="2"/>
              <a:buChar char="Ø"/>
            </a:pPr>
            <a:endParaRPr lang="en-US" dirty="0"/>
          </a:p>
          <a:p>
            <a:endParaRPr lang="en-AF" dirty="0"/>
          </a:p>
        </p:txBody>
      </p:sp>
      <p:sp>
        <p:nvSpPr>
          <p:cNvPr id="4" name="Slide Number Placeholder 3"/>
          <p:cNvSpPr>
            <a:spLocks noGrp="1"/>
          </p:cNvSpPr>
          <p:nvPr>
            <p:ph type="sldNum" sz="quarter" idx="5"/>
          </p:nvPr>
        </p:nvSpPr>
        <p:spPr/>
        <p:txBody>
          <a:bodyPr/>
          <a:lstStyle/>
          <a:p>
            <a:fld id="{35A677A1-90BB-BF4C-9B1D-1923743CB92F}" type="slidenum">
              <a:rPr lang="en-US" smtClean="0"/>
              <a:t>38</a:t>
            </a:fld>
            <a:endParaRPr lang="en-US"/>
          </a:p>
        </p:txBody>
      </p:sp>
    </p:spTree>
    <p:extLst>
      <p:ext uri="{BB962C8B-B14F-4D97-AF65-F5344CB8AC3E}">
        <p14:creationId xmlns:p14="http://schemas.microsoft.com/office/powerpoint/2010/main" val="39786131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For those of you who provide foster care, or DSPs who are private contractors, this is an opportunity that goes beyond direct support. It brings a little bit of human resources as well. </a:t>
            </a:r>
          </a:p>
          <a:p>
            <a:endParaRPr lang="en-AF" dirty="0"/>
          </a:p>
        </p:txBody>
      </p:sp>
      <p:sp>
        <p:nvSpPr>
          <p:cNvPr id="4" name="Slide Number Placeholder 3"/>
          <p:cNvSpPr>
            <a:spLocks noGrp="1"/>
          </p:cNvSpPr>
          <p:nvPr>
            <p:ph type="sldNum" sz="quarter" idx="5"/>
          </p:nvPr>
        </p:nvSpPr>
        <p:spPr/>
        <p:txBody>
          <a:bodyPr/>
          <a:lstStyle/>
          <a:p>
            <a:fld id="{35A677A1-90BB-BF4C-9B1D-1923743CB92F}" type="slidenum">
              <a:rPr lang="en-US" smtClean="0"/>
              <a:t>39</a:t>
            </a:fld>
            <a:endParaRPr lang="en-US"/>
          </a:p>
        </p:txBody>
      </p:sp>
    </p:spTree>
    <p:extLst>
      <p:ext uri="{BB962C8B-B14F-4D97-AF65-F5344CB8AC3E}">
        <p14:creationId xmlns:p14="http://schemas.microsoft.com/office/powerpoint/2010/main" val="2700107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cs typeface="Calibri" panose="020F0502020204030204"/>
              </a:rPr>
              <a:t>Her</a:t>
            </a:r>
            <a:r>
              <a:rPr lang="en-US" baseline="0" dirty="0">
                <a:cs typeface="Calibri" panose="020F0502020204030204"/>
              </a:rPr>
              <a:t>e is what we would like to accomplish today. We want you to</a:t>
            </a:r>
            <a:endParaRPr lang="en-US" dirty="0">
              <a:cs typeface="Calibri" panose="020F0502020204030204"/>
            </a:endParaRPr>
          </a:p>
          <a:p>
            <a:pPr marL="628650" lvl="1" indent="-171450">
              <a:buFont typeface="Wingdings" panose="05000000000000000000" pitchFamily="2" charset="2"/>
              <a:buChar char="Ø"/>
            </a:pPr>
            <a:r>
              <a:rPr lang="en-US" dirty="0"/>
              <a:t>Understanding just how critical</a:t>
            </a:r>
            <a:r>
              <a:rPr lang="en-US" baseline="0" dirty="0"/>
              <a:t> </a:t>
            </a:r>
            <a:r>
              <a:rPr lang="en-US" dirty="0"/>
              <a:t>Frontline Supervisors are to the success and retention of DSPs.  - </a:t>
            </a:r>
            <a:endParaRPr lang="en-US" dirty="0">
              <a:cs typeface="Calibri"/>
            </a:endParaRPr>
          </a:p>
          <a:p>
            <a:pPr marL="628650" lvl="1" indent="-171450">
              <a:buFont typeface="Wingdings" panose="05000000000000000000" pitchFamily="2" charset="2"/>
              <a:buChar char="Ø"/>
            </a:pPr>
            <a:r>
              <a:rPr lang="en-US" dirty="0"/>
              <a:t>Learn about using the competency set, assessment and interview questions that will help you make better selections when hiring FLS.</a:t>
            </a:r>
            <a:endParaRPr lang="en-US" dirty="0">
              <a:cs typeface="Calibri"/>
            </a:endParaRPr>
          </a:p>
          <a:p>
            <a:pPr marL="628650" lvl="1" indent="-171450">
              <a:buFont typeface="Wingdings" panose="05000000000000000000" pitchFamily="2" charset="2"/>
              <a:buChar char="Ø"/>
            </a:pPr>
            <a:r>
              <a:rPr lang="en-US" dirty="0"/>
              <a:t>That you</a:t>
            </a:r>
            <a:r>
              <a:rPr lang="en-US" baseline="0" dirty="0"/>
              <a:t> will understand that c</a:t>
            </a:r>
            <a:r>
              <a:rPr lang="en-US" dirty="0"/>
              <a:t>ompetency- based training for FLS really does provides them the tools they need, to be an effective supervisor. </a:t>
            </a:r>
            <a:endParaRPr lang="en-US" dirty="0">
              <a:cs typeface="Calibri"/>
            </a:endParaRPr>
          </a:p>
        </p:txBody>
      </p:sp>
      <p:sp>
        <p:nvSpPr>
          <p:cNvPr id="4" name="Slide Number Placeholder 3"/>
          <p:cNvSpPr>
            <a:spLocks noGrp="1"/>
          </p:cNvSpPr>
          <p:nvPr>
            <p:ph type="sldNum" sz="quarter" idx="5"/>
          </p:nvPr>
        </p:nvSpPr>
        <p:spPr/>
        <p:txBody>
          <a:bodyPr/>
          <a:lstStyle/>
          <a:p>
            <a:fld id="{35A677A1-90BB-BF4C-9B1D-1923743CB92F}" type="slidenum">
              <a:rPr lang="en-US" smtClean="0"/>
              <a:t>4</a:t>
            </a:fld>
            <a:endParaRPr lang="en-US"/>
          </a:p>
        </p:txBody>
      </p:sp>
    </p:spTree>
    <p:extLst>
      <p:ext uri="{BB962C8B-B14F-4D97-AF65-F5344CB8AC3E}">
        <p14:creationId xmlns:p14="http://schemas.microsoft.com/office/powerpoint/2010/main" val="36183745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indent="-171450">
              <a:buFont typeface="Wingdings" panose="05000000000000000000" pitchFamily="2" charset="2"/>
              <a:buChar char="Ø"/>
            </a:pPr>
            <a:r>
              <a:rPr lang="en-US" dirty="0"/>
              <a:t>As this slide says there are others who would benefit from CFSM as well.</a:t>
            </a:r>
            <a:endParaRPr lang="en-AF" dirty="0"/>
          </a:p>
        </p:txBody>
      </p:sp>
      <p:sp>
        <p:nvSpPr>
          <p:cNvPr id="4" name="Slide Number Placeholder 3"/>
          <p:cNvSpPr>
            <a:spLocks noGrp="1"/>
          </p:cNvSpPr>
          <p:nvPr>
            <p:ph type="sldNum" sz="quarter" idx="5"/>
          </p:nvPr>
        </p:nvSpPr>
        <p:spPr/>
        <p:txBody>
          <a:bodyPr/>
          <a:lstStyle/>
          <a:p>
            <a:fld id="{35A677A1-90BB-BF4C-9B1D-1923743CB92F}" type="slidenum">
              <a:rPr lang="en-US" smtClean="0"/>
              <a:t>40</a:t>
            </a:fld>
            <a:endParaRPr lang="en-US"/>
          </a:p>
        </p:txBody>
      </p:sp>
    </p:spTree>
    <p:extLst>
      <p:ext uri="{BB962C8B-B14F-4D97-AF65-F5344CB8AC3E}">
        <p14:creationId xmlns:p14="http://schemas.microsoft.com/office/powerpoint/2010/main" val="39154164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indent="-171450">
              <a:buFont typeface="Wingdings" panose="05000000000000000000" pitchFamily="2" charset="2"/>
              <a:buChar char="Ø"/>
            </a:pPr>
            <a:r>
              <a:rPr lang="en-US" dirty="0"/>
              <a:t>Let’s review out Take-aways</a:t>
            </a:r>
            <a:endParaRPr lang="en-AF" dirty="0"/>
          </a:p>
        </p:txBody>
      </p:sp>
      <p:sp>
        <p:nvSpPr>
          <p:cNvPr id="4" name="Slide Number Placeholder 3"/>
          <p:cNvSpPr>
            <a:spLocks noGrp="1"/>
          </p:cNvSpPr>
          <p:nvPr>
            <p:ph type="sldNum" sz="quarter" idx="5"/>
          </p:nvPr>
        </p:nvSpPr>
        <p:spPr/>
        <p:txBody>
          <a:bodyPr/>
          <a:lstStyle/>
          <a:p>
            <a:fld id="{35A677A1-90BB-BF4C-9B1D-1923743CB92F}" type="slidenum">
              <a:rPr lang="en-US" smtClean="0"/>
              <a:t>41</a:t>
            </a:fld>
            <a:endParaRPr lang="en-US"/>
          </a:p>
        </p:txBody>
      </p:sp>
    </p:spTree>
    <p:extLst>
      <p:ext uri="{BB962C8B-B14F-4D97-AF65-F5344CB8AC3E}">
        <p14:creationId xmlns:p14="http://schemas.microsoft.com/office/powerpoint/2010/main" val="27329470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indent="-171450">
              <a:buFont typeface="Wingdings" panose="05000000000000000000" pitchFamily="2" charset="2"/>
              <a:buChar char="Ø"/>
            </a:pPr>
            <a:r>
              <a:rPr lang="en-US" dirty="0"/>
              <a:t>Frontline Supervisors are critical to DSP success and retention.  - </a:t>
            </a:r>
          </a:p>
          <a:p>
            <a:pPr marL="171450" indent="-171450">
              <a:buFont typeface="Wingdings" panose="05000000000000000000" pitchFamily="2" charset="2"/>
              <a:buChar char="Ø"/>
            </a:pPr>
            <a:r>
              <a:rPr lang="en-US" dirty="0"/>
              <a:t>Using the competency set, assessment and interview questions will help you make better selections when hiring FLS.</a:t>
            </a:r>
          </a:p>
          <a:p>
            <a:pPr marL="171450" indent="-171450">
              <a:buFont typeface="Wingdings" panose="05000000000000000000" pitchFamily="2" charset="2"/>
              <a:buChar char="Ø"/>
            </a:pPr>
            <a:r>
              <a:rPr lang="en-US" dirty="0"/>
              <a:t>Competency based training for FLS provides them the tools to be an effective supervisor. </a:t>
            </a:r>
          </a:p>
          <a:p>
            <a:pPr marL="171450" indent="-171450">
              <a:buFont typeface="Wingdings" panose="05000000000000000000" pitchFamily="2" charset="2"/>
              <a:buChar char="Ø"/>
            </a:pPr>
            <a:r>
              <a:rPr lang="en-US" dirty="0"/>
              <a:t>We can’t say enough about the importance of training and supporting FLS to be effective supervisors.</a:t>
            </a:r>
          </a:p>
          <a:p>
            <a:pPr marL="171450" indent="-171450">
              <a:buFont typeface="Wingdings" panose="05000000000000000000" pitchFamily="2" charset="2"/>
              <a:buChar char="Ø"/>
            </a:pPr>
            <a:r>
              <a:rPr lang="en-US" dirty="0"/>
              <a:t>How you as an organization do this?</a:t>
            </a:r>
          </a:p>
        </p:txBody>
      </p:sp>
      <p:sp>
        <p:nvSpPr>
          <p:cNvPr id="4" name="Slide Number Placeholder 3"/>
          <p:cNvSpPr>
            <a:spLocks noGrp="1"/>
          </p:cNvSpPr>
          <p:nvPr>
            <p:ph type="sldNum" sz="quarter" idx="5"/>
          </p:nvPr>
        </p:nvSpPr>
        <p:spPr/>
        <p:txBody>
          <a:bodyPr/>
          <a:lstStyle/>
          <a:p>
            <a:fld id="{35A677A1-90BB-BF4C-9B1D-1923743CB92F}" type="slidenum">
              <a:rPr lang="en-US" smtClean="0"/>
              <a:t>42</a:t>
            </a:fld>
            <a:endParaRPr lang="en-US"/>
          </a:p>
        </p:txBody>
      </p:sp>
    </p:spTree>
    <p:extLst>
      <p:ext uri="{BB962C8B-B14F-4D97-AF65-F5344CB8AC3E}">
        <p14:creationId xmlns:p14="http://schemas.microsoft.com/office/powerpoint/2010/main" val="15990231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indent="-171450">
              <a:buFont typeface="Wingdings" panose="05000000000000000000" pitchFamily="2" charset="2"/>
              <a:buChar char="Ø"/>
            </a:pPr>
            <a:r>
              <a:rPr lang="en-US" dirty="0"/>
              <a:t>We have Steps for implementation and the first 4 steps are about identifying and selecting an intervention. </a:t>
            </a:r>
          </a:p>
          <a:p>
            <a:pPr marL="171450" indent="-171450">
              <a:buFont typeface="Wingdings" panose="05000000000000000000" pitchFamily="2" charset="2"/>
              <a:buChar char="Ø"/>
            </a:pPr>
            <a:r>
              <a:rPr lang="en-US" dirty="0"/>
              <a:t>You will then identify the components of the strategies you are going to use because you can’t do everything at once.</a:t>
            </a:r>
          </a:p>
          <a:p>
            <a:pPr marL="171450" indent="-171450">
              <a:buFont typeface="Wingdings" panose="05000000000000000000" pitchFamily="2" charset="2"/>
              <a:buChar char="Ø"/>
            </a:pPr>
            <a:r>
              <a:rPr lang="en-US" dirty="0"/>
              <a:t>You will also identify what the barriers are to implementing. </a:t>
            </a:r>
          </a:p>
        </p:txBody>
      </p:sp>
      <p:sp>
        <p:nvSpPr>
          <p:cNvPr id="4" name="Slide Number Placeholder 3"/>
          <p:cNvSpPr>
            <a:spLocks noGrp="1"/>
          </p:cNvSpPr>
          <p:nvPr>
            <p:ph type="sldNum" sz="quarter" idx="10"/>
          </p:nvPr>
        </p:nvSpPr>
        <p:spPr/>
        <p:txBody>
          <a:bodyPr/>
          <a:lstStyle/>
          <a:p>
            <a:fld id="{35A677A1-90BB-BF4C-9B1D-1923743CB92F}" type="slidenum">
              <a:rPr lang="en-US" smtClean="0"/>
              <a:t>43</a:t>
            </a:fld>
            <a:endParaRPr lang="en-US"/>
          </a:p>
        </p:txBody>
      </p:sp>
    </p:spTree>
    <p:extLst>
      <p:ext uri="{BB962C8B-B14F-4D97-AF65-F5344CB8AC3E}">
        <p14:creationId xmlns:p14="http://schemas.microsoft.com/office/powerpoint/2010/main" val="5752707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indent="-171450">
              <a:buFont typeface="Wingdings" panose="05000000000000000000" pitchFamily="2" charset="2"/>
              <a:buChar char="Ø"/>
            </a:pPr>
            <a:r>
              <a:rPr lang="en-US" dirty="0"/>
              <a:t>After that you will identify ways to support the strategies</a:t>
            </a:r>
          </a:p>
          <a:p>
            <a:pPr marL="171450" indent="-171450">
              <a:buFont typeface="Wingdings" panose="05000000000000000000" pitchFamily="2" charset="2"/>
              <a:buChar char="Ø"/>
            </a:pPr>
            <a:r>
              <a:rPr lang="en-US" dirty="0"/>
              <a:t>Set some measurable goals and establish a time frame. Knowing that you can always change them. </a:t>
            </a:r>
          </a:p>
          <a:p>
            <a:pPr marL="171450" indent="-171450">
              <a:buFont typeface="Wingdings" panose="05000000000000000000" pitchFamily="2" charset="2"/>
              <a:buChar char="Ø"/>
            </a:pPr>
            <a:r>
              <a:rPr lang="en-US" dirty="0"/>
              <a:t>Implement the strategy and evaluate how things are going.  Having a set time to really  evaluate how things are going with the strategy will help keep you focused on next steps. Do you continue as is, do you need to make some changes, or have you completed accomplished what you wanted to accomplish? </a:t>
            </a:r>
          </a:p>
          <a:p>
            <a:pPr marL="0" indent="0">
              <a:buFont typeface="Wingdings" panose="05000000000000000000" pitchFamily="2" charset="2"/>
              <a:buNone/>
            </a:pPr>
            <a:r>
              <a:rPr lang="en-US" dirty="0"/>
              <a:t> </a:t>
            </a:r>
          </a:p>
        </p:txBody>
      </p:sp>
      <p:sp>
        <p:nvSpPr>
          <p:cNvPr id="4" name="Slide Number Placeholder 3"/>
          <p:cNvSpPr>
            <a:spLocks noGrp="1"/>
          </p:cNvSpPr>
          <p:nvPr>
            <p:ph type="sldNum" sz="quarter" idx="10"/>
          </p:nvPr>
        </p:nvSpPr>
        <p:spPr/>
        <p:txBody>
          <a:bodyPr/>
          <a:lstStyle/>
          <a:p>
            <a:fld id="{35A677A1-90BB-BF4C-9B1D-1923743CB92F}" type="slidenum">
              <a:rPr lang="en-US" smtClean="0"/>
              <a:t>44</a:t>
            </a:fld>
            <a:endParaRPr lang="en-US"/>
          </a:p>
        </p:txBody>
      </p:sp>
    </p:spTree>
    <p:extLst>
      <p:ext uri="{BB962C8B-B14F-4D97-AF65-F5344CB8AC3E}">
        <p14:creationId xmlns:p14="http://schemas.microsoft.com/office/powerpoint/2010/main" val="39072037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Facilitor Notes: Depending on time and your platform you may take questions though Chat or verbally.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indent="-171450">
              <a:buFont typeface="Wingdings" panose="05000000000000000000" pitchFamily="2" charset="2"/>
              <a:buChar char="Ø"/>
            </a:pPr>
            <a:r>
              <a:rPr lang="en-US" dirty="0"/>
              <a:t>We have about _______ minutes for questions. </a:t>
            </a:r>
          </a:p>
          <a:p>
            <a:pPr marL="171450" indent="-171450">
              <a:buFont typeface="Wingdings" panose="05000000000000000000" pitchFamily="2" charset="2"/>
              <a:buChar char="Ø"/>
            </a:pPr>
            <a:r>
              <a:rPr lang="en-US" dirty="0"/>
              <a:t>What questions do you have about what we talked about today?</a:t>
            </a:r>
          </a:p>
          <a:p>
            <a:endParaRPr lang="en-US" dirty="0"/>
          </a:p>
          <a:p>
            <a:r>
              <a:rPr lang="en-US" i="1" dirty="0"/>
              <a:t>Facilitor Notes: After questions go over the ways they can contact you after this session</a:t>
            </a:r>
            <a:endParaRPr lang="en-US" dirty="0"/>
          </a:p>
        </p:txBody>
      </p:sp>
      <p:sp>
        <p:nvSpPr>
          <p:cNvPr id="4" name="Slide Number Placeholder 3"/>
          <p:cNvSpPr>
            <a:spLocks noGrp="1"/>
          </p:cNvSpPr>
          <p:nvPr>
            <p:ph type="sldNum" sz="quarter" idx="10"/>
          </p:nvPr>
        </p:nvSpPr>
        <p:spPr/>
        <p:txBody>
          <a:bodyPr/>
          <a:lstStyle/>
          <a:p>
            <a:fld id="{35A677A1-90BB-BF4C-9B1D-1923743CB92F}" type="slidenum">
              <a:rPr lang="en-US" smtClean="0"/>
              <a:t>45</a:t>
            </a:fld>
            <a:endParaRPr lang="en-US"/>
          </a:p>
        </p:txBody>
      </p:sp>
    </p:spTree>
    <p:extLst>
      <p:ext uri="{BB962C8B-B14F-4D97-AF65-F5344CB8AC3E}">
        <p14:creationId xmlns:p14="http://schemas.microsoft.com/office/powerpoint/2010/main" val="13511382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Facilitor Notes: Update this slide to include any upcoming learning opportunities.  </a:t>
            </a:r>
          </a:p>
          <a:p>
            <a:r>
              <a:rPr lang="en-US" i="0" dirty="0"/>
              <a:t>Talking Points</a:t>
            </a:r>
          </a:p>
          <a:p>
            <a:pPr marL="171450" indent="-171450">
              <a:buFont typeface="Wingdings" panose="05000000000000000000" pitchFamily="2" charset="2"/>
              <a:buChar char="Ø"/>
            </a:pPr>
            <a:endParaRPr lang="en-US" i="0" dirty="0"/>
          </a:p>
        </p:txBody>
      </p:sp>
      <p:sp>
        <p:nvSpPr>
          <p:cNvPr id="4" name="Slide Number Placeholder 3"/>
          <p:cNvSpPr>
            <a:spLocks noGrp="1"/>
          </p:cNvSpPr>
          <p:nvPr>
            <p:ph type="sldNum" sz="quarter" idx="10"/>
          </p:nvPr>
        </p:nvSpPr>
        <p:spPr/>
        <p:txBody>
          <a:bodyPr/>
          <a:lstStyle/>
          <a:p>
            <a:fld id="{35A677A1-90BB-BF4C-9B1D-1923743CB92F}" type="slidenum">
              <a:rPr lang="en-US" smtClean="0"/>
              <a:t>46</a:t>
            </a:fld>
            <a:endParaRPr lang="en-US"/>
          </a:p>
        </p:txBody>
      </p:sp>
    </p:spTree>
    <p:extLst>
      <p:ext uri="{BB962C8B-B14F-4D97-AF65-F5344CB8AC3E}">
        <p14:creationId xmlns:p14="http://schemas.microsoft.com/office/powerpoint/2010/main" val="9194099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A677A1-90BB-BF4C-9B1D-1923743CB92F}" type="slidenum">
              <a:rPr lang="en-US" smtClean="0"/>
              <a:t>47</a:t>
            </a:fld>
            <a:endParaRPr lang="en-US"/>
          </a:p>
        </p:txBody>
      </p:sp>
    </p:spTree>
    <p:extLst>
      <p:ext uri="{BB962C8B-B14F-4D97-AF65-F5344CB8AC3E}">
        <p14:creationId xmlns:p14="http://schemas.microsoft.com/office/powerpoint/2010/main" val="3395924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slide.</a:t>
            </a:r>
          </a:p>
        </p:txBody>
      </p:sp>
      <p:sp>
        <p:nvSpPr>
          <p:cNvPr id="4" name="Slide Number Placeholder 3"/>
          <p:cNvSpPr>
            <a:spLocks noGrp="1"/>
          </p:cNvSpPr>
          <p:nvPr>
            <p:ph type="sldNum" sz="quarter" idx="5"/>
          </p:nvPr>
        </p:nvSpPr>
        <p:spPr/>
        <p:txBody>
          <a:bodyPr/>
          <a:lstStyle/>
          <a:p>
            <a:fld id="{35A677A1-90BB-BF4C-9B1D-1923743CB92F}" type="slidenum">
              <a:rPr lang="en-US" smtClean="0"/>
              <a:t>5</a:t>
            </a:fld>
            <a:endParaRPr lang="en-US"/>
          </a:p>
        </p:txBody>
      </p:sp>
    </p:spTree>
    <p:extLst>
      <p:ext uri="{BB962C8B-B14F-4D97-AF65-F5344CB8AC3E}">
        <p14:creationId xmlns:p14="http://schemas.microsoft.com/office/powerpoint/2010/main" val="3821491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AF" dirty="0"/>
              <a:t>The role of frontline supervisor has many names.  </a:t>
            </a:r>
            <a:endParaRPr lang="en-US" dirty="0"/>
          </a:p>
          <a:p>
            <a:pPr marL="171450" indent="-171450">
              <a:buFont typeface="Wingdings" panose="05000000000000000000" pitchFamily="2" charset="2"/>
              <a:buChar char="Ø"/>
            </a:pPr>
            <a:r>
              <a:rPr lang="en-US" dirty="0"/>
              <a:t>W</a:t>
            </a:r>
            <a:r>
              <a:rPr lang="en-AF" dirty="0"/>
              <a:t>ithin the work we have been doing in TN we are </a:t>
            </a:r>
            <a:r>
              <a:rPr lang="en-US" dirty="0"/>
              <a:t>hear</a:t>
            </a:r>
            <a:r>
              <a:rPr lang="en-AF" dirty="0"/>
              <a:t>ing that </a:t>
            </a:r>
            <a:r>
              <a:rPr lang="en-US" dirty="0"/>
              <a:t>his role is defined differently from organization to organization.  </a:t>
            </a:r>
          </a:p>
          <a:p>
            <a:pPr marL="171450" indent="-171450">
              <a:buFont typeface="Wingdings" panose="05000000000000000000" pitchFamily="2" charset="2"/>
              <a:buChar char="Ø"/>
            </a:pPr>
            <a:r>
              <a:rPr lang="en-US" dirty="0"/>
              <a:t>There are blurry lines between DSPs and frontline supervisors.  </a:t>
            </a:r>
          </a:p>
          <a:p>
            <a:pPr marL="171450" indent="-171450">
              <a:buFont typeface="Wingdings" panose="05000000000000000000" pitchFamily="2" charset="2"/>
              <a:buChar char="Ø"/>
            </a:pPr>
            <a:r>
              <a:rPr lang="en-US" dirty="0"/>
              <a:t>Regardless of what the name of the role is, how we define Frontline</a:t>
            </a:r>
            <a:r>
              <a:rPr lang="en-US" baseline="0" dirty="0"/>
              <a:t> Supervisor and if you are one of the people from your organization who is working on or who has completed the year 2 survey,  according to </a:t>
            </a:r>
            <a:r>
              <a:rPr lang="en-US" dirty="0"/>
              <a:t>their job description, the Frontline Supervisor is not supposed to be performing more than 50% of their duties as Direct support.  </a:t>
            </a:r>
          </a:p>
          <a:p>
            <a:pPr marL="171450" indent="-171450">
              <a:buFont typeface="Wingdings" panose="05000000000000000000" pitchFamily="2" charset="2"/>
              <a:buChar char="Ø"/>
            </a:pPr>
            <a:r>
              <a:rPr lang="en-US" dirty="0"/>
              <a:t>This is a line that is often blurry especially because of the workforce shortage. </a:t>
            </a:r>
            <a:endParaRPr lang="en-US" dirty="0">
              <a:cs typeface="Calibri"/>
            </a:endParaRPr>
          </a:p>
          <a:p>
            <a:pPr marL="171450" indent="-171450">
              <a:buFont typeface="Wingdings" panose="05000000000000000000" pitchFamily="2" charset="2"/>
              <a:buChar char="Ø"/>
            </a:pPr>
            <a:r>
              <a:rPr lang="en-US" dirty="0">
                <a:cs typeface="Calibri"/>
              </a:rPr>
              <a:t>Poll #1 – let's take a moment and find out from you where you usually recruit your FLS from. </a:t>
            </a:r>
            <a:endParaRPr lang="en-US" dirty="0"/>
          </a:p>
          <a:p>
            <a:pPr marL="171450" indent="-171450">
              <a:buFont typeface="Wingdings" panose="05000000000000000000" pitchFamily="2" charset="2"/>
              <a:buChar char="Ø"/>
            </a:pPr>
            <a:endParaRPr lang="en-US" dirty="0"/>
          </a:p>
          <a:p>
            <a:endParaRPr lang="en-US" dirty="0"/>
          </a:p>
          <a:p>
            <a:endParaRPr lang="en-AF" dirty="0"/>
          </a:p>
        </p:txBody>
      </p:sp>
      <p:sp>
        <p:nvSpPr>
          <p:cNvPr id="4" name="Slide Number Placeholder 3"/>
          <p:cNvSpPr>
            <a:spLocks noGrp="1"/>
          </p:cNvSpPr>
          <p:nvPr>
            <p:ph type="sldNum" sz="quarter" idx="5"/>
          </p:nvPr>
        </p:nvSpPr>
        <p:spPr/>
        <p:txBody>
          <a:bodyPr/>
          <a:lstStyle/>
          <a:p>
            <a:fld id="{35A677A1-90BB-BF4C-9B1D-1923743CB92F}" type="slidenum">
              <a:rPr lang="en-US" smtClean="0"/>
              <a:t>6</a:t>
            </a:fld>
            <a:endParaRPr lang="en-US"/>
          </a:p>
        </p:txBody>
      </p:sp>
    </p:spTree>
    <p:extLst>
      <p:ext uri="{BB962C8B-B14F-4D97-AF65-F5344CB8AC3E}">
        <p14:creationId xmlns:p14="http://schemas.microsoft.com/office/powerpoint/2010/main" val="1541597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Poll #1 – let's take a moment and find out from you where you usually recruit your FLS from. You can give multiple answers.</a:t>
            </a:r>
            <a:endParaRPr lang="en-US" dirty="0">
              <a:cs typeface="Calibri"/>
            </a:endParaRPr>
          </a:p>
          <a:p>
            <a:pPr marL="171450" indent="-171450">
              <a:buFont typeface="Wingdings" panose="05000000000000000000" pitchFamily="2" charset="2"/>
              <a:buChar char="Ø"/>
            </a:pPr>
            <a:r>
              <a:rPr lang="en-US" dirty="0"/>
              <a:t>The results are: </a:t>
            </a:r>
          </a:p>
          <a:p>
            <a:pPr marL="171450" indent="-171450">
              <a:buFont typeface="Wingdings" panose="05000000000000000000" pitchFamily="2" charset="2"/>
              <a:buChar char="Ø"/>
            </a:pPr>
            <a:r>
              <a:rPr lang="en-US" dirty="0"/>
              <a:t>As we explore more on this critical role, keep in mind who within your organization is really performing at a FLS level.  </a:t>
            </a:r>
          </a:p>
          <a:p>
            <a:pPr marL="171450" indent="-171450">
              <a:buFont typeface="Wingdings" panose="05000000000000000000" pitchFamily="2" charset="2"/>
              <a:buChar char="Ø"/>
            </a:pPr>
            <a:r>
              <a:rPr lang="en-US" dirty="0"/>
              <a:t>Know that it could be someone you categorize as a DSP. </a:t>
            </a:r>
          </a:p>
          <a:p>
            <a:pPr marL="171450" indent="-171450">
              <a:buFont typeface="Wingdings" panose="05000000000000000000" pitchFamily="2" charset="2"/>
              <a:buChar char="Ø"/>
            </a:pPr>
            <a:r>
              <a:rPr lang="en-US" dirty="0"/>
              <a:t>What</a:t>
            </a:r>
            <a:r>
              <a:rPr lang="en-US" baseline="0" dirty="0"/>
              <a:t> </a:t>
            </a:r>
            <a:r>
              <a:rPr lang="en-US" dirty="0"/>
              <a:t>you learn today might change your practices. </a:t>
            </a:r>
            <a:endParaRPr lang="en-US" dirty="0">
              <a:cs typeface="Calibri"/>
            </a:endParaRPr>
          </a:p>
        </p:txBody>
      </p:sp>
      <p:sp>
        <p:nvSpPr>
          <p:cNvPr id="4" name="Slide Number Placeholder 3"/>
          <p:cNvSpPr>
            <a:spLocks noGrp="1"/>
          </p:cNvSpPr>
          <p:nvPr>
            <p:ph type="sldNum" sz="quarter" idx="5"/>
          </p:nvPr>
        </p:nvSpPr>
        <p:spPr/>
        <p:txBody>
          <a:bodyPr/>
          <a:lstStyle/>
          <a:p>
            <a:fld id="{35A677A1-90BB-BF4C-9B1D-1923743CB92F}" type="slidenum">
              <a:rPr lang="en-US" smtClean="0"/>
              <a:t>7</a:t>
            </a:fld>
            <a:endParaRPr lang="en-US"/>
          </a:p>
        </p:txBody>
      </p:sp>
    </p:spTree>
    <p:extLst>
      <p:ext uri="{BB962C8B-B14F-4D97-AF65-F5344CB8AC3E}">
        <p14:creationId xmlns:p14="http://schemas.microsoft.com/office/powerpoint/2010/main" val="1614822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defRPr/>
            </a:pPr>
            <a:r>
              <a:rPr lang="en-US" dirty="0">
                <a:cs typeface="Calibri"/>
              </a:rPr>
              <a:t>Some of you may be familiar with the National Frontline Supervisor Competencies, and some of you may not.  </a:t>
            </a:r>
          </a:p>
          <a:p>
            <a:pPr marL="171450" indent="-171450">
              <a:buFont typeface="Wingdings" panose="05000000000000000000" pitchFamily="2" charset="2"/>
              <a:buChar char="Ø"/>
              <a:defRPr/>
            </a:pPr>
            <a:r>
              <a:rPr lang="en-US" dirty="0">
                <a:cs typeface="Calibri"/>
              </a:rPr>
              <a:t>We are going to spend some time on them today. </a:t>
            </a:r>
          </a:p>
          <a:p>
            <a:pPr marL="171450" indent="-171450">
              <a:buFont typeface="Wingdings" panose="05000000000000000000" pitchFamily="2" charset="2"/>
              <a:buChar char="Ø"/>
              <a:defRPr/>
            </a:pPr>
            <a:r>
              <a:rPr lang="en-US" dirty="0">
                <a:cs typeface="Calibri"/>
              </a:rPr>
              <a:t>What are they? </a:t>
            </a:r>
          </a:p>
          <a:p>
            <a:pPr marL="171450" indent="-171450">
              <a:buFont typeface="Wingdings" panose="05000000000000000000" pitchFamily="2" charset="2"/>
              <a:buChar char="Ø"/>
              <a:defRPr/>
            </a:pPr>
            <a:r>
              <a:rPr lang="en-US" dirty="0"/>
              <a:t>The </a:t>
            </a:r>
            <a:r>
              <a:rPr lang="en-AF" dirty="0"/>
              <a:t>National Frontline Supervisor Competencies (</a:t>
            </a:r>
            <a:r>
              <a:rPr lang="en-US" dirty="0"/>
              <a:t>NFSC)</a:t>
            </a:r>
            <a:r>
              <a:rPr lang="en-AF" dirty="0"/>
              <a:t> </a:t>
            </a:r>
            <a:r>
              <a:rPr lang="en-US" dirty="0"/>
              <a:t>is intended to serve as a foundation for organizations.  </a:t>
            </a:r>
          </a:p>
          <a:p>
            <a:pPr marL="171450" indent="-171450">
              <a:buFont typeface="Wingdings" panose="05000000000000000000" pitchFamily="2" charset="2"/>
              <a:buChar char="Ø"/>
              <a:defRPr/>
            </a:pPr>
            <a:r>
              <a:rPr lang="en-US" dirty="0"/>
              <a:t>Your organization can choose the competency areas and/or individual competency statements that are most appropriate for the Frontline Supervisors within your organization. </a:t>
            </a:r>
            <a:endParaRPr lang="en-US" dirty="0">
              <a:cs typeface="Calibri"/>
            </a:endParaRPr>
          </a:p>
          <a:p>
            <a:pPr marL="171450" indent="-171450">
              <a:buFont typeface="Wingdings" panose="05000000000000000000" pitchFamily="2" charset="2"/>
              <a:buChar char="Ø"/>
            </a:pPr>
            <a:endParaRPr lang="en-US" dirty="0">
              <a:cs typeface="Calibri"/>
            </a:endParaRPr>
          </a:p>
          <a:p>
            <a:endParaRPr lang="en-US" dirty="0">
              <a:cs typeface="Calibri"/>
            </a:endParaRPr>
          </a:p>
          <a:p>
            <a:endParaRPr lang="en-AF"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35A677A1-90BB-BF4C-9B1D-1923743CB92F}" type="slidenum">
              <a:rPr lang="en-US" smtClean="0"/>
              <a:t>8</a:t>
            </a:fld>
            <a:endParaRPr lang="en-US"/>
          </a:p>
        </p:txBody>
      </p:sp>
    </p:spTree>
    <p:extLst>
      <p:ext uri="{BB962C8B-B14F-4D97-AF65-F5344CB8AC3E}">
        <p14:creationId xmlns:p14="http://schemas.microsoft.com/office/powerpoint/2010/main" val="1560503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I cannot think of a harder job than that of a frontline supervisor.  </a:t>
            </a:r>
            <a:endParaRPr lang="en-US" dirty="0">
              <a:cs typeface="Calibri"/>
            </a:endParaRPr>
          </a:p>
          <a:p>
            <a:pPr marL="171450" indent="-171450">
              <a:buFont typeface="Wingdings" panose="05000000000000000000" pitchFamily="2" charset="2"/>
              <a:buChar char="Ø"/>
            </a:pPr>
            <a:r>
              <a:rPr lang="en-US" dirty="0"/>
              <a:t>Unfortunately, this group of workers often gets promoted from the role of DSP with a trial by error approach to learning about their new job duties. </a:t>
            </a:r>
          </a:p>
          <a:p>
            <a:pPr marL="171450" indent="-171450">
              <a:buFont typeface="Wingdings" panose="05000000000000000000" pitchFamily="2" charset="2"/>
              <a:buChar char="Ø"/>
            </a:pPr>
            <a:r>
              <a:rPr lang="en-US" dirty="0">
                <a:cs typeface="Calibri"/>
              </a:rPr>
              <a:t>A competent Frontline Supervisor is critical to your organization's foundation.  </a:t>
            </a:r>
          </a:p>
          <a:p>
            <a:pPr marL="171450" indent="-171450">
              <a:buFont typeface="Wingdings" panose="05000000000000000000" pitchFamily="2" charset="2"/>
              <a:buChar char="Ø"/>
            </a:pPr>
            <a:r>
              <a:rPr lang="en-AF" dirty="0">
                <a:cs typeface="Calibri"/>
              </a:rPr>
              <a:t>We know that if our foundation isn't built correctly, it won't be strong and there will be problems. </a:t>
            </a:r>
          </a:p>
          <a:p>
            <a:pPr marL="171450" indent="-171450">
              <a:buFont typeface="Wingdings" panose="05000000000000000000" pitchFamily="2" charset="2"/>
              <a:buChar char="Ø"/>
            </a:pPr>
            <a:r>
              <a:rPr lang="en-AF" dirty="0">
                <a:cs typeface="Calibri"/>
              </a:rPr>
              <a:t>That is why it is important to understand the competencies and assess the current or potential frontline supervisor's competencies.</a:t>
            </a:r>
          </a:p>
          <a:p>
            <a:pPr marL="171450" indent="-171450">
              <a:buFont typeface="Wingdings" panose="05000000000000000000" pitchFamily="2" charset="2"/>
              <a:buChar char="Ø"/>
            </a:pPr>
            <a:r>
              <a:rPr lang="en-AF" dirty="0">
                <a:cs typeface="Calibri"/>
              </a:rPr>
              <a:t>As a camp director each summer we hired about 10 frontline supervisors – often times they were the returning staff who had been excellent cabin leads.  </a:t>
            </a:r>
          </a:p>
          <a:p>
            <a:pPr marL="171450" indent="-171450">
              <a:buFont typeface="Wingdings" panose="05000000000000000000" pitchFamily="2" charset="2"/>
              <a:buChar char="Ø"/>
            </a:pPr>
            <a:r>
              <a:rPr lang="en-AF" dirty="0">
                <a:cs typeface="Calibri"/>
              </a:rPr>
              <a:t>We hired on what skills we thought they had and if we thought we could teach them the things they needed to know about the job.  </a:t>
            </a:r>
          </a:p>
          <a:p>
            <a:pPr marL="171450" indent="-171450">
              <a:buFont typeface="Wingdings" panose="05000000000000000000" pitchFamily="2" charset="2"/>
              <a:buChar char="Ø"/>
            </a:pPr>
            <a:r>
              <a:rPr lang="en-AF" dirty="0">
                <a:cs typeface="Calibri"/>
              </a:rPr>
              <a:t>I wished we had used the National Frontline Supervisor Competencies to really assess the skills they had and the ones we needed to support them to develop.</a:t>
            </a:r>
          </a:p>
          <a:p>
            <a:pPr marL="171450" indent="-171450">
              <a:buFont typeface="Wingdings" panose="05000000000000000000" pitchFamily="2" charset="2"/>
              <a:buChar char="Ø"/>
            </a:pPr>
            <a:r>
              <a:rPr lang="en-AF" dirty="0">
                <a:cs typeface="Calibri"/>
              </a:rPr>
              <a:t>It could have given us a clearer path as we worked together to provide a great experience for the DSPs and the people who attended camp.  </a:t>
            </a:r>
          </a:p>
        </p:txBody>
      </p:sp>
      <p:sp>
        <p:nvSpPr>
          <p:cNvPr id="4" name="Slide Number Placeholder 3"/>
          <p:cNvSpPr>
            <a:spLocks noGrp="1"/>
          </p:cNvSpPr>
          <p:nvPr>
            <p:ph type="sldNum" sz="quarter" idx="5"/>
          </p:nvPr>
        </p:nvSpPr>
        <p:spPr/>
        <p:txBody>
          <a:bodyPr/>
          <a:lstStyle/>
          <a:p>
            <a:fld id="{35A677A1-90BB-BF4C-9B1D-1923743CB92F}" type="slidenum">
              <a:rPr lang="en-US" smtClean="0"/>
              <a:t>9</a:t>
            </a:fld>
            <a:endParaRPr lang="en-US"/>
          </a:p>
        </p:txBody>
      </p:sp>
    </p:spTree>
    <p:extLst>
      <p:ext uri="{BB962C8B-B14F-4D97-AF65-F5344CB8AC3E}">
        <p14:creationId xmlns:p14="http://schemas.microsoft.com/office/powerpoint/2010/main" val="2445868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6F49D-A5BD-B64F-A282-A0993A33F3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4EB7D8-C20D-C849-AEF6-F1411BEF89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4E2F75-3288-6F4E-A4F0-94CB87833EE0}"/>
              </a:ext>
            </a:extLst>
          </p:cNvPr>
          <p:cNvSpPr>
            <a:spLocks noGrp="1"/>
          </p:cNvSpPr>
          <p:nvPr>
            <p:ph type="dt" sz="half" idx="10"/>
          </p:nvPr>
        </p:nvSpPr>
        <p:spPr/>
        <p:txBody>
          <a:bodyPr/>
          <a:lstStyle/>
          <a:p>
            <a:fld id="{0402914C-9B21-2948-9CBA-5B49F4AA4CA6}" type="datetimeFigureOut">
              <a:rPr lang="en-US" smtClean="0"/>
              <a:t>8/19/2021</a:t>
            </a:fld>
            <a:endParaRPr lang="en-US" dirty="0"/>
          </a:p>
        </p:txBody>
      </p:sp>
      <p:sp>
        <p:nvSpPr>
          <p:cNvPr id="5" name="Footer Placeholder 4">
            <a:extLst>
              <a:ext uri="{FF2B5EF4-FFF2-40B4-BE49-F238E27FC236}">
                <a16:creationId xmlns:a16="http://schemas.microsoft.com/office/drawing/2014/main" id="{45C3C086-3E50-5D4D-976D-E6F9C59914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6BC711-617A-6146-970E-F91B3B080B09}"/>
              </a:ext>
            </a:extLst>
          </p:cNvPr>
          <p:cNvSpPr>
            <a:spLocks noGrp="1"/>
          </p:cNvSpPr>
          <p:nvPr>
            <p:ph type="sldNum" sz="quarter" idx="12"/>
          </p:nvPr>
        </p:nvSpPr>
        <p:spPr/>
        <p:txBody>
          <a:bodyPr/>
          <a:lstStyle/>
          <a:p>
            <a:fld id="{5E567312-B781-5B4A-ACD5-F7416F6A74F6}" type="slidenum">
              <a:rPr lang="en-US" smtClean="0"/>
              <a:t>‹#›</a:t>
            </a:fld>
            <a:endParaRPr lang="en-US" dirty="0"/>
          </a:p>
        </p:txBody>
      </p:sp>
    </p:spTree>
    <p:extLst>
      <p:ext uri="{BB962C8B-B14F-4D97-AF65-F5344CB8AC3E}">
        <p14:creationId xmlns:p14="http://schemas.microsoft.com/office/powerpoint/2010/main" val="3039517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FCD28-0A0F-244F-8D99-30287E6319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0D7D22-288E-9140-AE28-65AD654F2AC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ADBD1E-F2D1-6F47-82D1-EAB3397812AC}"/>
              </a:ext>
            </a:extLst>
          </p:cNvPr>
          <p:cNvSpPr>
            <a:spLocks noGrp="1"/>
          </p:cNvSpPr>
          <p:nvPr>
            <p:ph type="dt" sz="half" idx="10"/>
          </p:nvPr>
        </p:nvSpPr>
        <p:spPr/>
        <p:txBody>
          <a:bodyPr/>
          <a:lstStyle/>
          <a:p>
            <a:fld id="{0402914C-9B21-2948-9CBA-5B49F4AA4CA6}" type="datetimeFigureOut">
              <a:rPr lang="en-US" smtClean="0"/>
              <a:t>8/19/2021</a:t>
            </a:fld>
            <a:endParaRPr lang="en-US" dirty="0"/>
          </a:p>
        </p:txBody>
      </p:sp>
      <p:sp>
        <p:nvSpPr>
          <p:cNvPr id="5" name="Footer Placeholder 4">
            <a:extLst>
              <a:ext uri="{FF2B5EF4-FFF2-40B4-BE49-F238E27FC236}">
                <a16:creationId xmlns:a16="http://schemas.microsoft.com/office/drawing/2014/main" id="{D4ADE3E1-AAD7-4442-B5A7-20D67389E7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E8EFF68-7A8C-4043-96E5-9B9A713823CF}"/>
              </a:ext>
            </a:extLst>
          </p:cNvPr>
          <p:cNvSpPr>
            <a:spLocks noGrp="1"/>
          </p:cNvSpPr>
          <p:nvPr>
            <p:ph type="sldNum" sz="quarter" idx="12"/>
          </p:nvPr>
        </p:nvSpPr>
        <p:spPr/>
        <p:txBody>
          <a:bodyPr/>
          <a:lstStyle/>
          <a:p>
            <a:fld id="{5E567312-B781-5B4A-ACD5-F7416F6A74F6}" type="slidenum">
              <a:rPr lang="en-US" smtClean="0"/>
              <a:t>‹#›</a:t>
            </a:fld>
            <a:endParaRPr lang="en-US" dirty="0"/>
          </a:p>
        </p:txBody>
      </p:sp>
    </p:spTree>
    <p:extLst>
      <p:ext uri="{BB962C8B-B14F-4D97-AF65-F5344CB8AC3E}">
        <p14:creationId xmlns:p14="http://schemas.microsoft.com/office/powerpoint/2010/main" val="1216297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5CC035-D335-4C45-8FDE-0C03FF7397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70225-86DD-A449-8ACC-423BD212390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E653A2-FA28-5D4C-98F7-07553791FBAB}"/>
              </a:ext>
            </a:extLst>
          </p:cNvPr>
          <p:cNvSpPr>
            <a:spLocks noGrp="1"/>
          </p:cNvSpPr>
          <p:nvPr>
            <p:ph type="dt" sz="half" idx="10"/>
          </p:nvPr>
        </p:nvSpPr>
        <p:spPr/>
        <p:txBody>
          <a:bodyPr/>
          <a:lstStyle/>
          <a:p>
            <a:fld id="{0402914C-9B21-2948-9CBA-5B49F4AA4CA6}" type="datetimeFigureOut">
              <a:rPr lang="en-US" smtClean="0"/>
              <a:t>8/19/2021</a:t>
            </a:fld>
            <a:endParaRPr lang="en-US" dirty="0"/>
          </a:p>
        </p:txBody>
      </p:sp>
      <p:sp>
        <p:nvSpPr>
          <p:cNvPr id="5" name="Footer Placeholder 4">
            <a:extLst>
              <a:ext uri="{FF2B5EF4-FFF2-40B4-BE49-F238E27FC236}">
                <a16:creationId xmlns:a16="http://schemas.microsoft.com/office/drawing/2014/main" id="{54058624-D11F-5042-9F53-C8195F073C2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FACDEB-4DC0-9744-AE64-9BD649E2E5EA}"/>
              </a:ext>
            </a:extLst>
          </p:cNvPr>
          <p:cNvSpPr>
            <a:spLocks noGrp="1"/>
          </p:cNvSpPr>
          <p:nvPr>
            <p:ph type="sldNum" sz="quarter" idx="12"/>
          </p:nvPr>
        </p:nvSpPr>
        <p:spPr/>
        <p:txBody>
          <a:bodyPr/>
          <a:lstStyle/>
          <a:p>
            <a:fld id="{5E567312-B781-5B4A-ACD5-F7416F6A74F6}" type="slidenum">
              <a:rPr lang="en-US" smtClean="0"/>
              <a:t>‹#›</a:t>
            </a:fld>
            <a:endParaRPr lang="en-US" dirty="0"/>
          </a:p>
        </p:txBody>
      </p:sp>
    </p:spTree>
    <p:extLst>
      <p:ext uri="{BB962C8B-B14F-4D97-AF65-F5344CB8AC3E}">
        <p14:creationId xmlns:p14="http://schemas.microsoft.com/office/powerpoint/2010/main" val="3568479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p:cNvSpPr/>
          <p:nvPr userDrawn="1"/>
        </p:nvSpPr>
        <p:spPr>
          <a:xfrm>
            <a:off x="1" y="2"/>
            <a:ext cx="12191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latin typeface="Calibri"/>
            </a:endParaRPr>
          </a:p>
        </p:txBody>
      </p:sp>
      <p:sp>
        <p:nvSpPr>
          <p:cNvPr id="8" name="Title 1"/>
          <p:cNvSpPr>
            <a:spLocks noGrp="1"/>
          </p:cNvSpPr>
          <p:nvPr>
            <p:ph type="title"/>
          </p:nvPr>
        </p:nvSpPr>
        <p:spPr>
          <a:xfrm>
            <a:off x="609600" y="274638"/>
            <a:ext cx="10972800" cy="838124"/>
          </a:xfrm>
          <a:prstGeom prst="rect">
            <a:avLst/>
          </a:prstGeom>
        </p:spPr>
        <p:txBody>
          <a:bodyPr>
            <a:normAutofit/>
          </a:bodyPr>
          <a:lstStyle>
            <a:lvl1pPr algn="l">
              <a:defRPr sz="28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743076"/>
            <a:ext cx="10972800" cy="3884613"/>
          </a:xfrm>
          <a:prstGeom prst="rect">
            <a:avLst/>
          </a:prstGeom>
        </p:spPr>
        <p:txBody>
          <a:bodyPr vert="horz"/>
          <a:lstStyle>
            <a:lvl1pPr>
              <a:defRPr>
                <a:solidFill>
                  <a:srgbClr val="0F3F59"/>
                </a:solidFill>
                <a:latin typeface="Open Sans"/>
                <a:cs typeface="Open Sans"/>
              </a:defRPr>
            </a:lvl1pPr>
            <a:lvl2pPr>
              <a:defRPr>
                <a:solidFill>
                  <a:srgbClr val="0F3F59"/>
                </a:solidFill>
                <a:latin typeface="Open Sans"/>
                <a:cs typeface="Open Sans"/>
              </a:defRPr>
            </a:lvl2pPr>
            <a:lvl3pPr>
              <a:defRPr>
                <a:solidFill>
                  <a:srgbClr val="0F3F59"/>
                </a:solidFill>
                <a:latin typeface="Open Sans"/>
                <a:cs typeface="Open Sans"/>
              </a:defRPr>
            </a:lvl3pPr>
            <a:lvl4pPr>
              <a:defRPr>
                <a:solidFill>
                  <a:srgbClr val="0F3F59"/>
                </a:solidFill>
                <a:latin typeface="Open Sans"/>
                <a:cs typeface="Open Sans"/>
              </a:defRPr>
            </a:lvl4pPr>
            <a:lvl5pPr>
              <a:defRPr>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889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p:cNvSpPr/>
          <p:nvPr userDrawn="1"/>
        </p:nvSpPr>
        <p:spPr>
          <a:xfrm>
            <a:off x="1" y="2"/>
            <a:ext cx="12191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latin typeface="Calibri"/>
            </a:endParaRPr>
          </a:p>
        </p:txBody>
      </p:sp>
      <p:sp>
        <p:nvSpPr>
          <p:cNvPr id="8" name="Title 1"/>
          <p:cNvSpPr>
            <a:spLocks noGrp="1"/>
          </p:cNvSpPr>
          <p:nvPr>
            <p:ph type="title"/>
          </p:nvPr>
        </p:nvSpPr>
        <p:spPr>
          <a:xfrm>
            <a:off x="609600" y="274638"/>
            <a:ext cx="10972800" cy="838124"/>
          </a:xfrm>
          <a:prstGeom prst="rect">
            <a:avLst/>
          </a:prstGeom>
        </p:spPr>
        <p:txBody>
          <a:bodyPr>
            <a:normAutofit/>
          </a:bodyPr>
          <a:lstStyle>
            <a:lvl1pPr algn="l">
              <a:defRPr sz="28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743076"/>
            <a:ext cx="10972800" cy="3884613"/>
          </a:xfrm>
          <a:prstGeom prst="rect">
            <a:avLst/>
          </a:prstGeom>
        </p:spPr>
        <p:txBody>
          <a:bodyPr vert="horz"/>
          <a:lstStyle>
            <a:lvl1pPr>
              <a:defRPr>
                <a:solidFill>
                  <a:srgbClr val="0F3F59"/>
                </a:solidFill>
                <a:latin typeface="Open Sans"/>
                <a:cs typeface="Open Sans"/>
              </a:defRPr>
            </a:lvl1pPr>
            <a:lvl2pPr>
              <a:defRPr>
                <a:solidFill>
                  <a:srgbClr val="0F3F59"/>
                </a:solidFill>
                <a:latin typeface="Open Sans"/>
                <a:cs typeface="Open Sans"/>
              </a:defRPr>
            </a:lvl2pPr>
            <a:lvl3pPr>
              <a:defRPr>
                <a:solidFill>
                  <a:srgbClr val="0F3F59"/>
                </a:solidFill>
                <a:latin typeface="Open Sans"/>
                <a:cs typeface="Open Sans"/>
              </a:defRPr>
            </a:lvl3pPr>
            <a:lvl4pPr>
              <a:defRPr>
                <a:solidFill>
                  <a:srgbClr val="0F3F59"/>
                </a:solidFill>
                <a:latin typeface="Open Sans"/>
                <a:cs typeface="Open Sans"/>
              </a:defRPr>
            </a:lvl4pPr>
            <a:lvl5pPr>
              <a:defRPr>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2930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1" y="2"/>
            <a:ext cx="12191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latin typeface="Calibri"/>
            </a:endParaRPr>
          </a:p>
        </p:txBody>
      </p:sp>
      <p:sp>
        <p:nvSpPr>
          <p:cNvPr id="8" name="Title 1"/>
          <p:cNvSpPr>
            <a:spLocks noGrp="1"/>
          </p:cNvSpPr>
          <p:nvPr>
            <p:ph type="title"/>
          </p:nvPr>
        </p:nvSpPr>
        <p:spPr>
          <a:xfrm>
            <a:off x="609600" y="274638"/>
            <a:ext cx="10972800" cy="838124"/>
          </a:xfrm>
          <a:prstGeom prst="rect">
            <a:avLst/>
          </a:prstGeom>
        </p:spPr>
        <p:txBody>
          <a:bodyPr>
            <a:normAutofit/>
          </a:bodyPr>
          <a:lstStyle>
            <a:lvl1pPr algn="l">
              <a:defRPr sz="28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743076"/>
            <a:ext cx="10972800" cy="3884613"/>
          </a:xfrm>
          <a:prstGeom prst="rect">
            <a:avLst/>
          </a:prstGeom>
        </p:spPr>
        <p:txBody>
          <a:bodyPr vert="horz"/>
          <a:lstStyle>
            <a:lvl1pPr>
              <a:defRPr>
                <a:solidFill>
                  <a:srgbClr val="0F3F59"/>
                </a:solidFill>
                <a:latin typeface="Open Sans"/>
                <a:cs typeface="Open Sans"/>
              </a:defRPr>
            </a:lvl1pPr>
            <a:lvl2pPr>
              <a:defRPr>
                <a:solidFill>
                  <a:srgbClr val="0F3F59"/>
                </a:solidFill>
                <a:latin typeface="Open Sans"/>
                <a:cs typeface="Open Sans"/>
              </a:defRPr>
            </a:lvl2pPr>
            <a:lvl3pPr>
              <a:defRPr>
                <a:solidFill>
                  <a:srgbClr val="0F3F59"/>
                </a:solidFill>
                <a:latin typeface="Open Sans"/>
                <a:cs typeface="Open Sans"/>
              </a:defRPr>
            </a:lvl3pPr>
            <a:lvl4pPr>
              <a:defRPr>
                <a:solidFill>
                  <a:srgbClr val="0F3F59"/>
                </a:solidFill>
                <a:latin typeface="Open Sans"/>
                <a:cs typeface="Open Sans"/>
              </a:defRPr>
            </a:lvl4pPr>
            <a:lvl5pPr>
              <a:defRPr>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1627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p:cNvSpPr/>
          <p:nvPr userDrawn="1"/>
        </p:nvSpPr>
        <p:spPr>
          <a:xfrm>
            <a:off x="1" y="2"/>
            <a:ext cx="12191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latin typeface="Calibri"/>
            </a:endParaRPr>
          </a:p>
        </p:txBody>
      </p:sp>
      <p:sp>
        <p:nvSpPr>
          <p:cNvPr id="8" name="Title 1"/>
          <p:cNvSpPr>
            <a:spLocks noGrp="1"/>
          </p:cNvSpPr>
          <p:nvPr>
            <p:ph type="title"/>
          </p:nvPr>
        </p:nvSpPr>
        <p:spPr>
          <a:xfrm>
            <a:off x="609600" y="274638"/>
            <a:ext cx="10972800" cy="838124"/>
          </a:xfrm>
          <a:prstGeom prst="rect">
            <a:avLst/>
          </a:prstGeom>
        </p:spPr>
        <p:txBody>
          <a:bodyPr>
            <a:normAutofit/>
          </a:bodyPr>
          <a:lstStyle>
            <a:lvl1pPr algn="l">
              <a:defRPr sz="28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743076"/>
            <a:ext cx="10972800" cy="3884613"/>
          </a:xfrm>
          <a:prstGeom prst="rect">
            <a:avLst/>
          </a:prstGeom>
        </p:spPr>
        <p:txBody>
          <a:bodyPr vert="horz"/>
          <a:lstStyle>
            <a:lvl1pPr>
              <a:defRPr>
                <a:solidFill>
                  <a:srgbClr val="0F3F59"/>
                </a:solidFill>
                <a:latin typeface="Open Sans"/>
                <a:cs typeface="Open Sans"/>
              </a:defRPr>
            </a:lvl1pPr>
            <a:lvl2pPr>
              <a:defRPr>
                <a:solidFill>
                  <a:srgbClr val="0F3F59"/>
                </a:solidFill>
                <a:latin typeface="Open Sans"/>
                <a:cs typeface="Open Sans"/>
              </a:defRPr>
            </a:lvl2pPr>
            <a:lvl3pPr>
              <a:defRPr>
                <a:solidFill>
                  <a:srgbClr val="0F3F59"/>
                </a:solidFill>
                <a:latin typeface="Open Sans"/>
                <a:cs typeface="Open Sans"/>
              </a:defRPr>
            </a:lvl3pPr>
            <a:lvl4pPr>
              <a:defRPr>
                <a:solidFill>
                  <a:srgbClr val="0F3F59"/>
                </a:solidFill>
                <a:latin typeface="Open Sans"/>
                <a:cs typeface="Open Sans"/>
              </a:defRPr>
            </a:lvl4pPr>
            <a:lvl5pPr>
              <a:defRPr>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806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Rectangle 1"/>
          <p:cNvSpPr/>
          <p:nvPr userDrawn="1"/>
        </p:nvSpPr>
        <p:spPr>
          <a:xfrm>
            <a:off x="0" y="344845"/>
            <a:ext cx="12192000" cy="1556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quarter" idx="10"/>
          </p:nvPr>
        </p:nvSpPr>
        <p:spPr>
          <a:xfrm>
            <a:off x="852481" y="664458"/>
            <a:ext cx="10787248" cy="5071181"/>
          </a:xfrm>
          <a:prstGeom prst="rect">
            <a:avLst/>
          </a:prstGeom>
          <a:noFill/>
          <a:ln>
            <a:noFill/>
          </a:ln>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3592793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531765"/>
            <a:ext cx="5331593" cy="3801015"/>
          </a:xfrm>
        </p:spPr>
        <p:txBody>
          <a:bodyPr anchor="ctr"/>
          <a:lstStyle>
            <a:lvl1pPr algn="l">
              <a:defRPr sz="6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8ABE3C1-DBE1-495D-B57B-2849774B866A}" type="datetimeFigureOut">
              <a:rPr lang="en-US" smtClean="0"/>
              <a:t>8/19/2021</a:t>
            </a:fld>
            <a:endParaRPr lang="en-US" dirty="0"/>
          </a:p>
        </p:txBody>
      </p:sp>
      <p:sp>
        <p:nvSpPr>
          <p:cNvPr id="7" name="Rectangle 6">
            <a:extLst>
              <a:ext uri="{FF2B5EF4-FFF2-40B4-BE49-F238E27FC236}">
                <a16:creationId xmlns:a16="http://schemas.microsoft.com/office/drawing/2014/main" id="{5D4095D5-6B0B-E541-B3B3-DE7CE23F9517}"/>
              </a:ext>
            </a:extLst>
          </p:cNvPr>
          <p:cNvSpPr/>
          <p:nvPr userDrawn="1"/>
        </p:nvSpPr>
        <p:spPr>
          <a:xfrm>
            <a:off x="818147" y="-1"/>
            <a:ext cx="5351647" cy="40426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327A38-3038-524C-B488-896D7EE9ABBB}"/>
              </a:ext>
            </a:extLst>
          </p:cNvPr>
          <p:cNvSpPr/>
          <p:nvPr userDrawn="1"/>
        </p:nvSpPr>
        <p:spPr>
          <a:xfrm>
            <a:off x="818146" y="4469307"/>
            <a:ext cx="5351647" cy="238869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11E13D-5495-2E4E-B8E9-8278BCBBA209}"/>
              </a:ext>
            </a:extLst>
          </p:cNvPr>
          <p:cNvSpPr/>
          <p:nvPr userDrawn="1"/>
        </p:nvSpPr>
        <p:spPr>
          <a:xfrm>
            <a:off x="6737684" y="4544715"/>
            <a:ext cx="5454316" cy="7541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1B0B003-7E13-BC4D-AB56-0F75B198E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9720" y="6276081"/>
            <a:ext cx="1487776" cy="462521"/>
          </a:xfrm>
          <a:prstGeom prst="rect">
            <a:avLst/>
          </a:prstGeom>
        </p:spPr>
      </p:pic>
      <p:pic>
        <p:nvPicPr>
          <p:cNvPr id="11" name="Picture 10">
            <a:extLst>
              <a:ext uri="{FF2B5EF4-FFF2-40B4-BE49-F238E27FC236}">
                <a16:creationId xmlns:a16="http://schemas.microsoft.com/office/drawing/2014/main" id="{F76BAF2D-1416-6F4C-946E-29510DD9A9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450" t="19894" r="22003" b="36357"/>
          <a:stretch/>
        </p:blipFill>
        <p:spPr>
          <a:xfrm>
            <a:off x="6170988" y="6041922"/>
            <a:ext cx="1830010" cy="730870"/>
          </a:xfrm>
          <a:prstGeom prst="rect">
            <a:avLst/>
          </a:prstGeom>
        </p:spPr>
      </p:pic>
      <p:pic>
        <p:nvPicPr>
          <p:cNvPr id="12" name="Picture 11">
            <a:extLst>
              <a:ext uri="{FF2B5EF4-FFF2-40B4-BE49-F238E27FC236}">
                <a16:creationId xmlns:a16="http://schemas.microsoft.com/office/drawing/2014/main" id="{3A198D90-59E2-E745-AE40-BF19D75A02E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6516"/>
          <a:stretch/>
        </p:blipFill>
        <p:spPr>
          <a:xfrm>
            <a:off x="9887501" y="6333056"/>
            <a:ext cx="2172792" cy="388419"/>
          </a:xfrm>
          <a:prstGeom prst="rect">
            <a:avLst/>
          </a:prstGeom>
        </p:spPr>
      </p:pic>
    </p:spTree>
    <p:extLst>
      <p:ext uri="{BB962C8B-B14F-4D97-AF65-F5344CB8AC3E}">
        <p14:creationId xmlns:p14="http://schemas.microsoft.com/office/powerpoint/2010/main" val="3423740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8/19/2021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7" name="Rectangle 6">
            <a:extLst>
              <a:ext uri="{FF2B5EF4-FFF2-40B4-BE49-F238E27FC236}">
                <a16:creationId xmlns:a16="http://schemas.microsoft.com/office/drawing/2014/main" id="{36A0920D-EFD8-D840-B054-5D23C248CBFF}"/>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644F66F-3F35-AE4F-8217-CF6C93567902}"/>
              </a:ext>
            </a:extLst>
          </p:cNvPr>
          <p:cNvSpPr/>
          <p:nvPr userDrawn="1"/>
        </p:nvSpPr>
        <p:spPr>
          <a:xfrm>
            <a:off x="2191657" y="6260093"/>
            <a:ext cx="7794172" cy="597907"/>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4399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8/19/2021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7" name="Rectangle 6">
            <a:extLst>
              <a:ext uri="{FF2B5EF4-FFF2-40B4-BE49-F238E27FC236}">
                <a16:creationId xmlns:a16="http://schemas.microsoft.com/office/drawing/2014/main" id="{006A1A6F-789C-7C44-9179-157E0BCAEA32}"/>
              </a:ext>
            </a:extLst>
          </p:cNvPr>
          <p:cNvSpPr/>
          <p:nvPr userDrawn="1"/>
        </p:nvSpPr>
        <p:spPr>
          <a:xfrm>
            <a:off x="818147" y="1664018"/>
            <a:ext cx="10529304" cy="4571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49FE60B-4005-CA44-89C5-CA8B7CEC5705}"/>
              </a:ext>
            </a:extLst>
          </p:cNvPr>
          <p:cNvSpPr/>
          <p:nvPr userDrawn="1"/>
        </p:nvSpPr>
        <p:spPr>
          <a:xfrm>
            <a:off x="818146" y="4589463"/>
            <a:ext cx="10529304" cy="45719"/>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7559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BBB58-8A28-7949-8789-07EF944440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CA0FEB-AC7E-3D49-AEB6-E739365B8265}"/>
              </a:ext>
            </a:extLst>
          </p:cNvPr>
          <p:cNvSpPr>
            <a:spLocks noGrp="1"/>
          </p:cNvSpPr>
          <p:nvPr>
            <p:ph idx="1"/>
          </p:nvPr>
        </p:nvSpPr>
        <p:spPr/>
        <p:txBody>
          <a:bodyPr>
            <a:normAutofit/>
          </a:bodyPr>
          <a:lstStyle>
            <a:lvl1pPr>
              <a:defRPr sz="2800"/>
            </a:lvl1pPr>
            <a:lvl2pPr>
              <a:defRPr sz="2800"/>
            </a:lvl2pPr>
            <a:lvl3pPr>
              <a:defRPr sz="2800"/>
            </a:lvl3pPr>
            <a:lvl4pPr>
              <a:defRPr sz="2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126E0-A999-BE4C-A217-EBE940BF342C}"/>
              </a:ext>
            </a:extLst>
          </p:cNvPr>
          <p:cNvSpPr>
            <a:spLocks noGrp="1"/>
          </p:cNvSpPr>
          <p:nvPr>
            <p:ph type="dt" sz="half" idx="10"/>
          </p:nvPr>
        </p:nvSpPr>
        <p:spPr/>
        <p:txBody>
          <a:bodyPr/>
          <a:lstStyle/>
          <a:p>
            <a:fld id="{0402914C-9B21-2948-9CBA-5B49F4AA4CA6}" type="datetimeFigureOut">
              <a:rPr lang="en-US" smtClean="0"/>
              <a:t>8/19/2021</a:t>
            </a:fld>
            <a:endParaRPr lang="en-US" dirty="0"/>
          </a:p>
        </p:txBody>
      </p:sp>
      <p:sp>
        <p:nvSpPr>
          <p:cNvPr id="5" name="Footer Placeholder 4">
            <a:extLst>
              <a:ext uri="{FF2B5EF4-FFF2-40B4-BE49-F238E27FC236}">
                <a16:creationId xmlns:a16="http://schemas.microsoft.com/office/drawing/2014/main" id="{8789D9EA-07DE-3B45-B40A-EC36F23C48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A404FFC-F756-8D44-8BAC-5E5C14FCC8D4}"/>
              </a:ext>
            </a:extLst>
          </p:cNvPr>
          <p:cNvSpPr>
            <a:spLocks noGrp="1"/>
          </p:cNvSpPr>
          <p:nvPr>
            <p:ph type="sldNum" sz="quarter" idx="12"/>
          </p:nvPr>
        </p:nvSpPr>
        <p:spPr/>
        <p:txBody>
          <a:bodyPr/>
          <a:lstStyle/>
          <a:p>
            <a:fld id="{5E567312-B781-5B4A-ACD5-F7416F6A74F6}" type="slidenum">
              <a:rPr lang="en-US" smtClean="0"/>
              <a:t>‹#›</a:t>
            </a:fld>
            <a:endParaRPr lang="en-US" dirty="0"/>
          </a:p>
        </p:txBody>
      </p:sp>
    </p:spTree>
    <p:extLst>
      <p:ext uri="{BB962C8B-B14F-4D97-AF65-F5344CB8AC3E}">
        <p14:creationId xmlns:p14="http://schemas.microsoft.com/office/powerpoint/2010/main" val="4011146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FD7AB8-1011-9D4B-BCE3-9AA61E5EC5B6}"/>
              </a:ext>
            </a:extLst>
          </p:cNvPr>
          <p:cNvSpPr/>
          <p:nvPr userDrawn="1"/>
        </p:nvSpPr>
        <p:spPr>
          <a:xfrm>
            <a:off x="0" y="0"/>
            <a:ext cx="12192000" cy="6858000"/>
          </a:xfrm>
          <a:prstGeom prst="rect">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13F1A8E-B361-034F-905F-9E9FE732489D}"/>
              </a:ext>
            </a:extLst>
          </p:cNvPr>
          <p:cNvSpPr/>
          <p:nvPr userDrawn="1"/>
        </p:nvSpPr>
        <p:spPr>
          <a:xfrm>
            <a:off x="1095284" y="1029788"/>
            <a:ext cx="9988731" cy="4798423"/>
          </a:xfrm>
          <a:prstGeom prst="roundRect">
            <a:avLst>
              <a:gd name="adj" fmla="val 75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84366" y="2577737"/>
            <a:ext cx="9805851" cy="2847702"/>
          </a:xfrm>
        </p:spPr>
        <p:txBody>
          <a:bodyPr anchor="ctr">
            <a:normAutofit/>
          </a:bodyPr>
          <a:lstStyle>
            <a:lvl1pPr>
              <a:defRPr sz="5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8/19/2021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19825746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77504" y="1428207"/>
            <a:ext cx="10276296" cy="3535677"/>
          </a:xfrm>
        </p:spPr>
        <p:txBody>
          <a:bodyPr anchor="b"/>
          <a:lstStyle>
            <a:lvl1pPr>
              <a:defRPr sz="6000"/>
            </a:lvl1pPr>
          </a:lstStyle>
          <a:p>
            <a:r>
              <a:rPr lang="en-US"/>
              <a:t>Click to edit Master 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8/19/2021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cxnSp>
        <p:nvCxnSpPr>
          <p:cNvPr id="8" name="Straight Connector 7">
            <a:extLst>
              <a:ext uri="{FF2B5EF4-FFF2-40B4-BE49-F238E27FC236}">
                <a16:creationId xmlns:a16="http://schemas.microsoft.com/office/drawing/2014/main" id="{24A6330B-924B-FD4B-B5CC-46524F837B0F}"/>
              </a:ext>
            </a:extLst>
          </p:cNvPr>
          <p:cNvCxnSpPr>
            <a:cxnSpLocks/>
          </p:cNvCxnSpPr>
          <p:nvPr userDrawn="1"/>
        </p:nvCxnSpPr>
        <p:spPr>
          <a:xfrm>
            <a:off x="892538" y="1428207"/>
            <a:ext cx="10576651" cy="0"/>
          </a:xfrm>
          <a:prstGeom prst="line">
            <a:avLst/>
          </a:prstGeom>
          <a:ln w="28575">
            <a:solidFill>
              <a:srgbClr val="8EC7D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447570A-9CCA-5342-8B17-A782B02E6E14}"/>
              </a:ext>
            </a:extLst>
          </p:cNvPr>
          <p:cNvCxnSpPr>
            <a:cxnSpLocks/>
          </p:cNvCxnSpPr>
          <p:nvPr userDrawn="1"/>
        </p:nvCxnSpPr>
        <p:spPr>
          <a:xfrm>
            <a:off x="892537" y="5368835"/>
            <a:ext cx="10576651" cy="0"/>
          </a:xfrm>
          <a:prstGeom prst="line">
            <a:avLst/>
          </a:prstGeom>
          <a:ln w="28575">
            <a:solidFill>
              <a:srgbClr val="8EC7D7"/>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9FD7AB8-1011-9D4B-BCE3-9AA61E5EC5B6}"/>
              </a:ext>
            </a:extLst>
          </p:cNvPr>
          <p:cNvSpPr/>
          <p:nvPr userDrawn="1"/>
        </p:nvSpPr>
        <p:spPr>
          <a:xfrm>
            <a:off x="838200" y="1419498"/>
            <a:ext cx="108676" cy="3971108"/>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8744DE2-3D20-1D49-AE8E-2E3517985921}"/>
              </a:ext>
            </a:extLst>
          </p:cNvPr>
          <p:cNvCxnSpPr>
            <a:cxnSpLocks/>
          </p:cNvCxnSpPr>
          <p:nvPr userDrawn="1"/>
        </p:nvCxnSpPr>
        <p:spPr>
          <a:xfrm flipV="1">
            <a:off x="11460480" y="1410791"/>
            <a:ext cx="0" cy="3971106"/>
          </a:xfrm>
          <a:prstGeom prst="line">
            <a:avLst/>
          </a:prstGeom>
          <a:ln w="28575">
            <a:solidFill>
              <a:srgbClr val="8EC7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4740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8/19/2021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3466319190"/>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D6E9DEC-419B-4CC5-A080-3B06BD5A8291}" type="datetimeFigureOut">
              <a:rPr lang="en-US" smtClean="0"/>
              <a:t>8/19/2021</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9685475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8/19/2021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1939183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8/19/2021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15068165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8/19/2021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303697118"/>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D6E9DEC-419B-4CC5-A080-3B06BD5A8291}" type="datetimeFigureOut">
              <a:rPr lang="en-US" smtClean="0"/>
              <a:t>8/19/2021</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71215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8/19/2021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3267808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8/19/2021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4063908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0F411-8C39-6342-86F5-98180E49ED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956603-C0DA-2840-A77A-CC599098F3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CADECBA-E08C-9D41-BFD7-129604A84162}"/>
              </a:ext>
            </a:extLst>
          </p:cNvPr>
          <p:cNvSpPr>
            <a:spLocks noGrp="1"/>
          </p:cNvSpPr>
          <p:nvPr>
            <p:ph type="dt" sz="half" idx="10"/>
          </p:nvPr>
        </p:nvSpPr>
        <p:spPr/>
        <p:txBody>
          <a:bodyPr/>
          <a:lstStyle/>
          <a:p>
            <a:fld id="{0402914C-9B21-2948-9CBA-5B49F4AA4CA6}" type="datetimeFigureOut">
              <a:rPr lang="en-US" smtClean="0"/>
              <a:t>8/19/2021</a:t>
            </a:fld>
            <a:endParaRPr lang="en-US" dirty="0"/>
          </a:p>
        </p:txBody>
      </p:sp>
      <p:sp>
        <p:nvSpPr>
          <p:cNvPr id="5" name="Footer Placeholder 4">
            <a:extLst>
              <a:ext uri="{FF2B5EF4-FFF2-40B4-BE49-F238E27FC236}">
                <a16:creationId xmlns:a16="http://schemas.microsoft.com/office/drawing/2014/main" id="{28A2607A-4A5C-E74F-B79E-3A563DBE4F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4B0EF9-EE27-704E-A53A-AF9F3F5EBFE8}"/>
              </a:ext>
            </a:extLst>
          </p:cNvPr>
          <p:cNvSpPr>
            <a:spLocks noGrp="1"/>
          </p:cNvSpPr>
          <p:nvPr>
            <p:ph type="sldNum" sz="quarter" idx="12"/>
          </p:nvPr>
        </p:nvSpPr>
        <p:spPr/>
        <p:txBody>
          <a:bodyPr/>
          <a:lstStyle/>
          <a:p>
            <a:fld id="{5E567312-B781-5B4A-ACD5-F7416F6A74F6}" type="slidenum">
              <a:rPr lang="en-US" smtClean="0"/>
              <a:t>‹#›</a:t>
            </a:fld>
            <a:endParaRPr lang="en-US" dirty="0"/>
          </a:p>
        </p:txBody>
      </p:sp>
    </p:spTree>
    <p:extLst>
      <p:ext uri="{BB962C8B-B14F-4D97-AF65-F5344CB8AC3E}">
        <p14:creationId xmlns:p14="http://schemas.microsoft.com/office/powerpoint/2010/main" val="27223685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p:cNvSpPr/>
          <p:nvPr userDrawn="1"/>
        </p:nvSpPr>
        <p:spPr>
          <a:xfrm>
            <a:off x="2" y="4"/>
            <a:ext cx="12191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8" name="Title 1"/>
          <p:cNvSpPr>
            <a:spLocks noGrp="1"/>
          </p:cNvSpPr>
          <p:nvPr>
            <p:ph type="title"/>
          </p:nvPr>
        </p:nvSpPr>
        <p:spPr>
          <a:xfrm>
            <a:off x="609600" y="274638"/>
            <a:ext cx="10972800" cy="838124"/>
          </a:xfrm>
          <a:prstGeom prst="rect">
            <a:avLst/>
          </a:prstGeom>
        </p:spPr>
        <p:txBody>
          <a:bodyPr>
            <a:normAutofit/>
          </a:bodyPr>
          <a:lstStyle>
            <a:lvl1pPr algn="l">
              <a:defRPr sz="21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743078"/>
            <a:ext cx="10972800" cy="3884613"/>
          </a:xfrm>
          <a:prstGeom prst="rect">
            <a:avLst/>
          </a:prstGeom>
        </p:spPr>
        <p:txBody>
          <a:bodyPr vert="horz"/>
          <a:lstStyle>
            <a:lvl1pPr>
              <a:defRPr>
                <a:solidFill>
                  <a:srgbClr val="0F3F59"/>
                </a:solidFill>
                <a:latin typeface="Open Sans"/>
                <a:cs typeface="Open Sans"/>
              </a:defRPr>
            </a:lvl1pPr>
            <a:lvl2pPr>
              <a:defRPr>
                <a:solidFill>
                  <a:srgbClr val="0F3F59"/>
                </a:solidFill>
                <a:latin typeface="Open Sans"/>
                <a:cs typeface="Open Sans"/>
              </a:defRPr>
            </a:lvl2pPr>
            <a:lvl3pPr>
              <a:defRPr>
                <a:solidFill>
                  <a:srgbClr val="0F3F59"/>
                </a:solidFill>
                <a:latin typeface="Open Sans"/>
                <a:cs typeface="Open Sans"/>
              </a:defRPr>
            </a:lvl3pPr>
            <a:lvl4pPr>
              <a:defRPr>
                <a:solidFill>
                  <a:srgbClr val="0F3F59"/>
                </a:solidFill>
                <a:latin typeface="Open Sans"/>
                <a:cs typeface="Open Sans"/>
              </a:defRPr>
            </a:lvl4pPr>
            <a:lvl5pPr>
              <a:defRPr>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8702339"/>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2" y="4"/>
            <a:ext cx="12191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8" name="Title 1"/>
          <p:cNvSpPr>
            <a:spLocks noGrp="1"/>
          </p:cNvSpPr>
          <p:nvPr>
            <p:ph type="title"/>
          </p:nvPr>
        </p:nvSpPr>
        <p:spPr>
          <a:xfrm>
            <a:off x="609600" y="274638"/>
            <a:ext cx="10972800" cy="838124"/>
          </a:xfrm>
          <a:prstGeom prst="rect">
            <a:avLst/>
          </a:prstGeom>
        </p:spPr>
        <p:txBody>
          <a:bodyPr>
            <a:normAutofit/>
          </a:bodyPr>
          <a:lstStyle>
            <a:lvl1pPr algn="l">
              <a:defRPr sz="21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743078"/>
            <a:ext cx="10972800" cy="3884613"/>
          </a:xfrm>
          <a:prstGeom prst="rect">
            <a:avLst/>
          </a:prstGeom>
        </p:spPr>
        <p:txBody>
          <a:bodyPr vert="horz"/>
          <a:lstStyle>
            <a:lvl1pPr>
              <a:defRPr>
                <a:solidFill>
                  <a:srgbClr val="0F3F59"/>
                </a:solidFill>
                <a:latin typeface="Open Sans"/>
                <a:cs typeface="Open Sans"/>
              </a:defRPr>
            </a:lvl1pPr>
            <a:lvl2pPr>
              <a:defRPr>
                <a:solidFill>
                  <a:srgbClr val="0F3F59"/>
                </a:solidFill>
                <a:latin typeface="Open Sans"/>
                <a:cs typeface="Open Sans"/>
              </a:defRPr>
            </a:lvl2pPr>
            <a:lvl3pPr>
              <a:defRPr>
                <a:solidFill>
                  <a:srgbClr val="0F3F59"/>
                </a:solidFill>
                <a:latin typeface="Open Sans"/>
                <a:cs typeface="Open Sans"/>
              </a:defRPr>
            </a:lvl3pPr>
            <a:lvl4pPr>
              <a:defRPr>
                <a:solidFill>
                  <a:srgbClr val="0F3F59"/>
                </a:solidFill>
                <a:latin typeface="Open Sans"/>
                <a:cs typeface="Open Sans"/>
              </a:defRPr>
            </a:lvl4pPr>
            <a:lvl5pPr>
              <a:defRPr>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0093120"/>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p:cNvSpPr/>
          <p:nvPr userDrawn="1"/>
        </p:nvSpPr>
        <p:spPr>
          <a:xfrm>
            <a:off x="2" y="4"/>
            <a:ext cx="12191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8" name="Title 1"/>
          <p:cNvSpPr>
            <a:spLocks noGrp="1"/>
          </p:cNvSpPr>
          <p:nvPr>
            <p:ph type="title"/>
          </p:nvPr>
        </p:nvSpPr>
        <p:spPr>
          <a:xfrm>
            <a:off x="609600" y="274638"/>
            <a:ext cx="10972800" cy="838124"/>
          </a:xfrm>
          <a:prstGeom prst="rect">
            <a:avLst/>
          </a:prstGeom>
        </p:spPr>
        <p:txBody>
          <a:bodyPr>
            <a:normAutofit/>
          </a:bodyPr>
          <a:lstStyle>
            <a:lvl1pPr algn="l">
              <a:defRPr sz="21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743078"/>
            <a:ext cx="10972800" cy="3884613"/>
          </a:xfrm>
          <a:prstGeom prst="rect">
            <a:avLst/>
          </a:prstGeom>
        </p:spPr>
        <p:txBody>
          <a:bodyPr vert="horz"/>
          <a:lstStyle>
            <a:lvl1pPr>
              <a:defRPr>
                <a:solidFill>
                  <a:srgbClr val="0F3F59"/>
                </a:solidFill>
                <a:latin typeface="Open Sans"/>
                <a:cs typeface="Open Sans"/>
              </a:defRPr>
            </a:lvl1pPr>
            <a:lvl2pPr>
              <a:defRPr>
                <a:solidFill>
                  <a:srgbClr val="0F3F59"/>
                </a:solidFill>
                <a:latin typeface="Open Sans"/>
                <a:cs typeface="Open Sans"/>
              </a:defRPr>
            </a:lvl2pPr>
            <a:lvl3pPr>
              <a:defRPr>
                <a:solidFill>
                  <a:srgbClr val="0F3F59"/>
                </a:solidFill>
                <a:latin typeface="Open Sans"/>
                <a:cs typeface="Open Sans"/>
              </a:defRPr>
            </a:lvl3pPr>
            <a:lvl4pPr>
              <a:defRPr>
                <a:solidFill>
                  <a:srgbClr val="0F3F59"/>
                </a:solidFill>
                <a:latin typeface="Open Sans"/>
                <a:cs typeface="Open Sans"/>
              </a:defRPr>
            </a:lvl4pPr>
            <a:lvl5pPr>
              <a:defRPr>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5961058"/>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C3EC7-9F78-1946-B488-D3ADCEDC38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0FD4BD-ED41-1141-8866-E7671C7BFD2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6213CD-58F8-7646-9C6A-73F0F976C73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B55E20-9D4D-F34F-9485-DA84C2D4D69A}"/>
              </a:ext>
            </a:extLst>
          </p:cNvPr>
          <p:cNvSpPr>
            <a:spLocks noGrp="1"/>
          </p:cNvSpPr>
          <p:nvPr>
            <p:ph type="dt" sz="half" idx="10"/>
          </p:nvPr>
        </p:nvSpPr>
        <p:spPr/>
        <p:txBody>
          <a:bodyPr/>
          <a:lstStyle/>
          <a:p>
            <a:fld id="{0402914C-9B21-2948-9CBA-5B49F4AA4CA6}" type="datetimeFigureOut">
              <a:rPr lang="en-US" smtClean="0"/>
              <a:t>8/19/2021</a:t>
            </a:fld>
            <a:endParaRPr lang="en-US" dirty="0"/>
          </a:p>
        </p:txBody>
      </p:sp>
      <p:sp>
        <p:nvSpPr>
          <p:cNvPr id="6" name="Footer Placeholder 5">
            <a:extLst>
              <a:ext uri="{FF2B5EF4-FFF2-40B4-BE49-F238E27FC236}">
                <a16:creationId xmlns:a16="http://schemas.microsoft.com/office/drawing/2014/main" id="{BFE06982-A1CE-7D41-A872-AA384A81842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9942F1F-C031-AD43-AC32-DE16CED33BE9}"/>
              </a:ext>
            </a:extLst>
          </p:cNvPr>
          <p:cNvSpPr>
            <a:spLocks noGrp="1"/>
          </p:cNvSpPr>
          <p:nvPr>
            <p:ph type="sldNum" sz="quarter" idx="12"/>
          </p:nvPr>
        </p:nvSpPr>
        <p:spPr/>
        <p:txBody>
          <a:bodyPr/>
          <a:lstStyle/>
          <a:p>
            <a:fld id="{5E567312-B781-5B4A-ACD5-F7416F6A74F6}" type="slidenum">
              <a:rPr lang="en-US" smtClean="0"/>
              <a:t>‹#›</a:t>
            </a:fld>
            <a:endParaRPr lang="en-US" dirty="0"/>
          </a:p>
        </p:txBody>
      </p:sp>
    </p:spTree>
    <p:extLst>
      <p:ext uri="{BB962C8B-B14F-4D97-AF65-F5344CB8AC3E}">
        <p14:creationId xmlns:p14="http://schemas.microsoft.com/office/powerpoint/2010/main" val="1289327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BAE41-AAF2-3E46-ADA0-3A91DDFD32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E758CF-25BE-4548-8AF6-080A0FF297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97CDE0A-809B-064F-955D-507473E68D7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B436B7-A3EE-0D40-9A96-E5891AEC69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7E488E5-54B0-A540-8AA3-8A264174046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A4C7ED-E045-1142-B605-7C10E2CDA058}"/>
              </a:ext>
            </a:extLst>
          </p:cNvPr>
          <p:cNvSpPr>
            <a:spLocks noGrp="1"/>
          </p:cNvSpPr>
          <p:nvPr>
            <p:ph type="dt" sz="half" idx="10"/>
          </p:nvPr>
        </p:nvSpPr>
        <p:spPr/>
        <p:txBody>
          <a:bodyPr/>
          <a:lstStyle/>
          <a:p>
            <a:fld id="{0402914C-9B21-2948-9CBA-5B49F4AA4CA6}" type="datetimeFigureOut">
              <a:rPr lang="en-US" smtClean="0"/>
              <a:t>8/19/2021</a:t>
            </a:fld>
            <a:endParaRPr lang="en-US" dirty="0"/>
          </a:p>
        </p:txBody>
      </p:sp>
      <p:sp>
        <p:nvSpPr>
          <p:cNvPr id="8" name="Footer Placeholder 7">
            <a:extLst>
              <a:ext uri="{FF2B5EF4-FFF2-40B4-BE49-F238E27FC236}">
                <a16:creationId xmlns:a16="http://schemas.microsoft.com/office/drawing/2014/main" id="{A6943A32-B69C-4343-9DD9-29337D55D10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6AF5EA6-3756-994D-AABA-29AE4D972B21}"/>
              </a:ext>
            </a:extLst>
          </p:cNvPr>
          <p:cNvSpPr>
            <a:spLocks noGrp="1"/>
          </p:cNvSpPr>
          <p:nvPr>
            <p:ph type="sldNum" sz="quarter" idx="12"/>
          </p:nvPr>
        </p:nvSpPr>
        <p:spPr/>
        <p:txBody>
          <a:bodyPr/>
          <a:lstStyle/>
          <a:p>
            <a:fld id="{5E567312-B781-5B4A-ACD5-F7416F6A74F6}" type="slidenum">
              <a:rPr lang="en-US" smtClean="0"/>
              <a:t>‹#›</a:t>
            </a:fld>
            <a:endParaRPr lang="en-US" dirty="0"/>
          </a:p>
        </p:txBody>
      </p:sp>
    </p:spTree>
    <p:extLst>
      <p:ext uri="{BB962C8B-B14F-4D97-AF65-F5344CB8AC3E}">
        <p14:creationId xmlns:p14="http://schemas.microsoft.com/office/powerpoint/2010/main" val="3751461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563BD-41F2-6842-AC75-07D23E1234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317854-11E1-1542-BC48-138F76AC8EA2}"/>
              </a:ext>
            </a:extLst>
          </p:cNvPr>
          <p:cNvSpPr>
            <a:spLocks noGrp="1"/>
          </p:cNvSpPr>
          <p:nvPr>
            <p:ph type="dt" sz="half" idx="10"/>
          </p:nvPr>
        </p:nvSpPr>
        <p:spPr/>
        <p:txBody>
          <a:bodyPr/>
          <a:lstStyle/>
          <a:p>
            <a:fld id="{0402914C-9B21-2948-9CBA-5B49F4AA4CA6}" type="datetimeFigureOut">
              <a:rPr lang="en-US" smtClean="0"/>
              <a:t>8/19/2021</a:t>
            </a:fld>
            <a:endParaRPr lang="en-US" dirty="0"/>
          </a:p>
        </p:txBody>
      </p:sp>
      <p:sp>
        <p:nvSpPr>
          <p:cNvPr id="4" name="Footer Placeholder 3">
            <a:extLst>
              <a:ext uri="{FF2B5EF4-FFF2-40B4-BE49-F238E27FC236}">
                <a16:creationId xmlns:a16="http://schemas.microsoft.com/office/drawing/2014/main" id="{7DA02BC6-9AD4-6645-81BA-DB833853B18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DC3822C-B844-F44E-A941-3860F90ED9A1}"/>
              </a:ext>
            </a:extLst>
          </p:cNvPr>
          <p:cNvSpPr>
            <a:spLocks noGrp="1"/>
          </p:cNvSpPr>
          <p:nvPr>
            <p:ph type="sldNum" sz="quarter" idx="12"/>
          </p:nvPr>
        </p:nvSpPr>
        <p:spPr/>
        <p:txBody>
          <a:bodyPr/>
          <a:lstStyle/>
          <a:p>
            <a:fld id="{5E567312-B781-5B4A-ACD5-F7416F6A74F6}" type="slidenum">
              <a:rPr lang="en-US" smtClean="0"/>
              <a:t>‹#›</a:t>
            </a:fld>
            <a:endParaRPr lang="en-US" dirty="0"/>
          </a:p>
        </p:txBody>
      </p:sp>
    </p:spTree>
    <p:extLst>
      <p:ext uri="{BB962C8B-B14F-4D97-AF65-F5344CB8AC3E}">
        <p14:creationId xmlns:p14="http://schemas.microsoft.com/office/powerpoint/2010/main" val="2597991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B6692D-D563-E641-A47C-182D4721C399}"/>
              </a:ext>
            </a:extLst>
          </p:cNvPr>
          <p:cNvSpPr>
            <a:spLocks noGrp="1"/>
          </p:cNvSpPr>
          <p:nvPr>
            <p:ph type="dt" sz="half" idx="10"/>
          </p:nvPr>
        </p:nvSpPr>
        <p:spPr/>
        <p:txBody>
          <a:bodyPr/>
          <a:lstStyle/>
          <a:p>
            <a:fld id="{0402914C-9B21-2948-9CBA-5B49F4AA4CA6}" type="datetimeFigureOut">
              <a:rPr lang="en-US" smtClean="0"/>
              <a:t>8/19/2021</a:t>
            </a:fld>
            <a:endParaRPr lang="en-US" dirty="0"/>
          </a:p>
        </p:txBody>
      </p:sp>
      <p:sp>
        <p:nvSpPr>
          <p:cNvPr id="3" name="Footer Placeholder 2">
            <a:extLst>
              <a:ext uri="{FF2B5EF4-FFF2-40B4-BE49-F238E27FC236}">
                <a16:creationId xmlns:a16="http://schemas.microsoft.com/office/drawing/2014/main" id="{743734A1-8CDB-4B45-BBEB-7342425922F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73E9AF8-0117-ED42-9EFA-1A577D3138D2}"/>
              </a:ext>
            </a:extLst>
          </p:cNvPr>
          <p:cNvSpPr>
            <a:spLocks noGrp="1"/>
          </p:cNvSpPr>
          <p:nvPr>
            <p:ph type="sldNum" sz="quarter" idx="12"/>
          </p:nvPr>
        </p:nvSpPr>
        <p:spPr/>
        <p:txBody>
          <a:bodyPr/>
          <a:lstStyle/>
          <a:p>
            <a:fld id="{5E567312-B781-5B4A-ACD5-F7416F6A74F6}" type="slidenum">
              <a:rPr lang="en-US" smtClean="0"/>
              <a:t>‹#›</a:t>
            </a:fld>
            <a:endParaRPr lang="en-US" dirty="0"/>
          </a:p>
        </p:txBody>
      </p:sp>
    </p:spTree>
    <p:extLst>
      <p:ext uri="{BB962C8B-B14F-4D97-AF65-F5344CB8AC3E}">
        <p14:creationId xmlns:p14="http://schemas.microsoft.com/office/powerpoint/2010/main" val="3749211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4FF24-208D-E84F-BD01-B008FEE47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383C0F-D656-DD4C-8006-90A0FECB3C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461D1B-67D6-AD47-B1E5-B1A48EADB0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77E701E-4260-BB40-9ADE-5877C6CDDEC3}"/>
              </a:ext>
            </a:extLst>
          </p:cNvPr>
          <p:cNvSpPr>
            <a:spLocks noGrp="1"/>
          </p:cNvSpPr>
          <p:nvPr>
            <p:ph type="dt" sz="half" idx="10"/>
          </p:nvPr>
        </p:nvSpPr>
        <p:spPr/>
        <p:txBody>
          <a:bodyPr/>
          <a:lstStyle/>
          <a:p>
            <a:fld id="{0402914C-9B21-2948-9CBA-5B49F4AA4CA6}" type="datetimeFigureOut">
              <a:rPr lang="en-US" smtClean="0"/>
              <a:t>8/19/2021</a:t>
            </a:fld>
            <a:endParaRPr lang="en-US" dirty="0"/>
          </a:p>
        </p:txBody>
      </p:sp>
      <p:sp>
        <p:nvSpPr>
          <p:cNvPr id="6" name="Footer Placeholder 5">
            <a:extLst>
              <a:ext uri="{FF2B5EF4-FFF2-40B4-BE49-F238E27FC236}">
                <a16:creationId xmlns:a16="http://schemas.microsoft.com/office/drawing/2014/main" id="{2B62EE3E-6732-E142-99C2-836F5C3A9F7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85D82CE-F73D-B340-9B28-7FE36CF4BDB4}"/>
              </a:ext>
            </a:extLst>
          </p:cNvPr>
          <p:cNvSpPr>
            <a:spLocks noGrp="1"/>
          </p:cNvSpPr>
          <p:nvPr>
            <p:ph type="sldNum" sz="quarter" idx="12"/>
          </p:nvPr>
        </p:nvSpPr>
        <p:spPr/>
        <p:txBody>
          <a:bodyPr/>
          <a:lstStyle/>
          <a:p>
            <a:fld id="{5E567312-B781-5B4A-ACD5-F7416F6A74F6}" type="slidenum">
              <a:rPr lang="en-US" smtClean="0"/>
              <a:t>‹#›</a:t>
            </a:fld>
            <a:endParaRPr lang="en-US" dirty="0"/>
          </a:p>
        </p:txBody>
      </p:sp>
    </p:spTree>
    <p:extLst>
      <p:ext uri="{BB962C8B-B14F-4D97-AF65-F5344CB8AC3E}">
        <p14:creationId xmlns:p14="http://schemas.microsoft.com/office/powerpoint/2010/main" val="3139452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99750-EBC4-8148-A5EC-059775EE17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1B954A-3E82-054B-91CE-2B1884EA98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61BCBE5-C2D5-B449-8050-FC228F23DF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D0B49A7-8160-C649-ADD4-F7CAFF94A2CD}"/>
              </a:ext>
            </a:extLst>
          </p:cNvPr>
          <p:cNvSpPr>
            <a:spLocks noGrp="1"/>
          </p:cNvSpPr>
          <p:nvPr>
            <p:ph type="dt" sz="half" idx="10"/>
          </p:nvPr>
        </p:nvSpPr>
        <p:spPr/>
        <p:txBody>
          <a:bodyPr/>
          <a:lstStyle/>
          <a:p>
            <a:fld id="{0402914C-9B21-2948-9CBA-5B49F4AA4CA6}" type="datetimeFigureOut">
              <a:rPr lang="en-US" smtClean="0"/>
              <a:t>8/19/2021</a:t>
            </a:fld>
            <a:endParaRPr lang="en-US" dirty="0"/>
          </a:p>
        </p:txBody>
      </p:sp>
      <p:sp>
        <p:nvSpPr>
          <p:cNvPr id="6" name="Footer Placeholder 5">
            <a:extLst>
              <a:ext uri="{FF2B5EF4-FFF2-40B4-BE49-F238E27FC236}">
                <a16:creationId xmlns:a16="http://schemas.microsoft.com/office/drawing/2014/main" id="{1192F5E5-D0C2-C549-A991-3F369489155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79D29A4-2421-1D4E-91CC-5C098F164134}"/>
              </a:ext>
            </a:extLst>
          </p:cNvPr>
          <p:cNvSpPr>
            <a:spLocks noGrp="1"/>
          </p:cNvSpPr>
          <p:nvPr>
            <p:ph type="sldNum" sz="quarter" idx="12"/>
          </p:nvPr>
        </p:nvSpPr>
        <p:spPr/>
        <p:txBody>
          <a:bodyPr/>
          <a:lstStyle/>
          <a:p>
            <a:fld id="{5E567312-B781-5B4A-ACD5-F7416F6A74F6}" type="slidenum">
              <a:rPr lang="en-US" smtClean="0"/>
              <a:t>‹#›</a:t>
            </a:fld>
            <a:endParaRPr lang="en-US" dirty="0"/>
          </a:p>
        </p:txBody>
      </p:sp>
    </p:spTree>
    <p:extLst>
      <p:ext uri="{BB962C8B-B14F-4D97-AF65-F5344CB8AC3E}">
        <p14:creationId xmlns:p14="http://schemas.microsoft.com/office/powerpoint/2010/main" val="2246013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BBD11B-C90C-A045-8D1D-9F7FC0DBB4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208962-7F52-9E4A-B991-5B2D506C5E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DC1267-5547-7946-A479-DEC60510BA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2914C-9B21-2948-9CBA-5B49F4AA4CA6}" type="datetimeFigureOut">
              <a:rPr lang="en-US" smtClean="0"/>
              <a:t>8/19/2021</a:t>
            </a:fld>
            <a:endParaRPr lang="en-US" dirty="0"/>
          </a:p>
        </p:txBody>
      </p:sp>
      <p:sp>
        <p:nvSpPr>
          <p:cNvPr id="5" name="Footer Placeholder 4">
            <a:extLst>
              <a:ext uri="{FF2B5EF4-FFF2-40B4-BE49-F238E27FC236}">
                <a16:creationId xmlns:a16="http://schemas.microsoft.com/office/drawing/2014/main" id="{408CE25E-5245-9548-97A4-5AAAA45C38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95FEC6C-5581-F841-AE38-E4C7A64CF9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567312-B781-5B4A-ACD5-F7416F6A74F6}" type="slidenum">
              <a:rPr lang="en-US" smtClean="0"/>
              <a:t>‹#›</a:t>
            </a:fld>
            <a:endParaRPr lang="en-US" dirty="0"/>
          </a:p>
        </p:txBody>
      </p:sp>
    </p:spTree>
    <p:extLst>
      <p:ext uri="{BB962C8B-B14F-4D97-AF65-F5344CB8AC3E}">
        <p14:creationId xmlns:p14="http://schemas.microsoft.com/office/powerpoint/2010/main" val="276849497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967529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s://rtc.umn.edu/docs/NationalFrontlineSupervisorComp.pdf" TargetMode="External"/><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s://rtc.umn.edu/docs/NationalFrontlineSupervisorComp.pdf" TargetMode="External"/><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hyperlink" Target="https://rtc.umn.edu/docs/FLSCompQuestions.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hyperlink" Target="https://rtc.umn.edu/docs/FLSCompAssessment.pdf" TargetMode="External"/><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708D21-42BA-3247-A723-A7BB066ED7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0713" y="6361289"/>
            <a:ext cx="1487776" cy="462521"/>
          </a:xfrm>
          <a:prstGeom prst="rect">
            <a:avLst/>
          </a:prstGeom>
        </p:spPr>
      </p:pic>
      <p:pic>
        <p:nvPicPr>
          <p:cNvPr id="3" name="Picture 2">
            <a:extLst>
              <a:ext uri="{FF2B5EF4-FFF2-40B4-BE49-F238E27FC236}">
                <a16:creationId xmlns:a16="http://schemas.microsoft.com/office/drawing/2014/main" id="{F44B10CA-1E1D-CC47-BB91-F288E3469F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450" t="19894" r="22003" b="36357"/>
          <a:stretch/>
        </p:blipFill>
        <p:spPr>
          <a:xfrm>
            <a:off x="0" y="6111890"/>
            <a:ext cx="1830010" cy="730870"/>
          </a:xfrm>
          <a:prstGeom prst="rect">
            <a:avLst/>
          </a:prstGeom>
        </p:spPr>
      </p:pic>
      <p:pic>
        <p:nvPicPr>
          <p:cNvPr id="4" name="Picture 3">
            <a:extLst>
              <a:ext uri="{FF2B5EF4-FFF2-40B4-BE49-F238E27FC236}">
                <a16:creationId xmlns:a16="http://schemas.microsoft.com/office/drawing/2014/main" id="{6B86911A-79AF-C947-A8EF-C7722DA907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516"/>
          <a:stretch/>
        </p:blipFill>
        <p:spPr>
          <a:xfrm>
            <a:off x="9919193" y="6387784"/>
            <a:ext cx="2172792" cy="388419"/>
          </a:xfrm>
          <a:prstGeom prst="rect">
            <a:avLst/>
          </a:prstGeom>
        </p:spPr>
      </p:pic>
      <p:sp>
        <p:nvSpPr>
          <p:cNvPr id="5" name="Rectangle 4">
            <a:extLst>
              <a:ext uri="{FF2B5EF4-FFF2-40B4-BE49-F238E27FC236}">
                <a16:creationId xmlns:a16="http://schemas.microsoft.com/office/drawing/2014/main" id="{ADB122AA-FDB1-6C41-8B98-238DAFB438B0}"/>
              </a:ext>
            </a:extLst>
          </p:cNvPr>
          <p:cNvSpPr/>
          <p:nvPr/>
        </p:nvSpPr>
        <p:spPr>
          <a:xfrm>
            <a:off x="0" y="0"/>
            <a:ext cx="12192000" cy="6004560"/>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8D17D6A-41DF-2B43-9EA4-0D4282334417}"/>
              </a:ext>
            </a:extLst>
          </p:cNvPr>
          <p:cNvSpPr txBox="1"/>
          <p:nvPr/>
        </p:nvSpPr>
        <p:spPr>
          <a:xfrm>
            <a:off x="1082040" y="1249737"/>
            <a:ext cx="9982200" cy="3170099"/>
          </a:xfrm>
          <a:prstGeom prst="rect">
            <a:avLst/>
          </a:prstGeom>
          <a:noFill/>
        </p:spPr>
        <p:txBody>
          <a:bodyPr wrap="square" rtlCol="0">
            <a:spAutoFit/>
          </a:bodyPr>
          <a:lstStyle/>
          <a:p>
            <a:pPr algn="ctr"/>
            <a:r>
              <a:rPr lang="en-US" sz="50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Welcome to the Webinar Series on the Workforce Toolkit.</a:t>
            </a:r>
          </a:p>
          <a:p>
            <a:pPr algn="ctr"/>
            <a:endParaRPr lang="en-US" sz="5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5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We will begin at 2:00 pm central</a:t>
            </a:r>
          </a:p>
        </p:txBody>
      </p:sp>
    </p:spTree>
    <p:extLst>
      <p:ext uri="{BB962C8B-B14F-4D97-AF65-F5344CB8AC3E}">
        <p14:creationId xmlns:p14="http://schemas.microsoft.com/office/powerpoint/2010/main" val="2279628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6DC4A-5679-8B45-9F6C-1226CA92F67A}"/>
              </a:ext>
            </a:extLst>
          </p:cNvPr>
          <p:cNvSpPr>
            <a:spLocks noGrp="1"/>
          </p:cNvSpPr>
          <p:nvPr>
            <p:ph type="title"/>
          </p:nvPr>
        </p:nvSpPr>
        <p:spPr>
          <a:xfrm>
            <a:off x="838200" y="651994"/>
            <a:ext cx="10515600" cy="1325563"/>
          </a:xfrm>
        </p:spPr>
        <p:txBody>
          <a:bodyPr>
            <a:normAutofit/>
          </a:bodyPr>
          <a:lstStyle/>
          <a:p>
            <a:r>
              <a:rPr lang="en-US" dirty="0">
                <a:latin typeface="Open Sans Light"/>
              </a:rPr>
              <a:t>Implementation of the National Frontline Supervisor Competencies (NFSC)</a:t>
            </a:r>
            <a:endParaRPr lang="en-US" dirty="0"/>
          </a:p>
        </p:txBody>
      </p:sp>
      <p:sp>
        <p:nvSpPr>
          <p:cNvPr id="3" name="Content Placeholder 2">
            <a:extLst>
              <a:ext uri="{FF2B5EF4-FFF2-40B4-BE49-F238E27FC236}">
                <a16:creationId xmlns:a16="http://schemas.microsoft.com/office/drawing/2014/main" id="{8228BFB6-45A6-9B44-A4CD-1D201CF467E9}"/>
              </a:ext>
            </a:extLst>
          </p:cNvPr>
          <p:cNvSpPr>
            <a:spLocks noGrp="1"/>
          </p:cNvSpPr>
          <p:nvPr>
            <p:ph idx="1"/>
          </p:nvPr>
        </p:nvSpPr>
        <p:spPr>
          <a:xfrm>
            <a:off x="838200" y="2112495"/>
            <a:ext cx="10515600" cy="1078940"/>
          </a:xfrm>
        </p:spPr>
        <p:txBody>
          <a:bodyPr vert="horz" lIns="91440" tIns="45720" rIns="91440" bIns="45720" rtlCol="0" anchor="t">
            <a:noAutofit/>
          </a:bodyPr>
          <a:lstStyle/>
          <a:p>
            <a:pPr marL="0" indent="0">
              <a:buNone/>
            </a:pPr>
            <a:r>
              <a:rPr lang="en-US" dirty="0">
                <a:latin typeface="Open Sans Light"/>
              </a:rPr>
              <a:t>Organizations are encouraged to translate the NFSC into a wide range workforce development tools, including:</a:t>
            </a:r>
            <a:endParaRPr lang="en-US" dirty="0"/>
          </a:p>
        </p:txBody>
      </p:sp>
      <p:sp>
        <p:nvSpPr>
          <p:cNvPr id="7" name="Rectangle 6">
            <a:extLst>
              <a:ext uri="{FF2B5EF4-FFF2-40B4-BE49-F238E27FC236}">
                <a16:creationId xmlns:a16="http://schemas.microsoft.com/office/drawing/2014/main" id="{E5E5ECE2-D2C3-8F49-8656-F68CB38E61C7}"/>
              </a:ext>
            </a:extLst>
          </p:cNvPr>
          <p:cNvSpPr/>
          <p:nvPr/>
        </p:nvSpPr>
        <p:spPr>
          <a:xfrm>
            <a:off x="838200" y="3326373"/>
            <a:ext cx="5078506" cy="2677656"/>
          </a:xfrm>
          <a:prstGeom prst="rect">
            <a:avLst/>
          </a:prstGeom>
        </p:spPr>
        <p:txBody>
          <a:bodyPr wrap="square">
            <a:spAutoFit/>
          </a:bodyPr>
          <a:lstStyle/>
          <a:p>
            <a:pPr marL="457200" indent="-457200">
              <a:buFont typeface="Arial" panose="020B0604020202020204" pitchFamily="34" charset="0"/>
              <a:buChar char="•"/>
            </a:pPr>
            <a:r>
              <a:rPr lang="en-US" sz="2800" dirty="0">
                <a:latin typeface="Open Sans Light"/>
              </a:rPr>
              <a:t>FLS job descriptions </a:t>
            </a:r>
            <a:endParaRPr lang="en-US" sz="2800" dirty="0"/>
          </a:p>
          <a:p>
            <a:pPr marL="457200" indent="-457200">
              <a:buFont typeface="Arial" panose="020B0604020202020204" pitchFamily="34" charset="0"/>
              <a:buChar char="•"/>
            </a:pPr>
            <a:r>
              <a:rPr lang="en-US" sz="2800" dirty="0">
                <a:latin typeface="Open Sans Light"/>
              </a:rPr>
              <a:t>Interview protocols for FLS candidates</a:t>
            </a:r>
          </a:p>
          <a:p>
            <a:pPr marL="457200" indent="-457200">
              <a:buFont typeface="Arial" panose="020B0604020202020204" pitchFamily="34" charset="0"/>
              <a:buChar char="•"/>
            </a:pPr>
            <a:r>
              <a:rPr lang="en-US" sz="2800" dirty="0">
                <a:latin typeface="Open Sans Light"/>
              </a:rPr>
              <a:t>FLS self-assessments </a:t>
            </a:r>
            <a:endParaRPr lang="en-US" sz="2800" dirty="0"/>
          </a:p>
          <a:p>
            <a:pPr marL="457200" indent="-457200">
              <a:buFont typeface="Arial" panose="020B0604020202020204" pitchFamily="34" charset="0"/>
              <a:buChar char="•"/>
            </a:pPr>
            <a:r>
              <a:rPr lang="en-US" sz="2800" dirty="0">
                <a:latin typeface="Open Sans Light"/>
              </a:rPr>
              <a:t>Direct supervisor assessments of FLSs</a:t>
            </a:r>
          </a:p>
        </p:txBody>
      </p:sp>
      <p:sp>
        <p:nvSpPr>
          <p:cNvPr id="8" name="Rectangle 7">
            <a:extLst>
              <a:ext uri="{FF2B5EF4-FFF2-40B4-BE49-F238E27FC236}">
                <a16:creationId xmlns:a16="http://schemas.microsoft.com/office/drawing/2014/main" id="{6F5D67DE-830B-3846-853B-CC5F1043C8A4}"/>
              </a:ext>
            </a:extLst>
          </p:cNvPr>
          <p:cNvSpPr/>
          <p:nvPr/>
        </p:nvSpPr>
        <p:spPr>
          <a:xfrm>
            <a:off x="6633883" y="3326373"/>
            <a:ext cx="5109882" cy="1384995"/>
          </a:xfrm>
          <a:prstGeom prst="rect">
            <a:avLst/>
          </a:prstGeom>
        </p:spPr>
        <p:txBody>
          <a:bodyPr wrap="square">
            <a:spAutoFit/>
          </a:bodyPr>
          <a:lstStyle/>
          <a:p>
            <a:pPr marL="457200" indent="-457200">
              <a:buFont typeface="Arial" panose="020B0604020202020204" pitchFamily="34" charset="0"/>
              <a:buChar char="•"/>
            </a:pPr>
            <a:r>
              <a:rPr lang="en-US" sz="2800" dirty="0">
                <a:latin typeface="Open Sans Light"/>
              </a:rPr>
              <a:t>Individual FLS training and development plans </a:t>
            </a:r>
            <a:endParaRPr lang="en-US" sz="2800" dirty="0"/>
          </a:p>
          <a:p>
            <a:pPr marL="457200" indent="-457200">
              <a:buFont typeface="Arial" panose="020B0604020202020204" pitchFamily="34" charset="0"/>
              <a:buChar char="•"/>
            </a:pPr>
            <a:r>
              <a:rPr lang="en-US" sz="2800" dirty="0">
                <a:latin typeface="Open Sans Light"/>
              </a:rPr>
              <a:t>FLS performance reviews</a:t>
            </a:r>
          </a:p>
        </p:txBody>
      </p:sp>
    </p:spTree>
    <p:extLst>
      <p:ext uri="{BB962C8B-B14F-4D97-AF65-F5344CB8AC3E}">
        <p14:creationId xmlns:p14="http://schemas.microsoft.com/office/powerpoint/2010/main" val="2633387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7" name="Rounded Rectangle 6">
            <a:extLst>
              <a:ext uri="{FF2B5EF4-FFF2-40B4-BE49-F238E27FC236}">
                <a16:creationId xmlns:a16="http://schemas.microsoft.com/office/drawing/2014/main" id="{7F8B0642-E847-A444-9DF3-132A5EAFDD16}"/>
              </a:ext>
            </a:extLst>
          </p:cNvPr>
          <p:cNvSpPr/>
          <p:nvPr/>
        </p:nvSpPr>
        <p:spPr>
          <a:xfrm>
            <a:off x="4249273" y="1147482"/>
            <a:ext cx="7552332" cy="4338918"/>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7" name="Shape 597"/>
          <p:cNvPicPr preferRelativeResize="0"/>
          <p:nvPr/>
        </p:nvPicPr>
        <p:blipFill rotWithShape="1">
          <a:blip r:embed="rId3" cstate="print">
            <a:alphaModFix/>
            <a:extLst>
              <a:ext uri="{28A0092B-C50C-407E-A947-70E740481C1C}">
                <a14:useLocalDpi xmlns:a14="http://schemas.microsoft.com/office/drawing/2010/main"/>
              </a:ext>
            </a:extLst>
          </a:blip>
          <a:srcRect t="-1" r="2200" b="1131"/>
          <a:stretch/>
        </p:blipFill>
        <p:spPr>
          <a:xfrm rot="20847223">
            <a:off x="729431" y="629849"/>
            <a:ext cx="4524704" cy="54793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itle 1">
            <a:extLst>
              <a:ext uri="{FF2B5EF4-FFF2-40B4-BE49-F238E27FC236}">
                <a16:creationId xmlns:a16="http://schemas.microsoft.com/office/drawing/2014/main" id="{29EBC401-C40B-9B41-9AE0-533D0B0391B2}"/>
              </a:ext>
            </a:extLst>
          </p:cNvPr>
          <p:cNvSpPr>
            <a:spLocks noGrp="1"/>
          </p:cNvSpPr>
          <p:nvPr>
            <p:ph type="title"/>
          </p:nvPr>
        </p:nvSpPr>
        <p:spPr>
          <a:xfrm>
            <a:off x="6042214" y="647544"/>
            <a:ext cx="5759391" cy="5444006"/>
          </a:xfrm>
        </p:spPr>
        <p:txBody>
          <a:bodyPr>
            <a:normAutofit/>
          </a:bodyPr>
          <a:lstStyle/>
          <a:p>
            <a:r>
              <a:rPr lang="en-US" sz="6400" dirty="0">
                <a:latin typeface="Open Sans Light"/>
              </a:rPr>
              <a:t>National Frontline Supervisor Competencies</a:t>
            </a:r>
            <a:endParaRPr lang="en-US" sz="6400" dirty="0"/>
          </a:p>
        </p:txBody>
      </p:sp>
      <p:sp>
        <p:nvSpPr>
          <p:cNvPr id="2" name="Rectangle 1"/>
          <p:cNvSpPr/>
          <p:nvPr/>
        </p:nvSpPr>
        <p:spPr>
          <a:xfrm>
            <a:off x="6042214" y="5580530"/>
            <a:ext cx="4661645" cy="914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C00000"/>
                </a:solidFill>
              </a:rPr>
              <a:t>tenncare.ici.umn.edu</a:t>
            </a:r>
          </a:p>
        </p:txBody>
      </p:sp>
    </p:spTree>
    <p:extLst>
      <p:ext uri="{BB962C8B-B14F-4D97-AF65-F5344CB8AC3E}">
        <p14:creationId xmlns:p14="http://schemas.microsoft.com/office/powerpoint/2010/main" val="385356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6" name="Shape 596"/>
          <p:cNvSpPr txBox="1">
            <a:spLocks noGrp="1"/>
          </p:cNvSpPr>
          <p:nvPr>
            <p:ph idx="1"/>
          </p:nvPr>
        </p:nvSpPr>
        <p:spPr>
          <a:xfrm>
            <a:off x="538397" y="1213528"/>
            <a:ext cx="10515600" cy="5300713"/>
          </a:xfrm>
          <a:prstGeom prst="rect">
            <a:avLst/>
          </a:prstGeom>
          <a:noFill/>
          <a:ln>
            <a:noFill/>
          </a:ln>
        </p:spPr>
        <p:txBody>
          <a:bodyPr vert="horz" lIns="91425" tIns="45700" rIns="91425" bIns="45700" rtlCol="0" anchor="t" anchorCtr="0">
            <a:noAutofit/>
          </a:bodyPr>
          <a:lstStyle/>
          <a:p>
            <a:pPr marL="457200" indent="-457200">
              <a:lnSpc>
                <a:spcPct val="100000"/>
              </a:lnSpc>
              <a:spcBef>
                <a:spcPts val="0"/>
              </a:spcBef>
              <a:buSzPct val="100000"/>
              <a:buFont typeface="Arial"/>
              <a:buAutoNum type="arabicPeriod"/>
            </a:pPr>
            <a:r>
              <a:rPr lang="en-US" dirty="0">
                <a:solidFill>
                  <a:schemeClr val="dk1"/>
                </a:solidFill>
                <a:latin typeface="Open Sans Light"/>
                <a:ea typeface="Open Sans"/>
                <a:sym typeface="Open Sans"/>
              </a:rPr>
              <a:t>Direct Support</a:t>
            </a:r>
            <a:endParaRPr lang="en-US" dirty="0">
              <a:solidFill>
                <a:schemeClr val="dk1"/>
              </a:solidFill>
              <a:latin typeface="Open Sans Light"/>
              <a:ea typeface="Open Sans"/>
            </a:endParaRPr>
          </a:p>
          <a:p>
            <a:pPr marL="457200" indent="-457200">
              <a:lnSpc>
                <a:spcPct val="100000"/>
              </a:lnSpc>
              <a:spcBef>
                <a:spcPts val="400"/>
              </a:spcBef>
              <a:buSzPct val="100000"/>
              <a:buFont typeface="Arial"/>
              <a:buAutoNum type="arabicPeriod"/>
            </a:pPr>
            <a:r>
              <a:rPr lang="en-US" dirty="0">
                <a:solidFill>
                  <a:schemeClr val="dk1"/>
                </a:solidFill>
                <a:latin typeface="Open Sans Light"/>
                <a:ea typeface="Open Sans"/>
                <a:sym typeface="Open Sans"/>
              </a:rPr>
              <a:t>Health, Wellness, &amp; Safety</a:t>
            </a:r>
            <a:endParaRPr lang="en-US" dirty="0">
              <a:solidFill>
                <a:schemeClr val="dk1"/>
              </a:solidFill>
              <a:latin typeface="Open Sans Light"/>
              <a:ea typeface="Open Sans"/>
            </a:endParaRPr>
          </a:p>
          <a:p>
            <a:pPr marL="457200" indent="-457200">
              <a:spcBef>
                <a:spcPts val="400"/>
              </a:spcBef>
              <a:buSzPct val="100000"/>
              <a:buFont typeface="Arial"/>
              <a:buAutoNum type="arabicPeriod"/>
            </a:pPr>
            <a:r>
              <a:rPr lang="en-US" dirty="0">
                <a:solidFill>
                  <a:schemeClr val="dk1"/>
                </a:solidFill>
                <a:latin typeface="Open Sans Light"/>
                <a:ea typeface="Open Sans"/>
                <a:sym typeface="Open Sans"/>
              </a:rPr>
              <a:t>Individual Support Plan Development, Monitoring and Assessment</a:t>
            </a:r>
            <a:endParaRPr lang="en-US" dirty="0">
              <a:solidFill>
                <a:schemeClr val="dk1"/>
              </a:solidFill>
              <a:latin typeface="Open Sans Light"/>
              <a:ea typeface="Open Sans"/>
            </a:endParaRPr>
          </a:p>
          <a:p>
            <a:pPr marL="457200" indent="-457200">
              <a:lnSpc>
                <a:spcPct val="100000"/>
              </a:lnSpc>
              <a:spcBef>
                <a:spcPts val="400"/>
              </a:spcBef>
              <a:buSzPct val="100000"/>
              <a:buFont typeface="Arial"/>
              <a:buAutoNum type="arabicPeriod"/>
            </a:pPr>
            <a:r>
              <a:rPr lang="en-US" dirty="0">
                <a:solidFill>
                  <a:schemeClr val="dk1"/>
                </a:solidFill>
                <a:latin typeface="Open Sans Light"/>
                <a:ea typeface="Open Sans"/>
                <a:sym typeface="Open Sans"/>
              </a:rPr>
              <a:t>Facilitating Community Inclusion Across the Lifespan</a:t>
            </a:r>
            <a:endParaRPr lang="en-US" dirty="0">
              <a:solidFill>
                <a:schemeClr val="dk1"/>
              </a:solidFill>
              <a:latin typeface="Open Sans Light"/>
              <a:ea typeface="Open Sans"/>
            </a:endParaRPr>
          </a:p>
          <a:p>
            <a:pPr marL="457200" indent="-457200">
              <a:lnSpc>
                <a:spcPct val="100000"/>
              </a:lnSpc>
              <a:spcBef>
                <a:spcPts val="400"/>
              </a:spcBef>
              <a:buSzPct val="100000"/>
              <a:buFont typeface="Arial"/>
              <a:buAutoNum type="arabicPeriod"/>
            </a:pPr>
            <a:r>
              <a:rPr lang="en-US" dirty="0">
                <a:solidFill>
                  <a:schemeClr val="dk1"/>
                </a:solidFill>
                <a:latin typeface="Open Sans Light"/>
                <a:ea typeface="Open Sans"/>
                <a:sym typeface="Open Sans"/>
              </a:rPr>
              <a:t>Promoting Professional Relations and Teamwork</a:t>
            </a:r>
            <a:endParaRPr lang="en-US" dirty="0">
              <a:solidFill>
                <a:schemeClr val="dk1"/>
              </a:solidFill>
              <a:latin typeface="Open Sans Light"/>
              <a:ea typeface="Open Sans"/>
            </a:endParaRPr>
          </a:p>
          <a:p>
            <a:pPr marL="457200" indent="-457200">
              <a:lnSpc>
                <a:spcPct val="100000"/>
              </a:lnSpc>
              <a:spcBef>
                <a:spcPts val="400"/>
              </a:spcBef>
              <a:buSzPct val="100000"/>
              <a:buFont typeface="Arial"/>
              <a:buAutoNum type="arabicPeriod"/>
            </a:pPr>
            <a:r>
              <a:rPr lang="en-US" dirty="0">
                <a:solidFill>
                  <a:schemeClr val="dk1"/>
                </a:solidFill>
                <a:latin typeface="Open Sans Light"/>
                <a:ea typeface="Open Sans"/>
                <a:sym typeface="Open Sans"/>
              </a:rPr>
              <a:t>Staff Recruitment, Selection and Hiring</a:t>
            </a:r>
            <a:endParaRPr lang="en-US" dirty="0">
              <a:solidFill>
                <a:schemeClr val="dk1"/>
              </a:solidFill>
              <a:latin typeface="Open Sans Light"/>
              <a:ea typeface="Open Sans"/>
            </a:endParaRPr>
          </a:p>
        </p:txBody>
      </p:sp>
      <p:sp>
        <p:nvSpPr>
          <p:cNvPr id="6" name="Rectangle 5">
            <a:extLst>
              <a:ext uri="{FF2B5EF4-FFF2-40B4-BE49-F238E27FC236}">
                <a16:creationId xmlns:a16="http://schemas.microsoft.com/office/drawing/2014/main" id="{206C638F-EFF5-914B-BE2F-683FA5FF9945}"/>
              </a:ext>
            </a:extLst>
          </p:cNvPr>
          <p:cNvSpPr/>
          <p:nvPr/>
        </p:nvSpPr>
        <p:spPr>
          <a:xfrm>
            <a:off x="843256" y="6332716"/>
            <a:ext cx="6389913" cy="369332"/>
          </a:xfrm>
          <a:prstGeom prst="rect">
            <a:avLst/>
          </a:prstGeom>
        </p:spPr>
        <p:txBody>
          <a:bodyPr wrap="square">
            <a:spAutoFit/>
          </a:bodyPr>
          <a:lstStyle/>
          <a:p>
            <a:r>
              <a:rPr lang="en-US" u="sng" dirty="0">
                <a:hlinkClick r:id="rId3"/>
              </a:rPr>
              <a:t>https://rtc.umn.edu/docs/NationalFrontlineSupervisorComp.pdf</a:t>
            </a:r>
            <a:endParaRPr lang="en-US" dirty="0"/>
          </a:p>
        </p:txBody>
      </p:sp>
    </p:spTree>
    <p:extLst>
      <p:ext uri="{BB962C8B-B14F-4D97-AF65-F5344CB8AC3E}">
        <p14:creationId xmlns:p14="http://schemas.microsoft.com/office/powerpoint/2010/main" val="215129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6" name="Shape 596"/>
          <p:cNvSpPr txBox="1">
            <a:spLocks noGrp="1"/>
          </p:cNvSpPr>
          <p:nvPr>
            <p:ph idx="1"/>
          </p:nvPr>
        </p:nvSpPr>
        <p:spPr>
          <a:xfrm>
            <a:off x="538397" y="1213528"/>
            <a:ext cx="10515600" cy="5300713"/>
          </a:xfrm>
          <a:prstGeom prst="rect">
            <a:avLst/>
          </a:prstGeom>
          <a:noFill/>
          <a:ln>
            <a:noFill/>
          </a:ln>
        </p:spPr>
        <p:txBody>
          <a:bodyPr vert="horz" lIns="91425" tIns="45700" rIns="91425" bIns="45700" rtlCol="0" anchor="t" anchorCtr="0">
            <a:noAutofit/>
          </a:bodyPr>
          <a:lstStyle/>
          <a:p>
            <a:pPr marL="514350" indent="-514350">
              <a:spcBef>
                <a:spcPts val="400"/>
              </a:spcBef>
              <a:buSzPct val="100000"/>
              <a:buFont typeface="+mj-lt"/>
              <a:buAutoNum type="arabicPeriod" startAt="7"/>
            </a:pPr>
            <a:r>
              <a:rPr lang="en-US" dirty="0">
                <a:solidFill>
                  <a:schemeClr val="dk1"/>
                </a:solidFill>
                <a:latin typeface="Open Sans Light"/>
                <a:ea typeface="Open Sans"/>
                <a:sym typeface="Open Sans"/>
              </a:rPr>
              <a:t>Staff Supervision, Training and Development</a:t>
            </a:r>
            <a:endParaRPr lang="en-US" dirty="0">
              <a:solidFill>
                <a:schemeClr val="dk1"/>
              </a:solidFill>
              <a:latin typeface="Open Sans Light"/>
              <a:ea typeface="Open Sans"/>
            </a:endParaRPr>
          </a:p>
          <a:p>
            <a:pPr marL="514350" indent="-514350">
              <a:spcBef>
                <a:spcPts val="400"/>
              </a:spcBef>
              <a:buSzPct val="100000"/>
              <a:buFont typeface="+mj-lt"/>
              <a:buAutoNum type="arabicPeriod" startAt="7"/>
            </a:pPr>
            <a:r>
              <a:rPr lang="en-US" dirty="0">
                <a:solidFill>
                  <a:schemeClr val="dk1"/>
                </a:solidFill>
                <a:latin typeface="Open Sans Light"/>
                <a:ea typeface="Open Sans"/>
                <a:sym typeface="Open Sans"/>
              </a:rPr>
              <a:t>Quality Assurance</a:t>
            </a:r>
            <a:endParaRPr lang="en-US" dirty="0">
              <a:solidFill>
                <a:schemeClr val="dk1"/>
              </a:solidFill>
              <a:latin typeface="Open Sans Light"/>
              <a:ea typeface="Open Sans"/>
            </a:endParaRPr>
          </a:p>
          <a:p>
            <a:pPr marL="514350" indent="-514350">
              <a:spcBef>
                <a:spcPts val="400"/>
              </a:spcBef>
              <a:buSzPct val="100000"/>
              <a:buFont typeface="+mj-lt"/>
              <a:buAutoNum type="arabicPeriod" startAt="7"/>
            </a:pPr>
            <a:r>
              <a:rPr lang="en-US" dirty="0">
                <a:solidFill>
                  <a:schemeClr val="dk1"/>
                </a:solidFill>
                <a:latin typeface="Open Sans Light"/>
                <a:ea typeface="Open Sans"/>
                <a:sym typeface="Open Sans"/>
              </a:rPr>
              <a:t>Advocacy &amp; Public Relations</a:t>
            </a:r>
            <a:endParaRPr lang="en-US" dirty="0">
              <a:solidFill>
                <a:schemeClr val="dk1"/>
              </a:solidFill>
              <a:latin typeface="Open Sans Light"/>
              <a:ea typeface="Open Sans"/>
            </a:endParaRPr>
          </a:p>
          <a:p>
            <a:pPr marL="514350" indent="-514350">
              <a:spcBef>
                <a:spcPts val="400"/>
              </a:spcBef>
              <a:buSzPct val="100000"/>
              <a:buFont typeface="+mj-lt"/>
              <a:buAutoNum type="arabicPeriod" startAt="7"/>
            </a:pPr>
            <a:r>
              <a:rPr lang="en-US" dirty="0">
                <a:solidFill>
                  <a:schemeClr val="dk1"/>
                </a:solidFill>
                <a:latin typeface="Open Sans Light"/>
                <a:ea typeface="Open Sans"/>
                <a:sym typeface="Open Sans"/>
              </a:rPr>
              <a:t>Leadership, Professionalism, &amp; Self-Development</a:t>
            </a:r>
            <a:endParaRPr lang="en-US" dirty="0">
              <a:solidFill>
                <a:schemeClr val="dk1"/>
              </a:solidFill>
              <a:latin typeface="Open Sans Light"/>
              <a:ea typeface="Open Sans"/>
            </a:endParaRPr>
          </a:p>
          <a:p>
            <a:pPr marL="514350" indent="-514350">
              <a:spcBef>
                <a:spcPts val="400"/>
              </a:spcBef>
              <a:buSzPct val="100000"/>
              <a:buFont typeface="+mj-lt"/>
              <a:buAutoNum type="arabicPeriod" startAt="7"/>
            </a:pPr>
            <a:r>
              <a:rPr lang="en-US" dirty="0">
                <a:solidFill>
                  <a:schemeClr val="dk1"/>
                </a:solidFill>
                <a:latin typeface="Open Sans Light"/>
                <a:ea typeface="Open Sans"/>
                <a:sym typeface="Open Sans"/>
              </a:rPr>
              <a:t>Cultural Responsiveness &amp; Awareness</a:t>
            </a:r>
            <a:endParaRPr lang="en-US" dirty="0">
              <a:solidFill>
                <a:schemeClr val="dk1"/>
              </a:solidFill>
              <a:latin typeface="Open Sans Light"/>
              <a:ea typeface="Open Sans"/>
            </a:endParaRPr>
          </a:p>
        </p:txBody>
      </p:sp>
      <p:sp>
        <p:nvSpPr>
          <p:cNvPr id="6" name="Rectangle 5">
            <a:extLst>
              <a:ext uri="{FF2B5EF4-FFF2-40B4-BE49-F238E27FC236}">
                <a16:creationId xmlns:a16="http://schemas.microsoft.com/office/drawing/2014/main" id="{206C638F-EFF5-914B-BE2F-683FA5FF9945}"/>
              </a:ext>
            </a:extLst>
          </p:cNvPr>
          <p:cNvSpPr/>
          <p:nvPr/>
        </p:nvSpPr>
        <p:spPr>
          <a:xfrm>
            <a:off x="843256" y="6332716"/>
            <a:ext cx="6389913" cy="369332"/>
          </a:xfrm>
          <a:prstGeom prst="rect">
            <a:avLst/>
          </a:prstGeom>
        </p:spPr>
        <p:txBody>
          <a:bodyPr wrap="square">
            <a:spAutoFit/>
          </a:bodyPr>
          <a:lstStyle/>
          <a:p>
            <a:r>
              <a:rPr lang="en-US" u="sng" dirty="0">
                <a:hlinkClick r:id="rId3"/>
              </a:rPr>
              <a:t>https://rtc.umn.edu/docs/NationalFrontlineSupervisorComp.pdf</a:t>
            </a:r>
            <a:endParaRPr lang="en-US" dirty="0"/>
          </a:p>
        </p:txBody>
      </p:sp>
    </p:spTree>
    <p:extLst>
      <p:ext uri="{BB962C8B-B14F-4D97-AF65-F5344CB8AC3E}">
        <p14:creationId xmlns:p14="http://schemas.microsoft.com/office/powerpoint/2010/main" val="1390580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940F-762B-7B45-B448-EE4AFFA5ACD4}"/>
              </a:ext>
            </a:extLst>
          </p:cNvPr>
          <p:cNvSpPr>
            <a:spLocks noGrp="1"/>
          </p:cNvSpPr>
          <p:nvPr>
            <p:ph type="title"/>
          </p:nvPr>
        </p:nvSpPr>
        <p:spPr>
          <a:xfrm>
            <a:off x="842682" y="238485"/>
            <a:ext cx="11654118" cy="1325563"/>
          </a:xfrm>
        </p:spPr>
        <p:txBody>
          <a:bodyPr>
            <a:normAutofit/>
          </a:bodyPr>
          <a:lstStyle/>
          <a:p>
            <a:r>
              <a:rPr lang="en-AF">
                <a:latin typeface="Open Sans Light"/>
              </a:rPr>
              <a:t>Frontline Supervisor Competency example </a:t>
            </a:r>
            <a:endParaRPr lang="en-AF" dirty="0"/>
          </a:p>
        </p:txBody>
      </p:sp>
      <p:pic>
        <p:nvPicPr>
          <p:cNvPr id="5" name="Content Placeholder 4">
            <a:extLst>
              <a:ext uri="{FF2B5EF4-FFF2-40B4-BE49-F238E27FC236}">
                <a16:creationId xmlns:a16="http://schemas.microsoft.com/office/drawing/2014/main" id="{5E37A8E2-5894-ED45-B4F9-AD920E461E3D}"/>
              </a:ext>
            </a:extLst>
          </p:cNvPr>
          <p:cNvPicPr>
            <a:picLocks noGrp="1" noChangeAspect="1"/>
          </p:cNvPicPr>
          <p:nvPr>
            <p:ph idx="1"/>
          </p:nvPr>
        </p:nvPicPr>
        <p:blipFill>
          <a:blip r:embed="rId3"/>
          <a:stretch>
            <a:fillRect/>
          </a:stretch>
        </p:blipFill>
        <p:spPr>
          <a:xfrm>
            <a:off x="2915728" y="1196599"/>
            <a:ext cx="6852013" cy="5581161"/>
          </a:xfrm>
        </p:spPr>
      </p:pic>
      <p:cxnSp>
        <p:nvCxnSpPr>
          <p:cNvPr id="7" name="Straight Arrow Connector 6">
            <a:extLst>
              <a:ext uri="{FF2B5EF4-FFF2-40B4-BE49-F238E27FC236}">
                <a16:creationId xmlns:a16="http://schemas.microsoft.com/office/drawing/2014/main" id="{5C9D73C6-FBAA-FF44-B5BC-62BB62BF25BE}"/>
              </a:ext>
            </a:extLst>
          </p:cNvPr>
          <p:cNvCxnSpPr>
            <a:cxnSpLocks/>
          </p:cNvCxnSpPr>
          <p:nvPr/>
        </p:nvCxnSpPr>
        <p:spPr>
          <a:xfrm flipH="1">
            <a:off x="9139542" y="2003672"/>
            <a:ext cx="125639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F580938-4A1E-F144-93E6-C288EE62B05E}"/>
              </a:ext>
            </a:extLst>
          </p:cNvPr>
          <p:cNvCxnSpPr>
            <a:cxnSpLocks/>
          </p:cNvCxnSpPr>
          <p:nvPr/>
        </p:nvCxnSpPr>
        <p:spPr>
          <a:xfrm>
            <a:off x="2273780" y="2809342"/>
            <a:ext cx="128389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43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8B480-40A3-0F47-BE51-CC05179F45EA}"/>
              </a:ext>
            </a:extLst>
          </p:cNvPr>
          <p:cNvSpPr>
            <a:spLocks noGrp="1"/>
          </p:cNvSpPr>
          <p:nvPr>
            <p:ph type="title"/>
          </p:nvPr>
        </p:nvSpPr>
        <p:spPr/>
        <p:txBody>
          <a:bodyPr/>
          <a:lstStyle/>
          <a:p>
            <a:r>
              <a:rPr lang="en-US" b="1" dirty="0">
                <a:latin typeface="Open Sans" panose="020B0606030504020204" pitchFamily="34" charset="0"/>
                <a:ea typeface="Open Sans" panose="020B0606030504020204" pitchFamily="34" charset="0"/>
                <a:cs typeface="Open Sans" panose="020B0606030504020204" pitchFamily="34" charset="0"/>
              </a:rPr>
              <a:t>Recruitment</a:t>
            </a:r>
            <a:r>
              <a:rPr lang="en-US" dirty="0"/>
              <a:t> </a:t>
            </a:r>
            <a:br>
              <a:rPr lang="en-US" dirty="0"/>
            </a:br>
            <a:r>
              <a:rPr lang="en-US" dirty="0"/>
              <a:t>of Frontline Supervisors </a:t>
            </a:r>
          </a:p>
        </p:txBody>
      </p:sp>
    </p:spTree>
    <p:extLst>
      <p:ext uri="{BB962C8B-B14F-4D97-AF65-F5344CB8AC3E}">
        <p14:creationId xmlns:p14="http://schemas.microsoft.com/office/powerpoint/2010/main" val="213770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4A4FE-AC3C-4369-95FD-0C071465B256}"/>
              </a:ext>
            </a:extLst>
          </p:cNvPr>
          <p:cNvSpPr>
            <a:spLocks noGrp="1"/>
          </p:cNvSpPr>
          <p:nvPr>
            <p:ph type="title"/>
          </p:nvPr>
        </p:nvSpPr>
        <p:spPr/>
        <p:txBody>
          <a:bodyPr/>
          <a:lstStyle/>
          <a:p>
            <a:r>
              <a:rPr lang="en-US" dirty="0">
                <a:latin typeface="Open Sans Light"/>
              </a:rPr>
              <a:t>Poll #2</a:t>
            </a:r>
            <a:endParaRPr lang="en-US" dirty="0"/>
          </a:p>
        </p:txBody>
      </p:sp>
      <p:sp>
        <p:nvSpPr>
          <p:cNvPr id="3" name="Content Placeholder 2">
            <a:extLst>
              <a:ext uri="{FF2B5EF4-FFF2-40B4-BE49-F238E27FC236}">
                <a16:creationId xmlns:a16="http://schemas.microsoft.com/office/drawing/2014/main" id="{EBC25D00-4E3E-4C57-887A-F904C3BC5737}"/>
              </a:ext>
            </a:extLst>
          </p:cNvPr>
          <p:cNvSpPr>
            <a:spLocks noGrp="1"/>
          </p:cNvSpPr>
          <p:nvPr>
            <p:ph idx="1"/>
          </p:nvPr>
        </p:nvSpPr>
        <p:spPr/>
        <p:txBody>
          <a:bodyPr vert="horz" lIns="91440" tIns="45720" rIns="91440" bIns="45720" rtlCol="0" anchor="t">
            <a:normAutofit/>
          </a:bodyPr>
          <a:lstStyle/>
          <a:p>
            <a:r>
              <a:rPr lang="en-US" sz="3200" dirty="0">
                <a:latin typeface="Open Sans Light"/>
              </a:rPr>
              <a:t>Where do you recruit your Frontline Supervisors from? </a:t>
            </a:r>
            <a:endParaRPr lang="en-US" sz="3200" dirty="0"/>
          </a:p>
        </p:txBody>
      </p:sp>
    </p:spTree>
    <p:extLst>
      <p:ext uri="{BB962C8B-B14F-4D97-AF65-F5344CB8AC3E}">
        <p14:creationId xmlns:p14="http://schemas.microsoft.com/office/powerpoint/2010/main" val="4195179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Where are FLS new hires recruited? </a:t>
            </a:r>
          </a:p>
        </p:txBody>
      </p:sp>
      <p:sp>
        <p:nvSpPr>
          <p:cNvPr id="9" name="Content Placeholder 8"/>
          <p:cNvSpPr>
            <a:spLocks noGrp="1"/>
          </p:cNvSpPr>
          <p:nvPr>
            <p:ph idx="1"/>
          </p:nvPr>
        </p:nvSpPr>
        <p:spPr>
          <a:xfrm>
            <a:off x="838200" y="1350937"/>
            <a:ext cx="10515600" cy="5288221"/>
          </a:xfrm>
          <a:prstGeom prst="rect">
            <a:avLst/>
          </a:prstGeom>
        </p:spPr>
        <p:txBody>
          <a:bodyPr vert="horz" lIns="91440" tIns="45720" rIns="91440" bIns="45720" rtlCol="0" anchor="t">
            <a:normAutofit fontScale="85000" lnSpcReduction="20000"/>
          </a:bodyPr>
          <a:lstStyle/>
          <a:p>
            <a:r>
              <a:rPr lang="en-US" dirty="0">
                <a:solidFill>
                  <a:schemeClr val="accent2"/>
                </a:solidFill>
              </a:rPr>
              <a:t>42% promotion of existing employees</a:t>
            </a:r>
          </a:p>
          <a:p>
            <a:r>
              <a:rPr lang="en-US" dirty="0">
                <a:latin typeface="Open Sans Light"/>
              </a:rPr>
              <a:t>17% websites such as Indeed</a:t>
            </a:r>
            <a:endParaRPr lang="en-US" dirty="0"/>
          </a:p>
          <a:p>
            <a:r>
              <a:rPr lang="en-US" dirty="0"/>
              <a:t>10% referrals given by current employees</a:t>
            </a:r>
          </a:p>
          <a:p>
            <a:r>
              <a:rPr lang="en-US" dirty="0"/>
              <a:t>9% newspaper or circular ads</a:t>
            </a:r>
          </a:p>
          <a:p>
            <a:r>
              <a:rPr lang="en-US" dirty="0"/>
              <a:t>1% private employment or temporary staffing agencies</a:t>
            </a:r>
          </a:p>
          <a:p>
            <a:r>
              <a:rPr lang="en-US" dirty="0"/>
              <a:t>1% school or training placement programs</a:t>
            </a:r>
          </a:p>
          <a:p>
            <a:r>
              <a:rPr lang="en-US" dirty="0"/>
              <a:t>1% social media such as LinkedIn and Facebook</a:t>
            </a:r>
          </a:p>
          <a:p>
            <a:r>
              <a:rPr lang="en-US" dirty="0"/>
              <a:t>5% came from other sources</a:t>
            </a:r>
          </a:p>
          <a:p>
            <a:r>
              <a:rPr lang="en-US" dirty="0"/>
              <a:t>(14% did not track this information)</a:t>
            </a:r>
          </a:p>
          <a:p>
            <a:endParaRPr lang="en-US" dirty="0"/>
          </a:p>
        </p:txBody>
      </p:sp>
      <p:sp>
        <p:nvSpPr>
          <p:cNvPr id="5" name="TextBox 4"/>
          <p:cNvSpPr txBox="1"/>
          <p:nvPr/>
        </p:nvSpPr>
        <p:spPr>
          <a:xfrm>
            <a:off x="9472384" y="6260981"/>
            <a:ext cx="2107436" cy="369332"/>
          </a:xfrm>
          <a:prstGeom prst="rect">
            <a:avLst/>
          </a:prstGeom>
          <a:noFill/>
        </p:spPr>
        <p:txBody>
          <a:bodyPr wrap="none" rtlCol="0">
            <a:spAutoFit/>
          </a:bodyPr>
          <a:lstStyle/>
          <a:p>
            <a:r>
              <a:rPr lang="en-US" dirty="0"/>
              <a:t>(Hewitt et. al., 2015)</a:t>
            </a:r>
          </a:p>
        </p:txBody>
      </p:sp>
    </p:spTree>
    <p:extLst>
      <p:ext uri="{BB962C8B-B14F-4D97-AF65-F5344CB8AC3E}">
        <p14:creationId xmlns:p14="http://schemas.microsoft.com/office/powerpoint/2010/main" val="496606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9986A-C077-7448-B5C1-887DC013F615}"/>
              </a:ext>
            </a:extLst>
          </p:cNvPr>
          <p:cNvSpPr>
            <a:spLocks noGrp="1"/>
          </p:cNvSpPr>
          <p:nvPr>
            <p:ph type="title"/>
          </p:nvPr>
        </p:nvSpPr>
        <p:spPr/>
        <p:txBody>
          <a:bodyPr/>
          <a:lstStyle/>
          <a:p>
            <a:r>
              <a:rPr lang="en-US" dirty="0"/>
              <a:t>Internal Hiring and Recruitment</a:t>
            </a:r>
          </a:p>
        </p:txBody>
      </p:sp>
      <p:sp>
        <p:nvSpPr>
          <p:cNvPr id="3" name="Content Placeholder 2">
            <a:extLst>
              <a:ext uri="{FF2B5EF4-FFF2-40B4-BE49-F238E27FC236}">
                <a16:creationId xmlns:a16="http://schemas.microsoft.com/office/drawing/2014/main" id="{68FC8FA9-1418-0D47-9D47-D81DF283CB7E}"/>
              </a:ext>
            </a:extLst>
          </p:cNvPr>
          <p:cNvSpPr>
            <a:spLocks noGrp="1"/>
          </p:cNvSpPr>
          <p:nvPr>
            <p:ph idx="1"/>
          </p:nvPr>
        </p:nvSpPr>
        <p:spPr>
          <a:xfrm>
            <a:off x="513414" y="1825625"/>
            <a:ext cx="10840386" cy="4351338"/>
          </a:xfrm>
        </p:spPr>
        <p:txBody>
          <a:bodyPr>
            <a:normAutofit/>
          </a:bodyPr>
          <a:lstStyle/>
          <a:p>
            <a:pPr lvl="1"/>
            <a:endParaRPr lang="en-US" sz="2800" dirty="0"/>
          </a:p>
          <a:p>
            <a:pPr lvl="1"/>
            <a:r>
              <a:rPr lang="en-US" sz="2800" dirty="0"/>
              <a:t>Support DSP to gain training prior to being promoted to Frontline supervisor</a:t>
            </a:r>
          </a:p>
          <a:p>
            <a:pPr lvl="1"/>
            <a:r>
              <a:rPr lang="en-US" sz="2800" dirty="0"/>
              <a:t>Supervisor Bootcamps after promotion or in preparation for promotion. </a:t>
            </a:r>
          </a:p>
          <a:p>
            <a:pPr lvl="1"/>
            <a:endParaRPr lang="en-US" sz="2800" dirty="0">
              <a:highlight>
                <a:srgbClr val="FFFF00"/>
              </a:highlight>
            </a:endParaRPr>
          </a:p>
          <a:p>
            <a:pPr lvl="1"/>
            <a:endParaRPr lang="en-US" sz="2800" dirty="0">
              <a:highlight>
                <a:srgbClr val="FFFF00"/>
              </a:highlight>
            </a:endParaRPr>
          </a:p>
        </p:txBody>
      </p:sp>
    </p:spTree>
    <p:extLst>
      <p:ext uri="{BB962C8B-B14F-4D97-AF65-F5344CB8AC3E}">
        <p14:creationId xmlns:p14="http://schemas.microsoft.com/office/powerpoint/2010/main" val="3152762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7" name="Rounded Rectangle 6">
            <a:extLst>
              <a:ext uri="{FF2B5EF4-FFF2-40B4-BE49-F238E27FC236}">
                <a16:creationId xmlns:a16="http://schemas.microsoft.com/office/drawing/2014/main" id="{7F8B0642-E847-A444-9DF3-132A5EAFDD16}"/>
              </a:ext>
            </a:extLst>
          </p:cNvPr>
          <p:cNvSpPr/>
          <p:nvPr/>
        </p:nvSpPr>
        <p:spPr>
          <a:xfrm>
            <a:off x="4249273" y="1147482"/>
            <a:ext cx="7552332" cy="4338918"/>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9EBC401-C40B-9B41-9AE0-533D0B0391B2}"/>
              </a:ext>
            </a:extLst>
          </p:cNvPr>
          <p:cNvSpPr>
            <a:spLocks noGrp="1"/>
          </p:cNvSpPr>
          <p:nvPr>
            <p:ph type="title"/>
          </p:nvPr>
        </p:nvSpPr>
        <p:spPr>
          <a:xfrm>
            <a:off x="6042214" y="647544"/>
            <a:ext cx="5759391" cy="5444006"/>
          </a:xfrm>
        </p:spPr>
        <p:txBody>
          <a:bodyPr>
            <a:normAutofit/>
          </a:bodyPr>
          <a:lstStyle/>
          <a:p>
            <a:r>
              <a:rPr lang="en-US" sz="6600" dirty="0"/>
              <a:t>FLS </a:t>
            </a:r>
            <a:br>
              <a:rPr lang="en-US" sz="6600" dirty="0"/>
            </a:br>
            <a:r>
              <a:rPr lang="en-US" sz="6600" dirty="0"/>
              <a:t>Structured Interview Questions</a:t>
            </a:r>
            <a:endParaRPr lang="en-US" sz="6400" dirty="0"/>
          </a:p>
        </p:txBody>
      </p:sp>
      <p:pic>
        <p:nvPicPr>
          <p:cNvPr id="6" name="Content Placeholder 5">
            <a:extLst>
              <a:ext uri="{FF2B5EF4-FFF2-40B4-BE49-F238E27FC236}">
                <a16:creationId xmlns:a16="http://schemas.microsoft.com/office/drawing/2014/main" id="{72BD73D5-94CE-714F-B7CF-30B2C739C9F4}"/>
              </a:ext>
            </a:extLst>
          </p:cNvPr>
          <p:cNvPicPr>
            <a:picLocks noGrp="1" noChangeAspect="1"/>
          </p:cNvPicPr>
          <p:nvPr>
            <p:ph idx="1"/>
          </p:nvPr>
        </p:nvPicPr>
        <p:blipFill>
          <a:blip r:embed="rId3"/>
          <a:stretch>
            <a:fillRect/>
          </a:stretch>
        </p:blipFill>
        <p:spPr>
          <a:xfrm rot="20790470">
            <a:off x="824659" y="547906"/>
            <a:ext cx="4372607" cy="56432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id="{2BA5D30E-3CB8-794A-9BD3-1CE82E460B9D}"/>
              </a:ext>
            </a:extLst>
          </p:cNvPr>
          <p:cNvSpPr/>
          <p:nvPr/>
        </p:nvSpPr>
        <p:spPr>
          <a:xfrm>
            <a:off x="6845099" y="6211669"/>
            <a:ext cx="6296722" cy="646331"/>
          </a:xfrm>
          <a:prstGeom prst="rect">
            <a:avLst/>
          </a:prstGeom>
        </p:spPr>
        <p:txBody>
          <a:bodyPr wrap="square">
            <a:spAutoFit/>
          </a:bodyPr>
          <a:lstStyle/>
          <a:p>
            <a:r>
              <a:rPr lang="en-US" u="sng" dirty="0">
                <a:hlinkClick r:id="rId4"/>
              </a:rPr>
              <a:t>https://rtc.umn.edu/docs/FLSCompQuestions.pdf</a:t>
            </a:r>
            <a:br>
              <a:rPr lang="en-US" dirty="0"/>
            </a:br>
            <a:endParaRPr lang="en-US" dirty="0"/>
          </a:p>
        </p:txBody>
      </p:sp>
    </p:spTree>
    <p:extLst>
      <p:ext uri="{BB962C8B-B14F-4D97-AF65-F5344CB8AC3E}">
        <p14:creationId xmlns:p14="http://schemas.microsoft.com/office/powerpoint/2010/main" val="1280425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F1D1-C026-DF41-97EC-E7FBE824D303}"/>
              </a:ext>
            </a:extLst>
          </p:cNvPr>
          <p:cNvSpPr>
            <a:spLocks noGrp="1"/>
          </p:cNvSpPr>
          <p:nvPr>
            <p:ph type="ctrTitle"/>
          </p:nvPr>
        </p:nvSpPr>
        <p:spPr/>
        <p:txBody>
          <a:bodyPr>
            <a:normAutofit/>
          </a:bodyPr>
          <a:lstStyle/>
          <a:p>
            <a:pPr>
              <a:lnSpc>
                <a:spcPct val="100000"/>
              </a:lnSpc>
            </a:pPr>
            <a:r>
              <a:rPr lang="en-US" sz="45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The Critical Role</a:t>
            </a:r>
            <a:br>
              <a:rPr lang="en-US" dirty="0"/>
            </a:br>
            <a:br>
              <a:rPr lang="en-US" sz="2200" dirty="0"/>
            </a:br>
            <a:r>
              <a:rPr lang="en-US" sz="7000" dirty="0"/>
              <a:t>Frontline</a:t>
            </a:r>
            <a:br>
              <a:rPr lang="en-US" sz="7000" dirty="0"/>
            </a:br>
            <a:r>
              <a:rPr lang="en-US" sz="7000" dirty="0"/>
              <a:t>Supervisors</a:t>
            </a:r>
          </a:p>
        </p:txBody>
      </p:sp>
      <p:sp>
        <p:nvSpPr>
          <p:cNvPr id="6" name="TextBox 5">
            <a:extLst>
              <a:ext uri="{FF2B5EF4-FFF2-40B4-BE49-F238E27FC236}">
                <a16:creationId xmlns:a16="http://schemas.microsoft.com/office/drawing/2014/main" id="{1518A74C-E9BE-0346-B79D-0549113B7067}"/>
              </a:ext>
            </a:extLst>
          </p:cNvPr>
          <p:cNvSpPr txBox="1"/>
          <p:nvPr/>
        </p:nvSpPr>
        <p:spPr>
          <a:xfrm>
            <a:off x="7034409" y="4917853"/>
            <a:ext cx="2308374" cy="646331"/>
          </a:xfrm>
          <a:prstGeom prst="rect">
            <a:avLst/>
          </a:prstGeom>
          <a:noFill/>
        </p:spPr>
        <p:txBody>
          <a:bodyPr wrap="square" rtlCol="0">
            <a:spAutoFit/>
          </a:bodyPr>
          <a:lstStyle/>
          <a:p>
            <a:r>
              <a:rPr lang="en-AF" dirty="0"/>
              <a:t>Chet Tschetter</a:t>
            </a:r>
          </a:p>
          <a:p>
            <a:r>
              <a:rPr lang="en-AF" dirty="0"/>
              <a:t>Claire Benway MA</a:t>
            </a:r>
          </a:p>
        </p:txBody>
      </p:sp>
      <p:pic>
        <p:nvPicPr>
          <p:cNvPr id="7" name="Picture 6">
            <a:extLst>
              <a:ext uri="{FF2B5EF4-FFF2-40B4-BE49-F238E27FC236}">
                <a16:creationId xmlns:a16="http://schemas.microsoft.com/office/drawing/2014/main" id="{F5BE5CF6-D7F6-A349-8F8F-7E41F9EF3898}"/>
              </a:ext>
            </a:extLst>
          </p:cNvPr>
          <p:cNvPicPr>
            <a:picLocks noChangeAspect="1"/>
          </p:cNvPicPr>
          <p:nvPr/>
        </p:nvPicPr>
        <p:blipFill rotWithShape="1">
          <a:blip r:embed="rId3"/>
          <a:srcRect r="4095"/>
          <a:stretch/>
        </p:blipFill>
        <p:spPr>
          <a:xfrm>
            <a:off x="6737831" y="748145"/>
            <a:ext cx="5454169" cy="3791369"/>
          </a:xfrm>
          <a:prstGeom prst="rect">
            <a:avLst/>
          </a:prstGeom>
        </p:spPr>
      </p:pic>
      <p:sp>
        <p:nvSpPr>
          <p:cNvPr id="3" name="TextBox 2">
            <a:extLst>
              <a:ext uri="{FF2B5EF4-FFF2-40B4-BE49-F238E27FC236}">
                <a16:creationId xmlns:a16="http://schemas.microsoft.com/office/drawing/2014/main" id="{40CFCA21-BF0C-4218-BEDE-2F4D409D18C4}"/>
              </a:ext>
            </a:extLst>
          </p:cNvPr>
          <p:cNvSpPr txBox="1"/>
          <p:nvPr/>
        </p:nvSpPr>
        <p:spPr>
          <a:xfrm>
            <a:off x="741680" y="5344160"/>
            <a:ext cx="576072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dirty="0">
                <a:solidFill>
                  <a:schemeClr val="bg1"/>
                </a:solidFill>
                <a:cs typeface="Calibri"/>
              </a:rPr>
              <a:t>tenncare.ici.umn.edu</a:t>
            </a:r>
            <a:endParaRPr lang="en-US" dirty="0">
              <a:solidFill>
                <a:schemeClr val="bg1"/>
              </a:solidFill>
            </a:endParaRPr>
          </a:p>
        </p:txBody>
      </p:sp>
    </p:spTree>
    <p:extLst>
      <p:ext uri="{BB962C8B-B14F-4D97-AF65-F5344CB8AC3E}">
        <p14:creationId xmlns:p14="http://schemas.microsoft.com/office/powerpoint/2010/main" val="1905264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956C0B-F7F3-2841-ADB6-17E98FFE287B}"/>
              </a:ext>
            </a:extLst>
          </p:cNvPr>
          <p:cNvPicPr>
            <a:picLocks noChangeAspect="1"/>
          </p:cNvPicPr>
          <p:nvPr/>
        </p:nvPicPr>
        <p:blipFill>
          <a:blip r:embed="rId3"/>
          <a:stretch>
            <a:fillRect/>
          </a:stretch>
        </p:blipFill>
        <p:spPr>
          <a:xfrm>
            <a:off x="1543302" y="1035035"/>
            <a:ext cx="10237343" cy="4899925"/>
          </a:xfrm>
          <a:prstGeom prst="rect">
            <a:avLst/>
          </a:prstGeom>
        </p:spPr>
      </p:pic>
      <p:cxnSp>
        <p:nvCxnSpPr>
          <p:cNvPr id="7" name="Straight Arrow Connector 6">
            <a:extLst>
              <a:ext uri="{FF2B5EF4-FFF2-40B4-BE49-F238E27FC236}">
                <a16:creationId xmlns:a16="http://schemas.microsoft.com/office/drawing/2014/main" id="{460B4243-A3AD-9B4B-BF2E-0B4F7D0CF316}"/>
              </a:ext>
            </a:extLst>
          </p:cNvPr>
          <p:cNvCxnSpPr>
            <a:cxnSpLocks/>
          </p:cNvCxnSpPr>
          <p:nvPr/>
        </p:nvCxnSpPr>
        <p:spPr>
          <a:xfrm>
            <a:off x="880813" y="1904596"/>
            <a:ext cx="92887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A449216-56B7-0740-BB8D-E7D6DD1FCCBB}"/>
              </a:ext>
            </a:extLst>
          </p:cNvPr>
          <p:cNvCxnSpPr>
            <a:cxnSpLocks/>
          </p:cNvCxnSpPr>
          <p:nvPr/>
        </p:nvCxnSpPr>
        <p:spPr>
          <a:xfrm flipH="1">
            <a:off x="10762490" y="3061630"/>
            <a:ext cx="8839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D6DCFEB-0809-774B-AC06-994A5B0E1C5E}"/>
              </a:ext>
            </a:extLst>
          </p:cNvPr>
          <p:cNvCxnSpPr>
            <a:cxnSpLocks/>
          </p:cNvCxnSpPr>
          <p:nvPr/>
        </p:nvCxnSpPr>
        <p:spPr>
          <a:xfrm>
            <a:off x="880813" y="3062419"/>
            <a:ext cx="92887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47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4BA72-D9B0-594F-9798-9F72E9B2A46E}"/>
              </a:ext>
            </a:extLst>
          </p:cNvPr>
          <p:cNvSpPr>
            <a:spLocks noGrp="1"/>
          </p:cNvSpPr>
          <p:nvPr>
            <p:ph type="title"/>
          </p:nvPr>
        </p:nvSpPr>
        <p:spPr/>
        <p:txBody>
          <a:bodyPr/>
          <a:lstStyle/>
          <a:p>
            <a:r>
              <a:rPr lang="en-US" dirty="0"/>
              <a:t>Regular check-ins</a:t>
            </a:r>
            <a:endParaRPr lang="en-AF" dirty="0"/>
          </a:p>
        </p:txBody>
      </p:sp>
      <p:sp>
        <p:nvSpPr>
          <p:cNvPr id="3" name="Content Placeholder 2">
            <a:extLst>
              <a:ext uri="{FF2B5EF4-FFF2-40B4-BE49-F238E27FC236}">
                <a16:creationId xmlns:a16="http://schemas.microsoft.com/office/drawing/2014/main" id="{03659858-2E95-5B4B-942E-1D7D2B916BC6}"/>
              </a:ext>
            </a:extLst>
          </p:cNvPr>
          <p:cNvSpPr>
            <a:spLocks noGrp="1"/>
          </p:cNvSpPr>
          <p:nvPr>
            <p:ph idx="1"/>
          </p:nvPr>
        </p:nvSpPr>
        <p:spPr/>
        <p:txBody>
          <a:bodyPr>
            <a:normAutofit/>
          </a:bodyPr>
          <a:lstStyle/>
          <a:p>
            <a:r>
              <a:rPr lang="en-US" dirty="0"/>
              <a:t>High performing employees</a:t>
            </a:r>
          </a:p>
          <a:p>
            <a:pPr lvl="1"/>
            <a:r>
              <a:rPr lang="en-US" dirty="0"/>
              <a:t>What are a person's goals?</a:t>
            </a:r>
          </a:p>
          <a:p>
            <a:pPr lvl="1"/>
            <a:r>
              <a:rPr lang="en-US" dirty="0"/>
              <a:t>What do they like about their job now?</a:t>
            </a:r>
          </a:p>
          <a:p>
            <a:pPr lvl="1"/>
            <a:r>
              <a:rPr lang="en-US" dirty="0"/>
              <a:t>What would they like to be able to do differently? </a:t>
            </a:r>
          </a:p>
          <a:p>
            <a:r>
              <a:rPr lang="en-US" dirty="0"/>
              <a:t>Keep in mind</a:t>
            </a:r>
          </a:p>
          <a:p>
            <a:pPr lvl="1"/>
            <a:r>
              <a:rPr lang="en-US" dirty="0"/>
              <a:t>Who is the person to check in? </a:t>
            </a:r>
            <a:endParaRPr lang="en-AF" dirty="0"/>
          </a:p>
          <a:p>
            <a:pPr lvl="1"/>
            <a:endParaRPr lang="en-US" dirty="0"/>
          </a:p>
        </p:txBody>
      </p:sp>
    </p:spTree>
    <p:extLst>
      <p:ext uri="{BB962C8B-B14F-4D97-AF65-F5344CB8AC3E}">
        <p14:creationId xmlns:p14="http://schemas.microsoft.com/office/powerpoint/2010/main" val="1758299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BB00BF-AC96-7545-80C5-ACD18653193F}"/>
              </a:ext>
            </a:extLst>
          </p:cNvPr>
          <p:cNvPicPr>
            <a:picLocks noChangeAspect="1"/>
          </p:cNvPicPr>
          <p:nvPr/>
        </p:nvPicPr>
        <p:blipFill rotWithShape="1">
          <a:blip r:embed="rId3"/>
          <a:srcRect t="6633" b="21776"/>
          <a:stretch/>
        </p:blipFill>
        <p:spPr>
          <a:xfrm>
            <a:off x="0" y="13855"/>
            <a:ext cx="12192000" cy="5818909"/>
          </a:xfrm>
          <a:prstGeom prst="rect">
            <a:avLst/>
          </a:prstGeom>
        </p:spPr>
      </p:pic>
      <p:sp>
        <p:nvSpPr>
          <p:cNvPr id="2" name="Title 1">
            <a:extLst>
              <a:ext uri="{FF2B5EF4-FFF2-40B4-BE49-F238E27FC236}">
                <a16:creationId xmlns:a16="http://schemas.microsoft.com/office/drawing/2014/main" id="{9678B480-40A3-0F47-BE51-CC05179F45EA}"/>
              </a:ext>
            </a:extLst>
          </p:cNvPr>
          <p:cNvSpPr>
            <a:spLocks noGrp="1"/>
          </p:cNvSpPr>
          <p:nvPr>
            <p:ph type="title" idx="4294967295"/>
          </p:nvPr>
        </p:nvSpPr>
        <p:spPr>
          <a:xfrm>
            <a:off x="748146" y="5832764"/>
            <a:ext cx="9805988" cy="1025236"/>
          </a:xfrm>
        </p:spPr>
        <p:txBody>
          <a:bodyPr/>
          <a:lstStyle/>
          <a:p>
            <a:r>
              <a:rPr lang="en-US" dirty="0"/>
              <a:t>Preparing Internal Candidates </a:t>
            </a:r>
          </a:p>
        </p:txBody>
      </p:sp>
    </p:spTree>
    <p:extLst>
      <p:ext uri="{BB962C8B-B14F-4D97-AF65-F5344CB8AC3E}">
        <p14:creationId xmlns:p14="http://schemas.microsoft.com/office/powerpoint/2010/main" val="2708727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ED490-8293-B84C-BF0E-C3B2BABAE8A2}"/>
              </a:ext>
            </a:extLst>
          </p:cNvPr>
          <p:cNvSpPr>
            <a:spLocks noGrp="1"/>
          </p:cNvSpPr>
          <p:nvPr>
            <p:ph type="title"/>
          </p:nvPr>
        </p:nvSpPr>
        <p:spPr>
          <a:xfrm>
            <a:off x="838200" y="365125"/>
            <a:ext cx="11353800" cy="1325563"/>
          </a:xfrm>
        </p:spPr>
        <p:txBody>
          <a:bodyPr/>
          <a:lstStyle/>
          <a:p>
            <a:r>
              <a:rPr lang="en-US" dirty="0"/>
              <a:t>How Are You Preparing People for this role? </a:t>
            </a:r>
          </a:p>
        </p:txBody>
      </p:sp>
      <p:sp>
        <p:nvSpPr>
          <p:cNvPr id="3" name="Content Placeholder 2">
            <a:extLst>
              <a:ext uri="{FF2B5EF4-FFF2-40B4-BE49-F238E27FC236}">
                <a16:creationId xmlns:a16="http://schemas.microsoft.com/office/drawing/2014/main" id="{0A39F8F8-BFB4-E840-81F1-2E3AE653E23A}"/>
              </a:ext>
            </a:extLst>
          </p:cNvPr>
          <p:cNvSpPr>
            <a:spLocks noGrp="1"/>
          </p:cNvSpPr>
          <p:nvPr>
            <p:ph idx="1"/>
          </p:nvPr>
        </p:nvSpPr>
        <p:spPr/>
        <p:txBody>
          <a:bodyPr>
            <a:normAutofit lnSpcReduction="10000"/>
          </a:bodyPr>
          <a:lstStyle/>
          <a:p>
            <a:r>
              <a:rPr lang="en-US" dirty="0"/>
              <a:t>Is there a Career Path?</a:t>
            </a:r>
          </a:p>
          <a:p>
            <a:pPr lvl="1"/>
            <a:r>
              <a:rPr lang="en-US" dirty="0"/>
              <a:t>Support DSP to gain training prior to being promoted to Frontline supervisor. </a:t>
            </a:r>
          </a:p>
          <a:p>
            <a:r>
              <a:rPr lang="en-US" dirty="0"/>
              <a:t>Understanding the role </a:t>
            </a:r>
          </a:p>
          <a:p>
            <a:r>
              <a:rPr lang="en-US" dirty="0"/>
              <a:t>Succession Planning </a:t>
            </a:r>
          </a:p>
          <a:p>
            <a:r>
              <a:rPr lang="en-US" dirty="0"/>
              <a:t>Mentoring</a:t>
            </a:r>
          </a:p>
          <a:p>
            <a:r>
              <a:rPr lang="en-US" dirty="0"/>
              <a:t>Connecting with current FLS </a:t>
            </a:r>
          </a:p>
          <a:p>
            <a:endParaRPr lang="en-US" dirty="0"/>
          </a:p>
        </p:txBody>
      </p:sp>
    </p:spTree>
    <p:extLst>
      <p:ext uri="{BB962C8B-B14F-4D97-AF65-F5344CB8AC3E}">
        <p14:creationId xmlns:p14="http://schemas.microsoft.com/office/powerpoint/2010/main" val="714645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6DC4A-5679-8B45-9F6C-1226CA92F67A}"/>
              </a:ext>
            </a:extLst>
          </p:cNvPr>
          <p:cNvSpPr>
            <a:spLocks noGrp="1"/>
          </p:cNvSpPr>
          <p:nvPr>
            <p:ph type="title"/>
          </p:nvPr>
        </p:nvSpPr>
        <p:spPr>
          <a:xfrm>
            <a:off x="838200" y="365125"/>
            <a:ext cx="11212286" cy="1325563"/>
          </a:xfrm>
        </p:spPr>
        <p:txBody>
          <a:bodyPr>
            <a:normAutofit/>
          </a:bodyPr>
          <a:lstStyle/>
          <a:p>
            <a:r>
              <a:rPr lang="en-US" dirty="0"/>
              <a:t>Implementation of the NFS Competencies</a:t>
            </a:r>
          </a:p>
        </p:txBody>
      </p:sp>
      <p:sp>
        <p:nvSpPr>
          <p:cNvPr id="3" name="Content Placeholder 2">
            <a:extLst>
              <a:ext uri="{FF2B5EF4-FFF2-40B4-BE49-F238E27FC236}">
                <a16:creationId xmlns:a16="http://schemas.microsoft.com/office/drawing/2014/main" id="{8228BFB6-45A6-9B44-A4CD-1D201CF467E9}"/>
              </a:ext>
            </a:extLst>
          </p:cNvPr>
          <p:cNvSpPr>
            <a:spLocks noGrp="1"/>
          </p:cNvSpPr>
          <p:nvPr>
            <p:ph idx="1"/>
          </p:nvPr>
        </p:nvSpPr>
        <p:spPr>
          <a:xfrm>
            <a:off x="838200" y="1690688"/>
            <a:ext cx="10515600" cy="4351338"/>
          </a:xfrm>
        </p:spPr>
        <p:txBody>
          <a:bodyPr anchor="ctr">
            <a:noAutofit/>
          </a:bodyPr>
          <a:lstStyle/>
          <a:p>
            <a:pPr marL="0" indent="0">
              <a:buNone/>
            </a:pPr>
            <a:r>
              <a:rPr lang="en-US" dirty="0"/>
              <a:t>The NFSC is intended to serve as a foundation for which organizations can choose the competency areas and/or individual competency statements most appropriate for the FLSs within their organizations. </a:t>
            </a:r>
          </a:p>
        </p:txBody>
      </p:sp>
    </p:spTree>
    <p:extLst>
      <p:ext uri="{BB962C8B-B14F-4D97-AF65-F5344CB8AC3E}">
        <p14:creationId xmlns:p14="http://schemas.microsoft.com/office/powerpoint/2010/main" val="197293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28BFB6-45A6-9B44-A4CD-1D201CF467E9}"/>
              </a:ext>
            </a:extLst>
          </p:cNvPr>
          <p:cNvSpPr>
            <a:spLocks noGrp="1"/>
          </p:cNvSpPr>
          <p:nvPr>
            <p:ph idx="1"/>
          </p:nvPr>
        </p:nvSpPr>
        <p:spPr>
          <a:xfrm>
            <a:off x="838200" y="832757"/>
            <a:ext cx="10515600" cy="5209269"/>
          </a:xfrm>
        </p:spPr>
        <p:txBody>
          <a:bodyPr>
            <a:noAutofit/>
          </a:bodyPr>
          <a:lstStyle/>
          <a:p>
            <a:pPr marL="0" indent="0">
              <a:buNone/>
            </a:pPr>
            <a:r>
              <a:rPr lang="en-US" dirty="0"/>
              <a:t>Organizations are encouraged to translate the NFSC into a wide range workforce development tools, including </a:t>
            </a:r>
          </a:p>
          <a:p>
            <a:r>
              <a:rPr lang="en-US" dirty="0"/>
              <a:t>FLS job descriptions </a:t>
            </a:r>
          </a:p>
          <a:p>
            <a:r>
              <a:rPr lang="en-US" dirty="0"/>
              <a:t>Interview protocols for FLS candidates</a:t>
            </a:r>
          </a:p>
          <a:p>
            <a:r>
              <a:rPr lang="en-US" dirty="0"/>
              <a:t>FLS self-assessments </a:t>
            </a:r>
          </a:p>
          <a:p>
            <a:r>
              <a:rPr lang="en-US" dirty="0"/>
              <a:t>Direct supervisor assessments of FLSs</a:t>
            </a:r>
          </a:p>
          <a:p>
            <a:r>
              <a:rPr lang="en-US" dirty="0"/>
              <a:t>Individual FLS training and development plans </a:t>
            </a:r>
          </a:p>
          <a:p>
            <a:r>
              <a:rPr lang="en-US" dirty="0"/>
              <a:t> FLS performance reviews</a:t>
            </a:r>
          </a:p>
        </p:txBody>
      </p:sp>
    </p:spTree>
    <p:extLst>
      <p:ext uri="{BB962C8B-B14F-4D97-AF65-F5344CB8AC3E}">
        <p14:creationId xmlns:p14="http://schemas.microsoft.com/office/powerpoint/2010/main" val="2822699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8B480-40A3-0F47-BE51-CC05179F45EA}"/>
              </a:ext>
            </a:extLst>
          </p:cNvPr>
          <p:cNvSpPr>
            <a:spLocks noGrp="1"/>
          </p:cNvSpPr>
          <p:nvPr>
            <p:ph type="title"/>
          </p:nvPr>
        </p:nvSpPr>
        <p:spPr/>
        <p:txBody>
          <a:bodyPr/>
          <a:lstStyle/>
          <a:p>
            <a:r>
              <a:rPr lang="en-US" dirty="0"/>
              <a:t>Assessing Candidates </a:t>
            </a:r>
          </a:p>
        </p:txBody>
      </p:sp>
    </p:spTree>
    <p:extLst>
      <p:ext uri="{BB962C8B-B14F-4D97-AF65-F5344CB8AC3E}">
        <p14:creationId xmlns:p14="http://schemas.microsoft.com/office/powerpoint/2010/main" val="486416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7" name="Rounded Rectangle 6">
            <a:extLst>
              <a:ext uri="{FF2B5EF4-FFF2-40B4-BE49-F238E27FC236}">
                <a16:creationId xmlns:a16="http://schemas.microsoft.com/office/drawing/2014/main" id="{7F8B0642-E847-A444-9DF3-132A5EAFDD16}"/>
              </a:ext>
            </a:extLst>
          </p:cNvPr>
          <p:cNvSpPr/>
          <p:nvPr/>
        </p:nvSpPr>
        <p:spPr>
          <a:xfrm>
            <a:off x="4249273" y="1147482"/>
            <a:ext cx="7552332" cy="4338918"/>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9EBC401-C40B-9B41-9AE0-533D0B0391B2}"/>
              </a:ext>
            </a:extLst>
          </p:cNvPr>
          <p:cNvSpPr>
            <a:spLocks noGrp="1"/>
          </p:cNvSpPr>
          <p:nvPr>
            <p:ph type="title"/>
          </p:nvPr>
        </p:nvSpPr>
        <p:spPr>
          <a:xfrm>
            <a:off x="6042214" y="647544"/>
            <a:ext cx="5759391" cy="5444006"/>
          </a:xfrm>
        </p:spPr>
        <p:txBody>
          <a:bodyPr>
            <a:normAutofit/>
          </a:bodyPr>
          <a:lstStyle/>
          <a:p>
            <a:r>
              <a:rPr lang="en-US" sz="6600" dirty="0"/>
              <a:t>Frontline</a:t>
            </a:r>
            <a:br>
              <a:rPr lang="en-US" sz="6600" dirty="0"/>
            </a:br>
            <a:r>
              <a:rPr lang="en-US" sz="6600" dirty="0"/>
              <a:t>Supervisor</a:t>
            </a:r>
            <a:br>
              <a:rPr lang="en-US" sz="6600" dirty="0"/>
            </a:br>
            <a:r>
              <a:rPr lang="en-US" sz="6600" dirty="0"/>
              <a:t>Assessment</a:t>
            </a:r>
            <a:endParaRPr lang="en-US" sz="6400" dirty="0"/>
          </a:p>
        </p:txBody>
      </p:sp>
      <p:sp>
        <p:nvSpPr>
          <p:cNvPr id="8" name="Rectangle 7">
            <a:extLst>
              <a:ext uri="{FF2B5EF4-FFF2-40B4-BE49-F238E27FC236}">
                <a16:creationId xmlns:a16="http://schemas.microsoft.com/office/drawing/2014/main" id="{2BA5D30E-3CB8-794A-9BD3-1CE82E460B9D}"/>
              </a:ext>
            </a:extLst>
          </p:cNvPr>
          <p:cNvSpPr/>
          <p:nvPr/>
        </p:nvSpPr>
        <p:spPr>
          <a:xfrm>
            <a:off x="6845099" y="6211669"/>
            <a:ext cx="6296722" cy="369332"/>
          </a:xfrm>
          <a:prstGeom prst="rect">
            <a:avLst/>
          </a:prstGeom>
        </p:spPr>
        <p:txBody>
          <a:bodyPr wrap="square">
            <a:spAutoFit/>
          </a:bodyPr>
          <a:lstStyle/>
          <a:p>
            <a:r>
              <a:rPr lang="en-US" u="sng" dirty="0">
                <a:hlinkClick r:id="rId3"/>
              </a:rPr>
              <a:t>https://rtc.umn.edu/docs/FLSCompAssessment.pdf</a:t>
            </a:r>
            <a:r>
              <a:rPr lang="en-US" dirty="0"/>
              <a:t> </a:t>
            </a:r>
          </a:p>
        </p:txBody>
      </p:sp>
      <p:pic>
        <p:nvPicPr>
          <p:cNvPr id="9" name="Content Placeholder 4">
            <a:extLst>
              <a:ext uri="{FF2B5EF4-FFF2-40B4-BE49-F238E27FC236}">
                <a16:creationId xmlns:a16="http://schemas.microsoft.com/office/drawing/2014/main" id="{46BD15E5-C019-E34E-B3F6-EFDBC056C6C6}"/>
              </a:ext>
            </a:extLst>
          </p:cNvPr>
          <p:cNvPicPr>
            <a:picLocks noChangeAspect="1"/>
          </p:cNvPicPr>
          <p:nvPr/>
        </p:nvPicPr>
        <p:blipFill>
          <a:blip r:embed="rId4"/>
          <a:stretch>
            <a:fillRect/>
          </a:stretch>
        </p:blipFill>
        <p:spPr>
          <a:xfrm rot="20790253">
            <a:off x="1013924" y="553108"/>
            <a:ext cx="4422034" cy="56908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98275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8960211-C736-9046-8FB8-68EC5EB1EAC7}"/>
              </a:ext>
            </a:extLst>
          </p:cNvPr>
          <p:cNvPicPr>
            <a:picLocks noGrp="1" noChangeAspect="1"/>
          </p:cNvPicPr>
          <p:nvPr>
            <p:ph idx="1"/>
          </p:nvPr>
        </p:nvPicPr>
        <p:blipFill>
          <a:blip r:embed="rId3"/>
          <a:stretch>
            <a:fillRect/>
          </a:stretch>
        </p:blipFill>
        <p:spPr>
          <a:xfrm>
            <a:off x="2040985" y="734415"/>
            <a:ext cx="7982908" cy="5732533"/>
          </a:xfrm>
        </p:spPr>
      </p:pic>
      <p:cxnSp>
        <p:nvCxnSpPr>
          <p:cNvPr id="7" name="Straight Arrow Connector 6">
            <a:extLst>
              <a:ext uri="{FF2B5EF4-FFF2-40B4-BE49-F238E27FC236}">
                <a16:creationId xmlns:a16="http://schemas.microsoft.com/office/drawing/2014/main" id="{A25E237D-13DE-854E-A1B8-87652807A0FE}"/>
              </a:ext>
            </a:extLst>
          </p:cNvPr>
          <p:cNvCxnSpPr>
            <a:cxnSpLocks/>
          </p:cNvCxnSpPr>
          <p:nvPr/>
        </p:nvCxnSpPr>
        <p:spPr>
          <a:xfrm>
            <a:off x="896907" y="1323644"/>
            <a:ext cx="1444977"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B035303-2910-BF42-8F88-CD42CDBC3FB7}"/>
              </a:ext>
            </a:extLst>
          </p:cNvPr>
          <p:cNvCxnSpPr>
            <a:cxnSpLocks/>
          </p:cNvCxnSpPr>
          <p:nvPr/>
        </p:nvCxnSpPr>
        <p:spPr>
          <a:xfrm flipH="1">
            <a:off x="8857171" y="1216222"/>
            <a:ext cx="1607695" cy="61096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D62EC72-E221-6649-9319-B19A7136D847}"/>
              </a:ext>
            </a:extLst>
          </p:cNvPr>
          <p:cNvCxnSpPr>
            <a:cxnSpLocks/>
          </p:cNvCxnSpPr>
          <p:nvPr/>
        </p:nvCxnSpPr>
        <p:spPr>
          <a:xfrm>
            <a:off x="1044035" y="2101875"/>
            <a:ext cx="1800300"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4C11B69-BA66-E24E-8F64-455EBCD92336}"/>
              </a:ext>
            </a:extLst>
          </p:cNvPr>
          <p:cNvCxnSpPr>
            <a:cxnSpLocks/>
          </p:cNvCxnSpPr>
          <p:nvPr/>
        </p:nvCxnSpPr>
        <p:spPr>
          <a:xfrm flipH="1">
            <a:off x="9659167" y="3285844"/>
            <a:ext cx="1146072"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7A63B69-1BA7-6E43-A841-692EF170CD0B}"/>
              </a:ext>
            </a:extLst>
          </p:cNvPr>
          <p:cNvCxnSpPr>
            <a:cxnSpLocks/>
          </p:cNvCxnSpPr>
          <p:nvPr/>
        </p:nvCxnSpPr>
        <p:spPr>
          <a:xfrm flipH="1">
            <a:off x="9659167" y="3832298"/>
            <a:ext cx="1146072"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077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9301B7F0-71B4-9F43-9D90-092C18CD7307}"/>
              </a:ext>
            </a:extLst>
          </p:cNvPr>
          <p:cNvSpPr/>
          <p:nvPr/>
        </p:nvSpPr>
        <p:spPr>
          <a:xfrm>
            <a:off x="571500" y="1690688"/>
            <a:ext cx="10646229" cy="181995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E5D479-7BE2-CD44-B5FA-9BACA7F2D2A7}"/>
              </a:ext>
            </a:extLst>
          </p:cNvPr>
          <p:cNvSpPr>
            <a:spLocks noGrp="1"/>
          </p:cNvSpPr>
          <p:nvPr>
            <p:ph type="title"/>
          </p:nvPr>
        </p:nvSpPr>
        <p:spPr/>
        <p:txBody>
          <a:bodyPr>
            <a:normAutofit/>
          </a:bodyPr>
          <a:lstStyle/>
          <a:p>
            <a:r>
              <a:rPr lang="en-US" dirty="0"/>
              <a:t>Now that you have a tool for Assessment  </a:t>
            </a:r>
          </a:p>
        </p:txBody>
      </p:sp>
      <p:sp>
        <p:nvSpPr>
          <p:cNvPr id="3" name="Content Placeholder 2">
            <a:extLst>
              <a:ext uri="{FF2B5EF4-FFF2-40B4-BE49-F238E27FC236}">
                <a16:creationId xmlns:a16="http://schemas.microsoft.com/office/drawing/2014/main" id="{D60CED11-1E28-0F42-8283-94ED5D802870}"/>
              </a:ext>
            </a:extLst>
          </p:cNvPr>
          <p:cNvSpPr>
            <a:spLocks noGrp="1"/>
          </p:cNvSpPr>
          <p:nvPr>
            <p:ph idx="1"/>
          </p:nvPr>
        </p:nvSpPr>
        <p:spPr>
          <a:xfrm>
            <a:off x="838200" y="1825625"/>
            <a:ext cx="9644743" cy="4351338"/>
          </a:xfrm>
        </p:spPr>
        <p:txBody>
          <a:bodyPr>
            <a:normAutofit/>
          </a:bodyPr>
          <a:lstStyle/>
          <a:p>
            <a:pPr marL="0" indent="0">
              <a:buNone/>
            </a:pPr>
            <a:r>
              <a:rPr lang="en-US" sz="4400" dirty="0"/>
              <a:t>How are you evaluating candidates for the role of FLS?</a:t>
            </a:r>
          </a:p>
        </p:txBody>
      </p:sp>
    </p:spTree>
    <p:extLst>
      <p:ext uri="{BB962C8B-B14F-4D97-AF65-F5344CB8AC3E}">
        <p14:creationId xmlns:p14="http://schemas.microsoft.com/office/powerpoint/2010/main" val="2228009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91908-44BB-4649-97B3-EF50AC69D477}"/>
              </a:ext>
            </a:extLst>
          </p:cNvPr>
          <p:cNvSpPr>
            <a:spLocks noGrp="1"/>
          </p:cNvSpPr>
          <p:nvPr>
            <p:ph type="title"/>
          </p:nvPr>
        </p:nvSpPr>
        <p:spPr>
          <a:xfrm>
            <a:off x="838200" y="651989"/>
            <a:ext cx="10515600" cy="1325563"/>
          </a:xfrm>
        </p:spPr>
        <p:txBody>
          <a:bodyPr/>
          <a:lstStyle/>
          <a:p>
            <a:r>
              <a:rPr lang="en-US" dirty="0"/>
              <a:t>Frontline Supervisors: </a:t>
            </a:r>
            <a:br>
              <a:rPr lang="en-US" dirty="0"/>
            </a:br>
            <a:r>
              <a:rPr lang="en-US" dirty="0"/>
              <a:t>Recruiting for this Critical Role</a:t>
            </a:r>
          </a:p>
        </p:txBody>
      </p:sp>
      <p:sp>
        <p:nvSpPr>
          <p:cNvPr id="3" name="Content Placeholder 2">
            <a:extLst>
              <a:ext uri="{FF2B5EF4-FFF2-40B4-BE49-F238E27FC236}">
                <a16:creationId xmlns:a16="http://schemas.microsoft.com/office/drawing/2014/main" id="{D963B90D-460D-2448-BBFC-91F9FE078109}"/>
              </a:ext>
            </a:extLst>
          </p:cNvPr>
          <p:cNvSpPr>
            <a:spLocks noGrp="1"/>
          </p:cNvSpPr>
          <p:nvPr>
            <p:ph idx="1"/>
          </p:nvPr>
        </p:nvSpPr>
        <p:spPr>
          <a:xfrm>
            <a:off x="838200" y="1977552"/>
            <a:ext cx="10515600" cy="4351338"/>
          </a:xfrm>
        </p:spPr>
        <p:txBody>
          <a:bodyPr vert="horz" lIns="91440" tIns="45720" rIns="91440" bIns="45720" rtlCol="0" anchor="ctr">
            <a:normAutofit/>
          </a:bodyPr>
          <a:lstStyle/>
          <a:p>
            <a:pPr marL="0" indent="0">
              <a:buNone/>
            </a:pPr>
            <a:r>
              <a:rPr lang="en-US" dirty="0">
                <a:latin typeface="Open Sans Light"/>
              </a:rPr>
              <a:t>Frontline supervision is vital to the success of an organization. This session will take a deeper look into assessing candidates for this critical role including, recruitment and selection of, as well as understanding personal readiness for this role.  </a:t>
            </a:r>
            <a:endParaRPr lang="en-US" dirty="0"/>
          </a:p>
          <a:p>
            <a:pPr marL="0" indent="0">
              <a:buNone/>
            </a:pPr>
            <a:endParaRPr lang="en-US" dirty="0"/>
          </a:p>
        </p:txBody>
      </p:sp>
    </p:spTree>
    <p:extLst>
      <p:ext uri="{BB962C8B-B14F-4D97-AF65-F5344CB8AC3E}">
        <p14:creationId xmlns:p14="http://schemas.microsoft.com/office/powerpoint/2010/main" val="3626487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467B5-6E6C-7740-A20E-7F2BAAFAFFD3}"/>
              </a:ext>
            </a:extLst>
          </p:cNvPr>
          <p:cNvSpPr>
            <a:spLocks noGrp="1"/>
          </p:cNvSpPr>
          <p:nvPr>
            <p:ph type="title"/>
          </p:nvPr>
        </p:nvSpPr>
        <p:spPr/>
        <p:txBody>
          <a:bodyPr/>
          <a:lstStyle/>
          <a:p>
            <a:r>
              <a:rPr lang="en-US" dirty="0"/>
              <a:t>FLS – Core Responsibilities</a:t>
            </a:r>
          </a:p>
        </p:txBody>
      </p:sp>
      <p:sp>
        <p:nvSpPr>
          <p:cNvPr id="3" name="Content Placeholder 2">
            <a:extLst>
              <a:ext uri="{FF2B5EF4-FFF2-40B4-BE49-F238E27FC236}">
                <a16:creationId xmlns:a16="http://schemas.microsoft.com/office/drawing/2014/main" id="{B9D37D4E-5EF9-7648-9970-D2FC448CEF44}"/>
              </a:ext>
            </a:extLst>
          </p:cNvPr>
          <p:cNvSpPr>
            <a:spLocks noGrp="1"/>
          </p:cNvSpPr>
          <p:nvPr>
            <p:ph idx="1"/>
          </p:nvPr>
        </p:nvSpPr>
        <p:spPr/>
        <p:txBody>
          <a:bodyPr>
            <a:normAutofit/>
          </a:bodyPr>
          <a:lstStyle/>
          <a:p>
            <a:r>
              <a:rPr lang="en-US" dirty="0"/>
              <a:t>What is the FLS Core Responsibility?</a:t>
            </a:r>
          </a:p>
          <a:p>
            <a:r>
              <a:rPr lang="en-US" dirty="0"/>
              <a:t>How do you achieve that responsibility?</a:t>
            </a:r>
          </a:p>
          <a:p>
            <a:r>
              <a:rPr lang="en-US" dirty="0"/>
              <a:t>What is not the FLS responsibility?</a:t>
            </a:r>
          </a:p>
          <a:p>
            <a:endParaRPr lang="en-US" dirty="0"/>
          </a:p>
          <a:p>
            <a:pPr marL="0" indent="0">
              <a:buNone/>
            </a:pPr>
            <a:r>
              <a:rPr lang="en-US" dirty="0"/>
              <a:t>Do your Job Description reflect this accurately? </a:t>
            </a:r>
          </a:p>
          <a:p>
            <a:endParaRPr lang="en-AF" dirty="0"/>
          </a:p>
        </p:txBody>
      </p:sp>
      <p:sp>
        <p:nvSpPr>
          <p:cNvPr id="12" name="TextBox 11">
            <a:extLst>
              <a:ext uri="{FF2B5EF4-FFF2-40B4-BE49-F238E27FC236}">
                <a16:creationId xmlns:a16="http://schemas.microsoft.com/office/drawing/2014/main" id="{D884D83D-095D-AA49-AE84-B7470C8FDF83}"/>
              </a:ext>
            </a:extLst>
          </p:cNvPr>
          <p:cNvSpPr txBox="1"/>
          <p:nvPr/>
        </p:nvSpPr>
        <p:spPr>
          <a:xfrm>
            <a:off x="8928652" y="6032303"/>
            <a:ext cx="2569293" cy="369332"/>
          </a:xfrm>
          <a:prstGeom prst="rect">
            <a:avLst/>
          </a:prstGeom>
          <a:noFill/>
        </p:spPr>
        <p:txBody>
          <a:bodyPr wrap="none" rtlCol="0">
            <a:spAutoFit/>
          </a:bodyPr>
          <a:lstStyle/>
          <a:p>
            <a:r>
              <a:rPr lang="en-US" dirty="0"/>
              <a:t>Adapted from </a:t>
            </a:r>
            <a:r>
              <a:rPr lang="en-US" dirty="0" err="1"/>
              <a:t>TLCPCP.org</a:t>
            </a:r>
            <a:endParaRPr lang="en-US" dirty="0"/>
          </a:p>
        </p:txBody>
      </p:sp>
    </p:spTree>
    <p:extLst>
      <p:ext uri="{BB962C8B-B14F-4D97-AF65-F5344CB8AC3E}">
        <p14:creationId xmlns:p14="http://schemas.microsoft.com/office/powerpoint/2010/main" val="906299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8B480-40A3-0F47-BE51-CC05179F45EA}"/>
              </a:ext>
            </a:extLst>
          </p:cNvPr>
          <p:cNvSpPr>
            <a:spLocks noGrp="1"/>
          </p:cNvSpPr>
          <p:nvPr>
            <p:ph type="title"/>
          </p:nvPr>
        </p:nvSpPr>
        <p:spPr/>
        <p:txBody>
          <a:bodyPr/>
          <a:lstStyle/>
          <a:p>
            <a:r>
              <a:rPr lang="en-US" b="1" dirty="0">
                <a:latin typeface="Open Sans" panose="020B0606030504020204" pitchFamily="34" charset="0"/>
                <a:ea typeface="Open Sans" panose="020B0606030504020204" pitchFamily="34" charset="0"/>
                <a:cs typeface="Open Sans" panose="020B0606030504020204" pitchFamily="34" charset="0"/>
              </a:rPr>
              <a:t>Training</a:t>
            </a:r>
            <a:r>
              <a:rPr lang="en-US" dirty="0"/>
              <a:t> </a:t>
            </a:r>
            <a:br>
              <a:rPr lang="en-US" dirty="0"/>
            </a:br>
            <a:r>
              <a:rPr lang="en-US" dirty="0"/>
              <a:t>for Frontline Supervisors</a:t>
            </a:r>
          </a:p>
        </p:txBody>
      </p:sp>
    </p:spTree>
    <p:extLst>
      <p:ext uri="{BB962C8B-B14F-4D97-AF65-F5344CB8AC3E}">
        <p14:creationId xmlns:p14="http://schemas.microsoft.com/office/powerpoint/2010/main" val="1863984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479BF-9604-024F-85E7-C81E6B63AAB0}"/>
              </a:ext>
            </a:extLst>
          </p:cNvPr>
          <p:cNvSpPr>
            <a:spLocks noGrp="1"/>
          </p:cNvSpPr>
          <p:nvPr>
            <p:ph type="title"/>
          </p:nvPr>
        </p:nvSpPr>
        <p:spPr/>
        <p:txBody>
          <a:bodyPr/>
          <a:lstStyle/>
          <a:p>
            <a:r>
              <a:rPr lang="en-US" dirty="0"/>
              <a:t>What does a FLS need to be successful?  </a:t>
            </a:r>
            <a:endParaRPr lang="en-US" dirty="0">
              <a:highlight>
                <a:srgbClr val="FFFF00"/>
              </a:highlight>
            </a:endParaRPr>
          </a:p>
        </p:txBody>
      </p:sp>
      <p:sp>
        <p:nvSpPr>
          <p:cNvPr id="3" name="Content Placeholder 2">
            <a:extLst>
              <a:ext uri="{FF2B5EF4-FFF2-40B4-BE49-F238E27FC236}">
                <a16:creationId xmlns:a16="http://schemas.microsoft.com/office/drawing/2014/main" id="{7CBAE0E1-659B-EB4D-9469-A6E74206F63D}"/>
              </a:ext>
            </a:extLst>
          </p:cNvPr>
          <p:cNvSpPr>
            <a:spLocks noGrp="1"/>
          </p:cNvSpPr>
          <p:nvPr>
            <p:ph idx="1"/>
          </p:nvPr>
        </p:nvSpPr>
        <p:spPr>
          <a:xfrm>
            <a:off x="195944" y="1497822"/>
            <a:ext cx="11854542" cy="4351338"/>
          </a:xfrm>
        </p:spPr>
        <p:txBody>
          <a:bodyPr>
            <a:normAutofit/>
          </a:bodyPr>
          <a:lstStyle/>
          <a:p>
            <a:pPr marL="0" indent="0" algn="ctr">
              <a:buNone/>
            </a:pPr>
            <a:endParaRPr lang="en-US" sz="3600" dirty="0"/>
          </a:p>
          <a:p>
            <a:pPr marL="0" indent="0" algn="ctr">
              <a:buNone/>
            </a:pPr>
            <a:r>
              <a:rPr lang="en-US" sz="3600" dirty="0"/>
              <a:t>Personal Qualities + Knowledge + Skills and Ability </a:t>
            </a:r>
          </a:p>
          <a:p>
            <a:pPr marL="0" indent="0" algn="ctr">
              <a:buNone/>
            </a:pPr>
            <a:r>
              <a:rPr lang="en-US" sz="3600" dirty="0"/>
              <a:t>= </a:t>
            </a:r>
          </a:p>
          <a:p>
            <a:pPr marL="0" indent="0" algn="ctr">
              <a:buNone/>
            </a:pPr>
            <a:r>
              <a:rPr lang="en-US" sz="3600" dirty="0"/>
              <a:t>Competency Based Training for Frontline Supervisors </a:t>
            </a:r>
          </a:p>
          <a:p>
            <a:endParaRPr lang="en-US" dirty="0"/>
          </a:p>
          <a:p>
            <a:endParaRPr lang="en-US" dirty="0"/>
          </a:p>
        </p:txBody>
      </p:sp>
    </p:spTree>
    <p:extLst>
      <p:ext uri="{BB962C8B-B14F-4D97-AF65-F5344CB8AC3E}">
        <p14:creationId xmlns:p14="http://schemas.microsoft.com/office/powerpoint/2010/main" val="112467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2719" y="0"/>
            <a:ext cx="8127076" cy="1325563"/>
          </a:xfrm>
        </p:spPr>
        <p:txBody>
          <a:bodyPr>
            <a:normAutofit/>
          </a:bodyPr>
          <a:lstStyle/>
          <a:p>
            <a:r>
              <a:rPr lang="en-US" sz="4000" dirty="0"/>
              <a:t>Outcomes Associated with Competency-Based Training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2501118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Shape 620"/>
          <p:cNvSpPr txBox="1">
            <a:spLocks noGrp="1"/>
          </p:cNvSpPr>
          <p:nvPr>
            <p:ph type="title"/>
          </p:nvPr>
        </p:nvSpPr>
        <p:spPr/>
        <p:txBody>
          <a:bodyPr vert="horz" lIns="68569" tIns="34275" rIns="68569" bIns="34275" rtlCol="0" anchor="ctr" anchorCtr="0">
            <a:normAutofit/>
          </a:bodyPr>
          <a:lstStyle/>
          <a:p>
            <a:pPr>
              <a:buClr>
                <a:srgbClr val="0F3F59"/>
              </a:buClr>
              <a:buSzPct val="25000"/>
              <a:defRPr/>
            </a:pPr>
            <a:r>
              <a:rPr lang="en-US" dirty="0">
                <a:solidFill>
                  <a:schemeClr val="tx1"/>
                </a:solidFill>
                <a:ea typeface="Arial"/>
                <a:cs typeface="Arial"/>
                <a:sym typeface="Arial"/>
              </a:rPr>
              <a:t>What is Competency Based Training?</a:t>
            </a:r>
          </a:p>
        </p:txBody>
      </p:sp>
      <p:sp>
        <p:nvSpPr>
          <p:cNvPr id="29699" name="Shape 621"/>
          <p:cNvSpPr txBox="1">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9" tIns="34275" rIns="68569" bIns="34275" numCol="1" rtlCol="0" anchor="t" anchorCtr="0" compatLnSpc="1">
            <a:prstTxWarp prst="textNoShape">
              <a:avLst/>
            </a:prstTxWarp>
            <a:normAutofit/>
          </a:bodyPr>
          <a:lstStyle/>
          <a:p>
            <a:pPr>
              <a:spcBef>
                <a:spcPct val="0"/>
              </a:spcBef>
            </a:pPr>
            <a:r>
              <a:rPr lang="en-US" altLang="en-US" dirty="0">
                <a:latin typeface="Open Sans Light"/>
                <a:cs typeface="Arial"/>
                <a:sym typeface="Arial" panose="020B0604020202020204" pitchFamily="34" charset="0"/>
              </a:rPr>
              <a:t>Training that is focused on developing worker:</a:t>
            </a:r>
            <a:endParaRPr lang="en-US" altLang="en-US" dirty="0">
              <a:latin typeface="Open Sans Light"/>
              <a:cs typeface="Arial"/>
            </a:endParaRPr>
          </a:p>
          <a:p>
            <a:pPr marL="666750" lvl="1">
              <a:spcBef>
                <a:spcPts val="363"/>
              </a:spcBef>
            </a:pPr>
            <a:r>
              <a:rPr lang="en-US" altLang="en-US" sz="2800" i="1" dirty="0">
                <a:latin typeface="Open Sans Light"/>
                <a:cs typeface="Arial"/>
                <a:sym typeface="Arial" panose="020B0604020202020204" pitchFamily="34" charset="0"/>
              </a:rPr>
              <a:t>Knowledge</a:t>
            </a:r>
            <a:r>
              <a:rPr lang="en-US" altLang="en-US" sz="2800" dirty="0">
                <a:latin typeface="Open Sans Light"/>
                <a:cs typeface="Arial"/>
                <a:sym typeface="Arial" panose="020B0604020202020204" pitchFamily="34" charset="0"/>
              </a:rPr>
              <a:t> (what a person knows)</a:t>
            </a:r>
            <a:endParaRPr lang="en-US" altLang="en-US" sz="2800" dirty="0">
              <a:latin typeface="Open Sans Light"/>
              <a:cs typeface="Arial"/>
            </a:endParaRPr>
          </a:p>
          <a:p>
            <a:pPr marL="666750" lvl="1">
              <a:spcBef>
                <a:spcPts val="363"/>
              </a:spcBef>
            </a:pPr>
            <a:r>
              <a:rPr lang="en-US" altLang="en-US" sz="2800" i="1" dirty="0">
                <a:latin typeface="Open Sans Light"/>
                <a:cs typeface="Arial"/>
                <a:sym typeface="Arial" panose="020B0604020202020204" pitchFamily="34" charset="0"/>
              </a:rPr>
              <a:t>Skills</a:t>
            </a:r>
            <a:r>
              <a:rPr lang="en-US" altLang="en-US" sz="2800" dirty="0">
                <a:latin typeface="Open Sans Light"/>
                <a:cs typeface="Arial"/>
                <a:sym typeface="Arial" panose="020B0604020202020204" pitchFamily="34" charset="0"/>
              </a:rPr>
              <a:t> (what a person is able to do)</a:t>
            </a:r>
            <a:endParaRPr lang="en-US" altLang="en-US" sz="2800" dirty="0">
              <a:latin typeface="Open Sans Light"/>
              <a:cs typeface="Arial"/>
            </a:endParaRPr>
          </a:p>
          <a:p>
            <a:pPr marL="666750" lvl="1">
              <a:spcBef>
                <a:spcPts val="363"/>
              </a:spcBef>
            </a:pPr>
            <a:r>
              <a:rPr lang="en-US" altLang="en-US" sz="2800" i="1" dirty="0">
                <a:latin typeface="Open Sans Light"/>
                <a:cs typeface="Arial"/>
                <a:sym typeface="Arial" panose="020B0604020202020204" pitchFamily="34" charset="0"/>
              </a:rPr>
              <a:t>Attitudes</a:t>
            </a:r>
            <a:r>
              <a:rPr lang="en-US" altLang="en-US" sz="2800" dirty="0">
                <a:latin typeface="Open Sans Light"/>
                <a:cs typeface="Arial"/>
                <a:sym typeface="Arial" panose="020B0604020202020204" pitchFamily="34" charset="0"/>
              </a:rPr>
              <a:t> (the way in which a DSP thinks about people with IDD, job and how they approach decision-making)</a:t>
            </a:r>
            <a:endParaRPr lang="en-US" altLang="en-US" sz="2800" dirty="0">
              <a:latin typeface="Open Sans Light"/>
              <a:cs typeface="Arial"/>
            </a:endParaRPr>
          </a:p>
          <a:p>
            <a:r>
              <a:rPr lang="en-US" altLang="en-US" dirty="0">
                <a:latin typeface="Open Sans Light"/>
                <a:cs typeface="Arial"/>
                <a:sym typeface="Arial" panose="020B0604020202020204" pitchFamily="34" charset="0"/>
              </a:rPr>
              <a:t>Based on real work actions</a:t>
            </a:r>
            <a:endParaRPr lang="en-US" altLang="en-US" dirty="0">
              <a:latin typeface="Open Sans Light"/>
              <a:cs typeface="Arial"/>
            </a:endParaRPr>
          </a:p>
          <a:p>
            <a:r>
              <a:rPr lang="en-US" altLang="en-US" dirty="0">
                <a:latin typeface="Open Sans Light"/>
                <a:cs typeface="Arial"/>
                <a:sym typeface="Arial" panose="020B0604020202020204" pitchFamily="34" charset="0"/>
              </a:rPr>
              <a:t>Goal of achieving required/desired outcomes</a:t>
            </a:r>
            <a:endParaRPr lang="en-US" altLang="en-US" dirty="0">
              <a:latin typeface="Open Sans Light"/>
              <a:cs typeface="Arial"/>
            </a:endParaRPr>
          </a:p>
        </p:txBody>
      </p:sp>
      <p:sp>
        <p:nvSpPr>
          <p:cNvPr id="4" name="Shape 715"/>
          <p:cNvSpPr txBox="1">
            <a:spLocks noChangeArrowheads="1"/>
          </p:cNvSpPr>
          <p:nvPr/>
        </p:nvSpPr>
        <p:spPr bwMode="auto">
          <a:xfrm>
            <a:off x="9906000" y="6199189"/>
            <a:ext cx="609600"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marL="257175" indent="-257175">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marL="257175" marR="0" lvl="0" indent="-257175" algn="l" defTabSz="914400" rtl="0" eaLnBrk="1" fontAlgn="auto" latinLnBrk="0" hangingPunct="1">
              <a:lnSpc>
                <a:spcPct val="100000"/>
              </a:lnSpc>
              <a:spcBef>
                <a:spcPts val="0"/>
              </a:spcBef>
              <a:spcAft>
                <a:spcPts val="0"/>
              </a:spcAft>
              <a:buClr>
                <a:srgbClr val="00267F"/>
              </a:buClr>
              <a:buSzPct val="25000"/>
              <a:buFontTx/>
              <a:buNone/>
              <a:tabLst/>
              <a:defRPr/>
            </a:pPr>
            <a:r>
              <a:rPr kumimoji="0" lang="en-US" altLang="en-US" sz="14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sym typeface="Trebuchet MS" panose="020B0603020202020204" pitchFamily="34" charset="0"/>
              </a:rPr>
              <a:t>6</a:t>
            </a:r>
          </a:p>
        </p:txBody>
      </p:sp>
    </p:spTree>
    <p:extLst>
      <p:ext uri="{BB962C8B-B14F-4D97-AF65-F5344CB8AC3E}">
        <p14:creationId xmlns:p14="http://schemas.microsoft.com/office/powerpoint/2010/main" val="1440328298"/>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63653" y="112320"/>
            <a:ext cx="8891419" cy="6677943"/>
            <a:chOff x="239652" y="112320"/>
            <a:chExt cx="8891419" cy="6677943"/>
          </a:xfrm>
        </p:grpSpPr>
        <p:sp>
          <p:nvSpPr>
            <p:cNvPr id="4" name="Rectangle 3"/>
            <p:cNvSpPr/>
            <p:nvPr/>
          </p:nvSpPr>
          <p:spPr>
            <a:xfrm>
              <a:off x="239652" y="112320"/>
              <a:ext cx="8723617" cy="6546960"/>
            </a:xfrm>
            <a:prstGeom prst="rect">
              <a:avLst/>
            </a:prstGeom>
            <a:solidFill>
              <a:srgbClr val="FFFFFF"/>
            </a:solidFill>
          </p:spPr>
        </p:sp>
        <p:sp>
          <p:nvSpPr>
            <p:cNvPr id="5" name="Freeform 4"/>
            <p:cNvSpPr/>
            <p:nvPr/>
          </p:nvSpPr>
          <p:spPr>
            <a:xfrm>
              <a:off x="3157736" y="199453"/>
              <a:ext cx="3059977" cy="1842460"/>
            </a:xfrm>
            <a:custGeom>
              <a:avLst/>
              <a:gdLst>
                <a:gd name="connsiteX0" fmla="*/ 0 w 3059977"/>
                <a:gd name="connsiteY0" fmla="*/ 921230 h 1842460"/>
                <a:gd name="connsiteX1" fmla="*/ 1529989 w 3059977"/>
                <a:gd name="connsiteY1" fmla="*/ 0 h 1842460"/>
                <a:gd name="connsiteX2" fmla="*/ 3059978 w 3059977"/>
                <a:gd name="connsiteY2" fmla="*/ 921230 h 1842460"/>
                <a:gd name="connsiteX3" fmla="*/ 1529989 w 3059977"/>
                <a:gd name="connsiteY3" fmla="*/ 1842460 h 1842460"/>
                <a:gd name="connsiteX4" fmla="*/ 0 w 3059977"/>
                <a:gd name="connsiteY4" fmla="*/ 921230 h 1842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9977" h="1842460">
                  <a:moveTo>
                    <a:pt x="0" y="921230"/>
                  </a:moveTo>
                  <a:cubicBezTo>
                    <a:pt x="0" y="412449"/>
                    <a:pt x="684999" y="0"/>
                    <a:pt x="1529989" y="0"/>
                  </a:cubicBezTo>
                  <a:cubicBezTo>
                    <a:pt x="2374979" y="0"/>
                    <a:pt x="3059978" y="412449"/>
                    <a:pt x="3059978" y="921230"/>
                  </a:cubicBezTo>
                  <a:cubicBezTo>
                    <a:pt x="3059978" y="1430011"/>
                    <a:pt x="2374979" y="1842460"/>
                    <a:pt x="1529989" y="1842460"/>
                  </a:cubicBezTo>
                  <a:cubicBezTo>
                    <a:pt x="684999" y="1842460"/>
                    <a:pt x="0" y="1430011"/>
                    <a:pt x="0" y="921230"/>
                  </a:cubicBezTo>
                  <a:close/>
                </a:path>
              </a:pathLst>
            </a:cu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478603" tIns="300302" rIns="478603" bIns="300302"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Open Sans Condensed" panose="020B0606030504020204" pitchFamily="34" charset="0"/>
                  <a:ea typeface="Open Sans Condensed" panose="020B0606030504020204" pitchFamily="34" charset="0"/>
                  <a:cs typeface="Open Sans Condensed" panose="020B0606030504020204" pitchFamily="34" charset="0"/>
                </a:rPr>
                <a:t>ID Training Outcomes</a:t>
              </a:r>
            </a:p>
          </p:txBody>
        </p:sp>
        <p:sp>
          <p:nvSpPr>
            <p:cNvPr id="6" name="Freeform 5"/>
            <p:cNvSpPr/>
            <p:nvPr/>
          </p:nvSpPr>
          <p:spPr>
            <a:xfrm rot="1918884">
              <a:off x="5672820" y="1506947"/>
              <a:ext cx="33823" cy="552041"/>
            </a:xfrm>
            <a:custGeom>
              <a:avLst/>
              <a:gdLst>
                <a:gd name="connsiteX0" fmla="*/ 0 w 33823"/>
                <a:gd name="connsiteY0" fmla="*/ 110408 h 552041"/>
                <a:gd name="connsiteX1" fmla="*/ 16912 w 33823"/>
                <a:gd name="connsiteY1" fmla="*/ 110408 h 552041"/>
                <a:gd name="connsiteX2" fmla="*/ 16912 w 33823"/>
                <a:gd name="connsiteY2" fmla="*/ 0 h 552041"/>
                <a:gd name="connsiteX3" fmla="*/ 33823 w 33823"/>
                <a:gd name="connsiteY3" fmla="*/ 276021 h 552041"/>
                <a:gd name="connsiteX4" fmla="*/ 16912 w 33823"/>
                <a:gd name="connsiteY4" fmla="*/ 552041 h 552041"/>
                <a:gd name="connsiteX5" fmla="*/ 16912 w 33823"/>
                <a:gd name="connsiteY5" fmla="*/ 441633 h 552041"/>
                <a:gd name="connsiteX6" fmla="*/ 0 w 33823"/>
                <a:gd name="connsiteY6" fmla="*/ 441633 h 552041"/>
                <a:gd name="connsiteX7" fmla="*/ 0 w 33823"/>
                <a:gd name="connsiteY7" fmla="*/ 110408 h 55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23" h="552041">
                  <a:moveTo>
                    <a:pt x="0" y="110408"/>
                  </a:moveTo>
                  <a:lnTo>
                    <a:pt x="16912" y="110408"/>
                  </a:lnTo>
                  <a:lnTo>
                    <a:pt x="16912" y="0"/>
                  </a:lnTo>
                  <a:lnTo>
                    <a:pt x="33823" y="276021"/>
                  </a:lnTo>
                  <a:lnTo>
                    <a:pt x="16912" y="552041"/>
                  </a:lnTo>
                  <a:lnTo>
                    <a:pt x="16912" y="441633"/>
                  </a:lnTo>
                  <a:lnTo>
                    <a:pt x="0" y="441633"/>
                  </a:lnTo>
                  <a:lnTo>
                    <a:pt x="0" y="110408"/>
                  </a:lnTo>
                  <a:close/>
                </a:path>
              </a:pathLst>
            </a:custGeom>
            <a:noFill/>
            <a:ln w="9525" cap="flat" cmpd="sng" algn="ctr">
              <a:noFill/>
              <a:prstDash val="solid"/>
            </a:ln>
            <a:effectLst/>
          </p:spPr>
          <p:style>
            <a:lnRef idx="0">
              <a:scrgbClr r="0" g="0" b="0"/>
            </a:lnRef>
            <a:fillRef idx="1">
              <a:scrgbClr r="0" g="0" b="0"/>
            </a:fillRef>
            <a:effectRef idx="0">
              <a:scrgbClr r="0" g="0" b="0"/>
            </a:effectRef>
            <a:fontRef idx="minor">
              <a:schemeClr val="lt1"/>
            </a:fontRef>
          </p:style>
          <p:txBody>
            <a:bodyPr spcFirstLastPara="0" vert="horz" wrap="square" lIns="0" tIns="110407" rIns="10146" bIns="110408"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endParaRPr kumimoji="0" lang="en-US" sz="23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Freeform 6"/>
            <p:cNvSpPr/>
            <p:nvPr/>
          </p:nvSpPr>
          <p:spPr>
            <a:xfrm>
              <a:off x="5966301" y="1473276"/>
              <a:ext cx="3164770" cy="1842460"/>
            </a:xfrm>
            <a:custGeom>
              <a:avLst/>
              <a:gdLst>
                <a:gd name="connsiteX0" fmla="*/ 0 w 3059977"/>
                <a:gd name="connsiteY0" fmla="*/ 921230 h 1842460"/>
                <a:gd name="connsiteX1" fmla="*/ 1529989 w 3059977"/>
                <a:gd name="connsiteY1" fmla="*/ 0 h 1842460"/>
                <a:gd name="connsiteX2" fmla="*/ 3059978 w 3059977"/>
                <a:gd name="connsiteY2" fmla="*/ 921230 h 1842460"/>
                <a:gd name="connsiteX3" fmla="*/ 1529989 w 3059977"/>
                <a:gd name="connsiteY3" fmla="*/ 1842460 h 1842460"/>
                <a:gd name="connsiteX4" fmla="*/ 0 w 3059977"/>
                <a:gd name="connsiteY4" fmla="*/ 921230 h 1842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9977" h="1842460">
                  <a:moveTo>
                    <a:pt x="0" y="921230"/>
                  </a:moveTo>
                  <a:cubicBezTo>
                    <a:pt x="0" y="412449"/>
                    <a:pt x="684999" y="0"/>
                    <a:pt x="1529989" y="0"/>
                  </a:cubicBezTo>
                  <a:cubicBezTo>
                    <a:pt x="2374979" y="0"/>
                    <a:pt x="3059978" y="412449"/>
                    <a:pt x="3059978" y="921230"/>
                  </a:cubicBezTo>
                  <a:cubicBezTo>
                    <a:pt x="3059978" y="1430011"/>
                    <a:pt x="2374979" y="1842460"/>
                    <a:pt x="1529989" y="1842460"/>
                  </a:cubicBezTo>
                  <a:cubicBezTo>
                    <a:pt x="684999" y="1842460"/>
                    <a:pt x="0" y="1430011"/>
                    <a:pt x="0" y="921230"/>
                  </a:cubicBezTo>
                  <a:close/>
                </a:path>
              </a:pathLst>
            </a:cu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478603" tIns="300302" rIns="478603" bIns="300302"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Open Sans Condensed" panose="020B0606030504020204" pitchFamily="34" charset="0"/>
                  <a:ea typeface="Open Sans Condensed" panose="020B0606030504020204" pitchFamily="34" charset="0"/>
                  <a:cs typeface="Open Sans Condensed" panose="020B0606030504020204" pitchFamily="34" charset="0"/>
                </a:rPr>
                <a:t>ID Needed Skills &amp; Competencies</a:t>
              </a:r>
            </a:p>
          </p:txBody>
        </p:sp>
        <p:sp>
          <p:nvSpPr>
            <p:cNvPr id="8" name="Freeform 7"/>
            <p:cNvSpPr/>
            <p:nvPr/>
          </p:nvSpPr>
          <p:spPr>
            <a:xfrm rot="16200081">
              <a:off x="6754996" y="3153769"/>
              <a:ext cx="49220" cy="552041"/>
            </a:xfrm>
            <a:custGeom>
              <a:avLst/>
              <a:gdLst>
                <a:gd name="connsiteX0" fmla="*/ 0 w 49220"/>
                <a:gd name="connsiteY0" fmla="*/ 110408 h 552041"/>
                <a:gd name="connsiteX1" fmla="*/ 24610 w 49220"/>
                <a:gd name="connsiteY1" fmla="*/ 110408 h 552041"/>
                <a:gd name="connsiteX2" fmla="*/ 24610 w 49220"/>
                <a:gd name="connsiteY2" fmla="*/ 0 h 552041"/>
                <a:gd name="connsiteX3" fmla="*/ 49220 w 49220"/>
                <a:gd name="connsiteY3" fmla="*/ 276021 h 552041"/>
                <a:gd name="connsiteX4" fmla="*/ 24610 w 49220"/>
                <a:gd name="connsiteY4" fmla="*/ 552041 h 552041"/>
                <a:gd name="connsiteX5" fmla="*/ 24610 w 49220"/>
                <a:gd name="connsiteY5" fmla="*/ 441633 h 552041"/>
                <a:gd name="connsiteX6" fmla="*/ 0 w 49220"/>
                <a:gd name="connsiteY6" fmla="*/ 441633 h 552041"/>
                <a:gd name="connsiteX7" fmla="*/ 0 w 49220"/>
                <a:gd name="connsiteY7" fmla="*/ 110408 h 55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20" h="552041">
                  <a:moveTo>
                    <a:pt x="49219" y="441633"/>
                  </a:moveTo>
                  <a:lnTo>
                    <a:pt x="24610" y="441633"/>
                  </a:lnTo>
                  <a:lnTo>
                    <a:pt x="24610" y="552041"/>
                  </a:lnTo>
                  <a:lnTo>
                    <a:pt x="1" y="276020"/>
                  </a:lnTo>
                  <a:lnTo>
                    <a:pt x="24610" y="0"/>
                  </a:lnTo>
                  <a:lnTo>
                    <a:pt x="24610" y="110408"/>
                  </a:lnTo>
                  <a:lnTo>
                    <a:pt x="49219" y="110408"/>
                  </a:lnTo>
                  <a:lnTo>
                    <a:pt x="49219" y="441633"/>
                  </a:lnTo>
                  <a:close/>
                </a:path>
              </a:pathLst>
            </a:custGeom>
            <a:noFill/>
            <a:ln w="9525" cap="flat" cmpd="sng" algn="ctr">
              <a:noFill/>
              <a:prstDash val="solid"/>
            </a:ln>
            <a:effectLst/>
          </p:spPr>
          <p:style>
            <a:lnRef idx="0">
              <a:scrgbClr r="0" g="0" b="0"/>
            </a:lnRef>
            <a:fillRef idx="1">
              <a:scrgbClr r="0" g="0" b="0"/>
            </a:fillRef>
            <a:effectRef idx="0">
              <a:scrgbClr r="0" g="0" b="0"/>
            </a:effectRef>
            <a:fontRef idx="minor">
              <a:schemeClr val="lt1"/>
            </a:fontRef>
          </p:style>
          <p:txBody>
            <a:bodyPr spcFirstLastPara="0" vert="horz" wrap="square" lIns="14765" tIns="110407" rIns="0" bIns="110408"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endParaRPr kumimoji="0" lang="en-US" sz="23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Freeform 8"/>
            <p:cNvSpPr/>
            <p:nvPr/>
          </p:nvSpPr>
          <p:spPr>
            <a:xfrm>
              <a:off x="5934398" y="3736412"/>
              <a:ext cx="3059977" cy="1842460"/>
            </a:xfrm>
            <a:custGeom>
              <a:avLst/>
              <a:gdLst>
                <a:gd name="connsiteX0" fmla="*/ 0 w 3059977"/>
                <a:gd name="connsiteY0" fmla="*/ 921230 h 1842460"/>
                <a:gd name="connsiteX1" fmla="*/ 1529989 w 3059977"/>
                <a:gd name="connsiteY1" fmla="*/ 0 h 1842460"/>
                <a:gd name="connsiteX2" fmla="*/ 3059978 w 3059977"/>
                <a:gd name="connsiteY2" fmla="*/ 921230 h 1842460"/>
                <a:gd name="connsiteX3" fmla="*/ 1529989 w 3059977"/>
                <a:gd name="connsiteY3" fmla="*/ 1842460 h 1842460"/>
                <a:gd name="connsiteX4" fmla="*/ 0 w 3059977"/>
                <a:gd name="connsiteY4" fmla="*/ 921230 h 1842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9977" h="1842460">
                  <a:moveTo>
                    <a:pt x="0" y="921230"/>
                  </a:moveTo>
                  <a:cubicBezTo>
                    <a:pt x="0" y="412449"/>
                    <a:pt x="684999" y="0"/>
                    <a:pt x="1529989" y="0"/>
                  </a:cubicBezTo>
                  <a:cubicBezTo>
                    <a:pt x="2374979" y="0"/>
                    <a:pt x="3059978" y="412449"/>
                    <a:pt x="3059978" y="921230"/>
                  </a:cubicBezTo>
                  <a:cubicBezTo>
                    <a:pt x="3059978" y="1430011"/>
                    <a:pt x="2374979" y="1842460"/>
                    <a:pt x="1529989" y="1842460"/>
                  </a:cubicBezTo>
                  <a:cubicBezTo>
                    <a:pt x="684999" y="1842460"/>
                    <a:pt x="0" y="1430011"/>
                    <a:pt x="0" y="921230"/>
                  </a:cubicBezTo>
                  <a:close/>
                </a:path>
              </a:pathLst>
            </a:cu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478603" tIns="300302" rIns="478603" bIns="300302"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Open Sans Condensed" panose="020B0606030504020204" pitchFamily="34" charset="0"/>
                  <a:ea typeface="Open Sans Condensed" panose="020B0606030504020204" pitchFamily="34" charset="0"/>
                  <a:cs typeface="Open Sans Condensed" panose="020B0606030504020204" pitchFamily="34" charset="0"/>
                </a:rPr>
                <a:t>ID Skill Gaps</a:t>
              </a:r>
            </a:p>
          </p:txBody>
        </p:sp>
        <p:sp>
          <p:nvSpPr>
            <p:cNvPr id="12" name="Freeform 11"/>
            <p:cNvSpPr/>
            <p:nvPr/>
          </p:nvSpPr>
          <p:spPr>
            <a:xfrm rot="19705753">
              <a:off x="6391633" y="5519597"/>
              <a:ext cx="383658" cy="812848"/>
            </a:xfrm>
            <a:custGeom>
              <a:avLst/>
              <a:gdLst>
                <a:gd name="connsiteX0" fmla="*/ 0 w 383657"/>
                <a:gd name="connsiteY0" fmla="*/ 162569 h 812847"/>
                <a:gd name="connsiteX1" fmla="*/ 191829 w 383657"/>
                <a:gd name="connsiteY1" fmla="*/ 162569 h 812847"/>
                <a:gd name="connsiteX2" fmla="*/ 191829 w 383657"/>
                <a:gd name="connsiteY2" fmla="*/ 0 h 812847"/>
                <a:gd name="connsiteX3" fmla="*/ 383657 w 383657"/>
                <a:gd name="connsiteY3" fmla="*/ 406424 h 812847"/>
                <a:gd name="connsiteX4" fmla="*/ 191829 w 383657"/>
                <a:gd name="connsiteY4" fmla="*/ 812847 h 812847"/>
                <a:gd name="connsiteX5" fmla="*/ 191829 w 383657"/>
                <a:gd name="connsiteY5" fmla="*/ 650278 h 812847"/>
                <a:gd name="connsiteX6" fmla="*/ 0 w 383657"/>
                <a:gd name="connsiteY6" fmla="*/ 650278 h 812847"/>
                <a:gd name="connsiteX7" fmla="*/ 0 w 383657"/>
                <a:gd name="connsiteY7" fmla="*/ 162569 h 81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657" h="812847">
                  <a:moveTo>
                    <a:pt x="383656" y="650278"/>
                  </a:moveTo>
                  <a:lnTo>
                    <a:pt x="191828" y="650278"/>
                  </a:lnTo>
                  <a:lnTo>
                    <a:pt x="191828" y="812847"/>
                  </a:lnTo>
                  <a:lnTo>
                    <a:pt x="1" y="406423"/>
                  </a:lnTo>
                  <a:lnTo>
                    <a:pt x="191828" y="0"/>
                  </a:lnTo>
                  <a:lnTo>
                    <a:pt x="191828" y="162569"/>
                  </a:lnTo>
                  <a:lnTo>
                    <a:pt x="383656" y="162569"/>
                  </a:lnTo>
                  <a:lnTo>
                    <a:pt x="383656" y="650278"/>
                  </a:lnTo>
                  <a:close/>
                </a:path>
              </a:pathLst>
            </a:custGeom>
            <a:noFill/>
            <a:ln w="9525" cap="flat" cmpd="sng" algn="ctr">
              <a:solidFill>
                <a:schemeClr val="bg1"/>
              </a:solidFill>
              <a:prstDash val="solid"/>
            </a:ln>
            <a:effectLst/>
          </p:spPr>
          <p:style>
            <a:lnRef idx="0">
              <a:scrgbClr r="0" g="0" b="0"/>
            </a:lnRef>
            <a:fillRef idx="1">
              <a:scrgbClr r="0" g="0" b="0"/>
            </a:fillRef>
            <a:effectRef idx="0">
              <a:scrgbClr r="0" g="0" b="0"/>
            </a:effectRef>
            <a:fontRef idx="minor">
              <a:schemeClr val="lt1"/>
            </a:fontRef>
          </p:style>
          <p:txBody>
            <a:bodyPr spcFirstLastPara="0" vert="horz" wrap="square" lIns="115096" tIns="162569" rIns="1" bIns="162569" numCol="1" spcCol="1270" anchor="ctr" anchorCtr="0">
              <a:noAutofit/>
            </a:bodyPr>
            <a:lstStyle/>
            <a:p>
              <a:pPr marL="0" marR="0" lvl="0" indent="0" algn="ctr"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Freeform 12"/>
            <p:cNvSpPr/>
            <p:nvPr/>
          </p:nvSpPr>
          <p:spPr>
            <a:xfrm>
              <a:off x="2966676" y="4793424"/>
              <a:ext cx="3269566" cy="1996839"/>
            </a:xfrm>
            <a:custGeom>
              <a:avLst/>
              <a:gdLst>
                <a:gd name="connsiteX0" fmla="*/ 0 w 3059977"/>
                <a:gd name="connsiteY0" fmla="*/ 921230 h 1842460"/>
                <a:gd name="connsiteX1" fmla="*/ 1529989 w 3059977"/>
                <a:gd name="connsiteY1" fmla="*/ 0 h 1842460"/>
                <a:gd name="connsiteX2" fmla="*/ 3059978 w 3059977"/>
                <a:gd name="connsiteY2" fmla="*/ 921230 h 1842460"/>
                <a:gd name="connsiteX3" fmla="*/ 1529989 w 3059977"/>
                <a:gd name="connsiteY3" fmla="*/ 1842460 h 1842460"/>
                <a:gd name="connsiteX4" fmla="*/ 0 w 3059977"/>
                <a:gd name="connsiteY4" fmla="*/ 921230 h 1842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9977" h="1842460">
                  <a:moveTo>
                    <a:pt x="0" y="921230"/>
                  </a:moveTo>
                  <a:cubicBezTo>
                    <a:pt x="0" y="412449"/>
                    <a:pt x="684999" y="0"/>
                    <a:pt x="1529989" y="0"/>
                  </a:cubicBezTo>
                  <a:cubicBezTo>
                    <a:pt x="2374979" y="0"/>
                    <a:pt x="3059978" y="412449"/>
                    <a:pt x="3059978" y="921230"/>
                  </a:cubicBezTo>
                  <a:cubicBezTo>
                    <a:pt x="3059978" y="1430011"/>
                    <a:pt x="2374979" y="1842460"/>
                    <a:pt x="1529989" y="1842460"/>
                  </a:cubicBezTo>
                  <a:cubicBezTo>
                    <a:pt x="684999" y="1842460"/>
                    <a:pt x="0" y="1430011"/>
                    <a:pt x="0" y="921230"/>
                  </a:cubicBezTo>
                  <a:close/>
                </a:path>
              </a:pathLst>
            </a:cu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478603" tIns="300302" rIns="478603" bIns="300302"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Open Sans Condensed" panose="020B0606030504020204" pitchFamily="34" charset="0"/>
                  <a:ea typeface="Open Sans Condensed" panose="020B0606030504020204" pitchFamily="34" charset="0"/>
                  <a:cs typeface="Open Sans Condensed" panose="020B0606030504020204" pitchFamily="34" charset="0"/>
                </a:rPr>
                <a:t>ID &amp; Develop Training Strategies &amp; Content to Fill the Gaps</a:t>
              </a:r>
            </a:p>
          </p:txBody>
        </p:sp>
        <p:sp>
          <p:nvSpPr>
            <p:cNvPr id="14" name="Freeform 13"/>
            <p:cNvSpPr/>
            <p:nvPr/>
          </p:nvSpPr>
          <p:spPr>
            <a:xfrm rot="19717828" flipH="1">
              <a:off x="2369986" y="5760660"/>
              <a:ext cx="561095" cy="711840"/>
            </a:xfrm>
            <a:custGeom>
              <a:avLst/>
              <a:gdLst>
                <a:gd name="connsiteX0" fmla="*/ 0 w 561094"/>
                <a:gd name="connsiteY0" fmla="*/ 142368 h 711840"/>
                <a:gd name="connsiteX1" fmla="*/ 280547 w 561094"/>
                <a:gd name="connsiteY1" fmla="*/ 142368 h 711840"/>
                <a:gd name="connsiteX2" fmla="*/ 280547 w 561094"/>
                <a:gd name="connsiteY2" fmla="*/ 0 h 711840"/>
                <a:gd name="connsiteX3" fmla="*/ 561094 w 561094"/>
                <a:gd name="connsiteY3" fmla="*/ 355920 h 711840"/>
                <a:gd name="connsiteX4" fmla="*/ 280547 w 561094"/>
                <a:gd name="connsiteY4" fmla="*/ 711840 h 711840"/>
                <a:gd name="connsiteX5" fmla="*/ 280547 w 561094"/>
                <a:gd name="connsiteY5" fmla="*/ 569472 h 711840"/>
                <a:gd name="connsiteX6" fmla="*/ 0 w 561094"/>
                <a:gd name="connsiteY6" fmla="*/ 569472 h 711840"/>
                <a:gd name="connsiteX7" fmla="*/ 0 w 561094"/>
                <a:gd name="connsiteY7" fmla="*/ 142368 h 71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094" h="711840">
                  <a:moveTo>
                    <a:pt x="561094" y="569472"/>
                  </a:moveTo>
                  <a:lnTo>
                    <a:pt x="280547" y="569472"/>
                  </a:lnTo>
                  <a:lnTo>
                    <a:pt x="280547" y="711840"/>
                  </a:lnTo>
                  <a:lnTo>
                    <a:pt x="0" y="355920"/>
                  </a:lnTo>
                  <a:lnTo>
                    <a:pt x="280547" y="0"/>
                  </a:lnTo>
                  <a:lnTo>
                    <a:pt x="280547" y="142368"/>
                  </a:lnTo>
                  <a:lnTo>
                    <a:pt x="561094" y="142368"/>
                  </a:lnTo>
                  <a:lnTo>
                    <a:pt x="561094" y="569472"/>
                  </a:lnTo>
                  <a:close/>
                </a:path>
              </a:pathLst>
            </a:custGeom>
            <a:noFill/>
            <a:ln w="9525" cap="flat" cmpd="sng" algn="ctr">
              <a:noFill/>
              <a:prstDash val="solid"/>
            </a:ln>
            <a:effectLst/>
          </p:spPr>
          <p:style>
            <a:lnRef idx="0">
              <a:scrgbClr r="0" g="0" b="0"/>
            </a:lnRef>
            <a:fillRef idx="1">
              <a:scrgbClr r="0" g="0" b="0"/>
            </a:fillRef>
            <a:effectRef idx="0">
              <a:scrgbClr r="0" g="0" b="0"/>
            </a:effectRef>
            <a:fontRef idx="minor">
              <a:schemeClr val="lt1"/>
            </a:fontRef>
          </p:style>
          <p:txBody>
            <a:bodyPr spcFirstLastPara="0" vert="horz" wrap="square" lIns="0" tIns="142368" rIns="168328" bIns="142367"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endParaRPr kumimoji="0" lang="en-US" sz="3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Freeform 14"/>
            <p:cNvSpPr/>
            <p:nvPr/>
          </p:nvSpPr>
          <p:spPr>
            <a:xfrm>
              <a:off x="326639" y="3684642"/>
              <a:ext cx="3059977" cy="1842460"/>
            </a:xfrm>
            <a:custGeom>
              <a:avLst/>
              <a:gdLst>
                <a:gd name="connsiteX0" fmla="*/ 0 w 3059977"/>
                <a:gd name="connsiteY0" fmla="*/ 921230 h 1842460"/>
                <a:gd name="connsiteX1" fmla="*/ 1529989 w 3059977"/>
                <a:gd name="connsiteY1" fmla="*/ 0 h 1842460"/>
                <a:gd name="connsiteX2" fmla="*/ 3059978 w 3059977"/>
                <a:gd name="connsiteY2" fmla="*/ 921230 h 1842460"/>
                <a:gd name="connsiteX3" fmla="*/ 1529989 w 3059977"/>
                <a:gd name="connsiteY3" fmla="*/ 1842460 h 1842460"/>
                <a:gd name="connsiteX4" fmla="*/ 0 w 3059977"/>
                <a:gd name="connsiteY4" fmla="*/ 921230 h 1842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9977" h="1842460">
                  <a:moveTo>
                    <a:pt x="0" y="921230"/>
                  </a:moveTo>
                  <a:cubicBezTo>
                    <a:pt x="0" y="412449"/>
                    <a:pt x="684999" y="0"/>
                    <a:pt x="1529989" y="0"/>
                  </a:cubicBezTo>
                  <a:cubicBezTo>
                    <a:pt x="2374979" y="0"/>
                    <a:pt x="3059978" y="412449"/>
                    <a:pt x="3059978" y="921230"/>
                  </a:cubicBezTo>
                  <a:cubicBezTo>
                    <a:pt x="3059978" y="1430011"/>
                    <a:pt x="2374979" y="1842460"/>
                    <a:pt x="1529989" y="1842460"/>
                  </a:cubicBezTo>
                  <a:cubicBezTo>
                    <a:pt x="684999" y="1842460"/>
                    <a:pt x="0" y="1430011"/>
                    <a:pt x="0" y="921230"/>
                  </a:cubicBezTo>
                  <a:close/>
                </a:path>
              </a:pathLst>
            </a:cu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478603" tIns="300302" rIns="478603" bIns="300302" numCol="1" spcCol="1270" anchor="ctr" anchorCtr="0">
              <a:noAutofit/>
            </a:bodyPr>
            <a:lstStyle/>
            <a:p>
              <a:pPr marL="0" marR="0" lvl="0" indent="0" algn="ctr" defTabSz="1066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Open Sans Condensed" panose="020B0606030504020204" pitchFamily="34" charset="0"/>
                  <a:ea typeface="Open Sans Condensed" panose="020B0606030504020204" pitchFamily="34" charset="0"/>
                  <a:cs typeface="Open Sans Condensed" panose="020B0606030504020204" pitchFamily="34" charset="0"/>
                </a:rPr>
                <a:t>Deliver </a:t>
              </a:r>
            </a:p>
            <a:p>
              <a:pPr marL="0" marR="0" lvl="0" indent="0" algn="ctr" defTabSz="1066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Open Sans Condensed" panose="020B0606030504020204" pitchFamily="34" charset="0"/>
                  <a:ea typeface="Open Sans Condensed" panose="020B0606030504020204" pitchFamily="34" charset="0"/>
                  <a:cs typeface="Open Sans Condensed" panose="020B0606030504020204" pitchFamily="34" charset="0"/>
                </a:rPr>
                <a:t>Training-</a:t>
              </a:r>
            </a:p>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Open Sans Condensed" panose="020B0606030504020204" pitchFamily="34" charset="0"/>
                  <a:ea typeface="Open Sans Condensed" panose="020B0606030504020204" pitchFamily="34" charset="0"/>
                  <a:cs typeface="Open Sans Condensed" panose="020B0606030504020204" pitchFamily="34" charset="0"/>
                </a:rPr>
                <a:t>Teach &amp; Demo Job Skills</a:t>
              </a:r>
            </a:p>
          </p:txBody>
        </p:sp>
        <p:sp>
          <p:nvSpPr>
            <p:cNvPr id="16" name="Freeform 15"/>
            <p:cNvSpPr/>
            <p:nvPr/>
          </p:nvSpPr>
          <p:spPr>
            <a:xfrm rot="26999921">
              <a:off x="2381439" y="3156549"/>
              <a:ext cx="49215" cy="552042"/>
            </a:xfrm>
            <a:custGeom>
              <a:avLst/>
              <a:gdLst>
                <a:gd name="connsiteX0" fmla="*/ 0 w 49214"/>
                <a:gd name="connsiteY0" fmla="*/ 110408 h 552041"/>
                <a:gd name="connsiteX1" fmla="*/ 24607 w 49214"/>
                <a:gd name="connsiteY1" fmla="*/ 110408 h 552041"/>
                <a:gd name="connsiteX2" fmla="*/ 24607 w 49214"/>
                <a:gd name="connsiteY2" fmla="*/ 0 h 552041"/>
                <a:gd name="connsiteX3" fmla="*/ 49214 w 49214"/>
                <a:gd name="connsiteY3" fmla="*/ 276021 h 552041"/>
                <a:gd name="connsiteX4" fmla="*/ 24607 w 49214"/>
                <a:gd name="connsiteY4" fmla="*/ 552041 h 552041"/>
                <a:gd name="connsiteX5" fmla="*/ 24607 w 49214"/>
                <a:gd name="connsiteY5" fmla="*/ 441633 h 552041"/>
                <a:gd name="connsiteX6" fmla="*/ 0 w 49214"/>
                <a:gd name="connsiteY6" fmla="*/ 441633 h 552041"/>
                <a:gd name="connsiteX7" fmla="*/ 0 w 49214"/>
                <a:gd name="connsiteY7" fmla="*/ 110408 h 55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14" h="552041">
                  <a:moveTo>
                    <a:pt x="49213" y="441633"/>
                  </a:moveTo>
                  <a:lnTo>
                    <a:pt x="24607" y="441633"/>
                  </a:lnTo>
                  <a:lnTo>
                    <a:pt x="24607" y="552041"/>
                  </a:lnTo>
                  <a:lnTo>
                    <a:pt x="1" y="276020"/>
                  </a:lnTo>
                  <a:lnTo>
                    <a:pt x="24607" y="0"/>
                  </a:lnTo>
                  <a:lnTo>
                    <a:pt x="24607" y="110408"/>
                  </a:lnTo>
                  <a:lnTo>
                    <a:pt x="49213" y="110408"/>
                  </a:lnTo>
                  <a:lnTo>
                    <a:pt x="49213" y="441633"/>
                  </a:lnTo>
                  <a:close/>
                </a:path>
              </a:pathLst>
            </a:custGeom>
            <a:noFill/>
            <a:ln w="9525" cap="flat" cmpd="sng" algn="ctr">
              <a:noFill/>
              <a:prstDash val="solid"/>
            </a:ln>
            <a:effectLst/>
          </p:spPr>
          <p:style>
            <a:lnRef idx="0">
              <a:scrgbClr r="0" g="0" b="0"/>
            </a:lnRef>
            <a:fillRef idx="1">
              <a:scrgbClr r="0" g="0" b="0"/>
            </a:fillRef>
            <a:effectRef idx="0">
              <a:scrgbClr r="0" g="0" b="0"/>
            </a:effectRef>
            <a:fontRef idx="minor">
              <a:schemeClr val="lt1"/>
            </a:fontRef>
          </p:style>
          <p:txBody>
            <a:bodyPr spcFirstLastPara="0" vert="horz" wrap="square" lIns="14764" tIns="110408" rIns="0" bIns="110408"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endParaRPr kumimoji="0" lang="en-US" sz="23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7" name="Freeform 16"/>
            <p:cNvSpPr/>
            <p:nvPr/>
          </p:nvSpPr>
          <p:spPr>
            <a:xfrm>
              <a:off x="341193" y="1404264"/>
              <a:ext cx="3059977" cy="2024736"/>
            </a:xfrm>
            <a:custGeom>
              <a:avLst/>
              <a:gdLst>
                <a:gd name="connsiteX0" fmla="*/ 0 w 3059977"/>
                <a:gd name="connsiteY0" fmla="*/ 921230 h 1842460"/>
                <a:gd name="connsiteX1" fmla="*/ 1529989 w 3059977"/>
                <a:gd name="connsiteY1" fmla="*/ 0 h 1842460"/>
                <a:gd name="connsiteX2" fmla="*/ 3059978 w 3059977"/>
                <a:gd name="connsiteY2" fmla="*/ 921230 h 1842460"/>
                <a:gd name="connsiteX3" fmla="*/ 1529989 w 3059977"/>
                <a:gd name="connsiteY3" fmla="*/ 1842460 h 1842460"/>
                <a:gd name="connsiteX4" fmla="*/ 0 w 3059977"/>
                <a:gd name="connsiteY4" fmla="*/ 921230 h 1842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9977" h="1842460">
                  <a:moveTo>
                    <a:pt x="0" y="921230"/>
                  </a:moveTo>
                  <a:cubicBezTo>
                    <a:pt x="0" y="412449"/>
                    <a:pt x="684999" y="0"/>
                    <a:pt x="1529989" y="0"/>
                  </a:cubicBezTo>
                  <a:cubicBezTo>
                    <a:pt x="2374979" y="0"/>
                    <a:pt x="3059978" y="412449"/>
                    <a:pt x="3059978" y="921230"/>
                  </a:cubicBezTo>
                  <a:cubicBezTo>
                    <a:pt x="3059978" y="1430011"/>
                    <a:pt x="2374979" y="1842460"/>
                    <a:pt x="1529989" y="1842460"/>
                  </a:cubicBezTo>
                  <a:cubicBezTo>
                    <a:pt x="684999" y="1842460"/>
                    <a:pt x="0" y="1430011"/>
                    <a:pt x="0" y="921230"/>
                  </a:cubicBezTo>
                  <a:close/>
                </a:path>
              </a:pathLst>
            </a:custGeom>
            <a:solidFill>
              <a:srgbClr val="4F81BD">
                <a:lumMod val="40000"/>
                <a:lumOff val="6000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478603" tIns="300302" rIns="478603" bIns="300302"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Open Sans Condensed" panose="020B0606030504020204" pitchFamily="34" charset="0"/>
                  <a:ea typeface="Open Sans Condensed" panose="020B0606030504020204" pitchFamily="34" charset="0"/>
                  <a:cs typeface="Open Sans Condensed" panose="020B0606030504020204" pitchFamily="34" charset="0"/>
                </a:rPr>
                <a:t>Evaluate Skills,  Performance, &amp; Competency </a:t>
              </a:r>
            </a:p>
          </p:txBody>
        </p:sp>
        <p:sp>
          <p:nvSpPr>
            <p:cNvPr id="18" name="Freeform 17"/>
            <p:cNvSpPr/>
            <p:nvPr/>
          </p:nvSpPr>
          <p:spPr>
            <a:xfrm rot="19693290">
              <a:off x="3483248" y="1508037"/>
              <a:ext cx="39106" cy="552041"/>
            </a:xfrm>
            <a:custGeom>
              <a:avLst/>
              <a:gdLst>
                <a:gd name="connsiteX0" fmla="*/ 0 w 39106"/>
                <a:gd name="connsiteY0" fmla="*/ 110408 h 552041"/>
                <a:gd name="connsiteX1" fmla="*/ 19553 w 39106"/>
                <a:gd name="connsiteY1" fmla="*/ 110408 h 552041"/>
                <a:gd name="connsiteX2" fmla="*/ 19553 w 39106"/>
                <a:gd name="connsiteY2" fmla="*/ 0 h 552041"/>
                <a:gd name="connsiteX3" fmla="*/ 39106 w 39106"/>
                <a:gd name="connsiteY3" fmla="*/ 276021 h 552041"/>
                <a:gd name="connsiteX4" fmla="*/ 19553 w 39106"/>
                <a:gd name="connsiteY4" fmla="*/ 552041 h 552041"/>
                <a:gd name="connsiteX5" fmla="*/ 19553 w 39106"/>
                <a:gd name="connsiteY5" fmla="*/ 441633 h 552041"/>
                <a:gd name="connsiteX6" fmla="*/ 0 w 39106"/>
                <a:gd name="connsiteY6" fmla="*/ 441633 h 552041"/>
                <a:gd name="connsiteX7" fmla="*/ 0 w 39106"/>
                <a:gd name="connsiteY7" fmla="*/ 110408 h 55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06" h="552041">
                  <a:moveTo>
                    <a:pt x="0" y="110408"/>
                  </a:moveTo>
                  <a:lnTo>
                    <a:pt x="19553" y="110408"/>
                  </a:lnTo>
                  <a:lnTo>
                    <a:pt x="19553" y="0"/>
                  </a:lnTo>
                  <a:lnTo>
                    <a:pt x="39106" y="276021"/>
                  </a:lnTo>
                  <a:lnTo>
                    <a:pt x="19553" y="552041"/>
                  </a:lnTo>
                  <a:lnTo>
                    <a:pt x="19553" y="441633"/>
                  </a:lnTo>
                  <a:lnTo>
                    <a:pt x="0" y="441633"/>
                  </a:lnTo>
                  <a:lnTo>
                    <a:pt x="0" y="110408"/>
                  </a:lnTo>
                  <a:close/>
                </a:path>
              </a:pathLst>
            </a:custGeom>
            <a:noFill/>
            <a:ln w="9525" cap="flat" cmpd="sng" algn="ctr">
              <a:noFill/>
              <a:prstDash val="solid"/>
            </a:ln>
            <a:effectLst/>
          </p:spPr>
          <p:style>
            <a:lnRef idx="0">
              <a:scrgbClr r="0" g="0" b="0"/>
            </a:lnRef>
            <a:fillRef idx="1">
              <a:scrgbClr r="0" g="0" b="0"/>
            </a:fillRef>
            <a:effectRef idx="0">
              <a:scrgbClr r="0" g="0" b="0"/>
            </a:effectRef>
            <a:fontRef idx="minor">
              <a:schemeClr val="lt1"/>
            </a:fontRef>
          </p:style>
          <p:txBody>
            <a:bodyPr spcFirstLastPara="0" vert="horz" wrap="square" lIns="-1" tIns="110407" rIns="11732" bIns="110408"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endParaRPr kumimoji="0" lang="en-US" sz="23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11" name="Oval 10"/>
          <p:cNvSpPr/>
          <p:nvPr/>
        </p:nvSpPr>
        <p:spPr>
          <a:xfrm>
            <a:off x="4674700" y="2204987"/>
            <a:ext cx="3091047" cy="254376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ysClr val="windowText" lastClr="000000"/>
              </a:solidFill>
              <a:effectLst/>
              <a:uLnTx/>
              <a:uFillTx/>
              <a:latin typeface="Open Sans Condensed" panose="020B0606030504020204" pitchFamily="34" charset="0"/>
              <a:ea typeface="Open Sans Condensed" panose="020B0606030504020204" pitchFamily="34" charset="0"/>
              <a:cs typeface="Open Sans Condensed"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Open Sans Condensed" panose="020B0606030504020204" pitchFamily="34" charset="0"/>
                <a:ea typeface="Open Sans Condensed" panose="020B0606030504020204" pitchFamily="34" charset="0"/>
                <a:cs typeface="Open Sans Condensed" panose="020B0606030504020204" pitchFamily="34" charset="0"/>
              </a:rPr>
              <a:t>Competency Based Training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Open Sans Condensed" panose="020B0606030504020204" pitchFamily="34" charset="0"/>
                <a:ea typeface="Open Sans Condensed" panose="020B0606030504020204" pitchFamily="34" charset="0"/>
                <a:cs typeface="Open Sans Condensed" panose="020B0606030504020204" pitchFamily="34" charset="0"/>
              </a:rPr>
              <a:t>Framework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ysClr val="windowText" lastClr="000000"/>
              </a:solidFill>
              <a:effectLst/>
              <a:uLnTx/>
              <a:uFillTx/>
              <a:latin typeface="Open Sans Condensed" panose="020B0606030504020204" pitchFamily="34" charset="0"/>
              <a:ea typeface="Open Sans Condensed" panose="020B0606030504020204" pitchFamily="34" charset="0"/>
              <a:cs typeface="Open Sans Condensed" panose="020B0606030504020204" pitchFamily="34" charset="0"/>
            </a:endParaRPr>
          </a:p>
        </p:txBody>
      </p:sp>
    </p:spTree>
    <p:extLst>
      <p:ext uri="{BB962C8B-B14F-4D97-AF65-F5344CB8AC3E}">
        <p14:creationId xmlns:p14="http://schemas.microsoft.com/office/powerpoint/2010/main" val="72655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6BDF5-98B1-F544-AB26-ECC421115A66}"/>
              </a:ext>
            </a:extLst>
          </p:cNvPr>
          <p:cNvSpPr>
            <a:spLocks noGrp="1"/>
          </p:cNvSpPr>
          <p:nvPr>
            <p:ph type="title"/>
          </p:nvPr>
        </p:nvSpPr>
        <p:spPr>
          <a:xfrm>
            <a:off x="838200" y="365125"/>
            <a:ext cx="11049000" cy="1357658"/>
          </a:xfrm>
        </p:spPr>
        <p:txBody>
          <a:bodyPr>
            <a:normAutofit/>
          </a:bodyPr>
          <a:lstStyle/>
          <a:p>
            <a:r>
              <a:rPr lang="en-AF" dirty="0"/>
              <a:t>College of Frontline Supervision, Manag</a:t>
            </a:r>
            <a:r>
              <a:rPr lang="en-US" dirty="0"/>
              <a:t>e</a:t>
            </a:r>
            <a:r>
              <a:rPr lang="en-AF" dirty="0"/>
              <a:t>ment </a:t>
            </a:r>
            <a:r>
              <a:rPr lang="en-AF"/>
              <a:t>and </a:t>
            </a:r>
            <a:r>
              <a:rPr lang="en-US" dirty="0"/>
              <a:t>L</a:t>
            </a:r>
            <a:r>
              <a:rPr lang="en-AF"/>
              <a:t>eadership </a:t>
            </a:r>
            <a:r>
              <a:rPr lang="en-AF" dirty="0"/>
              <a:t>Courses</a:t>
            </a:r>
          </a:p>
        </p:txBody>
      </p:sp>
      <p:sp>
        <p:nvSpPr>
          <p:cNvPr id="3" name="Content Placeholder 2">
            <a:extLst>
              <a:ext uri="{FF2B5EF4-FFF2-40B4-BE49-F238E27FC236}">
                <a16:creationId xmlns:a16="http://schemas.microsoft.com/office/drawing/2014/main" id="{E16856C5-0D7C-5642-8450-7A8ABA229434}"/>
              </a:ext>
            </a:extLst>
          </p:cNvPr>
          <p:cNvSpPr>
            <a:spLocks noGrp="1"/>
          </p:cNvSpPr>
          <p:nvPr>
            <p:ph idx="1"/>
          </p:nvPr>
        </p:nvSpPr>
        <p:spPr/>
        <p:txBody>
          <a:bodyPr>
            <a:normAutofit/>
          </a:bodyPr>
          <a:lstStyle/>
          <a:p>
            <a:r>
              <a:rPr lang="en-AF" dirty="0"/>
              <a:t>Fueling High Performance (6 Lessons) </a:t>
            </a:r>
          </a:p>
          <a:p>
            <a:r>
              <a:rPr lang="en-AF" dirty="0"/>
              <a:t>R</a:t>
            </a:r>
            <a:r>
              <a:rPr lang="en-US" dirty="0"/>
              <a:t>e</a:t>
            </a:r>
            <a:r>
              <a:rPr lang="en-AF" dirty="0"/>
              <a:t>crutment and Selection (4 Lessons) </a:t>
            </a:r>
          </a:p>
          <a:p>
            <a:r>
              <a:rPr lang="en-AF" dirty="0"/>
              <a:t>Training a</a:t>
            </a:r>
            <a:r>
              <a:rPr lang="en-US" dirty="0" err="1"/>
              <a:t>nd</a:t>
            </a:r>
            <a:r>
              <a:rPr lang="en-US" dirty="0"/>
              <a:t> Orientation (6 Lessons) </a:t>
            </a:r>
          </a:p>
          <a:p>
            <a:r>
              <a:rPr lang="en-US" dirty="0"/>
              <a:t>Preparing for the Supervisor’s Job in Human Service (5 Lessons) </a:t>
            </a:r>
          </a:p>
          <a:p>
            <a:r>
              <a:rPr lang="en-US" dirty="0"/>
              <a:t>Your First Few Weeks and Months as a Supervisor (6 Lessons) </a:t>
            </a:r>
          </a:p>
          <a:p>
            <a:r>
              <a:rPr lang="en-AF" dirty="0"/>
              <a:t>Developing an Intervention Plan (4 Lessons) </a:t>
            </a:r>
          </a:p>
        </p:txBody>
      </p:sp>
    </p:spTree>
    <p:extLst>
      <p:ext uri="{BB962C8B-B14F-4D97-AF65-F5344CB8AC3E}">
        <p14:creationId xmlns:p14="http://schemas.microsoft.com/office/powerpoint/2010/main" val="532554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16BE9-3408-2B4A-AE86-AA1E65E2B455}"/>
              </a:ext>
            </a:extLst>
          </p:cNvPr>
          <p:cNvSpPr>
            <a:spLocks noGrp="1"/>
          </p:cNvSpPr>
          <p:nvPr>
            <p:ph type="title"/>
          </p:nvPr>
        </p:nvSpPr>
        <p:spPr/>
        <p:txBody>
          <a:bodyPr/>
          <a:lstStyle/>
          <a:p>
            <a:r>
              <a:rPr lang="en-US" dirty="0"/>
              <a:t>CFSM Primary Audience</a:t>
            </a:r>
            <a:endParaRPr lang="en-AF" dirty="0"/>
          </a:p>
        </p:txBody>
      </p:sp>
      <p:sp>
        <p:nvSpPr>
          <p:cNvPr id="3" name="Content Placeholder 2">
            <a:extLst>
              <a:ext uri="{FF2B5EF4-FFF2-40B4-BE49-F238E27FC236}">
                <a16:creationId xmlns:a16="http://schemas.microsoft.com/office/drawing/2014/main" id="{594FDF07-D0C8-0341-A56F-8656ED933234}"/>
              </a:ext>
            </a:extLst>
          </p:cNvPr>
          <p:cNvSpPr>
            <a:spLocks noGrp="1"/>
          </p:cNvSpPr>
          <p:nvPr>
            <p:ph idx="1"/>
          </p:nvPr>
        </p:nvSpPr>
        <p:spPr>
          <a:xfrm>
            <a:off x="838200" y="1535503"/>
            <a:ext cx="10765436" cy="4571384"/>
          </a:xfrm>
        </p:spPr>
        <p:txBody>
          <a:bodyPr anchor="ctr">
            <a:normAutofit/>
          </a:bodyPr>
          <a:lstStyle/>
          <a:p>
            <a:pPr marL="0" indent="0" fontAlgn="base">
              <a:buNone/>
            </a:pPr>
            <a:r>
              <a:rPr lang="en-US" dirty="0"/>
              <a:t>The College of Frontline Supervision and Management and Leadership (CFSM) courses are for supervisors and managers of direct support professionals (DSPs) providing long-term services and support (LTSS). </a:t>
            </a:r>
            <a:endParaRPr lang="en-AF" dirty="0"/>
          </a:p>
        </p:txBody>
      </p:sp>
    </p:spTree>
    <p:extLst>
      <p:ext uri="{BB962C8B-B14F-4D97-AF65-F5344CB8AC3E}">
        <p14:creationId xmlns:p14="http://schemas.microsoft.com/office/powerpoint/2010/main" val="3621399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16BE9-3408-2B4A-AE86-AA1E65E2B455}"/>
              </a:ext>
            </a:extLst>
          </p:cNvPr>
          <p:cNvSpPr>
            <a:spLocks noGrp="1"/>
          </p:cNvSpPr>
          <p:nvPr>
            <p:ph type="title"/>
          </p:nvPr>
        </p:nvSpPr>
        <p:spPr/>
        <p:txBody>
          <a:bodyPr/>
          <a:lstStyle/>
          <a:p>
            <a:r>
              <a:rPr lang="en-US" dirty="0"/>
              <a:t>CFSM Primary Audience</a:t>
            </a:r>
            <a:endParaRPr lang="en-AF" dirty="0"/>
          </a:p>
        </p:txBody>
      </p:sp>
      <p:sp>
        <p:nvSpPr>
          <p:cNvPr id="3" name="Content Placeholder 2">
            <a:extLst>
              <a:ext uri="{FF2B5EF4-FFF2-40B4-BE49-F238E27FC236}">
                <a16:creationId xmlns:a16="http://schemas.microsoft.com/office/drawing/2014/main" id="{594FDF07-D0C8-0341-A56F-8656ED933234}"/>
              </a:ext>
            </a:extLst>
          </p:cNvPr>
          <p:cNvSpPr>
            <a:spLocks noGrp="1"/>
          </p:cNvSpPr>
          <p:nvPr>
            <p:ph idx="1"/>
          </p:nvPr>
        </p:nvSpPr>
        <p:spPr>
          <a:xfrm>
            <a:off x="838200" y="1535502"/>
            <a:ext cx="10765436" cy="962769"/>
          </a:xfrm>
        </p:spPr>
        <p:txBody>
          <a:bodyPr>
            <a:noAutofit/>
          </a:bodyPr>
          <a:lstStyle/>
          <a:p>
            <a:pPr marL="0" indent="0" fontAlgn="base">
              <a:buNone/>
            </a:pPr>
            <a:r>
              <a:rPr lang="en-US" dirty="0"/>
              <a:t>Courses cover cross-silo generalist roles in human services. CFSM courses apply to those responsible for:</a:t>
            </a:r>
          </a:p>
        </p:txBody>
      </p:sp>
      <p:sp>
        <p:nvSpPr>
          <p:cNvPr id="4" name="Rectangle 3">
            <a:extLst>
              <a:ext uri="{FF2B5EF4-FFF2-40B4-BE49-F238E27FC236}">
                <a16:creationId xmlns:a16="http://schemas.microsoft.com/office/drawing/2014/main" id="{C7F1635E-28CF-D549-BAE9-385F360C9EBD}"/>
              </a:ext>
            </a:extLst>
          </p:cNvPr>
          <p:cNvSpPr/>
          <p:nvPr/>
        </p:nvSpPr>
        <p:spPr>
          <a:xfrm>
            <a:off x="838200" y="2736161"/>
            <a:ext cx="4800600" cy="2677656"/>
          </a:xfrm>
          <a:prstGeom prst="rect">
            <a:avLst/>
          </a:prstGeom>
        </p:spPr>
        <p:txBody>
          <a:bodyPr wrap="square">
            <a:spAutoFit/>
          </a:bodyPr>
          <a:lstStyle/>
          <a:p>
            <a:pPr marL="457200" indent="-457200" fontAlgn="base">
              <a:buFont typeface="Arial" panose="020B0604020202020204" pitchFamily="34" charset="0"/>
              <a:buChar char="•"/>
            </a:pPr>
            <a:r>
              <a:rPr lang="en-US" sz="2800" dirty="0">
                <a:latin typeface="Open Sans Light" panose="020B0306030504020204" pitchFamily="34" charset="0"/>
                <a:ea typeface="Open Sans Light" panose="020B0306030504020204" pitchFamily="34" charset="0"/>
                <a:cs typeface="Open Sans Light" panose="020B0306030504020204" pitchFamily="34" charset="0"/>
              </a:rPr>
              <a:t>the hiring, supervision, and training of DSPs</a:t>
            </a:r>
          </a:p>
          <a:p>
            <a:pPr marL="457200" indent="-457200" fontAlgn="base">
              <a:buFont typeface="Arial" panose="020B0604020202020204" pitchFamily="34" charset="0"/>
              <a:buChar char="•"/>
            </a:pPr>
            <a:r>
              <a:rPr lang="en-US" sz="2800" dirty="0">
                <a:latin typeface="Open Sans Light" panose="020B0306030504020204" pitchFamily="34" charset="0"/>
                <a:ea typeface="Open Sans Light" panose="020B0306030504020204" pitchFamily="34" charset="0"/>
                <a:cs typeface="Open Sans Light" panose="020B0306030504020204" pitchFamily="34" charset="0"/>
              </a:rPr>
              <a:t>assessment, service planning &amp; coordination of support for people receiving services </a:t>
            </a:r>
          </a:p>
        </p:txBody>
      </p:sp>
      <p:sp>
        <p:nvSpPr>
          <p:cNvPr id="5" name="Rectangle 4">
            <a:extLst>
              <a:ext uri="{FF2B5EF4-FFF2-40B4-BE49-F238E27FC236}">
                <a16:creationId xmlns:a16="http://schemas.microsoft.com/office/drawing/2014/main" id="{58F10039-FA79-4043-9836-20E81F9774AC}"/>
              </a:ext>
            </a:extLst>
          </p:cNvPr>
          <p:cNvSpPr/>
          <p:nvPr/>
        </p:nvSpPr>
        <p:spPr>
          <a:xfrm>
            <a:off x="838200" y="6199806"/>
            <a:ext cx="8275535" cy="523220"/>
          </a:xfrm>
          <a:prstGeom prst="rect">
            <a:avLst/>
          </a:prstGeom>
        </p:spPr>
        <p:txBody>
          <a:bodyPr wrap="none">
            <a:spAutoFit/>
          </a:bodyPr>
          <a:lstStyle/>
          <a:p>
            <a:pPr fontAlgn="base"/>
            <a:r>
              <a:rPr lang="en-US" sz="2800" dirty="0">
                <a:latin typeface="Open Sans Light" panose="020B0306030504020204" pitchFamily="34" charset="0"/>
                <a:ea typeface="Open Sans Light" panose="020B0306030504020204" pitchFamily="34" charset="0"/>
                <a:cs typeface="Open Sans Light" panose="020B0306030504020204" pitchFamily="34" charset="0"/>
              </a:rPr>
              <a:t>Primary learners are affiliated with an organization</a:t>
            </a:r>
          </a:p>
        </p:txBody>
      </p:sp>
      <p:sp>
        <p:nvSpPr>
          <p:cNvPr id="6" name="Rectangle 5">
            <a:extLst>
              <a:ext uri="{FF2B5EF4-FFF2-40B4-BE49-F238E27FC236}">
                <a16:creationId xmlns:a16="http://schemas.microsoft.com/office/drawing/2014/main" id="{FDEB5873-1E94-9643-B31F-B7622104EE2B}"/>
              </a:ext>
            </a:extLst>
          </p:cNvPr>
          <p:cNvSpPr/>
          <p:nvPr/>
        </p:nvSpPr>
        <p:spPr>
          <a:xfrm>
            <a:off x="5860477" y="2736161"/>
            <a:ext cx="6096000" cy="3108543"/>
          </a:xfrm>
          <a:prstGeom prst="rect">
            <a:avLst/>
          </a:prstGeom>
        </p:spPr>
        <p:txBody>
          <a:bodyPr>
            <a:spAutoFit/>
          </a:bodyPr>
          <a:lstStyle/>
          <a:p>
            <a:pPr marL="457200" indent="-457200" fontAlgn="base">
              <a:buFont typeface="Arial" panose="020B0604020202020204" pitchFamily="34" charset="0"/>
              <a:buChar char="•"/>
            </a:pPr>
            <a:r>
              <a:rPr lang="en-US" sz="2800" dirty="0">
                <a:latin typeface="Open Sans Light" panose="020B0306030504020204" pitchFamily="34" charset="0"/>
                <a:ea typeface="Open Sans Light" panose="020B0306030504020204" pitchFamily="34" charset="0"/>
                <a:cs typeface="Open Sans Light" panose="020B0306030504020204" pitchFamily="34" charset="0"/>
              </a:rPr>
              <a:t>collection and analysis of data related to service outcomes and/or organizational performance</a:t>
            </a:r>
          </a:p>
          <a:p>
            <a:pPr marL="457200" indent="-457200" fontAlgn="base">
              <a:buFont typeface="Arial" panose="020B0604020202020204" pitchFamily="34" charset="0"/>
              <a:buChar char="•"/>
            </a:pPr>
            <a:r>
              <a:rPr lang="en-US" sz="2800" dirty="0">
                <a:latin typeface="Open Sans Light" panose="020B0306030504020204" pitchFamily="34" charset="0"/>
                <a:ea typeface="Open Sans Light" panose="020B0306030504020204" pitchFamily="34" charset="0"/>
                <a:cs typeface="Open Sans Light" panose="020B0306030504020204" pitchFamily="34" charset="0"/>
              </a:rPr>
              <a:t>implementation of policy and regulations in regards to services</a:t>
            </a:r>
          </a:p>
          <a:p>
            <a:pPr marL="457200" indent="-457200" fontAlgn="base">
              <a:buFont typeface="Arial" panose="020B0604020202020204" pitchFamily="34" charset="0"/>
              <a:buChar char="•"/>
            </a:pPr>
            <a:r>
              <a:rPr lang="en-US" sz="2800" dirty="0">
                <a:latin typeface="Open Sans Light" panose="020B0306030504020204" pitchFamily="34" charset="0"/>
                <a:ea typeface="Open Sans Light" panose="020B0306030504020204" pitchFamily="34" charset="0"/>
                <a:cs typeface="Open Sans Light" panose="020B0306030504020204" pitchFamily="34" charset="0"/>
              </a:rPr>
              <a:t>fiscal management and planning</a:t>
            </a:r>
          </a:p>
        </p:txBody>
      </p:sp>
    </p:spTree>
    <p:extLst>
      <p:ext uri="{BB962C8B-B14F-4D97-AF65-F5344CB8AC3E}">
        <p14:creationId xmlns:p14="http://schemas.microsoft.com/office/powerpoint/2010/main" val="3268522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0AC0A-738A-7246-AA41-09B515A5A2C7}"/>
              </a:ext>
            </a:extLst>
          </p:cNvPr>
          <p:cNvSpPr>
            <a:spLocks noGrp="1"/>
          </p:cNvSpPr>
          <p:nvPr>
            <p:ph type="title"/>
          </p:nvPr>
        </p:nvSpPr>
        <p:spPr/>
        <p:txBody>
          <a:bodyPr/>
          <a:lstStyle/>
          <a:p>
            <a:r>
              <a:rPr lang="en-US" dirty="0"/>
              <a:t>CFSM Secondary Audience</a:t>
            </a:r>
            <a:endParaRPr lang="en-AF" dirty="0"/>
          </a:p>
        </p:txBody>
      </p:sp>
      <p:sp>
        <p:nvSpPr>
          <p:cNvPr id="3" name="Content Placeholder 2">
            <a:extLst>
              <a:ext uri="{FF2B5EF4-FFF2-40B4-BE49-F238E27FC236}">
                <a16:creationId xmlns:a16="http://schemas.microsoft.com/office/drawing/2014/main" id="{12B955AB-34FD-7F4B-A178-2C5D00686FB0}"/>
              </a:ext>
            </a:extLst>
          </p:cNvPr>
          <p:cNvSpPr>
            <a:spLocks noGrp="1"/>
          </p:cNvSpPr>
          <p:nvPr>
            <p:ph idx="1"/>
          </p:nvPr>
        </p:nvSpPr>
        <p:spPr>
          <a:xfrm>
            <a:off x="838200" y="1431986"/>
            <a:ext cx="10515600" cy="5268455"/>
          </a:xfrm>
        </p:spPr>
        <p:txBody>
          <a:bodyPr anchor="ctr">
            <a:normAutofit lnSpcReduction="10000"/>
          </a:bodyPr>
          <a:lstStyle/>
          <a:p>
            <a:pPr fontAlgn="base">
              <a:spcBef>
                <a:spcPts val="600"/>
              </a:spcBef>
              <a:spcAft>
                <a:spcPts val="600"/>
              </a:spcAft>
            </a:pPr>
            <a:r>
              <a:rPr lang="en-US" dirty="0"/>
              <a:t>DSPs preparing for supervisory roles or in partial-supervisory (lead) roles</a:t>
            </a:r>
          </a:p>
          <a:p>
            <a:pPr fontAlgn="base">
              <a:spcBef>
                <a:spcPts val="600"/>
              </a:spcBef>
              <a:spcAft>
                <a:spcPts val="600"/>
              </a:spcAft>
            </a:pPr>
            <a:r>
              <a:rPr lang="en-US" dirty="0"/>
              <a:t>People who hire and supervise DSPs and/or self-direct services  </a:t>
            </a:r>
          </a:p>
          <a:p>
            <a:pPr fontAlgn="base">
              <a:spcBef>
                <a:spcPts val="600"/>
              </a:spcBef>
              <a:spcAft>
                <a:spcPts val="600"/>
              </a:spcAft>
            </a:pPr>
            <a:r>
              <a:rPr lang="en-US" dirty="0"/>
              <a:t>Guardians and/or family members hire and supervise DSPs and/or direct services </a:t>
            </a:r>
          </a:p>
          <a:p>
            <a:pPr fontAlgn="base">
              <a:spcBef>
                <a:spcPts val="600"/>
              </a:spcBef>
              <a:spcAft>
                <a:spcPts val="600"/>
              </a:spcAft>
            </a:pPr>
            <a:r>
              <a:rPr lang="en-US" dirty="0"/>
              <a:t>Self-employed DSPs </a:t>
            </a:r>
          </a:p>
          <a:p>
            <a:pPr fontAlgn="base">
              <a:spcBef>
                <a:spcPts val="600"/>
              </a:spcBef>
              <a:spcAft>
                <a:spcPts val="600"/>
              </a:spcAft>
            </a:pPr>
            <a:r>
              <a:rPr lang="en-US" dirty="0"/>
              <a:t>Foster Care Providers</a:t>
            </a:r>
          </a:p>
          <a:p>
            <a:pPr fontAlgn="base">
              <a:spcBef>
                <a:spcPts val="600"/>
              </a:spcBef>
              <a:spcAft>
                <a:spcPts val="600"/>
              </a:spcAft>
            </a:pPr>
            <a:r>
              <a:rPr lang="en-US" dirty="0"/>
              <a:t>Affiliated organizational personnel such as: CEOs, Human Resource Professionals, Case Managers, Social Workers, Nurses, etc.</a:t>
            </a:r>
          </a:p>
        </p:txBody>
      </p:sp>
      <p:sp>
        <p:nvSpPr>
          <p:cNvPr id="4" name="Rectangle 3">
            <a:extLst>
              <a:ext uri="{FF2B5EF4-FFF2-40B4-BE49-F238E27FC236}">
                <a16:creationId xmlns:a16="http://schemas.microsoft.com/office/drawing/2014/main" id="{FF84D537-4620-844D-9D5A-0FAE6458326C}"/>
              </a:ext>
            </a:extLst>
          </p:cNvPr>
          <p:cNvSpPr/>
          <p:nvPr/>
        </p:nvSpPr>
        <p:spPr>
          <a:xfrm>
            <a:off x="5977217" y="3244334"/>
            <a:ext cx="237566" cy="369332"/>
          </a:xfrm>
          <a:prstGeom prst="rect">
            <a:avLst/>
          </a:prstGeom>
        </p:spPr>
        <p:txBody>
          <a:bodyPr wrap="none">
            <a:spAutoFit/>
          </a:bodyPr>
          <a:lstStyle/>
          <a:p>
            <a:r>
              <a:rPr lang="en-AF" dirty="0"/>
              <a:t> </a:t>
            </a:r>
          </a:p>
        </p:txBody>
      </p:sp>
    </p:spTree>
    <p:extLst>
      <p:ext uri="{BB962C8B-B14F-4D97-AF65-F5344CB8AC3E}">
        <p14:creationId xmlns:p14="http://schemas.microsoft.com/office/powerpoint/2010/main" val="1064092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91908-44BB-4649-97B3-EF50AC69D477}"/>
              </a:ext>
            </a:extLst>
          </p:cNvPr>
          <p:cNvSpPr>
            <a:spLocks noGrp="1"/>
          </p:cNvSpPr>
          <p:nvPr>
            <p:ph type="title"/>
          </p:nvPr>
        </p:nvSpPr>
        <p:spPr/>
        <p:txBody>
          <a:bodyPr/>
          <a:lstStyle/>
          <a:p>
            <a:r>
              <a:rPr lang="en-US" dirty="0"/>
              <a:t>Goals for Today</a:t>
            </a:r>
          </a:p>
        </p:txBody>
      </p:sp>
      <p:sp>
        <p:nvSpPr>
          <p:cNvPr id="3" name="Content Placeholder 2">
            <a:extLst>
              <a:ext uri="{FF2B5EF4-FFF2-40B4-BE49-F238E27FC236}">
                <a16:creationId xmlns:a16="http://schemas.microsoft.com/office/drawing/2014/main" id="{D963B90D-460D-2448-BBFC-91F9FE078109}"/>
              </a:ext>
            </a:extLst>
          </p:cNvPr>
          <p:cNvSpPr>
            <a:spLocks noGrp="1"/>
          </p:cNvSpPr>
          <p:nvPr>
            <p:ph idx="1"/>
          </p:nvPr>
        </p:nvSpPr>
        <p:spPr>
          <a:xfrm>
            <a:off x="838200" y="1690688"/>
            <a:ext cx="10515600" cy="4351338"/>
          </a:xfrm>
        </p:spPr>
        <p:txBody>
          <a:bodyPr vert="horz" lIns="91440" tIns="45720" rIns="91440" bIns="45720" rtlCol="0" anchor="t">
            <a:normAutofit/>
          </a:bodyPr>
          <a:lstStyle/>
          <a:p>
            <a:pPr marL="514350" indent="-514350">
              <a:buAutoNum type="arabicPeriod"/>
            </a:pPr>
            <a:r>
              <a:rPr lang="en-US" dirty="0">
                <a:latin typeface="Open Sans Light"/>
              </a:rPr>
              <a:t>Understand the importance of Frontline Supervisors (FLS) and their impact Direct Support Professionals (DSPs) success and retention. </a:t>
            </a:r>
            <a:endParaRPr lang="en-US" dirty="0"/>
          </a:p>
          <a:p>
            <a:pPr marL="514350" indent="-514350">
              <a:buAutoNum type="arabicPeriod"/>
            </a:pPr>
            <a:r>
              <a:rPr lang="en-US" dirty="0"/>
              <a:t>Understand the FLS competency set, assessment and interview questions, and how they help you make better selections when hiring FLS.</a:t>
            </a:r>
          </a:p>
          <a:p>
            <a:pPr marL="514350" indent="-514350">
              <a:buAutoNum type="arabicPeriod"/>
            </a:pPr>
            <a:r>
              <a:rPr lang="en-US" dirty="0">
                <a:latin typeface="Open Sans Light"/>
              </a:rPr>
              <a:t>Understand the impact of competency-based training for FLS. </a:t>
            </a:r>
            <a:endParaRPr lang="en-US" dirty="0"/>
          </a:p>
          <a:p>
            <a:pPr marL="514350" indent="-514350">
              <a:buAutoNum type="arabicPeriod"/>
            </a:pPr>
            <a:endParaRPr lang="en-US" dirty="0"/>
          </a:p>
        </p:txBody>
      </p:sp>
    </p:spTree>
    <p:extLst>
      <p:ext uri="{BB962C8B-B14F-4D97-AF65-F5344CB8AC3E}">
        <p14:creationId xmlns:p14="http://schemas.microsoft.com/office/powerpoint/2010/main" val="1736556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0AC0A-738A-7246-AA41-09B515A5A2C7}"/>
              </a:ext>
            </a:extLst>
          </p:cNvPr>
          <p:cNvSpPr>
            <a:spLocks noGrp="1"/>
          </p:cNvSpPr>
          <p:nvPr>
            <p:ph type="title"/>
          </p:nvPr>
        </p:nvSpPr>
        <p:spPr/>
        <p:txBody>
          <a:bodyPr/>
          <a:lstStyle/>
          <a:p>
            <a:r>
              <a:rPr lang="en-US" dirty="0"/>
              <a:t>CFSM Secondary Audience cont.</a:t>
            </a:r>
            <a:endParaRPr lang="en-AF" dirty="0"/>
          </a:p>
        </p:txBody>
      </p:sp>
      <p:sp>
        <p:nvSpPr>
          <p:cNvPr id="3" name="Content Placeholder 2">
            <a:extLst>
              <a:ext uri="{FF2B5EF4-FFF2-40B4-BE49-F238E27FC236}">
                <a16:creationId xmlns:a16="http://schemas.microsoft.com/office/drawing/2014/main" id="{12B955AB-34FD-7F4B-A178-2C5D00686FB0}"/>
              </a:ext>
            </a:extLst>
          </p:cNvPr>
          <p:cNvSpPr>
            <a:spLocks noGrp="1"/>
          </p:cNvSpPr>
          <p:nvPr>
            <p:ph idx="1"/>
          </p:nvPr>
        </p:nvSpPr>
        <p:spPr>
          <a:xfrm>
            <a:off x="838200" y="1431986"/>
            <a:ext cx="10515600" cy="5268455"/>
          </a:xfrm>
        </p:spPr>
        <p:txBody>
          <a:bodyPr anchor="ctr">
            <a:normAutofit/>
          </a:bodyPr>
          <a:lstStyle/>
          <a:p>
            <a:pPr fontAlgn="base">
              <a:spcBef>
                <a:spcPts val="600"/>
              </a:spcBef>
              <a:spcAft>
                <a:spcPts val="600"/>
              </a:spcAft>
            </a:pPr>
            <a:r>
              <a:rPr lang="en-US" dirty="0"/>
              <a:t>Policy makers, State or County personnel</a:t>
            </a:r>
          </a:p>
          <a:p>
            <a:pPr fontAlgn="base">
              <a:spcBef>
                <a:spcPts val="600"/>
              </a:spcBef>
              <a:spcAft>
                <a:spcPts val="600"/>
              </a:spcAft>
            </a:pPr>
            <a:r>
              <a:rPr lang="en-US" dirty="0"/>
              <a:t>Advocates </a:t>
            </a:r>
          </a:p>
          <a:p>
            <a:pPr fontAlgn="base">
              <a:spcBef>
                <a:spcPts val="600"/>
              </a:spcBef>
              <a:spcAft>
                <a:spcPts val="600"/>
              </a:spcAft>
            </a:pPr>
            <a:r>
              <a:rPr lang="en-US" dirty="0"/>
              <a:t>Employees of Aging and Disability Resource Centers (ADRCs) or Systems of outreach and response to LTSS needs.  </a:t>
            </a:r>
          </a:p>
          <a:p>
            <a:pPr fontAlgn="base">
              <a:spcBef>
                <a:spcPts val="600"/>
              </a:spcBef>
              <a:spcAft>
                <a:spcPts val="600"/>
              </a:spcAft>
            </a:pPr>
            <a:r>
              <a:rPr lang="en-US" dirty="0"/>
              <a:t>Employees of Accountable Care Organizations; medical or behavioral health homes</a:t>
            </a:r>
          </a:p>
          <a:p>
            <a:pPr fontAlgn="base">
              <a:spcBef>
                <a:spcPts val="600"/>
              </a:spcBef>
              <a:spcAft>
                <a:spcPts val="600"/>
              </a:spcAft>
            </a:pPr>
            <a:r>
              <a:rPr lang="en-US" dirty="0"/>
              <a:t>Employees of Managed Care Organizations</a:t>
            </a:r>
          </a:p>
          <a:p>
            <a:endParaRPr lang="en-AF" dirty="0"/>
          </a:p>
        </p:txBody>
      </p:sp>
      <p:sp>
        <p:nvSpPr>
          <p:cNvPr id="4" name="Rectangle 3">
            <a:extLst>
              <a:ext uri="{FF2B5EF4-FFF2-40B4-BE49-F238E27FC236}">
                <a16:creationId xmlns:a16="http://schemas.microsoft.com/office/drawing/2014/main" id="{FF84D537-4620-844D-9D5A-0FAE6458326C}"/>
              </a:ext>
            </a:extLst>
          </p:cNvPr>
          <p:cNvSpPr/>
          <p:nvPr/>
        </p:nvSpPr>
        <p:spPr>
          <a:xfrm>
            <a:off x="5977217" y="3244334"/>
            <a:ext cx="237566" cy="369332"/>
          </a:xfrm>
          <a:prstGeom prst="rect">
            <a:avLst/>
          </a:prstGeom>
        </p:spPr>
        <p:txBody>
          <a:bodyPr wrap="none">
            <a:spAutoFit/>
          </a:bodyPr>
          <a:lstStyle/>
          <a:p>
            <a:r>
              <a:rPr lang="en-AF" dirty="0"/>
              <a:t> </a:t>
            </a:r>
          </a:p>
        </p:txBody>
      </p:sp>
    </p:spTree>
    <p:extLst>
      <p:ext uri="{BB962C8B-B14F-4D97-AF65-F5344CB8AC3E}">
        <p14:creationId xmlns:p14="http://schemas.microsoft.com/office/powerpoint/2010/main" val="2420804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048F33-DFAC-CE44-8AD4-D433892247DC}"/>
              </a:ext>
            </a:extLst>
          </p:cNvPr>
          <p:cNvPicPr>
            <a:picLocks noChangeAspect="1"/>
          </p:cNvPicPr>
          <p:nvPr/>
        </p:nvPicPr>
        <p:blipFill rotWithShape="1">
          <a:blip r:embed="rId3"/>
          <a:srcRect t="27215" b="-11590"/>
          <a:stretch/>
        </p:blipFill>
        <p:spPr>
          <a:xfrm>
            <a:off x="0" y="0"/>
            <a:ext cx="12192000" cy="6858000"/>
          </a:xfrm>
          <a:prstGeom prst="rect">
            <a:avLst/>
          </a:prstGeom>
        </p:spPr>
      </p:pic>
      <p:sp>
        <p:nvSpPr>
          <p:cNvPr id="2" name="Title 1">
            <a:extLst>
              <a:ext uri="{FF2B5EF4-FFF2-40B4-BE49-F238E27FC236}">
                <a16:creationId xmlns:a16="http://schemas.microsoft.com/office/drawing/2014/main" id="{9678B480-40A3-0F47-BE51-CC05179F45EA}"/>
              </a:ext>
            </a:extLst>
          </p:cNvPr>
          <p:cNvSpPr>
            <a:spLocks noGrp="1"/>
          </p:cNvSpPr>
          <p:nvPr>
            <p:ph type="title" idx="4294967295"/>
          </p:nvPr>
        </p:nvSpPr>
        <p:spPr>
          <a:xfrm>
            <a:off x="678872" y="5915891"/>
            <a:ext cx="9805988" cy="942109"/>
          </a:xfrm>
        </p:spPr>
        <p:txBody>
          <a:bodyPr/>
          <a:lstStyle/>
          <a:p>
            <a:r>
              <a:rPr lang="en-US" dirty="0"/>
              <a:t>Take-Aways </a:t>
            </a:r>
          </a:p>
        </p:txBody>
      </p:sp>
    </p:spTree>
    <p:extLst>
      <p:ext uri="{BB962C8B-B14F-4D97-AF65-F5344CB8AC3E}">
        <p14:creationId xmlns:p14="http://schemas.microsoft.com/office/powerpoint/2010/main" val="27731026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91908-44BB-4649-97B3-EF50AC69D477}"/>
              </a:ext>
            </a:extLst>
          </p:cNvPr>
          <p:cNvSpPr>
            <a:spLocks noGrp="1"/>
          </p:cNvSpPr>
          <p:nvPr>
            <p:ph type="title"/>
          </p:nvPr>
        </p:nvSpPr>
        <p:spPr/>
        <p:txBody>
          <a:bodyPr/>
          <a:lstStyle/>
          <a:p>
            <a:r>
              <a:rPr lang="en-US" dirty="0"/>
              <a:t>Leaving in Action (Take-Aways) </a:t>
            </a:r>
          </a:p>
        </p:txBody>
      </p:sp>
      <p:sp>
        <p:nvSpPr>
          <p:cNvPr id="3" name="Content Placeholder 2">
            <a:extLst>
              <a:ext uri="{FF2B5EF4-FFF2-40B4-BE49-F238E27FC236}">
                <a16:creationId xmlns:a16="http://schemas.microsoft.com/office/drawing/2014/main" id="{D963B90D-460D-2448-BBFC-91F9FE078109}"/>
              </a:ext>
            </a:extLst>
          </p:cNvPr>
          <p:cNvSpPr>
            <a:spLocks noGrp="1"/>
          </p:cNvSpPr>
          <p:nvPr>
            <p:ph idx="1"/>
          </p:nvPr>
        </p:nvSpPr>
        <p:spPr>
          <a:xfrm>
            <a:off x="838200" y="1690688"/>
            <a:ext cx="9954491" cy="4351338"/>
          </a:xfrm>
        </p:spPr>
        <p:txBody>
          <a:bodyPr anchor="ctr">
            <a:normAutofit/>
          </a:bodyPr>
          <a:lstStyle/>
          <a:p>
            <a:pPr marL="514350" indent="-514350">
              <a:buAutoNum type="arabicPeriod"/>
            </a:pPr>
            <a:r>
              <a:rPr lang="en-US" dirty="0"/>
              <a:t>Frontline Supervisors are critical to DSP success and retention. </a:t>
            </a:r>
          </a:p>
          <a:p>
            <a:pPr marL="514350" indent="-514350">
              <a:buAutoNum type="arabicPeriod"/>
            </a:pPr>
            <a:r>
              <a:rPr lang="en-US" dirty="0"/>
              <a:t>Using the competency set, assessment and interview questions will help you make better selections when hiring FLS.</a:t>
            </a:r>
          </a:p>
          <a:p>
            <a:pPr marL="514350" indent="-514350">
              <a:buAutoNum type="arabicPeriod"/>
            </a:pPr>
            <a:r>
              <a:rPr lang="en-US" dirty="0"/>
              <a:t>Competency based training for FLS provides them the tools to be an effective supervisor. </a:t>
            </a:r>
          </a:p>
        </p:txBody>
      </p:sp>
    </p:spTree>
    <p:extLst>
      <p:ext uri="{BB962C8B-B14F-4D97-AF65-F5344CB8AC3E}">
        <p14:creationId xmlns:p14="http://schemas.microsoft.com/office/powerpoint/2010/main" val="20996819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p:txBody>
          <a:bodyPr/>
          <a:lstStyle/>
          <a:p>
            <a:r>
              <a:rPr lang="en-US" dirty="0"/>
              <a:t>8 Steps for Implementation</a:t>
            </a:r>
          </a:p>
        </p:txBody>
      </p:sp>
      <p:sp>
        <p:nvSpPr>
          <p:cNvPr id="3" name="Content Placeholder 2">
            <a:extLst>
              <a:ext uri="{FF2B5EF4-FFF2-40B4-BE49-F238E27FC236}">
                <a16:creationId xmlns:a16="http://schemas.microsoft.com/office/drawing/2014/main" id="{B4B206DF-21FF-984B-8F30-67F752F935A1}"/>
              </a:ext>
            </a:extLst>
          </p:cNvPr>
          <p:cNvSpPr txBox="1">
            <a:spLocks/>
          </p:cNvSpPr>
          <p:nvPr/>
        </p:nvSpPr>
        <p:spPr>
          <a:xfrm>
            <a:off x="838200" y="1825625"/>
            <a:ext cx="10515600" cy="4351338"/>
          </a:xfrm>
          <a:prstGeom prst="rect">
            <a:avLst/>
          </a:prstGeom>
        </p:spPr>
        <p:txBody>
          <a:bodyPr anchor="ctr"/>
          <a:lstStyle>
            <a:lvl1pPr marL="228600" indent="-228600" algn="l" defTabSz="914400" rtl="0" eaLnBrk="1" latinLnBrk="0" hangingPunct="1">
              <a:lnSpc>
                <a:spcPct val="15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Step 1: Identify and assess the problem</a:t>
            </a:r>
          </a:p>
          <a:p>
            <a:pPr marL="0" indent="0">
              <a:buNone/>
            </a:pPr>
            <a:r>
              <a:rPr lang="en-US" dirty="0"/>
              <a:t>Step 2: Select an intervention strategy</a:t>
            </a:r>
          </a:p>
          <a:p>
            <a:pPr marL="0" indent="0">
              <a:buNone/>
            </a:pPr>
            <a:r>
              <a:rPr lang="en-US" dirty="0"/>
              <a:t>Step 3: Identify components of the strategy</a:t>
            </a:r>
          </a:p>
          <a:p>
            <a:pPr marL="0" indent="0">
              <a:buNone/>
            </a:pPr>
            <a:r>
              <a:rPr lang="en-US" dirty="0"/>
              <a:t>Step 4: Identify barriers to implementation</a:t>
            </a:r>
          </a:p>
        </p:txBody>
      </p:sp>
      <p:sp>
        <p:nvSpPr>
          <p:cNvPr id="5" name="TextBox 4">
            <a:extLst>
              <a:ext uri="{FF2B5EF4-FFF2-40B4-BE49-F238E27FC236}">
                <a16:creationId xmlns:a16="http://schemas.microsoft.com/office/drawing/2014/main" id="{25ED8B8F-CA01-CD4D-A160-37A2C6ADE4DE}"/>
              </a:ext>
            </a:extLst>
          </p:cNvPr>
          <p:cNvSpPr txBox="1"/>
          <p:nvPr/>
        </p:nvSpPr>
        <p:spPr>
          <a:xfrm>
            <a:off x="9184943" y="6127234"/>
            <a:ext cx="2552132" cy="369332"/>
          </a:xfrm>
          <a:prstGeom prst="rect">
            <a:avLst/>
          </a:prstGeom>
          <a:noFill/>
        </p:spPr>
        <p:txBody>
          <a:bodyPr wrap="square" rtlCol="0">
            <a:spAutoFit/>
          </a:bodyPr>
          <a:lstStyle/>
          <a:p>
            <a:pPr algn="r"/>
            <a:r>
              <a:rPr lang="en-US"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Larson &amp; Hewitt, 2005</a:t>
            </a:r>
          </a:p>
        </p:txBody>
      </p:sp>
    </p:spTree>
    <p:extLst>
      <p:ext uri="{BB962C8B-B14F-4D97-AF65-F5344CB8AC3E}">
        <p14:creationId xmlns:p14="http://schemas.microsoft.com/office/powerpoint/2010/main" val="421226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p:txBody>
          <a:bodyPr/>
          <a:lstStyle/>
          <a:p>
            <a:r>
              <a:rPr lang="en-US" dirty="0"/>
              <a:t>8 Steps for Implementation</a:t>
            </a:r>
          </a:p>
        </p:txBody>
      </p:sp>
      <p:sp>
        <p:nvSpPr>
          <p:cNvPr id="3" name="Content Placeholder 2">
            <a:extLst>
              <a:ext uri="{FF2B5EF4-FFF2-40B4-BE49-F238E27FC236}">
                <a16:creationId xmlns:a16="http://schemas.microsoft.com/office/drawing/2014/main" id="{B4B206DF-21FF-984B-8F30-67F752F935A1}"/>
              </a:ext>
            </a:extLst>
          </p:cNvPr>
          <p:cNvSpPr txBox="1">
            <a:spLocks/>
          </p:cNvSpPr>
          <p:nvPr/>
        </p:nvSpPr>
        <p:spPr>
          <a:xfrm>
            <a:off x="838200" y="1825625"/>
            <a:ext cx="10515600" cy="4351338"/>
          </a:xfrm>
          <a:prstGeom prst="rect">
            <a:avLst/>
          </a:prstGeom>
        </p:spPr>
        <p:txBody>
          <a:bodyPr anchor="ctr"/>
          <a:lstStyle>
            <a:lvl1pPr marL="228600" indent="-228600" algn="l" defTabSz="914400" rtl="0" eaLnBrk="1" latinLnBrk="0" hangingPunct="1">
              <a:lnSpc>
                <a:spcPct val="15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Step 5: Identify support for the strategy</a:t>
            </a:r>
          </a:p>
          <a:p>
            <a:pPr marL="0" indent="0">
              <a:buNone/>
            </a:pPr>
            <a:r>
              <a:rPr lang="en-US" dirty="0"/>
              <a:t>Step 6: Set goals, measure progress &amp; establish a time frame</a:t>
            </a:r>
          </a:p>
          <a:p>
            <a:pPr marL="0" indent="0">
              <a:buNone/>
            </a:pPr>
            <a:r>
              <a:rPr lang="en-US" dirty="0"/>
              <a:t>Step 7: Implement the strategy</a:t>
            </a:r>
          </a:p>
          <a:p>
            <a:pPr marL="0" indent="0">
              <a:buNone/>
            </a:pPr>
            <a:r>
              <a:rPr lang="en-US" dirty="0"/>
              <a:t>Step 8: Evaluate success</a:t>
            </a:r>
          </a:p>
        </p:txBody>
      </p:sp>
      <p:sp>
        <p:nvSpPr>
          <p:cNvPr id="4" name="TextBox 3">
            <a:extLst>
              <a:ext uri="{FF2B5EF4-FFF2-40B4-BE49-F238E27FC236}">
                <a16:creationId xmlns:a16="http://schemas.microsoft.com/office/drawing/2014/main" id="{2BF1BCAA-0B56-8649-9C21-12F456D5CA42}"/>
              </a:ext>
            </a:extLst>
          </p:cNvPr>
          <p:cNvSpPr txBox="1"/>
          <p:nvPr/>
        </p:nvSpPr>
        <p:spPr>
          <a:xfrm>
            <a:off x="9184943" y="6127234"/>
            <a:ext cx="2552132" cy="369332"/>
          </a:xfrm>
          <a:prstGeom prst="rect">
            <a:avLst/>
          </a:prstGeom>
          <a:noFill/>
        </p:spPr>
        <p:txBody>
          <a:bodyPr wrap="square" rtlCol="0">
            <a:spAutoFit/>
          </a:bodyPr>
          <a:lstStyle/>
          <a:p>
            <a:pPr algn="r"/>
            <a:r>
              <a:rPr lang="en-US"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Larson &amp; Hewitt, 2005</a:t>
            </a:r>
          </a:p>
        </p:txBody>
      </p:sp>
    </p:spTree>
    <p:extLst>
      <p:ext uri="{BB962C8B-B14F-4D97-AF65-F5344CB8AC3E}">
        <p14:creationId xmlns:p14="http://schemas.microsoft.com/office/powerpoint/2010/main" val="161403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B4B206DF-21FF-984B-8F30-67F752F935A1}"/>
              </a:ext>
            </a:extLst>
          </p:cNvPr>
          <p:cNvSpPr txBox="1">
            <a:spLocks/>
          </p:cNvSpPr>
          <p:nvPr/>
        </p:nvSpPr>
        <p:spPr>
          <a:xfrm>
            <a:off x="838200" y="1825625"/>
            <a:ext cx="10515600" cy="4351338"/>
          </a:xfrm>
          <a:prstGeom prst="rect">
            <a:avLst/>
          </a:prstGeom>
        </p:spPr>
        <p:txBody>
          <a:bodyPr anchor="ctr"/>
          <a:lstStyle>
            <a:lvl1pPr marL="228600" indent="-228600" algn="l" defTabSz="914400" rtl="0" eaLnBrk="1" latinLnBrk="0" hangingPunct="1">
              <a:lnSpc>
                <a:spcPct val="15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To receive the slides from today’s webinar or to further discuss this strategy: </a:t>
            </a:r>
          </a:p>
          <a:p>
            <a:r>
              <a:rPr lang="en-US" dirty="0"/>
              <a:t>Contact your UMN consultant </a:t>
            </a:r>
          </a:p>
          <a:p>
            <a:r>
              <a:rPr lang="en-US" dirty="0"/>
              <a:t>Go to: tenncare.ici.umn.edu</a:t>
            </a:r>
          </a:p>
          <a:p>
            <a:r>
              <a:rPr lang="en-US" dirty="0"/>
              <a:t>Email us at: dsp-tn@umn.edu</a:t>
            </a:r>
          </a:p>
          <a:p>
            <a:endParaRPr lang="en-US" dirty="0"/>
          </a:p>
        </p:txBody>
      </p:sp>
      <p:pic>
        <p:nvPicPr>
          <p:cNvPr id="4" name="Picture 3">
            <a:extLst>
              <a:ext uri="{FF2B5EF4-FFF2-40B4-BE49-F238E27FC236}">
                <a16:creationId xmlns:a16="http://schemas.microsoft.com/office/drawing/2014/main" id="{86970AA4-5E84-4B49-9BA3-3C24DFA295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0713" y="6361289"/>
            <a:ext cx="1487776" cy="462521"/>
          </a:xfrm>
          <a:prstGeom prst="rect">
            <a:avLst/>
          </a:prstGeom>
        </p:spPr>
      </p:pic>
      <p:pic>
        <p:nvPicPr>
          <p:cNvPr id="5" name="Picture 4">
            <a:extLst>
              <a:ext uri="{FF2B5EF4-FFF2-40B4-BE49-F238E27FC236}">
                <a16:creationId xmlns:a16="http://schemas.microsoft.com/office/drawing/2014/main" id="{306D60C8-DC94-244D-874B-F2C07F0387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450" t="19894" r="22003" b="36357"/>
          <a:stretch/>
        </p:blipFill>
        <p:spPr>
          <a:xfrm>
            <a:off x="0" y="6111890"/>
            <a:ext cx="1830010" cy="730870"/>
          </a:xfrm>
          <a:prstGeom prst="rect">
            <a:avLst/>
          </a:prstGeom>
        </p:spPr>
      </p:pic>
      <p:pic>
        <p:nvPicPr>
          <p:cNvPr id="6" name="Picture 5">
            <a:extLst>
              <a:ext uri="{FF2B5EF4-FFF2-40B4-BE49-F238E27FC236}">
                <a16:creationId xmlns:a16="http://schemas.microsoft.com/office/drawing/2014/main" id="{DE572A66-06F4-544B-A5CF-34CF327D20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516"/>
          <a:stretch/>
        </p:blipFill>
        <p:spPr>
          <a:xfrm>
            <a:off x="9919193" y="6387784"/>
            <a:ext cx="2172792" cy="388419"/>
          </a:xfrm>
          <a:prstGeom prst="rect">
            <a:avLst/>
          </a:prstGeom>
        </p:spPr>
      </p:pic>
    </p:spTree>
    <p:extLst>
      <p:ext uri="{BB962C8B-B14F-4D97-AF65-F5344CB8AC3E}">
        <p14:creationId xmlns:p14="http://schemas.microsoft.com/office/powerpoint/2010/main" val="346773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p:txBody>
          <a:bodyPr/>
          <a:lstStyle/>
          <a:p>
            <a:r>
              <a:rPr lang="en-US" dirty="0"/>
              <a:t>Next Workforce Toolkit Webinars</a:t>
            </a:r>
          </a:p>
        </p:txBody>
      </p:sp>
      <p:sp>
        <p:nvSpPr>
          <p:cNvPr id="3" name="Content Placeholder 2">
            <a:extLst>
              <a:ext uri="{FF2B5EF4-FFF2-40B4-BE49-F238E27FC236}">
                <a16:creationId xmlns:a16="http://schemas.microsoft.com/office/drawing/2014/main" id="{B4B206DF-21FF-984B-8F30-67F752F935A1}"/>
              </a:ext>
            </a:extLst>
          </p:cNvPr>
          <p:cNvSpPr txBox="1">
            <a:spLocks/>
          </p:cNvSpPr>
          <p:nvPr/>
        </p:nvSpPr>
        <p:spPr>
          <a:xfrm>
            <a:off x="838200" y="1373680"/>
            <a:ext cx="10515600" cy="4351338"/>
          </a:xfrm>
          <a:prstGeom prst="rect">
            <a:avLst/>
          </a:prstGeom>
        </p:spPr>
        <p:txBody>
          <a:bodyPr anchor="ctr"/>
          <a:lstStyle>
            <a:lvl1pPr marL="228600" indent="-228600" algn="l" defTabSz="914400" rtl="0" eaLnBrk="1" latinLnBrk="0" hangingPunct="1">
              <a:lnSpc>
                <a:spcPct val="15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dirty="0">
                <a:latin typeface="Open Sans Light"/>
              </a:rPr>
              <a:t>Orientation and On-boarding</a:t>
            </a:r>
            <a:endParaRPr lang="en-US" dirty="0">
              <a:latin typeface="Open Sans Light"/>
            </a:endParaRPr>
          </a:p>
          <a:p>
            <a:pPr>
              <a:lnSpc>
                <a:spcPct val="100000"/>
              </a:lnSpc>
            </a:pPr>
            <a:r>
              <a:rPr lang="en-US" dirty="0"/>
              <a:t>April 8th, 2-3 central time</a:t>
            </a:r>
          </a:p>
          <a:p>
            <a:pPr marL="0" indent="0">
              <a:lnSpc>
                <a:spcPct val="100000"/>
              </a:lnSpc>
              <a:buNone/>
            </a:pPr>
            <a:r>
              <a:rPr lang="en-US" b="1" dirty="0"/>
              <a:t>Professionalizing DSPs and the their Career Path</a:t>
            </a:r>
          </a:p>
          <a:p>
            <a:pPr>
              <a:lnSpc>
                <a:spcPct val="100000"/>
              </a:lnSpc>
            </a:pPr>
            <a:r>
              <a:rPr lang="en-US" dirty="0"/>
              <a:t>April 23, 2-3 central time</a:t>
            </a:r>
          </a:p>
          <a:p>
            <a:pPr marL="0" indent="0">
              <a:lnSpc>
                <a:spcPct val="100000"/>
              </a:lnSpc>
              <a:buNone/>
            </a:pPr>
            <a:r>
              <a:rPr lang="en-US" b="1" dirty="0" err="1">
                <a:latin typeface="Open Sans Light"/>
              </a:rPr>
              <a:t>QuILTSS</a:t>
            </a:r>
            <a:r>
              <a:rPr lang="en-US" dirty="0">
                <a:latin typeface="Open Sans Light"/>
              </a:rPr>
              <a:t> - May</a:t>
            </a:r>
            <a:endParaRPr lang="en-US" dirty="0"/>
          </a:p>
          <a:p>
            <a:pPr marL="0" indent="0">
              <a:lnSpc>
                <a:spcPct val="100000"/>
              </a:lnSpc>
              <a:buNone/>
            </a:pPr>
            <a:r>
              <a:rPr lang="en-US" b="1" dirty="0">
                <a:latin typeface="Open Sans Light"/>
              </a:rPr>
              <a:t>Peer Mentoring Program</a:t>
            </a:r>
            <a:r>
              <a:rPr lang="en-US" dirty="0">
                <a:latin typeface="Open Sans Light"/>
              </a:rPr>
              <a:t> - May</a:t>
            </a:r>
          </a:p>
          <a:p>
            <a:pPr marL="0" indent="0">
              <a:lnSpc>
                <a:spcPct val="100000"/>
              </a:lnSpc>
              <a:buNone/>
            </a:pPr>
            <a:r>
              <a:rPr lang="en-US" b="1" dirty="0">
                <a:latin typeface="Open Sans Light"/>
              </a:rPr>
              <a:t>Performance Coaching</a:t>
            </a:r>
            <a:r>
              <a:rPr lang="en-US" dirty="0">
                <a:latin typeface="Open Sans Light"/>
              </a:rPr>
              <a:t> - June</a:t>
            </a:r>
          </a:p>
          <a:p>
            <a:pPr marL="0" indent="0">
              <a:lnSpc>
                <a:spcPct val="100000"/>
              </a:lnSpc>
              <a:buNone/>
            </a:pPr>
            <a:r>
              <a:rPr lang="en-US" b="1" dirty="0">
                <a:latin typeface="Open Sans Light"/>
              </a:rPr>
              <a:t>Employee Development</a:t>
            </a:r>
            <a:r>
              <a:rPr lang="en-US" dirty="0">
                <a:latin typeface="Open Sans Light"/>
              </a:rPr>
              <a:t>- June</a:t>
            </a:r>
            <a:endParaRPr lang="en-US" dirty="0"/>
          </a:p>
        </p:txBody>
      </p:sp>
      <p:pic>
        <p:nvPicPr>
          <p:cNvPr id="4" name="Picture 3">
            <a:extLst>
              <a:ext uri="{FF2B5EF4-FFF2-40B4-BE49-F238E27FC236}">
                <a16:creationId xmlns:a16="http://schemas.microsoft.com/office/drawing/2014/main" id="{12D1A6BE-574D-6E48-9CFE-EAC08781D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0713" y="6361289"/>
            <a:ext cx="1487776" cy="462521"/>
          </a:xfrm>
          <a:prstGeom prst="rect">
            <a:avLst/>
          </a:prstGeom>
        </p:spPr>
      </p:pic>
      <p:pic>
        <p:nvPicPr>
          <p:cNvPr id="5" name="Picture 4">
            <a:extLst>
              <a:ext uri="{FF2B5EF4-FFF2-40B4-BE49-F238E27FC236}">
                <a16:creationId xmlns:a16="http://schemas.microsoft.com/office/drawing/2014/main" id="{5B8777DD-D4AD-5B46-9B15-85F434C0D6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450" t="19894" r="22003" b="36357"/>
          <a:stretch/>
        </p:blipFill>
        <p:spPr>
          <a:xfrm>
            <a:off x="0" y="6111890"/>
            <a:ext cx="1830010" cy="730870"/>
          </a:xfrm>
          <a:prstGeom prst="rect">
            <a:avLst/>
          </a:prstGeom>
        </p:spPr>
      </p:pic>
      <p:pic>
        <p:nvPicPr>
          <p:cNvPr id="6" name="Picture 5">
            <a:extLst>
              <a:ext uri="{FF2B5EF4-FFF2-40B4-BE49-F238E27FC236}">
                <a16:creationId xmlns:a16="http://schemas.microsoft.com/office/drawing/2014/main" id="{DB776433-0516-4C40-B971-51D948E713E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516"/>
          <a:stretch/>
        </p:blipFill>
        <p:spPr>
          <a:xfrm>
            <a:off x="9919193" y="6387784"/>
            <a:ext cx="2172792" cy="388419"/>
          </a:xfrm>
          <a:prstGeom prst="rect">
            <a:avLst/>
          </a:prstGeom>
        </p:spPr>
      </p:pic>
    </p:spTree>
    <p:extLst>
      <p:ext uri="{BB962C8B-B14F-4D97-AF65-F5344CB8AC3E}">
        <p14:creationId xmlns:p14="http://schemas.microsoft.com/office/powerpoint/2010/main" val="393078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a:xfrm>
            <a:off x="838200" y="365125"/>
            <a:ext cx="10515600" cy="4830989"/>
          </a:xfrm>
        </p:spPr>
        <p:txBody>
          <a:bodyPr>
            <a:normAutofit/>
          </a:bodyPr>
          <a:lstStyle/>
          <a:p>
            <a:r>
              <a:rPr lang="en-US" sz="9600" dirty="0"/>
              <a:t>Thank you!</a:t>
            </a:r>
          </a:p>
        </p:txBody>
      </p:sp>
      <p:sp>
        <p:nvSpPr>
          <p:cNvPr id="3" name="Content Placeholder 2">
            <a:extLst>
              <a:ext uri="{FF2B5EF4-FFF2-40B4-BE49-F238E27FC236}">
                <a16:creationId xmlns:a16="http://schemas.microsoft.com/office/drawing/2014/main" id="{B4B206DF-21FF-984B-8F30-67F752F935A1}"/>
              </a:ext>
            </a:extLst>
          </p:cNvPr>
          <p:cNvSpPr txBox="1">
            <a:spLocks/>
          </p:cNvSpPr>
          <p:nvPr/>
        </p:nvSpPr>
        <p:spPr>
          <a:xfrm>
            <a:off x="838200" y="1373680"/>
            <a:ext cx="10515600" cy="4351338"/>
          </a:xfrm>
          <a:prstGeom prst="rect">
            <a:avLst/>
          </a:prstGeom>
        </p:spPr>
        <p:txBody>
          <a:bodyPr anchor="ctr"/>
          <a:lstStyle>
            <a:lvl1pPr marL="228600" indent="-228600" algn="l" defTabSz="914400" rtl="0" eaLnBrk="1" latinLnBrk="0" hangingPunct="1">
              <a:lnSpc>
                <a:spcPct val="15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dirty="0"/>
          </a:p>
        </p:txBody>
      </p:sp>
      <p:pic>
        <p:nvPicPr>
          <p:cNvPr id="4" name="Picture 3">
            <a:extLst>
              <a:ext uri="{FF2B5EF4-FFF2-40B4-BE49-F238E27FC236}">
                <a16:creationId xmlns:a16="http://schemas.microsoft.com/office/drawing/2014/main" id="{12D1A6BE-574D-6E48-9CFE-EAC08781D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0713" y="6361289"/>
            <a:ext cx="1487776" cy="462521"/>
          </a:xfrm>
          <a:prstGeom prst="rect">
            <a:avLst/>
          </a:prstGeom>
        </p:spPr>
      </p:pic>
      <p:pic>
        <p:nvPicPr>
          <p:cNvPr id="5" name="Picture 4">
            <a:extLst>
              <a:ext uri="{FF2B5EF4-FFF2-40B4-BE49-F238E27FC236}">
                <a16:creationId xmlns:a16="http://schemas.microsoft.com/office/drawing/2014/main" id="{5B8777DD-D4AD-5B46-9B15-85F434C0D6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450" t="19894" r="22003" b="36357"/>
          <a:stretch/>
        </p:blipFill>
        <p:spPr>
          <a:xfrm>
            <a:off x="0" y="6111890"/>
            <a:ext cx="1830010" cy="730870"/>
          </a:xfrm>
          <a:prstGeom prst="rect">
            <a:avLst/>
          </a:prstGeom>
        </p:spPr>
      </p:pic>
      <p:pic>
        <p:nvPicPr>
          <p:cNvPr id="6" name="Picture 5">
            <a:extLst>
              <a:ext uri="{FF2B5EF4-FFF2-40B4-BE49-F238E27FC236}">
                <a16:creationId xmlns:a16="http://schemas.microsoft.com/office/drawing/2014/main" id="{DB776433-0516-4C40-B971-51D948E713E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516"/>
          <a:stretch/>
        </p:blipFill>
        <p:spPr>
          <a:xfrm>
            <a:off x="9919193" y="6387784"/>
            <a:ext cx="2172792" cy="388419"/>
          </a:xfrm>
          <a:prstGeom prst="rect">
            <a:avLst/>
          </a:prstGeom>
        </p:spPr>
      </p:pic>
    </p:spTree>
    <p:extLst>
      <p:ext uri="{BB962C8B-B14F-4D97-AF65-F5344CB8AC3E}">
        <p14:creationId xmlns:p14="http://schemas.microsoft.com/office/powerpoint/2010/main" val="267240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8B480-40A3-0F47-BE51-CC05179F45EA}"/>
              </a:ext>
            </a:extLst>
          </p:cNvPr>
          <p:cNvSpPr>
            <a:spLocks noGrp="1"/>
          </p:cNvSpPr>
          <p:nvPr>
            <p:ph type="title"/>
          </p:nvPr>
        </p:nvSpPr>
        <p:spPr/>
        <p:txBody>
          <a:bodyPr/>
          <a:lstStyle/>
          <a:p>
            <a:r>
              <a:rPr lang="en-US" dirty="0"/>
              <a:t>Frontline Supervisors </a:t>
            </a:r>
          </a:p>
        </p:txBody>
      </p:sp>
    </p:spTree>
    <p:extLst>
      <p:ext uri="{BB962C8B-B14F-4D97-AF65-F5344CB8AC3E}">
        <p14:creationId xmlns:p14="http://schemas.microsoft.com/office/powerpoint/2010/main" val="213482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A9A59-AE9F-8643-B28C-A4C0B3B1300E}"/>
              </a:ext>
            </a:extLst>
          </p:cNvPr>
          <p:cNvSpPr>
            <a:spLocks noGrp="1"/>
          </p:cNvSpPr>
          <p:nvPr>
            <p:ph type="title"/>
          </p:nvPr>
        </p:nvSpPr>
        <p:spPr/>
        <p:txBody>
          <a:bodyPr/>
          <a:lstStyle/>
          <a:p>
            <a:r>
              <a:rPr lang="en-US" dirty="0"/>
              <a:t>Who are we talking about?</a:t>
            </a:r>
          </a:p>
        </p:txBody>
      </p:sp>
      <p:sp>
        <p:nvSpPr>
          <p:cNvPr id="3" name="Content Placeholder 2">
            <a:extLst>
              <a:ext uri="{FF2B5EF4-FFF2-40B4-BE49-F238E27FC236}">
                <a16:creationId xmlns:a16="http://schemas.microsoft.com/office/drawing/2014/main" id="{E8BE7819-61D9-D143-8F88-B944942020D2}"/>
              </a:ext>
            </a:extLst>
          </p:cNvPr>
          <p:cNvSpPr>
            <a:spLocks noGrp="1"/>
          </p:cNvSpPr>
          <p:nvPr>
            <p:ph idx="1"/>
          </p:nvPr>
        </p:nvSpPr>
        <p:spPr/>
        <p:txBody>
          <a:bodyPr vert="horz" lIns="91440" tIns="45720" rIns="91440" bIns="45720" rtlCol="0" anchor="t">
            <a:normAutofit fontScale="92500" lnSpcReduction="20000"/>
          </a:bodyPr>
          <a:lstStyle/>
          <a:p>
            <a:r>
              <a:rPr lang="en-US" dirty="0"/>
              <a:t>Frontline Supervisor</a:t>
            </a:r>
          </a:p>
          <a:p>
            <a:r>
              <a:rPr lang="en-US" dirty="0"/>
              <a:t>House coordinator </a:t>
            </a:r>
          </a:p>
          <a:p>
            <a:r>
              <a:rPr lang="en-US" dirty="0"/>
              <a:t>House manager</a:t>
            </a:r>
          </a:p>
          <a:p>
            <a:r>
              <a:rPr lang="en-US" dirty="0"/>
              <a:t>LPN</a:t>
            </a:r>
          </a:p>
          <a:p>
            <a:r>
              <a:rPr lang="en-US" dirty="0"/>
              <a:t>Lead DSP </a:t>
            </a:r>
          </a:p>
          <a:p>
            <a:r>
              <a:rPr lang="en-US" dirty="0"/>
              <a:t>Case Manager </a:t>
            </a:r>
          </a:p>
          <a:p>
            <a:r>
              <a:rPr lang="en-US" dirty="0">
                <a:latin typeface="Open Sans Light"/>
              </a:rPr>
              <a:t>Who else…?</a:t>
            </a:r>
          </a:p>
          <a:p>
            <a:endParaRPr lang="en-US" dirty="0"/>
          </a:p>
        </p:txBody>
      </p:sp>
    </p:spTree>
    <p:extLst>
      <p:ext uri="{BB962C8B-B14F-4D97-AF65-F5344CB8AC3E}">
        <p14:creationId xmlns:p14="http://schemas.microsoft.com/office/powerpoint/2010/main" val="3848980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0D6A0-98E8-4E5E-9EF7-457C534F916C}"/>
              </a:ext>
            </a:extLst>
          </p:cNvPr>
          <p:cNvSpPr>
            <a:spLocks noGrp="1"/>
          </p:cNvSpPr>
          <p:nvPr>
            <p:ph type="title"/>
          </p:nvPr>
        </p:nvSpPr>
        <p:spPr/>
        <p:txBody>
          <a:bodyPr/>
          <a:lstStyle/>
          <a:p>
            <a:r>
              <a:rPr lang="en-US" dirty="0">
                <a:latin typeface="Open Sans Light"/>
              </a:rPr>
              <a:t>Poll #1</a:t>
            </a:r>
            <a:endParaRPr lang="en-US" dirty="0"/>
          </a:p>
        </p:txBody>
      </p:sp>
      <p:sp>
        <p:nvSpPr>
          <p:cNvPr id="3" name="Content Placeholder 2">
            <a:extLst>
              <a:ext uri="{FF2B5EF4-FFF2-40B4-BE49-F238E27FC236}">
                <a16:creationId xmlns:a16="http://schemas.microsoft.com/office/drawing/2014/main" id="{1487BC18-767A-46E0-A730-C972BFAEB59F}"/>
              </a:ext>
            </a:extLst>
          </p:cNvPr>
          <p:cNvSpPr>
            <a:spLocks noGrp="1"/>
          </p:cNvSpPr>
          <p:nvPr>
            <p:ph idx="1"/>
          </p:nvPr>
        </p:nvSpPr>
        <p:spPr/>
        <p:txBody>
          <a:bodyPr vert="horz" lIns="91440" tIns="45720" rIns="91440" bIns="45720" rtlCol="0" anchor="t">
            <a:normAutofit/>
          </a:bodyPr>
          <a:lstStyle/>
          <a:p>
            <a:r>
              <a:rPr lang="en-US" dirty="0">
                <a:latin typeface="Open Sans Light"/>
              </a:rPr>
              <a:t>What titles do you use for Frontline Supervisors?</a:t>
            </a:r>
            <a:endParaRPr lang="en-US" dirty="0"/>
          </a:p>
        </p:txBody>
      </p:sp>
    </p:spTree>
    <p:extLst>
      <p:ext uri="{BB962C8B-B14F-4D97-AF65-F5344CB8AC3E}">
        <p14:creationId xmlns:p14="http://schemas.microsoft.com/office/powerpoint/2010/main" val="1045654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5C372-2805-F242-BCF8-18FDFEBB990D}"/>
              </a:ext>
            </a:extLst>
          </p:cNvPr>
          <p:cNvSpPr>
            <a:spLocks noGrp="1"/>
          </p:cNvSpPr>
          <p:nvPr>
            <p:ph type="title"/>
          </p:nvPr>
        </p:nvSpPr>
        <p:spPr>
          <a:xfrm>
            <a:off x="838200" y="365125"/>
            <a:ext cx="11712388" cy="1325563"/>
          </a:xfrm>
        </p:spPr>
        <p:txBody>
          <a:bodyPr/>
          <a:lstStyle/>
          <a:p>
            <a:r>
              <a:rPr lang="en-AF" dirty="0">
                <a:latin typeface="Open Sans Light"/>
              </a:rPr>
              <a:t>National Frontline Supervisor Competencies </a:t>
            </a:r>
            <a:endParaRPr lang="en-AF" dirty="0"/>
          </a:p>
        </p:txBody>
      </p:sp>
      <p:sp>
        <p:nvSpPr>
          <p:cNvPr id="3" name="Content Placeholder 2">
            <a:extLst>
              <a:ext uri="{FF2B5EF4-FFF2-40B4-BE49-F238E27FC236}">
                <a16:creationId xmlns:a16="http://schemas.microsoft.com/office/drawing/2014/main" id="{8D6AE3F6-89A7-754D-AE06-061AE28CFA28}"/>
              </a:ext>
            </a:extLst>
          </p:cNvPr>
          <p:cNvSpPr>
            <a:spLocks noGrp="1"/>
          </p:cNvSpPr>
          <p:nvPr>
            <p:ph idx="1"/>
          </p:nvPr>
        </p:nvSpPr>
        <p:spPr/>
        <p:txBody>
          <a:bodyPr vert="horz" lIns="91440" tIns="45720" rIns="91440" bIns="45720" rtlCol="0" anchor="t">
            <a:normAutofit/>
          </a:bodyPr>
          <a:lstStyle/>
          <a:p>
            <a:r>
              <a:rPr lang="en-US" dirty="0"/>
              <a:t>Foundational to the Role </a:t>
            </a:r>
          </a:p>
          <a:p>
            <a:r>
              <a:rPr lang="en-US" dirty="0"/>
              <a:t>Align with the Organizational goals</a:t>
            </a:r>
          </a:p>
          <a:p>
            <a:endParaRPr lang="en-US" dirty="0"/>
          </a:p>
          <a:p>
            <a:endParaRPr lang="en-US" dirty="0"/>
          </a:p>
          <a:p>
            <a:endParaRPr lang="en-AF" dirty="0"/>
          </a:p>
        </p:txBody>
      </p:sp>
    </p:spTree>
    <p:extLst>
      <p:ext uri="{BB962C8B-B14F-4D97-AF65-F5344CB8AC3E}">
        <p14:creationId xmlns:p14="http://schemas.microsoft.com/office/powerpoint/2010/main" val="670213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841E82-D009-CB41-983B-265B6E1777A1}"/>
              </a:ext>
            </a:extLst>
          </p:cNvPr>
          <p:cNvSpPr>
            <a:spLocks noGrp="1"/>
          </p:cNvSpPr>
          <p:nvPr>
            <p:ph type="title"/>
          </p:nvPr>
        </p:nvSpPr>
        <p:spPr/>
        <p:txBody>
          <a:bodyPr/>
          <a:lstStyle/>
          <a:p>
            <a:endParaRPr lang="en-AF"/>
          </a:p>
        </p:txBody>
      </p:sp>
      <p:pic>
        <p:nvPicPr>
          <p:cNvPr id="4" name="Content Placeholder 3">
            <a:extLst>
              <a:ext uri="{FF2B5EF4-FFF2-40B4-BE49-F238E27FC236}">
                <a16:creationId xmlns:a16="http://schemas.microsoft.com/office/drawing/2014/main" id="{BEACFA29-84F3-C446-9F93-2C06422110F1}"/>
              </a:ext>
            </a:extLst>
          </p:cNvPr>
          <p:cNvPicPr>
            <a:picLocks noGrp="1" noChangeAspect="1"/>
          </p:cNvPicPr>
          <p:nvPr>
            <p:ph idx="1"/>
          </p:nvPr>
        </p:nvPicPr>
        <p:blipFill rotWithShape="1">
          <a:blip r:embed="rId3"/>
          <a:srcRect t="1961" b="4290"/>
          <a:stretch/>
        </p:blipFill>
        <p:spPr>
          <a:xfrm>
            <a:off x="0" y="0"/>
            <a:ext cx="12192000" cy="6858000"/>
          </a:xfrm>
          <a:prstGeom prst="rect">
            <a:avLst/>
          </a:prstGeom>
        </p:spPr>
      </p:pic>
    </p:spTree>
    <p:extLst>
      <p:ext uri="{BB962C8B-B14F-4D97-AF65-F5344CB8AC3E}">
        <p14:creationId xmlns:p14="http://schemas.microsoft.com/office/powerpoint/2010/main" val="178323407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4937</TotalTime>
  <Words>5864</Words>
  <Application>Microsoft Office PowerPoint</Application>
  <PresentationFormat>Widescreen</PresentationFormat>
  <Paragraphs>542</Paragraphs>
  <Slides>47</Slides>
  <Notes>47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47</vt:i4>
      </vt:variant>
    </vt:vector>
  </HeadingPairs>
  <TitlesOfParts>
    <vt:vector size="59" baseType="lpstr">
      <vt:lpstr>Arial</vt:lpstr>
      <vt:lpstr>Calibri</vt:lpstr>
      <vt:lpstr>Calibri Light</vt:lpstr>
      <vt:lpstr>Gotham-Medium</vt:lpstr>
      <vt:lpstr>Open Sans</vt:lpstr>
      <vt:lpstr>Open Sans Condensed</vt:lpstr>
      <vt:lpstr>Open Sans Condensed Light</vt:lpstr>
      <vt:lpstr>Open Sans Light</vt:lpstr>
      <vt:lpstr>Open Sans Semibold</vt:lpstr>
      <vt:lpstr>Wingdings</vt:lpstr>
      <vt:lpstr>1_Office Theme</vt:lpstr>
      <vt:lpstr>2_Office Theme</vt:lpstr>
      <vt:lpstr>PowerPoint Presentation</vt:lpstr>
      <vt:lpstr>The Critical Role  Frontline Supervisors</vt:lpstr>
      <vt:lpstr>Frontline Supervisors:  Recruiting for this Critical Role</vt:lpstr>
      <vt:lpstr>Goals for Today</vt:lpstr>
      <vt:lpstr>Frontline Supervisors </vt:lpstr>
      <vt:lpstr>Who are we talking about?</vt:lpstr>
      <vt:lpstr>Poll #1</vt:lpstr>
      <vt:lpstr>National Frontline Supervisor Competencies </vt:lpstr>
      <vt:lpstr>PowerPoint Presentation</vt:lpstr>
      <vt:lpstr>Implementation of the National Frontline Supervisor Competencies (NFSC)</vt:lpstr>
      <vt:lpstr>National Frontline Supervisor Competencies</vt:lpstr>
      <vt:lpstr>PowerPoint Presentation</vt:lpstr>
      <vt:lpstr>PowerPoint Presentation</vt:lpstr>
      <vt:lpstr>Frontline Supervisor Competency example </vt:lpstr>
      <vt:lpstr>Recruitment  of Frontline Supervisors </vt:lpstr>
      <vt:lpstr>Poll #2</vt:lpstr>
      <vt:lpstr>Where are FLS new hires recruited? </vt:lpstr>
      <vt:lpstr>Internal Hiring and Recruitment</vt:lpstr>
      <vt:lpstr>FLS  Structured Interview Questions</vt:lpstr>
      <vt:lpstr>PowerPoint Presentation</vt:lpstr>
      <vt:lpstr>Regular check-ins</vt:lpstr>
      <vt:lpstr>Preparing Internal Candidates </vt:lpstr>
      <vt:lpstr>How Are You Preparing People for this role? </vt:lpstr>
      <vt:lpstr>Implementation of the NFS Competencies</vt:lpstr>
      <vt:lpstr>PowerPoint Presentation</vt:lpstr>
      <vt:lpstr>Assessing Candidates </vt:lpstr>
      <vt:lpstr>Frontline Supervisor Assessment</vt:lpstr>
      <vt:lpstr>PowerPoint Presentation</vt:lpstr>
      <vt:lpstr>Now that you have a tool for Assessment  </vt:lpstr>
      <vt:lpstr>FLS – Core Responsibilities</vt:lpstr>
      <vt:lpstr>Training  for Frontline Supervisors</vt:lpstr>
      <vt:lpstr>What does a FLS need to be successful?  </vt:lpstr>
      <vt:lpstr>Outcomes Associated with Competency-Based Training</vt:lpstr>
      <vt:lpstr>What is Competency Based Training?</vt:lpstr>
      <vt:lpstr>PowerPoint Presentation</vt:lpstr>
      <vt:lpstr>College of Frontline Supervision, Management and Leadership Courses</vt:lpstr>
      <vt:lpstr>CFSM Primary Audience</vt:lpstr>
      <vt:lpstr>CFSM Primary Audience</vt:lpstr>
      <vt:lpstr>CFSM Secondary Audience</vt:lpstr>
      <vt:lpstr>CFSM Secondary Audience cont.</vt:lpstr>
      <vt:lpstr>Take-Aways </vt:lpstr>
      <vt:lpstr>Leaving in Action (Take-Aways) </vt:lpstr>
      <vt:lpstr>8 Steps for Implementation</vt:lpstr>
      <vt:lpstr>8 Steps for Implementation</vt:lpstr>
      <vt:lpstr>Questions?</vt:lpstr>
      <vt:lpstr>Next Workforce Toolkit Webinars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Critical Role </dc:title>
  <dc:creator>Claire E Benway</dc:creator>
  <cp:lastModifiedBy>tsch0042@ad.umn.edu</cp:lastModifiedBy>
  <cp:revision>696</cp:revision>
  <cp:lastPrinted>2020-03-26T12:11:07Z</cp:lastPrinted>
  <dcterms:created xsi:type="dcterms:W3CDTF">2019-12-16T17:01:42Z</dcterms:created>
  <dcterms:modified xsi:type="dcterms:W3CDTF">2021-08-19T18:21:21Z</dcterms:modified>
</cp:coreProperties>
</file>