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8"/>
  </p:notesMasterIdLst>
  <p:sldIdLst>
    <p:sldId id="604" r:id="rId2"/>
    <p:sldId id="257" r:id="rId3"/>
    <p:sldId id="617" r:id="rId4"/>
    <p:sldId id="518" r:id="rId5"/>
    <p:sldId id="613" r:id="rId6"/>
    <p:sldId id="607" r:id="rId7"/>
    <p:sldId id="622" r:id="rId8"/>
    <p:sldId id="528" r:id="rId9"/>
    <p:sldId id="618" r:id="rId10"/>
    <p:sldId id="623" r:id="rId11"/>
    <p:sldId id="624" r:id="rId12"/>
    <p:sldId id="625" r:id="rId13"/>
    <p:sldId id="626" r:id="rId14"/>
    <p:sldId id="627" r:id="rId15"/>
    <p:sldId id="628" r:id="rId16"/>
    <p:sldId id="629" r:id="rId17"/>
    <p:sldId id="630" r:id="rId18"/>
    <p:sldId id="611" r:id="rId19"/>
    <p:sldId id="522" r:id="rId20"/>
    <p:sldId id="616" r:id="rId21"/>
    <p:sldId id="521" r:id="rId22"/>
    <p:sldId id="610" r:id="rId23"/>
    <p:sldId id="621" r:id="rId24"/>
    <p:sldId id="590" r:id="rId25"/>
    <p:sldId id="605" r:id="rId26"/>
    <p:sldId id="62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all" initials="SH" lastIdx="3" clrIdx="0"/>
  <p:cmAuthor id="2" name="Barbara A Kleist" initials="BAK" lastIdx="5" clrIdx="1">
    <p:extLst>
      <p:ext uri="{19B8F6BF-5375-455C-9EA6-DF929625EA0E}">
        <p15:presenceInfo xmlns:p15="http://schemas.microsoft.com/office/powerpoint/2012/main" userId="Barbara A Klei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085AC-01FA-43B9-8761-0D26DE81245E}" v="6" dt="2020-01-24T15:59:51.659"/>
    <p1510:client id="{93B4F3BE-40B0-44DE-B28C-DBDAD3CFA99F}" v="51" dt="2020-01-23T21:29:31.929"/>
    <p1510:client id="{E52389B9-9BA4-4D16-9627-941745F8E1DB}" v="20" dt="2020-01-24T15:58:41.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3" autoAdjust="0"/>
    <p:restoredTop sz="67215" autoAdjust="0"/>
  </p:normalViewPr>
  <p:slideViewPr>
    <p:cSldViewPr snapToGrid="0" snapToObjects="1">
      <p:cViewPr varScale="1">
        <p:scale>
          <a:sx n="76" d="100"/>
          <a:sy n="76" d="100"/>
        </p:scale>
        <p:origin x="199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52389B9-9BA4-4D16-9627-941745F8E1DB}"/>
    <pc:docChg chg="modSld">
      <pc:chgData name="" userId="" providerId="" clId="Web-{E52389B9-9BA4-4D16-9627-941745F8E1DB}" dt="2020-01-24T15:58:41.206" v="19" actId="20577"/>
      <pc:docMkLst>
        <pc:docMk/>
      </pc:docMkLst>
      <pc:sldChg chg="modSp">
        <pc:chgData name="" userId="" providerId="" clId="Web-{E52389B9-9BA4-4D16-9627-941745F8E1DB}" dt="2020-01-24T15:58:41.206" v="18" actId="20577"/>
        <pc:sldMkLst>
          <pc:docMk/>
          <pc:sldMk cId="295761538" sldId="620"/>
        </pc:sldMkLst>
        <pc:spChg chg="mod">
          <ac:chgData name="" userId="" providerId="" clId="Web-{E52389B9-9BA4-4D16-9627-941745F8E1DB}" dt="2020-01-24T15:58:41.206" v="18" actId="20577"/>
          <ac:spMkLst>
            <pc:docMk/>
            <pc:sldMk cId="295761538" sldId="620"/>
            <ac:spMk id="3" creationId="{4AC433CD-97ED-4F9F-A6FE-F15A93044F94}"/>
          </ac:spMkLst>
        </pc:spChg>
      </pc:sldChg>
    </pc:docChg>
  </pc:docChgLst>
  <pc:docChgLst>
    <pc:chgData name="Claire E Benway" clId="Web-{94BE2A8E-C583-4026-AC1B-A6FF4B7CB5E1}"/>
    <pc:docChg chg="modSld">
      <pc:chgData name="Claire E Benway" userId="" providerId="" clId="Web-{94BE2A8E-C583-4026-AC1B-A6FF4B7CB5E1}" dt="2021-05-11T16:57:32.669" v="91"/>
      <pc:docMkLst>
        <pc:docMk/>
      </pc:docMkLst>
      <pc:sldChg chg="modNotes">
        <pc:chgData name="Claire E Benway" userId="" providerId="" clId="Web-{94BE2A8E-C583-4026-AC1B-A6FF4B7CB5E1}" dt="2021-05-11T16:56:31.123" v="52"/>
        <pc:sldMkLst>
          <pc:docMk/>
          <pc:sldMk cId="2708532361" sldId="618"/>
        </pc:sldMkLst>
      </pc:sldChg>
      <pc:sldChg chg="modNotes">
        <pc:chgData name="Claire E Benway" userId="" providerId="" clId="Web-{94BE2A8E-C583-4026-AC1B-A6FF4B7CB5E1}" dt="2021-05-11T16:56:00.357" v="18"/>
        <pc:sldMkLst>
          <pc:docMk/>
          <pc:sldMk cId="1609492410" sldId="622"/>
        </pc:sldMkLst>
      </pc:sldChg>
      <pc:sldChg chg="modNotes">
        <pc:chgData name="Claire E Benway" userId="" providerId="" clId="Web-{94BE2A8E-C583-4026-AC1B-A6FF4B7CB5E1}" dt="2021-05-11T16:57:32.669" v="91"/>
        <pc:sldMkLst>
          <pc:docMk/>
          <pc:sldMk cId="1885804462" sldId="623"/>
        </pc:sldMkLst>
      </pc:sldChg>
    </pc:docChg>
  </pc:docChgLst>
  <pc:docChgLst>
    <pc:chgData clId="Web-{286085AC-01FA-43B9-8761-0D26DE81245E}"/>
    <pc:docChg chg="modSld">
      <pc:chgData name="" userId="" providerId="" clId="Web-{286085AC-01FA-43B9-8761-0D26DE81245E}" dt="2020-01-24T15:59:51.659" v="5" actId="20577"/>
      <pc:docMkLst>
        <pc:docMk/>
      </pc:docMkLst>
      <pc:sldChg chg="modSp">
        <pc:chgData name="" userId="" providerId="" clId="Web-{286085AC-01FA-43B9-8761-0D26DE81245E}" dt="2020-01-24T15:59:51.659" v="4" actId="20577"/>
        <pc:sldMkLst>
          <pc:docMk/>
          <pc:sldMk cId="3751157480" sldId="619"/>
        </pc:sldMkLst>
        <pc:spChg chg="mod">
          <ac:chgData name="" userId="" providerId="" clId="Web-{286085AC-01FA-43B9-8761-0D26DE81245E}" dt="2020-01-24T15:59:51.659" v="4" actId="20577"/>
          <ac:spMkLst>
            <pc:docMk/>
            <pc:sldMk cId="3751157480" sldId="619"/>
            <ac:spMk id="3" creationId="{6B29E19A-4FF0-41CC-85A8-3C2B1E63F0F7}"/>
          </ac:spMkLst>
        </pc:spChg>
      </pc:sldChg>
    </pc:docChg>
  </pc:docChgLst>
  <pc:docChgLst>
    <pc:chgData clId="Web-{93B4F3BE-40B0-44DE-B28C-DBDAD3CFA99F}"/>
    <pc:docChg chg="modSld">
      <pc:chgData name="" userId="" providerId="" clId="Web-{93B4F3BE-40B0-44DE-B28C-DBDAD3CFA99F}" dt="2020-01-23T21:29:31.929" v="50" actId="20577"/>
      <pc:docMkLst>
        <pc:docMk/>
      </pc:docMkLst>
      <pc:sldChg chg="modSp">
        <pc:chgData name="" userId="" providerId="" clId="Web-{93B4F3BE-40B0-44DE-B28C-DBDAD3CFA99F}" dt="2020-01-23T21:29:26.148" v="48" actId="20577"/>
        <pc:sldMkLst>
          <pc:docMk/>
          <pc:sldMk cId="3751157480" sldId="619"/>
        </pc:sldMkLst>
        <pc:spChg chg="mod">
          <ac:chgData name="" userId="" providerId="" clId="Web-{93B4F3BE-40B0-44DE-B28C-DBDAD3CFA99F}" dt="2020-01-23T21:29:26.148" v="48" actId="20577"/>
          <ac:spMkLst>
            <pc:docMk/>
            <pc:sldMk cId="3751157480" sldId="619"/>
            <ac:spMk id="3" creationId="{6B29E19A-4FF0-41CC-85A8-3C2B1E63F0F7}"/>
          </ac:spMkLst>
        </pc:spChg>
      </pc:sldChg>
    </pc:docChg>
  </pc:docChgLst>
  <pc:docChgLst>
    <pc:chgData name="Claire E Benway" userId="vL2ItaBcvWV4QsVblby2z7keHuI1N708CtxMDW5dq7s=" providerId="None" clId="Web-{94BE2A8E-C583-4026-AC1B-A6FF4B7CB5E1}"/>
    <pc:docChg chg="modSld">
      <pc:chgData name="Claire E Benway" userId="vL2ItaBcvWV4QsVblby2z7keHuI1N708CtxMDW5dq7s=" providerId="None" clId="Web-{94BE2A8E-C583-4026-AC1B-A6FF4B7CB5E1}" dt="2021-05-11T16:27:03.954" v="189"/>
      <pc:docMkLst>
        <pc:docMk/>
      </pc:docMkLst>
      <pc:sldChg chg="modNotes">
        <pc:chgData name="Claire E Benway" userId="vL2ItaBcvWV4QsVblby2z7keHuI1N708CtxMDW5dq7s=" providerId="None" clId="Web-{94BE2A8E-C583-4026-AC1B-A6FF4B7CB5E1}" dt="2021-05-11T16:27:03.954" v="189"/>
        <pc:sldMkLst>
          <pc:docMk/>
          <pc:sldMk cId="2197320794" sldId="6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EE03CE-92F8-974E-A046-DD4E379C6972}" type="datetimeFigureOut">
              <a:rPr lang="en-US" smtClean="0"/>
              <a:t>7/22/2021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1618C6-A81C-B147-85D7-BDD54D9C1A4A}" type="slidenum">
              <a:rPr lang="en-US" smtClean="0"/>
              <a:t>‹#›</a:t>
            </a:fld>
            <a:endParaRPr lang="en-US"/>
          </a:p>
        </p:txBody>
      </p:sp>
    </p:spTree>
    <p:extLst>
      <p:ext uri="{BB962C8B-B14F-4D97-AF65-F5344CB8AC3E}">
        <p14:creationId xmlns:p14="http://schemas.microsoft.com/office/powerpoint/2010/main" val="174337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1" u="none" strike="noStrike" dirty="0">
                <a:solidFill>
                  <a:srgbClr val="000000"/>
                </a:solidFill>
                <a:effectLst/>
                <a:latin typeface="Calibri" panose="020F0502020204030204" pitchFamily="34" charset="0"/>
              </a:rPr>
              <a:t>Host and Co-host notes for pre-meeting setup</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Actions before the session: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Slide #1 – Update presenter names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Hide other region consultant slide, as applicable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Hide other regions workshop slide for Upcoming Workshops, as applicable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In the Practice session before participants log 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Check that the presenter can share their screen and run videos as needed</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Check that the presenter marks “Share Computer sounds” and “Optimize Screen sharing for video clip” so that any videos shown can be heard by others – it is on the same screen that you choose which screen to share.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Make Coaches "Co-hosts"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Confirm polls are loaded - host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Turn on transcript –host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Break-out Groups – host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Take attendance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Time keeper</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Host / Welcome people as they arrive &amp; arrive late</a:t>
            </a: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Monitor Chat – assign someone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Turn on record, as desired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Subtitles – turned on, each participant can control turning on and off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At end of presentation: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MAKE SURE TO STOP RECORDING AT THANK YOU SLIDE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endParaRPr lang="en-US" sz="1800" b="0" i="0" dirty="0">
              <a:solidFill>
                <a:srgbClr val="444444"/>
              </a:solidFill>
              <a:effectLst/>
              <a:latin typeface="Arial" panose="020B0604020202020204" pitchFamily="34" charset="0"/>
            </a:endParaRPr>
          </a:p>
          <a:p>
            <a:pPr algn="l" rtl="0" fontAlgn="base"/>
            <a:r>
              <a:rPr lang="en-US" sz="1800" b="0" i="1" u="none" strike="noStrike" dirty="0">
                <a:solidFill>
                  <a:srgbClr val="000000"/>
                </a:solidFill>
                <a:effectLst/>
                <a:latin typeface="Calibri" panose="020F0502020204030204" pitchFamily="34" charset="0"/>
              </a:rPr>
              <a:t>Note to Facilitator</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Bold Text = Timing</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Italicized Text = Notes – do not read</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Regular Text = Talking Points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7223BB1-A999-F34E-B430-38FBA2739FDC}" type="slidenum">
              <a:rPr lang="en-US" smtClean="0"/>
              <a:t>1</a:t>
            </a:fld>
            <a:endParaRPr lang="en-US" dirty="0"/>
          </a:p>
        </p:txBody>
      </p:sp>
    </p:spTree>
    <p:extLst>
      <p:ext uri="{BB962C8B-B14F-4D97-AF65-F5344CB8AC3E}">
        <p14:creationId xmlns:p14="http://schemas.microsoft.com/office/powerpoint/2010/main" val="3368456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Talking Points:</a:t>
            </a:r>
          </a:p>
          <a:p>
            <a:pPr marL="171450" indent="-171450">
              <a:buFont typeface="Wingdings" panose="05000000000000000000" pitchFamily="2" charset="2"/>
              <a:buChar char="Ø"/>
            </a:pPr>
            <a:r>
              <a:rPr lang="en-US" b="0" i="0" dirty="0">
                <a:effectLst/>
                <a:latin typeface="Arial" panose="020B0604020202020204" pitchFamily="34" charset="0"/>
              </a:rPr>
              <a:t>Understand who your current and potential employees are. Use your staff satisfaction surveys to explore this and integrate it into regular conversations with your team. </a:t>
            </a:r>
          </a:p>
          <a:p>
            <a:pPr marL="171450" indent="-171450">
              <a:buFont typeface="Wingdings" panose="05000000000000000000" pitchFamily="2" charset="2"/>
              <a:buChar char="Ø"/>
            </a:pPr>
            <a:r>
              <a:rPr lang="en-US" b="0" i="0" dirty="0">
                <a:effectLst/>
                <a:latin typeface="Arial" panose="020B0604020202020204" pitchFamily="34" charset="0"/>
              </a:rPr>
              <a:t>Once you find out who they are, you can see what’s been working for them. </a:t>
            </a:r>
          </a:p>
          <a:p>
            <a:pPr marL="171450" indent="-171450">
              <a:buFont typeface="Wingdings" panose="05000000000000000000" pitchFamily="2" charset="2"/>
              <a:buChar char="Ø"/>
            </a:pPr>
            <a:r>
              <a:rPr lang="en-US" b="0" i="0" dirty="0">
                <a:effectLst/>
                <a:latin typeface="Arial" panose="020B0604020202020204" pitchFamily="34" charset="0"/>
              </a:rPr>
              <a:t>Understand why a candidate needs a job to better understand who you are hiring. Digging into what is important to them is an important to understand what they need from you as an employer. </a:t>
            </a:r>
            <a:endParaRPr lang="en-US" dirty="0">
              <a:cs typeface="Calibri"/>
            </a:endParaRPr>
          </a:p>
        </p:txBody>
      </p:sp>
      <p:sp>
        <p:nvSpPr>
          <p:cNvPr id="4" name="Slide Number Placeholder 3"/>
          <p:cNvSpPr>
            <a:spLocks noGrp="1"/>
          </p:cNvSpPr>
          <p:nvPr>
            <p:ph type="sldNum" sz="quarter" idx="5"/>
          </p:nvPr>
        </p:nvSpPr>
        <p:spPr/>
        <p:txBody>
          <a:bodyPr/>
          <a:lstStyle/>
          <a:p>
            <a:fld id="{0C1618C6-A81C-B147-85D7-BDD54D9C1A4A}" type="slidenum">
              <a:rPr lang="en-US" smtClean="0"/>
              <a:t>10</a:t>
            </a:fld>
            <a:endParaRPr lang="en-US"/>
          </a:p>
        </p:txBody>
      </p:sp>
    </p:spTree>
    <p:extLst>
      <p:ext uri="{BB962C8B-B14F-4D97-AF65-F5344CB8AC3E}">
        <p14:creationId xmlns:p14="http://schemas.microsoft.com/office/powerpoint/2010/main" val="201699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Talking Points:</a:t>
            </a:r>
          </a:p>
          <a:p>
            <a:pPr marL="171450" indent="-171450">
              <a:buFont typeface="Wingdings" panose="05000000000000000000" pitchFamily="2" charset="2"/>
              <a:buChar char="Ø"/>
            </a:pPr>
            <a:r>
              <a:rPr lang="en-US" b="0" i="0" dirty="0">
                <a:effectLst/>
                <a:latin typeface="Arial" panose="020B0604020202020204" pitchFamily="34" charset="0"/>
              </a:rPr>
              <a:t>Decide how the organization wants to be perceived by the potential new employees and the general public. </a:t>
            </a:r>
          </a:p>
          <a:p>
            <a:pPr marL="171450" indent="-171450">
              <a:buFont typeface="Wingdings" panose="05000000000000000000" pitchFamily="2" charset="2"/>
              <a:buChar char="Ø"/>
            </a:pPr>
            <a:r>
              <a:rPr lang="en-US" b="0" i="0" dirty="0">
                <a:effectLst/>
                <a:latin typeface="Arial" panose="020B0604020202020204" pitchFamily="34" charset="0"/>
              </a:rPr>
              <a:t>This involves people on all levels of the organization. </a:t>
            </a:r>
          </a:p>
          <a:p>
            <a:pPr marL="171450" indent="-171450">
              <a:buFont typeface="Wingdings" panose="05000000000000000000" pitchFamily="2" charset="2"/>
              <a:buChar char="Ø"/>
            </a:pPr>
            <a:r>
              <a:rPr lang="en-US" b="0" i="0" dirty="0">
                <a:effectLst/>
                <a:latin typeface="Arial" panose="020B0604020202020204" pitchFamily="34" charset="0"/>
              </a:rPr>
              <a:t>This can involve making difficult choices about what to communicate.</a:t>
            </a:r>
          </a:p>
          <a:p>
            <a:pPr marL="171450" indent="-171450">
              <a:buFont typeface="Wingdings" panose="05000000000000000000" pitchFamily="2" charset="2"/>
              <a:buChar char="Ø"/>
            </a:pPr>
            <a:r>
              <a:rPr lang="en-US" b="0" i="0" dirty="0">
                <a:effectLst/>
                <a:latin typeface="Arial" panose="020B0604020202020204" pitchFamily="34" charset="0"/>
              </a:rPr>
              <a:t>How can Technology and Social Media support you in delivering this message? </a:t>
            </a:r>
            <a:endParaRPr lang="en-US" dirty="0"/>
          </a:p>
        </p:txBody>
      </p:sp>
      <p:sp>
        <p:nvSpPr>
          <p:cNvPr id="4" name="Slide Number Placeholder 3"/>
          <p:cNvSpPr>
            <a:spLocks noGrp="1"/>
          </p:cNvSpPr>
          <p:nvPr>
            <p:ph type="sldNum" sz="quarter" idx="5"/>
          </p:nvPr>
        </p:nvSpPr>
        <p:spPr/>
        <p:txBody>
          <a:bodyPr/>
          <a:lstStyle/>
          <a:p>
            <a:fld id="{0C1618C6-A81C-B147-85D7-BDD54D9C1A4A}" type="slidenum">
              <a:rPr lang="en-US" smtClean="0"/>
              <a:t>11</a:t>
            </a:fld>
            <a:endParaRPr lang="en-US"/>
          </a:p>
        </p:txBody>
      </p:sp>
    </p:spTree>
    <p:extLst>
      <p:ext uri="{BB962C8B-B14F-4D97-AF65-F5344CB8AC3E}">
        <p14:creationId xmlns:p14="http://schemas.microsoft.com/office/powerpoint/2010/main" val="2785610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Talking Points:</a:t>
            </a:r>
          </a:p>
          <a:p>
            <a:pPr marL="171450" indent="-171450">
              <a:buFont typeface="Wingdings" panose="05000000000000000000" pitchFamily="2" charset="2"/>
              <a:buChar char="Ø"/>
            </a:pPr>
            <a:r>
              <a:rPr lang="en-US" b="0" i="0" dirty="0">
                <a:effectLst/>
                <a:latin typeface="Arial" panose="020B0604020202020204" pitchFamily="34" charset="0"/>
              </a:rPr>
              <a:t>It is important to connect the dots between what your marketing says you do and what your organization actually does. Do they align? </a:t>
            </a:r>
          </a:p>
          <a:p>
            <a:pPr marL="171450" indent="-171450">
              <a:buFont typeface="Wingdings" panose="05000000000000000000" pitchFamily="2" charset="2"/>
              <a:buChar char="Ø"/>
            </a:pPr>
            <a:r>
              <a:rPr lang="en-US" b="0" i="0" dirty="0">
                <a:effectLst/>
                <a:latin typeface="Arial" panose="020B0604020202020204" pitchFamily="34" charset="0"/>
              </a:rPr>
              <a:t>Do you really do what you say you are going to do? Does your mission, vision, and values align with reality with what you say you provide for services? </a:t>
            </a:r>
          </a:p>
          <a:p>
            <a:pPr marL="171450" indent="-171450">
              <a:buFont typeface="Wingdings" panose="05000000000000000000" pitchFamily="2" charset="2"/>
              <a:buChar char="Ø"/>
            </a:pPr>
            <a:r>
              <a:rPr lang="en-US" b="0" i="0" dirty="0">
                <a:effectLst/>
                <a:latin typeface="Arial" panose="020B0604020202020204" pitchFamily="34" charset="0"/>
              </a:rPr>
              <a:t>Match this closely with your marketing messages. </a:t>
            </a:r>
          </a:p>
          <a:p>
            <a:pPr marL="171450" indent="-171450">
              <a:buFont typeface="Wingdings" panose="05000000000000000000" pitchFamily="2" charset="2"/>
              <a:buChar char="Ø"/>
            </a:pPr>
            <a:r>
              <a:rPr lang="en-US" b="0" i="0" dirty="0">
                <a:effectLst/>
                <a:latin typeface="Arial" panose="020B0604020202020204" pitchFamily="34" charset="0"/>
              </a:rPr>
              <a:t>Identify your target image. </a:t>
            </a:r>
          </a:p>
          <a:p>
            <a:pPr marL="171450" indent="-171450">
              <a:buFont typeface="Wingdings" panose="05000000000000000000" pitchFamily="2" charset="2"/>
              <a:buChar char="Ø"/>
            </a:pPr>
            <a:r>
              <a:rPr lang="en-US" b="0" i="0" dirty="0">
                <a:effectLst/>
                <a:latin typeface="Arial" panose="020B0604020202020204" pitchFamily="34" charset="0"/>
              </a:rPr>
              <a:t>What do you want to communicate via graphic and design?</a:t>
            </a:r>
            <a:endParaRPr lang="en-US" dirty="0"/>
          </a:p>
        </p:txBody>
      </p:sp>
      <p:sp>
        <p:nvSpPr>
          <p:cNvPr id="4" name="Slide Number Placeholder 3"/>
          <p:cNvSpPr>
            <a:spLocks noGrp="1"/>
          </p:cNvSpPr>
          <p:nvPr>
            <p:ph type="sldNum" sz="quarter" idx="5"/>
          </p:nvPr>
        </p:nvSpPr>
        <p:spPr/>
        <p:txBody>
          <a:bodyPr/>
          <a:lstStyle/>
          <a:p>
            <a:fld id="{0C1618C6-A81C-B147-85D7-BDD54D9C1A4A}" type="slidenum">
              <a:rPr lang="en-US" smtClean="0"/>
              <a:t>12</a:t>
            </a:fld>
            <a:endParaRPr lang="en-US"/>
          </a:p>
        </p:txBody>
      </p:sp>
    </p:spTree>
    <p:extLst>
      <p:ext uri="{BB962C8B-B14F-4D97-AF65-F5344CB8AC3E}">
        <p14:creationId xmlns:p14="http://schemas.microsoft.com/office/powerpoint/2010/main" val="63247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b="0" i="0" dirty="0">
                <a:effectLst/>
                <a:latin typeface="Arial" panose="020B0604020202020204" pitchFamily="34" charset="0"/>
              </a:rPr>
              <a:t>There may be barriers to attracting high quality recruits. </a:t>
            </a:r>
          </a:p>
          <a:p>
            <a:pPr marL="171450" indent="-171450">
              <a:buFont typeface="Wingdings" panose="05000000000000000000" pitchFamily="2" charset="2"/>
              <a:buChar char="Ø"/>
            </a:pPr>
            <a:r>
              <a:rPr lang="en-US" b="0" i="0" dirty="0">
                <a:effectLst/>
                <a:latin typeface="Arial" panose="020B0604020202020204" pitchFamily="34" charset="0"/>
              </a:rPr>
              <a:t>Evaluate and make changes to bring your organization into compliance with the image and mission. </a:t>
            </a:r>
          </a:p>
          <a:p>
            <a:pPr marL="171450" indent="-171450">
              <a:buFont typeface="Wingdings" panose="05000000000000000000" pitchFamily="2" charset="2"/>
              <a:buChar char="Ø"/>
            </a:pPr>
            <a:r>
              <a:rPr lang="en-US" b="0" i="0" dirty="0">
                <a:effectLst/>
                <a:latin typeface="Arial" panose="020B0604020202020204" pitchFamily="34" charset="0"/>
              </a:rPr>
              <a:t>Training plays a part. If you don’t have a positive training program for your employees you will not be able to support them. </a:t>
            </a:r>
          </a:p>
          <a:p>
            <a:pPr marL="171450" indent="-171450">
              <a:buFont typeface="Wingdings" panose="05000000000000000000" pitchFamily="2" charset="2"/>
              <a:buChar char="Ø"/>
            </a:pPr>
            <a:r>
              <a:rPr lang="en-US" b="0" i="0" dirty="0">
                <a:effectLst/>
                <a:latin typeface="Arial" panose="020B0604020202020204" pitchFamily="34" charset="0"/>
              </a:rPr>
              <a:t>Evaluate the attitudes and needs of staff to better support the people you serve.</a:t>
            </a:r>
          </a:p>
          <a:p>
            <a:pPr marL="171450" indent="-171450">
              <a:buFont typeface="Wingdings" panose="05000000000000000000" pitchFamily="2" charset="2"/>
              <a:buChar char="Ø"/>
            </a:pPr>
            <a:r>
              <a:rPr lang="en-US" b="0" i="1" dirty="0">
                <a:effectLst/>
                <a:latin typeface="Arial" panose="020B0604020202020204" pitchFamily="34" charset="0"/>
              </a:rPr>
              <a:t>Ask for examples of barriers; be prepared to give an example.</a:t>
            </a:r>
            <a:endParaRPr lang="en-US" i="1" dirty="0"/>
          </a:p>
        </p:txBody>
      </p:sp>
      <p:sp>
        <p:nvSpPr>
          <p:cNvPr id="4" name="Slide Number Placeholder 3"/>
          <p:cNvSpPr>
            <a:spLocks noGrp="1"/>
          </p:cNvSpPr>
          <p:nvPr>
            <p:ph type="sldNum" sz="quarter" idx="5"/>
          </p:nvPr>
        </p:nvSpPr>
        <p:spPr/>
        <p:txBody>
          <a:bodyPr/>
          <a:lstStyle/>
          <a:p>
            <a:fld id="{0C1618C6-A81C-B147-85D7-BDD54D9C1A4A}" type="slidenum">
              <a:rPr lang="en-US" smtClean="0"/>
              <a:t>13</a:t>
            </a:fld>
            <a:endParaRPr lang="en-US"/>
          </a:p>
        </p:txBody>
      </p:sp>
    </p:spTree>
    <p:extLst>
      <p:ext uri="{BB962C8B-B14F-4D97-AF65-F5344CB8AC3E}">
        <p14:creationId xmlns:p14="http://schemas.microsoft.com/office/powerpoint/2010/main" val="257228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This is where you need to have everyone on board</a:t>
            </a:r>
          </a:p>
          <a:p>
            <a:pPr marL="171450" indent="-171450">
              <a:buFont typeface="Wingdings" panose="05000000000000000000" pitchFamily="2" charset="2"/>
              <a:buChar char="Ø"/>
            </a:pPr>
            <a:r>
              <a:rPr lang="en-US" b="0" i="0" dirty="0">
                <a:effectLst/>
                <a:latin typeface="Arial" panose="020B0604020202020204" pitchFamily="34" charset="0"/>
              </a:rPr>
              <a:t>Develop your new brand. Images, logos, colors, and slogans should be updated regularly so they don’t get stale.</a:t>
            </a:r>
          </a:p>
          <a:p>
            <a:pPr marL="171450" indent="-171450">
              <a:buFont typeface="Wingdings" panose="05000000000000000000" pitchFamily="2" charset="2"/>
              <a:buChar char="Ø"/>
            </a:pPr>
            <a:r>
              <a:rPr lang="en-US" b="0" i="0" dirty="0">
                <a:effectLst/>
                <a:latin typeface="Arial" panose="020B0604020202020204" pitchFamily="34" charset="0"/>
              </a:rPr>
              <a:t>What is new and exciting in the world of social media? How could you use social media to market your organization? </a:t>
            </a:r>
          </a:p>
          <a:p>
            <a:pPr marL="171450" indent="-171450">
              <a:buFont typeface="Wingdings" panose="05000000000000000000" pitchFamily="2" charset="2"/>
              <a:buChar char="Ø"/>
            </a:pPr>
            <a:r>
              <a:rPr lang="en-US" b="0" i="1" dirty="0">
                <a:effectLst/>
                <a:latin typeface="Arial" panose="020B0604020202020204" pitchFamily="34" charset="0"/>
              </a:rPr>
              <a:t>Give example, i.e. The name changes for The Arc.</a:t>
            </a:r>
            <a:endParaRPr lang="en-US" i="1" dirty="0"/>
          </a:p>
        </p:txBody>
      </p:sp>
      <p:sp>
        <p:nvSpPr>
          <p:cNvPr id="4" name="Slide Number Placeholder 3"/>
          <p:cNvSpPr>
            <a:spLocks noGrp="1"/>
          </p:cNvSpPr>
          <p:nvPr>
            <p:ph type="sldNum" sz="quarter" idx="5"/>
          </p:nvPr>
        </p:nvSpPr>
        <p:spPr/>
        <p:txBody>
          <a:bodyPr/>
          <a:lstStyle/>
          <a:p>
            <a:fld id="{0C1618C6-A81C-B147-85D7-BDD54D9C1A4A}" type="slidenum">
              <a:rPr lang="en-US" smtClean="0"/>
              <a:t>14</a:t>
            </a:fld>
            <a:endParaRPr lang="en-US"/>
          </a:p>
        </p:txBody>
      </p:sp>
    </p:spTree>
    <p:extLst>
      <p:ext uri="{BB962C8B-B14F-4D97-AF65-F5344CB8AC3E}">
        <p14:creationId xmlns:p14="http://schemas.microsoft.com/office/powerpoint/2010/main" val="306220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b="0" i="0" dirty="0">
                <a:effectLst/>
                <a:latin typeface="Arial" panose="020B0604020202020204" pitchFamily="34" charset="0"/>
              </a:rPr>
              <a:t>Once you have a solid rebranding effort underway. Be sure that you have a plan for dissemination. What are the steps you must consider? </a:t>
            </a:r>
          </a:p>
          <a:p>
            <a:pPr marL="171450" indent="-171450">
              <a:buFont typeface="Wingdings" panose="05000000000000000000" pitchFamily="2" charset="2"/>
              <a:buChar char="Ø"/>
            </a:pPr>
            <a:r>
              <a:rPr lang="en-US" b="0" i="0" dirty="0">
                <a:effectLst/>
                <a:latin typeface="Arial" panose="020B0604020202020204" pitchFamily="34" charset="0"/>
              </a:rPr>
              <a:t>How are you going to get the word out?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i="1" dirty="0">
                <a:effectLst/>
                <a:latin typeface="Arial" panose="020B0604020202020204" pitchFamily="34" charset="0"/>
              </a:rPr>
              <a:t>Read slide</a:t>
            </a:r>
          </a:p>
          <a:p>
            <a:pPr marL="171450" indent="-171450">
              <a:buFont typeface="Wingdings" panose="05000000000000000000" pitchFamily="2" charset="2"/>
              <a:buChar char="Ø"/>
            </a:pPr>
            <a:r>
              <a:rPr lang="en-US" b="0" i="0" dirty="0">
                <a:effectLst/>
                <a:latin typeface="Arial" panose="020B0604020202020204" pitchFamily="34" charset="0"/>
              </a:rPr>
              <a:t>Be cautious of connecting to weeks of the year that are already dedicated to something else. For example, DSP week is the first week of September. If your rebranding launch does would overshadow your recognition of DSP it would be best to choose a different week. </a:t>
            </a:r>
            <a:r>
              <a:rPr lang="en-US" b="0" i="0" dirty="0">
                <a:solidFill>
                  <a:srgbClr val="222222"/>
                </a:solidFill>
                <a:effectLst/>
                <a:latin typeface="Arial" panose="020B0604020202020204" pitchFamily="34" charset="0"/>
              </a:rPr>
              <a:t>However, if rebranding is focused on supporting DSPs then this would be an opportunity to show them your commitment.</a:t>
            </a:r>
            <a:endParaRPr lang="en-US" b="0" i="0" dirty="0">
              <a:solidFill>
                <a:srgbClr val="222222"/>
              </a:solidFill>
              <a:effectLst/>
              <a:latin typeface="inherit"/>
            </a:endParaRPr>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0C1618C6-A81C-B147-85D7-BDD54D9C1A4A}" type="slidenum">
              <a:rPr lang="en-US" smtClean="0"/>
              <a:t>15</a:t>
            </a:fld>
            <a:endParaRPr lang="en-US"/>
          </a:p>
        </p:txBody>
      </p:sp>
    </p:spTree>
    <p:extLst>
      <p:ext uri="{BB962C8B-B14F-4D97-AF65-F5344CB8AC3E}">
        <p14:creationId xmlns:p14="http://schemas.microsoft.com/office/powerpoint/2010/main" val="1153034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b="0" i="0" dirty="0">
                <a:effectLst/>
                <a:latin typeface="Arial" panose="020B0604020202020204" pitchFamily="34" charset="0"/>
              </a:rPr>
              <a:t>Get the word out more broadly by communicating outside of the organization to workforce centers, radio, online, social media, fundraisers, board member contacts. </a:t>
            </a:r>
          </a:p>
          <a:p>
            <a:pPr marL="171450" indent="-171450">
              <a:buFont typeface="Wingdings" panose="05000000000000000000" pitchFamily="2" charset="2"/>
              <a:buChar char="Ø"/>
            </a:pPr>
            <a:r>
              <a:rPr lang="en-US" b="0" i="0" dirty="0">
                <a:effectLst/>
                <a:latin typeface="Arial" panose="020B0604020202020204" pitchFamily="34" charset="0"/>
              </a:rPr>
              <a:t>How do you already communicate your message outside of your organization? What other ways may be helpful for your organization?</a:t>
            </a:r>
            <a:endParaRPr lang="en-US" dirty="0"/>
          </a:p>
        </p:txBody>
      </p:sp>
      <p:sp>
        <p:nvSpPr>
          <p:cNvPr id="4" name="Slide Number Placeholder 3"/>
          <p:cNvSpPr>
            <a:spLocks noGrp="1"/>
          </p:cNvSpPr>
          <p:nvPr>
            <p:ph type="sldNum" sz="quarter" idx="5"/>
          </p:nvPr>
        </p:nvSpPr>
        <p:spPr/>
        <p:txBody>
          <a:bodyPr/>
          <a:lstStyle/>
          <a:p>
            <a:fld id="{0C1618C6-A81C-B147-85D7-BDD54D9C1A4A}" type="slidenum">
              <a:rPr lang="en-US" smtClean="0"/>
              <a:t>16</a:t>
            </a:fld>
            <a:endParaRPr lang="en-US"/>
          </a:p>
        </p:txBody>
      </p:sp>
    </p:spTree>
    <p:extLst>
      <p:ext uri="{BB962C8B-B14F-4D97-AF65-F5344CB8AC3E}">
        <p14:creationId xmlns:p14="http://schemas.microsoft.com/office/powerpoint/2010/main" val="366774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b="0" i="0" dirty="0">
                <a:effectLst/>
                <a:latin typeface="Arial" panose="020B0604020202020204" pitchFamily="34" charset="0"/>
              </a:rPr>
              <a:t>A marketing plan does not end. It required ongoing attention to be sure it is doing what was intended. You will update, amend, create, and innovate on a regular basis.</a:t>
            </a:r>
          </a:p>
          <a:p>
            <a:pPr marL="171450" indent="-171450">
              <a:buFont typeface="Wingdings" panose="05000000000000000000" pitchFamily="2" charset="2"/>
              <a:buChar char="Ø"/>
            </a:pPr>
            <a:r>
              <a:rPr lang="en-US" b="0" i="0" dirty="0">
                <a:effectLst/>
                <a:latin typeface="Arial" panose="020B0604020202020204" pitchFamily="34" charset="0"/>
              </a:rPr>
              <a:t>What can you do next?</a:t>
            </a:r>
            <a:endParaRPr lang="en-US" dirty="0"/>
          </a:p>
        </p:txBody>
      </p:sp>
      <p:sp>
        <p:nvSpPr>
          <p:cNvPr id="4" name="Slide Number Placeholder 3"/>
          <p:cNvSpPr>
            <a:spLocks noGrp="1"/>
          </p:cNvSpPr>
          <p:nvPr>
            <p:ph type="sldNum" sz="quarter" idx="5"/>
          </p:nvPr>
        </p:nvSpPr>
        <p:spPr/>
        <p:txBody>
          <a:bodyPr/>
          <a:lstStyle/>
          <a:p>
            <a:fld id="{0C1618C6-A81C-B147-85D7-BDD54D9C1A4A}" type="slidenum">
              <a:rPr lang="en-US" smtClean="0"/>
              <a:t>17</a:t>
            </a:fld>
            <a:endParaRPr lang="en-US"/>
          </a:p>
        </p:txBody>
      </p:sp>
    </p:spTree>
    <p:extLst>
      <p:ext uri="{BB962C8B-B14F-4D97-AF65-F5344CB8AC3E}">
        <p14:creationId xmlns:p14="http://schemas.microsoft.com/office/powerpoint/2010/main" val="24262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i="1" dirty="0"/>
              <a:t>Those are the 8 strategies that you can utilize for targeted marketing. </a:t>
            </a:r>
          </a:p>
          <a:p>
            <a:pPr marL="171450" indent="-171450">
              <a:buFont typeface="Wingdings" panose="05000000000000000000" pitchFamily="2" charset="2"/>
              <a:buChar char="Ø"/>
            </a:pPr>
            <a:r>
              <a:rPr lang="en-US" dirty="0"/>
              <a:t>Data-driven decision making is key. </a:t>
            </a:r>
          </a:p>
          <a:p>
            <a:pPr marL="171450" indent="-171450">
              <a:buFont typeface="Wingdings" panose="05000000000000000000" pitchFamily="2" charset="2"/>
              <a:buChar char="Ø"/>
            </a:pPr>
            <a:r>
              <a:rPr lang="en-US" dirty="0"/>
              <a:t>The different demographics of your community and employees will determine much of your plan for marketing. Much of this you already know, but if you don’t know it’s important to find this out as it will impact your strategy.</a:t>
            </a:r>
          </a:p>
          <a:p>
            <a:pPr marL="171450" indent="-171450">
              <a:buFont typeface="Wingdings" panose="05000000000000000000" pitchFamily="2" charset="2"/>
              <a:buChar char="Ø"/>
            </a:pPr>
            <a:r>
              <a:rPr lang="en-US" i="1" dirty="0"/>
              <a:t>Read slide</a:t>
            </a:r>
          </a:p>
          <a:p>
            <a:pPr marL="628650" lvl="1" indent="-171450">
              <a:buFont typeface="Wingdings" panose="05000000000000000000" pitchFamily="2" charset="2"/>
              <a:buChar char="Ø"/>
            </a:pPr>
            <a:r>
              <a:rPr lang="en-US" i="1" dirty="0"/>
              <a:t>Give an example (i.e. if your employees speak different languages, are your marketing materials in those languages?)</a:t>
            </a:r>
          </a:p>
        </p:txBody>
      </p:sp>
      <p:sp>
        <p:nvSpPr>
          <p:cNvPr id="4" name="Slide Number Placeholder 3"/>
          <p:cNvSpPr>
            <a:spLocks noGrp="1"/>
          </p:cNvSpPr>
          <p:nvPr>
            <p:ph type="sldNum" sz="quarter" idx="5"/>
          </p:nvPr>
        </p:nvSpPr>
        <p:spPr/>
        <p:txBody>
          <a:bodyPr/>
          <a:lstStyle/>
          <a:p>
            <a:fld id="{0C1618C6-A81C-B147-85D7-BDD54D9C1A4A}" type="slidenum">
              <a:rPr lang="en-US" smtClean="0"/>
              <a:t>18</a:t>
            </a:fld>
            <a:endParaRPr lang="en-US"/>
          </a:p>
        </p:txBody>
      </p:sp>
    </p:spTree>
    <p:extLst>
      <p:ext uri="{BB962C8B-B14F-4D97-AF65-F5344CB8AC3E}">
        <p14:creationId xmlns:p14="http://schemas.microsoft.com/office/powerpoint/2010/main" val="3195245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These questions will be good places to start reflecting on to determine your targeted marketing strategies and messages.</a:t>
            </a:r>
          </a:p>
          <a:p>
            <a:pPr marL="171450" indent="-171450">
              <a:buFont typeface="Wingdings" panose="05000000000000000000" pitchFamily="2" charset="2"/>
              <a:buChar char="Ø"/>
            </a:pPr>
            <a:r>
              <a:rPr lang="en-US" b="0" i="0" dirty="0">
                <a:effectLst/>
                <a:latin typeface="Arial" panose="020B0604020202020204" pitchFamily="34" charset="0"/>
              </a:rPr>
              <a:t>What sets you apart from other organizations? This is something that you need to clarify at all levels of your organization. This is an opportunity to take a temperature survey of what is going well around the organization. </a:t>
            </a:r>
          </a:p>
          <a:p>
            <a:pPr marL="171450" indent="-171450">
              <a:buFont typeface="Wingdings" panose="05000000000000000000" pitchFamily="2" charset="2"/>
              <a:buChar char="Ø"/>
            </a:pPr>
            <a:r>
              <a:rPr lang="en-US" b="0" i="0" dirty="0">
                <a:effectLst/>
                <a:latin typeface="Arial" panose="020B0604020202020204" pitchFamily="34" charset="0"/>
              </a:rPr>
              <a:t>How can you use targeting marketing? Reviewing the information from previous slides will help you to better understand the needs of the target markets. </a:t>
            </a:r>
          </a:p>
        </p:txBody>
      </p:sp>
      <p:sp>
        <p:nvSpPr>
          <p:cNvPr id="4" name="Slide Number Placeholder 3"/>
          <p:cNvSpPr>
            <a:spLocks noGrp="1"/>
          </p:cNvSpPr>
          <p:nvPr>
            <p:ph type="sldNum" sz="quarter" idx="10"/>
          </p:nvPr>
        </p:nvSpPr>
        <p:spPr/>
        <p:txBody>
          <a:bodyPr/>
          <a:lstStyle/>
          <a:p>
            <a:fld id="{F253B46A-D643-0A49-93D2-6742FCA04024}" type="slidenum">
              <a:rPr lang="en-US" smtClean="0"/>
              <a:t>19</a:t>
            </a:fld>
            <a:endParaRPr lang="en-US"/>
          </a:p>
        </p:txBody>
      </p:sp>
    </p:spTree>
    <p:extLst>
      <p:ext uri="{BB962C8B-B14F-4D97-AF65-F5344CB8AC3E}">
        <p14:creationId xmlns:p14="http://schemas.microsoft.com/office/powerpoint/2010/main" val="366089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Timing: Total of 40-45 minutes (approx. 1-3 minutes/slide)</a:t>
            </a:r>
            <a:endParaRPr lang="en-US" sz="1800"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Action – Record as desired</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Welcome</a:t>
            </a: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My name is xx and I am a xx with the Institute on Community Integration at the University of Minnesota. I am here today with my colleagues from the University of MN, __________ and ________________. Also Regional Coaches from Tennessee ____________________ and ___________________.</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Thank you so much for joining us today. During today’s session we will talk about finding great DSPs through targeted marketing.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If being recorded: </a:t>
            </a:r>
            <a:r>
              <a:rPr lang="en-US" sz="1800" b="0" i="0" u="none" strike="noStrike" dirty="0">
                <a:solidFill>
                  <a:srgbClr val="000000"/>
                </a:solidFill>
                <a:effectLst/>
                <a:latin typeface="Calibri" panose="020F0502020204030204" pitchFamily="34" charset="0"/>
              </a:rPr>
              <a:t>This webinar is currently being </a:t>
            </a:r>
            <a:r>
              <a:rPr lang="en-US" sz="1800" b="1" i="0" u="none" strike="noStrike" dirty="0">
                <a:solidFill>
                  <a:srgbClr val="000000"/>
                </a:solidFill>
                <a:effectLst/>
                <a:latin typeface="Calibri" panose="020F0502020204030204" pitchFamily="34" charset="0"/>
              </a:rPr>
              <a:t>recorded</a:t>
            </a:r>
            <a:r>
              <a:rPr lang="en-US" sz="1800" b="0" i="0" u="none" strike="noStrike" dirty="0">
                <a:solidFill>
                  <a:srgbClr val="000000"/>
                </a:solidFill>
                <a:effectLst/>
                <a:latin typeface="Calibri" panose="020F0502020204030204" pitchFamily="34" charset="0"/>
              </a:rPr>
              <a:t>. We will send the recording to you if you would like to view again or share with others in your organization.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C1618C6-A81C-B147-85D7-BDD54D9C1A4A}" type="slidenum">
              <a:rPr lang="en-US" smtClean="0"/>
              <a:t>2</a:t>
            </a:fld>
            <a:endParaRPr lang="en-US"/>
          </a:p>
        </p:txBody>
      </p:sp>
    </p:spTree>
    <p:extLst>
      <p:ext uri="{BB962C8B-B14F-4D97-AF65-F5344CB8AC3E}">
        <p14:creationId xmlns:p14="http://schemas.microsoft.com/office/powerpoint/2010/main" val="345077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Not only is it important to find out the demographics of your employees, but it’s also important to know your stayers. Who is it that stays the longest in the organization? </a:t>
            </a:r>
          </a:p>
          <a:p>
            <a:pPr marL="171450" indent="-171450">
              <a:buFont typeface="Wingdings" panose="05000000000000000000" pitchFamily="2" charset="2"/>
              <a:buChar char="Ø"/>
            </a:pPr>
            <a:r>
              <a:rPr lang="en-US" b="0" i="0" dirty="0">
                <a:effectLst/>
                <a:latin typeface="Arial" panose="020B0604020202020204" pitchFamily="34" charset="0"/>
              </a:rPr>
              <a:t>Where are you getting your information from? Is there data that you are collecting that can be leveraged to better understand this?</a:t>
            </a:r>
          </a:p>
          <a:p>
            <a:pPr marL="171450" indent="-171450">
              <a:buFont typeface="Wingdings" panose="05000000000000000000" pitchFamily="2" charset="2"/>
              <a:buChar char="Ø"/>
            </a:pPr>
            <a:r>
              <a:rPr lang="en-US" b="0" i="0" dirty="0">
                <a:effectLst/>
                <a:latin typeface="Arial" panose="020B0604020202020204" pitchFamily="34" charset="0"/>
              </a:rPr>
              <a:t>Who are your best employees? This does not always mean the employee that has been there the longest; it may mean the employee that helps others to serve the people you support best. Understand better if you are operating in “warm body” mode or if you are really investing in quality employees. </a:t>
            </a:r>
          </a:p>
          <a:p>
            <a:pPr marL="171450" indent="-171450">
              <a:buFont typeface="Wingdings" panose="05000000000000000000" pitchFamily="2" charset="2"/>
              <a:buChar char="Ø"/>
            </a:pPr>
            <a:r>
              <a:rPr lang="en-US" b="0" i="0" dirty="0">
                <a:effectLst/>
                <a:latin typeface="Arial" panose="020B0604020202020204" pitchFamily="34" charset="0"/>
              </a:rPr>
              <a:t>Where can you gain access to more people with similar characteristics?</a:t>
            </a:r>
          </a:p>
          <a:p>
            <a:pPr marL="171450" indent="-171450">
              <a:buFont typeface="Wingdings" panose="05000000000000000000" pitchFamily="2" charset="2"/>
              <a:buChar char="Ø"/>
            </a:pPr>
            <a:r>
              <a:rPr lang="en-US" b="0" i="0" dirty="0">
                <a:effectLst/>
                <a:latin typeface="Arial" panose="020B0604020202020204" pitchFamily="34" charset="0"/>
              </a:rPr>
              <a:t>How are you marketing and recruiting to find their clones? This is an opportunity to better understand where people were recruited from. </a:t>
            </a:r>
            <a:endParaRPr lang="en-US" dirty="0"/>
          </a:p>
        </p:txBody>
      </p:sp>
      <p:sp>
        <p:nvSpPr>
          <p:cNvPr id="4" name="Slide Number Placeholder 3"/>
          <p:cNvSpPr>
            <a:spLocks noGrp="1"/>
          </p:cNvSpPr>
          <p:nvPr>
            <p:ph type="sldNum" sz="quarter" idx="5"/>
          </p:nvPr>
        </p:nvSpPr>
        <p:spPr/>
        <p:txBody>
          <a:bodyPr/>
          <a:lstStyle/>
          <a:p>
            <a:fld id="{0C1618C6-A81C-B147-85D7-BDD54D9C1A4A}" type="slidenum">
              <a:rPr lang="en-US" smtClean="0"/>
              <a:t>20</a:t>
            </a:fld>
            <a:endParaRPr lang="en-US"/>
          </a:p>
        </p:txBody>
      </p:sp>
    </p:spTree>
    <p:extLst>
      <p:ext uri="{BB962C8B-B14F-4D97-AF65-F5344CB8AC3E}">
        <p14:creationId xmlns:p14="http://schemas.microsoft.com/office/powerpoint/2010/main" val="3666077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to facilitator: choose either slide 21 or slide 22.</a:t>
            </a:r>
          </a:p>
          <a:p>
            <a:r>
              <a:rPr lang="en-US" baseline="0" dirty="0"/>
              <a:t>Talking Points:</a:t>
            </a:r>
          </a:p>
          <a:p>
            <a:pPr marL="171450" indent="-171450">
              <a:buFont typeface="Wingdings" panose="05000000000000000000" pitchFamily="2" charset="2"/>
              <a:buChar char="Ø"/>
            </a:pPr>
            <a:r>
              <a:rPr lang="en-US" baseline="0" dirty="0"/>
              <a:t>These are some examples of marketing materials. Can be used for social media</a:t>
            </a:r>
            <a:r>
              <a:rPr lang="en-US" dirty="0"/>
              <a:t> and </a:t>
            </a:r>
            <a:r>
              <a:rPr lang="en-US" baseline="0" dirty="0"/>
              <a:t>electronic marketing as well as reproducible for printing. You see there are different target groups for each of these flyers. </a:t>
            </a:r>
          </a:p>
          <a:p>
            <a:pPr marL="171450" indent="-171450">
              <a:buFont typeface="Wingdings" panose="05000000000000000000" pitchFamily="2" charset="2"/>
              <a:buChar char="Ø"/>
            </a:pPr>
            <a:r>
              <a:rPr lang="en-US" dirty="0"/>
              <a:t>The Target Markets in these examples were identified by Arc Leadership.</a:t>
            </a:r>
          </a:p>
          <a:p>
            <a:pPr marL="171450" indent="-171450">
              <a:buFont typeface="Wingdings" panose="05000000000000000000" pitchFamily="2" charset="2"/>
              <a:buChar char="Ø"/>
            </a:pPr>
            <a:r>
              <a:rPr lang="en-US" i="1" dirty="0"/>
              <a:t>Ask if attendees can identify the groups of people these materials are marketing. </a:t>
            </a:r>
          </a:p>
          <a:p>
            <a:endParaRPr lang="en-US" dirty="0"/>
          </a:p>
        </p:txBody>
      </p:sp>
      <p:sp>
        <p:nvSpPr>
          <p:cNvPr id="4" name="Slide Number Placeholder 3"/>
          <p:cNvSpPr>
            <a:spLocks noGrp="1"/>
          </p:cNvSpPr>
          <p:nvPr>
            <p:ph type="sldNum" sz="quarter" idx="10"/>
          </p:nvPr>
        </p:nvSpPr>
        <p:spPr/>
        <p:txBody>
          <a:bodyPr/>
          <a:lstStyle/>
          <a:p>
            <a:fld id="{AB262285-F97F-4C5A-9546-EB5F7B3A2FC8}" type="slidenum">
              <a:rPr lang="en-US" smtClean="0"/>
              <a:t>21</a:t>
            </a:fld>
            <a:endParaRPr lang="en-US"/>
          </a:p>
        </p:txBody>
      </p:sp>
    </p:spTree>
    <p:extLst>
      <p:ext uri="{BB962C8B-B14F-4D97-AF65-F5344CB8AC3E}">
        <p14:creationId xmlns:p14="http://schemas.microsoft.com/office/powerpoint/2010/main" val="4078293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to facilitator: choose either slide 21 or slide 22. </a:t>
            </a:r>
          </a:p>
          <a:p>
            <a:r>
              <a:rPr lang="en-US" baseline="0" dirty="0"/>
              <a:t>Talking Points:</a:t>
            </a:r>
          </a:p>
          <a:p>
            <a:pPr marL="171450" indent="-171450">
              <a:buFont typeface="Wingdings" panose="05000000000000000000" pitchFamily="2" charset="2"/>
              <a:buChar char="Ø"/>
            </a:pPr>
            <a:r>
              <a:rPr lang="en-US" baseline="0" dirty="0"/>
              <a:t>These are some examples of marketing materials. Can be used for social media</a:t>
            </a:r>
            <a:r>
              <a:rPr lang="en-US" dirty="0"/>
              <a:t> and </a:t>
            </a:r>
            <a:r>
              <a:rPr lang="en-US" baseline="0" dirty="0"/>
              <a:t>electronic marketing as well as reproducible for printing. You see there are different target groups for each of these flyers. </a:t>
            </a:r>
          </a:p>
          <a:p>
            <a:pPr marL="171450" indent="-171450">
              <a:buFont typeface="Wingdings" panose="05000000000000000000" pitchFamily="2" charset="2"/>
              <a:buChar char="Ø"/>
            </a:pPr>
            <a:r>
              <a:rPr lang="en-US" dirty="0"/>
              <a:t>The Target Markets in these examples were identified by ANCOR. These materials are available on their website.</a:t>
            </a:r>
          </a:p>
          <a:p>
            <a:pPr marL="171450" indent="-171450">
              <a:buFont typeface="Wingdings" panose="05000000000000000000" pitchFamily="2" charset="2"/>
              <a:buChar char="Ø"/>
            </a:pPr>
            <a:r>
              <a:rPr lang="en-US" i="1" dirty="0"/>
              <a:t>Ask if attendees can identify the groups of people these materials are marketing. </a:t>
            </a:r>
          </a:p>
          <a:p>
            <a:endParaRPr lang="en-US" dirty="0"/>
          </a:p>
        </p:txBody>
      </p:sp>
      <p:sp>
        <p:nvSpPr>
          <p:cNvPr id="4" name="Slide Number Placeholder 3"/>
          <p:cNvSpPr>
            <a:spLocks noGrp="1"/>
          </p:cNvSpPr>
          <p:nvPr>
            <p:ph type="sldNum" sz="quarter" idx="10"/>
          </p:nvPr>
        </p:nvSpPr>
        <p:spPr/>
        <p:txBody>
          <a:bodyPr/>
          <a:lstStyle/>
          <a:p>
            <a:fld id="{AB262285-F97F-4C5A-9546-EB5F7B3A2FC8}" type="slidenum">
              <a:rPr lang="en-US" smtClean="0"/>
              <a:t>22</a:t>
            </a:fld>
            <a:endParaRPr lang="en-US"/>
          </a:p>
        </p:txBody>
      </p:sp>
    </p:spTree>
    <p:extLst>
      <p:ext uri="{BB962C8B-B14F-4D97-AF65-F5344CB8AC3E}">
        <p14:creationId xmlns:p14="http://schemas.microsoft.com/office/powerpoint/2010/main" val="2833775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We have marketing materials for you on the </a:t>
            </a:r>
            <a:r>
              <a:rPr lang="en-US" dirty="0" err="1"/>
              <a:t>TennCare</a:t>
            </a:r>
            <a:r>
              <a:rPr lang="en-US" dirty="0"/>
              <a:t> website to personalize and use for your organization.</a:t>
            </a:r>
          </a:p>
        </p:txBody>
      </p:sp>
      <p:sp>
        <p:nvSpPr>
          <p:cNvPr id="4" name="Slide Number Placeholder 3"/>
          <p:cNvSpPr>
            <a:spLocks noGrp="1"/>
          </p:cNvSpPr>
          <p:nvPr>
            <p:ph type="sldNum" sz="quarter" idx="5"/>
          </p:nvPr>
        </p:nvSpPr>
        <p:spPr/>
        <p:txBody>
          <a:bodyPr/>
          <a:lstStyle/>
          <a:p>
            <a:fld id="{0C1618C6-A81C-B147-85D7-BDD54D9C1A4A}" type="slidenum">
              <a:rPr lang="en-US" smtClean="0"/>
              <a:t>23</a:t>
            </a:fld>
            <a:endParaRPr lang="en-US"/>
          </a:p>
        </p:txBody>
      </p:sp>
    </p:spTree>
    <p:extLst>
      <p:ext uri="{BB962C8B-B14F-4D97-AF65-F5344CB8AC3E}">
        <p14:creationId xmlns:p14="http://schemas.microsoft.com/office/powerpoint/2010/main" val="1074031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When it comes to recruitment, think outside of the box. </a:t>
            </a:r>
          </a:p>
          <a:p>
            <a:pPr marL="171450" indent="-171450">
              <a:buFont typeface="Wingdings" panose="05000000000000000000" pitchFamily="2" charset="2"/>
              <a:buChar char="Ø"/>
            </a:pPr>
            <a:r>
              <a:rPr lang="en-US" b="0" i="0" dirty="0">
                <a:effectLst/>
                <a:latin typeface="Arial" panose="020B0604020202020204" pitchFamily="34" charset="0"/>
              </a:rPr>
              <a:t>High school students are starting to become the next generation of DSPs.</a:t>
            </a:r>
          </a:p>
          <a:p>
            <a:pPr marL="628650" lvl="1" indent="-171450">
              <a:buFont typeface="Wingdings" panose="05000000000000000000" pitchFamily="2" charset="2"/>
              <a:buChar char="Ø"/>
            </a:pPr>
            <a:r>
              <a:rPr lang="en-US" b="0" i="0" dirty="0">
                <a:effectLst/>
                <a:latin typeface="Arial" panose="020B0604020202020204" pitchFamily="34" charset="0"/>
              </a:rPr>
              <a:t>One example is C3P0 http://www.opra.org/workforce-initiatives/c3po/2.</a:t>
            </a:r>
          </a:p>
          <a:p>
            <a:pPr marL="171450" lvl="0" indent="-171450">
              <a:buFont typeface="Wingdings" panose="05000000000000000000" pitchFamily="2" charset="2"/>
              <a:buChar char="Ø"/>
            </a:pPr>
            <a:r>
              <a:rPr lang="en-US" b="0" i="0" dirty="0">
                <a:effectLst/>
                <a:latin typeface="Arial" panose="020B0604020202020204" pitchFamily="34" charset="0"/>
              </a:rPr>
              <a:t>Our workforce is changing to include more immigrants and expanded cultural, ethnic, and linguistic diversity. This is an opportunity to be thinking forward to what it may look like in the future. </a:t>
            </a:r>
          </a:p>
          <a:p>
            <a:pPr marL="171450" lvl="0" indent="-171450">
              <a:buFont typeface="Wingdings" panose="05000000000000000000" pitchFamily="2" charset="2"/>
              <a:buChar char="Ø"/>
            </a:pPr>
            <a:r>
              <a:rPr lang="en-US" b="0" i="0" dirty="0">
                <a:effectLst/>
                <a:latin typeface="Arial" panose="020B0604020202020204" pitchFamily="34" charset="0"/>
              </a:rPr>
              <a:t>Many retirees are looking for part-time opportunities. </a:t>
            </a:r>
            <a:endParaRPr lang="en-US" dirty="0"/>
          </a:p>
        </p:txBody>
      </p:sp>
      <p:sp>
        <p:nvSpPr>
          <p:cNvPr id="4" name="Slide Number Placeholder 3"/>
          <p:cNvSpPr>
            <a:spLocks noGrp="1"/>
          </p:cNvSpPr>
          <p:nvPr>
            <p:ph type="sldNum" sz="quarter" idx="5"/>
          </p:nvPr>
        </p:nvSpPr>
        <p:spPr/>
        <p:txBody>
          <a:bodyPr/>
          <a:lstStyle/>
          <a:p>
            <a:fld id="{0C1618C6-A81C-B147-85D7-BDD54D9C1A4A}" type="slidenum">
              <a:rPr lang="en-US" smtClean="0"/>
              <a:t>24</a:t>
            </a:fld>
            <a:endParaRPr lang="en-US"/>
          </a:p>
        </p:txBody>
      </p:sp>
    </p:spTree>
    <p:extLst>
      <p:ext uri="{BB962C8B-B14F-4D97-AF65-F5344CB8AC3E}">
        <p14:creationId xmlns:p14="http://schemas.microsoft.com/office/powerpoint/2010/main" val="689264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fld id="{0C1618C6-A81C-B147-85D7-BDD54D9C1A4A}" type="slidenum">
              <a:rPr lang="en-US" smtClean="0"/>
              <a:t>25</a:t>
            </a:fld>
            <a:endParaRPr lang="en-US"/>
          </a:p>
        </p:txBody>
      </p:sp>
    </p:spTree>
    <p:extLst>
      <p:ext uri="{BB962C8B-B14F-4D97-AF65-F5344CB8AC3E}">
        <p14:creationId xmlns:p14="http://schemas.microsoft.com/office/powerpoint/2010/main" val="98191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b="0" i="0" dirty="0">
                <a:effectLst/>
                <a:latin typeface="Arial" panose="020B0604020202020204" pitchFamily="34" charset="0"/>
              </a:rPr>
              <a:t>If we look at other industries, we can clearly identify the job or role. For example, if you worked in retail or fast food you do not need to explain your job duties to people. They already have an understanding about what it is you do. These industries invest significant amounts of money into marketing their organizations. </a:t>
            </a:r>
          </a:p>
          <a:p>
            <a:pPr marL="171450" indent="-171450">
              <a:buFont typeface="Wingdings" panose="05000000000000000000" pitchFamily="2" charset="2"/>
              <a:buChar char="Ø"/>
            </a:pPr>
            <a:r>
              <a:rPr lang="en-US" b="0" i="0" dirty="0">
                <a:effectLst/>
                <a:latin typeface="Arial" panose="020B0604020202020204" pitchFamily="34" charset="0"/>
              </a:rPr>
              <a:t>This is helpful in supporting their recruitment efforts. They don’t need to explain the job duties or </a:t>
            </a:r>
            <a:r>
              <a:rPr lang="en-US" b="0" i="0" dirty="0" err="1">
                <a:effectLst/>
                <a:latin typeface="Arial" panose="020B0604020202020204" pitchFamily="34" charset="0"/>
              </a:rPr>
              <a:t>existenceof</a:t>
            </a:r>
            <a:r>
              <a:rPr lang="en-US" b="0" i="0" dirty="0">
                <a:effectLst/>
                <a:latin typeface="Arial" panose="020B0604020202020204" pitchFamily="34" charset="0"/>
              </a:rPr>
              <a:t> their positions because people already have a wide base of knowledge and understanding of what that is. </a:t>
            </a:r>
          </a:p>
          <a:p>
            <a:pPr marL="171450" indent="-171450">
              <a:buFont typeface="Wingdings" panose="05000000000000000000" pitchFamily="2" charset="2"/>
              <a:buChar char="Ø"/>
            </a:pPr>
            <a:r>
              <a:rPr lang="en-US" b="0" i="0" dirty="0">
                <a:effectLst/>
                <a:latin typeface="Arial" panose="020B0604020202020204" pitchFamily="34" charset="0"/>
              </a:rPr>
              <a:t>A direct support professional is not a role that is commonly understood as a job, despite being the largest growing profession. </a:t>
            </a:r>
            <a:endParaRPr lang="en-US" dirty="0"/>
          </a:p>
        </p:txBody>
      </p:sp>
      <p:sp>
        <p:nvSpPr>
          <p:cNvPr id="4" name="Slide Number Placeholder 3"/>
          <p:cNvSpPr>
            <a:spLocks noGrp="1"/>
          </p:cNvSpPr>
          <p:nvPr>
            <p:ph type="sldNum" sz="quarter" idx="5"/>
          </p:nvPr>
        </p:nvSpPr>
        <p:spPr/>
        <p:txBody>
          <a:bodyPr/>
          <a:lstStyle/>
          <a:p>
            <a:fld id="{0C1618C6-A81C-B147-85D7-BDD54D9C1A4A}" type="slidenum">
              <a:rPr lang="en-US" smtClean="0"/>
              <a:t>3</a:t>
            </a:fld>
            <a:endParaRPr lang="en-US"/>
          </a:p>
        </p:txBody>
      </p:sp>
    </p:spTree>
    <p:extLst>
      <p:ext uri="{BB962C8B-B14F-4D97-AF65-F5344CB8AC3E}">
        <p14:creationId xmlns:p14="http://schemas.microsoft.com/office/powerpoint/2010/main" val="289718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433388" y="701675"/>
            <a:ext cx="6248400" cy="3514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8" name="Shape 308"/>
          <p:cNvSpPr txBox="1">
            <a:spLocks noGrp="1"/>
          </p:cNvSpPr>
          <p:nvPr>
            <p:ph type="body" idx="1"/>
          </p:nvPr>
        </p:nvSpPr>
        <p:spPr>
          <a:xfrm>
            <a:off x="948598" y="4450703"/>
            <a:ext cx="5217287" cy="4216456"/>
          </a:xfrm>
          <a:prstGeom prst="rect">
            <a:avLst/>
          </a:prstGeom>
          <a:noFill/>
          <a:ln>
            <a:noFill/>
          </a:ln>
        </p:spPr>
        <p:txBody>
          <a:bodyPr lIns="94168" tIns="47072" rIns="94168" bIns="47072" anchor="t" anchorCtr="0">
            <a:noAutofit/>
          </a:bodyPr>
          <a:lstStyle/>
          <a:p>
            <a:pPr>
              <a:buSzPct val="25000"/>
            </a:pPr>
            <a:r>
              <a:rPr lang="en-US" sz="1800" b="0" i="1" dirty="0"/>
              <a:t>FYI only - do not spend much time on this. </a:t>
            </a:r>
          </a:p>
          <a:p>
            <a:pPr>
              <a:buSzPct val="25000"/>
            </a:pPr>
            <a:r>
              <a:rPr lang="en-US" sz="1800" b="0" dirty="0"/>
              <a:t>Talking Points:</a:t>
            </a:r>
            <a:endParaRPr lang="en-US" sz="1800" b="0" dirty="0">
              <a:cs typeface="Calibri"/>
            </a:endParaRPr>
          </a:p>
          <a:p>
            <a:pPr marL="470919" indent="-470919">
              <a:buClr>
                <a:srgbClr val="636469"/>
              </a:buClr>
              <a:buSzPct val="100000"/>
              <a:buFont typeface="Wingdings" panose="05000000000000000000" pitchFamily="2" charset="2"/>
              <a:buChar char="Ø"/>
            </a:pPr>
            <a:r>
              <a:rPr lang="en-US" sz="1800" dirty="0">
                <a:solidFill>
                  <a:schemeClr val="dk1"/>
                </a:solidFill>
                <a:latin typeface="Arial"/>
                <a:ea typeface="Arial"/>
                <a:cs typeface="Arial"/>
                <a:sym typeface="Arial"/>
              </a:rPr>
              <a:t>Traditional candidate pool is shrinking</a:t>
            </a:r>
          </a:p>
          <a:p>
            <a:pPr marL="470919" indent="-470919">
              <a:spcBef>
                <a:spcPts val="577"/>
              </a:spcBef>
              <a:buClr>
                <a:srgbClr val="636469"/>
              </a:buClr>
              <a:buSzPct val="100000"/>
              <a:buFont typeface="Wingdings" panose="05000000000000000000" pitchFamily="2" charset="2"/>
              <a:buChar char="Ø"/>
            </a:pPr>
            <a:r>
              <a:rPr lang="en-US" sz="1800" dirty="0">
                <a:solidFill>
                  <a:schemeClr val="dk1"/>
                </a:solidFill>
                <a:latin typeface="Arial"/>
                <a:ea typeface="Arial"/>
                <a:cs typeface="Arial"/>
                <a:sym typeface="Arial"/>
              </a:rPr>
              <a:t>Economy improving – more competition</a:t>
            </a:r>
          </a:p>
          <a:p>
            <a:pPr marL="470919" indent="-470919">
              <a:spcBef>
                <a:spcPts val="577"/>
              </a:spcBef>
              <a:buClr>
                <a:srgbClr val="636469"/>
              </a:buClr>
              <a:buSzPct val="100000"/>
              <a:buFont typeface="Wingdings" panose="05000000000000000000" pitchFamily="2" charset="2"/>
              <a:buChar char="Ø"/>
            </a:pPr>
            <a:r>
              <a:rPr lang="en-US" sz="1800" dirty="0">
                <a:solidFill>
                  <a:schemeClr val="dk1"/>
                </a:solidFill>
                <a:latin typeface="Arial"/>
                <a:ea typeface="Arial"/>
                <a:cs typeface="Arial"/>
                <a:sym typeface="Arial"/>
              </a:rPr>
              <a:t>Multi-generational workforce</a:t>
            </a:r>
          </a:p>
          <a:p>
            <a:pPr marL="470416" indent="-470416">
              <a:spcBef>
                <a:spcPts val="577"/>
              </a:spcBef>
              <a:buClr>
                <a:srgbClr val="636469"/>
              </a:buClr>
              <a:buSzPct val="100000"/>
              <a:buFont typeface="Wingdings" panose="05000000000000000000" pitchFamily="2" charset="2"/>
              <a:buChar char="Ø"/>
            </a:pPr>
            <a:r>
              <a:rPr lang="en-US" sz="1800" dirty="0">
                <a:solidFill>
                  <a:schemeClr val="dk1"/>
                </a:solidFill>
                <a:latin typeface="Arial"/>
                <a:ea typeface="Arial"/>
                <a:cs typeface="Arial"/>
                <a:sym typeface="Arial"/>
              </a:rPr>
              <a:t>Estimated cost of hiring and training new DSPs is $4,872 per position  - updated data in the 2017 report on DSW Workforce </a:t>
            </a:r>
            <a:r>
              <a:rPr lang="en-US" sz="1800" dirty="0">
                <a:solidFill>
                  <a:srgbClr val="FF0000"/>
                </a:solidFill>
                <a:latin typeface="Arial"/>
                <a:ea typeface="Arial"/>
                <a:cs typeface="Arial"/>
                <a:sym typeface="Arial"/>
              </a:rPr>
              <a:t>(citation/reference below?)</a:t>
            </a:r>
            <a:endParaRPr lang="en-US" sz="1800" dirty="0">
              <a:solidFill>
                <a:schemeClr val="dk1"/>
              </a:solidFill>
              <a:latin typeface="Arial"/>
              <a:ea typeface="Arial"/>
              <a:cs typeface="Arial"/>
            </a:endParaRPr>
          </a:p>
          <a:p>
            <a:pPr marL="470919" indent="-470919">
              <a:spcBef>
                <a:spcPts val="577"/>
              </a:spcBef>
              <a:buClr>
                <a:srgbClr val="636469"/>
              </a:buClr>
              <a:buSzPct val="100000"/>
              <a:buFont typeface="Wingdings" panose="05000000000000000000" pitchFamily="2" charset="2"/>
              <a:buChar char="Ø"/>
            </a:pPr>
            <a:r>
              <a:rPr lang="en-US" sz="1800" dirty="0">
                <a:solidFill>
                  <a:schemeClr val="dk1"/>
                </a:solidFill>
                <a:latin typeface="Arial"/>
                <a:ea typeface="Arial"/>
                <a:cs typeface="Arial"/>
                <a:sym typeface="Arial"/>
              </a:rPr>
              <a:t>DSP vacancy rates result in increased stress on the remaining workforce </a:t>
            </a:r>
            <a:endParaRPr lang="en-US" sz="1800" dirty="0">
              <a:cs typeface="Calibri"/>
            </a:endParaRPr>
          </a:p>
          <a:p>
            <a:endParaRPr lang="en-US" sz="1800" dirty="0"/>
          </a:p>
        </p:txBody>
      </p:sp>
      <p:sp>
        <p:nvSpPr>
          <p:cNvPr id="309" name="Shape 309"/>
          <p:cNvSpPr txBox="1"/>
          <p:nvPr/>
        </p:nvSpPr>
        <p:spPr>
          <a:xfrm>
            <a:off x="4031542" y="8901407"/>
            <a:ext cx="3082941" cy="468495"/>
          </a:xfrm>
          <a:prstGeom prst="rect">
            <a:avLst/>
          </a:prstGeom>
          <a:noFill/>
          <a:ln>
            <a:noFill/>
          </a:ln>
        </p:spPr>
        <p:txBody>
          <a:bodyPr lIns="94168" tIns="47072" rIns="94168" bIns="47072" anchor="b" anchorCtr="0">
            <a:noAutofit/>
          </a:bodyPr>
          <a:lstStyle/>
          <a:p>
            <a:pPr algn="r">
              <a:buClr>
                <a:srgbClr val="000000"/>
              </a:buClr>
              <a:buSzPct val="25000"/>
            </a:pPr>
            <a:fld id="{00000000-1234-1234-1234-123412341234}" type="slidenum">
              <a:rPr lang="en-US" sz="1200">
                <a:solidFill>
                  <a:srgbClr val="000000"/>
                </a:solidFill>
                <a:latin typeface="Arial"/>
                <a:ea typeface="Arial"/>
                <a:cs typeface="Arial"/>
                <a:sym typeface="Arial"/>
              </a:rPr>
              <a:pPr algn="r">
                <a:buClr>
                  <a:srgbClr val="000000"/>
                </a:buClr>
                <a:buSzPct val="25000"/>
              </a:pPr>
              <a:t>4</a:t>
            </a:fld>
            <a:endParaRPr lang="en-US"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425502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cs typeface="Calibri"/>
              </a:rPr>
              <a:t>Talking Points:</a:t>
            </a:r>
          </a:p>
          <a:p>
            <a:pPr marL="171450" indent="-171450">
              <a:buFont typeface="Wingdings" panose="05000000000000000000" pitchFamily="2" charset="2"/>
              <a:buChar char="Ø"/>
            </a:pPr>
            <a:r>
              <a:rPr lang="en-US" b="0" i="0" dirty="0">
                <a:effectLst/>
                <a:latin typeface="Arial" panose="020B0604020202020204" pitchFamily="34" charset="0"/>
              </a:rPr>
              <a:t>The purpose of targeted marketing flyers or other media forms is to share the job opening with prospective new employees. </a:t>
            </a:r>
          </a:p>
          <a:p>
            <a:pPr marL="171450" indent="-171450">
              <a:buFont typeface="Wingdings" panose="05000000000000000000" pitchFamily="2" charset="2"/>
              <a:buChar char="Ø"/>
            </a:pPr>
            <a:r>
              <a:rPr lang="en-US" b="0" i="0" dirty="0">
                <a:effectLst/>
                <a:latin typeface="Arial" panose="020B0604020202020204" pitchFamily="34" charset="0"/>
              </a:rPr>
              <a:t>These flyers (or other media) clearly identify who is the subject of the marketing who may include: New Americans, Ex-military service, Volunteers,  College students, Retirees, And others, dependent on your specific location. </a:t>
            </a:r>
          </a:p>
          <a:p>
            <a:pPr marL="171450" indent="-171450">
              <a:buFont typeface="Wingdings" panose="05000000000000000000" pitchFamily="2" charset="2"/>
              <a:buChar char="Ø"/>
            </a:pPr>
            <a:r>
              <a:rPr lang="en-US" b="0" i="0" dirty="0">
                <a:effectLst/>
                <a:latin typeface="Arial" panose="020B0604020202020204" pitchFamily="34" charset="0"/>
              </a:rPr>
              <a:t>Targeted marketing is one component of a broader marketing campaign. This works within a larger coordinated marketing plan. Be sure to coordinate messaging across all marketing efforts. </a:t>
            </a:r>
            <a:endParaRPr lang="en-US" dirty="0">
              <a:cs typeface="Calibri"/>
            </a:endParaRPr>
          </a:p>
        </p:txBody>
      </p:sp>
      <p:sp>
        <p:nvSpPr>
          <p:cNvPr id="4" name="Slide Number Placeholder 3"/>
          <p:cNvSpPr>
            <a:spLocks noGrp="1"/>
          </p:cNvSpPr>
          <p:nvPr>
            <p:ph type="sldNum" sz="quarter" idx="5"/>
          </p:nvPr>
        </p:nvSpPr>
        <p:spPr/>
        <p:txBody>
          <a:bodyPr/>
          <a:lstStyle/>
          <a:p>
            <a:fld id="{0C1618C6-A81C-B147-85D7-BDD54D9C1A4A}" type="slidenum">
              <a:rPr lang="en-US" smtClean="0"/>
              <a:t>5</a:t>
            </a:fld>
            <a:endParaRPr lang="en-US"/>
          </a:p>
        </p:txBody>
      </p:sp>
    </p:spTree>
    <p:extLst>
      <p:ext uri="{BB962C8B-B14F-4D97-AF65-F5344CB8AC3E}">
        <p14:creationId xmlns:p14="http://schemas.microsoft.com/office/powerpoint/2010/main" val="2105126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p:nvPr/>
        </p:nvSpPr>
        <p:spPr>
          <a:xfrm>
            <a:off x="3972561" y="8831580"/>
            <a:ext cx="3037839" cy="464820"/>
          </a:xfrm>
          <a:prstGeom prst="rect">
            <a:avLst/>
          </a:prstGeom>
          <a:noFill/>
          <a:ln>
            <a:noFill/>
          </a:ln>
        </p:spPr>
        <p:txBody>
          <a:bodyPr lIns="93162" tIns="46568" rIns="93162" bIns="46568" anchor="b" anchorCtr="0">
            <a:noAutofit/>
          </a:bodyPr>
          <a:lstStyle/>
          <a:p>
            <a:pPr algn="r">
              <a:buClr>
                <a:srgbClr val="000000"/>
              </a:buClr>
              <a:buSzPct val="25000"/>
            </a:pPr>
            <a:fld id="{00000000-1234-1234-1234-123412341234}" type="slidenum">
              <a:rPr lang="en-US" sz="1200">
                <a:solidFill>
                  <a:srgbClr val="000000"/>
                </a:solidFill>
                <a:latin typeface="Arial"/>
                <a:ea typeface="Arial"/>
                <a:cs typeface="Arial"/>
                <a:sym typeface="Arial"/>
              </a:rPr>
              <a:pPr algn="r">
                <a:buClr>
                  <a:srgbClr val="000000"/>
                </a:buClr>
                <a:buSzPct val="25000"/>
              </a:pPr>
              <a:t>6</a:t>
            </a:fld>
            <a:endParaRPr lang="en-US" sz="1200">
              <a:solidFill>
                <a:srgbClr val="000000"/>
              </a:solidFill>
              <a:latin typeface="Arial"/>
              <a:ea typeface="Arial"/>
              <a:cs typeface="Arial"/>
              <a:sym typeface="Arial"/>
            </a:endParaRPr>
          </a:p>
        </p:txBody>
      </p:sp>
      <p:sp>
        <p:nvSpPr>
          <p:cNvPr id="400" name="Shape 400"/>
          <p:cNvSpPr>
            <a:spLocks noGrp="1" noRot="1" noChangeAspect="1"/>
          </p:cNvSpPr>
          <p:nvPr>
            <p:ph type="sldImg" idx="2"/>
          </p:nvPr>
        </p:nvSpPr>
        <p:spPr>
          <a:xfrm>
            <a:off x="419100" y="703263"/>
            <a:ext cx="6175375" cy="3473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01" name="Shape 401"/>
          <p:cNvSpPr txBox="1">
            <a:spLocks noGrp="1"/>
          </p:cNvSpPr>
          <p:nvPr>
            <p:ph type="body" idx="1"/>
          </p:nvPr>
        </p:nvSpPr>
        <p:spPr>
          <a:xfrm>
            <a:off x="934721" y="4415790"/>
            <a:ext cx="5140959" cy="4183380"/>
          </a:xfrm>
          <a:prstGeom prst="rect">
            <a:avLst/>
          </a:prstGeom>
          <a:noFill/>
          <a:ln>
            <a:noFill/>
          </a:ln>
        </p:spPr>
        <p:txBody>
          <a:bodyPr lIns="92194" tIns="45269" rIns="92194" bIns="45269" anchor="t" anchorCtr="0">
            <a:noAutofit/>
          </a:bodyPr>
          <a:lstStyle/>
          <a:p>
            <a:pPr>
              <a:buSzPct val="25000"/>
            </a:pPr>
            <a:r>
              <a:rPr lang="en-US" sz="1800" dirty="0"/>
              <a:t>Talking Points:</a:t>
            </a:r>
          </a:p>
          <a:p>
            <a:pPr marL="285750" indent="-285750">
              <a:buSzPct val="25000"/>
              <a:buFont typeface="Wingdings" panose="05000000000000000000" pitchFamily="2" charset="2"/>
              <a:buChar char="Ø"/>
            </a:pPr>
            <a:r>
              <a:rPr lang="en-US" sz="1800" dirty="0"/>
              <a:t>Look at what’s right in front of you -  think of all the people connected to your organization who are assets in your recruitment process.</a:t>
            </a:r>
          </a:p>
          <a:p>
            <a:pPr marL="285750" indent="-285750">
              <a:buSzPct val="25000"/>
              <a:buFont typeface="Wingdings" panose="05000000000000000000" pitchFamily="2" charset="2"/>
              <a:buChar char="Ø"/>
            </a:pPr>
            <a:r>
              <a:rPr lang="en-US" sz="2800" b="0" i="0" dirty="0">
                <a:effectLst/>
                <a:latin typeface="Arial" panose="020B0604020202020204" pitchFamily="34" charset="0"/>
              </a:rPr>
              <a:t>Inside sources are those current areas that you are already connected to as an organization. How do you leverage those relationships to better support your recruitment and retention? </a:t>
            </a:r>
          </a:p>
          <a:p>
            <a:pPr marL="285750" indent="-285750">
              <a:buSzPct val="25000"/>
              <a:buFont typeface="Wingdings" panose="05000000000000000000" pitchFamily="2" charset="2"/>
              <a:buChar char="Ø"/>
            </a:pPr>
            <a:r>
              <a:rPr lang="en-US" sz="2800" b="0" i="0" dirty="0">
                <a:effectLst/>
                <a:latin typeface="Arial" panose="020B0604020202020204" pitchFamily="34" charset="0"/>
              </a:rPr>
              <a:t>These are some examples of inside recruitment sources.</a:t>
            </a:r>
          </a:p>
          <a:p>
            <a:endParaRPr sz="1800" dirty="0"/>
          </a:p>
        </p:txBody>
      </p:sp>
    </p:spTree>
    <p:extLst>
      <p:ext uri="{BB962C8B-B14F-4D97-AF65-F5344CB8AC3E}">
        <p14:creationId xmlns:p14="http://schemas.microsoft.com/office/powerpoint/2010/main" val="248914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p:nvPr/>
        </p:nvSpPr>
        <p:spPr>
          <a:xfrm>
            <a:off x="3972561" y="8831580"/>
            <a:ext cx="3037839" cy="464820"/>
          </a:xfrm>
          <a:prstGeom prst="rect">
            <a:avLst/>
          </a:prstGeom>
          <a:noFill/>
          <a:ln>
            <a:noFill/>
          </a:ln>
        </p:spPr>
        <p:txBody>
          <a:bodyPr lIns="93162" tIns="46568" rIns="93162" bIns="46568" anchor="b" anchorCtr="0">
            <a:noAutofit/>
          </a:bodyPr>
          <a:lstStyle/>
          <a:p>
            <a:pPr algn="r">
              <a:buClr>
                <a:srgbClr val="000000"/>
              </a:buClr>
              <a:buSzPct val="25000"/>
            </a:pPr>
            <a:fld id="{00000000-1234-1234-1234-123412341234}" type="slidenum">
              <a:rPr lang="en-US" sz="1200">
                <a:solidFill>
                  <a:srgbClr val="000000"/>
                </a:solidFill>
                <a:latin typeface="Arial"/>
                <a:ea typeface="Arial"/>
                <a:cs typeface="Arial"/>
                <a:sym typeface="Arial"/>
              </a:rPr>
              <a:pPr algn="r">
                <a:buClr>
                  <a:srgbClr val="000000"/>
                </a:buClr>
                <a:buSzPct val="25000"/>
              </a:pPr>
              <a:t>7</a:t>
            </a:fld>
            <a:endParaRPr lang="en-US" sz="1200">
              <a:solidFill>
                <a:srgbClr val="000000"/>
              </a:solidFill>
              <a:latin typeface="Arial"/>
              <a:ea typeface="Arial"/>
              <a:cs typeface="Arial"/>
              <a:sym typeface="Arial"/>
            </a:endParaRPr>
          </a:p>
        </p:txBody>
      </p:sp>
      <p:sp>
        <p:nvSpPr>
          <p:cNvPr id="400" name="Shape 400"/>
          <p:cNvSpPr>
            <a:spLocks noGrp="1" noRot="1" noChangeAspect="1"/>
          </p:cNvSpPr>
          <p:nvPr>
            <p:ph type="sldImg" idx="2"/>
          </p:nvPr>
        </p:nvSpPr>
        <p:spPr>
          <a:xfrm>
            <a:off x="419100" y="703263"/>
            <a:ext cx="6175375" cy="3473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01" name="Shape 401"/>
          <p:cNvSpPr txBox="1">
            <a:spLocks noGrp="1"/>
          </p:cNvSpPr>
          <p:nvPr>
            <p:ph type="body" idx="1"/>
          </p:nvPr>
        </p:nvSpPr>
        <p:spPr>
          <a:xfrm>
            <a:off x="934721" y="4415790"/>
            <a:ext cx="5140959" cy="4183380"/>
          </a:xfrm>
          <a:prstGeom prst="rect">
            <a:avLst/>
          </a:prstGeom>
          <a:noFill/>
          <a:ln>
            <a:noFill/>
          </a:ln>
        </p:spPr>
        <p:txBody>
          <a:bodyPr lIns="92194" tIns="45269" rIns="92194" bIns="45269" anchor="t" anchorCtr="0">
            <a:noAutofit/>
          </a:bodyPr>
          <a:lstStyle/>
          <a:p>
            <a:pPr>
              <a:buSzPct val="25000"/>
            </a:pPr>
            <a:r>
              <a:rPr lang="en-US" sz="1800" dirty="0"/>
              <a:t>Talking Points: </a:t>
            </a:r>
            <a:endParaRPr lang="en-US" sz="1800" dirty="0">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Pct val="25000"/>
              <a:buFont typeface="Wingdings" panose="05000000000000000000" pitchFamily="2" charset="2"/>
              <a:buChar char="Ø"/>
              <a:tabLst/>
              <a:defRPr/>
            </a:pPr>
            <a:r>
              <a:rPr lang="en-US" sz="1800" b="0" i="0" dirty="0">
                <a:effectLst/>
                <a:latin typeface="Arial" panose="020B0604020202020204" pitchFamily="34" charset="0"/>
              </a:rPr>
              <a:t>Outside sources are aspects of marketing that you need to reach out to and connect with and include people who may not know the organization. </a:t>
            </a:r>
            <a:endParaRPr lang="en-US" sz="1200" dirty="0"/>
          </a:p>
          <a:p>
            <a:pPr marL="285750" indent="-285750">
              <a:buSzPct val="25000"/>
              <a:buFont typeface="Wingdings" panose="05000000000000000000" pitchFamily="2" charset="2"/>
              <a:buChar char="Ø"/>
            </a:pPr>
            <a:r>
              <a:rPr lang="en-US" sz="1800" dirty="0">
                <a:cs typeface="Calibri" panose="020F0502020204030204"/>
              </a:rPr>
              <a:t>These are some examples of outside sources. </a:t>
            </a:r>
          </a:p>
        </p:txBody>
      </p:sp>
    </p:spTree>
    <p:extLst>
      <p:ext uri="{BB962C8B-B14F-4D97-AF65-F5344CB8AC3E}">
        <p14:creationId xmlns:p14="http://schemas.microsoft.com/office/powerpoint/2010/main" val="40162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 </a:t>
            </a:r>
          </a:p>
          <a:p>
            <a:pPr marL="171450" indent="-171450">
              <a:buFont typeface="Wingdings" panose="05000000000000000000" pitchFamily="2" charset="2"/>
              <a:buChar char="Ø"/>
            </a:pPr>
            <a:r>
              <a:rPr lang="en-US" b="0" dirty="0"/>
              <a:t>The importance of thinking about the two different </a:t>
            </a:r>
            <a:r>
              <a:rPr lang="en-US" dirty="0"/>
              <a:t>audiences </a:t>
            </a:r>
            <a:r>
              <a:rPr lang="en-US" b="0" dirty="0"/>
              <a:t>that are reached with </a:t>
            </a:r>
            <a:r>
              <a:rPr lang="en-US" dirty="0"/>
              <a:t>Targeted Marketing Flyers (</a:t>
            </a:r>
            <a:r>
              <a:rPr lang="en-US" b="0" dirty="0"/>
              <a:t>TMF</a:t>
            </a:r>
            <a:r>
              <a:rPr lang="en-US" dirty="0"/>
              <a:t>)</a:t>
            </a:r>
            <a:r>
              <a:rPr lang="en-US" b="0" dirty="0"/>
              <a:t> is very important. Marketing </a:t>
            </a:r>
            <a:r>
              <a:rPr lang="en-US" dirty="0"/>
              <a:t>is a numbers game.  How do I get this information out to as large of an audience as possible?  How do I get the information out to those that have influence on your target audience as well?  </a:t>
            </a:r>
          </a:p>
          <a:p>
            <a:pPr marL="171450" indent="-171450">
              <a:buFont typeface="Wingdings" panose="05000000000000000000" pitchFamily="2" charset="2"/>
              <a:buChar char="Ø"/>
            </a:pPr>
            <a:r>
              <a:rPr lang="en-US" b="0" i="0" dirty="0">
                <a:effectLst/>
                <a:latin typeface="Arial" panose="020B0604020202020204" pitchFamily="34" charset="0"/>
              </a:rPr>
              <a:t>To understand your target market, you will need to do some discovery around where your most successful employees come from. This includes understanding who your direct and indirect audience is.</a:t>
            </a:r>
            <a:endParaRPr lang="en-US" dirty="0">
              <a:cs typeface="Calibri"/>
            </a:endParaRPr>
          </a:p>
          <a:p>
            <a:pPr marL="171450" indent="-171450">
              <a:buFont typeface="Wingdings" panose="05000000000000000000" pitchFamily="2" charset="2"/>
              <a:buChar char="Ø"/>
            </a:pPr>
            <a:r>
              <a:rPr lang="en-US" b="1" dirty="0"/>
              <a:t>The Direct Audience </a:t>
            </a:r>
            <a:r>
              <a:rPr lang="en-US" dirty="0"/>
              <a:t>includes people you are seeking based upon your unique organization.</a:t>
            </a:r>
            <a:endParaRPr lang="en-US" dirty="0">
              <a:cs typeface="Calibri"/>
            </a:endParaRPr>
          </a:p>
          <a:p>
            <a:pPr marL="628650" lvl="1" indent="-171450">
              <a:buFont typeface="Wingdings" panose="05000000000000000000" pitchFamily="2" charset="2"/>
              <a:buChar char="Ø"/>
            </a:pPr>
            <a:r>
              <a:rPr lang="en-US" dirty="0"/>
              <a:t>Who is your ideal worker?  The ANCOR flyers were designed with input from ANCOR members to fit and message to specific groups. Using them intentionally is important.  </a:t>
            </a:r>
          </a:p>
          <a:p>
            <a:pPr marL="628650" lvl="1" indent="-171450">
              <a:buFont typeface="Wingdings" panose="05000000000000000000" pitchFamily="2" charset="2"/>
              <a:buChar char="Ø"/>
            </a:pPr>
            <a:r>
              <a:rPr lang="en-US" dirty="0"/>
              <a:t>Example of putting up the flyer of the retiree in a coffee shop on campus (</a:t>
            </a:r>
            <a:r>
              <a:rPr lang="en-US" dirty="0">
                <a:solidFill>
                  <a:srgbClr val="FF0000"/>
                </a:solidFill>
              </a:rPr>
              <a:t>explain the example more for the presenter to describe</a:t>
            </a:r>
            <a:r>
              <a:rPr lang="en-US" dirty="0"/>
              <a:t>).  </a:t>
            </a:r>
            <a:endParaRPr lang="en-US" dirty="0">
              <a:cs typeface="Calibri" panose="020F0502020204030204"/>
            </a:endParaRPr>
          </a:p>
          <a:p>
            <a:pPr marL="171450" indent="-171450">
              <a:buFont typeface="Wingdings" panose="05000000000000000000" pitchFamily="2" charset="2"/>
              <a:buChar char="Ø"/>
            </a:pPr>
            <a:r>
              <a:rPr lang="en-US" b="0" dirty="0"/>
              <a:t>With </a:t>
            </a:r>
            <a:r>
              <a:rPr lang="en-US" dirty="0"/>
              <a:t>intentionality in mind,</a:t>
            </a:r>
            <a:r>
              <a:rPr lang="en-US" b="0" dirty="0"/>
              <a:t> you must also think of your </a:t>
            </a:r>
            <a:r>
              <a:rPr lang="en-US" b="1" dirty="0"/>
              <a:t>Indirect Audience: </a:t>
            </a:r>
            <a:r>
              <a:rPr lang="en-US" dirty="0"/>
              <a:t>those that have influences over your target audience such as parents, grandparents, teachers, etc.   Millennials are increasingly moving back in with their parents.  Where might their parents see these job flyers and bring them home to their adult children?</a:t>
            </a:r>
            <a:r>
              <a:rPr lang="en-US" dirty="0">
                <a:cs typeface="Calibri" panose="020F0502020204030204"/>
              </a:rPr>
              <a:t> </a:t>
            </a:r>
            <a:r>
              <a:rPr lang="en-US" dirty="0"/>
              <a:t>Where would grandparents see something for their children and grandchildren?</a:t>
            </a:r>
            <a:endParaRPr lang="en-US" dirty="0">
              <a:cs typeface="Calibri"/>
            </a:endParaRPr>
          </a:p>
          <a:p>
            <a:pPr marL="171450" indent="-171450">
              <a:buFont typeface="Wingdings" panose="05000000000000000000" pitchFamily="2" charset="2"/>
              <a:buChar char="Ø"/>
            </a:pPr>
            <a:r>
              <a:rPr lang="en-US" dirty="0"/>
              <a:t>More ideas: </a:t>
            </a:r>
            <a:endParaRPr lang="en-US" dirty="0">
              <a:cs typeface="Calibri"/>
            </a:endParaRPr>
          </a:p>
          <a:p>
            <a:pPr marL="628650" lvl="1" indent="-171450">
              <a:buFont typeface="Wingdings" panose="05000000000000000000" pitchFamily="2" charset="2"/>
              <a:buChar char="Ø"/>
            </a:pPr>
            <a:r>
              <a:rPr lang="en-US" dirty="0"/>
              <a:t>Look for those who are retiring from full-time work but still looking to connect with people </a:t>
            </a:r>
            <a:endParaRPr lang="en-US" dirty="0">
              <a:cs typeface="Calibri"/>
            </a:endParaRPr>
          </a:p>
          <a:p>
            <a:pPr marL="628650" lvl="1" indent="-171450">
              <a:buFont typeface="Wingdings" panose="05000000000000000000" pitchFamily="2" charset="2"/>
              <a:buChar char="Ø"/>
            </a:pPr>
            <a:r>
              <a:rPr lang="en-US" dirty="0"/>
              <a:t>Go to schools and daycare centers to support bringing people into the field</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5194864-0F35-45CC-8F0E-C9EAE6BBC7A4}" type="slidenum">
              <a:rPr lang="en-US" smtClean="0"/>
              <a:t>8</a:t>
            </a:fld>
            <a:endParaRPr lang="en-US"/>
          </a:p>
        </p:txBody>
      </p:sp>
    </p:spTree>
    <p:extLst>
      <p:ext uri="{BB962C8B-B14F-4D97-AF65-F5344CB8AC3E}">
        <p14:creationId xmlns:p14="http://schemas.microsoft.com/office/powerpoint/2010/main" val="308926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cs typeface="Calibri"/>
              </a:rPr>
              <a:t>Talking Points: </a:t>
            </a:r>
          </a:p>
          <a:p>
            <a:pPr marL="171450" indent="-171450">
              <a:buFont typeface="Wingdings" panose="05000000000000000000" pitchFamily="2" charset="2"/>
              <a:buChar char="Ø"/>
            </a:pPr>
            <a:r>
              <a:rPr lang="en-US" dirty="0">
                <a:cs typeface="Calibri"/>
              </a:rPr>
              <a:t>We will discuss each strategy in more detail on the following slides.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cs typeface="Calibri"/>
              </a:rPr>
              <a:t>Read slide and don’t go too deeply into this information as you will be doing it throughout the session. </a:t>
            </a:r>
          </a:p>
        </p:txBody>
      </p:sp>
      <p:sp>
        <p:nvSpPr>
          <p:cNvPr id="4" name="Slide Number Placeholder 3"/>
          <p:cNvSpPr>
            <a:spLocks noGrp="1"/>
          </p:cNvSpPr>
          <p:nvPr>
            <p:ph type="sldNum" sz="quarter" idx="5"/>
          </p:nvPr>
        </p:nvSpPr>
        <p:spPr/>
        <p:txBody>
          <a:bodyPr/>
          <a:lstStyle/>
          <a:p>
            <a:fld id="{0C1618C6-A81C-B147-85D7-BDD54D9C1A4A}" type="slidenum">
              <a:rPr lang="en-US" smtClean="0"/>
              <a:t>9</a:t>
            </a:fld>
            <a:endParaRPr lang="en-US"/>
          </a:p>
        </p:txBody>
      </p:sp>
    </p:spTree>
    <p:extLst>
      <p:ext uri="{BB962C8B-B14F-4D97-AF65-F5344CB8AC3E}">
        <p14:creationId xmlns:p14="http://schemas.microsoft.com/office/powerpoint/2010/main" val="2218447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882169E-0974-164A-91B9-5C249D84E543}"/>
              </a:ext>
            </a:extLst>
          </p:cNvPr>
          <p:cNvSpPr>
            <a:spLocks noGrp="1"/>
          </p:cNvSpPr>
          <p:nvPr>
            <p:ph type="ctrTitle"/>
          </p:nvPr>
        </p:nvSpPr>
        <p:spPr>
          <a:xfrm>
            <a:off x="838200" y="531765"/>
            <a:ext cx="5331593" cy="3801015"/>
          </a:xfrm>
        </p:spPr>
        <p:txBody>
          <a:bodyPr anchor="ctr"/>
          <a:lstStyle>
            <a:lvl1pPr algn="l">
              <a:defRPr sz="6000"/>
            </a:lvl1pPr>
          </a:lstStyle>
          <a:p>
            <a:r>
              <a:rPr lang="en-US" dirty="0"/>
              <a:t>Click to edit Master title style</a:t>
            </a:r>
          </a:p>
        </p:txBody>
      </p:sp>
      <p:sp>
        <p:nvSpPr>
          <p:cNvPr id="8" name="Rectangle 7">
            <a:extLst>
              <a:ext uri="{FF2B5EF4-FFF2-40B4-BE49-F238E27FC236}">
                <a16:creationId xmlns:a16="http://schemas.microsoft.com/office/drawing/2014/main" id="{899144A6-4314-6C4C-AF5D-54AA4A3E413D}"/>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A412BC-5382-A545-91E0-9EE7BD98E0D6}"/>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CE6A65-F69D-BA46-9972-55AA682B959A}"/>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F6CEB4-0694-EC43-BFD6-0805D1C53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2" name="Picture 11">
            <a:extLst>
              <a:ext uri="{FF2B5EF4-FFF2-40B4-BE49-F238E27FC236}">
                <a16:creationId xmlns:a16="http://schemas.microsoft.com/office/drawing/2014/main" id="{DB668202-78B3-DE44-A5AA-E0E6971849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3" name="Picture 12">
            <a:extLst>
              <a:ext uri="{FF2B5EF4-FFF2-40B4-BE49-F238E27FC236}">
                <a16:creationId xmlns:a16="http://schemas.microsoft.com/office/drawing/2014/main" id="{63B7CE60-4D77-FE4F-8E27-8EE784EC403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17529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C7999D-FFF7-4B5D-A991-3BB29E6DD70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6A595-1AF5-448D-81BA-CFAB830FD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85258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6E9DEC-419B-4CC5-A080-3B06BD5A82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112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C7999D-FFF7-4B5D-A991-3BB29E6DD70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6A595-1AF5-448D-81BA-CFAB830FD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895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C7999D-FFF7-4B5D-A991-3BB29E6DD70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6A595-1AF5-448D-81BA-CFAB830FD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40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1" y="2"/>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880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C7999D-FFF7-4B5D-A991-3BB29E6DD70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6A595-1AF5-448D-81BA-CFAB830FD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72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C7999D-FFF7-4B5D-A991-3BB29E6DD70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6A595-1AF5-448D-81BA-CFAB830FD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06A1A6F-789C-7C44-9179-157E0BCAEA32}"/>
              </a:ext>
            </a:extLst>
          </p:cNvPr>
          <p:cNvSpPr/>
          <p:nvPr userDrawn="1"/>
        </p:nvSpPr>
        <p:spPr>
          <a:xfrm>
            <a:off x="818147" y="1664018"/>
            <a:ext cx="10529304" cy="4571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49FE60B-4005-CA44-89C5-CA8B7CEC5705}"/>
              </a:ext>
            </a:extLst>
          </p:cNvPr>
          <p:cNvSpPr/>
          <p:nvPr userDrawn="1"/>
        </p:nvSpPr>
        <p:spPr>
          <a:xfrm>
            <a:off x="818146" y="4589463"/>
            <a:ext cx="10529304" cy="45719"/>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31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FD7AB8-1011-9D4B-BCE3-9AA61E5EC5B6}"/>
              </a:ext>
            </a:extLst>
          </p:cNvPr>
          <p:cNvSpPr/>
          <p:nvPr userDrawn="1"/>
        </p:nvSpPr>
        <p:spPr>
          <a:xfrm>
            <a:off x="0" y="0"/>
            <a:ext cx="12192000" cy="68580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913F1A8E-B361-034F-905F-9E9FE732489D}"/>
              </a:ext>
            </a:extLst>
          </p:cNvPr>
          <p:cNvSpPr/>
          <p:nvPr userDrawn="1"/>
        </p:nvSpPr>
        <p:spPr>
          <a:xfrm>
            <a:off x="1095284" y="1029788"/>
            <a:ext cx="9988731" cy="4798423"/>
          </a:xfrm>
          <a:prstGeom prst="roundRect">
            <a:avLst>
              <a:gd name="adj" fmla="val 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84366" y="2577737"/>
            <a:ext cx="9805851" cy="2847702"/>
          </a:xfrm>
        </p:spPr>
        <p:txBody>
          <a:bodyPr anchor="ctr">
            <a:normAutofit/>
          </a:bodyPr>
          <a:lstStyle>
            <a:lvl1pPr>
              <a:defRPr sz="5000"/>
            </a:lvl1pPr>
          </a:lstStyle>
          <a:p>
            <a:r>
              <a:rPr lang="en-US" dirty="0"/>
              <a:t>Click to edit Master 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C7999D-FFF7-4B5D-A991-3BB29E6DD70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6A595-1AF5-448D-81BA-CFAB830FD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19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535677"/>
          </a:xfrm>
        </p:spPr>
        <p:txBody>
          <a:bodyPr anchor="b"/>
          <a:lstStyle>
            <a:lvl1pPr>
              <a:defRPr sz="60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C7999D-FFF7-4B5D-A991-3BB29E6DD70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6A595-1AF5-448D-81BA-CFAB830FD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24A6330B-924B-FD4B-B5CC-46524F837B0F}"/>
              </a:ext>
            </a:extLst>
          </p:cNvPr>
          <p:cNvCxnSpPr>
            <a:cxnSpLocks/>
          </p:cNvCxnSpPr>
          <p:nvPr userDrawn="1"/>
        </p:nvCxnSpPr>
        <p:spPr>
          <a:xfrm>
            <a:off x="892538" y="1428207"/>
            <a:ext cx="10576651" cy="0"/>
          </a:xfrm>
          <a:prstGeom prst="line">
            <a:avLst/>
          </a:prstGeom>
          <a:ln w="28575">
            <a:solidFill>
              <a:srgbClr val="8EC7D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47570A-9CCA-5342-8B17-A782B02E6E14}"/>
              </a:ext>
            </a:extLst>
          </p:cNvPr>
          <p:cNvCxnSpPr>
            <a:cxnSpLocks/>
          </p:cNvCxnSpPr>
          <p:nvPr userDrawn="1"/>
        </p:nvCxnSpPr>
        <p:spPr>
          <a:xfrm>
            <a:off x="892537" y="5368835"/>
            <a:ext cx="10576651" cy="0"/>
          </a:xfrm>
          <a:prstGeom prst="line">
            <a:avLst/>
          </a:prstGeom>
          <a:ln w="28575">
            <a:solidFill>
              <a:srgbClr val="8EC7D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A8744DE2-3D20-1D49-AE8E-2E3517985921}"/>
              </a:ext>
            </a:extLst>
          </p:cNvPr>
          <p:cNvCxnSpPr>
            <a:cxnSpLocks/>
          </p:cNvCxnSpPr>
          <p:nvPr userDrawn="1"/>
        </p:nvCxnSpPr>
        <p:spPr>
          <a:xfrm flipV="1">
            <a:off x="11460480" y="1410791"/>
            <a:ext cx="0" cy="3971106"/>
          </a:xfrm>
          <a:prstGeom prst="line">
            <a:avLst/>
          </a:prstGeom>
          <a:ln w="28575">
            <a:solidFill>
              <a:srgbClr val="8EC7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50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C7999D-FFF7-4B5D-A991-3BB29E6DD70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6A595-1AF5-448D-81BA-CFAB830FD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73031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6E9DEC-419B-4CC5-A080-3B06BD5A82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11028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C7999D-FFF7-4B5D-A991-3BB29E6DD70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6A595-1AF5-448D-81BA-CFAB830FD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67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C7999D-FFF7-4B5D-A991-3BB29E6DD70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6A595-1AF5-448D-81BA-CFAB830FD7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50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6E9DEC-419B-4CC5-A080-3B06BD5A82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9886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60" r:id="rId14"/>
  </p:sldLayoutIdLst>
  <p:txStyles>
    <p:titleStyle>
      <a:lvl1pPr algn="l" defTabSz="914400" rtl="0" eaLnBrk="1" latinLnBrk="0" hangingPunct="1">
        <a:lnSpc>
          <a:spcPct val="90000"/>
        </a:lnSpc>
        <a:spcBef>
          <a:spcPct val="0"/>
        </a:spcBef>
        <a:buNone/>
        <a:defRPr sz="4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www.opra.org/workforce-initiatives/c3p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tif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708D21-42BA-3247-A723-A7BB066ED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3" name="Picture 2">
            <a:extLst>
              <a:ext uri="{FF2B5EF4-FFF2-40B4-BE49-F238E27FC236}">
                <a16:creationId xmlns:a16="http://schemas.microsoft.com/office/drawing/2014/main" id="{F44B10CA-1E1D-CC47-BB91-F288E3469FF7}"/>
              </a:ext>
            </a:extLst>
          </p:cNvPr>
          <p:cNvPicPr>
            <a:picLocks noChangeAspect="1"/>
          </p:cNvPicPr>
          <p:nvPr/>
        </p:nvPicPr>
        <p:blipFill rotWithShape="1">
          <a:blip r:embed="rId4">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4" name="Picture 3">
            <a:extLst>
              <a:ext uri="{FF2B5EF4-FFF2-40B4-BE49-F238E27FC236}">
                <a16:creationId xmlns:a16="http://schemas.microsoft.com/office/drawing/2014/main" id="{6B86911A-79AF-C947-A8EF-C7722DA9072B}"/>
              </a:ext>
            </a:extLst>
          </p:cNvPr>
          <p:cNvPicPr>
            <a:picLocks noChangeAspect="1"/>
          </p:cNvPicPr>
          <p:nvPr/>
        </p:nvPicPr>
        <p:blipFill rotWithShape="1">
          <a:blip r:embed="rId5">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
        <p:nvSpPr>
          <p:cNvPr id="5" name="Rectangle 4">
            <a:extLst>
              <a:ext uri="{FF2B5EF4-FFF2-40B4-BE49-F238E27FC236}">
                <a16:creationId xmlns:a16="http://schemas.microsoft.com/office/drawing/2014/main" id="{ADB122AA-FDB1-6C41-8B98-238DAFB438B0}"/>
              </a:ext>
            </a:extLst>
          </p:cNvPr>
          <p:cNvSpPr/>
          <p:nvPr/>
        </p:nvSpPr>
        <p:spPr>
          <a:xfrm>
            <a:off x="0" y="0"/>
            <a:ext cx="12192000" cy="6004560"/>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8D17D6A-41DF-2B43-9EA4-0D4282334417}"/>
              </a:ext>
            </a:extLst>
          </p:cNvPr>
          <p:cNvSpPr txBox="1"/>
          <p:nvPr/>
        </p:nvSpPr>
        <p:spPr>
          <a:xfrm>
            <a:off x="1082040" y="1249737"/>
            <a:ext cx="99822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Welcome to the Webinar Series on the Workforce Toolkit.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We will begin at 2:00 pm central</a:t>
            </a:r>
          </a:p>
        </p:txBody>
      </p:sp>
    </p:spTree>
    <p:extLst>
      <p:ext uri="{BB962C8B-B14F-4D97-AF65-F5344CB8AC3E}">
        <p14:creationId xmlns:p14="http://schemas.microsoft.com/office/powerpoint/2010/main" val="379618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1084-B662-FC47-BA02-691155DCC178}"/>
              </a:ext>
            </a:extLst>
          </p:cNvPr>
          <p:cNvSpPr>
            <a:spLocks noGrp="1"/>
          </p:cNvSpPr>
          <p:nvPr>
            <p:ph type="title"/>
          </p:nvPr>
        </p:nvSpPr>
        <p:spPr/>
        <p:txBody>
          <a:bodyPr>
            <a:normAutofit fontScale="90000"/>
          </a:bodyPr>
          <a:lstStyle/>
          <a:p>
            <a:r>
              <a:rPr lang="en-US" dirty="0"/>
              <a:t>1 – Identify the needs and perceptions of current employees and potential new hires</a:t>
            </a:r>
          </a:p>
        </p:txBody>
      </p:sp>
      <p:sp>
        <p:nvSpPr>
          <p:cNvPr id="3" name="Content Placeholder 2">
            <a:extLst>
              <a:ext uri="{FF2B5EF4-FFF2-40B4-BE49-F238E27FC236}">
                <a16:creationId xmlns:a16="http://schemas.microsoft.com/office/drawing/2014/main" id="{0136C208-4C68-954E-8BC0-80F55847BDCB}"/>
              </a:ext>
            </a:extLst>
          </p:cNvPr>
          <p:cNvSpPr>
            <a:spLocks noGrp="1"/>
          </p:cNvSpPr>
          <p:nvPr>
            <p:ph idx="1"/>
          </p:nvPr>
        </p:nvSpPr>
        <p:spPr/>
        <p:txBody>
          <a:bodyPr/>
          <a:lstStyle/>
          <a:p>
            <a:pPr marL="0" indent="0">
              <a:buNone/>
            </a:pPr>
            <a:r>
              <a:rPr lang="en-US" dirty="0">
                <a:ea typeface="+mj-lt"/>
                <a:cs typeface="+mj-lt"/>
              </a:rPr>
              <a:t>Who are your current and potential employees?  </a:t>
            </a:r>
            <a:br>
              <a:rPr lang="en-US" dirty="0">
                <a:ea typeface="+mj-lt"/>
                <a:cs typeface="+mj-lt"/>
              </a:rPr>
            </a:br>
            <a:r>
              <a:rPr lang="en-US" dirty="0">
                <a:ea typeface="+mj-lt"/>
                <a:cs typeface="+mj-lt"/>
              </a:rPr>
              <a:t>Hint: Use your staff satisfaction surveys to find out. </a:t>
            </a:r>
            <a:br>
              <a:rPr lang="en-US" dirty="0">
                <a:ea typeface="+mj-lt"/>
                <a:cs typeface="+mj-lt"/>
              </a:rPr>
            </a:br>
            <a:endParaRPr lang="en-US" sz="2000" dirty="0">
              <a:cs typeface="Calibri Light"/>
            </a:endParaRPr>
          </a:p>
          <a:p>
            <a:pPr marL="0" indent="0">
              <a:buNone/>
            </a:pPr>
            <a:r>
              <a:rPr lang="en-US" dirty="0">
                <a:ea typeface="+mj-lt"/>
                <a:cs typeface="+mj-lt"/>
              </a:rPr>
              <a:t>Understand why a candidate needs a job to better understand who you are hiring.</a:t>
            </a:r>
            <a:br>
              <a:rPr lang="en-US" dirty="0"/>
            </a:br>
            <a:endParaRPr lang="en-US" dirty="0"/>
          </a:p>
        </p:txBody>
      </p:sp>
    </p:spTree>
    <p:extLst>
      <p:ext uri="{BB962C8B-B14F-4D97-AF65-F5344CB8AC3E}">
        <p14:creationId xmlns:p14="http://schemas.microsoft.com/office/powerpoint/2010/main" val="188580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D4121-E210-ED48-9F3F-FD57FE059A0A}"/>
              </a:ext>
            </a:extLst>
          </p:cNvPr>
          <p:cNvSpPr>
            <a:spLocks noGrp="1"/>
          </p:cNvSpPr>
          <p:nvPr>
            <p:ph type="title"/>
          </p:nvPr>
        </p:nvSpPr>
        <p:spPr/>
        <p:txBody>
          <a:bodyPr/>
          <a:lstStyle/>
          <a:p>
            <a:r>
              <a:rPr lang="en-US" dirty="0"/>
              <a:t>2 – Craft an organizational identity</a:t>
            </a:r>
          </a:p>
        </p:txBody>
      </p:sp>
      <p:sp>
        <p:nvSpPr>
          <p:cNvPr id="3" name="Content Placeholder 2">
            <a:extLst>
              <a:ext uri="{FF2B5EF4-FFF2-40B4-BE49-F238E27FC236}">
                <a16:creationId xmlns:a16="http://schemas.microsoft.com/office/drawing/2014/main" id="{4CD86E92-321E-C84D-AF49-FECBC72B843A}"/>
              </a:ext>
            </a:extLst>
          </p:cNvPr>
          <p:cNvSpPr>
            <a:spLocks noGrp="1"/>
          </p:cNvSpPr>
          <p:nvPr>
            <p:ph idx="1"/>
          </p:nvPr>
        </p:nvSpPr>
        <p:spPr/>
        <p:txBody>
          <a:bodyPr/>
          <a:lstStyle/>
          <a:p>
            <a:pPr marL="0" indent="0">
              <a:buNone/>
            </a:pPr>
            <a:r>
              <a:rPr lang="en-US" dirty="0">
                <a:cs typeface="Calibri"/>
              </a:rPr>
              <a:t>Decide how </a:t>
            </a:r>
            <a:r>
              <a:rPr lang="en-US" dirty="0">
                <a:solidFill>
                  <a:srgbClr val="FF0000"/>
                </a:solidFill>
                <a:cs typeface="Calibri"/>
              </a:rPr>
              <a:t>your</a:t>
            </a:r>
            <a:r>
              <a:rPr lang="en-US" dirty="0">
                <a:cs typeface="Calibri"/>
              </a:rPr>
              <a:t> organization wants to be perceived by the potential new employees and the general public. </a:t>
            </a:r>
            <a:br>
              <a:rPr lang="en-US" dirty="0">
                <a:cs typeface="Calibri"/>
              </a:rPr>
            </a:br>
            <a:br>
              <a:rPr lang="en-US" dirty="0">
                <a:cs typeface="Calibri"/>
              </a:rPr>
            </a:br>
            <a:r>
              <a:rPr lang="en-US" dirty="0">
                <a:cs typeface="Calibri"/>
              </a:rPr>
              <a:t>This involves people on all levels of the organization. </a:t>
            </a:r>
            <a:br>
              <a:rPr lang="en-US" dirty="0">
                <a:cs typeface="Calibri"/>
              </a:rPr>
            </a:br>
            <a:r>
              <a:rPr lang="en-US" dirty="0">
                <a:cs typeface="Calibri"/>
              </a:rPr>
              <a:t>This can involve making difficult choices.</a:t>
            </a:r>
            <a:br>
              <a:rPr lang="en-US" dirty="0">
                <a:cs typeface="Calibri"/>
              </a:rPr>
            </a:br>
            <a:br>
              <a:rPr lang="en-US" dirty="0">
                <a:cs typeface="Calibri"/>
              </a:rPr>
            </a:br>
            <a:r>
              <a:rPr lang="en-US" dirty="0">
                <a:cs typeface="Calibri"/>
              </a:rPr>
              <a:t>Include technology and social media.</a:t>
            </a:r>
            <a:br>
              <a:rPr lang="en-US" dirty="0">
                <a:cs typeface="Calibri"/>
              </a:rPr>
            </a:br>
            <a:endParaRPr lang="en-US" dirty="0"/>
          </a:p>
        </p:txBody>
      </p:sp>
    </p:spTree>
    <p:extLst>
      <p:ext uri="{BB962C8B-B14F-4D97-AF65-F5344CB8AC3E}">
        <p14:creationId xmlns:p14="http://schemas.microsoft.com/office/powerpoint/2010/main" val="50348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2559-E8D0-254D-9F28-48FCB84CBF4F}"/>
              </a:ext>
            </a:extLst>
          </p:cNvPr>
          <p:cNvSpPr>
            <a:spLocks noGrp="1"/>
          </p:cNvSpPr>
          <p:nvPr>
            <p:ph type="title"/>
          </p:nvPr>
        </p:nvSpPr>
        <p:spPr/>
        <p:txBody>
          <a:bodyPr/>
          <a:lstStyle/>
          <a:p>
            <a:r>
              <a:rPr lang="en-US" dirty="0"/>
              <a:t>3 – Create or update the organization’s mission and vision statements</a:t>
            </a:r>
          </a:p>
        </p:txBody>
      </p:sp>
      <p:sp>
        <p:nvSpPr>
          <p:cNvPr id="3" name="Content Placeholder 2">
            <a:extLst>
              <a:ext uri="{FF2B5EF4-FFF2-40B4-BE49-F238E27FC236}">
                <a16:creationId xmlns:a16="http://schemas.microsoft.com/office/drawing/2014/main" id="{94F3CCB8-CBD4-454C-9A10-33590F7C57B5}"/>
              </a:ext>
            </a:extLst>
          </p:cNvPr>
          <p:cNvSpPr>
            <a:spLocks noGrp="1"/>
          </p:cNvSpPr>
          <p:nvPr>
            <p:ph idx="1"/>
          </p:nvPr>
        </p:nvSpPr>
        <p:spPr/>
        <p:txBody>
          <a:bodyPr/>
          <a:lstStyle/>
          <a:p>
            <a:pPr marL="0" indent="0">
              <a:buNone/>
            </a:pPr>
            <a:r>
              <a:rPr lang="en-US" dirty="0"/>
              <a:t>Do you really do what you say you are going to do? </a:t>
            </a:r>
            <a:br>
              <a:rPr lang="en-US" dirty="0"/>
            </a:br>
            <a:br>
              <a:rPr lang="en-US" dirty="0"/>
            </a:br>
            <a:r>
              <a:rPr lang="en-US" dirty="0"/>
              <a:t>Match this closely with your marketing messages. </a:t>
            </a:r>
            <a:br>
              <a:rPr lang="en-US" dirty="0"/>
            </a:br>
            <a:br>
              <a:rPr lang="en-US" dirty="0"/>
            </a:br>
            <a:r>
              <a:rPr lang="en-US" dirty="0"/>
              <a:t>Identify your target image.</a:t>
            </a:r>
            <a:br>
              <a:rPr lang="en-US" dirty="0"/>
            </a:br>
            <a:endParaRPr lang="en-US" dirty="0"/>
          </a:p>
        </p:txBody>
      </p:sp>
    </p:spTree>
    <p:extLst>
      <p:ext uri="{BB962C8B-B14F-4D97-AF65-F5344CB8AC3E}">
        <p14:creationId xmlns:p14="http://schemas.microsoft.com/office/powerpoint/2010/main" val="197268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117C-ABFF-7F43-B07E-2B83CFA1D251}"/>
              </a:ext>
            </a:extLst>
          </p:cNvPr>
          <p:cNvSpPr>
            <a:spLocks noGrp="1"/>
          </p:cNvSpPr>
          <p:nvPr>
            <p:ph type="title"/>
          </p:nvPr>
        </p:nvSpPr>
        <p:spPr/>
        <p:txBody>
          <a:bodyPr/>
          <a:lstStyle/>
          <a:p>
            <a:r>
              <a:rPr lang="en-US" dirty="0"/>
              <a:t>4– Identify and remove barriers to attracting high-quality recruits</a:t>
            </a:r>
          </a:p>
        </p:txBody>
      </p:sp>
      <p:sp>
        <p:nvSpPr>
          <p:cNvPr id="3" name="Content Placeholder 2">
            <a:extLst>
              <a:ext uri="{FF2B5EF4-FFF2-40B4-BE49-F238E27FC236}">
                <a16:creationId xmlns:a16="http://schemas.microsoft.com/office/drawing/2014/main" id="{A0233E33-FA91-1447-B4F6-524867BB5C5C}"/>
              </a:ext>
            </a:extLst>
          </p:cNvPr>
          <p:cNvSpPr>
            <a:spLocks noGrp="1"/>
          </p:cNvSpPr>
          <p:nvPr>
            <p:ph idx="1"/>
          </p:nvPr>
        </p:nvSpPr>
        <p:spPr/>
        <p:txBody>
          <a:bodyPr/>
          <a:lstStyle/>
          <a:p>
            <a:pPr marL="0" indent="0">
              <a:buNone/>
            </a:pPr>
            <a:r>
              <a:rPr lang="en-US" dirty="0"/>
              <a:t>Evaluate and make changes to bring your organization into compliance with the image and mission. </a:t>
            </a:r>
            <a:br>
              <a:rPr lang="en-US" dirty="0"/>
            </a:br>
            <a:br>
              <a:rPr lang="en-US" dirty="0"/>
            </a:br>
            <a:r>
              <a:rPr lang="en-US" dirty="0"/>
              <a:t>Train all staff to be competent in their roles. </a:t>
            </a:r>
            <a:br>
              <a:rPr lang="en-US" dirty="0"/>
            </a:br>
            <a:br>
              <a:rPr lang="en-US" dirty="0"/>
            </a:br>
            <a:r>
              <a:rPr lang="en-US" dirty="0"/>
              <a:t>Evaluate attitudes and needs of staff to better support the people you serve. </a:t>
            </a:r>
          </a:p>
        </p:txBody>
      </p:sp>
    </p:spTree>
    <p:extLst>
      <p:ext uri="{BB962C8B-B14F-4D97-AF65-F5344CB8AC3E}">
        <p14:creationId xmlns:p14="http://schemas.microsoft.com/office/powerpoint/2010/main" val="196831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8F6A-6794-C646-A95A-C9F591011D5F}"/>
              </a:ext>
            </a:extLst>
          </p:cNvPr>
          <p:cNvSpPr>
            <a:spLocks noGrp="1"/>
          </p:cNvSpPr>
          <p:nvPr>
            <p:ph type="title"/>
          </p:nvPr>
        </p:nvSpPr>
        <p:spPr/>
        <p:txBody>
          <a:bodyPr/>
          <a:lstStyle/>
          <a:p>
            <a:r>
              <a:rPr lang="en-US" dirty="0"/>
              <a:t>5 – Package the organization’s image</a:t>
            </a:r>
          </a:p>
        </p:txBody>
      </p:sp>
      <p:sp>
        <p:nvSpPr>
          <p:cNvPr id="3" name="Content Placeholder 2">
            <a:extLst>
              <a:ext uri="{FF2B5EF4-FFF2-40B4-BE49-F238E27FC236}">
                <a16:creationId xmlns:a16="http://schemas.microsoft.com/office/drawing/2014/main" id="{4E39BD6C-769B-4A44-8628-DE759E6B32F9}"/>
              </a:ext>
            </a:extLst>
          </p:cNvPr>
          <p:cNvSpPr>
            <a:spLocks noGrp="1"/>
          </p:cNvSpPr>
          <p:nvPr>
            <p:ph idx="1"/>
          </p:nvPr>
        </p:nvSpPr>
        <p:spPr/>
        <p:txBody>
          <a:bodyPr/>
          <a:lstStyle/>
          <a:p>
            <a:r>
              <a:rPr lang="en-US" dirty="0"/>
              <a:t>The fun part! – Developing your new brand.  </a:t>
            </a:r>
            <a:br>
              <a:rPr lang="en-US" dirty="0">
                <a:solidFill>
                  <a:srgbClr val="000000"/>
                </a:solidFill>
                <a:latin typeface="Calibri Light"/>
                <a:ea typeface="+mj-lt"/>
                <a:cs typeface="Calibri Light"/>
              </a:rPr>
            </a:br>
            <a:br>
              <a:rPr lang="en-US" dirty="0">
                <a:ea typeface="+mj-lt"/>
                <a:cs typeface="+mj-lt"/>
              </a:rPr>
            </a:br>
            <a:r>
              <a:rPr lang="en-US" dirty="0"/>
              <a:t>Images, logos, colors, and slogans should be updated regularly so they don’t get stale.</a:t>
            </a:r>
            <a:br>
              <a:rPr lang="en-US" dirty="0"/>
            </a:br>
            <a:r>
              <a:rPr lang="en-US" dirty="0"/>
              <a:t>  </a:t>
            </a:r>
            <a:br>
              <a:rPr lang="en-US" dirty="0"/>
            </a:br>
            <a:r>
              <a:rPr lang="en-US" dirty="0"/>
              <a:t>What is new and exciting in the world of social media? </a:t>
            </a:r>
          </a:p>
        </p:txBody>
      </p:sp>
    </p:spTree>
    <p:extLst>
      <p:ext uri="{BB962C8B-B14F-4D97-AF65-F5344CB8AC3E}">
        <p14:creationId xmlns:p14="http://schemas.microsoft.com/office/powerpoint/2010/main" val="139000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E086-2E9B-B540-88E7-73315C244A08}"/>
              </a:ext>
            </a:extLst>
          </p:cNvPr>
          <p:cNvSpPr>
            <a:spLocks noGrp="1"/>
          </p:cNvSpPr>
          <p:nvPr>
            <p:ph type="title"/>
          </p:nvPr>
        </p:nvSpPr>
        <p:spPr/>
        <p:txBody>
          <a:bodyPr/>
          <a:lstStyle/>
          <a:p>
            <a:r>
              <a:rPr lang="en-US" dirty="0"/>
              <a:t>6 – Spread the word to potential employees</a:t>
            </a:r>
          </a:p>
        </p:txBody>
      </p:sp>
      <p:sp>
        <p:nvSpPr>
          <p:cNvPr id="3" name="Content Placeholder 2">
            <a:extLst>
              <a:ext uri="{FF2B5EF4-FFF2-40B4-BE49-F238E27FC236}">
                <a16:creationId xmlns:a16="http://schemas.microsoft.com/office/drawing/2014/main" id="{D4AB1B40-3EE3-CB4F-BECF-0E6849534E42}"/>
              </a:ext>
            </a:extLst>
          </p:cNvPr>
          <p:cNvSpPr>
            <a:spLocks noGrp="1"/>
          </p:cNvSpPr>
          <p:nvPr>
            <p:ph idx="1"/>
          </p:nvPr>
        </p:nvSpPr>
        <p:spPr/>
        <p:txBody>
          <a:bodyPr/>
          <a:lstStyle/>
          <a:p>
            <a:pPr marL="0" indent="0">
              <a:buNone/>
            </a:pPr>
            <a:r>
              <a:rPr lang="en-US" dirty="0"/>
              <a:t>Spread the new image to all employees, people supported, family members, and friends.  Get them on board in getting the message out. </a:t>
            </a:r>
          </a:p>
        </p:txBody>
      </p:sp>
    </p:spTree>
    <p:extLst>
      <p:ext uri="{BB962C8B-B14F-4D97-AF65-F5344CB8AC3E}">
        <p14:creationId xmlns:p14="http://schemas.microsoft.com/office/powerpoint/2010/main" val="273671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A76A-64EC-5B45-8353-72AAB3DCD93B}"/>
              </a:ext>
            </a:extLst>
          </p:cNvPr>
          <p:cNvSpPr>
            <a:spLocks noGrp="1"/>
          </p:cNvSpPr>
          <p:nvPr>
            <p:ph type="title"/>
          </p:nvPr>
        </p:nvSpPr>
        <p:spPr/>
        <p:txBody>
          <a:bodyPr/>
          <a:lstStyle/>
          <a:p>
            <a:r>
              <a:rPr lang="en-US" dirty="0"/>
              <a:t>7 – Enhance the organization’s visibility</a:t>
            </a:r>
          </a:p>
        </p:txBody>
      </p:sp>
      <p:sp>
        <p:nvSpPr>
          <p:cNvPr id="3" name="Content Placeholder 2">
            <a:extLst>
              <a:ext uri="{FF2B5EF4-FFF2-40B4-BE49-F238E27FC236}">
                <a16:creationId xmlns:a16="http://schemas.microsoft.com/office/drawing/2014/main" id="{4FC57365-193B-5241-A4BB-1A58F39752E5}"/>
              </a:ext>
            </a:extLst>
          </p:cNvPr>
          <p:cNvSpPr>
            <a:spLocks noGrp="1"/>
          </p:cNvSpPr>
          <p:nvPr>
            <p:ph idx="1"/>
          </p:nvPr>
        </p:nvSpPr>
        <p:spPr/>
        <p:txBody>
          <a:bodyPr/>
          <a:lstStyle/>
          <a:p>
            <a:pPr marL="0" indent="0">
              <a:buNone/>
            </a:pPr>
            <a:r>
              <a:rPr lang="en-US" dirty="0"/>
              <a:t>Get the word out more broadly.  </a:t>
            </a:r>
            <a:br>
              <a:rPr lang="en-US" dirty="0">
                <a:solidFill>
                  <a:srgbClr val="000000"/>
                </a:solidFill>
                <a:latin typeface="Calibri Light"/>
                <a:cs typeface="Calibri Light"/>
              </a:rPr>
            </a:br>
            <a:br>
              <a:rPr lang="en-US" dirty="0">
                <a:ea typeface="+mj-lt"/>
                <a:cs typeface="+mj-lt"/>
              </a:rPr>
            </a:br>
            <a:r>
              <a:rPr lang="en-US" dirty="0"/>
              <a:t>Communicate outside of the organization: workforce centers, radio, online, social media, fundraisers, board member contacts. </a:t>
            </a:r>
            <a:br>
              <a:rPr lang="en-US" dirty="0"/>
            </a:br>
            <a:endParaRPr lang="en-US" dirty="0"/>
          </a:p>
        </p:txBody>
      </p:sp>
    </p:spTree>
    <p:extLst>
      <p:ext uri="{BB962C8B-B14F-4D97-AF65-F5344CB8AC3E}">
        <p14:creationId xmlns:p14="http://schemas.microsoft.com/office/powerpoint/2010/main" val="167955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7FC8-7635-3247-88DE-EFCCB0A34A50}"/>
              </a:ext>
            </a:extLst>
          </p:cNvPr>
          <p:cNvSpPr>
            <a:spLocks noGrp="1"/>
          </p:cNvSpPr>
          <p:nvPr>
            <p:ph type="title"/>
          </p:nvPr>
        </p:nvSpPr>
        <p:spPr/>
        <p:txBody>
          <a:bodyPr/>
          <a:lstStyle/>
          <a:p>
            <a:r>
              <a:rPr lang="en-US" dirty="0"/>
              <a:t>8 – Monitor and update the plan as needed</a:t>
            </a:r>
          </a:p>
        </p:txBody>
      </p:sp>
      <p:sp>
        <p:nvSpPr>
          <p:cNvPr id="3" name="Content Placeholder 2">
            <a:extLst>
              <a:ext uri="{FF2B5EF4-FFF2-40B4-BE49-F238E27FC236}">
                <a16:creationId xmlns:a16="http://schemas.microsoft.com/office/drawing/2014/main" id="{20FD5794-BA1D-9647-A051-A9A94C92E3AD}"/>
              </a:ext>
            </a:extLst>
          </p:cNvPr>
          <p:cNvSpPr>
            <a:spLocks noGrp="1"/>
          </p:cNvSpPr>
          <p:nvPr>
            <p:ph idx="1"/>
          </p:nvPr>
        </p:nvSpPr>
        <p:spPr/>
        <p:txBody>
          <a:bodyPr/>
          <a:lstStyle/>
          <a:p>
            <a:pPr marL="0" indent="0">
              <a:buNone/>
            </a:pPr>
            <a:r>
              <a:rPr lang="en-US" dirty="0"/>
              <a:t>A marketing plan does not end! It requires ongoing attention to be sure it is doing what was intended.  </a:t>
            </a:r>
            <a:br>
              <a:rPr lang="en-US" dirty="0"/>
            </a:br>
            <a:br>
              <a:rPr lang="en-US" dirty="0">
                <a:ea typeface="+mj-lt"/>
                <a:cs typeface="+mj-lt"/>
              </a:rPr>
            </a:br>
            <a:r>
              <a:rPr lang="en-US" dirty="0"/>
              <a:t>Update and amend; create and innovate! </a:t>
            </a:r>
            <a:br>
              <a:rPr lang="en-US" dirty="0">
                <a:solidFill>
                  <a:srgbClr val="000000"/>
                </a:solidFill>
                <a:latin typeface="Calibri Light"/>
                <a:cs typeface="Calibri Light"/>
              </a:rPr>
            </a:br>
            <a:br>
              <a:rPr lang="en-US" dirty="0">
                <a:ea typeface="+mj-lt"/>
                <a:cs typeface="+mj-lt"/>
              </a:rPr>
            </a:br>
            <a:r>
              <a:rPr lang="en-US" dirty="0"/>
              <a:t>What can you do next?</a:t>
            </a:r>
            <a:br>
              <a:rPr lang="en-US" sz="2400" dirty="0"/>
            </a:br>
            <a:r>
              <a:rPr lang="en-US" sz="2400" dirty="0"/>
              <a:t> </a:t>
            </a:r>
            <a:endParaRPr lang="en-US" dirty="0"/>
          </a:p>
        </p:txBody>
      </p:sp>
    </p:spTree>
    <p:extLst>
      <p:ext uri="{BB962C8B-B14F-4D97-AF65-F5344CB8AC3E}">
        <p14:creationId xmlns:p14="http://schemas.microsoft.com/office/powerpoint/2010/main" val="210808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2F69-DB05-4745-892C-852C5313CAAA}"/>
              </a:ext>
            </a:extLst>
          </p:cNvPr>
          <p:cNvSpPr>
            <a:spLocks noGrp="1"/>
          </p:cNvSpPr>
          <p:nvPr>
            <p:ph type="title"/>
          </p:nvPr>
        </p:nvSpPr>
        <p:spPr>
          <a:xfrm>
            <a:off x="838200" y="365125"/>
            <a:ext cx="11851640" cy="1325563"/>
          </a:xfrm>
        </p:spPr>
        <p:txBody>
          <a:bodyPr>
            <a:normAutofit/>
          </a:bodyPr>
          <a:lstStyle/>
          <a:p>
            <a:r>
              <a:rPr lang="en-US" sz="3800" dirty="0"/>
              <a:t>The Need for Data: Consider the Following Factors </a:t>
            </a:r>
            <a:endParaRPr lang="en-US" sz="3800" dirty="0">
              <a:cs typeface="Calibri Light"/>
            </a:endParaRPr>
          </a:p>
        </p:txBody>
      </p:sp>
      <p:sp>
        <p:nvSpPr>
          <p:cNvPr id="3" name="Content Placeholder 2">
            <a:extLst>
              <a:ext uri="{FF2B5EF4-FFF2-40B4-BE49-F238E27FC236}">
                <a16:creationId xmlns:a16="http://schemas.microsoft.com/office/drawing/2014/main" id="{5A3ACDCD-D4EF-5949-8C50-2A23EE3AC514}"/>
              </a:ext>
            </a:extLst>
          </p:cNvPr>
          <p:cNvSpPr>
            <a:spLocks noGrp="1"/>
          </p:cNvSpPr>
          <p:nvPr>
            <p:ph idx="1"/>
          </p:nvPr>
        </p:nvSpPr>
        <p:spPr>
          <a:xfrm>
            <a:off x="838200" y="1690688"/>
            <a:ext cx="10515600" cy="4624507"/>
          </a:xfrm>
        </p:spPr>
        <p:txBody>
          <a:bodyPr vert="horz" lIns="91440" tIns="45720" rIns="91440" bIns="45720" rtlCol="0" anchor="t">
            <a:normAutofit fontScale="92500" lnSpcReduction="20000"/>
          </a:bodyPr>
          <a:lstStyle/>
          <a:p>
            <a:r>
              <a:rPr lang="en-US" dirty="0">
                <a:latin typeface="Calibri Light"/>
                <a:cs typeface="Calibri Light"/>
              </a:rPr>
              <a:t>What is your geographic location (rural, urban, suburban)? </a:t>
            </a:r>
          </a:p>
          <a:p>
            <a:r>
              <a:rPr lang="en-US" dirty="0">
                <a:latin typeface="Calibri Light"/>
                <a:cs typeface="Calibri Light"/>
              </a:rPr>
              <a:t>What are the different languages spoken?</a:t>
            </a:r>
          </a:p>
          <a:p>
            <a:r>
              <a:rPr lang="en-US" dirty="0">
                <a:latin typeface="Calibri Light"/>
                <a:cs typeface="Calibri Light"/>
              </a:rPr>
              <a:t>What is the age of the current workforce in your region?</a:t>
            </a:r>
          </a:p>
          <a:p>
            <a:r>
              <a:rPr lang="en-US" dirty="0">
                <a:latin typeface="Calibri Light"/>
                <a:cs typeface="Calibri Light"/>
              </a:rPr>
              <a:t>What are the most commonly used sources of news and information?</a:t>
            </a:r>
          </a:p>
          <a:p>
            <a:r>
              <a:rPr lang="en-US" dirty="0">
                <a:latin typeface="Calibri Light"/>
                <a:cs typeface="Calibri Light"/>
              </a:rPr>
              <a:t>What is the current demographic of your most successful employees?</a:t>
            </a:r>
          </a:p>
          <a:p>
            <a:r>
              <a:rPr lang="en-US" dirty="0">
                <a:latin typeface="Calibri Light"/>
                <a:cs typeface="Calibri Light"/>
              </a:rPr>
              <a:t>Where did you recruit your current successful employees from? </a:t>
            </a:r>
          </a:p>
          <a:p>
            <a:r>
              <a:rPr lang="en-US" dirty="0">
                <a:latin typeface="Calibri Light"/>
                <a:cs typeface="Calibri Light"/>
              </a:rPr>
              <a:t>Are there any community groups, faith communities, volunteer organizations, or other groups that you have a relationship with? </a:t>
            </a:r>
          </a:p>
          <a:p>
            <a:pPr marL="0" indent="0">
              <a:buNone/>
            </a:pPr>
            <a:endParaRPr lang="en-US" dirty="0"/>
          </a:p>
        </p:txBody>
      </p:sp>
    </p:spTree>
    <p:extLst>
      <p:ext uri="{BB962C8B-B14F-4D97-AF65-F5344CB8AC3E}">
        <p14:creationId xmlns:p14="http://schemas.microsoft.com/office/powerpoint/2010/main" val="377616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Target Marketing Strategies and Messages</a:t>
            </a:r>
            <a:endParaRPr lang="en-US" sz="4000" dirty="0">
              <a:cs typeface="Calibri Light"/>
            </a:endParaRPr>
          </a:p>
        </p:txBody>
      </p:sp>
      <p:sp>
        <p:nvSpPr>
          <p:cNvPr id="6" name="Content Placeholder 5"/>
          <p:cNvSpPr>
            <a:spLocks noGrp="1"/>
          </p:cNvSpPr>
          <p:nvPr>
            <p:ph idx="1"/>
          </p:nvPr>
        </p:nvSpPr>
        <p:spPr>
          <a:xfrm>
            <a:off x="838200" y="1691609"/>
            <a:ext cx="10515600" cy="4020659"/>
          </a:xfrm>
        </p:spPr>
        <p:txBody>
          <a:bodyPr vert="horz" lIns="91440" tIns="45720" rIns="91440" bIns="45720" rtlCol="0" anchor="t">
            <a:normAutofit/>
          </a:bodyPr>
          <a:lstStyle/>
          <a:p>
            <a:pPr marL="0" indent="0">
              <a:buNone/>
            </a:pPr>
            <a:endParaRPr lang="en-US" sz="3600" dirty="0"/>
          </a:p>
          <a:p>
            <a:r>
              <a:rPr lang="en-US" sz="3600" dirty="0"/>
              <a:t>What sets you apart from other organizations?</a:t>
            </a:r>
          </a:p>
          <a:p>
            <a:r>
              <a:rPr lang="en-US" sz="3600" dirty="0"/>
              <a:t>How can you use targeting marketing?</a:t>
            </a:r>
          </a:p>
        </p:txBody>
      </p:sp>
    </p:spTree>
    <p:extLst>
      <p:ext uri="{BB962C8B-B14F-4D97-AF65-F5344CB8AC3E}">
        <p14:creationId xmlns:p14="http://schemas.microsoft.com/office/powerpoint/2010/main" val="115254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2F8537-ABE4-5F4A-B7F0-E1A299E0911C}"/>
              </a:ext>
            </a:extLst>
          </p:cNvPr>
          <p:cNvSpPr>
            <a:spLocks noGrp="1"/>
          </p:cNvSpPr>
          <p:nvPr>
            <p:ph type="ctrTitle"/>
          </p:nvPr>
        </p:nvSpPr>
        <p:spPr/>
        <p:txBody>
          <a:bodyPr/>
          <a:lstStyle/>
          <a:p>
            <a:r>
              <a:rPr lang="en-US" dirty="0"/>
              <a:t>Finding Great DSPs through Targeted Marketing</a:t>
            </a:r>
          </a:p>
        </p:txBody>
      </p:sp>
      <p:pic>
        <p:nvPicPr>
          <p:cNvPr id="5" name="Picture 4">
            <a:extLst>
              <a:ext uri="{FF2B5EF4-FFF2-40B4-BE49-F238E27FC236}">
                <a16:creationId xmlns:a16="http://schemas.microsoft.com/office/drawing/2014/main" id="{E4512F58-86AB-424D-B61A-7671FFB2F0F4}"/>
              </a:ext>
            </a:extLst>
          </p:cNvPr>
          <p:cNvPicPr>
            <a:picLocks noChangeAspect="1"/>
          </p:cNvPicPr>
          <p:nvPr/>
        </p:nvPicPr>
        <p:blipFill>
          <a:blip r:embed="rId3"/>
          <a:stretch>
            <a:fillRect/>
          </a:stretch>
        </p:blipFill>
        <p:spPr>
          <a:xfrm>
            <a:off x="6734337" y="923646"/>
            <a:ext cx="2625129" cy="3390223"/>
          </a:xfrm>
          <a:prstGeom prst="rect">
            <a:avLst/>
          </a:prstGeom>
        </p:spPr>
      </p:pic>
      <p:pic>
        <p:nvPicPr>
          <p:cNvPr id="6" name="Picture 5">
            <a:extLst>
              <a:ext uri="{FF2B5EF4-FFF2-40B4-BE49-F238E27FC236}">
                <a16:creationId xmlns:a16="http://schemas.microsoft.com/office/drawing/2014/main" id="{7A7EB254-A58D-4242-BC10-98240638DE0C}"/>
              </a:ext>
            </a:extLst>
          </p:cNvPr>
          <p:cNvPicPr>
            <a:picLocks noChangeAspect="1"/>
          </p:cNvPicPr>
          <p:nvPr/>
        </p:nvPicPr>
        <p:blipFill rotWithShape="1">
          <a:blip r:embed="rId4"/>
          <a:srcRect r="3307"/>
          <a:stretch/>
        </p:blipFill>
        <p:spPr>
          <a:xfrm>
            <a:off x="9472181" y="923646"/>
            <a:ext cx="2583107" cy="3388814"/>
          </a:xfrm>
          <a:prstGeom prst="rect">
            <a:avLst/>
          </a:prstGeom>
        </p:spPr>
      </p:pic>
    </p:spTree>
    <p:extLst>
      <p:ext uri="{BB962C8B-B14F-4D97-AF65-F5344CB8AC3E}">
        <p14:creationId xmlns:p14="http://schemas.microsoft.com/office/powerpoint/2010/main" val="3724571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77F981-8B9A-5A4C-A8A9-05960C082B49}"/>
              </a:ext>
            </a:extLst>
          </p:cNvPr>
          <p:cNvSpPr>
            <a:spLocks noGrp="1"/>
          </p:cNvSpPr>
          <p:nvPr>
            <p:ph type="title"/>
          </p:nvPr>
        </p:nvSpPr>
        <p:spPr/>
        <p:txBody>
          <a:bodyPr>
            <a:normAutofit/>
          </a:bodyPr>
          <a:lstStyle/>
          <a:p>
            <a:r>
              <a:rPr lang="en-US" sz="4000" dirty="0"/>
              <a:t>Know Your Stayers</a:t>
            </a:r>
          </a:p>
        </p:txBody>
      </p:sp>
      <p:sp>
        <p:nvSpPr>
          <p:cNvPr id="4" name="Content Placeholder 2">
            <a:extLst>
              <a:ext uri="{FF2B5EF4-FFF2-40B4-BE49-F238E27FC236}">
                <a16:creationId xmlns:a16="http://schemas.microsoft.com/office/drawing/2014/main" id="{4436C876-39C0-5742-9D57-C2A64CA057CC}"/>
              </a:ext>
            </a:extLst>
          </p:cNvPr>
          <p:cNvSpPr>
            <a:spLocks noGrp="1"/>
          </p:cNvSpPr>
          <p:nvPr>
            <p:ph idx="1"/>
          </p:nvPr>
        </p:nvSpPr>
        <p:spPr>
          <a:xfrm>
            <a:off x="838200" y="2242568"/>
            <a:ext cx="10515600" cy="3934395"/>
          </a:xfrm>
        </p:spPr>
        <p:txBody>
          <a:bodyPr vert="horz" lIns="91440" tIns="45720" rIns="91440" bIns="45720" rtlCol="0" anchor="t">
            <a:normAutofit fontScale="92500" lnSpcReduction="10000"/>
          </a:bodyPr>
          <a:lstStyle/>
          <a:p>
            <a:r>
              <a:rPr lang="en-US" sz="3200" dirty="0"/>
              <a:t>What does the data you gather tell you about who stays the longest in your organization?</a:t>
            </a:r>
          </a:p>
          <a:p>
            <a:r>
              <a:rPr lang="en-US" sz="3200" dirty="0"/>
              <a:t>Who are your best employees?</a:t>
            </a:r>
          </a:p>
          <a:p>
            <a:r>
              <a:rPr lang="en-US" sz="3200" dirty="0"/>
              <a:t>Where can you gain access to more people with similar characteristics?</a:t>
            </a:r>
          </a:p>
          <a:p>
            <a:r>
              <a:rPr lang="en-US" sz="3200" dirty="0"/>
              <a:t>How are you marketing and recruiting to find similar employees?</a:t>
            </a:r>
          </a:p>
        </p:txBody>
      </p:sp>
    </p:spTree>
    <p:extLst>
      <p:ext uri="{BB962C8B-B14F-4D97-AF65-F5344CB8AC3E}">
        <p14:creationId xmlns:p14="http://schemas.microsoft.com/office/powerpoint/2010/main" val="187932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Customizable Marketing Materials</a:t>
            </a:r>
            <a:endParaRPr lang="en-US" sz="4000" dirty="0">
              <a:cs typeface="Calibri Light"/>
            </a:endParaRPr>
          </a:p>
        </p:txBody>
      </p:sp>
      <p:pic>
        <p:nvPicPr>
          <p:cNvPr id="3" name="Picture 2"/>
          <p:cNvPicPr>
            <a:picLocks noChangeAspect="1"/>
          </p:cNvPicPr>
          <p:nvPr/>
        </p:nvPicPr>
        <p:blipFill>
          <a:blip r:embed="rId3"/>
          <a:stretch>
            <a:fillRect/>
          </a:stretch>
        </p:blipFill>
        <p:spPr>
          <a:xfrm>
            <a:off x="849086" y="1754723"/>
            <a:ext cx="2938775" cy="3768782"/>
          </a:xfrm>
          <a:prstGeom prst="rect">
            <a:avLst/>
          </a:prstGeom>
        </p:spPr>
      </p:pic>
      <p:pic>
        <p:nvPicPr>
          <p:cNvPr id="7" name="Picture 6"/>
          <p:cNvPicPr>
            <a:picLocks noChangeAspect="1"/>
          </p:cNvPicPr>
          <p:nvPr/>
        </p:nvPicPr>
        <p:blipFill>
          <a:blip r:embed="rId4"/>
          <a:stretch>
            <a:fillRect/>
          </a:stretch>
        </p:blipFill>
        <p:spPr>
          <a:xfrm>
            <a:off x="7679217" y="1690688"/>
            <a:ext cx="2928572" cy="3782105"/>
          </a:xfrm>
          <a:prstGeom prst="rect">
            <a:avLst/>
          </a:prstGeom>
        </p:spPr>
      </p:pic>
      <p:pic>
        <p:nvPicPr>
          <p:cNvPr id="9" name="Picture 8"/>
          <p:cNvPicPr>
            <a:picLocks noChangeAspect="1"/>
          </p:cNvPicPr>
          <p:nvPr/>
        </p:nvPicPr>
        <p:blipFill>
          <a:blip r:embed="rId5"/>
          <a:stretch>
            <a:fillRect/>
          </a:stretch>
        </p:blipFill>
        <p:spPr>
          <a:xfrm>
            <a:off x="4242801" y="2362200"/>
            <a:ext cx="2981476" cy="3782105"/>
          </a:xfrm>
          <a:prstGeom prst="rect">
            <a:avLst/>
          </a:prstGeom>
        </p:spPr>
      </p:pic>
    </p:spTree>
    <p:extLst>
      <p:ext uri="{BB962C8B-B14F-4D97-AF65-F5344CB8AC3E}">
        <p14:creationId xmlns:p14="http://schemas.microsoft.com/office/powerpoint/2010/main" val="46088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C40587-FCC0-2E43-83EE-5764DB6AA1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4572" y="506766"/>
            <a:ext cx="7521855" cy="6351234"/>
          </a:xfrm>
          <a:prstGeom prst="rect">
            <a:avLst/>
          </a:prstGeom>
        </p:spPr>
      </p:pic>
    </p:spTree>
    <p:extLst>
      <p:ext uri="{BB962C8B-B14F-4D97-AF65-F5344CB8AC3E}">
        <p14:creationId xmlns:p14="http://schemas.microsoft.com/office/powerpoint/2010/main" val="59876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74E8-5B9B-FE43-803E-81C250C4537B}"/>
              </a:ext>
            </a:extLst>
          </p:cNvPr>
          <p:cNvSpPr>
            <a:spLocks noGrp="1"/>
          </p:cNvSpPr>
          <p:nvPr>
            <p:ph type="title"/>
          </p:nvPr>
        </p:nvSpPr>
        <p:spPr>
          <a:xfrm>
            <a:off x="853440" y="669926"/>
            <a:ext cx="7738429" cy="920336"/>
          </a:xfrm>
        </p:spPr>
        <p:txBody>
          <a:bodyPr>
            <a:noAutofit/>
          </a:bodyPr>
          <a:lstStyle/>
          <a:p>
            <a:r>
              <a:rPr lang="en-AF" sz="3800"/>
              <a:t>Your Turn </a:t>
            </a:r>
            <a:r>
              <a:rPr lang="en-AF" sz="3800" dirty="0"/>
              <a:t>to Start</a:t>
            </a:r>
            <a:br>
              <a:rPr lang="en-AF" sz="3800" dirty="0"/>
            </a:br>
            <a:endParaRPr lang="en-AF" sz="3800" dirty="0"/>
          </a:p>
        </p:txBody>
      </p:sp>
      <p:pic>
        <p:nvPicPr>
          <p:cNvPr id="5" name="Content Placeholder 4">
            <a:extLst>
              <a:ext uri="{FF2B5EF4-FFF2-40B4-BE49-F238E27FC236}">
                <a16:creationId xmlns:a16="http://schemas.microsoft.com/office/drawing/2014/main" id="{6938BEDE-4516-1844-AA25-59977BBB31BB}"/>
              </a:ext>
            </a:extLst>
          </p:cNvPr>
          <p:cNvPicPr>
            <a:picLocks noGrp="1" noChangeAspect="1"/>
          </p:cNvPicPr>
          <p:nvPr>
            <p:ph idx="1"/>
          </p:nvPr>
        </p:nvPicPr>
        <p:blipFill>
          <a:blip r:embed="rId3"/>
          <a:stretch>
            <a:fillRect/>
          </a:stretch>
        </p:blipFill>
        <p:spPr>
          <a:xfrm>
            <a:off x="4256420" y="1277117"/>
            <a:ext cx="3645646" cy="4738258"/>
          </a:xfrm>
        </p:spPr>
      </p:pic>
      <p:pic>
        <p:nvPicPr>
          <p:cNvPr id="7" name="Picture 6">
            <a:extLst>
              <a:ext uri="{FF2B5EF4-FFF2-40B4-BE49-F238E27FC236}">
                <a16:creationId xmlns:a16="http://schemas.microsoft.com/office/drawing/2014/main" id="{C576E8A4-4F5B-CA41-A606-E3ED8319D96E}"/>
              </a:ext>
            </a:extLst>
          </p:cNvPr>
          <p:cNvPicPr>
            <a:picLocks noChangeAspect="1"/>
          </p:cNvPicPr>
          <p:nvPr/>
        </p:nvPicPr>
        <p:blipFill>
          <a:blip r:embed="rId4"/>
          <a:stretch>
            <a:fillRect/>
          </a:stretch>
        </p:blipFill>
        <p:spPr>
          <a:xfrm>
            <a:off x="8143964" y="1224321"/>
            <a:ext cx="3801080" cy="4831694"/>
          </a:xfrm>
          <a:prstGeom prst="rect">
            <a:avLst/>
          </a:prstGeom>
        </p:spPr>
      </p:pic>
      <p:pic>
        <p:nvPicPr>
          <p:cNvPr id="9" name="Picture 8">
            <a:extLst>
              <a:ext uri="{FF2B5EF4-FFF2-40B4-BE49-F238E27FC236}">
                <a16:creationId xmlns:a16="http://schemas.microsoft.com/office/drawing/2014/main" id="{0D53AD30-CCF3-4C45-98D0-5CF1A661BEC7}"/>
              </a:ext>
            </a:extLst>
          </p:cNvPr>
          <p:cNvPicPr>
            <a:picLocks noChangeAspect="1"/>
          </p:cNvPicPr>
          <p:nvPr/>
        </p:nvPicPr>
        <p:blipFill>
          <a:blip r:embed="rId5"/>
          <a:stretch>
            <a:fillRect/>
          </a:stretch>
        </p:blipFill>
        <p:spPr>
          <a:xfrm>
            <a:off x="246956" y="1277117"/>
            <a:ext cx="3645646" cy="4682677"/>
          </a:xfrm>
          <a:prstGeom prst="rect">
            <a:avLst/>
          </a:prstGeom>
        </p:spPr>
      </p:pic>
    </p:spTree>
    <p:extLst>
      <p:ext uri="{BB962C8B-B14F-4D97-AF65-F5344CB8AC3E}">
        <p14:creationId xmlns:p14="http://schemas.microsoft.com/office/powerpoint/2010/main" val="3954689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3639"/>
          </a:xfrm>
        </p:spPr>
        <p:txBody>
          <a:bodyPr>
            <a:normAutofit/>
          </a:bodyPr>
          <a:lstStyle/>
          <a:p>
            <a:r>
              <a:rPr lang="en-US" sz="4000" b="0" dirty="0">
                <a:latin typeface="Calibri Light"/>
              </a:rPr>
              <a:t>Expanded Workforce Pipeline</a:t>
            </a:r>
          </a:p>
        </p:txBody>
      </p:sp>
      <p:sp>
        <p:nvSpPr>
          <p:cNvPr id="3" name="Content Placeholder 2"/>
          <p:cNvSpPr>
            <a:spLocks noGrp="1"/>
          </p:cNvSpPr>
          <p:nvPr>
            <p:ph idx="1"/>
          </p:nvPr>
        </p:nvSpPr>
        <p:spPr>
          <a:xfrm>
            <a:off x="838200" y="4241649"/>
            <a:ext cx="10515600" cy="1935314"/>
          </a:xfrm>
          <a:prstGeom prst="rect">
            <a:avLst/>
          </a:prstGeom>
        </p:spPr>
        <p:txBody>
          <a:bodyPr vert="horz" lIns="91440" tIns="45720" rIns="91440" bIns="45720" rtlCol="0" anchor="t">
            <a:noAutofit/>
          </a:bodyPr>
          <a:lstStyle/>
          <a:p>
            <a:r>
              <a:rPr lang="en-US" sz="2600" dirty="0"/>
              <a:t>High school students</a:t>
            </a:r>
            <a:endParaRPr lang="en-US" sz="2600" dirty="0">
              <a:cs typeface="Calibri"/>
            </a:endParaRPr>
          </a:p>
          <a:p>
            <a:pPr lvl="1"/>
            <a:r>
              <a:rPr lang="en-US" sz="2200" dirty="0"/>
              <a:t>C3P0 </a:t>
            </a:r>
            <a:r>
              <a:rPr lang="en-US" sz="2200" dirty="0">
                <a:hlinkClick r:id="rId3"/>
              </a:rPr>
              <a:t>http://www.opra.org/workforce-initiatives/c3po/</a:t>
            </a:r>
            <a:endParaRPr lang="en-US" sz="2200" dirty="0">
              <a:cs typeface="Calibri"/>
            </a:endParaRPr>
          </a:p>
          <a:p>
            <a:r>
              <a:rPr lang="en-US" sz="2600" dirty="0"/>
              <a:t>Immigrants and expanded cultural, ethnic, and linguistic diversity</a:t>
            </a:r>
            <a:endParaRPr lang="en-US" sz="2600" dirty="0">
              <a:cs typeface="Calibri"/>
            </a:endParaRPr>
          </a:p>
          <a:p>
            <a:r>
              <a:rPr lang="en-US" sz="2600" dirty="0"/>
              <a:t>Retirees</a:t>
            </a:r>
            <a:endParaRPr lang="en-US" sz="2600" dirty="0">
              <a:cs typeface="Calibri"/>
            </a:endParaRPr>
          </a:p>
          <a:p>
            <a:endParaRPr lang="en-US" dirty="0"/>
          </a:p>
        </p:txBody>
      </p:sp>
      <p:pic>
        <p:nvPicPr>
          <p:cNvPr id="4" name="Picture 3">
            <a:extLst>
              <a:ext uri="{FF2B5EF4-FFF2-40B4-BE49-F238E27FC236}">
                <a16:creationId xmlns:a16="http://schemas.microsoft.com/office/drawing/2014/main" id="{E415E03E-547B-CF40-BFDD-CA1DF924F08A}"/>
              </a:ext>
            </a:extLst>
          </p:cNvPr>
          <p:cNvPicPr>
            <a:picLocks noChangeAspect="1"/>
          </p:cNvPicPr>
          <p:nvPr/>
        </p:nvPicPr>
        <p:blipFill>
          <a:blip r:embed="rId4"/>
          <a:stretch>
            <a:fillRect/>
          </a:stretch>
        </p:blipFill>
        <p:spPr>
          <a:xfrm>
            <a:off x="5505367" y="1705934"/>
            <a:ext cx="6514105" cy="1509234"/>
          </a:xfrm>
          <a:prstGeom prst="rect">
            <a:avLst/>
          </a:prstGeom>
        </p:spPr>
      </p:pic>
      <p:pic>
        <p:nvPicPr>
          <p:cNvPr id="5" name="Picture 4">
            <a:extLst>
              <a:ext uri="{FF2B5EF4-FFF2-40B4-BE49-F238E27FC236}">
                <a16:creationId xmlns:a16="http://schemas.microsoft.com/office/drawing/2014/main" id="{B6782F5E-E245-8644-8F79-E81CFA9AE5F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6466" y="1418386"/>
            <a:ext cx="1805836" cy="2639641"/>
          </a:xfrm>
          <a:prstGeom prst="rect">
            <a:avLst/>
          </a:prstGeom>
        </p:spPr>
      </p:pic>
      <p:pic>
        <p:nvPicPr>
          <p:cNvPr id="6" name="Picture 5">
            <a:extLst>
              <a:ext uri="{FF2B5EF4-FFF2-40B4-BE49-F238E27FC236}">
                <a16:creationId xmlns:a16="http://schemas.microsoft.com/office/drawing/2014/main" id="{1E30E248-4C08-EA4D-A0AB-07FA61D55EB3}"/>
              </a:ext>
            </a:extLst>
          </p:cNvPr>
          <p:cNvPicPr>
            <a:picLocks noChangeAspect="1"/>
          </p:cNvPicPr>
          <p:nvPr/>
        </p:nvPicPr>
        <p:blipFill>
          <a:blip r:embed="rId6"/>
          <a:stretch>
            <a:fillRect/>
          </a:stretch>
        </p:blipFill>
        <p:spPr>
          <a:xfrm>
            <a:off x="2354893" y="1495293"/>
            <a:ext cx="2506955" cy="2639827"/>
          </a:xfrm>
          <a:prstGeom prst="rect">
            <a:avLst/>
          </a:prstGeom>
        </p:spPr>
      </p:pic>
    </p:spTree>
    <p:extLst>
      <p:ext uri="{BB962C8B-B14F-4D97-AF65-F5344CB8AC3E}">
        <p14:creationId xmlns:p14="http://schemas.microsoft.com/office/powerpoint/2010/main" val="4063827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825625"/>
            <a:ext cx="10515600" cy="435133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rPr>
              <a:t>To receive the slides from today’s webinar or to further discuss this strategy: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rPr>
              <a:t>Contact your UMN consultant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rPr>
              <a:t>Or email us at: </a:t>
            </a:r>
            <a:r>
              <a:rPr kumimoji="0" lang="en-US" sz="2800" b="0" i="0" u="none" strike="noStrike" kern="1200" cap="none" spc="0" normalizeH="0" baseline="0" noProof="0" dirty="0" err="1">
                <a:ln>
                  <a:noFill/>
                </a:ln>
                <a:solidFill>
                  <a:prstClr val="black"/>
                </a:solidFill>
                <a:effectLst/>
                <a:uLnTx/>
                <a:uFillTx/>
                <a:latin typeface="Open Sans Light" panose="020B0306030504020204" pitchFamily="34" charset="0"/>
              </a:rPr>
              <a:t>dsp-tn@umn.edu</a:t>
            </a:r>
            <a:endPar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endParaRPr>
          </a:p>
        </p:txBody>
      </p:sp>
      <p:pic>
        <p:nvPicPr>
          <p:cNvPr id="4" name="Picture 3">
            <a:extLst>
              <a:ext uri="{FF2B5EF4-FFF2-40B4-BE49-F238E27FC236}">
                <a16:creationId xmlns:a16="http://schemas.microsoft.com/office/drawing/2014/main" id="{86970AA4-5E84-4B49-9BA3-3C24DFA29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5" name="Picture 4">
            <a:extLst>
              <a:ext uri="{FF2B5EF4-FFF2-40B4-BE49-F238E27FC236}">
                <a16:creationId xmlns:a16="http://schemas.microsoft.com/office/drawing/2014/main" id="{306D60C8-DC94-244D-874B-F2C07F038752}"/>
              </a:ext>
            </a:extLst>
          </p:cNvPr>
          <p:cNvPicPr>
            <a:picLocks noChangeAspect="1"/>
          </p:cNvPicPr>
          <p:nvPr/>
        </p:nvPicPr>
        <p:blipFill rotWithShape="1">
          <a:blip r:embed="rId4">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6" name="Picture 5">
            <a:extLst>
              <a:ext uri="{FF2B5EF4-FFF2-40B4-BE49-F238E27FC236}">
                <a16:creationId xmlns:a16="http://schemas.microsoft.com/office/drawing/2014/main" id="{DE572A66-06F4-544B-A5CF-34CF327D20C8}"/>
              </a:ext>
            </a:extLst>
          </p:cNvPr>
          <p:cNvPicPr>
            <a:picLocks noChangeAspect="1"/>
          </p:cNvPicPr>
          <p:nvPr/>
        </p:nvPicPr>
        <p:blipFill rotWithShape="1">
          <a:blip r:embed="rId5">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Tree>
    <p:extLst>
      <p:ext uri="{BB962C8B-B14F-4D97-AF65-F5344CB8AC3E}">
        <p14:creationId xmlns:p14="http://schemas.microsoft.com/office/powerpoint/2010/main" val="274600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C1F1-A5EA-4140-A3B4-97EF41B7BA8E}"/>
              </a:ext>
            </a:extLst>
          </p:cNvPr>
          <p:cNvSpPr>
            <a:spLocks noGrp="1"/>
          </p:cNvSpPr>
          <p:nvPr>
            <p:ph type="title"/>
          </p:nvPr>
        </p:nvSpPr>
        <p:spPr/>
        <p:txBody>
          <a:bodyPr/>
          <a:lstStyle/>
          <a:p>
            <a:r>
              <a:rPr lang="en-US" dirty="0">
                <a:cs typeface="Calibri Light"/>
              </a:rPr>
              <a:t>References</a:t>
            </a:r>
            <a:endParaRPr lang="en-US" dirty="0"/>
          </a:p>
        </p:txBody>
      </p:sp>
      <p:sp>
        <p:nvSpPr>
          <p:cNvPr id="3" name="Content Placeholder 2">
            <a:extLst>
              <a:ext uri="{FF2B5EF4-FFF2-40B4-BE49-F238E27FC236}">
                <a16:creationId xmlns:a16="http://schemas.microsoft.com/office/drawing/2014/main" id="{4AC433CD-97ED-4F9F-A6FE-F15A93044F94}"/>
              </a:ext>
            </a:extLst>
          </p:cNvPr>
          <p:cNvSpPr>
            <a:spLocks noGrp="1"/>
          </p:cNvSpPr>
          <p:nvPr>
            <p:ph idx="1"/>
          </p:nvPr>
        </p:nvSpPr>
        <p:spPr/>
        <p:txBody>
          <a:bodyPr vert="horz" lIns="91440" tIns="45720" rIns="91440" bIns="45720" rtlCol="0" anchor="t">
            <a:normAutofit/>
          </a:bodyPr>
          <a:lstStyle/>
          <a:p>
            <a:r>
              <a:rPr lang="en-US" dirty="0">
                <a:solidFill>
                  <a:schemeClr val="dk1"/>
                </a:solidFill>
              </a:rPr>
              <a:t>ANCOR. (2017). </a:t>
            </a:r>
          </a:p>
          <a:p>
            <a:r>
              <a:rPr lang="en-US" dirty="0">
                <a:solidFill>
                  <a:schemeClr val="dk1"/>
                </a:solidFill>
              </a:rPr>
              <a:t>Hewitt, A., &amp; Larson, S. (2007). </a:t>
            </a:r>
          </a:p>
          <a:p>
            <a:r>
              <a:rPr lang="en-US" dirty="0">
                <a:solidFill>
                  <a:schemeClr val="dk1"/>
                </a:solidFill>
                <a:latin typeface="Open Sans Light"/>
              </a:rPr>
              <a:t>The Arc. (2017)</a:t>
            </a:r>
            <a:endParaRPr lang="en-US" dirty="0">
              <a:solidFill>
                <a:schemeClr val="dk1"/>
              </a:solidFill>
            </a:endParaRPr>
          </a:p>
        </p:txBody>
      </p:sp>
    </p:spTree>
    <p:extLst>
      <p:ext uri="{BB962C8B-B14F-4D97-AF65-F5344CB8AC3E}">
        <p14:creationId xmlns:p14="http://schemas.microsoft.com/office/powerpoint/2010/main" val="29576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EC8F-6666-7F41-9626-CE93F2844C1D}"/>
              </a:ext>
            </a:extLst>
          </p:cNvPr>
          <p:cNvSpPr>
            <a:spLocks noGrp="1"/>
          </p:cNvSpPr>
          <p:nvPr>
            <p:ph type="title"/>
          </p:nvPr>
        </p:nvSpPr>
        <p:spPr/>
        <p:txBody>
          <a:bodyPr/>
          <a:lstStyle/>
          <a:p>
            <a:r>
              <a:rPr lang="en-US" sz="4000" dirty="0"/>
              <a:t>What is this job anyway? </a:t>
            </a:r>
            <a:endParaRPr lang="en-US" sz="4000" dirty="0">
              <a:cs typeface="Calibri Light"/>
            </a:endParaRPr>
          </a:p>
        </p:txBody>
      </p:sp>
      <p:grpSp>
        <p:nvGrpSpPr>
          <p:cNvPr id="4" name="Group 3">
            <a:extLst>
              <a:ext uri="{FF2B5EF4-FFF2-40B4-BE49-F238E27FC236}">
                <a16:creationId xmlns:a16="http://schemas.microsoft.com/office/drawing/2014/main" id="{A59E3F0F-217E-DF4B-A742-5CDB94BB9C98}"/>
              </a:ext>
            </a:extLst>
          </p:cNvPr>
          <p:cNvGrpSpPr/>
          <p:nvPr/>
        </p:nvGrpSpPr>
        <p:grpSpPr>
          <a:xfrm>
            <a:off x="2519596" y="1593282"/>
            <a:ext cx="7152807" cy="4736891"/>
            <a:chOff x="1676399" y="247649"/>
            <a:chExt cx="8844686" cy="5896748"/>
          </a:xfrm>
        </p:grpSpPr>
        <p:pic>
          <p:nvPicPr>
            <p:cNvPr id="5" name="Picture 3" descr="according-to-company-estimates-one-in-every-eight-american-workers-has-been-employed-by-mcdonalds.jpg">
              <a:extLst>
                <a:ext uri="{FF2B5EF4-FFF2-40B4-BE49-F238E27FC236}">
                  <a16:creationId xmlns:a16="http://schemas.microsoft.com/office/drawing/2014/main" id="{BF8A7FA0-B193-8341-8119-6D33C99A56C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399" y="4500564"/>
              <a:ext cx="2367867" cy="1640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Jimmy John's worker.jpg">
              <a:extLst>
                <a:ext uri="{FF2B5EF4-FFF2-40B4-BE49-F238E27FC236}">
                  <a16:creationId xmlns:a16="http://schemas.microsoft.com/office/drawing/2014/main" id="{C262A2ED-6614-0642-BE4E-615CEECA7AFD}"/>
                </a:ext>
              </a:extLst>
            </p:cNvPr>
            <p:cNvPicPr>
              <a:picLocks noChangeAspect="1"/>
            </p:cNvPicPr>
            <p:nvPr/>
          </p:nvPicPr>
          <p:blipFill>
            <a:blip r:embed="rId4" cstate="email">
              <a:extLst>
                <a:ext uri="{28A0092B-C50C-407E-A947-70E740481C1C}">
                  <a14:useLocalDpi xmlns:a14="http://schemas.microsoft.com/office/drawing/2010/main"/>
                </a:ext>
              </a:extLst>
            </a:blip>
            <a:srcRect l="-568" r="-285"/>
            <a:stretch>
              <a:fillRect/>
            </a:stretch>
          </p:blipFill>
          <p:spPr bwMode="auto">
            <a:xfrm>
              <a:off x="1676401" y="2595563"/>
              <a:ext cx="3607497" cy="1777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descr="Dunkin_Donuts_AC.jpg">
              <a:extLst>
                <a:ext uri="{FF2B5EF4-FFF2-40B4-BE49-F238E27FC236}">
                  <a16:creationId xmlns:a16="http://schemas.microsoft.com/office/drawing/2014/main" id="{4253FDA6-926C-0746-BE38-1D884C3B1FD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399" y="4495801"/>
              <a:ext cx="3129686" cy="1645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1" descr="McDonalds.png">
              <a:extLst>
                <a:ext uri="{FF2B5EF4-FFF2-40B4-BE49-F238E27FC236}">
                  <a16:creationId xmlns:a16="http://schemas.microsoft.com/office/drawing/2014/main" id="{1BBD7AE1-D0AA-0F41-8987-BEC9D9AFF79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0200" y="247649"/>
              <a:ext cx="2706816" cy="2681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2" descr="Fast-food-drive-through-300.png">
              <a:extLst>
                <a:ext uri="{FF2B5EF4-FFF2-40B4-BE49-F238E27FC236}">
                  <a16:creationId xmlns:a16="http://schemas.microsoft.com/office/drawing/2014/main" id="{03C40370-F399-E140-B91B-6D3A2BE0934D}"/>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10200" y="2976563"/>
              <a:ext cx="1374890" cy="1374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3" descr="dominos-pizza-fast-food-workers.jpg">
              <a:extLst>
                <a:ext uri="{FF2B5EF4-FFF2-40B4-BE49-F238E27FC236}">
                  <a16:creationId xmlns:a16="http://schemas.microsoft.com/office/drawing/2014/main" id="{66F1E2CB-A5C5-8F4D-B4B9-3C1E1EFE909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91001" y="4495801"/>
              <a:ext cx="3083956" cy="1648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 descr="burger king maine.jpg">
              <a:extLst>
                <a:ext uri="{FF2B5EF4-FFF2-40B4-BE49-F238E27FC236}">
                  <a16:creationId xmlns:a16="http://schemas.microsoft.com/office/drawing/2014/main" id="{EBFF5B28-9A94-BB41-8A5E-DA624982E82C}"/>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29600" y="247651"/>
              <a:ext cx="2291484" cy="2124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burger-chili-fries-drink.jpg">
              <a:extLst>
                <a:ext uri="{FF2B5EF4-FFF2-40B4-BE49-F238E27FC236}">
                  <a16:creationId xmlns:a16="http://schemas.microsoft.com/office/drawing/2014/main" id="{BFDFDA16-9E83-4843-9E59-4BF59600FE5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76399" y="247650"/>
              <a:ext cx="3615453" cy="229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4" descr="hamburger-and-french-fries-wallpaper-e1379297717592.jpg">
              <a:extLst>
                <a:ext uri="{FF2B5EF4-FFF2-40B4-BE49-F238E27FC236}">
                  <a16:creationId xmlns:a16="http://schemas.microsoft.com/office/drawing/2014/main" id="{DF518A8B-02A2-5344-BA09-CBA11CAD42E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34201" y="2976564"/>
              <a:ext cx="1180751" cy="1405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5" descr="Wendys-fast-food.jpg">
              <a:extLst>
                <a:ext uri="{FF2B5EF4-FFF2-40B4-BE49-F238E27FC236}">
                  <a16:creationId xmlns:a16="http://schemas.microsoft.com/office/drawing/2014/main" id="{4A09C777-81A0-134B-A44A-5CF0275F8B8D}"/>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229600" y="2366964"/>
              <a:ext cx="2291484" cy="2008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6821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983346" y="419635"/>
            <a:ext cx="10822574" cy="1143000"/>
          </a:xfrm>
          <a:prstGeom prst="rect">
            <a:avLst/>
          </a:prstGeom>
        </p:spPr>
        <p:txBody>
          <a:bodyPr vert="horz" lIns="91440" tIns="45720" rIns="91440" bIns="45720" rtlCol="0" anchor="t" anchorCtr="0">
            <a:normAutofit/>
          </a:bodyPr>
          <a:lstStyle/>
          <a:p>
            <a:r>
              <a:rPr lang="en-US" dirty="0">
                <a:sym typeface="Arial"/>
              </a:rPr>
              <a:t>The Challenges &amp; Costs of Recruitment</a:t>
            </a:r>
          </a:p>
        </p:txBody>
      </p:sp>
      <p:sp>
        <p:nvSpPr>
          <p:cNvPr id="304" name="Shape 304"/>
          <p:cNvSpPr txBox="1">
            <a:spLocks noGrp="1"/>
          </p:cNvSpPr>
          <p:nvPr>
            <p:ph idx="1"/>
          </p:nvPr>
        </p:nvSpPr>
        <p:spPr>
          <a:xfrm>
            <a:off x="983346" y="1562304"/>
            <a:ext cx="9239944" cy="4678069"/>
          </a:xfrm>
          <a:prstGeom prst="rect">
            <a:avLst/>
          </a:prstGeom>
          <a:noFill/>
          <a:ln>
            <a:noFill/>
          </a:ln>
        </p:spPr>
        <p:txBody>
          <a:bodyPr vert="horz" lIns="91425" tIns="45700" rIns="91425" bIns="45700" rtlCol="0" anchor="t" anchorCtr="0">
            <a:noAutofit/>
          </a:bodyPr>
          <a:lstStyle/>
          <a:p>
            <a:pPr>
              <a:spcBef>
                <a:spcPts val="0"/>
              </a:spcBef>
              <a:buClr>
                <a:srgbClr val="636469"/>
              </a:buClr>
              <a:buSzPct val="100000"/>
            </a:pPr>
            <a:r>
              <a:rPr lang="en-US" sz="3200" dirty="0">
                <a:solidFill>
                  <a:schemeClr val="dk1"/>
                </a:solidFill>
                <a:ea typeface="Arial"/>
                <a:cs typeface="Arial"/>
                <a:sym typeface="Arial"/>
              </a:rPr>
              <a:t>Traditional candidate pool is shrinking</a:t>
            </a:r>
            <a:endParaRPr lang="en-US" sz="3200" dirty="0">
              <a:solidFill>
                <a:schemeClr val="dk1"/>
              </a:solidFill>
              <a:ea typeface="Arial"/>
              <a:cs typeface="Arial"/>
            </a:endParaRPr>
          </a:p>
          <a:p>
            <a:pPr>
              <a:spcBef>
                <a:spcPts val="560"/>
              </a:spcBef>
              <a:buClr>
                <a:srgbClr val="636469"/>
              </a:buClr>
              <a:buSzPct val="100000"/>
            </a:pPr>
            <a:r>
              <a:rPr lang="en-US" sz="3200" dirty="0">
                <a:solidFill>
                  <a:schemeClr val="dk1"/>
                </a:solidFill>
                <a:ea typeface="Arial"/>
                <a:cs typeface="Arial"/>
                <a:sym typeface="Arial"/>
              </a:rPr>
              <a:t>Economy improving – more competition</a:t>
            </a:r>
            <a:endParaRPr lang="en-US" sz="3200" dirty="0">
              <a:solidFill>
                <a:schemeClr val="dk1"/>
              </a:solidFill>
              <a:ea typeface="Arial"/>
              <a:cs typeface="Arial"/>
            </a:endParaRPr>
          </a:p>
          <a:p>
            <a:pPr>
              <a:spcBef>
                <a:spcPts val="560"/>
              </a:spcBef>
              <a:buClr>
                <a:srgbClr val="636469"/>
              </a:buClr>
              <a:buSzPct val="100000"/>
            </a:pPr>
            <a:r>
              <a:rPr lang="en-US" sz="3200" dirty="0">
                <a:solidFill>
                  <a:schemeClr val="dk1"/>
                </a:solidFill>
                <a:ea typeface="Arial"/>
                <a:cs typeface="Arial"/>
                <a:sym typeface="Arial"/>
              </a:rPr>
              <a:t>Multi-generational workforce</a:t>
            </a:r>
            <a:endParaRPr lang="en-US" sz="3200" dirty="0">
              <a:solidFill>
                <a:schemeClr val="dk1"/>
              </a:solidFill>
              <a:ea typeface="Arial"/>
              <a:cs typeface="Arial"/>
            </a:endParaRPr>
          </a:p>
          <a:p>
            <a:pPr>
              <a:spcBef>
                <a:spcPts val="560"/>
              </a:spcBef>
              <a:buClr>
                <a:srgbClr val="636469"/>
              </a:buClr>
              <a:buSzPct val="100000"/>
            </a:pPr>
            <a:r>
              <a:rPr lang="en-US" sz="3200" dirty="0">
                <a:solidFill>
                  <a:schemeClr val="dk1"/>
                </a:solidFill>
                <a:ea typeface="Arial"/>
                <a:cs typeface="Arial"/>
                <a:sym typeface="Arial"/>
              </a:rPr>
              <a:t>Cost of hiring and training new DSPs is estimated at $4,200 – $5,400 per position </a:t>
            </a:r>
            <a:endParaRPr lang="en-US" sz="3200" dirty="0">
              <a:solidFill>
                <a:schemeClr val="dk1"/>
              </a:solidFill>
              <a:ea typeface="Arial"/>
              <a:cs typeface="Arial"/>
            </a:endParaRPr>
          </a:p>
          <a:p>
            <a:pPr>
              <a:spcBef>
                <a:spcPts val="560"/>
              </a:spcBef>
              <a:buClr>
                <a:srgbClr val="636469"/>
              </a:buClr>
              <a:buSzPct val="100000"/>
            </a:pPr>
            <a:r>
              <a:rPr lang="en-US" sz="3200" dirty="0">
                <a:solidFill>
                  <a:schemeClr val="dk1"/>
                </a:solidFill>
                <a:ea typeface="Arial"/>
                <a:cs typeface="Arial"/>
                <a:sym typeface="Arial"/>
              </a:rPr>
              <a:t>DSP vacancy rates result in increased stress on the remaining workforce </a:t>
            </a:r>
            <a:endParaRPr lang="en-US" sz="3200" dirty="0">
              <a:solidFill>
                <a:schemeClr val="dk1"/>
              </a:solidFill>
              <a:ea typeface="Arial"/>
              <a:cs typeface="Arial"/>
            </a:endParaRPr>
          </a:p>
          <a:p>
            <a:pPr marL="0" indent="0">
              <a:spcBef>
                <a:spcPts val="0"/>
              </a:spcBef>
              <a:buNone/>
            </a:pPr>
            <a:r>
              <a:rPr lang="en-US" sz="2000" dirty="0">
                <a:solidFill>
                  <a:schemeClr val="dk1"/>
                </a:solidFill>
                <a:latin typeface="Arial"/>
                <a:ea typeface="Arial"/>
                <a:cs typeface="Arial"/>
              </a:rPr>
              <a:t>(ANCOR, 2017; Hewitt &amp; Larson, 2007)</a:t>
            </a:r>
          </a:p>
        </p:txBody>
      </p:sp>
    </p:spTree>
    <p:extLst>
      <p:ext uri="{BB962C8B-B14F-4D97-AF65-F5344CB8AC3E}">
        <p14:creationId xmlns:p14="http://schemas.microsoft.com/office/powerpoint/2010/main" val="356615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CC50-EB37-1F41-9758-F490BB705866}"/>
              </a:ext>
            </a:extLst>
          </p:cNvPr>
          <p:cNvSpPr>
            <a:spLocks noGrp="1"/>
          </p:cNvSpPr>
          <p:nvPr>
            <p:ph type="title"/>
          </p:nvPr>
        </p:nvSpPr>
        <p:spPr/>
        <p:txBody>
          <a:bodyPr/>
          <a:lstStyle/>
          <a:p>
            <a:r>
              <a:rPr lang="en-US" sz="4000" dirty="0"/>
              <a:t>The Purpose of Targeted Marketing </a:t>
            </a:r>
            <a:endParaRPr lang="en-US" sz="4000" dirty="0">
              <a:cs typeface="Calibri Light"/>
            </a:endParaRPr>
          </a:p>
        </p:txBody>
      </p:sp>
      <p:sp>
        <p:nvSpPr>
          <p:cNvPr id="3" name="Content Placeholder 2">
            <a:extLst>
              <a:ext uri="{FF2B5EF4-FFF2-40B4-BE49-F238E27FC236}">
                <a16:creationId xmlns:a16="http://schemas.microsoft.com/office/drawing/2014/main" id="{646C1B19-EAA8-194B-A51F-CA694B4033A7}"/>
              </a:ext>
            </a:extLst>
          </p:cNvPr>
          <p:cNvSpPr>
            <a:spLocks noGrp="1"/>
          </p:cNvSpPr>
          <p:nvPr>
            <p:ph idx="1"/>
          </p:nvPr>
        </p:nvSpPr>
        <p:spPr/>
        <p:txBody>
          <a:bodyPr vert="horz" lIns="91440" tIns="45720" rIns="91440" bIns="45720" rtlCol="0" anchor="t">
            <a:normAutofit/>
          </a:bodyPr>
          <a:lstStyle/>
          <a:p>
            <a:r>
              <a:rPr lang="en-US" sz="3400" dirty="0"/>
              <a:t>To share job openings with prospective new employees</a:t>
            </a:r>
            <a:endParaRPr lang="en-US" sz="3400" dirty="0">
              <a:cs typeface="Calibri"/>
            </a:endParaRPr>
          </a:p>
          <a:p>
            <a:r>
              <a:rPr lang="en-US" sz="3400" dirty="0"/>
              <a:t>Clearly identify who is the subject of the marketing</a:t>
            </a:r>
            <a:endParaRPr lang="en-US" sz="3400" dirty="0">
              <a:cs typeface="Calibri"/>
            </a:endParaRPr>
          </a:p>
          <a:p>
            <a:pPr marL="0" indent="0">
              <a:buNone/>
            </a:pPr>
            <a:endParaRPr lang="en-US" sz="3400" dirty="0">
              <a:cs typeface="Calibri"/>
            </a:endParaRPr>
          </a:p>
          <a:p>
            <a:pPr marL="0" indent="0">
              <a:buNone/>
            </a:pPr>
            <a:r>
              <a:rPr lang="en-US" sz="3400" dirty="0"/>
              <a:t>Targeted marketing is one component of a broader marketing campaign. </a:t>
            </a:r>
            <a:endParaRPr lang="en-US" sz="3400" dirty="0">
              <a:cs typeface="Calibri" panose="020F0502020204030204"/>
            </a:endParaRPr>
          </a:p>
        </p:txBody>
      </p:sp>
    </p:spTree>
    <p:extLst>
      <p:ext uri="{BB962C8B-B14F-4D97-AF65-F5344CB8AC3E}">
        <p14:creationId xmlns:p14="http://schemas.microsoft.com/office/powerpoint/2010/main" val="219732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838200" y="365125"/>
            <a:ext cx="11282680" cy="1325563"/>
          </a:xfrm>
          <a:prstGeom prst="rect">
            <a:avLst/>
          </a:prstGeom>
          <a:noFill/>
          <a:ln>
            <a:noFill/>
          </a:ln>
        </p:spPr>
        <p:txBody>
          <a:bodyPr vert="horz" lIns="91425" tIns="45700" rIns="91425" bIns="45700" rtlCol="0" anchor="ctr" anchorCtr="0">
            <a:normAutofit/>
          </a:bodyPr>
          <a:lstStyle/>
          <a:p>
            <a:pPr>
              <a:lnSpc>
                <a:spcPct val="100000"/>
              </a:lnSpc>
              <a:spcBef>
                <a:spcPts val="0"/>
              </a:spcBef>
              <a:buClr>
                <a:srgbClr val="0F3F59"/>
              </a:buClr>
              <a:buSzPct val="25000"/>
            </a:pPr>
            <a:r>
              <a:rPr lang="en-US" sz="4000" dirty="0">
                <a:ea typeface="Arial"/>
                <a:cs typeface="Arial"/>
                <a:sym typeface="Arial"/>
              </a:rPr>
              <a:t>Use Inside</a:t>
            </a:r>
            <a:r>
              <a:rPr lang="en-US" sz="4000" b="0" i="0" u="none" strike="noStrike" cap="none" baseline="0" dirty="0">
                <a:solidFill>
                  <a:srgbClr val="0F3F59"/>
                </a:solidFill>
                <a:ea typeface="Arial"/>
                <a:cs typeface="Arial"/>
                <a:sym typeface="Arial"/>
              </a:rPr>
              <a:t> </a:t>
            </a:r>
            <a:r>
              <a:rPr lang="en-US" sz="4000" dirty="0">
                <a:solidFill>
                  <a:srgbClr val="0F3F59"/>
                </a:solidFill>
                <a:ea typeface="Arial"/>
                <a:cs typeface="Arial"/>
                <a:sym typeface="Arial"/>
              </a:rPr>
              <a:t>Recruitment</a:t>
            </a:r>
            <a:r>
              <a:rPr lang="en-US" sz="4000" b="0" i="0" u="none" strike="noStrike" cap="none" baseline="0" dirty="0">
                <a:solidFill>
                  <a:srgbClr val="0F3F59"/>
                </a:solidFill>
                <a:ea typeface="Arial"/>
                <a:cs typeface="Arial"/>
                <a:sym typeface="Arial"/>
              </a:rPr>
              <a:t> </a:t>
            </a:r>
            <a:r>
              <a:rPr lang="en-US" sz="4000" dirty="0">
                <a:solidFill>
                  <a:srgbClr val="0F3F59"/>
                </a:solidFill>
                <a:ea typeface="Arial"/>
                <a:cs typeface="Arial"/>
                <a:sym typeface="Arial"/>
              </a:rPr>
              <a:t>Sources: Inside Sources</a:t>
            </a:r>
            <a:endParaRPr lang="en-US" sz="4000" b="0" i="0" u="none" strike="noStrike" cap="none" baseline="0" dirty="0">
              <a:solidFill>
                <a:srgbClr val="0F3F59"/>
              </a:solidFill>
              <a:ea typeface="Arial"/>
              <a:cs typeface="Arial"/>
            </a:endParaRPr>
          </a:p>
        </p:txBody>
      </p:sp>
      <p:sp>
        <p:nvSpPr>
          <p:cNvPr id="396" name="Shape 396"/>
          <p:cNvSpPr txBox="1">
            <a:spLocks noGrp="1"/>
          </p:cNvSpPr>
          <p:nvPr>
            <p:ph idx="1"/>
          </p:nvPr>
        </p:nvSpPr>
        <p:spPr>
          <a:prstGeom prst="rect">
            <a:avLst/>
          </a:prstGeom>
          <a:noFill/>
          <a:ln>
            <a:noFill/>
          </a:ln>
        </p:spPr>
        <p:txBody>
          <a:bodyPr vert="horz" lIns="91425" tIns="45700" rIns="91425" bIns="45700" rtlCol="0" anchor="t" anchorCtr="0">
            <a:noAutofit/>
          </a:bodyPr>
          <a:lstStyle/>
          <a:p>
            <a:pPr marL="398145" indent="-398145">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current employees </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798195" lvl="1" indent="-398145">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Referral bonuses</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98145" indent="-398145">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people receiving services and their families or friends</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98145" indent="-398145">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volunteers</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98145" indent="-398145">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social media networks that are existing “friends” of the organization</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98145" indent="-398145">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staff friends</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98145" indent="-398145">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service coordinators or case managers </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98145" indent="-398145">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board members </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98145" indent="-398145">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others…..</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958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838200" y="365125"/>
            <a:ext cx="11353800" cy="1325563"/>
          </a:xfrm>
          <a:prstGeom prst="rect">
            <a:avLst/>
          </a:prstGeom>
          <a:noFill/>
          <a:ln>
            <a:noFill/>
          </a:ln>
        </p:spPr>
        <p:txBody>
          <a:bodyPr vert="horz" lIns="91425" tIns="45700" rIns="91425" bIns="45700" rtlCol="0" anchor="ctr" anchorCtr="0">
            <a:normAutofit/>
          </a:bodyPr>
          <a:lstStyle/>
          <a:p>
            <a:pPr>
              <a:lnSpc>
                <a:spcPct val="100000"/>
              </a:lnSpc>
              <a:spcBef>
                <a:spcPts val="0"/>
              </a:spcBef>
              <a:buClr>
                <a:srgbClr val="0F3F59"/>
              </a:buClr>
              <a:buSzPct val="25000"/>
            </a:pPr>
            <a:r>
              <a:rPr lang="en-US" sz="3800" dirty="0">
                <a:ea typeface="Arial"/>
                <a:cs typeface="Arial"/>
                <a:sym typeface="Arial"/>
              </a:rPr>
              <a:t>Use Inside</a:t>
            </a:r>
            <a:r>
              <a:rPr lang="en-US" sz="3800" b="0" i="0" u="none" strike="noStrike" cap="none" baseline="0" dirty="0">
                <a:solidFill>
                  <a:srgbClr val="0F3F59"/>
                </a:solidFill>
                <a:ea typeface="Arial"/>
                <a:cs typeface="Arial"/>
                <a:sym typeface="Arial"/>
              </a:rPr>
              <a:t> </a:t>
            </a:r>
            <a:r>
              <a:rPr lang="en-US" sz="3800" dirty="0">
                <a:solidFill>
                  <a:srgbClr val="0F3F59"/>
                </a:solidFill>
                <a:ea typeface="Arial"/>
                <a:cs typeface="Arial"/>
                <a:sym typeface="Arial"/>
              </a:rPr>
              <a:t>Recruitment</a:t>
            </a:r>
            <a:r>
              <a:rPr lang="en-US" sz="3800" b="0" i="0" u="none" strike="noStrike" cap="none" baseline="0" dirty="0">
                <a:solidFill>
                  <a:srgbClr val="0F3F59"/>
                </a:solidFill>
                <a:ea typeface="Arial"/>
                <a:cs typeface="Arial"/>
                <a:sym typeface="Arial"/>
              </a:rPr>
              <a:t> </a:t>
            </a:r>
            <a:r>
              <a:rPr lang="en-US" sz="3800" dirty="0">
                <a:solidFill>
                  <a:srgbClr val="0F3F59"/>
                </a:solidFill>
                <a:ea typeface="Arial"/>
                <a:cs typeface="Arial"/>
                <a:sym typeface="Arial"/>
              </a:rPr>
              <a:t>Sources: Outside Sources</a:t>
            </a:r>
            <a:endParaRPr lang="en-US" sz="3800" b="0" i="0" u="none" strike="noStrike" cap="none" baseline="0" dirty="0">
              <a:solidFill>
                <a:srgbClr val="0F3F59"/>
              </a:solidFill>
              <a:ea typeface="Arial"/>
              <a:cs typeface="Arial"/>
            </a:endParaRPr>
          </a:p>
        </p:txBody>
      </p:sp>
      <p:sp>
        <p:nvSpPr>
          <p:cNvPr id="5" name="Content Placeholder 4">
            <a:extLst>
              <a:ext uri="{FF2B5EF4-FFF2-40B4-BE49-F238E27FC236}">
                <a16:creationId xmlns:a16="http://schemas.microsoft.com/office/drawing/2014/main" id="{9B2CCA74-C6B1-8F42-8C5F-CEA275E8F5BD}"/>
              </a:ext>
            </a:extLst>
          </p:cNvPr>
          <p:cNvSpPr>
            <a:spLocks noGrp="1"/>
          </p:cNvSpPr>
          <p:nvPr>
            <p:ph idx="1"/>
          </p:nvPr>
        </p:nvSpPr>
        <p:spPr>
          <a:xfrm>
            <a:off x="838200" y="1825625"/>
            <a:ext cx="10515600" cy="4351338"/>
          </a:xfrm>
        </p:spPr>
        <p:txBody>
          <a:bodyPr>
            <a:normAutofit/>
          </a:bodyPr>
          <a:lstStyle/>
          <a:p>
            <a:pPr marL="342900" indent="-342900">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newspaper advertisements</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internet ads</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lvl="1" indent="-342900">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Craig’s list</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lvl="1" indent="-342900">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Linked in</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fliers regarding open positions</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job boards and placement offices in high schools and colleges</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480"/>
              </a:spcBef>
              <a:buSzPct val="100000"/>
              <a:buFont typeface="Arial"/>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others?</a:t>
            </a:r>
            <a:endPar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000" dirty="0"/>
          </a:p>
        </p:txBody>
      </p:sp>
    </p:spTree>
    <p:extLst>
      <p:ext uri="{BB962C8B-B14F-4D97-AF65-F5344CB8AC3E}">
        <p14:creationId xmlns:p14="http://schemas.microsoft.com/office/powerpoint/2010/main" val="160949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715E-F117-0A47-A187-2B01C900CB8E}"/>
              </a:ext>
            </a:extLst>
          </p:cNvPr>
          <p:cNvSpPr>
            <a:spLocks noGrp="1"/>
          </p:cNvSpPr>
          <p:nvPr>
            <p:ph type="title"/>
          </p:nvPr>
        </p:nvSpPr>
        <p:spPr>
          <a:xfrm>
            <a:off x="838200" y="319609"/>
            <a:ext cx="9854241" cy="1143000"/>
          </a:xfrm>
        </p:spPr>
        <p:txBody>
          <a:bodyPr>
            <a:normAutofit/>
          </a:bodyPr>
          <a:lstStyle/>
          <a:p>
            <a:r>
              <a:rPr lang="en-US" sz="4000" dirty="0"/>
              <a:t>Consider Your Audience: Direct or Indirect</a:t>
            </a:r>
            <a:endParaRPr lang="en-US" sz="4000" dirty="0">
              <a:cs typeface="Calibri Light"/>
            </a:endParaRPr>
          </a:p>
        </p:txBody>
      </p:sp>
      <p:sp>
        <p:nvSpPr>
          <p:cNvPr id="3" name="Content Placeholder 2">
            <a:extLst>
              <a:ext uri="{FF2B5EF4-FFF2-40B4-BE49-F238E27FC236}">
                <a16:creationId xmlns:a16="http://schemas.microsoft.com/office/drawing/2014/main" id="{DBD99AF0-16E1-6742-8D0D-729B2404B2B9}"/>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3600" b="1" dirty="0"/>
              <a:t>Direct Audience: </a:t>
            </a:r>
            <a:r>
              <a:rPr lang="en-US" sz="3600" dirty="0"/>
              <a:t>people you are seeking based upon your unique organization</a:t>
            </a:r>
            <a:endParaRPr lang="en-US" sz="3600" dirty="0">
              <a:cs typeface="Calibri"/>
            </a:endParaRPr>
          </a:p>
          <a:p>
            <a:pPr lvl="1"/>
            <a:r>
              <a:rPr lang="en-US" sz="3200" dirty="0"/>
              <a:t>Your ideal worker</a:t>
            </a:r>
            <a:endParaRPr lang="en-US" sz="3200" dirty="0">
              <a:cs typeface="Calibri"/>
            </a:endParaRPr>
          </a:p>
          <a:p>
            <a:endParaRPr lang="en-US" sz="3600" dirty="0">
              <a:cs typeface="Calibri"/>
            </a:endParaRPr>
          </a:p>
          <a:p>
            <a:pPr marL="0" indent="0">
              <a:buNone/>
            </a:pPr>
            <a:r>
              <a:rPr lang="en-US" sz="3600" b="1" dirty="0"/>
              <a:t>Indirect Audience:  </a:t>
            </a:r>
            <a:r>
              <a:rPr lang="en-US" sz="3600" dirty="0"/>
              <a:t>those that have influence over your target audience</a:t>
            </a:r>
            <a:endParaRPr lang="en-US" sz="3600" dirty="0">
              <a:cs typeface="Calibri"/>
            </a:endParaRPr>
          </a:p>
          <a:p>
            <a:pPr lvl="1"/>
            <a:r>
              <a:rPr lang="en-US" sz="3200" dirty="0"/>
              <a:t>Parents, grandparents, teachers, etc.</a:t>
            </a:r>
            <a:endParaRPr lang="en-US" sz="2800" dirty="0">
              <a:cs typeface="Calibri"/>
            </a:endParaRPr>
          </a:p>
        </p:txBody>
      </p:sp>
    </p:spTree>
    <p:extLst>
      <p:ext uri="{BB962C8B-B14F-4D97-AF65-F5344CB8AC3E}">
        <p14:creationId xmlns:p14="http://schemas.microsoft.com/office/powerpoint/2010/main" val="171204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CEF0-61C2-7D41-B3EC-4A9CE44A18C4}"/>
              </a:ext>
            </a:extLst>
          </p:cNvPr>
          <p:cNvSpPr>
            <a:spLocks noGrp="1"/>
          </p:cNvSpPr>
          <p:nvPr>
            <p:ph type="title"/>
          </p:nvPr>
        </p:nvSpPr>
        <p:spPr/>
        <p:txBody>
          <a:bodyPr>
            <a:normAutofit/>
          </a:bodyPr>
          <a:lstStyle/>
          <a:p>
            <a:r>
              <a:rPr lang="en-US" sz="4000" dirty="0"/>
              <a:t>Strategies to Support the Development of Targeted Marketing Materials</a:t>
            </a:r>
            <a:endParaRPr lang="en-US" sz="4000" dirty="0">
              <a:cs typeface="Calibri Light"/>
            </a:endParaRPr>
          </a:p>
        </p:txBody>
      </p:sp>
      <p:sp>
        <p:nvSpPr>
          <p:cNvPr id="3" name="Content Placeholder 2">
            <a:extLst>
              <a:ext uri="{FF2B5EF4-FFF2-40B4-BE49-F238E27FC236}">
                <a16:creationId xmlns:a16="http://schemas.microsoft.com/office/drawing/2014/main" id="{7A464872-E722-B64E-83FE-476612900CDE}"/>
              </a:ext>
            </a:extLst>
          </p:cNvPr>
          <p:cNvSpPr>
            <a:spLocks noGrp="1"/>
          </p:cNvSpPr>
          <p:nvPr>
            <p:ph idx="1"/>
          </p:nvPr>
        </p:nvSpPr>
        <p:spPr>
          <a:xfrm>
            <a:off x="838200" y="1825625"/>
            <a:ext cx="10515600" cy="4566998"/>
          </a:xfrm>
        </p:spPr>
        <p:txBody>
          <a:bodyPr>
            <a:normAutofit fontScale="70000" lnSpcReduction="20000"/>
          </a:bodyPr>
          <a:lstStyle/>
          <a:p>
            <a:pPr marL="514350" indent="-514350">
              <a:buAutoNum type="arabicPeriod"/>
            </a:pPr>
            <a:r>
              <a:rPr lang="en-US" dirty="0"/>
              <a:t>Identify the needs and perceptions of current employees and potential new hires.</a:t>
            </a:r>
          </a:p>
          <a:p>
            <a:pPr marL="514350" indent="-514350">
              <a:buAutoNum type="arabicPeriod"/>
            </a:pPr>
            <a:r>
              <a:rPr lang="en-US" dirty="0"/>
              <a:t>Craft an organizational identity.</a:t>
            </a:r>
          </a:p>
          <a:p>
            <a:pPr marL="514350" indent="-514350">
              <a:buFont typeface="Arial" panose="020B0604020202020204" pitchFamily="34" charset="0"/>
              <a:buAutoNum type="arabicPeriod"/>
            </a:pPr>
            <a:r>
              <a:rPr lang="en-US" dirty="0"/>
              <a:t>Create or update the organization’s mission and vision statements.</a:t>
            </a:r>
          </a:p>
          <a:p>
            <a:pPr marL="514350" indent="-514350">
              <a:buFont typeface="Arial" panose="020B0604020202020204" pitchFamily="34" charset="0"/>
              <a:buAutoNum type="arabicPeriod"/>
            </a:pPr>
            <a:r>
              <a:rPr lang="en-US" dirty="0"/>
              <a:t>Identify and remove barriers to attracting high-quality recruits.</a:t>
            </a:r>
          </a:p>
          <a:p>
            <a:pPr marL="514350" indent="-514350">
              <a:buFont typeface="Arial" panose="020B0604020202020204" pitchFamily="34" charset="0"/>
              <a:buAutoNum type="arabicPeriod"/>
            </a:pPr>
            <a:r>
              <a:rPr lang="en-US" dirty="0"/>
              <a:t>Package the organization’s image.</a:t>
            </a:r>
          </a:p>
          <a:p>
            <a:pPr marL="514350" indent="-514350">
              <a:buFont typeface="Arial" panose="020B0604020202020204" pitchFamily="34" charset="0"/>
              <a:buAutoNum type="arabicPeriod"/>
            </a:pPr>
            <a:r>
              <a:rPr lang="en-US" dirty="0"/>
              <a:t>Spread the word to potential employees.</a:t>
            </a:r>
          </a:p>
          <a:p>
            <a:pPr marL="514350" indent="-514350">
              <a:buFont typeface="Arial" panose="020B0604020202020204" pitchFamily="34" charset="0"/>
              <a:buAutoNum type="arabicPeriod"/>
            </a:pPr>
            <a:r>
              <a:rPr lang="en-US" dirty="0"/>
              <a:t>Enhance the organization’s visibility.</a:t>
            </a:r>
          </a:p>
          <a:p>
            <a:pPr marL="514350" indent="-514350">
              <a:buFont typeface="Arial" panose="020B0604020202020204" pitchFamily="34" charset="0"/>
              <a:buAutoNum type="arabicPeriod"/>
            </a:pPr>
            <a:r>
              <a:rPr lang="en-US" dirty="0"/>
              <a:t>Monitor and update the plan as needed.</a:t>
            </a:r>
          </a:p>
          <a:p>
            <a:endParaRPr lang="en-US" dirty="0"/>
          </a:p>
        </p:txBody>
      </p:sp>
    </p:spTree>
    <p:extLst>
      <p:ext uri="{BB962C8B-B14F-4D97-AF65-F5344CB8AC3E}">
        <p14:creationId xmlns:p14="http://schemas.microsoft.com/office/powerpoint/2010/main" val="2708532361"/>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2439</TotalTime>
  <Words>3204</Words>
  <Application>Microsoft Office PowerPoint</Application>
  <PresentationFormat>Widescreen</PresentationFormat>
  <Paragraphs>262</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inherit</vt:lpstr>
      <vt:lpstr>Open Sans</vt:lpstr>
      <vt:lpstr>Open Sans Light</vt:lpstr>
      <vt:lpstr>Open Sans Semibold</vt:lpstr>
      <vt:lpstr>Wingdings</vt:lpstr>
      <vt:lpstr>2_Office Theme</vt:lpstr>
      <vt:lpstr>PowerPoint Presentation</vt:lpstr>
      <vt:lpstr>Finding Great DSPs through Targeted Marketing</vt:lpstr>
      <vt:lpstr>What is this job anyway? </vt:lpstr>
      <vt:lpstr>The Challenges &amp; Costs of Recruitment</vt:lpstr>
      <vt:lpstr>The Purpose of Targeted Marketing </vt:lpstr>
      <vt:lpstr>Use Inside Recruitment Sources: Inside Sources</vt:lpstr>
      <vt:lpstr>Use Inside Recruitment Sources: Outside Sources</vt:lpstr>
      <vt:lpstr>Consider Your Audience: Direct or Indirect</vt:lpstr>
      <vt:lpstr>Strategies to Support the Development of Targeted Marketing Materials</vt:lpstr>
      <vt:lpstr>1 – Identify the needs and perceptions of current employees and potential new hires</vt:lpstr>
      <vt:lpstr>2 – Craft an organizational identity</vt:lpstr>
      <vt:lpstr>3 – Create or update the organization’s mission and vision statements</vt:lpstr>
      <vt:lpstr>4– Identify and remove barriers to attracting high-quality recruits</vt:lpstr>
      <vt:lpstr>5 – Package the organization’s image</vt:lpstr>
      <vt:lpstr>6 – Spread the word to potential employees</vt:lpstr>
      <vt:lpstr>7 – Enhance the organization’s visibility</vt:lpstr>
      <vt:lpstr>8 – Monitor and update the plan as needed</vt:lpstr>
      <vt:lpstr>The Need for Data: Consider the Following Factors </vt:lpstr>
      <vt:lpstr>Target Marketing Strategies and Messages</vt:lpstr>
      <vt:lpstr>Know Your Stayers</vt:lpstr>
      <vt:lpstr>Customizable Marketing Materials</vt:lpstr>
      <vt:lpstr>PowerPoint Presentation</vt:lpstr>
      <vt:lpstr>Your Turn to Start </vt:lpstr>
      <vt:lpstr>Expanded Workforce Pipeline</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Megan L Sanders</cp:lastModifiedBy>
  <cp:revision>388</cp:revision>
  <cp:lastPrinted>2019-10-21T16:46:22Z</cp:lastPrinted>
  <dcterms:created xsi:type="dcterms:W3CDTF">2019-08-14T18:11:20Z</dcterms:created>
  <dcterms:modified xsi:type="dcterms:W3CDTF">2021-07-22T13:24:36Z</dcterms:modified>
</cp:coreProperties>
</file>